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1" r:id="rId1"/>
    <p:sldMasterId id="2147483660" r:id="rId2"/>
    <p:sldMasterId id="2147483672" r:id="rId3"/>
    <p:sldMasterId id="2147483707" r:id="rId4"/>
  </p:sldMasterIdLst>
  <p:notesMasterIdLst>
    <p:notesMasterId r:id="rId69"/>
  </p:notesMasterIdLst>
  <p:sldIdLst>
    <p:sldId id="415" r:id="rId5"/>
    <p:sldId id="417" r:id="rId6"/>
    <p:sldId id="257" r:id="rId7"/>
    <p:sldId id="437" r:id="rId8"/>
    <p:sldId id="418" r:id="rId9"/>
    <p:sldId id="416" r:id="rId10"/>
    <p:sldId id="438" r:id="rId11"/>
    <p:sldId id="529" r:id="rId12"/>
    <p:sldId id="442" r:id="rId13"/>
    <p:sldId id="443" r:id="rId14"/>
    <p:sldId id="439" r:id="rId15"/>
    <p:sldId id="530" r:id="rId16"/>
    <p:sldId id="531" r:id="rId17"/>
    <p:sldId id="532" r:id="rId18"/>
    <p:sldId id="533" r:id="rId19"/>
    <p:sldId id="425" r:id="rId20"/>
    <p:sldId id="428" r:id="rId21"/>
    <p:sldId id="427" r:id="rId22"/>
    <p:sldId id="327" r:id="rId23"/>
    <p:sldId id="536" r:id="rId24"/>
    <p:sldId id="537" r:id="rId25"/>
    <p:sldId id="538" r:id="rId26"/>
    <p:sldId id="539" r:id="rId27"/>
    <p:sldId id="540" r:id="rId28"/>
    <p:sldId id="541" r:id="rId29"/>
    <p:sldId id="542" r:id="rId30"/>
    <p:sldId id="543" r:id="rId31"/>
    <p:sldId id="544" r:id="rId32"/>
    <p:sldId id="535" r:id="rId33"/>
    <p:sldId id="559" r:id="rId34"/>
    <p:sldId id="603" r:id="rId35"/>
    <p:sldId id="604" r:id="rId36"/>
    <p:sldId id="610" r:id="rId37"/>
    <p:sldId id="545" r:id="rId38"/>
    <p:sldId id="420" r:id="rId39"/>
    <p:sldId id="547" r:id="rId40"/>
    <p:sldId id="441" r:id="rId41"/>
    <p:sldId id="444" r:id="rId42"/>
    <p:sldId id="445" r:id="rId43"/>
    <p:sldId id="429" r:id="rId44"/>
    <p:sldId id="447" r:id="rId45"/>
    <p:sldId id="448" r:id="rId46"/>
    <p:sldId id="449" r:id="rId47"/>
    <p:sldId id="451" r:id="rId48"/>
    <p:sldId id="452" r:id="rId49"/>
    <p:sldId id="548" r:id="rId50"/>
    <p:sldId id="431" r:id="rId51"/>
    <p:sldId id="549" r:id="rId52"/>
    <p:sldId id="433" r:id="rId53"/>
    <p:sldId id="454" r:id="rId54"/>
    <p:sldId id="455" r:id="rId55"/>
    <p:sldId id="605" r:id="rId56"/>
    <p:sldId id="606" r:id="rId57"/>
    <p:sldId id="456" r:id="rId58"/>
    <p:sldId id="457" r:id="rId59"/>
    <p:sldId id="573" r:id="rId60"/>
    <p:sldId id="585" r:id="rId61"/>
    <p:sldId id="596" r:id="rId62"/>
    <p:sldId id="597" r:id="rId63"/>
    <p:sldId id="598" r:id="rId64"/>
    <p:sldId id="600" r:id="rId65"/>
    <p:sldId id="599" r:id="rId66"/>
    <p:sldId id="601" r:id="rId67"/>
    <p:sldId id="412" r:id="rId68"/>
  </p:sldIdLst>
  <p:sldSz cx="12192000" cy="6858000"/>
  <p:notesSz cx="6858000" cy="9144000"/>
  <p:embeddedFontLst>
    <p:embeddedFont>
      <p:font typeface="Nunito Sans" pitchFamily="2" charset="0"/>
      <p:regular r:id="rId70"/>
      <p:bold r:id="rId71"/>
      <p:italic r:id="rId72"/>
      <p:boldItalic r:id="rId73"/>
    </p:embeddedFont>
    <p:embeddedFont>
      <p:font typeface="Nunito Sans Black" pitchFamily="2" charset="0"/>
      <p:bold r:id="rId74"/>
      <p:boldItalic r:id="rId75"/>
    </p:embeddedFont>
    <p:embeddedFont>
      <p:font typeface="Nunito Sans ExtraBold" pitchFamily="2" charset="0"/>
      <p:bold r:id="rId76"/>
      <p:boldItalic r:id="rId77"/>
    </p:embeddedFont>
    <p:embeddedFont>
      <p:font typeface="Nunito Sans SemiBold" pitchFamily="2" charset="0"/>
      <p:bold r:id="rId78"/>
      <p:boldItalic r:id="rId79"/>
    </p:embeddedFont>
  </p:embeddedFontLst>
  <p:custShowLst>
    <p:custShow name="Custom Show 1" id="0">
      <p:sldLst>
        <p:sld r:id="rId53"/>
        <p:sld r:id="rId54"/>
        <p:sld r:id="rId55"/>
        <p:sld r:id="rId56"/>
        <p:sld r:id="rId57"/>
        <p:sld r:id="rId58"/>
        <p:sld r:id="rId59"/>
        <p:sld r:id="rId60"/>
        <p:sld r:id="rId61"/>
        <p:sld r:id="rId62"/>
        <p:sld r:id="rId63"/>
        <p:sld r:id="rId64"/>
        <p:sld r:id="rId65"/>
        <p:sld r:id="rId66"/>
        <p:sld r:id="rId67"/>
        <p:sld r:id="rId68"/>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FFE627"/>
    <a:srgbClr val="ED4024"/>
    <a:srgbClr val="26B756"/>
    <a:srgbClr val="7414DC"/>
    <a:srgbClr val="F8A05A"/>
    <a:srgbClr val="00B8A4"/>
    <a:srgbClr val="FFB4E5"/>
    <a:srgbClr val="F0B9D6"/>
    <a:srgbClr val="006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4A22A-06D3-4DC7-A2AD-F82F8DD44111}" v="11" dt="2026-03-01T16:10:36.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781" autoAdjust="0"/>
  </p:normalViewPr>
  <p:slideViewPr>
    <p:cSldViewPr snapToGrid="0">
      <p:cViewPr varScale="1">
        <p:scale>
          <a:sx n="63" d="100"/>
          <a:sy n="63" d="100"/>
        </p:scale>
        <p:origin x="1454" y="67"/>
      </p:cViewPr>
      <p:guideLst/>
    </p:cSldViewPr>
  </p:slideViewPr>
  <p:outlineViewPr>
    <p:cViewPr>
      <p:scale>
        <a:sx n="33" d="100"/>
        <a:sy n="33" d="100"/>
      </p:scale>
      <p:origin x="0" y="-7920"/>
    </p:cViewPr>
  </p:outlineViewPr>
  <p:notesTextViewPr>
    <p:cViewPr>
      <p:scale>
        <a:sx n="3" d="2"/>
        <a:sy n="3" d="2"/>
      </p:scale>
      <p:origin x="0" y="0"/>
    </p:cViewPr>
  </p:notesText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ox" userId="fb3eb24cff3a8c3d" providerId="LiveId" clId="{2F5C9FA4-22AA-43A5-90A4-5B4F1AA4F8B5}"/>
    <pc:docChg chg="custSel addSld delSld modSld sldOrd">
      <pc:chgData name="James Fox" userId="fb3eb24cff3a8c3d" providerId="LiveId" clId="{2F5C9FA4-22AA-43A5-90A4-5B4F1AA4F8B5}" dt="2026-03-30T15:21:06.192" v="413" actId="47"/>
      <pc:docMkLst>
        <pc:docMk/>
      </pc:docMkLst>
      <pc:sldChg chg="addSp modSp modAnim">
        <pc:chgData name="James Fox" userId="fb3eb24cff3a8c3d" providerId="LiveId" clId="{2F5C9FA4-22AA-43A5-90A4-5B4F1AA4F8B5}" dt="2026-03-01T15:42:45.781" v="11"/>
        <pc:sldMkLst>
          <pc:docMk/>
          <pc:sldMk cId="2645976673" sldId="549"/>
        </pc:sldMkLst>
        <pc:picChg chg="add mod">
          <ac:chgData name="James Fox" userId="fb3eb24cff3a8c3d" providerId="LiveId" clId="{2F5C9FA4-22AA-43A5-90A4-5B4F1AA4F8B5}" dt="2026-03-01T15:40:35.413" v="7" actId="1076"/>
          <ac:picMkLst>
            <pc:docMk/>
            <pc:sldMk cId="2645976673" sldId="549"/>
            <ac:picMk id="1026" creationId="{C11DC5D5-BF46-9370-89E7-9362E16A578C}"/>
          </ac:picMkLst>
        </pc:picChg>
        <pc:picChg chg="add mod">
          <ac:chgData name="James Fox" userId="fb3eb24cff3a8c3d" providerId="LiveId" clId="{2F5C9FA4-22AA-43A5-90A4-5B4F1AA4F8B5}" dt="2026-03-01T15:42:09.225" v="10" actId="1076"/>
          <ac:picMkLst>
            <pc:docMk/>
            <pc:sldMk cId="2645976673" sldId="549"/>
            <ac:picMk id="1028" creationId="{14EACF51-BD4C-2296-4236-CC31E4FAF962}"/>
          </ac:picMkLst>
        </pc:picChg>
      </pc:sldChg>
      <pc:sldChg chg="addSp delSp modSp new del mod ord">
        <pc:chgData name="James Fox" userId="fb3eb24cff3a8c3d" providerId="LiveId" clId="{2F5C9FA4-22AA-43A5-90A4-5B4F1AA4F8B5}" dt="2026-03-30T15:21:06.192" v="413" actId="47"/>
        <pc:sldMkLst>
          <pc:docMk/>
          <pc:sldMk cId="2797691828" sldId="611"/>
        </pc:sldMkLst>
        <pc:spChg chg="add del mod">
          <ac:chgData name="James Fox" userId="fb3eb24cff3a8c3d" providerId="LiveId" clId="{2F5C9FA4-22AA-43A5-90A4-5B4F1AA4F8B5}" dt="2026-03-30T15:21:05.110" v="412" actId="478"/>
          <ac:spMkLst>
            <pc:docMk/>
            <pc:sldMk cId="2797691828" sldId="611"/>
            <ac:spMk id="2" creationId="{D04D28AC-435E-0EF0-A096-E97D41C4A6E1}"/>
          </ac:spMkLst>
        </pc:spChg>
        <pc:spChg chg="add del mod">
          <ac:chgData name="James Fox" userId="fb3eb24cff3a8c3d" providerId="LiveId" clId="{2F5C9FA4-22AA-43A5-90A4-5B4F1AA4F8B5}" dt="2026-03-30T15:21:02.719" v="410" actId="478"/>
          <ac:spMkLst>
            <pc:docMk/>
            <pc:sldMk cId="2797691828" sldId="611"/>
            <ac:spMk id="3" creationId="{F8567B36-8E7A-B6B4-B826-760CEC0E6A3B}"/>
          </ac:spMkLst>
        </pc:spChg>
        <pc:spChg chg="add del mod">
          <ac:chgData name="James Fox" userId="fb3eb24cff3a8c3d" providerId="LiveId" clId="{2F5C9FA4-22AA-43A5-90A4-5B4F1AA4F8B5}" dt="2026-03-30T15:21:04.069" v="411" actId="478"/>
          <ac:spMkLst>
            <pc:docMk/>
            <pc:sldMk cId="2797691828" sldId="611"/>
            <ac:spMk id="4" creationId="{29447D9F-700D-46FB-1CE9-5AEE242B9FA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811949-BCD6-4384-93F7-3E6DB25E5E17}"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GB"/>
        </a:p>
      </dgm:t>
    </dgm:pt>
    <dgm:pt modelId="{DDA607E6-1085-4E13-A7CC-052CC7E4EC58}">
      <dgm:prSet phldrT="[Text]"/>
      <dgm:spPr/>
      <dgm:t>
        <a:bodyPr/>
        <a:lstStyle/>
        <a:p>
          <a:r>
            <a:rPr lang="en-GB" dirty="0"/>
            <a:t>Look for hazards</a:t>
          </a:r>
        </a:p>
      </dgm:t>
    </dgm:pt>
    <dgm:pt modelId="{A9DE8947-D88F-4046-9EE2-7859D7F28C99}" type="parTrans" cxnId="{78AD76D3-372D-4FC0-842B-124B678C0444}">
      <dgm:prSet/>
      <dgm:spPr/>
      <dgm:t>
        <a:bodyPr/>
        <a:lstStyle/>
        <a:p>
          <a:endParaRPr lang="en-GB"/>
        </a:p>
      </dgm:t>
    </dgm:pt>
    <dgm:pt modelId="{CEC46724-98E3-439F-B4F5-B667E48F6FB0}" type="sibTrans" cxnId="{78AD76D3-372D-4FC0-842B-124B678C0444}">
      <dgm:prSet/>
      <dgm:spPr/>
      <dgm:t>
        <a:bodyPr/>
        <a:lstStyle/>
        <a:p>
          <a:endParaRPr lang="en-GB"/>
        </a:p>
      </dgm:t>
    </dgm:pt>
    <dgm:pt modelId="{38E01439-7A4E-4E4C-BB40-B3996B334230}">
      <dgm:prSet phldrT="[Text]"/>
      <dgm:spPr/>
      <dgm:t>
        <a:bodyPr/>
        <a:lstStyle/>
        <a:p>
          <a:r>
            <a:rPr lang="en-GB" dirty="0"/>
            <a:t>Who might be harmed?</a:t>
          </a:r>
        </a:p>
      </dgm:t>
    </dgm:pt>
    <dgm:pt modelId="{074AAE06-DC14-466F-9ED8-5B5835B72F9D}" type="parTrans" cxnId="{1E07DC88-89F4-4FB7-A2EF-0874F913179B}">
      <dgm:prSet/>
      <dgm:spPr/>
      <dgm:t>
        <a:bodyPr/>
        <a:lstStyle/>
        <a:p>
          <a:endParaRPr lang="en-GB"/>
        </a:p>
      </dgm:t>
    </dgm:pt>
    <dgm:pt modelId="{072E3EA2-77AD-41FB-828B-8233AF3A4688}" type="sibTrans" cxnId="{1E07DC88-89F4-4FB7-A2EF-0874F913179B}">
      <dgm:prSet/>
      <dgm:spPr/>
      <dgm:t>
        <a:bodyPr/>
        <a:lstStyle/>
        <a:p>
          <a:endParaRPr lang="en-GB"/>
        </a:p>
      </dgm:t>
    </dgm:pt>
    <dgm:pt modelId="{4CB0F95C-215F-49C2-9941-CFCAD185A50A}">
      <dgm:prSet phldrT="[Text]"/>
      <dgm:spPr/>
      <dgm:t>
        <a:bodyPr/>
        <a:lstStyle/>
        <a:p>
          <a:r>
            <a:rPr lang="en-GB" dirty="0"/>
            <a:t>Evaluate and control risks</a:t>
          </a:r>
        </a:p>
      </dgm:t>
    </dgm:pt>
    <dgm:pt modelId="{27A84379-CEB6-4F06-B5ED-08BB761CC681}" type="parTrans" cxnId="{6B0C233B-ED34-4833-9CF9-F14076D0FAFA}">
      <dgm:prSet/>
      <dgm:spPr/>
      <dgm:t>
        <a:bodyPr/>
        <a:lstStyle/>
        <a:p>
          <a:endParaRPr lang="en-GB"/>
        </a:p>
      </dgm:t>
    </dgm:pt>
    <dgm:pt modelId="{FDBE4569-AE9B-4102-8DB5-2D09731776E1}" type="sibTrans" cxnId="{6B0C233B-ED34-4833-9CF9-F14076D0FAFA}">
      <dgm:prSet/>
      <dgm:spPr/>
      <dgm:t>
        <a:bodyPr/>
        <a:lstStyle/>
        <a:p>
          <a:endParaRPr lang="en-GB"/>
        </a:p>
      </dgm:t>
    </dgm:pt>
    <dgm:pt modelId="{20D4435E-B1E6-4FD2-8DC2-3C60A00B051C}">
      <dgm:prSet phldrT="[Text]"/>
      <dgm:spPr/>
      <dgm:t>
        <a:bodyPr/>
        <a:lstStyle/>
        <a:p>
          <a:r>
            <a:rPr lang="en-GB" dirty="0"/>
            <a:t>Record</a:t>
          </a:r>
        </a:p>
      </dgm:t>
    </dgm:pt>
    <dgm:pt modelId="{C3B0305E-E650-4F0B-966D-FD2ACBE8A157}" type="parTrans" cxnId="{2AC6F6EE-A4A3-4C05-B51A-585770F76090}">
      <dgm:prSet/>
      <dgm:spPr/>
      <dgm:t>
        <a:bodyPr/>
        <a:lstStyle/>
        <a:p>
          <a:endParaRPr lang="en-GB"/>
        </a:p>
      </dgm:t>
    </dgm:pt>
    <dgm:pt modelId="{B430D631-6537-4CF0-AB7F-99E059956011}" type="sibTrans" cxnId="{2AC6F6EE-A4A3-4C05-B51A-585770F76090}">
      <dgm:prSet/>
      <dgm:spPr/>
      <dgm:t>
        <a:bodyPr/>
        <a:lstStyle/>
        <a:p>
          <a:endParaRPr lang="en-GB"/>
        </a:p>
      </dgm:t>
    </dgm:pt>
    <dgm:pt modelId="{98FE9F61-574F-43C8-BD70-E47B1FC58220}">
      <dgm:prSet phldrT="[Text]"/>
      <dgm:spPr/>
      <dgm:t>
        <a:bodyPr/>
        <a:lstStyle/>
        <a:p>
          <a:r>
            <a:rPr lang="en-GB" dirty="0"/>
            <a:t>Review</a:t>
          </a:r>
        </a:p>
      </dgm:t>
    </dgm:pt>
    <dgm:pt modelId="{F8C9814C-5257-45C7-A2B6-725E5FF84E46}" type="parTrans" cxnId="{9EF78C55-7C11-4787-A8FF-0C10AE4F3CBE}">
      <dgm:prSet/>
      <dgm:spPr/>
      <dgm:t>
        <a:bodyPr/>
        <a:lstStyle/>
        <a:p>
          <a:endParaRPr lang="en-GB"/>
        </a:p>
      </dgm:t>
    </dgm:pt>
    <dgm:pt modelId="{82983B7B-EDC1-4EBD-8399-0F93DB257DE2}" type="sibTrans" cxnId="{9EF78C55-7C11-4787-A8FF-0C10AE4F3CBE}">
      <dgm:prSet/>
      <dgm:spPr/>
      <dgm:t>
        <a:bodyPr/>
        <a:lstStyle/>
        <a:p>
          <a:endParaRPr lang="en-GB"/>
        </a:p>
      </dgm:t>
    </dgm:pt>
    <dgm:pt modelId="{3A8C4E62-657C-4907-850E-5A8ADB2EBCA1}" type="pres">
      <dgm:prSet presAssocID="{7E811949-BCD6-4384-93F7-3E6DB25E5E17}" presName="cycle" presStyleCnt="0">
        <dgm:presLayoutVars>
          <dgm:dir/>
          <dgm:resizeHandles val="exact"/>
        </dgm:presLayoutVars>
      </dgm:prSet>
      <dgm:spPr/>
    </dgm:pt>
    <dgm:pt modelId="{F5D5EF67-D91D-4D22-B36A-180B5C74D26C}" type="pres">
      <dgm:prSet presAssocID="{DDA607E6-1085-4E13-A7CC-052CC7E4EC58}" presName="node" presStyleLbl="node1" presStyleIdx="0" presStyleCnt="5">
        <dgm:presLayoutVars>
          <dgm:bulletEnabled val="1"/>
        </dgm:presLayoutVars>
      </dgm:prSet>
      <dgm:spPr/>
    </dgm:pt>
    <dgm:pt modelId="{4AA12CD4-16C0-4541-948D-B8A525B2E051}" type="pres">
      <dgm:prSet presAssocID="{CEC46724-98E3-439F-B4F5-B667E48F6FB0}" presName="sibTrans" presStyleLbl="sibTrans2D1" presStyleIdx="0" presStyleCnt="5"/>
      <dgm:spPr/>
    </dgm:pt>
    <dgm:pt modelId="{B31ADDBF-464B-415B-8689-17B3C9915AAA}" type="pres">
      <dgm:prSet presAssocID="{CEC46724-98E3-439F-B4F5-B667E48F6FB0}" presName="connectorText" presStyleLbl="sibTrans2D1" presStyleIdx="0" presStyleCnt="5"/>
      <dgm:spPr/>
    </dgm:pt>
    <dgm:pt modelId="{32826E78-B384-4451-8489-BBFFA17003EA}" type="pres">
      <dgm:prSet presAssocID="{38E01439-7A4E-4E4C-BB40-B3996B334230}" presName="node" presStyleLbl="node1" presStyleIdx="1" presStyleCnt="5">
        <dgm:presLayoutVars>
          <dgm:bulletEnabled val="1"/>
        </dgm:presLayoutVars>
      </dgm:prSet>
      <dgm:spPr/>
    </dgm:pt>
    <dgm:pt modelId="{C730742C-B3A1-4530-8356-84B3DDA54DD6}" type="pres">
      <dgm:prSet presAssocID="{072E3EA2-77AD-41FB-828B-8233AF3A4688}" presName="sibTrans" presStyleLbl="sibTrans2D1" presStyleIdx="1" presStyleCnt="5"/>
      <dgm:spPr/>
    </dgm:pt>
    <dgm:pt modelId="{17DC2172-FB53-404C-9F5F-528F2EA6467F}" type="pres">
      <dgm:prSet presAssocID="{072E3EA2-77AD-41FB-828B-8233AF3A4688}" presName="connectorText" presStyleLbl="sibTrans2D1" presStyleIdx="1" presStyleCnt="5"/>
      <dgm:spPr/>
    </dgm:pt>
    <dgm:pt modelId="{6061B60C-A064-4375-8C52-259C68CA92E8}" type="pres">
      <dgm:prSet presAssocID="{4CB0F95C-215F-49C2-9941-CFCAD185A50A}" presName="node" presStyleLbl="node1" presStyleIdx="2" presStyleCnt="5">
        <dgm:presLayoutVars>
          <dgm:bulletEnabled val="1"/>
        </dgm:presLayoutVars>
      </dgm:prSet>
      <dgm:spPr/>
    </dgm:pt>
    <dgm:pt modelId="{B50E9491-36E2-4EED-9973-BD36359D0536}" type="pres">
      <dgm:prSet presAssocID="{FDBE4569-AE9B-4102-8DB5-2D09731776E1}" presName="sibTrans" presStyleLbl="sibTrans2D1" presStyleIdx="2" presStyleCnt="5"/>
      <dgm:spPr/>
    </dgm:pt>
    <dgm:pt modelId="{D5685C39-96AB-4F5B-A377-E60B8680D340}" type="pres">
      <dgm:prSet presAssocID="{FDBE4569-AE9B-4102-8DB5-2D09731776E1}" presName="connectorText" presStyleLbl="sibTrans2D1" presStyleIdx="2" presStyleCnt="5"/>
      <dgm:spPr/>
    </dgm:pt>
    <dgm:pt modelId="{4B1604C5-12F8-4C61-B0FD-416F758F8A7B}" type="pres">
      <dgm:prSet presAssocID="{20D4435E-B1E6-4FD2-8DC2-3C60A00B051C}" presName="node" presStyleLbl="node1" presStyleIdx="3" presStyleCnt="5">
        <dgm:presLayoutVars>
          <dgm:bulletEnabled val="1"/>
        </dgm:presLayoutVars>
      </dgm:prSet>
      <dgm:spPr/>
    </dgm:pt>
    <dgm:pt modelId="{B92396F8-D43F-4DBC-8A34-73E5512D5374}" type="pres">
      <dgm:prSet presAssocID="{B430D631-6537-4CF0-AB7F-99E059956011}" presName="sibTrans" presStyleLbl="sibTrans2D1" presStyleIdx="3" presStyleCnt="5"/>
      <dgm:spPr/>
    </dgm:pt>
    <dgm:pt modelId="{2E045FB8-8725-46EA-875F-3CC9A5A0F24F}" type="pres">
      <dgm:prSet presAssocID="{B430D631-6537-4CF0-AB7F-99E059956011}" presName="connectorText" presStyleLbl="sibTrans2D1" presStyleIdx="3" presStyleCnt="5"/>
      <dgm:spPr/>
    </dgm:pt>
    <dgm:pt modelId="{AC10CD93-06B8-46EE-91EA-9DF3AFB112C9}" type="pres">
      <dgm:prSet presAssocID="{98FE9F61-574F-43C8-BD70-E47B1FC58220}" presName="node" presStyleLbl="node1" presStyleIdx="4" presStyleCnt="5">
        <dgm:presLayoutVars>
          <dgm:bulletEnabled val="1"/>
        </dgm:presLayoutVars>
      </dgm:prSet>
      <dgm:spPr/>
    </dgm:pt>
    <dgm:pt modelId="{F76C051F-0710-4C19-8780-720AD7241E43}" type="pres">
      <dgm:prSet presAssocID="{82983B7B-EDC1-4EBD-8399-0F93DB257DE2}" presName="sibTrans" presStyleLbl="sibTrans2D1" presStyleIdx="4" presStyleCnt="5"/>
      <dgm:spPr/>
    </dgm:pt>
    <dgm:pt modelId="{B6DA7710-929F-4351-BE16-98BCE708D3EE}" type="pres">
      <dgm:prSet presAssocID="{82983B7B-EDC1-4EBD-8399-0F93DB257DE2}" presName="connectorText" presStyleLbl="sibTrans2D1" presStyleIdx="4" presStyleCnt="5"/>
      <dgm:spPr/>
    </dgm:pt>
  </dgm:ptLst>
  <dgm:cxnLst>
    <dgm:cxn modelId="{36AA7F04-143C-4CBE-9FAE-F39AEDD53C81}" type="presOf" srcId="{CEC46724-98E3-439F-B4F5-B667E48F6FB0}" destId="{B31ADDBF-464B-415B-8689-17B3C9915AAA}" srcOrd="1" destOrd="0" presId="urn:microsoft.com/office/officeart/2005/8/layout/cycle2"/>
    <dgm:cxn modelId="{A173120E-9CDB-480A-B6B4-AFB0D81E5B87}" type="presOf" srcId="{98FE9F61-574F-43C8-BD70-E47B1FC58220}" destId="{AC10CD93-06B8-46EE-91EA-9DF3AFB112C9}" srcOrd="0" destOrd="0" presId="urn:microsoft.com/office/officeart/2005/8/layout/cycle2"/>
    <dgm:cxn modelId="{6B0C233B-ED34-4833-9CF9-F14076D0FAFA}" srcId="{7E811949-BCD6-4384-93F7-3E6DB25E5E17}" destId="{4CB0F95C-215F-49C2-9941-CFCAD185A50A}" srcOrd="2" destOrd="0" parTransId="{27A84379-CEB6-4F06-B5ED-08BB761CC681}" sibTransId="{FDBE4569-AE9B-4102-8DB5-2D09731776E1}"/>
    <dgm:cxn modelId="{0D278D6B-042C-47E0-A5E8-82B76B93C552}" type="presOf" srcId="{DDA607E6-1085-4E13-A7CC-052CC7E4EC58}" destId="{F5D5EF67-D91D-4D22-B36A-180B5C74D26C}" srcOrd="0" destOrd="0" presId="urn:microsoft.com/office/officeart/2005/8/layout/cycle2"/>
    <dgm:cxn modelId="{9EF78C55-7C11-4787-A8FF-0C10AE4F3CBE}" srcId="{7E811949-BCD6-4384-93F7-3E6DB25E5E17}" destId="{98FE9F61-574F-43C8-BD70-E47B1FC58220}" srcOrd="4" destOrd="0" parTransId="{F8C9814C-5257-45C7-A2B6-725E5FF84E46}" sibTransId="{82983B7B-EDC1-4EBD-8399-0F93DB257DE2}"/>
    <dgm:cxn modelId="{57A5457A-3F60-4D45-8DEA-421229E3BCDF}" type="presOf" srcId="{B430D631-6537-4CF0-AB7F-99E059956011}" destId="{B92396F8-D43F-4DBC-8A34-73E5512D5374}" srcOrd="0" destOrd="0" presId="urn:microsoft.com/office/officeart/2005/8/layout/cycle2"/>
    <dgm:cxn modelId="{FAD3A985-CF10-4A33-9A17-D2B11778BA7F}" type="presOf" srcId="{4CB0F95C-215F-49C2-9941-CFCAD185A50A}" destId="{6061B60C-A064-4375-8C52-259C68CA92E8}" srcOrd="0" destOrd="0" presId="urn:microsoft.com/office/officeart/2005/8/layout/cycle2"/>
    <dgm:cxn modelId="{1E07DC88-89F4-4FB7-A2EF-0874F913179B}" srcId="{7E811949-BCD6-4384-93F7-3E6DB25E5E17}" destId="{38E01439-7A4E-4E4C-BB40-B3996B334230}" srcOrd="1" destOrd="0" parTransId="{074AAE06-DC14-466F-9ED8-5B5835B72F9D}" sibTransId="{072E3EA2-77AD-41FB-828B-8233AF3A4688}"/>
    <dgm:cxn modelId="{51946E91-829A-4D5C-8430-A454F9F55D9C}" type="presOf" srcId="{82983B7B-EDC1-4EBD-8399-0F93DB257DE2}" destId="{F76C051F-0710-4C19-8780-720AD7241E43}" srcOrd="0" destOrd="0" presId="urn:microsoft.com/office/officeart/2005/8/layout/cycle2"/>
    <dgm:cxn modelId="{F7C7EB9A-5E4B-4426-964F-521E494CA911}" type="presOf" srcId="{82983B7B-EDC1-4EBD-8399-0F93DB257DE2}" destId="{B6DA7710-929F-4351-BE16-98BCE708D3EE}" srcOrd="1" destOrd="0" presId="urn:microsoft.com/office/officeart/2005/8/layout/cycle2"/>
    <dgm:cxn modelId="{876B32A4-3573-49C4-8B3F-1B89358CBB2C}" type="presOf" srcId="{072E3EA2-77AD-41FB-828B-8233AF3A4688}" destId="{C730742C-B3A1-4530-8356-84B3DDA54DD6}" srcOrd="0" destOrd="0" presId="urn:microsoft.com/office/officeart/2005/8/layout/cycle2"/>
    <dgm:cxn modelId="{9AE25EC5-7BBE-44F1-B4DA-4396D9FD3BB2}" type="presOf" srcId="{072E3EA2-77AD-41FB-828B-8233AF3A4688}" destId="{17DC2172-FB53-404C-9F5F-528F2EA6467F}" srcOrd="1" destOrd="0" presId="urn:microsoft.com/office/officeart/2005/8/layout/cycle2"/>
    <dgm:cxn modelId="{AD8721CD-285A-4F8C-BE1D-21EB0268E148}" type="presOf" srcId="{FDBE4569-AE9B-4102-8DB5-2D09731776E1}" destId="{B50E9491-36E2-4EED-9973-BD36359D0536}" srcOrd="0" destOrd="0" presId="urn:microsoft.com/office/officeart/2005/8/layout/cycle2"/>
    <dgm:cxn modelId="{5A93EECE-D109-406F-A283-7BBCEE08F87D}" type="presOf" srcId="{FDBE4569-AE9B-4102-8DB5-2D09731776E1}" destId="{D5685C39-96AB-4F5B-A377-E60B8680D340}" srcOrd="1" destOrd="0" presId="urn:microsoft.com/office/officeart/2005/8/layout/cycle2"/>
    <dgm:cxn modelId="{78AD76D3-372D-4FC0-842B-124B678C0444}" srcId="{7E811949-BCD6-4384-93F7-3E6DB25E5E17}" destId="{DDA607E6-1085-4E13-A7CC-052CC7E4EC58}" srcOrd="0" destOrd="0" parTransId="{A9DE8947-D88F-4046-9EE2-7859D7F28C99}" sibTransId="{CEC46724-98E3-439F-B4F5-B667E48F6FB0}"/>
    <dgm:cxn modelId="{E2B911E5-FBE1-4603-B60D-635678265747}" type="presOf" srcId="{38E01439-7A4E-4E4C-BB40-B3996B334230}" destId="{32826E78-B384-4451-8489-BBFFA17003EA}" srcOrd="0" destOrd="0" presId="urn:microsoft.com/office/officeart/2005/8/layout/cycle2"/>
    <dgm:cxn modelId="{C30BD6E9-CD15-46BA-9FC9-D9AAA4C4082B}" type="presOf" srcId="{B430D631-6537-4CF0-AB7F-99E059956011}" destId="{2E045FB8-8725-46EA-875F-3CC9A5A0F24F}" srcOrd="1" destOrd="0" presId="urn:microsoft.com/office/officeart/2005/8/layout/cycle2"/>
    <dgm:cxn modelId="{12F6FBE9-29A6-41ED-8269-24AD0BA85183}" type="presOf" srcId="{20D4435E-B1E6-4FD2-8DC2-3C60A00B051C}" destId="{4B1604C5-12F8-4C61-B0FD-416F758F8A7B}" srcOrd="0" destOrd="0" presId="urn:microsoft.com/office/officeart/2005/8/layout/cycle2"/>
    <dgm:cxn modelId="{2AC6F6EE-A4A3-4C05-B51A-585770F76090}" srcId="{7E811949-BCD6-4384-93F7-3E6DB25E5E17}" destId="{20D4435E-B1E6-4FD2-8DC2-3C60A00B051C}" srcOrd="3" destOrd="0" parTransId="{C3B0305E-E650-4F0B-966D-FD2ACBE8A157}" sibTransId="{B430D631-6537-4CF0-AB7F-99E059956011}"/>
    <dgm:cxn modelId="{F685D8EF-2335-4492-A55A-6E2F2D1E3EF3}" type="presOf" srcId="{7E811949-BCD6-4384-93F7-3E6DB25E5E17}" destId="{3A8C4E62-657C-4907-850E-5A8ADB2EBCA1}" srcOrd="0" destOrd="0" presId="urn:microsoft.com/office/officeart/2005/8/layout/cycle2"/>
    <dgm:cxn modelId="{F1F638F3-1DF2-42FD-9512-2B5C23663351}" type="presOf" srcId="{CEC46724-98E3-439F-B4F5-B667E48F6FB0}" destId="{4AA12CD4-16C0-4541-948D-B8A525B2E051}" srcOrd="0" destOrd="0" presId="urn:microsoft.com/office/officeart/2005/8/layout/cycle2"/>
    <dgm:cxn modelId="{B153811B-F12B-4920-BBBF-BEACB34337FE}" type="presParOf" srcId="{3A8C4E62-657C-4907-850E-5A8ADB2EBCA1}" destId="{F5D5EF67-D91D-4D22-B36A-180B5C74D26C}" srcOrd="0" destOrd="0" presId="urn:microsoft.com/office/officeart/2005/8/layout/cycle2"/>
    <dgm:cxn modelId="{3C04D460-6747-4654-A280-35869972EB41}" type="presParOf" srcId="{3A8C4E62-657C-4907-850E-5A8ADB2EBCA1}" destId="{4AA12CD4-16C0-4541-948D-B8A525B2E051}" srcOrd="1" destOrd="0" presId="urn:microsoft.com/office/officeart/2005/8/layout/cycle2"/>
    <dgm:cxn modelId="{6B55EAE2-D82C-4CBF-8C75-845D614E5B9A}" type="presParOf" srcId="{4AA12CD4-16C0-4541-948D-B8A525B2E051}" destId="{B31ADDBF-464B-415B-8689-17B3C9915AAA}" srcOrd="0" destOrd="0" presId="urn:microsoft.com/office/officeart/2005/8/layout/cycle2"/>
    <dgm:cxn modelId="{C34DAF7C-EAFA-48D7-B0E8-635B553FE6B1}" type="presParOf" srcId="{3A8C4E62-657C-4907-850E-5A8ADB2EBCA1}" destId="{32826E78-B384-4451-8489-BBFFA17003EA}" srcOrd="2" destOrd="0" presId="urn:microsoft.com/office/officeart/2005/8/layout/cycle2"/>
    <dgm:cxn modelId="{A5269AC1-8DC3-4624-A633-BFC3AF9078BE}" type="presParOf" srcId="{3A8C4E62-657C-4907-850E-5A8ADB2EBCA1}" destId="{C730742C-B3A1-4530-8356-84B3DDA54DD6}" srcOrd="3" destOrd="0" presId="urn:microsoft.com/office/officeart/2005/8/layout/cycle2"/>
    <dgm:cxn modelId="{B7DA308E-4593-4436-A990-74481AC8C481}" type="presParOf" srcId="{C730742C-B3A1-4530-8356-84B3DDA54DD6}" destId="{17DC2172-FB53-404C-9F5F-528F2EA6467F}" srcOrd="0" destOrd="0" presId="urn:microsoft.com/office/officeart/2005/8/layout/cycle2"/>
    <dgm:cxn modelId="{622218D0-709A-4673-88F4-C61AA211EA19}" type="presParOf" srcId="{3A8C4E62-657C-4907-850E-5A8ADB2EBCA1}" destId="{6061B60C-A064-4375-8C52-259C68CA92E8}" srcOrd="4" destOrd="0" presId="urn:microsoft.com/office/officeart/2005/8/layout/cycle2"/>
    <dgm:cxn modelId="{839B4D4B-A334-4960-84BC-FE56D97648A8}" type="presParOf" srcId="{3A8C4E62-657C-4907-850E-5A8ADB2EBCA1}" destId="{B50E9491-36E2-4EED-9973-BD36359D0536}" srcOrd="5" destOrd="0" presId="urn:microsoft.com/office/officeart/2005/8/layout/cycle2"/>
    <dgm:cxn modelId="{EBCD5BAD-46DB-4D5F-8248-E926DAA248C6}" type="presParOf" srcId="{B50E9491-36E2-4EED-9973-BD36359D0536}" destId="{D5685C39-96AB-4F5B-A377-E60B8680D340}" srcOrd="0" destOrd="0" presId="urn:microsoft.com/office/officeart/2005/8/layout/cycle2"/>
    <dgm:cxn modelId="{B847176B-B53B-49C1-985C-36FBD304A58D}" type="presParOf" srcId="{3A8C4E62-657C-4907-850E-5A8ADB2EBCA1}" destId="{4B1604C5-12F8-4C61-B0FD-416F758F8A7B}" srcOrd="6" destOrd="0" presId="urn:microsoft.com/office/officeart/2005/8/layout/cycle2"/>
    <dgm:cxn modelId="{CB531B7F-1496-4209-9882-EDB2131D5D86}" type="presParOf" srcId="{3A8C4E62-657C-4907-850E-5A8ADB2EBCA1}" destId="{B92396F8-D43F-4DBC-8A34-73E5512D5374}" srcOrd="7" destOrd="0" presId="urn:microsoft.com/office/officeart/2005/8/layout/cycle2"/>
    <dgm:cxn modelId="{8CFAAB0E-4DB7-44E5-BF92-C85AF22425B2}" type="presParOf" srcId="{B92396F8-D43F-4DBC-8A34-73E5512D5374}" destId="{2E045FB8-8725-46EA-875F-3CC9A5A0F24F}" srcOrd="0" destOrd="0" presId="urn:microsoft.com/office/officeart/2005/8/layout/cycle2"/>
    <dgm:cxn modelId="{5529819E-9D36-411C-B585-D8C752F3B5E6}" type="presParOf" srcId="{3A8C4E62-657C-4907-850E-5A8ADB2EBCA1}" destId="{AC10CD93-06B8-46EE-91EA-9DF3AFB112C9}" srcOrd="8" destOrd="0" presId="urn:microsoft.com/office/officeart/2005/8/layout/cycle2"/>
    <dgm:cxn modelId="{D12DE610-2FF4-4AE9-96DC-8CFF1D971275}" type="presParOf" srcId="{3A8C4E62-657C-4907-850E-5A8ADB2EBCA1}" destId="{F76C051F-0710-4C19-8780-720AD7241E43}" srcOrd="9" destOrd="0" presId="urn:microsoft.com/office/officeart/2005/8/layout/cycle2"/>
    <dgm:cxn modelId="{735A3C16-64D3-4F80-AE23-8A7455E9211C}" type="presParOf" srcId="{F76C051F-0710-4C19-8780-720AD7241E43}" destId="{B6DA7710-929F-4351-BE16-98BCE708D3E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5EF67-D91D-4D22-B36A-180B5C74D26C}">
      <dsp:nvSpPr>
        <dsp:cNvPr id="0" name=""/>
        <dsp:cNvSpPr/>
      </dsp:nvSpPr>
      <dsp:spPr>
        <a:xfrm>
          <a:off x="3591107" y="2232"/>
          <a:ext cx="1811472" cy="18114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Look for hazards</a:t>
          </a:r>
        </a:p>
      </dsp:txBody>
      <dsp:txXfrm>
        <a:off x="3856391" y="267516"/>
        <a:ext cx="1280904" cy="1280904"/>
      </dsp:txXfrm>
    </dsp:sp>
    <dsp:sp modelId="{4AA12CD4-16C0-4541-948D-B8A525B2E051}">
      <dsp:nvSpPr>
        <dsp:cNvPr id="0" name=""/>
        <dsp:cNvSpPr/>
      </dsp:nvSpPr>
      <dsp:spPr>
        <a:xfrm rot="2160000">
          <a:off x="5345222" y="1393437"/>
          <a:ext cx="481105" cy="6113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5359004" y="1473293"/>
        <a:ext cx="336774" cy="366824"/>
      </dsp:txXfrm>
    </dsp:sp>
    <dsp:sp modelId="{32826E78-B384-4451-8489-BBFFA17003EA}">
      <dsp:nvSpPr>
        <dsp:cNvPr id="0" name=""/>
        <dsp:cNvSpPr/>
      </dsp:nvSpPr>
      <dsp:spPr>
        <a:xfrm>
          <a:off x="5791001" y="1600548"/>
          <a:ext cx="1811472" cy="18114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Who might be harmed?</a:t>
          </a:r>
        </a:p>
      </dsp:txBody>
      <dsp:txXfrm>
        <a:off x="6056285" y="1865832"/>
        <a:ext cx="1280904" cy="1280904"/>
      </dsp:txXfrm>
    </dsp:sp>
    <dsp:sp modelId="{C730742C-B3A1-4530-8356-84B3DDA54DD6}">
      <dsp:nvSpPr>
        <dsp:cNvPr id="0" name=""/>
        <dsp:cNvSpPr/>
      </dsp:nvSpPr>
      <dsp:spPr>
        <a:xfrm rot="6480000">
          <a:off x="6040250" y="3480714"/>
          <a:ext cx="481105" cy="6113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6134716" y="3534355"/>
        <a:ext cx="336774" cy="366824"/>
      </dsp:txXfrm>
    </dsp:sp>
    <dsp:sp modelId="{6061B60C-A064-4375-8C52-259C68CA92E8}">
      <dsp:nvSpPr>
        <dsp:cNvPr id="0" name=""/>
        <dsp:cNvSpPr/>
      </dsp:nvSpPr>
      <dsp:spPr>
        <a:xfrm>
          <a:off x="4950716" y="4186679"/>
          <a:ext cx="1811472" cy="18114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Evaluate and control risks</a:t>
          </a:r>
        </a:p>
      </dsp:txBody>
      <dsp:txXfrm>
        <a:off x="5216000" y="4451963"/>
        <a:ext cx="1280904" cy="1280904"/>
      </dsp:txXfrm>
    </dsp:sp>
    <dsp:sp modelId="{B50E9491-36E2-4EED-9973-BD36359D0536}">
      <dsp:nvSpPr>
        <dsp:cNvPr id="0" name=""/>
        <dsp:cNvSpPr/>
      </dsp:nvSpPr>
      <dsp:spPr>
        <a:xfrm rot="10800000">
          <a:off x="4269907" y="4786729"/>
          <a:ext cx="481105" cy="6113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4414238" y="4909003"/>
        <a:ext cx="336774" cy="366824"/>
      </dsp:txXfrm>
    </dsp:sp>
    <dsp:sp modelId="{4B1604C5-12F8-4C61-B0FD-416F758F8A7B}">
      <dsp:nvSpPr>
        <dsp:cNvPr id="0" name=""/>
        <dsp:cNvSpPr/>
      </dsp:nvSpPr>
      <dsp:spPr>
        <a:xfrm>
          <a:off x="2231498" y="4186679"/>
          <a:ext cx="1811472" cy="18114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Record</a:t>
          </a:r>
        </a:p>
      </dsp:txBody>
      <dsp:txXfrm>
        <a:off x="2496782" y="4451963"/>
        <a:ext cx="1280904" cy="1280904"/>
      </dsp:txXfrm>
    </dsp:sp>
    <dsp:sp modelId="{B92396F8-D43F-4DBC-8A34-73E5512D5374}">
      <dsp:nvSpPr>
        <dsp:cNvPr id="0" name=""/>
        <dsp:cNvSpPr/>
      </dsp:nvSpPr>
      <dsp:spPr>
        <a:xfrm rot="15120000">
          <a:off x="2480747" y="3506613"/>
          <a:ext cx="481105" cy="6113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10800000">
        <a:off x="2575213" y="3697520"/>
        <a:ext cx="336774" cy="366824"/>
      </dsp:txXfrm>
    </dsp:sp>
    <dsp:sp modelId="{AC10CD93-06B8-46EE-91EA-9DF3AFB112C9}">
      <dsp:nvSpPr>
        <dsp:cNvPr id="0" name=""/>
        <dsp:cNvSpPr/>
      </dsp:nvSpPr>
      <dsp:spPr>
        <a:xfrm>
          <a:off x="1391213" y="1600548"/>
          <a:ext cx="1811472" cy="18114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Review</a:t>
          </a:r>
        </a:p>
      </dsp:txBody>
      <dsp:txXfrm>
        <a:off x="1656497" y="1865832"/>
        <a:ext cx="1280904" cy="1280904"/>
      </dsp:txXfrm>
    </dsp:sp>
    <dsp:sp modelId="{F76C051F-0710-4C19-8780-720AD7241E43}">
      <dsp:nvSpPr>
        <dsp:cNvPr id="0" name=""/>
        <dsp:cNvSpPr/>
      </dsp:nvSpPr>
      <dsp:spPr>
        <a:xfrm rot="19440000">
          <a:off x="3145328" y="1409444"/>
          <a:ext cx="481105" cy="611372"/>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a:off x="3159110" y="1574136"/>
        <a:ext cx="336774" cy="36682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444A6-EB2D-4417-9FCD-89173AB97AD0}" type="datetimeFigureOut">
              <a:rPr lang="en-GB" smtClean="0"/>
              <a:t>30/03/26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092FD-3FF6-410F-8CA9-2AD2CB54A095}" type="slidenum">
              <a:rPr lang="en-GB" smtClean="0"/>
              <a:t>‹#›</a:t>
            </a:fld>
            <a:endParaRPr lang="en-GB"/>
          </a:p>
        </p:txBody>
      </p:sp>
    </p:spTree>
    <p:extLst>
      <p:ext uri="{BB962C8B-B14F-4D97-AF65-F5344CB8AC3E}">
        <p14:creationId xmlns:p14="http://schemas.microsoft.com/office/powerpoint/2010/main" val="267338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couts.org.uk/volunteers/staying-safe-and-safeguarding/safe-scouting-cards/safeguarding-code-of-conduct-for-young-leaders-orange-card/"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50486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Think about who forms your support network? (5-10 </a:t>
            </a:r>
            <a:r>
              <a:rPr lang="en-US" dirty="0" err="1">
                <a:latin typeface="Calibri"/>
                <a:ea typeface="Calibri"/>
                <a:cs typeface="Calibri"/>
              </a:rPr>
              <a:t>mins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When you are a young leader there might be times where you have questions and you need to know who you can turn to: Who you </a:t>
            </a:r>
            <a:r>
              <a:rPr lang="en-US" dirty="0" err="1">
                <a:latin typeface="Calibri"/>
                <a:ea typeface="Calibri"/>
                <a:cs typeface="Calibri"/>
              </a:rPr>
              <a:t>gonna</a:t>
            </a:r>
            <a:r>
              <a:rPr lang="en-US" dirty="0">
                <a:latin typeface="Calibri"/>
                <a:ea typeface="Calibri"/>
                <a:cs typeface="Calibri"/>
              </a:rPr>
              <a:t> call?</a:t>
            </a:r>
          </a:p>
          <a:p>
            <a:endParaRPr lang="en-US" dirty="0">
              <a:latin typeface="Calibri"/>
              <a:ea typeface="Calibri"/>
              <a:cs typeface="Calibri"/>
            </a:endParaRPr>
          </a:p>
          <a:p>
            <a:r>
              <a:rPr lang="en-US" dirty="0">
                <a:latin typeface="Calibri"/>
                <a:ea typeface="Calibri"/>
                <a:cs typeface="Calibri"/>
              </a:rPr>
              <a:t>Activity: Using a ball of string/wool. Throw the ball of string to someone else in the room/circle and say one person you might be able to turn to for support. They then throw to someone else etc. This will create a web for people with lots of examples.</a:t>
            </a:r>
          </a:p>
          <a:p>
            <a:endParaRPr lang="en-US" dirty="0">
              <a:latin typeface="Calibri"/>
              <a:ea typeface="Calibri"/>
              <a:cs typeface="Calibri"/>
            </a:endParaRPr>
          </a:p>
          <a:p>
            <a:r>
              <a:rPr lang="en-US" dirty="0">
                <a:latin typeface="Calibri"/>
                <a:ea typeface="Calibri"/>
                <a:cs typeface="Calibri"/>
              </a:rPr>
              <a:t>Potential examples: Section leaders, Group Scout Leader, Other young leaders, Young people, Training manager, Explorer Scout leader, teachers, friends, family etc.</a:t>
            </a: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1858930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Briefly cover the organisation of Scouts. </a:t>
            </a:r>
          </a:p>
          <a:p>
            <a:r>
              <a:rPr lang="en-GB" dirty="0"/>
              <a:t>You as </a:t>
            </a:r>
            <a:r>
              <a:rPr lang="en-GB" dirty="0" err="1"/>
              <a:t>Yls</a:t>
            </a:r>
            <a:r>
              <a:rPr lang="en-GB" dirty="0"/>
              <a:t> will be working in either a Beaver colony, Cub pack or a Scout troop. Each are led by a leader and a leader team.</a:t>
            </a:r>
          </a:p>
          <a:p>
            <a:r>
              <a:rPr lang="en-GB" dirty="0"/>
              <a:t>These are run by a Scout Group led by a Group Scout Leader. </a:t>
            </a:r>
          </a:p>
          <a:p>
            <a:r>
              <a:rPr lang="en-GB" dirty="0"/>
              <a:t>These groups are overseen by a Scout District. The district is in charge of lots of other groups in a local area and also run Explorer Units and a Scout Network. They’re run by a District Commissioner and a wider team.</a:t>
            </a:r>
          </a:p>
          <a:p>
            <a:r>
              <a:rPr lang="en-GB" dirty="0"/>
              <a:t>Each district is overseen by a County (in England, Area, Regions or </a:t>
            </a:r>
            <a:r>
              <a:rPr lang="en-GB" dirty="0" err="1"/>
              <a:t>Baliwick</a:t>
            </a:r>
            <a:r>
              <a:rPr lang="en-GB" dirty="0"/>
              <a:t> in other areas). For us, this is Hampshire Scouts and they’re run by a County Commissioner called Martin Mackey.</a:t>
            </a:r>
          </a:p>
        </p:txBody>
      </p:sp>
      <p:sp>
        <p:nvSpPr>
          <p:cNvPr id="4" name="Slide Number Placeholder 3"/>
          <p:cNvSpPr>
            <a:spLocks noGrp="1"/>
          </p:cNvSpPr>
          <p:nvPr>
            <p:ph type="sldNum" sz="quarter" idx="5"/>
          </p:nvPr>
        </p:nvSpPr>
        <p:spPr/>
        <p:txBody>
          <a:bodyPr/>
          <a:lstStyle/>
          <a:p>
            <a:fld id="{F73092FD-3FF6-410F-8CA9-2AD2CB54A095}" type="slidenum">
              <a:rPr lang="en-GB" smtClean="0"/>
              <a:t>12</a:t>
            </a:fld>
            <a:endParaRPr lang="en-GB"/>
          </a:p>
        </p:txBody>
      </p:sp>
    </p:spTree>
    <p:extLst>
      <p:ext uri="{BB962C8B-B14F-4D97-AF65-F5344CB8AC3E}">
        <p14:creationId xmlns:p14="http://schemas.microsoft.com/office/powerpoint/2010/main" val="30713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fundamentals of Scouts are what sets us apart and describes us. </a:t>
            </a:r>
          </a:p>
          <a:p>
            <a:r>
              <a:rPr lang="en-GB" dirty="0"/>
              <a:t>The purpose is what we do in a sentence. </a:t>
            </a:r>
          </a:p>
        </p:txBody>
      </p:sp>
      <p:sp>
        <p:nvSpPr>
          <p:cNvPr id="4" name="Slide Number Placeholder 3"/>
          <p:cNvSpPr>
            <a:spLocks noGrp="1"/>
          </p:cNvSpPr>
          <p:nvPr>
            <p:ph type="sldNum" sz="quarter" idx="5"/>
          </p:nvPr>
        </p:nvSpPr>
        <p:spPr/>
        <p:txBody>
          <a:bodyPr/>
          <a:lstStyle/>
          <a:p>
            <a:fld id="{F73092FD-3FF6-410F-8CA9-2AD2CB54A095}" type="slidenum">
              <a:rPr lang="en-GB" smtClean="0"/>
              <a:t>13</a:t>
            </a:fld>
            <a:endParaRPr lang="en-GB"/>
          </a:p>
        </p:txBody>
      </p:sp>
    </p:spTree>
    <p:extLst>
      <p:ext uri="{BB962C8B-B14F-4D97-AF65-F5344CB8AC3E}">
        <p14:creationId xmlns:p14="http://schemas.microsoft.com/office/powerpoint/2010/main" val="402653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fundamentals of Scouts are what sets us apart and describes us. </a:t>
            </a:r>
          </a:p>
          <a:p>
            <a:r>
              <a:rPr lang="en-GB" dirty="0"/>
              <a:t>The method is how we do it. </a:t>
            </a:r>
          </a:p>
        </p:txBody>
      </p:sp>
      <p:sp>
        <p:nvSpPr>
          <p:cNvPr id="4" name="Slide Number Placeholder 3"/>
          <p:cNvSpPr>
            <a:spLocks noGrp="1"/>
          </p:cNvSpPr>
          <p:nvPr>
            <p:ph type="sldNum" sz="quarter" idx="5"/>
          </p:nvPr>
        </p:nvSpPr>
        <p:spPr/>
        <p:txBody>
          <a:bodyPr/>
          <a:lstStyle/>
          <a:p>
            <a:fld id="{F73092FD-3FF6-410F-8CA9-2AD2CB54A095}" type="slidenum">
              <a:rPr lang="en-GB" smtClean="0"/>
              <a:t>14</a:t>
            </a:fld>
            <a:endParaRPr lang="en-GB"/>
          </a:p>
        </p:txBody>
      </p:sp>
    </p:spTree>
    <p:extLst>
      <p:ext uri="{BB962C8B-B14F-4D97-AF65-F5344CB8AC3E}">
        <p14:creationId xmlns:p14="http://schemas.microsoft.com/office/powerpoint/2010/main" val="3829252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fundamentals of Scouts are what sets us apart and describes us. </a:t>
            </a:r>
          </a:p>
          <a:p>
            <a:r>
              <a:rPr lang="en-GB" dirty="0"/>
              <a:t>The values is how we do things. </a:t>
            </a:r>
          </a:p>
          <a:p>
            <a:endParaRPr lang="en-GB" dirty="0"/>
          </a:p>
          <a:p>
            <a:r>
              <a:rPr lang="en-GB" dirty="0"/>
              <a:t>Ask for </a:t>
            </a:r>
            <a:r>
              <a:rPr lang="en-GB" dirty="0" err="1"/>
              <a:t>Yls</a:t>
            </a:r>
            <a:r>
              <a:rPr lang="en-GB" dirty="0"/>
              <a:t> to pop in the chat their ideas for an activity that fits in with an activity and their reasons for it. </a:t>
            </a:r>
          </a:p>
        </p:txBody>
      </p:sp>
      <p:sp>
        <p:nvSpPr>
          <p:cNvPr id="4" name="Slide Number Placeholder 3"/>
          <p:cNvSpPr>
            <a:spLocks noGrp="1"/>
          </p:cNvSpPr>
          <p:nvPr>
            <p:ph type="sldNum" sz="quarter" idx="5"/>
          </p:nvPr>
        </p:nvSpPr>
        <p:spPr/>
        <p:txBody>
          <a:bodyPr/>
          <a:lstStyle/>
          <a:p>
            <a:fld id="{F73092FD-3FF6-410F-8CA9-2AD2CB54A095}" type="slidenum">
              <a:rPr lang="en-GB" smtClean="0"/>
              <a:t>15</a:t>
            </a:fld>
            <a:endParaRPr lang="en-GB"/>
          </a:p>
        </p:txBody>
      </p:sp>
    </p:spTree>
    <p:extLst>
      <p:ext uri="{BB962C8B-B14F-4D97-AF65-F5344CB8AC3E}">
        <p14:creationId xmlns:p14="http://schemas.microsoft.com/office/powerpoint/2010/main" val="1448784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Important to remind Young Leaders that this part is really important, but also that they have nothing to worry about and to ask any questions they have.</a:t>
            </a:r>
          </a:p>
          <a:p>
            <a:endParaRPr lang="en-US" dirty="0">
              <a:latin typeface="Calibri"/>
              <a:ea typeface="Calibri"/>
              <a:cs typeface="Calibri"/>
            </a:endParaRPr>
          </a:p>
          <a:p>
            <a:r>
              <a:rPr lang="en-US" dirty="0">
                <a:latin typeface="Calibri"/>
                <a:ea typeface="Calibri"/>
                <a:cs typeface="Calibri"/>
              </a:rPr>
              <a:t>Try to give them an opportunity to ask quietly if they do not want to answer in front of the group.</a:t>
            </a:r>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298785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True. We don’t want to have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43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You should never be left alone with the young people as our adult volunteers are there to make sure you and the young people stay safe.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217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Legally, you are all still children and our safeguarding policy is clear that under 18s can’t sleep with over 18s. When space is limited </a:t>
            </a:r>
            <a:r>
              <a:rPr lang="en-GB" dirty="0" err="1"/>
              <a:t>Yls</a:t>
            </a:r>
            <a:r>
              <a:rPr lang="en-GB" dirty="0"/>
              <a:t> can sleep with young people but this isn’t ideal and we would always aim for and plan for separate accommodation for adults, </a:t>
            </a:r>
            <a:r>
              <a:rPr lang="en-GB" dirty="0" err="1"/>
              <a:t>Yls</a:t>
            </a:r>
            <a:r>
              <a:rPr lang="en-GB" dirty="0"/>
              <a:t> and YP.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42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False - We’re </a:t>
            </a:r>
            <a:r>
              <a:rPr lang="en-GB" dirty="0"/>
              <a:t>being a bit sneaky with this one. Young Leaders can’t have a romantic relationship with any members of their section because its favouritism again. A professional relationship is fine though.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39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the aims of the session. Emphasise this is the only compulsory module because it contains lots of important information.</a:t>
            </a:r>
          </a:p>
        </p:txBody>
      </p:sp>
      <p:sp>
        <p:nvSpPr>
          <p:cNvPr id="4" name="Slide Number Placeholder 3"/>
          <p:cNvSpPr>
            <a:spLocks noGrp="1"/>
          </p:cNvSpPr>
          <p:nvPr>
            <p:ph type="sldNum" sz="quarter" idx="5"/>
          </p:nvPr>
        </p:nvSpPr>
        <p:spPr/>
        <p:txBody>
          <a:bodyPr/>
          <a:lstStyle/>
          <a:p>
            <a:fld id="{F73092FD-3FF6-410F-8CA9-2AD2CB54A095}" type="slidenum">
              <a:rPr lang="en-GB" smtClean="0"/>
              <a:t>3</a:t>
            </a:fld>
            <a:endParaRPr lang="en-GB"/>
          </a:p>
        </p:txBody>
      </p:sp>
    </p:spTree>
    <p:extLst>
      <p:ext uri="{BB962C8B-B14F-4D97-AF65-F5344CB8AC3E}">
        <p14:creationId xmlns:p14="http://schemas.microsoft.com/office/powerpoint/2010/main" val="426216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Again, a bit sneaky. Physical contact is quite personal and can make young people feel uncomfortable. But it may be needed at times. E.g. one of my Beavers is walking near a fire and I need to move them away for their safety.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405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It’s not acceptable. What is mickey taking to one is bullying to others and we have no tolerance for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15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Many may not know how to put it into words or may worry what others will do if they find 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39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We should never presume that a young person is exaggerating stories such as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402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We should always report anything we notice that is suspicious as soon as possible. It will be reported up to those with more training to deal with this and those who are paid to deal with it. It means we can get support in when its needed before it gets worse.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788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False. Think again the favourites rule and being alone with young people. It is for the same reason that you and your leaders shouldn’t be talking 1:1 in online chats (group chats or emails with parents copied in is fine).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70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Your responsibilities are laid out in the Orange Card, called Young People First. Adult leaders have an equivalent one called the yellow card. We recommend you keep this on you at all times when Scouting face to face. </a:t>
            </a:r>
          </a:p>
          <a:p>
            <a:endParaRPr lang="en-GB" dirty="0"/>
          </a:p>
          <a:p>
            <a:r>
              <a:rPr lang="en-GB" dirty="0"/>
              <a:t>It contains a list of dos and </a:t>
            </a:r>
            <a:r>
              <a:rPr lang="en-GB" dirty="0" err="1"/>
              <a:t>donts</a:t>
            </a:r>
            <a:r>
              <a:rPr lang="en-GB" dirty="0"/>
              <a:t> and what to do if a young person discloses to you. You are a role model at all times so it is very important you follow these to keep yourself safe from allegations as well as the young people safe. </a:t>
            </a:r>
          </a:p>
        </p:txBody>
      </p:sp>
      <p:sp>
        <p:nvSpPr>
          <p:cNvPr id="4" name="Slide Number Placeholder 3"/>
          <p:cNvSpPr>
            <a:spLocks noGrp="1"/>
          </p:cNvSpPr>
          <p:nvPr>
            <p:ph type="sldNum" sz="quarter" idx="5"/>
          </p:nvPr>
        </p:nvSpPr>
        <p:spPr/>
        <p:txBody>
          <a:bodyPr/>
          <a:lstStyle/>
          <a:p>
            <a:fld id="{F73092FD-3FF6-410F-8CA9-2AD2CB54A095}" type="slidenum">
              <a:rPr lang="en-GB" smtClean="0"/>
              <a:t>29</a:t>
            </a:fld>
            <a:endParaRPr lang="en-GB"/>
          </a:p>
        </p:txBody>
      </p:sp>
    </p:spTree>
    <p:extLst>
      <p:ext uri="{BB962C8B-B14F-4D97-AF65-F5344CB8AC3E}">
        <p14:creationId xmlns:p14="http://schemas.microsoft.com/office/powerpoint/2010/main" val="1649830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the Dos and </a:t>
            </a:r>
            <a:r>
              <a:rPr lang="en-GB" dirty="0" err="1"/>
              <a:t>Donts</a:t>
            </a:r>
            <a:r>
              <a:rPr lang="en-GB" dirty="0"/>
              <a:t> of the orange card.</a:t>
            </a:r>
          </a:p>
        </p:txBody>
      </p:sp>
      <p:sp>
        <p:nvSpPr>
          <p:cNvPr id="4" name="Slide Number Placeholder 3"/>
          <p:cNvSpPr>
            <a:spLocks noGrp="1"/>
          </p:cNvSpPr>
          <p:nvPr>
            <p:ph type="sldNum" sz="quarter" idx="5"/>
          </p:nvPr>
        </p:nvSpPr>
        <p:spPr/>
        <p:txBody>
          <a:bodyPr/>
          <a:lstStyle/>
          <a:p>
            <a:fld id="{F73092FD-3FF6-410F-8CA9-2AD2CB54A095}" type="slidenum">
              <a:rPr lang="en-GB" smtClean="0"/>
              <a:t>30</a:t>
            </a:fld>
            <a:endParaRPr lang="en-GB"/>
          </a:p>
        </p:txBody>
      </p:sp>
    </p:spTree>
    <p:extLst>
      <p:ext uri="{BB962C8B-B14F-4D97-AF65-F5344CB8AC3E}">
        <p14:creationId xmlns:p14="http://schemas.microsoft.com/office/powerpoint/2010/main" val="1649830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what to do if a young person discloses.</a:t>
            </a:r>
          </a:p>
        </p:txBody>
      </p:sp>
      <p:sp>
        <p:nvSpPr>
          <p:cNvPr id="4" name="Slide Number Placeholder 3"/>
          <p:cNvSpPr>
            <a:spLocks noGrp="1"/>
          </p:cNvSpPr>
          <p:nvPr>
            <p:ph type="sldNum" sz="quarter" idx="5"/>
          </p:nvPr>
        </p:nvSpPr>
        <p:spPr/>
        <p:txBody>
          <a:bodyPr/>
          <a:lstStyle/>
          <a:p>
            <a:fld id="{F73092FD-3FF6-410F-8CA9-2AD2CB54A095}" type="slidenum">
              <a:rPr lang="en-GB" smtClean="0"/>
              <a:t>31</a:t>
            </a:fld>
            <a:endParaRPr lang="en-GB"/>
          </a:p>
        </p:txBody>
      </p:sp>
    </p:spTree>
    <p:extLst>
      <p:ext uri="{BB962C8B-B14F-4D97-AF65-F5344CB8AC3E}">
        <p14:creationId xmlns:p14="http://schemas.microsoft.com/office/powerpoint/2010/main" val="891795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what to do if a young person discloses.</a:t>
            </a:r>
          </a:p>
        </p:txBody>
      </p:sp>
      <p:sp>
        <p:nvSpPr>
          <p:cNvPr id="4" name="Slide Number Placeholder 3"/>
          <p:cNvSpPr>
            <a:spLocks noGrp="1"/>
          </p:cNvSpPr>
          <p:nvPr>
            <p:ph type="sldNum" sz="quarter" idx="5"/>
          </p:nvPr>
        </p:nvSpPr>
        <p:spPr/>
        <p:txBody>
          <a:bodyPr/>
          <a:lstStyle/>
          <a:p>
            <a:fld id="{F73092FD-3FF6-410F-8CA9-2AD2CB54A095}" type="slidenum">
              <a:rPr lang="en-GB" smtClean="0"/>
              <a:t>32</a:t>
            </a:fld>
            <a:endParaRPr lang="en-GB"/>
          </a:p>
        </p:txBody>
      </p:sp>
    </p:spTree>
    <p:extLst>
      <p:ext uri="{BB962C8B-B14F-4D97-AF65-F5344CB8AC3E}">
        <p14:creationId xmlns:p14="http://schemas.microsoft.com/office/powerpoint/2010/main" val="4061305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questions (from option 1) 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2154320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Nunito Sans" pitchFamily="2" charset="0"/>
              </a:rPr>
              <a:t>End this activity by reminding ESYLs that the leader in charge is responsible for the group, including ratios are being met, but their role requires them to follow the </a:t>
            </a:r>
            <a:r>
              <a:rPr lang="en-GB" b="0" i="0" u="none" strike="noStrike" dirty="0">
                <a:solidFill>
                  <a:srgbClr val="006DDF"/>
                </a:solidFill>
                <a:effectLst/>
                <a:latin typeface="Nunito Sans" pitchFamily="2" charset="0"/>
                <a:hlinkClick r:id="rId3" tooltip="Young People First - Orange Card"/>
              </a:rPr>
              <a:t>Orange Card</a:t>
            </a:r>
            <a:r>
              <a:rPr lang="en-GB" b="0" i="0" dirty="0">
                <a:solidFill>
                  <a:srgbClr val="404040"/>
                </a:solidFill>
                <a:effectLst/>
                <a:latin typeface="Nunito Sans" pitchFamily="2" charset="0"/>
              </a:rPr>
              <a:t> and take care to ensure they’re doing their best to ensure the meeting is as safe and fun as possible.</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33</a:t>
            </a:fld>
            <a:endParaRPr lang="en-GB"/>
          </a:p>
        </p:txBody>
      </p:sp>
    </p:spTree>
    <p:extLst>
      <p:ext uri="{BB962C8B-B14F-4D97-AF65-F5344CB8AC3E}">
        <p14:creationId xmlns:p14="http://schemas.microsoft.com/office/powerpoint/2010/main" val="259284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We’re now going to put you into breakout rooms again. The number next to the scenario is the room you’re in. What would you do, how would you handle it and which parts are potentially a problem. </a:t>
            </a:r>
          </a:p>
        </p:txBody>
      </p:sp>
      <p:sp>
        <p:nvSpPr>
          <p:cNvPr id="4" name="Slide Number Placeholder 3"/>
          <p:cNvSpPr>
            <a:spLocks noGrp="1"/>
          </p:cNvSpPr>
          <p:nvPr>
            <p:ph type="sldNum" sz="quarter" idx="5"/>
          </p:nvPr>
        </p:nvSpPr>
        <p:spPr/>
        <p:txBody>
          <a:bodyPr/>
          <a:lstStyle/>
          <a:p>
            <a:fld id="{F73092FD-3FF6-410F-8CA9-2AD2CB54A095}" type="slidenum">
              <a:rPr lang="en-GB" smtClean="0"/>
              <a:t>34</a:t>
            </a:fld>
            <a:endParaRPr lang="en-GB"/>
          </a:p>
        </p:txBody>
      </p:sp>
    </p:spTree>
    <p:extLst>
      <p:ext uri="{BB962C8B-B14F-4D97-AF65-F5344CB8AC3E}">
        <p14:creationId xmlns:p14="http://schemas.microsoft.com/office/powerpoint/2010/main" val="4237607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 do the rules say about keeping safe?</a:t>
            </a:r>
          </a:p>
          <a:p>
            <a:r>
              <a:rPr lang="en-GB" dirty="0"/>
              <a:t>The Scouts Safety policy covers a lot of the fundamentals of this but essentially we want activities to be exciting but not dangerous. We need to identify the risks and minimise them as much as possible. We should be able to manage risks through clear instructions and training. Don’t be afraid to stop or change activity if it becomes too risky.</a:t>
            </a:r>
          </a:p>
          <a:p>
            <a:r>
              <a:rPr lang="en-GB" dirty="0"/>
              <a:t>There are rules on specific activities in the scouts rule book called POR.</a:t>
            </a:r>
          </a:p>
          <a:p>
            <a:r>
              <a:rPr lang="en-GB" dirty="0"/>
              <a:t>Knowing the rules are important – insurance covers us when we follow the rules.</a:t>
            </a:r>
          </a:p>
        </p:txBody>
      </p:sp>
      <p:sp>
        <p:nvSpPr>
          <p:cNvPr id="4" name="Slide Number Placeholder 3"/>
          <p:cNvSpPr>
            <a:spLocks noGrp="1"/>
          </p:cNvSpPr>
          <p:nvPr>
            <p:ph type="sldNum" sz="quarter" idx="5"/>
          </p:nvPr>
        </p:nvSpPr>
        <p:spPr/>
        <p:txBody>
          <a:bodyPr/>
          <a:lstStyle/>
          <a:p>
            <a:fld id="{F73092FD-3FF6-410F-8CA9-2AD2CB54A095}" type="slidenum">
              <a:rPr lang="en-GB" smtClean="0"/>
              <a:t>36</a:t>
            </a:fld>
            <a:endParaRPr lang="en-GB"/>
          </a:p>
        </p:txBody>
      </p:sp>
    </p:spTree>
    <p:extLst>
      <p:ext uri="{BB962C8B-B14F-4D97-AF65-F5344CB8AC3E}">
        <p14:creationId xmlns:p14="http://schemas.microsoft.com/office/powerpoint/2010/main" val="1601745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Task: 15 mins</a:t>
            </a:r>
          </a:p>
          <a:p>
            <a:endParaRPr lang="en-US" dirty="0">
              <a:latin typeface="Calibri"/>
              <a:ea typeface="Calibri"/>
              <a:cs typeface="Calibri"/>
            </a:endParaRPr>
          </a:p>
          <a:p>
            <a:r>
              <a:rPr lang="en-US" dirty="0">
                <a:latin typeface="Calibri"/>
                <a:ea typeface="Calibri"/>
                <a:cs typeface="Calibri"/>
              </a:rPr>
              <a:t>Give a scenario to each small group. Feel free to provide some hints if they are unsure. Ask the groups to pick someone who can explain their scenario and next steps to the whole group at the end.</a:t>
            </a:r>
          </a:p>
          <a:p>
            <a:endParaRPr lang="en-US" dirty="0">
              <a:latin typeface="Calibri"/>
              <a:ea typeface="Calibri"/>
              <a:cs typeface="Calibri"/>
            </a:endParaRPr>
          </a:p>
          <a:p>
            <a:r>
              <a:rPr lang="en-US" dirty="0">
                <a:latin typeface="Calibri"/>
                <a:ea typeface="Calibri"/>
                <a:cs typeface="Calibri"/>
              </a:rPr>
              <a:t>Try picking a scenario the Young Leaders might not have come across before. Consider what they gave as their skills in an earlier task.</a:t>
            </a:r>
          </a:p>
          <a:p>
            <a:endParaRPr lang="en-US" dirty="0">
              <a:latin typeface="Calibri"/>
              <a:ea typeface="Calibri"/>
              <a:cs typeface="Calibri"/>
            </a:endParaRPr>
          </a:p>
          <a:p>
            <a:r>
              <a:rPr lang="en-US" dirty="0">
                <a:latin typeface="Calibri"/>
                <a:ea typeface="Calibri"/>
                <a:cs typeface="Calibri"/>
              </a:rPr>
              <a:t>Scenario A: A Beaver Scout has started being aggressive towards others</a:t>
            </a:r>
          </a:p>
          <a:p>
            <a:endParaRPr lang="en-US" dirty="0">
              <a:latin typeface="Calibri"/>
              <a:ea typeface="Calibri"/>
              <a:cs typeface="Calibri"/>
            </a:endParaRPr>
          </a:p>
          <a:p>
            <a:r>
              <a:rPr lang="en-US" dirty="0">
                <a:latin typeface="Calibri"/>
                <a:ea typeface="Calibri"/>
                <a:cs typeface="Calibri"/>
              </a:rPr>
              <a:t>Scenario B: An older sibling who you don't know has come to collect one of the Cubs at the end of a section meeting</a:t>
            </a:r>
          </a:p>
          <a:p>
            <a:endParaRPr lang="en-US" dirty="0">
              <a:latin typeface="Calibri"/>
              <a:ea typeface="Calibri"/>
              <a:cs typeface="Calibri"/>
            </a:endParaRPr>
          </a:p>
          <a:p>
            <a:r>
              <a:rPr lang="en-US" dirty="0">
                <a:latin typeface="Calibri"/>
                <a:ea typeface="Calibri"/>
                <a:cs typeface="Calibri"/>
              </a:rPr>
              <a:t>Scenario C: A Scout tells you that they are being excluded by some other young people and they are calling them by a nickname they do not like.</a:t>
            </a:r>
          </a:p>
          <a:p>
            <a:endParaRPr lang="en-US" dirty="0">
              <a:latin typeface="Calibri"/>
              <a:ea typeface="Calibri"/>
              <a:cs typeface="Calibri"/>
            </a:endParaRPr>
          </a:p>
          <a:p>
            <a:r>
              <a:rPr lang="en-US" dirty="0">
                <a:latin typeface="Calibri"/>
                <a:ea typeface="Calibri"/>
                <a:cs typeface="Calibri"/>
              </a:rPr>
              <a:t>Scenario D: A Squirrel tries to give you a hug</a:t>
            </a:r>
          </a:p>
          <a:p>
            <a:endParaRPr lang="en-US" dirty="0">
              <a:latin typeface="Calibri"/>
              <a:ea typeface="Calibri"/>
              <a:cs typeface="Calibri"/>
            </a:endParaRPr>
          </a:p>
          <a:p>
            <a:r>
              <a:rPr lang="en-US" dirty="0">
                <a:latin typeface="Calibri"/>
                <a:ea typeface="Calibri"/>
                <a:cs typeface="Calibri"/>
              </a:rPr>
              <a:t>Scenario E: You notice that a Cub is standing at the edge of the hall and not joining in with all activities</a:t>
            </a:r>
          </a:p>
          <a:p>
            <a:endParaRPr lang="en-US" dirty="0">
              <a:latin typeface="Calibri"/>
              <a:ea typeface="Calibri"/>
              <a:cs typeface="Calibri"/>
            </a:endParaRPr>
          </a:p>
          <a:p>
            <a:r>
              <a:rPr lang="en-US" dirty="0">
                <a:latin typeface="Calibri"/>
                <a:ea typeface="Calibri"/>
                <a:cs typeface="Calibri"/>
              </a:rPr>
              <a:t>Scenario F: You notice that a group of Scouts were not listening to the instructions another leader was giving about lighting fires</a:t>
            </a:r>
          </a:p>
          <a:p>
            <a:endParaRPr lang="en-US" dirty="0">
              <a:latin typeface="Calibri"/>
              <a:ea typeface="Calibri"/>
              <a:cs typeface="Calibri"/>
            </a:endParaRPr>
          </a:p>
          <a:p>
            <a:r>
              <a:rPr lang="en-US" dirty="0">
                <a:latin typeface="Calibri"/>
                <a:ea typeface="Calibri"/>
                <a:cs typeface="Calibri"/>
              </a:rPr>
              <a:t>Scenario G: A couple of Cubs are messing around and an Assistant Section Leader tries to make them do press-ups as a punishment. </a:t>
            </a:r>
          </a:p>
          <a:p>
            <a:endParaRPr lang="en-US" dirty="0">
              <a:latin typeface="Calibri"/>
              <a:ea typeface="Calibri"/>
              <a:cs typeface="Calibri"/>
            </a:endParaRPr>
          </a:p>
          <a:p>
            <a:r>
              <a:rPr lang="en-US" dirty="0">
                <a:latin typeface="Calibri"/>
                <a:ea typeface="Calibri"/>
                <a:cs typeface="Calibri"/>
              </a:rPr>
              <a:t>Scenario H: A Scout finds you on social media and comments on your posts.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2788847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Once the Young Leaders have explained their scenarios and what they would do go through these key reminders. Make sure you take time with this section and answer any questions the Young Leaders may have.</a:t>
            </a:r>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3504280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Bonus:</a:t>
            </a:r>
            <a:r>
              <a:rPr lang="en-US" baseline="0" dirty="0"/>
              <a:t> What risks can you identify in this image?</a:t>
            </a:r>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41</a:t>
            </a:fld>
            <a:endParaRPr lang="en-GB"/>
          </a:p>
        </p:txBody>
      </p:sp>
    </p:spTree>
    <p:extLst>
      <p:ext uri="{BB962C8B-B14F-4D97-AF65-F5344CB8AC3E}">
        <p14:creationId xmlns:p14="http://schemas.microsoft.com/office/powerpoint/2010/main" val="3504872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810486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43</a:t>
            </a:fld>
            <a:endParaRPr lang="en-GB"/>
          </a:p>
        </p:txBody>
      </p:sp>
    </p:spTree>
    <p:extLst>
      <p:ext uri="{BB962C8B-B14F-4D97-AF65-F5344CB8AC3E}">
        <p14:creationId xmlns:p14="http://schemas.microsoft.com/office/powerpoint/2010/main" val="154248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Task:</a:t>
            </a:r>
          </a:p>
          <a:p>
            <a:endParaRPr lang="en-US" dirty="0">
              <a:latin typeface="Calibri"/>
              <a:ea typeface="Calibri"/>
              <a:cs typeface="Calibri"/>
            </a:endParaRPr>
          </a:p>
          <a:p>
            <a:r>
              <a:rPr lang="en-US" dirty="0">
                <a:latin typeface="Calibri"/>
                <a:ea typeface="Calibri"/>
                <a:cs typeface="Calibri"/>
              </a:rPr>
              <a:t>Get the Young Leaders to add the statements to the correct part of the cycle!</a:t>
            </a:r>
          </a:p>
        </p:txBody>
      </p:sp>
      <p:sp>
        <p:nvSpPr>
          <p:cNvPr id="4" name="Slide Number Placeholder 3"/>
          <p:cNvSpPr>
            <a:spLocks noGrp="1"/>
          </p:cNvSpPr>
          <p:nvPr>
            <p:ph type="sldNum" sz="quarter" idx="5"/>
          </p:nvPr>
        </p:nvSpPr>
        <p:spPr/>
        <p:txBody>
          <a:bodyPr/>
          <a:lstStyle/>
          <a:p>
            <a:fld id="{DC81CCE8-8669-844C-8A1E-83EDDE9464AC}" type="slidenum">
              <a:rPr lang="en-GB" smtClean="0"/>
              <a:pPr/>
              <a:t>44</a:t>
            </a:fld>
            <a:endParaRPr lang="en-GB"/>
          </a:p>
        </p:txBody>
      </p:sp>
    </p:spTree>
    <p:extLst>
      <p:ext uri="{BB962C8B-B14F-4D97-AF65-F5344CB8AC3E}">
        <p14:creationId xmlns:p14="http://schemas.microsoft.com/office/powerpoint/2010/main" val="270746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Answers</a:t>
            </a:r>
          </a:p>
        </p:txBody>
      </p:sp>
      <p:sp>
        <p:nvSpPr>
          <p:cNvPr id="4" name="Slide Number Placeholder 3"/>
          <p:cNvSpPr>
            <a:spLocks noGrp="1"/>
          </p:cNvSpPr>
          <p:nvPr>
            <p:ph type="sldNum" sz="quarter" idx="5"/>
          </p:nvPr>
        </p:nvSpPr>
        <p:spPr/>
        <p:txBody>
          <a:bodyPr/>
          <a:lstStyle/>
          <a:p>
            <a:fld id="{DC81CCE8-8669-844C-8A1E-83EDDE9464AC}" type="slidenum">
              <a:rPr lang="en-GB" smtClean="0"/>
              <a:pPr/>
              <a:t>45</a:t>
            </a:fld>
            <a:endParaRPr lang="en-GB"/>
          </a:p>
        </p:txBody>
      </p:sp>
    </p:spTree>
    <p:extLst>
      <p:ext uri="{BB962C8B-B14F-4D97-AF65-F5344CB8AC3E}">
        <p14:creationId xmlns:p14="http://schemas.microsoft.com/office/powerpoint/2010/main" val="531505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Nunito Sans"/>
              </a:rPr>
              <a:t>Pair discussion (or breakout rooms if online) (3 </a:t>
            </a:r>
            <a:r>
              <a:rPr lang="en-US" b="1" i="1" dirty="0" err="1">
                <a:latin typeface="Nunito Sans"/>
              </a:rPr>
              <a:t>mins</a:t>
            </a:r>
            <a:r>
              <a:rPr lang="en-US" b="1" i="1" dirty="0">
                <a:latin typeface="Nunito Sans"/>
              </a:rPr>
              <a:t>)</a:t>
            </a:r>
            <a:endParaRPr lang="en-US" dirty="0">
              <a:latin typeface="Nunito Sans"/>
            </a:endParaRPr>
          </a:p>
          <a:p>
            <a:endParaRPr lang="en-US" b="1" i="1" dirty="0">
              <a:latin typeface="Nunito Sans"/>
            </a:endParaRPr>
          </a:p>
          <a:p>
            <a:pPr marL="171450" indent="-171450">
              <a:buFont typeface="Calibri,Sans-Serif"/>
              <a:buChar char="-"/>
            </a:pPr>
            <a:r>
              <a:rPr lang="en-US" dirty="0">
                <a:latin typeface="Nunito Sans"/>
              </a:rPr>
              <a:t>Participants to come up with 5 words (or phrases) they associate with Young Leaders or what they think being a Young Leader will be like</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568377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each step:</a:t>
            </a:r>
          </a:p>
          <a:p>
            <a:r>
              <a:rPr lang="en-US" sz="1200" b="1" i="0" kern="1200" dirty="0">
                <a:solidFill>
                  <a:schemeClr val="tx1"/>
                </a:solidFill>
                <a:effectLst/>
                <a:latin typeface="+mn-lt"/>
                <a:ea typeface="+mn-ea"/>
                <a:cs typeface="+mn-cs"/>
              </a:rPr>
              <a:t>Step 1 - </a:t>
            </a: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hazard</a:t>
            </a:r>
            <a:r>
              <a:rPr lang="en-US" sz="1200" b="0" i="0" kern="1200" dirty="0">
                <a:solidFill>
                  <a:schemeClr val="tx1"/>
                </a:solidFill>
                <a:effectLst/>
                <a:latin typeface="+mn-lt"/>
                <a:ea typeface="+mn-ea"/>
                <a:cs typeface="+mn-cs"/>
              </a:rPr>
              <a:t> is anything that could cause harm. It could be weather, equipment, the way you are doing it or something else. Look for the hazards which are really obvious, not every single little thing.</a:t>
            </a:r>
          </a:p>
          <a:p>
            <a:r>
              <a:rPr lang="en-US" sz="1200" b="1" i="0" kern="1200" dirty="0">
                <a:solidFill>
                  <a:schemeClr val="tx1"/>
                </a:solidFill>
                <a:effectLst/>
                <a:latin typeface="+mn-lt"/>
                <a:ea typeface="+mn-ea"/>
                <a:cs typeface="+mn-cs"/>
              </a:rPr>
              <a:t>Step 2 - Who</a:t>
            </a:r>
            <a:r>
              <a:rPr lang="en-US" sz="1200" b="0" i="0" kern="1200" dirty="0">
                <a:solidFill>
                  <a:schemeClr val="tx1"/>
                </a:solidFill>
                <a:effectLst/>
                <a:latin typeface="+mn-lt"/>
                <a:ea typeface="+mn-ea"/>
                <a:cs typeface="+mn-cs"/>
              </a:rPr>
              <a:t> is involved in the activity and </a:t>
            </a:r>
            <a:r>
              <a:rPr lang="en-US" sz="1200" b="1" i="0" kern="1200" dirty="0">
                <a:solidFill>
                  <a:schemeClr val="tx1"/>
                </a:solidFill>
                <a:effectLst/>
                <a:latin typeface="+mn-lt"/>
                <a:ea typeface="+mn-ea"/>
                <a:cs typeface="+mn-cs"/>
              </a:rPr>
              <a:t>how</a:t>
            </a:r>
            <a:r>
              <a:rPr lang="en-US" sz="1200" b="0" i="0" kern="1200" dirty="0">
                <a:solidFill>
                  <a:schemeClr val="tx1"/>
                </a:solidFill>
                <a:effectLst/>
                <a:latin typeface="+mn-lt"/>
                <a:ea typeface="+mn-ea"/>
                <a:cs typeface="+mn-cs"/>
              </a:rPr>
              <a:t> could they get hurt - Young People, adults, visitors?  Participants with additional needs?  What could happen to cause them harm?  A risk is the chance - high or low - that someone will be harmed by the hazard.</a:t>
            </a:r>
          </a:p>
          <a:p>
            <a:r>
              <a:rPr lang="en-US" sz="1200" b="1" i="0" kern="1200" dirty="0">
                <a:solidFill>
                  <a:schemeClr val="tx1"/>
                </a:solidFill>
                <a:effectLst/>
                <a:latin typeface="+mn-lt"/>
                <a:ea typeface="+mn-ea"/>
                <a:cs typeface="+mn-cs"/>
              </a:rPr>
              <a:t>Step 3 - Controls</a:t>
            </a:r>
            <a:r>
              <a:rPr lang="en-US" sz="1200" b="0" i="0" kern="1200" dirty="0">
                <a:solidFill>
                  <a:schemeClr val="tx1"/>
                </a:solidFill>
                <a:effectLst/>
                <a:latin typeface="+mn-lt"/>
                <a:ea typeface="+mn-ea"/>
                <a:cs typeface="+mn-cs"/>
              </a:rPr>
              <a:t> are ways of removing or reducing risk. Ask: Can I get rid of the hazard altogether? (E.g. not crossing a road but using a bridge or underpass). Can we reduce the risk? (</a:t>
            </a:r>
            <a:r>
              <a:rPr lang="en-US" sz="1200" b="0" i="0" kern="1200" dirty="0" err="1">
                <a:solidFill>
                  <a:schemeClr val="tx1"/>
                </a:solidFill>
                <a:effectLst/>
                <a:latin typeface="+mn-lt"/>
                <a:ea typeface="+mn-ea"/>
                <a:cs typeface="+mn-cs"/>
              </a:rPr>
              <a:t>E.g.Use</a:t>
            </a:r>
            <a:r>
              <a:rPr lang="en-US" sz="1200" b="0" i="0" kern="1200" dirty="0">
                <a:solidFill>
                  <a:schemeClr val="tx1"/>
                </a:solidFill>
                <a:effectLst/>
                <a:latin typeface="+mn-lt"/>
                <a:ea typeface="+mn-ea"/>
                <a:cs typeface="+mn-cs"/>
              </a:rPr>
              <a:t> a zebra crossing rather than any busy point on the road). What sort of instructions are needed? (Written sheet, simple rules) Any tips from others who have done the activity? Do they have to wear any protective clothing e.g. gloves, climbing harness, walking boots?</a:t>
            </a:r>
          </a:p>
          <a:p>
            <a:r>
              <a:rPr lang="en-US" sz="1200" b="1" i="0" kern="1200" dirty="0">
                <a:solidFill>
                  <a:schemeClr val="tx1"/>
                </a:solidFill>
                <a:effectLst/>
                <a:latin typeface="+mn-lt"/>
                <a:ea typeface="+mn-ea"/>
                <a:cs typeface="+mn-cs"/>
              </a:rPr>
              <a:t>Step 4 - Record</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communicate</a:t>
            </a:r>
            <a:r>
              <a:rPr lang="en-US" sz="1200" b="0" i="0" kern="1200" dirty="0">
                <a:solidFill>
                  <a:schemeClr val="tx1"/>
                </a:solidFill>
                <a:effectLst/>
                <a:latin typeface="+mn-lt"/>
                <a:ea typeface="+mn-ea"/>
                <a:cs typeface="+mn-cs"/>
              </a:rPr>
              <a:t> it effectively and appropriately. Telling others about what we have found and done. Best practice is to write it down but if you have to share it verbally then write down bullet points of things to remember.</a:t>
            </a:r>
          </a:p>
          <a:p>
            <a:r>
              <a:rPr lang="en-US" sz="1200" b="1" i="0" kern="1200" dirty="0">
                <a:solidFill>
                  <a:schemeClr val="tx1"/>
                </a:solidFill>
                <a:effectLst/>
                <a:latin typeface="+mn-lt"/>
                <a:ea typeface="+mn-ea"/>
                <a:cs typeface="+mn-cs"/>
              </a:rPr>
              <a:t>Step 5 – Review </a:t>
            </a:r>
            <a:r>
              <a:rPr lang="en-US" sz="1200" b="0" i="0" kern="1200" dirty="0">
                <a:solidFill>
                  <a:schemeClr val="tx1"/>
                </a:solidFill>
                <a:effectLst/>
                <a:latin typeface="+mn-lt"/>
                <a:ea typeface="+mn-ea"/>
                <a:cs typeface="+mn-cs"/>
              </a:rPr>
              <a:t>as a minimum every 12 months but review if something changes, such as starts raining, or after you complete an activity for next time.</a:t>
            </a:r>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46</a:t>
            </a:fld>
            <a:endParaRPr lang="en-GB"/>
          </a:p>
        </p:txBody>
      </p:sp>
    </p:spTree>
    <p:extLst>
      <p:ext uri="{BB962C8B-B14F-4D97-AF65-F5344CB8AC3E}">
        <p14:creationId xmlns:p14="http://schemas.microsoft.com/office/powerpoint/2010/main" val="1913158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Here’s an example of a risk assessment I completed for fire lighting. Briefly outline it and how it fits in to the steps outlined. Mention the numbered risk ratings which aren’t strictly required but you’ll often see people use it to help identify if more can be done. </a:t>
            </a:r>
          </a:p>
        </p:txBody>
      </p:sp>
      <p:sp>
        <p:nvSpPr>
          <p:cNvPr id="4" name="Slide Number Placeholder 3"/>
          <p:cNvSpPr>
            <a:spLocks noGrp="1"/>
          </p:cNvSpPr>
          <p:nvPr>
            <p:ph type="sldNum" sz="quarter" idx="5"/>
          </p:nvPr>
        </p:nvSpPr>
        <p:spPr/>
        <p:txBody>
          <a:bodyPr/>
          <a:lstStyle/>
          <a:p>
            <a:fld id="{F73092FD-3FF6-410F-8CA9-2AD2CB54A095}" type="slidenum">
              <a:rPr lang="en-GB" smtClean="0"/>
              <a:t>48</a:t>
            </a:fld>
            <a:endParaRPr lang="en-GB"/>
          </a:p>
        </p:txBody>
      </p:sp>
    </p:spTree>
    <p:extLst>
      <p:ext uri="{BB962C8B-B14F-4D97-AF65-F5344CB8AC3E}">
        <p14:creationId xmlns:p14="http://schemas.microsoft.com/office/powerpoint/2010/main" val="4014495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50</a:t>
            </a:fld>
            <a:endParaRPr lang="en-GB"/>
          </a:p>
        </p:txBody>
      </p:sp>
    </p:spTree>
    <p:extLst>
      <p:ext uri="{BB962C8B-B14F-4D97-AF65-F5344CB8AC3E}">
        <p14:creationId xmlns:p14="http://schemas.microsoft.com/office/powerpoint/2010/main" val="3184371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51</a:t>
            </a:fld>
            <a:endParaRPr lang="en-GB"/>
          </a:p>
        </p:txBody>
      </p:sp>
    </p:spTree>
    <p:extLst>
      <p:ext uri="{BB962C8B-B14F-4D97-AF65-F5344CB8AC3E}">
        <p14:creationId xmlns:p14="http://schemas.microsoft.com/office/powerpoint/2010/main" val="3544267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54</a:t>
            </a:fld>
            <a:endParaRPr lang="en-GB"/>
          </a:p>
        </p:txBody>
      </p:sp>
    </p:spTree>
    <p:extLst>
      <p:ext uri="{BB962C8B-B14F-4D97-AF65-F5344CB8AC3E}">
        <p14:creationId xmlns:p14="http://schemas.microsoft.com/office/powerpoint/2010/main" val="177243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55</a:t>
            </a:fld>
            <a:endParaRPr lang="en-GB"/>
          </a:p>
        </p:txBody>
      </p:sp>
    </p:spTree>
    <p:extLst>
      <p:ext uri="{BB962C8B-B14F-4D97-AF65-F5344CB8AC3E}">
        <p14:creationId xmlns:p14="http://schemas.microsoft.com/office/powerpoint/2010/main" val="2429257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what is needed to complete the module and what people have done to complete it in the past.</a:t>
            </a:r>
          </a:p>
        </p:txBody>
      </p:sp>
      <p:sp>
        <p:nvSpPr>
          <p:cNvPr id="4" name="Slide Number Placeholder 3"/>
          <p:cNvSpPr>
            <a:spLocks noGrp="1"/>
          </p:cNvSpPr>
          <p:nvPr>
            <p:ph type="sldNum" sz="quarter" idx="5"/>
          </p:nvPr>
        </p:nvSpPr>
        <p:spPr/>
        <p:txBody>
          <a:bodyPr/>
          <a:lstStyle/>
          <a:p>
            <a:fld id="{F73092FD-3FF6-410F-8CA9-2AD2CB54A095}" type="slidenum">
              <a:rPr lang="en-GB" smtClean="0"/>
              <a:t>56</a:t>
            </a:fld>
            <a:endParaRPr lang="en-GB" dirty="0"/>
          </a:p>
        </p:txBody>
      </p:sp>
    </p:spTree>
    <p:extLst>
      <p:ext uri="{BB962C8B-B14F-4D97-AF65-F5344CB8AC3E}">
        <p14:creationId xmlns:p14="http://schemas.microsoft.com/office/powerpoint/2010/main" val="4115823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 have YLs done in the past?</a:t>
            </a:r>
          </a:p>
        </p:txBody>
      </p:sp>
      <p:sp>
        <p:nvSpPr>
          <p:cNvPr id="4" name="Slide Number Placeholder 3"/>
          <p:cNvSpPr>
            <a:spLocks noGrp="1"/>
          </p:cNvSpPr>
          <p:nvPr>
            <p:ph type="sldNum" sz="quarter" idx="5"/>
          </p:nvPr>
        </p:nvSpPr>
        <p:spPr/>
        <p:txBody>
          <a:bodyPr/>
          <a:lstStyle/>
          <a:p>
            <a:fld id="{F73092FD-3FF6-410F-8CA9-2AD2CB54A095}" type="slidenum">
              <a:rPr lang="en-GB" smtClean="0"/>
              <a:t>57</a:t>
            </a:fld>
            <a:endParaRPr lang="en-GB" dirty="0"/>
          </a:p>
        </p:txBody>
      </p:sp>
    </p:spTree>
    <p:extLst>
      <p:ext uri="{BB962C8B-B14F-4D97-AF65-F5344CB8AC3E}">
        <p14:creationId xmlns:p14="http://schemas.microsoft.com/office/powerpoint/2010/main" val="4115823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Cover what is needed to complete the module and what people have done to complete it in the past.</a:t>
            </a:r>
          </a:p>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58</a:t>
            </a:fld>
            <a:endParaRPr lang="en-GB" dirty="0"/>
          </a:p>
        </p:txBody>
      </p:sp>
    </p:spTree>
    <p:extLst>
      <p:ext uri="{BB962C8B-B14F-4D97-AF65-F5344CB8AC3E}">
        <p14:creationId xmlns:p14="http://schemas.microsoft.com/office/powerpoint/2010/main" val="4189784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 have YLs done in the past?</a:t>
            </a:r>
          </a:p>
        </p:txBody>
      </p:sp>
      <p:sp>
        <p:nvSpPr>
          <p:cNvPr id="4" name="Slide Number Placeholder 3"/>
          <p:cNvSpPr>
            <a:spLocks noGrp="1"/>
          </p:cNvSpPr>
          <p:nvPr>
            <p:ph type="sldNum" sz="quarter" idx="5"/>
          </p:nvPr>
        </p:nvSpPr>
        <p:spPr/>
        <p:txBody>
          <a:bodyPr/>
          <a:lstStyle/>
          <a:p>
            <a:fld id="{F73092FD-3FF6-410F-8CA9-2AD2CB54A095}" type="slidenum">
              <a:rPr lang="en-GB" smtClean="0"/>
              <a:t>59</a:t>
            </a:fld>
            <a:endParaRPr lang="en-GB" dirty="0"/>
          </a:p>
        </p:txBody>
      </p:sp>
    </p:spTree>
    <p:extLst>
      <p:ext uri="{BB962C8B-B14F-4D97-AF65-F5344CB8AC3E}">
        <p14:creationId xmlns:p14="http://schemas.microsoft.com/office/powerpoint/2010/main" val="145091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0"/>
              </a:spcAft>
            </a:pPr>
            <a:r>
              <a:rPr lang="en-US" sz="900" dirty="0">
                <a:effectLst/>
                <a:latin typeface="Aptos"/>
                <a:ea typeface="Aptos"/>
                <a:cs typeface="Aptos"/>
              </a:rPr>
              <a:t>Other examples to consider:</a:t>
            </a:r>
          </a:p>
          <a:p>
            <a:pPr>
              <a:lnSpc>
                <a:spcPct val="116000"/>
              </a:lnSpc>
              <a:spcAft>
                <a:spcPts val="0"/>
              </a:spcAft>
            </a:pPr>
            <a:endParaRPr lang="en-US" sz="900" dirty="0">
              <a:effectLst/>
              <a:latin typeface="Aptos"/>
              <a:ea typeface="Aptos"/>
              <a:cs typeface="Aptos"/>
            </a:endParaRPr>
          </a:p>
          <a:p>
            <a:pPr>
              <a:lnSpc>
                <a:spcPct val="116000"/>
              </a:lnSpc>
              <a:spcAft>
                <a:spcPts val="0"/>
              </a:spcAft>
            </a:pPr>
            <a:r>
              <a:rPr lang="en-US" sz="900" dirty="0">
                <a:effectLst/>
                <a:latin typeface="Aptos"/>
                <a:ea typeface="Aptos"/>
                <a:cs typeface="Aptos"/>
              </a:rPr>
              <a:t>Teamwork</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planning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communication</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Leader</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Teaching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Communicating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Empowering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Trust</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Sharing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Outdoors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Scouts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Experiences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Meeting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Programme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New</a:t>
            </a:r>
            <a:r>
              <a:rPr lang="en-US" sz="900" baseline="0" dirty="0">
                <a:effectLst/>
                <a:latin typeface="Aptos"/>
                <a:ea typeface="Aptos"/>
                <a:cs typeface="Aptos"/>
              </a:rPr>
              <a:t> experience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People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Youth</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Young </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Achieve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Activities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Games</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Voice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Inclusive</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Fun</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Volunteering</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GB" sz="900" dirty="0">
                <a:effectLst/>
                <a:latin typeface="Aptos"/>
                <a:ea typeface="Aptos"/>
                <a:cs typeface="Aptos"/>
              </a:rPr>
              <a:t>Role Model</a:t>
            </a:r>
            <a:endParaRPr lang="en-GB" sz="900" dirty="0">
              <a:effectLst/>
              <a:latin typeface="Aptos"/>
              <a:ea typeface="Times New Roman" panose="02020603050405020304" pitchFamily="18" charset="0"/>
              <a:cs typeface="Times New Roman" panose="02020603050405020304" pitchFamily="18" charset="0"/>
            </a:endParaRPr>
          </a:p>
          <a:p>
            <a:pPr>
              <a:lnSpc>
                <a:spcPct val="116000"/>
              </a:lnSpc>
              <a:spcAft>
                <a:spcPts val="0"/>
              </a:spcAft>
            </a:pPr>
            <a:r>
              <a:rPr lang="en-US" sz="900" dirty="0">
                <a:effectLst/>
                <a:latin typeface="Aptos"/>
                <a:ea typeface="Aptos"/>
                <a:cs typeface="Aptos"/>
              </a:rPr>
              <a:t>Recognition</a:t>
            </a:r>
            <a:endParaRPr lang="en-GB" sz="900" dirty="0">
              <a:effectLst/>
              <a:latin typeface="Aptos"/>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24149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Cover what is needed to complete the module and what people have done to complete it in the past.</a:t>
            </a:r>
          </a:p>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60</a:t>
            </a:fld>
            <a:endParaRPr lang="en-GB" dirty="0"/>
          </a:p>
        </p:txBody>
      </p:sp>
    </p:spTree>
    <p:extLst>
      <p:ext uri="{BB962C8B-B14F-4D97-AF65-F5344CB8AC3E}">
        <p14:creationId xmlns:p14="http://schemas.microsoft.com/office/powerpoint/2010/main" val="3438082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 have YLs done in the past?</a:t>
            </a:r>
          </a:p>
        </p:txBody>
      </p:sp>
      <p:sp>
        <p:nvSpPr>
          <p:cNvPr id="4" name="Slide Number Placeholder 3"/>
          <p:cNvSpPr>
            <a:spLocks noGrp="1"/>
          </p:cNvSpPr>
          <p:nvPr>
            <p:ph type="sldNum" sz="quarter" idx="5"/>
          </p:nvPr>
        </p:nvSpPr>
        <p:spPr/>
        <p:txBody>
          <a:bodyPr/>
          <a:lstStyle/>
          <a:p>
            <a:fld id="{F73092FD-3FF6-410F-8CA9-2AD2CB54A095}" type="slidenum">
              <a:rPr lang="en-GB" smtClean="0"/>
              <a:t>61</a:t>
            </a:fld>
            <a:endParaRPr lang="en-GB" dirty="0"/>
          </a:p>
        </p:txBody>
      </p:sp>
    </p:spTree>
    <p:extLst>
      <p:ext uri="{BB962C8B-B14F-4D97-AF65-F5344CB8AC3E}">
        <p14:creationId xmlns:p14="http://schemas.microsoft.com/office/powerpoint/2010/main" val="2358546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Cover what is needed to complete the module and what people have done to complete it in the past.</a:t>
            </a:r>
          </a:p>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62</a:t>
            </a:fld>
            <a:endParaRPr lang="en-GB" dirty="0"/>
          </a:p>
        </p:txBody>
      </p:sp>
    </p:spTree>
    <p:extLst>
      <p:ext uri="{BB962C8B-B14F-4D97-AF65-F5344CB8AC3E}">
        <p14:creationId xmlns:p14="http://schemas.microsoft.com/office/powerpoint/2010/main" val="36215870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 have YLs done in the past?</a:t>
            </a:r>
          </a:p>
        </p:txBody>
      </p:sp>
      <p:sp>
        <p:nvSpPr>
          <p:cNvPr id="4" name="Slide Number Placeholder 3"/>
          <p:cNvSpPr>
            <a:spLocks noGrp="1"/>
          </p:cNvSpPr>
          <p:nvPr>
            <p:ph type="sldNum" sz="quarter" idx="5"/>
          </p:nvPr>
        </p:nvSpPr>
        <p:spPr/>
        <p:txBody>
          <a:bodyPr/>
          <a:lstStyle/>
          <a:p>
            <a:fld id="{F73092FD-3FF6-410F-8CA9-2AD2CB54A095}" type="slidenum">
              <a:rPr lang="en-GB" smtClean="0"/>
              <a:t>63</a:t>
            </a:fld>
            <a:endParaRPr lang="en-GB" dirty="0"/>
          </a:p>
        </p:txBody>
      </p:sp>
    </p:spTree>
    <p:extLst>
      <p:ext uri="{BB962C8B-B14F-4D97-AF65-F5344CB8AC3E}">
        <p14:creationId xmlns:p14="http://schemas.microsoft.com/office/powerpoint/2010/main" val="81925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Now discuss in more detail what a</a:t>
            </a:r>
            <a:r>
              <a:rPr lang="en-US" baseline="0" dirty="0">
                <a:latin typeface="Calibri"/>
                <a:ea typeface="Calibri"/>
                <a:cs typeface="Calibri"/>
              </a:rPr>
              <a:t> Young Leader is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Remember</a:t>
            </a:r>
            <a:r>
              <a:rPr lang="en-US" baseline="0" dirty="0">
                <a:latin typeface="Calibri"/>
                <a:ea typeface="Calibri"/>
                <a:cs typeface="Calibri"/>
              </a:rPr>
              <a:t> you might have some participants who have not gone through the sections.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3440593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Split into breakout rooms to discuss what responsibilities they think a YL has, what skills they need and if they have any worries. </a:t>
            </a:r>
          </a:p>
          <a:p>
            <a:endParaRPr lang="en-GB" dirty="0"/>
          </a:p>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8</a:t>
            </a:fld>
            <a:endParaRPr lang="en-GB"/>
          </a:p>
        </p:txBody>
      </p:sp>
    </p:spTree>
    <p:extLst>
      <p:ext uri="{BB962C8B-B14F-4D97-AF65-F5344CB8AC3E}">
        <p14:creationId xmlns:p14="http://schemas.microsoft.com/office/powerpoint/2010/main" val="310428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Discussion task: 5 mins</a:t>
            </a:r>
          </a:p>
          <a:p>
            <a:endParaRPr lang="en-US" dirty="0">
              <a:latin typeface="Calibri"/>
              <a:ea typeface="Calibri"/>
              <a:cs typeface="Calibri"/>
            </a:endParaRPr>
          </a:p>
          <a:p>
            <a:r>
              <a:rPr lang="en-US" dirty="0">
                <a:latin typeface="Calibri"/>
                <a:ea typeface="Calibri"/>
                <a:cs typeface="Calibri"/>
              </a:rPr>
              <a:t>Get Young</a:t>
            </a:r>
            <a:r>
              <a:rPr lang="en-US" baseline="0" dirty="0">
                <a:latin typeface="Calibri"/>
                <a:ea typeface="Calibri"/>
                <a:cs typeface="Calibri"/>
              </a:rPr>
              <a:t> </a:t>
            </a:r>
            <a:r>
              <a:rPr lang="en-US" dirty="0">
                <a:latin typeface="Calibri"/>
                <a:ea typeface="Calibri"/>
                <a:cs typeface="Calibri"/>
              </a:rPr>
              <a:t>Leaders to discuss the following questions in pairs/small groups:</a:t>
            </a:r>
          </a:p>
          <a:p>
            <a:pPr marL="171450" indent="-171450">
              <a:buFont typeface="Calibri"/>
              <a:buChar char="-"/>
            </a:pPr>
            <a:r>
              <a:rPr lang="en-GB" dirty="0">
                <a:latin typeface="Nunito Sans"/>
              </a:rPr>
              <a:t>What things might you be asked to do as a Young Leader?</a:t>
            </a:r>
            <a:endParaRPr lang="en-US" dirty="0">
              <a:latin typeface="Nunito Sans"/>
            </a:endParaRPr>
          </a:p>
          <a:p>
            <a:pPr marL="171450" indent="-171450">
              <a:buFont typeface="Calibri"/>
              <a:buChar char="-"/>
            </a:pPr>
            <a:r>
              <a:rPr lang="en-GB" dirty="0">
                <a:latin typeface="Nunito Sans"/>
              </a:rPr>
              <a:t>What are you looking forward to doing as a Young Leader?</a:t>
            </a:r>
          </a:p>
          <a:p>
            <a:pPr marL="171450" indent="-171450">
              <a:buFont typeface="Calibri"/>
              <a:buChar char="-"/>
            </a:pPr>
            <a:r>
              <a:rPr lang="en-GB" dirty="0">
                <a:latin typeface="Nunito Sans"/>
              </a:rPr>
              <a:t>How will the Young Leader role change your dynamic with young  people and adult volunteers in the section?</a:t>
            </a:r>
            <a:endParaRPr lang="en-US"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3887477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Task: 5 mins</a:t>
            </a:r>
          </a:p>
          <a:p>
            <a:r>
              <a:rPr lang="en-US" dirty="0">
                <a:latin typeface="Calibri"/>
                <a:ea typeface="Calibri"/>
                <a:cs typeface="Calibri"/>
              </a:rPr>
              <a:t>As a group create a list of all the skills/talents you think will help you as a Young Leader!</a:t>
            </a:r>
          </a:p>
          <a:p>
            <a:endParaRPr lang="en-US" dirty="0">
              <a:latin typeface="Calibri"/>
              <a:ea typeface="Calibri"/>
              <a:cs typeface="Calibri"/>
            </a:endParaRPr>
          </a:p>
          <a:p>
            <a:r>
              <a:rPr lang="en-US" dirty="0">
                <a:latin typeface="Calibri"/>
                <a:ea typeface="Calibri"/>
                <a:cs typeface="Calibri"/>
              </a:rPr>
              <a:t>Hints:</a:t>
            </a:r>
          </a:p>
          <a:p>
            <a:pPr marL="171450" indent="-171450">
              <a:buFont typeface="Calibri"/>
              <a:buChar char="-"/>
            </a:pPr>
            <a:r>
              <a:rPr lang="en-US" dirty="0">
                <a:latin typeface="Calibri"/>
                <a:ea typeface="Calibri"/>
                <a:cs typeface="Calibri"/>
              </a:rPr>
              <a:t>What do you enjoy doing?</a:t>
            </a:r>
          </a:p>
          <a:p>
            <a:pPr marL="171450" indent="-171450">
              <a:buFont typeface="Calibri"/>
              <a:buChar char="-"/>
            </a:pPr>
            <a:r>
              <a:rPr lang="en-US" dirty="0">
                <a:latin typeface="Calibri"/>
                <a:ea typeface="Calibri"/>
                <a:cs typeface="Calibri"/>
              </a:rPr>
              <a:t>What could you teach others?</a:t>
            </a:r>
          </a:p>
          <a:p>
            <a:pPr marL="171450" indent="-171450">
              <a:buFont typeface="Calibri"/>
              <a:buChar char="-"/>
            </a:pPr>
            <a:r>
              <a:rPr lang="en-US" dirty="0">
                <a:latin typeface="Calibri"/>
                <a:ea typeface="Calibri"/>
                <a:cs typeface="Calibri"/>
              </a:rPr>
              <a:t>What did you learn in Scouts that you could pass on?</a:t>
            </a:r>
          </a:p>
          <a:p>
            <a:pPr marL="171450" indent="-171450">
              <a:buFont typeface="Calibri"/>
              <a:buChar char="-"/>
            </a:pPr>
            <a:r>
              <a:rPr lang="en-US" dirty="0">
                <a:latin typeface="Calibri"/>
                <a:ea typeface="Calibri"/>
                <a:cs typeface="Calibri"/>
              </a:rPr>
              <a:t>Do we want everyone to have the same skills and talents? If not, why not?</a:t>
            </a: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351469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D0044-988F-01A5-4A9F-01E9FF9599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B33386-DD0A-ACF1-5F65-C6EEA6D27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F4F2AD-E796-CD00-1FFC-CE3E98064CB8}"/>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E7E2D5B8-65FC-9750-3D20-8EF9CFF4F8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FA8A4C-8B46-C6FF-FED7-3EAE04210B48}"/>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697817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90C7-08F0-8939-B03D-E861CA30006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2BCE3F-FA5E-A112-51BB-D6ABE36323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57F09A-4331-7BEF-E9E9-70029B79B970}"/>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98183998-F4A0-C705-A125-A62F2A1750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67BE3D-623C-9117-0412-BD29FB215C6F}"/>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3433417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8423B-69E8-ADA5-8343-C72C818183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0437F6-17BF-AE58-ACCF-ED7AD629D7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52B2FB-90DC-2E2F-D931-C7646184F68C}"/>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D69F12C9-0AA8-4221-46C2-38CCF8D49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25FD87-51BE-49BE-AAA6-675B3ECD4032}"/>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3960934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extLst>
      <p:ext uri="{BB962C8B-B14F-4D97-AF65-F5344CB8AC3E}">
        <p14:creationId xmlns:p14="http://schemas.microsoft.com/office/powerpoint/2010/main" val="4235509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621130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2521091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138667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pic>
        <p:nvPicPr>
          <p:cNvPr id="7" name="Picture 6">
            <a:extLst>
              <a:ext uri="{FF2B5EF4-FFF2-40B4-BE49-F238E27FC236}">
                <a16:creationId xmlns:a16="http://schemas.microsoft.com/office/drawing/2014/main" id="{35200089-EE46-E833-DC0F-785A6ECC8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3801986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pic>
        <p:nvPicPr>
          <p:cNvPr id="7" name="Picture 6">
            <a:extLst>
              <a:ext uri="{FF2B5EF4-FFF2-40B4-BE49-F238E27FC236}">
                <a16:creationId xmlns:a16="http://schemas.microsoft.com/office/drawing/2014/main" id="{A09D5C96-0AEC-90C2-742E-CE7D994687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181201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51C5D3-5B3A-45E2-B8C8-078466CE199F}" type="datetimeFigureOut">
              <a:rPr lang="en-GB" smtClean="0"/>
              <a:t>30/03/26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827959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51C5D3-5B3A-45E2-B8C8-078466CE199F}" type="datetimeFigureOut">
              <a:rPr lang="en-GB" smtClean="0"/>
              <a:t>30/03/26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55196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AE65-C37A-280B-DCFE-EF1A728787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10961A-4B7A-9A7A-2DA2-7A7CBFC318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B4725B-3DDE-0765-04F5-1A23A5F09DE2}"/>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EE793EC8-8A75-F34F-F1C8-8A122EC2AA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3038DF-995D-94CB-FBBB-133AB350D410}"/>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2012062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51C5D3-5B3A-45E2-B8C8-078466CE199F}" type="datetimeFigureOut">
              <a:rPr lang="en-GB" smtClean="0"/>
              <a:t>30/03/26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43897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1C5D3-5B3A-45E2-B8C8-078466CE199F}" type="datetimeFigureOut">
              <a:rPr lang="en-GB" smtClean="0"/>
              <a:t>30/03/26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4224951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51C5D3-5B3A-45E2-B8C8-078466CE199F}" type="datetimeFigureOut">
              <a:rPr lang="en-GB" smtClean="0"/>
              <a:t>30/03/26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6B4FC4-7BF1-48B1-B082-EADFF988100E}" type="slidenum">
              <a:rPr lang="en-GB" smtClean="0"/>
              <a:t>‹#›</a:t>
            </a:fld>
            <a:endParaRPr lang="en-GB"/>
          </a:p>
        </p:txBody>
      </p:sp>
      <p:pic>
        <p:nvPicPr>
          <p:cNvPr id="8" name="Picture 7">
            <a:extLst>
              <a:ext uri="{FF2B5EF4-FFF2-40B4-BE49-F238E27FC236}">
                <a16:creationId xmlns:a16="http://schemas.microsoft.com/office/drawing/2014/main" id="{5690D2B4-2C99-82B1-FEC1-29AA34FCC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3462760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51C5D3-5B3A-45E2-B8C8-078466CE199F}" type="datetimeFigureOut">
              <a:rPr lang="en-GB" smtClean="0"/>
              <a:t>30/03/26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6B4FC4-7BF1-48B1-B082-EADFF988100E}" type="slidenum">
              <a:rPr lang="en-GB" smtClean="0"/>
              <a:t>‹#›</a:t>
            </a:fld>
            <a:endParaRPr lang="en-GB"/>
          </a:p>
        </p:txBody>
      </p:sp>
      <p:pic>
        <p:nvPicPr>
          <p:cNvPr id="8" name="Picture 7">
            <a:extLst>
              <a:ext uri="{FF2B5EF4-FFF2-40B4-BE49-F238E27FC236}">
                <a16:creationId xmlns:a16="http://schemas.microsoft.com/office/drawing/2014/main" id="{0D00B391-5B95-ECEA-C970-213575C467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3311371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98306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1505234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txBody>
            <a:bodyPr/>
            <a:lstStyle/>
            <a:p>
              <a:endParaRPr lang="en-GB"/>
            </a:p>
          </p:txBody>
        </p:sp>
        <p:sp>
          <p:nvSpPr>
            <p:cNvPr id="12" name="Freeform 2">
              <a:extLst>
                <a:ext uri="{FF2B5EF4-FFF2-40B4-BE49-F238E27FC236}">
                  <a16:creationId xmlns:a16="http://schemas.microsoft.com/office/drawing/2014/main"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txBody>
            <a:bodyPr/>
            <a:lstStyle/>
            <a:p>
              <a:endParaRPr lang="en-GB"/>
            </a:p>
          </p:txBody>
        </p:sp>
        <p:sp>
          <p:nvSpPr>
            <p:cNvPr id="13" name="Freeform 3">
              <a:extLst>
                <a:ext uri="{FF2B5EF4-FFF2-40B4-BE49-F238E27FC236}">
                  <a16:creationId xmlns:a16="http://schemas.microsoft.com/office/drawing/2014/main"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txBody>
            <a:bodyPr/>
            <a:lstStyle/>
            <a:p>
              <a:endParaRPr lang="en-GB"/>
            </a:p>
          </p:txBody>
        </p:sp>
        <p:sp>
          <p:nvSpPr>
            <p:cNvPr id="14" name="Freeform 4">
              <a:extLst>
                <a:ext uri="{FF2B5EF4-FFF2-40B4-BE49-F238E27FC236}">
                  <a16:creationId xmlns:a16="http://schemas.microsoft.com/office/drawing/2014/main"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txBody>
            <a:bodyPr/>
            <a:lstStyle/>
            <a:p>
              <a:endParaRPr lang="en-GB"/>
            </a:p>
          </p:txBody>
        </p:sp>
        <p:sp>
          <p:nvSpPr>
            <p:cNvPr id="15" name="Freeform 5">
              <a:extLst>
                <a:ext uri="{FF2B5EF4-FFF2-40B4-BE49-F238E27FC236}">
                  <a16:creationId xmlns:a16="http://schemas.microsoft.com/office/drawing/2014/main"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txBody>
            <a:bodyPr/>
            <a:lstStyle/>
            <a:p>
              <a:endParaRPr lang="en-GB"/>
            </a:p>
          </p:txBody>
        </p:sp>
        <p:sp>
          <p:nvSpPr>
            <p:cNvPr id="16" name="Freeform 6">
              <a:extLst>
                <a:ext uri="{FF2B5EF4-FFF2-40B4-BE49-F238E27FC236}">
                  <a16:creationId xmlns:a16="http://schemas.microsoft.com/office/drawing/2014/main"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txBody>
            <a:bodyPr/>
            <a:lstStyle/>
            <a:p>
              <a:endParaRPr lang="en-GB"/>
            </a:p>
          </p:txBody>
        </p:sp>
        <p:sp>
          <p:nvSpPr>
            <p:cNvPr id="17" name="Freeform 7">
              <a:extLst>
                <a:ext uri="{FF2B5EF4-FFF2-40B4-BE49-F238E27FC236}">
                  <a16:creationId xmlns:a16="http://schemas.microsoft.com/office/drawing/2014/main"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txBody>
            <a:bodyPr/>
            <a:lstStyle/>
            <a:p>
              <a:endParaRPr lang="en-GB"/>
            </a:p>
          </p:txBody>
        </p:sp>
        <p:sp>
          <p:nvSpPr>
            <p:cNvPr id="18" name="Freeform 8">
              <a:extLst>
                <a:ext uri="{FF2B5EF4-FFF2-40B4-BE49-F238E27FC236}">
                  <a16:creationId xmlns:a16="http://schemas.microsoft.com/office/drawing/2014/main"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txBody>
            <a:bodyPr/>
            <a:lstStyle/>
            <a:p>
              <a:endParaRPr lang="en-GB"/>
            </a:p>
          </p:txBody>
        </p:sp>
        <p:sp>
          <p:nvSpPr>
            <p:cNvPr id="19" name="Freeform 9">
              <a:extLst>
                <a:ext uri="{FF2B5EF4-FFF2-40B4-BE49-F238E27FC236}">
                  <a16:creationId xmlns:a16="http://schemas.microsoft.com/office/drawing/2014/main"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txBody>
            <a:bodyPr/>
            <a:lstStyle/>
            <a:p>
              <a:endParaRPr lang="en-GB"/>
            </a:p>
          </p:txBody>
        </p:sp>
        <p:sp>
          <p:nvSpPr>
            <p:cNvPr id="20" name="Freeform 10">
              <a:extLst>
                <a:ext uri="{FF2B5EF4-FFF2-40B4-BE49-F238E27FC236}">
                  <a16:creationId xmlns:a16="http://schemas.microsoft.com/office/drawing/2014/main"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txBody>
            <a:bodyPr/>
            <a:lstStyle/>
            <a:p>
              <a:endParaRPr lang="en-GB"/>
            </a:p>
          </p:txBody>
        </p:sp>
        <p:sp>
          <p:nvSpPr>
            <p:cNvPr id="21" name="Freeform 11">
              <a:extLst>
                <a:ext uri="{FF2B5EF4-FFF2-40B4-BE49-F238E27FC236}">
                  <a16:creationId xmlns:a16="http://schemas.microsoft.com/office/drawing/2014/main"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txBody>
            <a:bodyPr/>
            <a:lstStyle/>
            <a:p>
              <a:endParaRPr lang="en-GB"/>
            </a:p>
          </p:txBody>
        </p:sp>
      </p:grpSp>
      <p:pic>
        <p:nvPicPr>
          <p:cNvPr id="4" name="Picture 3">
            <a:extLst>
              <a:ext uri="{FF2B5EF4-FFF2-40B4-BE49-F238E27FC236}">
                <a16:creationId xmlns:a16="http://schemas.microsoft.com/office/drawing/2014/main"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9023" cy="6858000"/>
          </a:xfrm>
          <a:prstGeom prst="rect">
            <a:avLst/>
          </a:prstGeom>
        </p:spPr>
      </p:pic>
    </p:spTree>
    <p:extLst>
      <p:ext uri="{BB962C8B-B14F-4D97-AF65-F5344CB8AC3E}">
        <p14:creationId xmlns:p14="http://schemas.microsoft.com/office/powerpoint/2010/main" val="912644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extLst>
      <p:ext uri="{BB962C8B-B14F-4D97-AF65-F5344CB8AC3E}">
        <p14:creationId xmlns:p14="http://schemas.microsoft.com/office/powerpoint/2010/main" val="2964001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1513609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3881716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0C0F-DB8B-E336-13B6-DDCFEA4B4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CCE138-66C4-6A3E-2D77-972A942F57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92422A-D944-651A-1402-438EA288622D}"/>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E4BD2DC0-74E9-7446-8398-8D2012CC49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9364CE-DC61-70A1-B586-71EA1CC3A8EF}"/>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2963431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3500" indent="0">
              <a:lnSpc>
                <a:spcPts val="2700"/>
              </a:lnSpc>
              <a:buFont typeface="Arial" panose="020B0604020202020204" pitchFamily="34" charset="0"/>
              <a:buNone/>
              <a:defRPr sz="2550"/>
            </a:lvl1pPr>
            <a:lvl2pPr marL="13500" indent="0">
              <a:lnSpc>
                <a:spcPts val="2700"/>
              </a:lnSpc>
              <a:buFont typeface="Arial" panose="020B0604020202020204" pitchFamily="34" charset="0"/>
              <a:buNone/>
              <a:defRPr sz="2550"/>
            </a:lvl2pPr>
            <a:lvl3pPr marL="13500" indent="0">
              <a:lnSpc>
                <a:spcPts val="2700"/>
              </a:lnSpc>
              <a:buFont typeface="Arial" panose="020B0604020202020204" pitchFamily="34" charset="0"/>
              <a:buNone/>
              <a:defRPr sz="2550"/>
            </a:lvl3pPr>
            <a:lvl4pPr marL="13500" indent="0">
              <a:lnSpc>
                <a:spcPts val="2700"/>
              </a:lnSpc>
              <a:buFont typeface="Arial" panose="020B0604020202020204" pitchFamily="34" charset="0"/>
              <a:buNone/>
              <a:defRPr sz="2550"/>
            </a:lvl4pPr>
            <a:lvl5pPr marL="13500" indent="0">
              <a:lnSpc>
                <a:spcPts val="2700"/>
              </a:lnSpc>
              <a:buFont typeface="Arial" panose="020B0604020202020204" pitchFamily="34" charset="0"/>
              <a:buNone/>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41D2C143-A2AB-B3FC-11AC-F868CDAA11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1184720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E330-72B6-4800-B5D2-27175488EA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8E329A-8FCC-4FD1-93F2-B51B7F7D09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D9D4B-8A37-4A1B-BC56-0D85ED81A84A}"/>
              </a:ext>
            </a:extLst>
          </p:cNvPr>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a:extLst>
              <a:ext uri="{FF2B5EF4-FFF2-40B4-BE49-F238E27FC236}">
                <a16:creationId xmlns:a16="http://schemas.microsoft.com/office/drawing/2014/main" id="{5A502BA4-AE4C-4833-B890-66689CF78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A3C173-C8C2-4281-A814-CE7F39742CA5}"/>
              </a:ext>
            </a:extLst>
          </p:cNvPr>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2645465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1403322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extLst>
      <p:ext uri="{BB962C8B-B14F-4D97-AF65-F5344CB8AC3E}">
        <p14:creationId xmlns:p14="http://schemas.microsoft.com/office/powerpoint/2010/main" val="145292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807D-602B-2248-16C1-242E544017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331816-5494-C7B8-78D6-B5DF7B9CA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C09A29-8302-D876-B0BE-8898C5C698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B77DDB-333E-D97C-EB15-C91049504E6E}"/>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6" name="Footer Placeholder 5">
            <a:extLst>
              <a:ext uri="{FF2B5EF4-FFF2-40B4-BE49-F238E27FC236}">
                <a16:creationId xmlns:a16="http://schemas.microsoft.com/office/drawing/2014/main" id="{54C7D825-C3A0-A419-B123-A096050E9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23F96C-78C8-F663-F16C-86F5C3A9D981}"/>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40468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69EB-48F6-FEB1-053F-9C84D6087E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CE7A3C-C0E2-6025-25DC-3DF97A65B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0582F-B94A-0D4A-A46F-D77401F22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BD333F-9091-3B25-8839-EC3549187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69E488-7107-7E39-E5E7-4A01079FB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4B9608-E30A-652C-4F13-3171958C0C6D}"/>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8" name="Footer Placeholder 7">
            <a:extLst>
              <a:ext uri="{FF2B5EF4-FFF2-40B4-BE49-F238E27FC236}">
                <a16:creationId xmlns:a16="http://schemas.microsoft.com/office/drawing/2014/main" id="{32DB6701-203F-993F-F521-08894915AC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D70CA2-5289-A0D2-92E4-D3902A001214}"/>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2316821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000E-623A-07B7-6C2E-6A63EB94D1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03AFEE-A684-DA49-B283-2A280E7843BB}"/>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4" name="Footer Placeholder 3">
            <a:extLst>
              <a:ext uri="{FF2B5EF4-FFF2-40B4-BE49-F238E27FC236}">
                <a16:creationId xmlns:a16="http://schemas.microsoft.com/office/drawing/2014/main" id="{A685912E-BBE8-8EDF-46F0-FD3C055F9C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6520D0-8FF0-E7F5-3FA7-86E0D3A4EB42}"/>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302742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DCF2C-9E00-5DE4-D709-822D1BEABFBD}"/>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3" name="Footer Placeholder 2">
            <a:extLst>
              <a:ext uri="{FF2B5EF4-FFF2-40B4-BE49-F238E27FC236}">
                <a16:creationId xmlns:a16="http://schemas.microsoft.com/office/drawing/2014/main" id="{F387F0DA-1419-67F7-B2E2-FE08EA9140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B0D09E-7973-B527-AA09-A8B237599692}"/>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57238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352C-A2E9-7568-E268-D19C61902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C968B4-C320-D9E7-8867-2DAFBE22AB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683D6D-0FBA-454C-B8B4-8433F0C5E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D01B1-21EC-26A2-B0E0-96FA21DD8290}"/>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6" name="Footer Placeholder 5">
            <a:extLst>
              <a:ext uri="{FF2B5EF4-FFF2-40B4-BE49-F238E27FC236}">
                <a16:creationId xmlns:a16="http://schemas.microsoft.com/office/drawing/2014/main" id="{1A61B333-15D1-D203-C47B-6E3EFB379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AFB8A2-3B65-63FA-182E-CA4E67312E19}"/>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413552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6725-CA7A-AAC0-4EB3-9B88EE195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FC319A-D5FA-8AAE-959E-CEC6C9B63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A489B6-7CFC-897A-5847-BC5D894EA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E1CA6-75ED-6A78-50F1-91F290135600}"/>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6" name="Footer Placeholder 5">
            <a:extLst>
              <a:ext uri="{FF2B5EF4-FFF2-40B4-BE49-F238E27FC236}">
                <a16:creationId xmlns:a16="http://schemas.microsoft.com/office/drawing/2014/main" id="{EBE179EE-537F-0946-773C-1A8ADA8325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8DA9E4-691F-5470-DF45-A7D8BFC7F45D}"/>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55513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E7C2E-782F-9B68-BBAE-0216939A6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5143CE-B141-9CEC-CBC9-8829C6DEB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4F25FF-3A07-36DC-01EC-8F6A16D405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922A1940-6186-95DE-0160-B015CBBB72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C2F02F-EE68-95AF-EECD-6D6748451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97DF5D-86EC-448D-A72C-51F968E0CFBF}" type="slidenum">
              <a:rPr lang="en-GB" smtClean="0"/>
              <a:t>‹#›</a:t>
            </a:fld>
            <a:endParaRPr lang="en-GB"/>
          </a:p>
        </p:txBody>
      </p:sp>
      <p:pic>
        <p:nvPicPr>
          <p:cNvPr id="7" name="Picture 6" descr="Purple logo with a black background&#10;&#10;Description automatically generated">
            <a:extLst>
              <a:ext uri="{FF2B5EF4-FFF2-40B4-BE49-F238E27FC236}">
                <a16:creationId xmlns:a16="http://schemas.microsoft.com/office/drawing/2014/main" id="{D68E07E4-6326-6E7A-4BE2-95BAE25CD92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764074" y="104971"/>
            <a:ext cx="1179451" cy="877237"/>
          </a:xfrm>
          <a:prstGeom prst="rect">
            <a:avLst/>
          </a:prstGeom>
        </p:spPr>
      </p:pic>
    </p:spTree>
    <p:extLst>
      <p:ext uri="{BB962C8B-B14F-4D97-AF65-F5344CB8AC3E}">
        <p14:creationId xmlns:p14="http://schemas.microsoft.com/office/powerpoint/2010/main" val="30207893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5" r:id="rId13"/>
    <p:sldLayoutId id="214748373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1C5D3-5B3A-45E2-B8C8-078466CE199F}" type="datetimeFigureOut">
              <a:rPr lang="en-GB" smtClean="0"/>
              <a:t>30/03/26</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B4FC4-7BF1-48B1-B082-EADFF988100E}" type="slidenum">
              <a:rPr lang="en-GB" smtClean="0"/>
              <a:t>‹#›</a:t>
            </a:fld>
            <a:endParaRPr lang="en-GB"/>
          </a:p>
        </p:txBody>
      </p:sp>
      <p:pic>
        <p:nvPicPr>
          <p:cNvPr id="7" name="Picture 6">
            <a:extLst>
              <a:ext uri="{FF2B5EF4-FFF2-40B4-BE49-F238E27FC236}">
                <a16:creationId xmlns:a16="http://schemas.microsoft.com/office/drawing/2014/main" id="{D58A6E01-077E-CCC4-F1FA-A4D12718B4C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8" name="Picture 7" descr="Purple logo with a black background&#10;&#10;Description automatically generated">
            <a:extLst>
              <a:ext uri="{FF2B5EF4-FFF2-40B4-BE49-F238E27FC236}">
                <a16:creationId xmlns:a16="http://schemas.microsoft.com/office/drawing/2014/main" id="{0C0E165B-E517-FFB9-1701-FB10598D634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764074" y="104971"/>
            <a:ext cx="1179451" cy="877237"/>
          </a:xfrm>
          <a:prstGeom prst="rect">
            <a:avLst/>
          </a:prstGeom>
        </p:spPr>
      </p:pic>
    </p:spTree>
    <p:extLst>
      <p:ext uri="{BB962C8B-B14F-4D97-AF65-F5344CB8AC3E}">
        <p14:creationId xmlns:p14="http://schemas.microsoft.com/office/powerpoint/2010/main" val="3302772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 id="2147483724" r:id="rId13"/>
    <p:sldLayoutId id="2147483726"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7" name="Title Placeholder 6"/>
          <p:cNvSpPr>
            <a:spLocks noGrp="1"/>
          </p:cNvSpPr>
          <p:nvPr>
            <p:ph type="title"/>
          </p:nvPr>
        </p:nvSpPr>
        <p:spPr>
          <a:xfrm>
            <a:off x="342900" y="150777"/>
            <a:ext cx="11508859" cy="392813"/>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F78B6724-61D4-91FE-74AD-A646D73538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9" name="Picture 8" descr="Purple logo with a black background&#10;&#10;Description automatically generated">
            <a:extLst>
              <a:ext uri="{FF2B5EF4-FFF2-40B4-BE49-F238E27FC236}">
                <a16:creationId xmlns:a16="http://schemas.microsoft.com/office/drawing/2014/main" id="{21976AB4-984D-E1AB-718E-FF76968FFC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64074" y="104971"/>
            <a:ext cx="1179451" cy="877237"/>
          </a:xfrm>
          <a:prstGeom prst="rect">
            <a:avLst/>
          </a:prstGeom>
        </p:spPr>
      </p:pic>
    </p:spTree>
    <p:extLst>
      <p:ext uri="{BB962C8B-B14F-4D97-AF65-F5344CB8AC3E}">
        <p14:creationId xmlns:p14="http://schemas.microsoft.com/office/powerpoint/2010/main" val="2301196047"/>
      </p:ext>
    </p:extLst>
  </p:cSld>
  <p:clrMap bg1="lt1" tx1="dk1" bg2="lt2" tx2="dk2" accent1="accent1" accent2="accent2" accent3="accent3" accent4="accent4" accent5="accent5" accent6="accent6" hlink="hlink" folHlink="folHlink"/>
  <p:sldLayoutIdLst>
    <p:sldLayoutId id="2147483694" r:id="rId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500" indent="0" eaLnBrk="1" hangingPunct="1">
        <a:buClr>
          <a:schemeClr val="tx2"/>
        </a:buClr>
        <a:buSzPct val="125000"/>
        <a:buFont typeface="Arial" panose="020B0604020202020204" pitchFamily="34" charset="0"/>
        <a:buNone/>
        <a:defRPr sz="1800" b="0" i="0">
          <a:latin typeface="Nunito Sans" charset="0"/>
          <a:ea typeface="Nunito Sans" charset="0"/>
          <a:cs typeface="Nunito Sans" charset="0"/>
        </a:defRPr>
      </a:lvl1pPr>
      <a:lvl2pPr marL="135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35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35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3500" indent="0" eaLnBrk="1" hangingPunct="1">
        <a:spcBef>
          <a:spcPts val="1950"/>
        </a:spcBef>
        <a:buClr>
          <a:schemeClr val="tx2"/>
        </a:buClr>
        <a:buSzPct val="125000"/>
        <a:buFont typeface="Arial" panose="020B0604020202020204" pitchFamily="34" charset="0"/>
        <a:buNone/>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5120">
          <p15:clr>
            <a:srgbClr val="F26B43"/>
          </p15:clr>
        </p15:guide>
        <p15:guide id="2" pos="302">
          <p15:clr>
            <a:srgbClr val="F26B43"/>
          </p15:clr>
        </p15:guide>
        <p15:guide id="3" orient="horz" pos="5551">
          <p15:clr>
            <a:srgbClr val="F26B43"/>
          </p15:clr>
        </p15:guide>
        <p15:guide id="4" orient="horz" pos="302">
          <p15:clr>
            <a:srgbClr val="F26B43"/>
          </p15:clr>
        </p15:guide>
        <p15:guide id="5" pos="9936">
          <p15:clr>
            <a:srgbClr val="F26B43"/>
          </p15:clr>
        </p15:guide>
        <p15:guide id="6" orient="horz"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13C8B-418E-4F97-8A42-C368A0DF12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4592B6-9FEE-4E84-B978-4D7736DCD0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DBCD7A-A413-4644-B228-582488239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1C5D3-5B3A-45E2-B8C8-078466CE199F}" type="datetimeFigureOut">
              <a:rPr lang="en-GB" smtClean="0"/>
              <a:t>30/03/26</a:t>
            </a:fld>
            <a:endParaRPr lang="en-GB"/>
          </a:p>
        </p:txBody>
      </p:sp>
      <p:sp>
        <p:nvSpPr>
          <p:cNvPr id="5" name="Footer Placeholder 4">
            <a:extLst>
              <a:ext uri="{FF2B5EF4-FFF2-40B4-BE49-F238E27FC236}">
                <a16:creationId xmlns:a16="http://schemas.microsoft.com/office/drawing/2014/main" id="{5BD858F7-E806-4260-AB21-F19A1EB01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D63620-8F39-468D-8A7B-B660238C7F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B4FC4-7BF1-48B1-B082-EADFF988100E}" type="slidenum">
              <a:rPr lang="en-GB" smtClean="0"/>
              <a:t>‹#›</a:t>
            </a:fld>
            <a:endParaRPr lang="en-GB"/>
          </a:p>
        </p:txBody>
      </p:sp>
    </p:spTree>
    <p:extLst>
      <p:ext uri="{BB962C8B-B14F-4D97-AF65-F5344CB8AC3E}">
        <p14:creationId xmlns:p14="http://schemas.microsoft.com/office/powerpoint/2010/main" val="58438478"/>
      </p:ext>
    </p:extLst>
  </p:cSld>
  <p:clrMap bg1="dk1" tx1="lt1" bg2="dk2" tx2="lt2" accent1="accent1" accent2="accent2" accent3="accent3" accent4="accent4" accent5="accent5" accent6="accent6" hlink="hlink" folHlink="folHlink"/>
  <p:sldLayoutIdLst>
    <p:sldLayoutId id="2147483709" r:id="rId1"/>
    <p:sldLayoutId id="2147483728" r:id="rId2"/>
    <p:sldLayoutId id="2147483729" r:id="rId3"/>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https://cms.scouts.org.uk/media/11948/orange-card-april-2019.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outs.org.uk/por" TargetMode="Externa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1.xml"/><Relationship Id="rId5" Type="http://schemas.openxmlformats.org/officeDocument/2006/relationships/image" Target="../media/image35.png"/><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2.xml"/><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94E3E6-6C3E-B843-97E2-0674E91CFC8E}"/>
              </a:ext>
            </a:extLst>
          </p:cNvPr>
          <p:cNvSpPr txBox="1">
            <a:spLocks/>
          </p:cNvSpPr>
          <p:nvPr/>
        </p:nvSpPr>
        <p:spPr>
          <a:xfrm>
            <a:off x="2708916" y="2363691"/>
            <a:ext cx="7456670" cy="106530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4800" kern="0" dirty="0"/>
              <a:t>Young Leaders’ Scheme</a:t>
            </a:r>
          </a:p>
        </p:txBody>
      </p:sp>
      <p:pic>
        <p:nvPicPr>
          <p:cNvPr id="4" name="Picture 3">
            <a:extLst>
              <a:ext uri="{FF2B5EF4-FFF2-40B4-BE49-F238E27FC236}">
                <a16:creationId xmlns:a16="http://schemas.microsoft.com/office/drawing/2014/main"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59" y="3769607"/>
            <a:ext cx="5608280" cy="603180"/>
          </a:xfrm>
          <a:prstGeom prst="rect">
            <a:avLst/>
          </a:prstGeom>
        </p:spPr>
      </p:pic>
      <p:sp>
        <p:nvSpPr>
          <p:cNvPr id="5" name="Text Placeholder 1">
            <a:extLst>
              <a:ext uri="{FF2B5EF4-FFF2-40B4-BE49-F238E27FC236}">
                <a16:creationId xmlns:a16="http://schemas.microsoft.com/office/drawing/2014/main"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dirty="0"/>
              <a:t>#SkillsForLife</a:t>
            </a:r>
          </a:p>
        </p:txBody>
      </p:sp>
    </p:spTree>
    <p:extLst>
      <p:ext uri="{BB962C8B-B14F-4D97-AF65-F5344CB8AC3E}">
        <p14:creationId xmlns:p14="http://schemas.microsoft.com/office/powerpoint/2010/main" val="2407700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354F34-0361-B8C6-7078-CB977A1BF782}"/>
              </a:ext>
            </a:extLst>
          </p:cNvPr>
          <p:cNvSpPr txBox="1"/>
          <p:nvPr/>
        </p:nvSpPr>
        <p:spPr>
          <a:xfrm>
            <a:off x="573506" y="713874"/>
            <a:ext cx="437256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skills can help me as a Young Leader?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392" y="0"/>
            <a:ext cx="5626608" cy="6858000"/>
          </a:xfrm>
          <a:prstGeom prst="rect">
            <a:avLst/>
          </a:prstGeom>
        </p:spPr>
      </p:pic>
    </p:spTree>
    <p:extLst>
      <p:ext uri="{BB962C8B-B14F-4D97-AF65-F5344CB8AC3E}">
        <p14:creationId xmlns:p14="http://schemas.microsoft.com/office/powerpoint/2010/main" val="804772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F63406-8D28-551A-1698-2D7B1DD45C45}"/>
              </a:ext>
            </a:extLst>
          </p:cNvPr>
          <p:cNvSpPr txBox="1"/>
          <p:nvPr/>
        </p:nvSpPr>
        <p:spPr>
          <a:xfrm>
            <a:off x="573506" y="713874"/>
            <a:ext cx="431715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can you turn to for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391" y="0"/>
            <a:ext cx="5626609" cy="6858000"/>
          </a:xfrm>
          <a:prstGeom prst="rect">
            <a:avLst/>
          </a:prstGeom>
        </p:spPr>
      </p:pic>
    </p:spTree>
    <p:extLst>
      <p:ext uri="{BB962C8B-B14F-4D97-AF65-F5344CB8AC3E}">
        <p14:creationId xmlns:p14="http://schemas.microsoft.com/office/powerpoint/2010/main" val="2909054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4294967295"/>
          </p:nvPr>
        </p:nvSpPr>
        <p:spPr>
          <a:xfrm>
            <a:off x="0" y="450850"/>
            <a:ext cx="10515600" cy="4351338"/>
          </a:xfrm>
        </p:spPr>
        <p:txBody>
          <a:bodyPr>
            <a:normAutofit/>
          </a:bodyPr>
          <a:lstStyle/>
          <a:p>
            <a:pPr marL="0" indent="0">
              <a:buNone/>
            </a:pPr>
            <a:r>
              <a:rPr lang="en-GB" sz="3400" b="1" dirty="0">
                <a:solidFill>
                  <a:srgbClr val="7414DC"/>
                </a:solidFill>
                <a:latin typeface="Nunito Sans Black" panose="00000A00000000000000" pitchFamily="2" charset="0"/>
              </a:rPr>
              <a:t>How the Scouts is organised:</a:t>
            </a:r>
          </a:p>
        </p:txBody>
      </p:sp>
      <p:pic>
        <p:nvPicPr>
          <p:cNvPr id="5" name="Picture 4">
            <a:extLst>
              <a:ext uri="{FF2B5EF4-FFF2-40B4-BE49-F238E27FC236}">
                <a16:creationId xmlns:a16="http://schemas.microsoft.com/office/drawing/2014/main" id="{9B7CCB6A-2401-4D19-AA91-93E03629B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994" y="5164679"/>
            <a:ext cx="1716044" cy="663443"/>
          </a:xfrm>
          <a:prstGeom prst="rect">
            <a:avLst/>
          </a:prstGeom>
        </p:spPr>
      </p:pic>
      <p:pic>
        <p:nvPicPr>
          <p:cNvPr id="6" name="Picture 5">
            <a:extLst>
              <a:ext uri="{FF2B5EF4-FFF2-40B4-BE49-F238E27FC236}">
                <a16:creationId xmlns:a16="http://schemas.microsoft.com/office/drawing/2014/main" id="{49D41B33-ACE7-4716-AD82-45A3039D3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0008" y="4433614"/>
            <a:ext cx="2748386" cy="297001"/>
          </a:xfrm>
          <a:prstGeom prst="rect">
            <a:avLst/>
          </a:prstGeom>
        </p:spPr>
      </p:pic>
      <p:pic>
        <p:nvPicPr>
          <p:cNvPr id="7" name="Picture 6">
            <a:extLst>
              <a:ext uri="{FF2B5EF4-FFF2-40B4-BE49-F238E27FC236}">
                <a16:creationId xmlns:a16="http://schemas.microsoft.com/office/drawing/2014/main" id="{95FA11DA-CF7F-4FB2-BB99-0B3345BE3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8589" y="4895642"/>
            <a:ext cx="2431224" cy="538073"/>
          </a:xfrm>
          <a:prstGeom prst="rect">
            <a:avLst/>
          </a:prstGeom>
        </p:spPr>
      </p:pic>
      <p:pic>
        <p:nvPicPr>
          <p:cNvPr id="8" name="Picture 7">
            <a:extLst>
              <a:ext uri="{FF2B5EF4-FFF2-40B4-BE49-F238E27FC236}">
                <a16:creationId xmlns:a16="http://schemas.microsoft.com/office/drawing/2014/main" id="{EAE2A2E4-C549-4219-B839-A8F19439FE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61" y="6069501"/>
            <a:ext cx="2459149" cy="451389"/>
          </a:xfrm>
          <a:prstGeom prst="rect">
            <a:avLst/>
          </a:prstGeom>
        </p:spPr>
      </p:pic>
      <p:pic>
        <p:nvPicPr>
          <p:cNvPr id="9" name="Picture 8">
            <a:extLst>
              <a:ext uri="{FF2B5EF4-FFF2-40B4-BE49-F238E27FC236}">
                <a16:creationId xmlns:a16="http://schemas.microsoft.com/office/drawing/2014/main" id="{5024953A-0B56-48B3-A22F-3603566C83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254" y="5259528"/>
            <a:ext cx="2184030" cy="612569"/>
          </a:xfrm>
          <a:prstGeom prst="rect">
            <a:avLst/>
          </a:prstGeom>
        </p:spPr>
      </p:pic>
      <p:sp>
        <p:nvSpPr>
          <p:cNvPr id="2" name="Rectangle 1">
            <a:extLst>
              <a:ext uri="{FF2B5EF4-FFF2-40B4-BE49-F238E27FC236}">
                <a16:creationId xmlns:a16="http://schemas.microsoft.com/office/drawing/2014/main" id="{A5401547-38BE-4308-913C-27AC9113B45A}"/>
              </a:ext>
            </a:extLst>
          </p:cNvPr>
          <p:cNvSpPr/>
          <p:nvPr/>
        </p:nvSpPr>
        <p:spPr>
          <a:xfrm>
            <a:off x="245452" y="4399107"/>
            <a:ext cx="4381687" cy="663017"/>
          </a:xfrm>
          <a:prstGeom prst="rect">
            <a:avLst/>
          </a:prstGeom>
          <a:solidFill>
            <a:srgbClr val="7414DC"/>
          </a:solid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Nunito Sans" panose="00000500000000000000" pitchFamily="2" charset="0"/>
              </a:rPr>
              <a:t>Scout Group</a:t>
            </a:r>
          </a:p>
        </p:txBody>
      </p:sp>
      <p:sp>
        <p:nvSpPr>
          <p:cNvPr id="11" name="Rectangle 10">
            <a:extLst>
              <a:ext uri="{FF2B5EF4-FFF2-40B4-BE49-F238E27FC236}">
                <a16:creationId xmlns:a16="http://schemas.microsoft.com/office/drawing/2014/main" id="{62C91411-422A-4D75-8A17-0AE34CD30B7C}"/>
              </a:ext>
            </a:extLst>
          </p:cNvPr>
          <p:cNvSpPr/>
          <p:nvPr/>
        </p:nvSpPr>
        <p:spPr>
          <a:xfrm>
            <a:off x="4818824" y="4431029"/>
            <a:ext cx="1716044" cy="1161162"/>
          </a:xfrm>
          <a:prstGeom prst="rect">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Nunito Sans" panose="00000500000000000000" pitchFamily="2" charset="0"/>
              </a:rPr>
              <a:t>Scout Group</a:t>
            </a:r>
          </a:p>
        </p:txBody>
      </p:sp>
      <p:sp>
        <p:nvSpPr>
          <p:cNvPr id="12" name="Rectangle 11">
            <a:extLst>
              <a:ext uri="{FF2B5EF4-FFF2-40B4-BE49-F238E27FC236}">
                <a16:creationId xmlns:a16="http://schemas.microsoft.com/office/drawing/2014/main" id="{C57BAA41-3F48-4D82-B483-384496E0D912}"/>
              </a:ext>
            </a:extLst>
          </p:cNvPr>
          <p:cNvSpPr/>
          <p:nvPr/>
        </p:nvSpPr>
        <p:spPr>
          <a:xfrm>
            <a:off x="6726553" y="4409090"/>
            <a:ext cx="1716044" cy="1161162"/>
          </a:xfrm>
          <a:prstGeom prst="rect">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Nunito Sans" panose="00000500000000000000" pitchFamily="2" charset="0"/>
              </a:rPr>
              <a:t>Scout Group</a:t>
            </a:r>
          </a:p>
        </p:txBody>
      </p:sp>
      <p:sp>
        <p:nvSpPr>
          <p:cNvPr id="13" name="Rectangle 12">
            <a:extLst>
              <a:ext uri="{FF2B5EF4-FFF2-40B4-BE49-F238E27FC236}">
                <a16:creationId xmlns:a16="http://schemas.microsoft.com/office/drawing/2014/main" id="{9DC44262-A372-40E3-93C7-DC1258031055}"/>
              </a:ext>
            </a:extLst>
          </p:cNvPr>
          <p:cNvSpPr/>
          <p:nvPr/>
        </p:nvSpPr>
        <p:spPr>
          <a:xfrm>
            <a:off x="2528284" y="2640078"/>
            <a:ext cx="7302829" cy="663443"/>
          </a:xfrm>
          <a:prstGeom prst="rect">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Nunito Sans" panose="00000500000000000000" pitchFamily="2" charset="0"/>
              </a:rPr>
              <a:t>Scout District</a:t>
            </a:r>
          </a:p>
        </p:txBody>
      </p:sp>
      <p:sp>
        <p:nvSpPr>
          <p:cNvPr id="4" name="Rectangle 3">
            <a:extLst>
              <a:ext uri="{FF2B5EF4-FFF2-40B4-BE49-F238E27FC236}">
                <a16:creationId xmlns:a16="http://schemas.microsoft.com/office/drawing/2014/main" id="{AB12FDF9-6557-4146-B234-37255B68AEE4}"/>
              </a:ext>
            </a:extLst>
          </p:cNvPr>
          <p:cNvSpPr/>
          <p:nvPr/>
        </p:nvSpPr>
        <p:spPr>
          <a:xfrm>
            <a:off x="245452" y="4923300"/>
            <a:ext cx="4381687" cy="1783477"/>
          </a:xfrm>
          <a:prstGeom prst="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6191E428-6ED4-4EBD-8EE4-957BA4D5ACB9}"/>
              </a:ext>
            </a:extLst>
          </p:cNvPr>
          <p:cNvCxnSpPr>
            <a:cxnSpLocks/>
            <a:stCxn id="13" idx="2"/>
          </p:cNvCxnSpPr>
          <p:nvPr/>
        </p:nvCxnSpPr>
        <p:spPr>
          <a:xfrm flipH="1">
            <a:off x="2615609" y="3303521"/>
            <a:ext cx="3564090" cy="897733"/>
          </a:xfrm>
          <a:prstGeom prst="straightConnector1">
            <a:avLst/>
          </a:prstGeom>
          <a:ln w="38100">
            <a:solidFill>
              <a:srgbClr val="00B8A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E5B960-7403-41F6-A0DD-DD6434612282}"/>
              </a:ext>
            </a:extLst>
          </p:cNvPr>
          <p:cNvCxnSpPr>
            <a:cxnSpLocks/>
            <a:stCxn id="13" idx="2"/>
          </p:cNvCxnSpPr>
          <p:nvPr/>
        </p:nvCxnSpPr>
        <p:spPr>
          <a:xfrm flipH="1">
            <a:off x="5676846" y="3303521"/>
            <a:ext cx="502853" cy="932966"/>
          </a:xfrm>
          <a:prstGeom prst="straightConnector1">
            <a:avLst/>
          </a:prstGeom>
          <a:ln w="38100">
            <a:solidFill>
              <a:srgbClr val="00B8A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289F721-837C-4811-8042-FD126B21AE8A}"/>
              </a:ext>
            </a:extLst>
          </p:cNvPr>
          <p:cNvCxnSpPr>
            <a:cxnSpLocks/>
            <a:stCxn id="13" idx="2"/>
          </p:cNvCxnSpPr>
          <p:nvPr/>
        </p:nvCxnSpPr>
        <p:spPr>
          <a:xfrm>
            <a:off x="6179699" y="3303521"/>
            <a:ext cx="1231194" cy="920459"/>
          </a:xfrm>
          <a:prstGeom prst="straightConnector1">
            <a:avLst/>
          </a:prstGeom>
          <a:ln w="38100">
            <a:solidFill>
              <a:srgbClr val="00B8A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03AB105-8661-4A77-BBF3-500AC03BC1D6}"/>
              </a:ext>
            </a:extLst>
          </p:cNvPr>
          <p:cNvCxnSpPr>
            <a:cxnSpLocks/>
            <a:stCxn id="13" idx="2"/>
          </p:cNvCxnSpPr>
          <p:nvPr/>
        </p:nvCxnSpPr>
        <p:spPr>
          <a:xfrm>
            <a:off x="6179699" y="3303521"/>
            <a:ext cx="3754305" cy="779001"/>
          </a:xfrm>
          <a:prstGeom prst="straightConnector1">
            <a:avLst/>
          </a:prstGeom>
          <a:ln w="38100">
            <a:solidFill>
              <a:srgbClr val="00B8A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2DEAEFB-1E6E-459D-A618-CA86B0BA740F}"/>
              </a:ext>
            </a:extLst>
          </p:cNvPr>
          <p:cNvCxnSpPr>
            <a:cxnSpLocks/>
          </p:cNvCxnSpPr>
          <p:nvPr/>
        </p:nvCxnSpPr>
        <p:spPr>
          <a:xfrm flipH="1">
            <a:off x="6624084" y="1307690"/>
            <a:ext cx="4093647" cy="1147278"/>
          </a:xfrm>
          <a:prstGeom prst="straightConnector1">
            <a:avLst/>
          </a:prstGeom>
          <a:ln w="38100">
            <a:solidFill>
              <a:srgbClr val="00B8A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0D01626-EC0A-4B00-A820-41503DFEEF7B}"/>
              </a:ext>
            </a:extLst>
          </p:cNvPr>
          <p:cNvCxnSpPr>
            <a:cxnSpLocks/>
          </p:cNvCxnSpPr>
          <p:nvPr/>
        </p:nvCxnSpPr>
        <p:spPr>
          <a:xfrm>
            <a:off x="10702793" y="1307690"/>
            <a:ext cx="2218714" cy="1190930"/>
          </a:xfrm>
          <a:prstGeom prst="straightConnector1">
            <a:avLst/>
          </a:prstGeom>
          <a:ln w="38100">
            <a:solidFill>
              <a:srgbClr val="00B8A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45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a:normAutofit/>
          </a:bodyPr>
          <a:lstStyle/>
          <a:p>
            <a:pPr marL="0" indent="0">
              <a:buNone/>
            </a:pPr>
            <a:r>
              <a:rPr lang="en-GB" sz="3400" b="1" dirty="0">
                <a:solidFill>
                  <a:srgbClr val="7414DC"/>
                </a:solidFill>
                <a:latin typeface="Nunito Sans Black" panose="00000A00000000000000" pitchFamily="2" charset="0"/>
              </a:rPr>
              <a:t>What is it all for? </a:t>
            </a:r>
          </a:p>
          <a:p>
            <a:pPr marL="0" indent="0">
              <a:spcAft>
                <a:spcPts val="600"/>
              </a:spcAft>
              <a:buNone/>
            </a:pPr>
            <a:r>
              <a:rPr lang="en-GB" sz="3400" b="1" dirty="0">
                <a:solidFill>
                  <a:srgbClr val="00B8A4"/>
                </a:solidFill>
                <a:latin typeface="Nunito Sans Black" panose="00000A00000000000000" pitchFamily="2" charset="0"/>
              </a:rPr>
              <a:t>Our Fundamentals – purpose.</a:t>
            </a:r>
          </a:p>
          <a:p>
            <a:pPr marL="0" indent="0">
              <a:lnSpc>
                <a:spcPct val="100000"/>
              </a:lnSpc>
              <a:buNone/>
            </a:pPr>
            <a:r>
              <a:rPr lang="en-US" dirty="0">
                <a:latin typeface="Nunito Sans" panose="00000500000000000000" pitchFamily="2" charset="0"/>
              </a:rPr>
              <a:t>Scouting exists to actively engage and support young people in their personal development, empowering them to make a positive contribution to society.</a:t>
            </a:r>
          </a:p>
        </p:txBody>
      </p:sp>
    </p:spTree>
    <p:extLst>
      <p:ext uri="{BB962C8B-B14F-4D97-AF65-F5344CB8AC3E}">
        <p14:creationId xmlns:p14="http://schemas.microsoft.com/office/powerpoint/2010/main" val="6605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624131" y="222601"/>
            <a:ext cx="10090297" cy="5295481"/>
          </a:xfrm>
        </p:spPr>
        <p:txBody>
          <a:bodyPr>
            <a:normAutofit/>
          </a:bodyPr>
          <a:lstStyle/>
          <a:p>
            <a:pPr marL="0" indent="0">
              <a:buNone/>
            </a:pPr>
            <a:r>
              <a:rPr lang="en-GB" sz="3400" b="1" dirty="0">
                <a:solidFill>
                  <a:srgbClr val="7414DC"/>
                </a:solidFill>
                <a:latin typeface="Nunito Sans Black" panose="00000A00000000000000" pitchFamily="2" charset="0"/>
              </a:rPr>
              <a:t>What is it all for? </a:t>
            </a:r>
          </a:p>
          <a:p>
            <a:pPr marL="0" indent="0">
              <a:spcAft>
                <a:spcPts val="600"/>
              </a:spcAft>
              <a:buNone/>
            </a:pPr>
            <a:r>
              <a:rPr lang="en-GB" sz="3400" b="1" dirty="0">
                <a:solidFill>
                  <a:srgbClr val="00B8A4"/>
                </a:solidFill>
                <a:latin typeface="Nunito Sans Black" panose="00000A00000000000000" pitchFamily="2" charset="0"/>
              </a:rPr>
              <a:t>Our Fundamentals - method.</a:t>
            </a:r>
          </a:p>
          <a:p>
            <a:pPr marL="0" indent="0">
              <a:lnSpc>
                <a:spcPct val="100000"/>
              </a:lnSpc>
              <a:buNone/>
            </a:pPr>
            <a:r>
              <a:rPr lang="en-US" dirty="0">
                <a:latin typeface="Nunito Sans" panose="00000500000000000000" pitchFamily="2" charset="0"/>
              </a:rPr>
              <a:t>Scouting takes place when young people, in partnership with adults, work together based on the values of Scouting and:</a:t>
            </a:r>
          </a:p>
          <a:p>
            <a:pPr lvl="1">
              <a:lnSpc>
                <a:spcPct val="100000"/>
              </a:lnSpc>
            </a:pPr>
            <a:r>
              <a:rPr lang="en-US" dirty="0">
                <a:latin typeface="Nunito Sans" panose="00000500000000000000" pitchFamily="2" charset="0"/>
              </a:rPr>
              <a:t>Enjoy what they are doing and have fun;</a:t>
            </a:r>
          </a:p>
          <a:p>
            <a:pPr lvl="1">
              <a:lnSpc>
                <a:spcPct val="100000"/>
              </a:lnSpc>
            </a:pPr>
            <a:r>
              <a:rPr lang="en-US" dirty="0">
                <a:latin typeface="Nunito Sans" panose="00000500000000000000" pitchFamily="2" charset="0"/>
              </a:rPr>
              <a:t>Take part in activities indoors and outdoors;</a:t>
            </a:r>
          </a:p>
          <a:p>
            <a:pPr lvl="1">
              <a:lnSpc>
                <a:spcPct val="100000"/>
              </a:lnSpc>
            </a:pPr>
            <a:r>
              <a:rPr lang="en-US" dirty="0">
                <a:latin typeface="Nunito Sans" panose="00000500000000000000" pitchFamily="2" charset="0"/>
              </a:rPr>
              <a:t>Learn by doing;</a:t>
            </a:r>
          </a:p>
          <a:p>
            <a:pPr lvl="1">
              <a:lnSpc>
                <a:spcPct val="100000"/>
              </a:lnSpc>
            </a:pPr>
            <a:r>
              <a:rPr lang="en-US" dirty="0">
                <a:latin typeface="Nunito Sans" panose="00000500000000000000" pitchFamily="2" charset="0"/>
              </a:rPr>
              <a:t>Share in spiritual reflection;</a:t>
            </a:r>
          </a:p>
          <a:p>
            <a:pPr lvl="1">
              <a:lnSpc>
                <a:spcPct val="100000"/>
              </a:lnSpc>
            </a:pPr>
            <a:r>
              <a:rPr lang="en-US" dirty="0">
                <a:latin typeface="Nunito Sans" panose="00000500000000000000" pitchFamily="2" charset="0"/>
              </a:rPr>
              <a:t>Take responsibility and make choices;</a:t>
            </a:r>
          </a:p>
          <a:p>
            <a:pPr lvl="1">
              <a:lnSpc>
                <a:spcPct val="100000"/>
              </a:lnSpc>
            </a:pPr>
            <a:r>
              <a:rPr lang="en-US" dirty="0">
                <a:latin typeface="Nunito Sans" panose="00000500000000000000" pitchFamily="2" charset="0"/>
              </a:rPr>
              <a:t>Undertake new and challenging activities; and</a:t>
            </a:r>
          </a:p>
          <a:p>
            <a:pPr lvl="1">
              <a:lnSpc>
                <a:spcPct val="100000"/>
              </a:lnSpc>
            </a:pPr>
            <a:r>
              <a:rPr lang="en-US" dirty="0">
                <a:latin typeface="Nunito Sans" panose="00000500000000000000" pitchFamily="2" charset="0"/>
              </a:rPr>
              <a:t>Make and live by their Promise. </a:t>
            </a:r>
          </a:p>
        </p:txBody>
      </p:sp>
    </p:spTree>
    <p:extLst>
      <p:ext uri="{BB962C8B-B14F-4D97-AF65-F5344CB8AC3E}">
        <p14:creationId xmlns:p14="http://schemas.microsoft.com/office/powerpoint/2010/main" val="376668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500"/>
                                        <p:tgtEl>
                                          <p:spTgt spid="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3" end="3"/>
                                            </p:txEl>
                                          </p:spTgt>
                                        </p:tgtEl>
                                        <p:attrNameLst>
                                          <p:attrName>style.visibility</p:attrName>
                                        </p:attrNameLst>
                                      </p:cBhvr>
                                      <p:to>
                                        <p:strVal val="visible"/>
                                      </p:to>
                                    </p:set>
                                    <p:animEffect transition="in" filter="fade">
                                      <p:cBhvr>
                                        <p:cTn id="12" dur="500"/>
                                        <p:tgtEl>
                                          <p:spTgt spid="1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5" end="5"/>
                                            </p:txEl>
                                          </p:spTgt>
                                        </p:tgtEl>
                                        <p:attrNameLst>
                                          <p:attrName>style.visibility</p:attrName>
                                        </p:attrNameLst>
                                      </p:cBhvr>
                                      <p:to>
                                        <p:strVal val="visible"/>
                                      </p:to>
                                    </p:set>
                                    <p:animEffect transition="in" filter="fade">
                                      <p:cBhvr>
                                        <p:cTn id="22" dur="500"/>
                                        <p:tgtEl>
                                          <p:spTgt spid="1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animEffect transition="in" filter="fade">
                                      <p:cBhvr>
                                        <p:cTn id="27" dur="500"/>
                                        <p:tgtEl>
                                          <p:spTgt spid="1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7" end="7"/>
                                            </p:txEl>
                                          </p:spTgt>
                                        </p:tgtEl>
                                        <p:attrNameLst>
                                          <p:attrName>style.visibility</p:attrName>
                                        </p:attrNameLst>
                                      </p:cBhvr>
                                      <p:to>
                                        <p:strVal val="visible"/>
                                      </p:to>
                                    </p:set>
                                    <p:animEffect transition="in" filter="fade">
                                      <p:cBhvr>
                                        <p:cTn id="32" dur="500"/>
                                        <p:tgtEl>
                                          <p:spTgt spid="1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8" end="8"/>
                                            </p:txEl>
                                          </p:spTgt>
                                        </p:tgtEl>
                                        <p:attrNameLst>
                                          <p:attrName>style.visibility</p:attrName>
                                        </p:attrNameLst>
                                      </p:cBhvr>
                                      <p:to>
                                        <p:strVal val="visible"/>
                                      </p:to>
                                    </p:set>
                                    <p:animEffect transition="in" filter="fade">
                                      <p:cBhvr>
                                        <p:cTn id="37" dur="500"/>
                                        <p:tgtEl>
                                          <p:spTgt spid="1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xEl>
                                              <p:pRg st="9" end="9"/>
                                            </p:txEl>
                                          </p:spTgt>
                                        </p:tgtEl>
                                        <p:attrNameLst>
                                          <p:attrName>style.visibility</p:attrName>
                                        </p:attrNameLst>
                                      </p:cBhvr>
                                      <p:to>
                                        <p:strVal val="visible"/>
                                      </p:to>
                                    </p:set>
                                    <p:animEffect transition="in" filter="fade">
                                      <p:cBhvr>
                                        <p:cTn id="42" dur="50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819416" y="405481"/>
            <a:ext cx="10090297" cy="5295481"/>
          </a:xfrm>
        </p:spPr>
        <p:txBody>
          <a:bodyPr>
            <a:normAutofit/>
          </a:bodyPr>
          <a:lstStyle/>
          <a:p>
            <a:pPr marL="0" indent="0">
              <a:buNone/>
            </a:pPr>
            <a:r>
              <a:rPr lang="en-GB" sz="3400" b="1" dirty="0">
                <a:solidFill>
                  <a:srgbClr val="7414DC"/>
                </a:solidFill>
                <a:latin typeface="Nunito Sans Black" panose="00000A00000000000000" pitchFamily="2" charset="0"/>
              </a:rPr>
              <a:t>What is it all for? </a:t>
            </a:r>
          </a:p>
          <a:p>
            <a:pPr marL="0" indent="0">
              <a:spcAft>
                <a:spcPts val="600"/>
              </a:spcAft>
              <a:buNone/>
            </a:pPr>
            <a:r>
              <a:rPr lang="en-GB" sz="3400" b="1" dirty="0">
                <a:solidFill>
                  <a:srgbClr val="00B8A4"/>
                </a:solidFill>
                <a:latin typeface="Nunito Sans Black" panose="00000A00000000000000" pitchFamily="2" charset="0"/>
              </a:rPr>
              <a:t>Our Fundamentals - values.</a:t>
            </a:r>
          </a:p>
          <a:p>
            <a:pPr marL="475200" lvl="0" indent="-457200">
              <a:lnSpc>
                <a:spcPct val="100000"/>
              </a:lnSpc>
              <a:spcBef>
                <a:spcPts val="0"/>
              </a:spcBef>
              <a:spcAft>
                <a:spcPts val="600"/>
              </a:spcAft>
              <a:buClr>
                <a:srgbClr val="7414DC"/>
              </a:buClr>
              <a:buSzPct val="125000"/>
            </a:pPr>
            <a:r>
              <a:rPr lang="en-GB" b="1" kern="0" dirty="0">
                <a:solidFill>
                  <a:srgbClr val="00B8A4"/>
                </a:solidFill>
                <a:latin typeface="Nunito Sans" charset="0"/>
              </a:rPr>
              <a:t>Integrity:</a:t>
            </a:r>
            <a:r>
              <a:rPr lang="en-GB" kern="0" dirty="0">
                <a:solidFill>
                  <a:sysClr val="windowText" lastClr="000000"/>
                </a:solidFill>
                <a:latin typeface="Nunito Sans" charset="0"/>
              </a:rPr>
              <a:t> we act with integrity, we are honest, trustworthy and loyal.</a:t>
            </a:r>
          </a:p>
          <a:p>
            <a:pPr marL="475200" lvl="0" indent="-457200">
              <a:lnSpc>
                <a:spcPct val="100000"/>
              </a:lnSpc>
              <a:spcBef>
                <a:spcPts val="0"/>
              </a:spcBef>
              <a:spcAft>
                <a:spcPts val="600"/>
              </a:spcAft>
              <a:buClr>
                <a:srgbClr val="7414DC"/>
              </a:buClr>
              <a:buSzPct val="125000"/>
            </a:pPr>
            <a:r>
              <a:rPr lang="en-GB" b="1" kern="0" dirty="0">
                <a:solidFill>
                  <a:srgbClr val="ED4024"/>
                </a:solidFill>
                <a:latin typeface="Nunito Sans" charset="0"/>
              </a:rPr>
              <a:t>Respect:</a:t>
            </a:r>
            <a:r>
              <a:rPr lang="en-GB" kern="0" dirty="0">
                <a:solidFill>
                  <a:sysClr val="windowText" lastClr="000000"/>
                </a:solidFill>
                <a:latin typeface="Nunito Sans" charset="0"/>
              </a:rPr>
              <a:t> we have self-respect and respect for others.</a:t>
            </a:r>
          </a:p>
          <a:p>
            <a:pPr marL="475200" lvl="0" indent="-457200">
              <a:lnSpc>
                <a:spcPct val="100000"/>
              </a:lnSpc>
              <a:spcBef>
                <a:spcPts val="0"/>
              </a:spcBef>
              <a:spcAft>
                <a:spcPts val="600"/>
              </a:spcAft>
              <a:buClr>
                <a:srgbClr val="7414DC"/>
              </a:buClr>
              <a:buSzPct val="125000"/>
            </a:pPr>
            <a:r>
              <a:rPr lang="en-GB" b="1" kern="0" dirty="0">
                <a:solidFill>
                  <a:srgbClr val="006EE0"/>
                </a:solidFill>
                <a:latin typeface="Nunito Sans" charset="0"/>
              </a:rPr>
              <a:t>Care:</a:t>
            </a:r>
            <a:r>
              <a:rPr lang="en-GB" kern="0" dirty="0">
                <a:solidFill>
                  <a:sysClr val="windowText" lastClr="000000"/>
                </a:solidFill>
                <a:latin typeface="Nunito Sans" charset="0"/>
              </a:rPr>
              <a:t> we support others and take care of the world in which we live.</a:t>
            </a:r>
          </a:p>
          <a:p>
            <a:pPr marL="475200" lvl="0" indent="-457200">
              <a:lnSpc>
                <a:spcPct val="100000"/>
              </a:lnSpc>
              <a:spcBef>
                <a:spcPts val="0"/>
              </a:spcBef>
              <a:spcAft>
                <a:spcPts val="600"/>
              </a:spcAft>
              <a:buClr>
                <a:srgbClr val="7414DC"/>
              </a:buClr>
              <a:buSzPct val="125000"/>
            </a:pPr>
            <a:r>
              <a:rPr lang="en-GB" b="1" kern="0" dirty="0">
                <a:solidFill>
                  <a:srgbClr val="26B756"/>
                </a:solidFill>
                <a:latin typeface="Nunito Sans" charset="0"/>
              </a:rPr>
              <a:t>Belief:</a:t>
            </a:r>
            <a:r>
              <a:rPr lang="en-GB" kern="0" dirty="0">
                <a:solidFill>
                  <a:sysClr val="windowText" lastClr="000000"/>
                </a:solidFill>
                <a:latin typeface="Nunito Sans" charset="0"/>
              </a:rPr>
              <a:t> we explore our faiths, beliefs and attitudes.</a:t>
            </a:r>
          </a:p>
          <a:p>
            <a:pPr marL="475200" lvl="0" indent="-457200">
              <a:lnSpc>
                <a:spcPct val="100000"/>
              </a:lnSpc>
              <a:spcBef>
                <a:spcPts val="0"/>
              </a:spcBef>
              <a:spcAft>
                <a:spcPts val="600"/>
              </a:spcAft>
              <a:buClr>
                <a:srgbClr val="7414DC"/>
              </a:buClr>
              <a:buSzPct val="125000"/>
            </a:pPr>
            <a:r>
              <a:rPr lang="en-GB" b="1" kern="0" dirty="0">
                <a:solidFill>
                  <a:srgbClr val="003A82"/>
                </a:solidFill>
                <a:latin typeface="Nunito Sans" charset="0"/>
              </a:rPr>
              <a:t>Co-operation:</a:t>
            </a:r>
            <a:r>
              <a:rPr lang="en-GB" kern="0" dirty="0">
                <a:solidFill>
                  <a:sysClr val="windowText" lastClr="000000"/>
                </a:solidFill>
                <a:latin typeface="Nunito Sans" charset="0"/>
              </a:rPr>
              <a:t> we make a positive difference, co-operate with others and make friends.</a:t>
            </a:r>
          </a:p>
        </p:txBody>
      </p:sp>
    </p:spTree>
    <p:extLst>
      <p:ext uri="{BB962C8B-B14F-4D97-AF65-F5344CB8AC3E}">
        <p14:creationId xmlns:p14="http://schemas.microsoft.com/office/powerpoint/2010/main" val="12404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500"/>
                                        <p:tgtEl>
                                          <p:spTgt spid="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3" end="3"/>
                                            </p:txEl>
                                          </p:spTgt>
                                        </p:tgtEl>
                                        <p:attrNameLst>
                                          <p:attrName>style.visibility</p:attrName>
                                        </p:attrNameLst>
                                      </p:cBhvr>
                                      <p:to>
                                        <p:strVal val="visible"/>
                                      </p:to>
                                    </p:set>
                                    <p:animEffect transition="in" filter="fade">
                                      <p:cBhvr>
                                        <p:cTn id="12" dur="500"/>
                                        <p:tgtEl>
                                          <p:spTgt spid="1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5" end="5"/>
                                            </p:txEl>
                                          </p:spTgt>
                                        </p:tgtEl>
                                        <p:attrNameLst>
                                          <p:attrName>style.visibility</p:attrName>
                                        </p:attrNameLst>
                                      </p:cBhvr>
                                      <p:to>
                                        <p:strVal val="visible"/>
                                      </p:to>
                                    </p:set>
                                    <p:animEffect transition="in" filter="fade">
                                      <p:cBhvr>
                                        <p:cTn id="22" dur="500"/>
                                        <p:tgtEl>
                                          <p:spTgt spid="1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animEffect transition="in" filter="fade">
                                      <p:cBhvr>
                                        <p:cTn id="27"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130302"/>
            <a:ext cx="7343399" cy="626325"/>
          </a:xfrm>
        </p:spPr>
        <p:txBody>
          <a:bodyPr/>
          <a:lstStyle/>
          <a:p>
            <a:r>
              <a:rPr lang="en-GB" dirty="0"/>
              <a:t>Safeguarding</a:t>
            </a:r>
          </a:p>
        </p:txBody>
      </p:sp>
    </p:spTree>
    <p:extLst>
      <p:ext uri="{BB962C8B-B14F-4D97-AF65-F5344CB8AC3E}">
        <p14:creationId xmlns:p14="http://schemas.microsoft.com/office/powerpoint/2010/main" val="139295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32230"/>
            <a:ext cx="5750325" cy="284693"/>
          </a:xfrm>
        </p:spPr>
        <p:txBody>
          <a:bodyPr/>
          <a:lstStyle/>
          <a:p>
            <a:r>
              <a:rPr lang="en-GB" sz="2000" dirty="0">
                <a:latin typeface="Nunito Sans"/>
              </a:rPr>
              <a:t>Safeguarding and The Orange Card</a:t>
            </a:r>
          </a:p>
        </p:txBody>
      </p:sp>
      <p:sp>
        <p:nvSpPr>
          <p:cNvPr id="3" name="Text Placeholder 2"/>
          <p:cNvSpPr>
            <a:spLocks noGrp="1"/>
          </p:cNvSpPr>
          <p:nvPr>
            <p:ph type="body" sz="quarter" idx="10"/>
          </p:nvPr>
        </p:nvSpPr>
        <p:spPr>
          <a:xfrm>
            <a:off x="424364" y="1177528"/>
            <a:ext cx="6453198" cy="4502943"/>
          </a:xfrm>
        </p:spPr>
        <p:txBody>
          <a:bodyPr/>
          <a:lstStyle/>
          <a:p>
            <a:pPr marL="0" lvl="0">
              <a:lnSpc>
                <a:spcPct val="100000"/>
              </a:lnSpc>
              <a:spcBef>
                <a:spcPts val="0"/>
              </a:spcBef>
              <a:buSzPts val="2500"/>
            </a:pPr>
            <a:r>
              <a:rPr lang="en-GB" sz="2800" dirty="0">
                <a:latin typeface="Nunito Sans SemiBold"/>
                <a:ea typeface="Nunito Sans SemiBold"/>
                <a:cs typeface="Nunito Sans SemiBold"/>
                <a:sym typeface="Nunito Sans SemiBold"/>
              </a:rPr>
              <a:t>Safeguarding is…</a:t>
            </a:r>
            <a:endParaRPr lang="en-GB" sz="2800" dirty="0"/>
          </a:p>
          <a:p>
            <a:pPr marL="288000" lvl="0" indent="-288000">
              <a:lnSpc>
                <a:spcPct val="100000"/>
              </a:lnSpc>
              <a:spcBef>
                <a:spcPts val="2000"/>
              </a:spcBef>
              <a:buSzPts val="2500"/>
              <a:buFont typeface="Arial"/>
              <a:buChar char="•"/>
            </a:pPr>
            <a:r>
              <a:rPr lang="en-GB" dirty="0"/>
              <a:t>Ensuring that we </a:t>
            </a:r>
            <a:r>
              <a:rPr lang="en-GB" dirty="0">
                <a:latin typeface="Nunito Sans ExtraBold"/>
                <a:ea typeface="Nunito Sans ExtraBold"/>
                <a:cs typeface="Nunito Sans ExtraBold"/>
                <a:sym typeface="Nunito Sans ExtraBold"/>
              </a:rPr>
              <a:t>always</a:t>
            </a:r>
            <a:r>
              <a:rPr lang="en-GB" dirty="0"/>
              <a:t> put the wellbeing of Young People first</a:t>
            </a:r>
          </a:p>
          <a:p>
            <a:pPr marL="288000" lvl="0" indent="-288000">
              <a:lnSpc>
                <a:spcPct val="100000"/>
              </a:lnSpc>
              <a:spcBef>
                <a:spcPts val="2000"/>
              </a:spcBef>
              <a:buSzPts val="2500"/>
              <a:buFont typeface="Arial"/>
              <a:buChar char="•"/>
            </a:pPr>
            <a:r>
              <a:rPr lang="en-GB" dirty="0"/>
              <a:t>Something that all Adult Leaders and Young Leaders are responsible for putting into practice</a:t>
            </a:r>
          </a:p>
          <a:p>
            <a:pPr marL="288000" lvl="0" indent="-288000">
              <a:lnSpc>
                <a:spcPct val="100000"/>
              </a:lnSpc>
              <a:spcBef>
                <a:spcPts val="2000"/>
              </a:spcBef>
              <a:buSzPts val="2500"/>
              <a:buFont typeface="Arial"/>
              <a:buChar char="•"/>
            </a:pPr>
            <a:r>
              <a:rPr lang="en-GB" dirty="0"/>
              <a:t>Covered by the Yellow Card for Adult Leaders, and the Orange Card for Young Leaders</a:t>
            </a:r>
          </a:p>
          <a:p>
            <a:pPr marL="288000" lvl="0" indent="-288000">
              <a:lnSpc>
                <a:spcPct val="100000"/>
              </a:lnSpc>
              <a:spcBef>
                <a:spcPts val="2000"/>
              </a:spcBef>
              <a:buSzPts val="2500"/>
              <a:buFont typeface="Arial"/>
              <a:buChar char="•"/>
            </a:pPr>
            <a:r>
              <a:rPr lang="en-GB" dirty="0">
                <a:latin typeface="Nunito Sans ExtraBold"/>
                <a:ea typeface="Nunito Sans ExtraBold"/>
                <a:cs typeface="Nunito Sans ExtraBold"/>
                <a:sym typeface="Nunito Sans ExtraBold"/>
              </a:rPr>
              <a:t>Always</a:t>
            </a:r>
            <a:r>
              <a:rPr lang="en-GB" dirty="0"/>
              <a:t> following the rules established for</a:t>
            </a:r>
            <a:br>
              <a:rPr lang="en-GB" dirty="0"/>
            </a:br>
            <a:r>
              <a:rPr lang="en-GB" dirty="0"/>
              <a:t>ensuring the safety and security of Young </a:t>
            </a:r>
            <a:br>
              <a:rPr lang="en-GB" dirty="0"/>
            </a:br>
            <a:r>
              <a:rPr lang="en-GB" dirty="0"/>
              <a:t>People, and rules for reporting incidents</a:t>
            </a:r>
          </a:p>
          <a:p>
            <a:endParaRPr lang="en-GB" dirty="0"/>
          </a:p>
        </p:txBody>
      </p:sp>
      <p:pic>
        <p:nvPicPr>
          <p:cNvPr id="4" name="Google Shape;672;p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53891" y="1715720"/>
            <a:ext cx="4180526" cy="2644474"/>
          </a:xfrm>
          <a:prstGeom prst="rect">
            <a:avLst/>
          </a:prstGeom>
          <a:noFill/>
          <a:ln>
            <a:noFill/>
          </a:ln>
          <a:effectLst>
            <a:outerShdw blurRad="50800" dist="38100" dir="18900000" algn="bl" rotWithShape="0">
              <a:srgbClr val="000000">
                <a:alpha val="40000"/>
              </a:srgbClr>
            </a:outerShdw>
          </a:effectLst>
        </p:spPr>
      </p:pic>
    </p:spTree>
    <p:extLst>
      <p:ext uri="{BB962C8B-B14F-4D97-AF65-F5344CB8AC3E}">
        <p14:creationId xmlns:p14="http://schemas.microsoft.com/office/powerpoint/2010/main" val="154798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903228"/>
            <a:ext cx="5112377" cy="3961455"/>
          </a:xfrm>
        </p:spPr>
        <p:txBody>
          <a:bodyPr/>
          <a:lstStyle/>
          <a:p>
            <a:pPr marL="0" lvl="0">
              <a:lnSpc>
                <a:spcPct val="100000"/>
              </a:lnSpc>
              <a:spcBef>
                <a:spcPts val="0"/>
              </a:spcBef>
              <a:buSzPts val="2500"/>
            </a:pPr>
            <a:r>
              <a:rPr lang="en-GB">
                <a:solidFill>
                  <a:schemeClr val="accent5">
                    <a:lumMod val="75000"/>
                  </a:schemeClr>
                </a:solidFill>
                <a:latin typeface="Nunito Sans SemiBold"/>
                <a:ea typeface="Nunito Sans SemiBold"/>
                <a:cs typeface="Nunito Sans SemiBold"/>
                <a:sym typeface="Nunito Sans SemiBold"/>
              </a:rPr>
              <a:t>Safeguarding includes…</a:t>
            </a:r>
            <a:endParaRPr lang="en-GB">
              <a:solidFill>
                <a:schemeClr val="accent5">
                  <a:lumMod val="75000"/>
                </a:schemeClr>
              </a:solidFill>
            </a:endParaRPr>
          </a:p>
          <a:p>
            <a:pPr marL="288000" lvl="0" indent="-288000">
              <a:lnSpc>
                <a:spcPct val="100000"/>
              </a:lnSpc>
              <a:spcBef>
                <a:spcPts val="2000"/>
              </a:spcBef>
              <a:buSzPts val="2500"/>
              <a:buFont typeface="Arial"/>
              <a:buChar char="•"/>
            </a:pPr>
            <a:r>
              <a:rPr lang="en-GB">
                <a:solidFill>
                  <a:schemeClr val="accent5">
                    <a:lumMod val="75000"/>
                  </a:schemeClr>
                </a:solidFill>
              </a:rPr>
              <a:t>Implementing our Anti-Bullying Policy, to ensure a caring and supportive atmosphere, where bullying in any form is unacceptable</a:t>
            </a:r>
          </a:p>
          <a:p>
            <a:pPr marL="288000" lvl="0" indent="-288000">
              <a:lnSpc>
                <a:spcPct val="100000"/>
              </a:lnSpc>
              <a:spcBef>
                <a:spcPts val="2000"/>
              </a:spcBef>
              <a:buSzPts val="2500"/>
              <a:buFont typeface="Arial"/>
              <a:buChar char="•"/>
            </a:pPr>
            <a:r>
              <a:rPr lang="en-GB">
                <a:solidFill>
                  <a:schemeClr val="accent5">
                    <a:lumMod val="75000"/>
                  </a:schemeClr>
                </a:solidFill>
              </a:rPr>
              <a:t>Taking action to deal with bullying when it happens, and allowing Young People to talk about their concerns</a:t>
            </a:r>
          </a:p>
          <a:p>
            <a:pPr marL="288000" lvl="0" indent="-288000">
              <a:lnSpc>
                <a:spcPct val="100000"/>
              </a:lnSpc>
              <a:spcBef>
                <a:spcPts val="2000"/>
              </a:spcBef>
              <a:buSzPts val="2500"/>
              <a:buFont typeface="Arial"/>
              <a:buChar char="•"/>
            </a:pPr>
            <a:r>
              <a:rPr lang="en-GB">
                <a:solidFill>
                  <a:schemeClr val="accent5">
                    <a:lumMod val="75000"/>
                  </a:schemeClr>
                </a:solidFill>
              </a:rPr>
              <a:t>Encouraging and inspiring others to feel comfortable and caring enough to point out attitudes or behaviour they don’t like</a:t>
            </a:r>
          </a:p>
          <a:p>
            <a:endParaRPr lang="en-GB"/>
          </a:p>
        </p:txBody>
      </p:sp>
      <p:sp>
        <p:nvSpPr>
          <p:cNvPr id="4" name="Title 3"/>
          <p:cNvSpPr>
            <a:spLocks noGrp="1"/>
          </p:cNvSpPr>
          <p:nvPr>
            <p:ph type="ctrTitle"/>
          </p:nvPr>
        </p:nvSpPr>
        <p:spPr>
          <a:xfrm>
            <a:off x="710150" y="839972"/>
            <a:ext cx="4914473" cy="809376"/>
          </a:xfrm>
        </p:spPr>
        <p:txBody>
          <a:bodyPr/>
          <a:lstStyle/>
          <a:p>
            <a:r>
              <a:rPr lang="en-GB"/>
              <a:t>Safeguarding and The Orange Card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886" y="0"/>
            <a:ext cx="6083808" cy="6858000"/>
          </a:xfrm>
          <a:prstGeom prst="rect">
            <a:avLst/>
          </a:prstGeom>
        </p:spPr>
      </p:pic>
    </p:spTree>
    <p:extLst>
      <p:ext uri="{BB962C8B-B14F-4D97-AF65-F5344CB8AC3E}">
        <p14:creationId xmlns:p14="http://schemas.microsoft.com/office/powerpoint/2010/main" val="316740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818467"/>
            <a:ext cx="10122194" cy="1227900"/>
          </a:xfrm>
        </p:spPr>
        <p:txBody>
          <a:bodyPr anchor="ctr"/>
          <a:lstStyle/>
          <a:p>
            <a:pPr marL="13335" lvl="3" algn="ctr">
              <a:lnSpc>
                <a:spcPts val="4650"/>
              </a:lnSpc>
            </a:pPr>
            <a:r>
              <a:rPr lang="en-GB" sz="4500" dirty="0">
                <a:solidFill>
                  <a:schemeClr val="accent3"/>
                </a:solidFill>
              </a:rPr>
              <a:t>1.</a:t>
            </a:r>
            <a:endParaRPr lang="en-US" dirty="0"/>
          </a:p>
          <a:p>
            <a:pPr marL="13335" lvl="3" algn="ctr">
              <a:lnSpc>
                <a:spcPts val="4650"/>
              </a:lnSpc>
            </a:pPr>
            <a:r>
              <a:rPr lang="en-US" sz="4500" dirty="0">
                <a:solidFill>
                  <a:schemeClr val="accent3"/>
                </a:solidFill>
                <a:latin typeface="Nunito Sans Black"/>
              </a:rPr>
              <a:t>Having favorites </a:t>
            </a:r>
            <a:r>
              <a:rPr lang="en-GB" sz="4500" dirty="0">
                <a:solidFill>
                  <a:schemeClr val="accent3"/>
                </a:solidFill>
                <a:latin typeface="Nunito Sans Black"/>
              </a:rPr>
              <a:t>is never OK.</a:t>
            </a:r>
            <a:endParaRPr lang="en-GB" sz="4500" dirty="0">
              <a:solidFill>
                <a:schemeClr val="accent3"/>
              </a:solidFill>
            </a:endParaRPr>
          </a:p>
        </p:txBody>
      </p:sp>
      <p:sp>
        <p:nvSpPr>
          <p:cNvPr id="2" name="TextBox 1">
            <a:extLst>
              <a:ext uri="{FF2B5EF4-FFF2-40B4-BE49-F238E27FC236}">
                <a16:creationId xmlns:a16="http://schemas.microsoft.com/office/drawing/2014/main" id="{30426E1E-9EEE-4A65-8F3B-F00569FCBF24}"/>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7" name="TextBox 6">
            <a:extLst>
              <a:ext uri="{FF2B5EF4-FFF2-40B4-BE49-F238E27FC236}">
                <a16:creationId xmlns:a16="http://schemas.microsoft.com/office/drawing/2014/main" id="{CCCB6F01-F74B-4BF2-BEF3-7FE40B21C40B}"/>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20295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5199-2E68-2D4E-A69D-4823DA61E3BA}"/>
              </a:ext>
            </a:extLst>
          </p:cNvPr>
          <p:cNvSpPr>
            <a:spLocks noGrp="1"/>
          </p:cNvSpPr>
          <p:nvPr>
            <p:ph type="ctrTitle"/>
          </p:nvPr>
        </p:nvSpPr>
        <p:spPr>
          <a:xfrm>
            <a:off x="542338" y="1975333"/>
            <a:ext cx="11107324" cy="2907334"/>
          </a:xfrm>
        </p:spPr>
        <p:txBody>
          <a:bodyPr/>
          <a:lstStyle/>
          <a:p>
            <a:pPr marL="0" lvl="0" algn="ctr">
              <a:lnSpc>
                <a:spcPct val="95192"/>
              </a:lnSpc>
              <a:spcBef>
                <a:spcPts val="0"/>
              </a:spcBef>
            </a:pPr>
            <a:r>
              <a:rPr lang="en-GB" sz="6600" dirty="0"/>
              <a:t>Explorer Scout Young Leader Training</a:t>
            </a:r>
            <a:br>
              <a:rPr lang="en-GB" sz="6600" dirty="0"/>
            </a:br>
            <a:endParaRPr lang="en-US" sz="6600" dirty="0"/>
          </a:p>
        </p:txBody>
      </p:sp>
      <p:sp>
        <p:nvSpPr>
          <p:cNvPr id="3" name="Rectangle 2"/>
          <p:cNvSpPr/>
          <p:nvPr/>
        </p:nvSpPr>
        <p:spPr>
          <a:xfrm>
            <a:off x="2804161" y="4101374"/>
            <a:ext cx="7966882" cy="707886"/>
          </a:xfrm>
          <a:prstGeom prst="rect">
            <a:avLst/>
          </a:prstGeom>
        </p:spPr>
        <p:txBody>
          <a:bodyPr wrap="square">
            <a:spAutoFit/>
          </a:bodyPr>
          <a:lstStyle/>
          <a:p>
            <a:pPr marL="10800" lvl="0">
              <a:buSzPts val="1625"/>
            </a:pPr>
            <a:r>
              <a:rPr lang="en-GB" sz="4000" dirty="0"/>
              <a:t>Module A – Preparing for Take-off</a:t>
            </a:r>
          </a:p>
        </p:txBody>
      </p:sp>
      <p:pic>
        <p:nvPicPr>
          <p:cNvPr id="4" name="Picture 3">
            <a:extLst>
              <a:ext uri="{FF2B5EF4-FFF2-40B4-BE49-F238E27FC236}">
                <a16:creationId xmlns:a16="http://schemas.microsoft.com/office/drawing/2014/main" id="{87826F60-A581-A895-D1C9-8E864B794B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0787" y="5769095"/>
            <a:ext cx="5608280" cy="603180"/>
          </a:xfrm>
          <a:prstGeom prst="rect">
            <a:avLst/>
          </a:prstGeom>
        </p:spPr>
      </p:pic>
    </p:spTree>
    <p:extLst>
      <p:ext uri="{BB962C8B-B14F-4D97-AF65-F5344CB8AC3E}">
        <p14:creationId xmlns:p14="http://schemas.microsoft.com/office/powerpoint/2010/main" val="3566910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228270"/>
            <a:ext cx="10122194" cy="2433358"/>
          </a:xfrm>
        </p:spPr>
        <p:txBody>
          <a:bodyPr anchor="ctr"/>
          <a:lstStyle/>
          <a:p>
            <a:pPr lvl="3" algn="ctr">
              <a:lnSpc>
                <a:spcPts val="4650"/>
              </a:lnSpc>
            </a:pPr>
            <a:r>
              <a:rPr lang="en-GB" sz="4500" dirty="0">
                <a:solidFill>
                  <a:schemeClr val="accent3"/>
                </a:solidFill>
              </a:rPr>
              <a:t>2.</a:t>
            </a:r>
          </a:p>
          <a:p>
            <a:pPr lvl="3" algn="ctr">
              <a:lnSpc>
                <a:spcPts val="4650"/>
              </a:lnSpc>
            </a:pPr>
            <a:r>
              <a:rPr lang="en-US" sz="4500" dirty="0">
                <a:solidFill>
                  <a:schemeClr val="accent3"/>
                </a:solidFill>
              </a:rPr>
              <a:t>When working as a young leader, it is OK to run a game when an adult leader is not present. </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220346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228270"/>
            <a:ext cx="10122194" cy="2433358"/>
          </a:xfrm>
        </p:spPr>
        <p:txBody>
          <a:bodyPr anchor="ctr"/>
          <a:lstStyle/>
          <a:p>
            <a:pPr lvl="3" algn="ctr">
              <a:lnSpc>
                <a:spcPts val="4650"/>
              </a:lnSpc>
            </a:pPr>
            <a:r>
              <a:rPr lang="en-GB" sz="4500" dirty="0">
                <a:solidFill>
                  <a:schemeClr val="accent3"/>
                </a:solidFill>
              </a:rPr>
              <a:t>3.</a:t>
            </a:r>
          </a:p>
          <a:p>
            <a:pPr lvl="3" algn="ctr">
              <a:lnSpc>
                <a:spcPts val="4650"/>
              </a:lnSpc>
            </a:pPr>
            <a:r>
              <a:rPr lang="en-US" sz="4500" dirty="0">
                <a:solidFill>
                  <a:schemeClr val="accent3"/>
                </a:solidFill>
              </a:rPr>
              <a:t>Young Leaders may share sleeping accommodation with adults when space is limited.</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215357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228270"/>
            <a:ext cx="10122194" cy="2433358"/>
          </a:xfrm>
        </p:spPr>
        <p:txBody>
          <a:bodyPr anchor="ctr"/>
          <a:lstStyle/>
          <a:p>
            <a:pPr marL="13335" lvl="3" algn="ctr">
              <a:lnSpc>
                <a:spcPts val="4650"/>
              </a:lnSpc>
            </a:pPr>
            <a:r>
              <a:rPr lang="en-GB" sz="4500" dirty="0">
                <a:solidFill>
                  <a:schemeClr val="accent3"/>
                </a:solidFill>
              </a:rPr>
              <a:t>4.</a:t>
            </a:r>
            <a:endParaRPr lang="en-US" dirty="0"/>
          </a:p>
          <a:p>
            <a:pPr marL="13335" lvl="3" algn="ctr">
              <a:lnSpc>
                <a:spcPts val="4650"/>
              </a:lnSpc>
            </a:pPr>
            <a:r>
              <a:rPr lang="en-US" sz="4500" dirty="0">
                <a:solidFill>
                  <a:schemeClr val="accent3"/>
                </a:solidFill>
                <a:latin typeface="Nunito Sans Black"/>
              </a:rPr>
              <a:t>Young Leaders can't have a relationship with members of their section.</a:t>
            </a:r>
            <a:endParaRPr lang="en-GB" sz="4500" dirty="0">
              <a:solidFill>
                <a:schemeClr val="accent3"/>
              </a:solidFill>
              <a:latin typeface="Nunito Sans Black"/>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7234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228270"/>
            <a:ext cx="10122194" cy="2433358"/>
          </a:xfrm>
        </p:spPr>
        <p:txBody>
          <a:bodyPr anchor="ctr"/>
          <a:lstStyle/>
          <a:p>
            <a:pPr lvl="3" algn="ctr">
              <a:lnSpc>
                <a:spcPts val="4650"/>
              </a:lnSpc>
            </a:pPr>
            <a:r>
              <a:rPr lang="en-GB" sz="4500" dirty="0">
                <a:solidFill>
                  <a:schemeClr val="accent3"/>
                </a:solidFill>
              </a:rPr>
              <a:t>5.</a:t>
            </a:r>
          </a:p>
          <a:p>
            <a:pPr lvl="3" algn="ctr">
              <a:lnSpc>
                <a:spcPts val="4650"/>
              </a:lnSpc>
            </a:pPr>
            <a:r>
              <a:rPr lang="en-US" sz="4500" dirty="0">
                <a:solidFill>
                  <a:schemeClr val="accent3"/>
                </a:solidFill>
              </a:rPr>
              <a:t>Young leaders should not have any physical contact with members of their section.</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232691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529634"/>
            <a:ext cx="10122194" cy="1830629"/>
          </a:xfrm>
        </p:spPr>
        <p:txBody>
          <a:bodyPr anchor="ctr"/>
          <a:lstStyle/>
          <a:p>
            <a:pPr lvl="3" algn="ctr">
              <a:lnSpc>
                <a:spcPts val="4650"/>
              </a:lnSpc>
            </a:pPr>
            <a:r>
              <a:rPr lang="en-GB" sz="4500" dirty="0">
                <a:solidFill>
                  <a:schemeClr val="accent3"/>
                </a:solidFill>
              </a:rPr>
              <a:t>6.</a:t>
            </a:r>
          </a:p>
          <a:p>
            <a:pPr lvl="3" algn="ctr">
              <a:lnSpc>
                <a:spcPts val="4650"/>
              </a:lnSpc>
            </a:pPr>
            <a:r>
              <a:rPr lang="en-US" sz="4500" dirty="0">
                <a:solidFill>
                  <a:schemeClr val="accent3"/>
                </a:solidFill>
              </a:rPr>
              <a:t>It is acceptable to “take the mickey” out of a young person.</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43709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529634"/>
            <a:ext cx="10122194" cy="1830629"/>
          </a:xfrm>
        </p:spPr>
        <p:txBody>
          <a:bodyPr anchor="ctr"/>
          <a:lstStyle/>
          <a:p>
            <a:pPr lvl="3" algn="ctr">
              <a:lnSpc>
                <a:spcPts val="4650"/>
              </a:lnSpc>
            </a:pPr>
            <a:r>
              <a:rPr lang="en-GB" sz="4500" dirty="0">
                <a:solidFill>
                  <a:schemeClr val="accent3"/>
                </a:solidFill>
              </a:rPr>
              <a:t>7.</a:t>
            </a:r>
          </a:p>
          <a:p>
            <a:pPr lvl="3" algn="ctr">
              <a:lnSpc>
                <a:spcPts val="4650"/>
              </a:lnSpc>
            </a:pPr>
            <a:r>
              <a:rPr lang="en-US" sz="4500" dirty="0">
                <a:solidFill>
                  <a:schemeClr val="accent3"/>
                </a:solidFill>
              </a:rPr>
              <a:t>Young people always report incidents of abuse.</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138293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529634"/>
            <a:ext cx="10122194" cy="1830629"/>
          </a:xfrm>
        </p:spPr>
        <p:txBody>
          <a:bodyPr anchor="ctr"/>
          <a:lstStyle/>
          <a:p>
            <a:pPr lvl="3" algn="ctr">
              <a:lnSpc>
                <a:spcPts val="4650"/>
              </a:lnSpc>
            </a:pPr>
            <a:r>
              <a:rPr lang="en-GB" sz="4500" dirty="0">
                <a:solidFill>
                  <a:schemeClr val="accent3"/>
                </a:solidFill>
              </a:rPr>
              <a:t>8.</a:t>
            </a:r>
          </a:p>
          <a:p>
            <a:pPr lvl="3" algn="ctr">
              <a:lnSpc>
                <a:spcPts val="4650"/>
              </a:lnSpc>
            </a:pPr>
            <a:r>
              <a:rPr lang="en-US" sz="4500" dirty="0">
                <a:solidFill>
                  <a:schemeClr val="accent3"/>
                </a:solidFill>
              </a:rPr>
              <a:t>Young people are likely to exaggerate incidents of abuse.</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20803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1926905"/>
            <a:ext cx="10122194" cy="3036088"/>
          </a:xfrm>
        </p:spPr>
        <p:txBody>
          <a:bodyPr anchor="ctr"/>
          <a:lstStyle/>
          <a:p>
            <a:pPr lvl="3" algn="ctr">
              <a:lnSpc>
                <a:spcPts val="4650"/>
              </a:lnSpc>
            </a:pPr>
            <a:r>
              <a:rPr lang="en-GB" sz="4500" dirty="0">
                <a:solidFill>
                  <a:schemeClr val="accent3"/>
                </a:solidFill>
              </a:rPr>
              <a:t>9.</a:t>
            </a:r>
          </a:p>
          <a:p>
            <a:pPr lvl="3" algn="ctr">
              <a:lnSpc>
                <a:spcPts val="4650"/>
              </a:lnSpc>
            </a:pPr>
            <a:r>
              <a:rPr lang="en-US" sz="4500" dirty="0">
                <a:solidFill>
                  <a:schemeClr val="accent3"/>
                </a:solidFill>
              </a:rPr>
              <a:t>It is better to wait and see what happens before reporting </a:t>
            </a:r>
            <a:r>
              <a:rPr lang="en-US" sz="4500" dirty="0" err="1">
                <a:solidFill>
                  <a:schemeClr val="accent3"/>
                </a:solidFill>
              </a:rPr>
              <a:t>behaviours</a:t>
            </a:r>
            <a:r>
              <a:rPr lang="en-US" sz="4500" dirty="0">
                <a:solidFill>
                  <a:schemeClr val="accent3"/>
                </a:solidFill>
              </a:rPr>
              <a:t> or attitudes you do not like.</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27037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041992" y="2228270"/>
            <a:ext cx="10122194" cy="2433358"/>
          </a:xfrm>
        </p:spPr>
        <p:txBody>
          <a:bodyPr anchor="ctr"/>
          <a:lstStyle/>
          <a:p>
            <a:pPr lvl="3" algn="ctr">
              <a:lnSpc>
                <a:spcPts val="4650"/>
              </a:lnSpc>
            </a:pPr>
            <a:r>
              <a:rPr lang="en-GB" sz="4500" dirty="0">
                <a:solidFill>
                  <a:schemeClr val="accent3"/>
                </a:solidFill>
              </a:rPr>
              <a:t>10.</a:t>
            </a:r>
          </a:p>
          <a:p>
            <a:pPr lvl="3" algn="ctr">
              <a:lnSpc>
                <a:spcPts val="4650"/>
              </a:lnSpc>
            </a:pPr>
            <a:r>
              <a:rPr lang="en-US" sz="4500" dirty="0">
                <a:solidFill>
                  <a:schemeClr val="accent3"/>
                </a:solidFill>
              </a:rPr>
              <a:t>It is OK to be friends with young person in your section on Social Media.</a:t>
            </a:r>
            <a:endParaRPr lang="en-GB" sz="4500" dirty="0">
              <a:solidFill>
                <a:schemeClr val="accent3"/>
              </a:solidFill>
            </a:endParaRPr>
          </a:p>
        </p:txBody>
      </p:sp>
      <p:sp>
        <p:nvSpPr>
          <p:cNvPr id="8" name="TextBox 7">
            <a:extLst>
              <a:ext uri="{FF2B5EF4-FFF2-40B4-BE49-F238E27FC236}">
                <a16:creationId xmlns:a16="http://schemas.microsoft.com/office/drawing/2014/main" id="{5A3C8355-1149-4C6B-8D5A-50C6B46534F8}"/>
              </a:ext>
            </a:extLst>
          </p:cNvPr>
          <p:cNvSpPr txBox="1"/>
          <p:nvPr/>
        </p:nvSpPr>
        <p:spPr>
          <a:xfrm>
            <a:off x="2473036" y="5580885"/>
            <a:ext cx="3622964" cy="715581"/>
          </a:xfrm>
          <a:prstGeom prst="rect">
            <a:avLst/>
          </a:prstGeom>
          <a:solidFill>
            <a:schemeClr val="accent2"/>
          </a:solidFill>
        </p:spPr>
        <p:txBody>
          <a:bodyPr wrap="square" rtlCol="0">
            <a:spAutoFit/>
          </a:bodyPr>
          <a:lstStyle/>
          <a:p>
            <a:pPr algn="ctr" defTabSz="685800"/>
            <a:r>
              <a:rPr lang="en-GB" sz="4050" dirty="0">
                <a:solidFill>
                  <a:srgbClr val="000000"/>
                </a:solidFill>
                <a:latin typeface="Nunito Sans Black" panose="00000A00000000000000" pitchFamily="2" charset="0"/>
              </a:rPr>
              <a:t>True</a:t>
            </a:r>
          </a:p>
        </p:txBody>
      </p:sp>
      <p:sp>
        <p:nvSpPr>
          <p:cNvPr id="9" name="TextBox 8">
            <a:extLst>
              <a:ext uri="{FF2B5EF4-FFF2-40B4-BE49-F238E27FC236}">
                <a16:creationId xmlns:a16="http://schemas.microsoft.com/office/drawing/2014/main" id="{C506F505-4CE7-42CB-98AA-5B119CADFA81}"/>
              </a:ext>
            </a:extLst>
          </p:cNvPr>
          <p:cNvSpPr txBox="1"/>
          <p:nvPr/>
        </p:nvSpPr>
        <p:spPr>
          <a:xfrm>
            <a:off x="6096000" y="5580885"/>
            <a:ext cx="3622964" cy="715581"/>
          </a:xfrm>
          <a:prstGeom prst="rect">
            <a:avLst/>
          </a:prstGeom>
          <a:solidFill>
            <a:schemeClr val="accent1"/>
          </a:solidFill>
        </p:spPr>
        <p:txBody>
          <a:bodyPr wrap="square" rtlCol="0">
            <a:spAutoFit/>
          </a:bodyPr>
          <a:lstStyle/>
          <a:p>
            <a:pPr algn="ctr" defTabSz="685800"/>
            <a:r>
              <a:rPr lang="en-GB" sz="4050" dirty="0">
                <a:solidFill>
                  <a:srgbClr val="000000"/>
                </a:solidFill>
                <a:latin typeface="Nunito Sans Black" panose="00000A00000000000000" pitchFamily="2" charset="0"/>
              </a:rPr>
              <a:t>False</a:t>
            </a:r>
          </a:p>
        </p:txBody>
      </p:sp>
    </p:spTree>
    <p:extLst>
      <p:ext uri="{BB962C8B-B14F-4D97-AF65-F5344CB8AC3E}">
        <p14:creationId xmlns:p14="http://schemas.microsoft.com/office/powerpoint/2010/main" val="34424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vert="horz" lIns="91440" tIns="45720" rIns="91440" bIns="45720" rtlCol="0" anchor="t">
            <a:normAutofit/>
          </a:bodyPr>
          <a:lstStyle/>
          <a:p>
            <a:pPr marL="0" indent="0">
              <a:buNone/>
            </a:pPr>
            <a:r>
              <a:rPr lang="en-GB" sz="3400" b="1" dirty="0">
                <a:solidFill>
                  <a:srgbClr val="7414DC"/>
                </a:solidFill>
                <a:latin typeface="Nunito Sans Black" panose="00000A00000000000000" pitchFamily="2" charset="0"/>
              </a:rPr>
              <a:t>Young people first:</a:t>
            </a:r>
          </a:p>
          <a:p>
            <a:pPr>
              <a:lnSpc>
                <a:spcPct val="100000"/>
              </a:lnSpc>
            </a:pPr>
            <a:r>
              <a:rPr lang="en-GB" dirty="0">
                <a:latin typeface="Nunito Sans"/>
              </a:rPr>
              <a:t>Orange card – your responsibilities under the Scouts’ Child Protection policy.</a:t>
            </a:r>
          </a:p>
          <a:p>
            <a:pPr>
              <a:lnSpc>
                <a:spcPct val="100000"/>
              </a:lnSpc>
            </a:pPr>
            <a:r>
              <a:rPr lang="en-GB" dirty="0">
                <a:latin typeface="Nunito Sans"/>
              </a:rPr>
              <a:t>List of Dos and Don’ts</a:t>
            </a:r>
          </a:p>
          <a:p>
            <a:pPr>
              <a:lnSpc>
                <a:spcPct val="100000"/>
              </a:lnSpc>
            </a:pPr>
            <a:r>
              <a:rPr lang="en-GB" dirty="0">
                <a:latin typeface="Nunito Sans"/>
              </a:rPr>
              <a:t>What to do if a young person discloses to you.</a:t>
            </a:r>
          </a:p>
          <a:p>
            <a:pPr>
              <a:lnSpc>
                <a:spcPct val="100000"/>
              </a:lnSpc>
            </a:pPr>
            <a:r>
              <a:rPr lang="en-GB" dirty="0">
                <a:latin typeface="Nunito Sans" panose="00000500000000000000" pitchFamily="2" charset="0"/>
              </a:rPr>
              <a:t>Remember you are a role model.</a:t>
            </a:r>
            <a:endParaRPr lang="en-GB" sz="2400" dirty="0">
              <a:latin typeface="Nunito Sans"/>
              <a:ea typeface="+mn-lt"/>
              <a:cs typeface="+mn-lt"/>
            </a:endParaRPr>
          </a:p>
        </p:txBody>
      </p:sp>
      <p:pic>
        <p:nvPicPr>
          <p:cNvPr id="2" name="Picture 1">
            <a:extLst>
              <a:ext uri="{FF2B5EF4-FFF2-40B4-BE49-F238E27FC236}">
                <a16:creationId xmlns:a16="http://schemas.microsoft.com/office/drawing/2014/main" id="{7D44583D-BFA9-43ED-A25C-8C8420703109}"/>
              </a:ext>
            </a:extLst>
          </p:cNvPr>
          <p:cNvPicPr>
            <a:picLocks noChangeAspect="1"/>
          </p:cNvPicPr>
          <p:nvPr/>
        </p:nvPicPr>
        <p:blipFill>
          <a:blip r:embed="rId3"/>
          <a:stretch>
            <a:fillRect/>
          </a:stretch>
        </p:blipFill>
        <p:spPr>
          <a:xfrm rot="20955617">
            <a:off x="8646164" y="4085272"/>
            <a:ext cx="3035456" cy="2082907"/>
          </a:xfrm>
          <a:prstGeom prst="rect">
            <a:avLst/>
          </a:prstGeom>
        </p:spPr>
      </p:pic>
      <p:sp>
        <p:nvSpPr>
          <p:cNvPr id="4" name="TextBox 3">
            <a:extLst>
              <a:ext uri="{FF2B5EF4-FFF2-40B4-BE49-F238E27FC236}">
                <a16:creationId xmlns:a16="http://schemas.microsoft.com/office/drawing/2014/main" id="{4BC22DE2-E021-4EBB-B86B-78AE8DCD2109}"/>
              </a:ext>
            </a:extLst>
          </p:cNvPr>
          <p:cNvSpPr txBox="1"/>
          <p:nvPr/>
        </p:nvSpPr>
        <p:spPr>
          <a:xfrm>
            <a:off x="1265835" y="6026184"/>
            <a:ext cx="72128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0563C1"/>
                </a:solidFill>
                <a:latin typeface="Nunito Sans"/>
                <a:cs typeface="Arial"/>
                <a:hlinkClick r:id="rId4"/>
              </a:rPr>
              <a:t>https://cms.scouts.org.uk/media/11948/orange-card-april-2019.pdf</a:t>
            </a:r>
            <a:r>
              <a:rPr lang="en-GB" dirty="0">
                <a:solidFill>
                  <a:srgbClr val="0563C1"/>
                </a:solidFill>
                <a:latin typeface="Nunito Sans"/>
                <a:cs typeface="Arial"/>
              </a:rPr>
              <a:t> </a:t>
            </a:r>
            <a:endParaRPr lang="en-GB" dirty="0"/>
          </a:p>
        </p:txBody>
      </p:sp>
    </p:spTree>
    <p:extLst>
      <p:ext uri="{BB962C8B-B14F-4D97-AF65-F5344CB8AC3E}">
        <p14:creationId xmlns:p14="http://schemas.microsoft.com/office/powerpoint/2010/main" val="38207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894098" y="544655"/>
            <a:ext cx="10079665" cy="5050580"/>
          </a:xfrm>
        </p:spPr>
        <p:txBody>
          <a:bodyPr>
            <a:normAutofit/>
          </a:bodyPr>
          <a:lstStyle/>
          <a:p>
            <a:pPr marL="0" indent="0">
              <a:buNone/>
            </a:pPr>
            <a:r>
              <a:rPr lang="en-GB" sz="3400" b="1" dirty="0">
                <a:solidFill>
                  <a:srgbClr val="7414DC"/>
                </a:solidFill>
                <a:latin typeface="Nunito Sans Black" panose="00000A00000000000000" pitchFamily="2" charset="0"/>
              </a:rPr>
              <a:t>Aims:</a:t>
            </a:r>
          </a:p>
          <a:p>
            <a:pPr>
              <a:lnSpc>
                <a:spcPct val="100000"/>
              </a:lnSpc>
            </a:pPr>
            <a:r>
              <a:rPr lang="en-GB" sz="2400" dirty="0">
                <a:latin typeface="Nunito Sans" panose="00000500000000000000" pitchFamily="2" charset="0"/>
              </a:rPr>
              <a:t>Understand your role as an Explorer Scout Young Leader.</a:t>
            </a:r>
          </a:p>
          <a:p>
            <a:pPr>
              <a:lnSpc>
                <a:spcPct val="100000"/>
              </a:lnSpc>
            </a:pPr>
            <a:r>
              <a:rPr lang="en-GB" sz="2400" dirty="0">
                <a:latin typeface="Nunito Sans" panose="00000500000000000000" pitchFamily="2" charset="0"/>
              </a:rPr>
              <a:t>Explain how Scouts is organised.</a:t>
            </a:r>
          </a:p>
          <a:p>
            <a:pPr>
              <a:lnSpc>
                <a:spcPct val="100000"/>
              </a:lnSpc>
            </a:pPr>
            <a:r>
              <a:rPr lang="en-GB" sz="2400" dirty="0">
                <a:latin typeface="Nunito Sans" panose="00000500000000000000" pitchFamily="2" charset="0"/>
              </a:rPr>
              <a:t>Summarise the purpose, method and values of Scouts (Fundamentals)</a:t>
            </a:r>
          </a:p>
          <a:p>
            <a:pPr>
              <a:lnSpc>
                <a:spcPct val="100000"/>
              </a:lnSpc>
            </a:pPr>
            <a:r>
              <a:rPr lang="en-GB" sz="2400" dirty="0">
                <a:latin typeface="Nunito Sans" panose="00000500000000000000" pitchFamily="2" charset="0"/>
              </a:rPr>
              <a:t>Explain how the Child Protection Policy applies to you.</a:t>
            </a:r>
          </a:p>
          <a:p>
            <a:pPr>
              <a:lnSpc>
                <a:spcPct val="100000"/>
              </a:lnSpc>
            </a:pPr>
            <a:r>
              <a:rPr lang="en-GB" sz="2400" dirty="0">
                <a:latin typeface="Nunito Sans" panose="00000500000000000000" pitchFamily="2" charset="0"/>
              </a:rPr>
              <a:t>Know how to access </a:t>
            </a:r>
            <a:r>
              <a:rPr lang="en-GB" sz="2400" i="1" dirty="0">
                <a:latin typeface="Nunito Sans" panose="00000500000000000000" pitchFamily="2" charset="0"/>
              </a:rPr>
              <a:t>Policy Organisation and Rules</a:t>
            </a:r>
            <a:r>
              <a:rPr lang="en-GB" sz="2400" dirty="0">
                <a:latin typeface="Nunito Sans" panose="00000500000000000000" pitchFamily="2" charset="0"/>
              </a:rPr>
              <a:t> (POR) and understand how it affects you.</a:t>
            </a:r>
          </a:p>
          <a:p>
            <a:pPr>
              <a:lnSpc>
                <a:spcPct val="100000"/>
              </a:lnSpc>
            </a:pPr>
            <a:r>
              <a:rPr lang="en-GB" sz="2400" dirty="0">
                <a:latin typeface="Nunito Sans" panose="00000500000000000000" pitchFamily="2" charset="0"/>
              </a:rPr>
              <a:t>Explain why it is important to run activities safely and why we need to risk assess activities.</a:t>
            </a:r>
          </a:p>
          <a:p>
            <a:pPr>
              <a:lnSpc>
                <a:spcPct val="100000"/>
              </a:lnSpc>
            </a:pPr>
            <a:r>
              <a:rPr lang="en-GB" sz="2400" dirty="0">
                <a:latin typeface="Nunito Sans" panose="00000500000000000000" pitchFamily="2" charset="0"/>
              </a:rPr>
              <a:t>Understand how the Young Leader’s scheme works.</a:t>
            </a:r>
          </a:p>
        </p:txBody>
      </p:sp>
    </p:spTree>
    <p:extLst>
      <p:ext uri="{BB962C8B-B14F-4D97-AF65-F5344CB8AC3E}">
        <p14:creationId xmlns:p14="http://schemas.microsoft.com/office/powerpoint/2010/main" val="339441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6" end="6"/>
                                            </p:txEl>
                                          </p:spTgt>
                                        </p:tgtEl>
                                        <p:attrNameLst>
                                          <p:attrName>style.visibility</p:attrName>
                                        </p:attrNameLst>
                                      </p:cBhvr>
                                      <p:to>
                                        <p:strVal val="visible"/>
                                      </p:to>
                                    </p:set>
                                    <p:animEffect transition="in" filter="fade">
                                      <p:cBhvr>
                                        <p:cTn id="32" dur="500"/>
                                        <p:tgtEl>
                                          <p:spTgt spid="1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7" end="7"/>
                                            </p:txEl>
                                          </p:spTgt>
                                        </p:tgtEl>
                                        <p:attrNameLst>
                                          <p:attrName>style.visibility</p:attrName>
                                        </p:attrNameLst>
                                      </p:cBhvr>
                                      <p:to>
                                        <p:strVal val="visible"/>
                                      </p:to>
                                    </p:set>
                                    <p:animEffect transition="in" filter="fade">
                                      <p:cBhvr>
                                        <p:cTn id="37"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A05A"/>
        </a:solidFill>
        <a:effectLst/>
      </p:bgPr>
    </p:bg>
    <p:spTree>
      <p:nvGrpSpPr>
        <p:cNvPr id="1" name=""/>
        <p:cNvGrpSpPr/>
        <p:nvPr/>
      </p:nvGrpSpPr>
      <p:grpSpPr>
        <a:xfrm>
          <a:off x="0" y="0"/>
          <a:ext cx="0" cy="0"/>
          <a:chOff x="0" y="0"/>
          <a:chExt cx="0" cy="0"/>
        </a:xfrm>
      </p:grpSpPr>
      <p:pic>
        <p:nvPicPr>
          <p:cNvPr id="10" name="Picture 9" descr="A picture containing room, clock, drawing&#10;&#10;Description automatically generated">
            <a:extLst>
              <a:ext uri="{FF2B5EF4-FFF2-40B4-BE49-F238E27FC236}">
                <a16:creationId xmlns:a16="http://schemas.microsoft.com/office/drawing/2014/main" id="{F1CE7F70-604D-4150-96CA-909E0D5BC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54" y="254829"/>
            <a:ext cx="3144438" cy="704354"/>
          </a:xfrm>
          <a:prstGeom prst="rect">
            <a:avLst/>
          </a:prstGeom>
        </p:spPr>
      </p:pic>
      <p:pic>
        <p:nvPicPr>
          <p:cNvPr id="2" name="Picture 1">
            <a:extLst>
              <a:ext uri="{FF2B5EF4-FFF2-40B4-BE49-F238E27FC236}">
                <a16:creationId xmlns:a16="http://schemas.microsoft.com/office/drawing/2014/main" id="{7398A6D3-5CF0-44A6-95A7-B0EED46D3AA4}"/>
              </a:ext>
            </a:extLst>
          </p:cNvPr>
          <p:cNvPicPr>
            <a:picLocks noChangeAspect="1"/>
          </p:cNvPicPr>
          <p:nvPr/>
        </p:nvPicPr>
        <p:blipFill rotWithShape="1">
          <a:blip r:embed="rId4"/>
          <a:srcRect t="11986"/>
          <a:stretch/>
        </p:blipFill>
        <p:spPr>
          <a:xfrm>
            <a:off x="-1896" y="0"/>
            <a:ext cx="6097896" cy="3219189"/>
          </a:xfrm>
          <a:prstGeom prst="rect">
            <a:avLst/>
          </a:prstGeom>
        </p:spPr>
      </p:pic>
      <p:pic>
        <p:nvPicPr>
          <p:cNvPr id="5" name="Picture 4">
            <a:extLst>
              <a:ext uri="{FF2B5EF4-FFF2-40B4-BE49-F238E27FC236}">
                <a16:creationId xmlns:a16="http://schemas.microsoft.com/office/drawing/2014/main" id="{92BE624A-58FC-4AE3-8111-3B78E7B56110}"/>
              </a:ext>
            </a:extLst>
          </p:cNvPr>
          <p:cNvPicPr>
            <a:picLocks noChangeAspect="1"/>
          </p:cNvPicPr>
          <p:nvPr/>
        </p:nvPicPr>
        <p:blipFill>
          <a:blip r:embed="rId5"/>
          <a:stretch>
            <a:fillRect/>
          </a:stretch>
        </p:blipFill>
        <p:spPr>
          <a:xfrm>
            <a:off x="76991" y="3194137"/>
            <a:ext cx="6096000" cy="3711138"/>
          </a:xfrm>
          <a:prstGeom prst="rect">
            <a:avLst/>
          </a:prstGeom>
        </p:spPr>
      </p:pic>
      <p:pic>
        <p:nvPicPr>
          <p:cNvPr id="6" name="Picture 5">
            <a:extLst>
              <a:ext uri="{FF2B5EF4-FFF2-40B4-BE49-F238E27FC236}">
                <a16:creationId xmlns:a16="http://schemas.microsoft.com/office/drawing/2014/main" id="{8C32D75D-C431-4280-A982-77A9B0C13D8E}"/>
              </a:ext>
            </a:extLst>
          </p:cNvPr>
          <p:cNvPicPr>
            <a:picLocks noChangeAspect="1"/>
          </p:cNvPicPr>
          <p:nvPr/>
        </p:nvPicPr>
        <p:blipFill>
          <a:blip r:embed="rId6"/>
          <a:stretch>
            <a:fillRect/>
          </a:stretch>
        </p:blipFill>
        <p:spPr>
          <a:xfrm>
            <a:off x="6340952" y="1544748"/>
            <a:ext cx="5861892" cy="3219189"/>
          </a:xfrm>
          <a:prstGeom prst="rect">
            <a:avLst/>
          </a:prstGeom>
        </p:spPr>
      </p:pic>
      <p:pic>
        <p:nvPicPr>
          <p:cNvPr id="8" name="Picture 7">
            <a:extLst>
              <a:ext uri="{FF2B5EF4-FFF2-40B4-BE49-F238E27FC236}">
                <a16:creationId xmlns:a16="http://schemas.microsoft.com/office/drawing/2014/main" id="{D7F00540-A3CE-4C77-A133-F89D0F9608CA}"/>
              </a:ext>
            </a:extLst>
          </p:cNvPr>
          <p:cNvPicPr>
            <a:picLocks noChangeAspect="1"/>
          </p:cNvPicPr>
          <p:nvPr/>
        </p:nvPicPr>
        <p:blipFill>
          <a:blip r:embed="rId7"/>
          <a:stretch>
            <a:fillRect/>
          </a:stretch>
        </p:blipFill>
        <p:spPr>
          <a:xfrm>
            <a:off x="6330108" y="4763937"/>
            <a:ext cx="5883580" cy="1838966"/>
          </a:xfrm>
          <a:prstGeom prst="rect">
            <a:avLst/>
          </a:prstGeom>
        </p:spPr>
      </p:pic>
      <p:sp>
        <p:nvSpPr>
          <p:cNvPr id="11" name="TextBox 10">
            <a:extLst>
              <a:ext uri="{FF2B5EF4-FFF2-40B4-BE49-F238E27FC236}">
                <a16:creationId xmlns:a16="http://schemas.microsoft.com/office/drawing/2014/main" id="{8B67A64C-C8F0-40B0-A4F7-A18A3A83F934}"/>
              </a:ext>
            </a:extLst>
          </p:cNvPr>
          <p:cNvSpPr txBox="1"/>
          <p:nvPr/>
        </p:nvSpPr>
        <p:spPr>
          <a:xfrm>
            <a:off x="4308836" y="-10154"/>
            <a:ext cx="2354894" cy="1146638"/>
          </a:xfrm>
          <a:prstGeom prst="rect">
            <a:avLst/>
          </a:prstGeom>
          <a:solidFill>
            <a:srgbClr val="F8A05A"/>
          </a:solidFill>
          <a:ln>
            <a:noFill/>
          </a:ln>
        </p:spPr>
        <p:txBody>
          <a:bodyPr wrap="square" rtlCol="0">
            <a:spAutoFit/>
          </a:bodyPr>
          <a:lstStyle/>
          <a:p>
            <a:endParaRPr lang="en-GB" dirty="0"/>
          </a:p>
        </p:txBody>
      </p:sp>
    </p:spTree>
    <p:extLst>
      <p:ext uri="{BB962C8B-B14F-4D97-AF65-F5344CB8AC3E}">
        <p14:creationId xmlns:p14="http://schemas.microsoft.com/office/powerpoint/2010/main" val="1849060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vert="horz" lIns="91440" tIns="45720" rIns="91440" bIns="45720" rtlCol="0" anchor="t">
            <a:normAutofit/>
          </a:bodyPr>
          <a:lstStyle/>
          <a:p>
            <a:pPr marL="0" indent="0">
              <a:buNone/>
            </a:pPr>
            <a:r>
              <a:rPr lang="en-GB" sz="3400" b="1" dirty="0">
                <a:solidFill>
                  <a:srgbClr val="7414DC"/>
                </a:solidFill>
                <a:latin typeface="Nunito Sans Black" panose="00000A00000000000000" pitchFamily="2" charset="0"/>
              </a:rPr>
              <a:t>Disclosures</a:t>
            </a:r>
          </a:p>
        </p:txBody>
      </p:sp>
      <p:pic>
        <p:nvPicPr>
          <p:cNvPr id="5" name="Picture 4">
            <a:extLst>
              <a:ext uri="{FF2B5EF4-FFF2-40B4-BE49-F238E27FC236}">
                <a16:creationId xmlns:a16="http://schemas.microsoft.com/office/drawing/2014/main" id="{23F56A3E-6756-4986-BDF0-FCC73A8B11A4}"/>
              </a:ext>
            </a:extLst>
          </p:cNvPr>
          <p:cNvPicPr>
            <a:picLocks noChangeAspect="1"/>
          </p:cNvPicPr>
          <p:nvPr/>
        </p:nvPicPr>
        <p:blipFill>
          <a:blip r:embed="rId3"/>
          <a:stretch>
            <a:fillRect/>
          </a:stretch>
        </p:blipFill>
        <p:spPr>
          <a:xfrm>
            <a:off x="1158746" y="1867224"/>
            <a:ext cx="7709681" cy="4735947"/>
          </a:xfrm>
          <a:prstGeom prst="rect">
            <a:avLst/>
          </a:prstGeom>
        </p:spPr>
      </p:pic>
    </p:spTree>
    <p:extLst>
      <p:ext uri="{BB962C8B-B14F-4D97-AF65-F5344CB8AC3E}">
        <p14:creationId xmlns:p14="http://schemas.microsoft.com/office/powerpoint/2010/main" val="6055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vert="horz" lIns="91440" tIns="45720" rIns="91440" bIns="45720" rtlCol="0" anchor="t">
            <a:normAutofit/>
          </a:bodyPr>
          <a:lstStyle/>
          <a:p>
            <a:pPr marL="0" indent="0">
              <a:buNone/>
            </a:pPr>
            <a:r>
              <a:rPr lang="en-GB" sz="3400" b="1" dirty="0">
                <a:solidFill>
                  <a:srgbClr val="7414DC"/>
                </a:solidFill>
                <a:latin typeface="Nunito Sans Black" panose="00000A00000000000000" pitchFamily="2" charset="0"/>
              </a:rPr>
              <a:t>Disclosures</a:t>
            </a:r>
          </a:p>
        </p:txBody>
      </p:sp>
      <p:pic>
        <p:nvPicPr>
          <p:cNvPr id="2" name="Picture 1">
            <a:extLst>
              <a:ext uri="{FF2B5EF4-FFF2-40B4-BE49-F238E27FC236}">
                <a16:creationId xmlns:a16="http://schemas.microsoft.com/office/drawing/2014/main" id="{B0BCAA41-BA47-474A-86C5-1C9C08460051}"/>
              </a:ext>
            </a:extLst>
          </p:cNvPr>
          <p:cNvPicPr>
            <a:picLocks noChangeAspect="1"/>
          </p:cNvPicPr>
          <p:nvPr/>
        </p:nvPicPr>
        <p:blipFill>
          <a:blip r:embed="rId3"/>
          <a:stretch>
            <a:fillRect/>
          </a:stretch>
        </p:blipFill>
        <p:spPr>
          <a:xfrm>
            <a:off x="1159620" y="1978221"/>
            <a:ext cx="7257869" cy="4692952"/>
          </a:xfrm>
          <a:prstGeom prst="rect">
            <a:avLst/>
          </a:prstGeom>
        </p:spPr>
      </p:pic>
    </p:spTree>
    <p:extLst>
      <p:ext uri="{BB962C8B-B14F-4D97-AF65-F5344CB8AC3E}">
        <p14:creationId xmlns:p14="http://schemas.microsoft.com/office/powerpoint/2010/main" val="126548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77D98-7615-75FF-612D-64116BC7CE1B}"/>
              </a:ext>
            </a:extLst>
          </p:cNvPr>
          <p:cNvSpPr txBox="1">
            <a:spLocks/>
          </p:cNvSpPr>
          <p:nvPr/>
        </p:nvSpPr>
        <p:spPr>
          <a:xfrm>
            <a:off x="571846" y="1411911"/>
            <a:ext cx="4215887" cy="615553"/>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2400" b="1" i="0" kern="1200" spc="-4">
                <a:solidFill>
                  <a:srgbClr val="003A82"/>
                </a:solidFill>
                <a:latin typeface="Nunito Sans" charset="0"/>
                <a:ea typeface="Nunito Sans" charset="0"/>
                <a:cs typeface="Nunito Sans" charset="0"/>
              </a:defRPr>
            </a:lvl1pPr>
          </a:lstStyle>
          <a:p>
            <a:r>
              <a:rPr lang="en-GB" sz="4000" dirty="0">
                <a:latin typeface="Nunito Sans Black" panose="00000A00000000000000" pitchFamily="2" charset="0"/>
              </a:rPr>
              <a:t>Ratios</a:t>
            </a:r>
          </a:p>
        </p:txBody>
      </p:sp>
      <p:graphicFrame>
        <p:nvGraphicFramePr>
          <p:cNvPr id="2" name="Table 1"/>
          <p:cNvGraphicFramePr>
            <a:graphicFrameLocks noGrp="1"/>
          </p:cNvGraphicFramePr>
          <p:nvPr/>
        </p:nvGraphicFramePr>
        <p:xfrm>
          <a:off x="571846" y="2251582"/>
          <a:ext cx="10092196" cy="3200400"/>
        </p:xfrm>
        <a:graphic>
          <a:graphicData uri="http://schemas.openxmlformats.org/drawingml/2006/table">
            <a:tbl>
              <a:tblPr firstRow="1" bandRow="1">
                <a:tableStyleId>{7DF18680-E054-41AD-8BC1-D1AEF772440D}</a:tableStyleId>
              </a:tblPr>
              <a:tblGrid>
                <a:gridCol w="2523049">
                  <a:extLst>
                    <a:ext uri="{9D8B030D-6E8A-4147-A177-3AD203B41FA5}">
                      <a16:colId xmlns:a16="http://schemas.microsoft.com/office/drawing/2014/main" val="20000"/>
                    </a:ext>
                  </a:extLst>
                </a:gridCol>
                <a:gridCol w="2523049">
                  <a:extLst>
                    <a:ext uri="{9D8B030D-6E8A-4147-A177-3AD203B41FA5}">
                      <a16:colId xmlns:a16="http://schemas.microsoft.com/office/drawing/2014/main" val="20001"/>
                    </a:ext>
                  </a:extLst>
                </a:gridCol>
                <a:gridCol w="2523049">
                  <a:extLst>
                    <a:ext uri="{9D8B030D-6E8A-4147-A177-3AD203B41FA5}">
                      <a16:colId xmlns:a16="http://schemas.microsoft.com/office/drawing/2014/main" val="20002"/>
                    </a:ext>
                  </a:extLst>
                </a:gridCol>
                <a:gridCol w="2523049">
                  <a:extLst>
                    <a:ext uri="{9D8B030D-6E8A-4147-A177-3AD203B41FA5}">
                      <a16:colId xmlns:a16="http://schemas.microsoft.com/office/drawing/2014/main" val="20003"/>
                    </a:ext>
                  </a:extLst>
                </a:gridCol>
              </a:tblGrid>
              <a:tr h="604212">
                <a:tc>
                  <a:txBody>
                    <a:bodyPr/>
                    <a:lstStyle/>
                    <a:p>
                      <a:endParaRPr lang="en-GB" dirty="0"/>
                    </a:p>
                  </a:txBody>
                  <a:tcPr/>
                </a:tc>
                <a:tc>
                  <a:txBody>
                    <a:bodyPr/>
                    <a:lstStyle/>
                    <a:p>
                      <a:r>
                        <a:rPr lang="en-GB" dirty="0"/>
                        <a:t>Usual</a:t>
                      </a:r>
                      <a:r>
                        <a:rPr lang="en-GB" baseline="0" dirty="0"/>
                        <a:t> meeting place</a:t>
                      </a:r>
                      <a:endParaRPr lang="en-GB" dirty="0"/>
                    </a:p>
                  </a:txBody>
                  <a:tcPr/>
                </a:tc>
                <a:tc>
                  <a:txBody>
                    <a:bodyPr/>
                    <a:lstStyle/>
                    <a:p>
                      <a:r>
                        <a:rPr lang="en-GB" dirty="0"/>
                        <a:t>Outside the</a:t>
                      </a:r>
                      <a:r>
                        <a:rPr lang="en-GB" baseline="0" dirty="0"/>
                        <a:t> meeting place</a:t>
                      </a:r>
                      <a:endParaRPr lang="en-GB" dirty="0"/>
                    </a:p>
                  </a:txBody>
                  <a:tcPr/>
                </a:tc>
                <a:tc>
                  <a:txBody>
                    <a:bodyPr/>
                    <a:lstStyle/>
                    <a:p>
                      <a:r>
                        <a:rPr lang="en-GB" dirty="0"/>
                        <a:t>Nights away</a:t>
                      </a:r>
                    </a:p>
                  </a:txBody>
                  <a:tcPr/>
                </a:tc>
                <a:extLst>
                  <a:ext uri="{0D108BD9-81ED-4DB2-BD59-A6C34878D82A}">
                    <a16:rowId xmlns:a16="http://schemas.microsoft.com/office/drawing/2014/main" val="10000"/>
                  </a:ext>
                </a:extLst>
              </a:tr>
              <a:tr h="604212">
                <a:tc>
                  <a:txBody>
                    <a:bodyPr/>
                    <a:lstStyle/>
                    <a:p>
                      <a:r>
                        <a:rPr lang="en-GB" dirty="0"/>
                        <a:t>Squirrels</a:t>
                      </a:r>
                    </a:p>
                  </a:txBody>
                  <a:tcPr>
                    <a:solidFill>
                      <a:schemeClr val="accent1">
                        <a:lumMod val="20000"/>
                        <a:lumOff val="80000"/>
                      </a:schemeClr>
                    </a:solidFill>
                  </a:tcPr>
                </a:tc>
                <a:tc>
                  <a:txBody>
                    <a:bodyPr/>
                    <a:lstStyle/>
                    <a:p>
                      <a:r>
                        <a:rPr lang="en-GB" dirty="0"/>
                        <a:t>1:6 +</a:t>
                      </a:r>
                      <a:r>
                        <a:rPr lang="en-GB" baseline="0" dirty="0"/>
                        <a:t> 1 leader in charge (minimum of 3 adults)</a:t>
                      </a:r>
                      <a:endParaRPr lang="en-GB" dirty="0"/>
                    </a:p>
                  </a:txBody>
                  <a:tcPr>
                    <a:solidFill>
                      <a:schemeClr val="accent1">
                        <a:lumMod val="20000"/>
                        <a:lumOff val="80000"/>
                      </a:schemeClr>
                    </a:solidFill>
                  </a:tcPr>
                </a:tc>
                <a:tc>
                  <a:txBody>
                    <a:bodyPr/>
                    <a:lstStyle/>
                    <a:p>
                      <a:r>
                        <a:rPr lang="en-GB" dirty="0"/>
                        <a:t>1:4 + 1 leader in charge (minimum</a:t>
                      </a:r>
                      <a:r>
                        <a:rPr lang="en-GB" baseline="0" dirty="0"/>
                        <a:t> of 3 adults) </a:t>
                      </a:r>
                      <a:endParaRPr lang="en-GB" dirty="0"/>
                    </a:p>
                  </a:txBody>
                  <a:tcPr>
                    <a:solidFill>
                      <a:schemeClr val="accent1">
                        <a:lumMod val="20000"/>
                        <a:lumOff val="80000"/>
                      </a:schemeClr>
                    </a:solidFill>
                  </a:tcPr>
                </a:tc>
                <a:tc>
                  <a:txBody>
                    <a:bodyPr/>
                    <a:lstStyle/>
                    <a:p>
                      <a:r>
                        <a:rPr lang="en-GB" dirty="0"/>
                        <a:t>1:4 + 1 leader in charge (minimum</a:t>
                      </a:r>
                      <a:r>
                        <a:rPr lang="en-GB" baseline="0" dirty="0"/>
                        <a:t> of 3 adults) </a:t>
                      </a:r>
                      <a:endParaRPr lang="en-GB" dirty="0"/>
                    </a:p>
                  </a:txBody>
                  <a:tcPr>
                    <a:solidFill>
                      <a:schemeClr val="accent1">
                        <a:lumMod val="20000"/>
                        <a:lumOff val="80000"/>
                      </a:schemeClr>
                    </a:solidFill>
                  </a:tcPr>
                </a:tc>
                <a:extLst>
                  <a:ext uri="{0D108BD9-81ED-4DB2-BD59-A6C34878D82A}">
                    <a16:rowId xmlns:a16="http://schemas.microsoft.com/office/drawing/2014/main" val="10001"/>
                  </a:ext>
                </a:extLst>
              </a:tr>
              <a:tr h="604212">
                <a:tc>
                  <a:txBody>
                    <a:bodyPr/>
                    <a:lstStyle/>
                    <a:p>
                      <a:r>
                        <a:rPr lang="en-GB" dirty="0"/>
                        <a:t>Beavers</a:t>
                      </a:r>
                    </a:p>
                  </a:txBody>
                  <a:tcPr>
                    <a:solidFill>
                      <a:schemeClr val="accent3">
                        <a:lumMod val="20000"/>
                        <a:lumOff val="80000"/>
                      </a:schemeClr>
                    </a:solidFill>
                  </a:tcPr>
                </a:tc>
                <a:tc>
                  <a:txBody>
                    <a:bodyPr/>
                    <a:lstStyle/>
                    <a:p>
                      <a:r>
                        <a:rPr lang="en-GB" dirty="0"/>
                        <a:t>2 adults</a:t>
                      </a:r>
                    </a:p>
                  </a:txBody>
                  <a:tcPr>
                    <a:solidFill>
                      <a:schemeClr val="accent3">
                        <a:lumMod val="20000"/>
                        <a:lumOff val="80000"/>
                      </a:schemeClr>
                    </a:solidFill>
                  </a:tcPr>
                </a:tc>
                <a:tc>
                  <a:txBody>
                    <a:bodyPr/>
                    <a:lstStyle/>
                    <a:p>
                      <a:r>
                        <a:rPr lang="en-GB" dirty="0"/>
                        <a:t>1:6 +</a:t>
                      </a:r>
                      <a:r>
                        <a:rPr lang="en-GB" baseline="0" dirty="0"/>
                        <a:t> 1 leader in charge (minimum of 2 adults) </a:t>
                      </a:r>
                      <a:endParaRPr lang="en-GB" dirty="0"/>
                    </a:p>
                  </a:txBody>
                  <a:tcPr>
                    <a:solidFill>
                      <a:schemeClr val="accent3">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1:6 +</a:t>
                      </a:r>
                      <a:r>
                        <a:rPr lang="en-GB" baseline="0" dirty="0"/>
                        <a:t> 1 leader in charge (minimum of 2 adults) </a:t>
                      </a:r>
                      <a:endParaRPr lang="en-GB" dirty="0"/>
                    </a:p>
                  </a:txBody>
                  <a:tcPr>
                    <a:solidFill>
                      <a:schemeClr val="accent3">
                        <a:lumMod val="20000"/>
                        <a:lumOff val="80000"/>
                      </a:schemeClr>
                    </a:solidFill>
                  </a:tcPr>
                </a:tc>
                <a:extLst>
                  <a:ext uri="{0D108BD9-81ED-4DB2-BD59-A6C34878D82A}">
                    <a16:rowId xmlns:a16="http://schemas.microsoft.com/office/drawing/2014/main" val="10002"/>
                  </a:ext>
                </a:extLst>
              </a:tr>
              <a:tr h="604212">
                <a:tc>
                  <a:txBody>
                    <a:bodyPr/>
                    <a:lstStyle/>
                    <a:p>
                      <a:r>
                        <a:rPr lang="en-GB" dirty="0"/>
                        <a:t>Cubs</a:t>
                      </a:r>
                    </a:p>
                  </a:txBody>
                  <a:tcPr>
                    <a:solidFill>
                      <a:schemeClr val="accent2">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2 adults</a:t>
                      </a:r>
                    </a:p>
                  </a:txBody>
                  <a:tcPr>
                    <a:solidFill>
                      <a:schemeClr val="accent2">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1:8 +</a:t>
                      </a:r>
                      <a:r>
                        <a:rPr lang="en-GB" baseline="0" dirty="0"/>
                        <a:t> 1 leader in charge (minimum of 2 adults) </a:t>
                      </a:r>
                      <a:endParaRPr lang="en-GB" dirty="0"/>
                    </a:p>
                  </a:txBody>
                  <a:tcPr>
                    <a:solidFill>
                      <a:schemeClr val="accent2">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1:8 +</a:t>
                      </a:r>
                      <a:r>
                        <a:rPr lang="en-GB" baseline="0" dirty="0"/>
                        <a:t> 1 leader in charge (minimum of 2 adults) </a:t>
                      </a:r>
                      <a:endParaRPr lang="en-GB" dirty="0"/>
                    </a:p>
                  </a:txBody>
                  <a:tcPr>
                    <a:solidFill>
                      <a:schemeClr val="accent2">
                        <a:lumMod val="20000"/>
                        <a:lumOff val="80000"/>
                      </a:schemeClr>
                    </a:solidFill>
                  </a:tcPr>
                </a:tc>
                <a:extLst>
                  <a:ext uri="{0D108BD9-81ED-4DB2-BD59-A6C34878D82A}">
                    <a16:rowId xmlns:a16="http://schemas.microsoft.com/office/drawing/2014/main" val="10003"/>
                  </a:ext>
                </a:extLst>
              </a:tr>
              <a:tr h="604212">
                <a:tc>
                  <a:txBody>
                    <a:bodyPr/>
                    <a:lstStyle/>
                    <a:p>
                      <a:r>
                        <a:rPr lang="en-GB" dirty="0"/>
                        <a:t>Scouts</a:t>
                      </a:r>
                    </a:p>
                  </a:txBody>
                  <a:tcPr>
                    <a:solidFill>
                      <a:schemeClr val="accent5">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2 adults</a:t>
                      </a:r>
                    </a:p>
                  </a:txBody>
                  <a:tcPr>
                    <a:solidFill>
                      <a:schemeClr val="accent5">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1:12 (minimum</a:t>
                      </a:r>
                      <a:r>
                        <a:rPr lang="en-GB" baseline="0" dirty="0"/>
                        <a:t> of 2 adults) </a:t>
                      </a:r>
                      <a:endParaRPr lang="en-GB" dirty="0"/>
                    </a:p>
                  </a:txBody>
                  <a:tcPr>
                    <a:solidFill>
                      <a:schemeClr val="accent5">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1:12 (minimum</a:t>
                      </a:r>
                      <a:r>
                        <a:rPr lang="en-GB" baseline="0" dirty="0"/>
                        <a:t> of 2 adults) </a:t>
                      </a:r>
                      <a:endParaRPr lang="en-GB" dirty="0"/>
                    </a:p>
                  </a:txBody>
                  <a:tcP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15487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vert="horz" lIns="91440" tIns="45720" rIns="91440" bIns="45720" rtlCol="0" anchor="t">
            <a:normAutofit/>
          </a:bodyPr>
          <a:lstStyle/>
          <a:p>
            <a:pPr marL="0" indent="0">
              <a:buNone/>
            </a:pPr>
            <a:r>
              <a:rPr lang="en-GB" sz="3400" b="1" dirty="0">
                <a:solidFill>
                  <a:srgbClr val="7414DC"/>
                </a:solidFill>
                <a:latin typeface="Nunito Sans Black" panose="00000A00000000000000" pitchFamily="2" charset="0"/>
              </a:rPr>
              <a:t>Scenarios:</a:t>
            </a:r>
          </a:p>
          <a:p>
            <a:pPr marL="0" indent="0">
              <a:buNone/>
            </a:pPr>
            <a:r>
              <a:rPr lang="en-GB" sz="2400" b="1" dirty="0">
                <a:latin typeface="Nunito Sans"/>
                <a:ea typeface="+mn-lt"/>
                <a:cs typeface="+mn-lt"/>
              </a:rPr>
              <a:t>1</a:t>
            </a:r>
            <a:r>
              <a:rPr lang="en-GB" sz="2400" dirty="0">
                <a:latin typeface="Nunito Sans"/>
                <a:ea typeface="+mn-lt"/>
                <a:cs typeface="+mn-lt"/>
              </a:rPr>
              <a:t> A Beaver Scout only seems to have a few friends</a:t>
            </a:r>
            <a:endParaRPr lang="en-GB" sz="2400" dirty="0">
              <a:latin typeface="Nunito Sans"/>
              <a:cs typeface="Calibri"/>
            </a:endParaRPr>
          </a:p>
          <a:p>
            <a:pPr marL="0" indent="0">
              <a:buNone/>
            </a:pPr>
            <a:r>
              <a:rPr lang="en-GB" sz="2400" b="1" dirty="0">
                <a:latin typeface="Nunito Sans"/>
                <a:cs typeface="Calibri"/>
              </a:rPr>
              <a:t>2</a:t>
            </a:r>
            <a:r>
              <a:rPr lang="en-GB" sz="2400" dirty="0">
                <a:latin typeface="Nunito Sans"/>
                <a:cs typeface="Calibri"/>
              </a:rPr>
              <a:t> </a:t>
            </a:r>
            <a:r>
              <a:rPr lang="en-GB" sz="2400" dirty="0">
                <a:latin typeface="Nunito Sans"/>
                <a:ea typeface="+mn-lt"/>
                <a:cs typeface="+mn-lt"/>
              </a:rPr>
              <a:t>A Cub Scout seems to have depression, or mood swings which are out of character.</a:t>
            </a:r>
            <a:endParaRPr lang="en-GB" sz="2400" dirty="0">
              <a:latin typeface="Nunito Sans"/>
            </a:endParaRPr>
          </a:p>
          <a:p>
            <a:pPr marL="0" indent="0">
              <a:buNone/>
            </a:pPr>
            <a:r>
              <a:rPr lang="en-GB" sz="2400" b="1" dirty="0">
                <a:latin typeface="Nunito Sans"/>
                <a:cs typeface="Calibri"/>
              </a:rPr>
              <a:t>3</a:t>
            </a:r>
            <a:r>
              <a:rPr lang="en-GB" sz="2400" dirty="0">
                <a:latin typeface="Nunito Sans"/>
                <a:cs typeface="Calibri"/>
              </a:rPr>
              <a:t> </a:t>
            </a:r>
            <a:r>
              <a:rPr lang="en-GB" sz="2400" dirty="0">
                <a:latin typeface="Nunito Sans"/>
                <a:ea typeface="+mn-lt"/>
                <a:cs typeface="+mn-lt"/>
              </a:rPr>
              <a:t>Leaders are making negative comments all the time or shouting a lot to get young people to do things.</a:t>
            </a:r>
            <a:endParaRPr lang="en-GB" sz="2400" dirty="0">
              <a:latin typeface="Nunito Sans"/>
            </a:endParaRPr>
          </a:p>
          <a:p>
            <a:pPr>
              <a:lnSpc>
                <a:spcPct val="100000"/>
              </a:lnSpc>
            </a:pPr>
            <a:r>
              <a:rPr lang="en-GB" sz="3000" dirty="0">
                <a:latin typeface="Nunito Sans"/>
              </a:rPr>
              <a:t>What would you do?</a:t>
            </a:r>
          </a:p>
          <a:p>
            <a:pPr>
              <a:lnSpc>
                <a:spcPct val="100000"/>
              </a:lnSpc>
            </a:pPr>
            <a:r>
              <a:rPr lang="en-GB" sz="3000" dirty="0">
                <a:latin typeface="Nunito Sans"/>
              </a:rPr>
              <a:t>How would you handle it?</a:t>
            </a:r>
          </a:p>
          <a:p>
            <a:pPr>
              <a:lnSpc>
                <a:spcPct val="100000"/>
              </a:lnSpc>
            </a:pPr>
            <a:r>
              <a:rPr lang="en-GB" sz="3000" dirty="0">
                <a:latin typeface="Nunito Sans"/>
              </a:rPr>
              <a:t>What parts sound unusual to you?</a:t>
            </a:r>
          </a:p>
        </p:txBody>
      </p:sp>
    </p:spTree>
    <p:extLst>
      <p:ext uri="{BB962C8B-B14F-4D97-AF65-F5344CB8AC3E}">
        <p14:creationId xmlns:p14="http://schemas.microsoft.com/office/powerpoint/2010/main" val="12599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animEffect transition="in" filter="fade">
                                      <p:cBhvr>
                                        <p:cTn id="24"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83742"/>
            <a:ext cx="9448645" cy="626325"/>
          </a:xfrm>
        </p:spPr>
        <p:txBody>
          <a:bodyPr/>
          <a:lstStyle/>
          <a:p>
            <a:pPr marL="0" indent="0" algn="ctr">
              <a:buNone/>
            </a:pPr>
            <a:r>
              <a:rPr lang="en-GB" sz="4400" b="1" i="1" dirty="0">
                <a:latin typeface="Nunito Sans Black" panose="00000A00000000000000" pitchFamily="2" charset="0"/>
              </a:rPr>
              <a:t>POR</a:t>
            </a:r>
            <a:r>
              <a:rPr lang="en-GB" sz="4400" b="1" dirty="0">
                <a:latin typeface="Nunito Sans Black" panose="00000A00000000000000" pitchFamily="2" charset="0"/>
              </a:rPr>
              <a:t>, Health and Safety.</a:t>
            </a:r>
          </a:p>
        </p:txBody>
      </p:sp>
      <p:pic>
        <p:nvPicPr>
          <p:cNvPr id="3" name="Picture 2">
            <a:extLst>
              <a:ext uri="{FF2B5EF4-FFF2-40B4-BE49-F238E27FC236}">
                <a16:creationId xmlns:a16="http://schemas.microsoft.com/office/drawing/2014/main" id="{F90C0772-8D9B-88FF-FEF2-38A6E70F8E60}"/>
              </a:ext>
            </a:extLst>
          </p:cNvPr>
          <p:cNvPicPr>
            <a:picLocks noChangeAspect="1"/>
          </p:cNvPicPr>
          <p:nvPr/>
        </p:nvPicPr>
        <p:blipFill>
          <a:blip r:embed="rId2"/>
          <a:stretch>
            <a:fillRect/>
          </a:stretch>
        </p:blipFill>
        <p:spPr>
          <a:xfrm rot="1254387">
            <a:off x="8182858" y="3446488"/>
            <a:ext cx="3049629" cy="2471983"/>
          </a:xfrm>
          <a:prstGeom prst="rect">
            <a:avLst/>
          </a:prstGeom>
          <a:ln w="50800">
            <a:solidFill>
              <a:schemeClr val="tx1"/>
            </a:solidFill>
          </a:ln>
        </p:spPr>
      </p:pic>
    </p:spTree>
    <p:extLst>
      <p:ext uri="{BB962C8B-B14F-4D97-AF65-F5344CB8AC3E}">
        <p14:creationId xmlns:p14="http://schemas.microsoft.com/office/powerpoint/2010/main" val="5138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782840" y="503018"/>
            <a:ext cx="10090297" cy="5050580"/>
          </a:xfrm>
        </p:spPr>
        <p:txBody>
          <a:bodyPr>
            <a:normAutofit/>
          </a:bodyPr>
          <a:lstStyle/>
          <a:p>
            <a:pPr marL="0" indent="0">
              <a:buNone/>
            </a:pPr>
            <a:r>
              <a:rPr lang="en-GB" sz="3400" b="1" dirty="0">
                <a:solidFill>
                  <a:srgbClr val="7414DC"/>
                </a:solidFill>
                <a:latin typeface="Nunito Sans Black" panose="00000A00000000000000" pitchFamily="2" charset="0"/>
              </a:rPr>
              <a:t>The Rules:</a:t>
            </a:r>
          </a:p>
          <a:p>
            <a:pPr>
              <a:lnSpc>
                <a:spcPct val="100000"/>
              </a:lnSpc>
            </a:pPr>
            <a:r>
              <a:rPr lang="en-GB" dirty="0">
                <a:latin typeface="Nunito Sans" panose="00000500000000000000" pitchFamily="2" charset="0"/>
              </a:rPr>
              <a:t>Scouts’ Safety Policy </a:t>
            </a:r>
          </a:p>
          <a:p>
            <a:pPr lvl="1">
              <a:lnSpc>
                <a:spcPct val="100000"/>
              </a:lnSpc>
            </a:pPr>
            <a:r>
              <a:rPr lang="en-GB" dirty="0">
                <a:latin typeface="Nunito Sans" panose="00000500000000000000" pitchFamily="2" charset="0"/>
              </a:rPr>
              <a:t>Exciting but not dangerous.</a:t>
            </a:r>
          </a:p>
          <a:p>
            <a:pPr lvl="1">
              <a:lnSpc>
                <a:spcPct val="100000"/>
              </a:lnSpc>
            </a:pPr>
            <a:r>
              <a:rPr lang="en-GB" dirty="0">
                <a:latin typeface="Nunito Sans" panose="00000500000000000000" pitchFamily="2" charset="0"/>
              </a:rPr>
              <a:t>Identify risks and minimise them as much as possible.</a:t>
            </a:r>
          </a:p>
          <a:p>
            <a:pPr lvl="1">
              <a:lnSpc>
                <a:spcPct val="100000"/>
              </a:lnSpc>
            </a:pPr>
            <a:r>
              <a:rPr lang="en-GB" dirty="0">
                <a:latin typeface="Nunito Sans" panose="00000500000000000000" pitchFamily="2" charset="0"/>
              </a:rPr>
              <a:t>Clear instructions and training.</a:t>
            </a:r>
          </a:p>
          <a:p>
            <a:pPr lvl="1">
              <a:lnSpc>
                <a:spcPct val="100000"/>
              </a:lnSpc>
            </a:pPr>
            <a:r>
              <a:rPr lang="en-GB" dirty="0">
                <a:latin typeface="Nunito Sans" panose="00000500000000000000" pitchFamily="2" charset="0"/>
              </a:rPr>
              <a:t>Don’t be afraid to stop or change an activity if it becomes too risky.</a:t>
            </a:r>
          </a:p>
          <a:p>
            <a:pPr>
              <a:lnSpc>
                <a:spcPct val="100000"/>
              </a:lnSpc>
            </a:pPr>
            <a:r>
              <a:rPr lang="en-GB" i="1" dirty="0">
                <a:latin typeface="Nunito Sans" panose="00000500000000000000" pitchFamily="2" charset="0"/>
              </a:rPr>
              <a:t>Policy, Organisation and Rules (POR)</a:t>
            </a:r>
          </a:p>
          <a:p>
            <a:pPr lvl="1">
              <a:lnSpc>
                <a:spcPct val="100000"/>
              </a:lnSpc>
            </a:pPr>
            <a:r>
              <a:rPr lang="en-GB" dirty="0">
                <a:latin typeface="Nunito Sans" panose="00000500000000000000" pitchFamily="2" charset="0"/>
              </a:rPr>
              <a:t>Rules on specific activities.</a:t>
            </a:r>
          </a:p>
          <a:p>
            <a:pPr lvl="1">
              <a:lnSpc>
                <a:spcPct val="100000"/>
              </a:lnSpc>
            </a:pPr>
            <a:r>
              <a:rPr lang="en-GB" dirty="0">
                <a:latin typeface="Nunito Sans" panose="00000500000000000000" pitchFamily="2" charset="0"/>
              </a:rPr>
              <a:t>scouts.org.uk/por</a:t>
            </a:r>
          </a:p>
        </p:txBody>
      </p:sp>
      <p:pic>
        <p:nvPicPr>
          <p:cNvPr id="4" name="Picture 3">
            <a:extLst>
              <a:ext uri="{FF2B5EF4-FFF2-40B4-BE49-F238E27FC236}">
                <a16:creationId xmlns:a16="http://schemas.microsoft.com/office/drawing/2014/main" id="{6F2424C1-2451-4F3B-9EF9-3845F79DBC96}"/>
              </a:ext>
            </a:extLst>
          </p:cNvPr>
          <p:cNvPicPr>
            <a:picLocks noChangeAspect="1"/>
          </p:cNvPicPr>
          <p:nvPr/>
        </p:nvPicPr>
        <p:blipFill>
          <a:blip r:embed="rId3"/>
          <a:stretch>
            <a:fillRect/>
          </a:stretch>
        </p:blipFill>
        <p:spPr>
          <a:xfrm rot="425809">
            <a:off x="8604627" y="4616593"/>
            <a:ext cx="2997730" cy="4180368"/>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8283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animEffect transition="in" filter="fade">
                                      <p:cBhvr>
                                        <p:cTn id="24" dur="500"/>
                                        <p:tgtEl>
                                          <p:spTgt spid="17">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animEffect transition="in" filter="fade">
                                      <p:cBhvr>
                                        <p:cTn id="27" dur="500"/>
                                        <p:tgtEl>
                                          <p:spTgt spid="17">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xEl>
                                              <p:pRg st="8" end="8"/>
                                            </p:txEl>
                                          </p:spTgt>
                                        </p:tgtEl>
                                        <p:attrNameLst>
                                          <p:attrName>style.visibility</p:attrName>
                                        </p:attrNameLst>
                                      </p:cBhvr>
                                      <p:to>
                                        <p:strVal val="visible"/>
                                      </p:to>
                                    </p:set>
                                    <p:animEffect transition="in" filter="fade">
                                      <p:cBhvr>
                                        <p:cTn id="30" dur="500"/>
                                        <p:tgtEl>
                                          <p:spTgt spid="17">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675" y="364776"/>
            <a:ext cx="5750325" cy="249299"/>
          </a:xfrm>
        </p:spPr>
        <p:txBody>
          <a:bodyPr/>
          <a:lstStyle/>
          <a:p>
            <a:r>
              <a:rPr lang="en-GB" sz="1800" dirty="0"/>
              <a:t>The Rules</a:t>
            </a:r>
          </a:p>
        </p:txBody>
      </p:sp>
      <p:sp>
        <p:nvSpPr>
          <p:cNvPr id="3" name="Text Placeholder 2"/>
          <p:cNvSpPr>
            <a:spLocks noGrp="1"/>
          </p:cNvSpPr>
          <p:nvPr>
            <p:ph type="body" sz="quarter" idx="10"/>
          </p:nvPr>
        </p:nvSpPr>
        <p:spPr>
          <a:xfrm>
            <a:off x="661658" y="1740982"/>
            <a:ext cx="5434342" cy="4502943"/>
          </a:xfrm>
        </p:spPr>
        <p:txBody>
          <a:bodyPr vert="horz" lIns="0" tIns="0" rIns="0" bIns="0" rtlCol="0" anchor="t">
            <a:noAutofit/>
          </a:bodyPr>
          <a:lstStyle/>
          <a:p>
            <a:pPr marL="0" lvl="0">
              <a:lnSpc>
                <a:spcPct val="100000"/>
              </a:lnSpc>
              <a:spcBef>
                <a:spcPts val="0"/>
              </a:spcBef>
              <a:buSzPts val="2500"/>
            </a:pPr>
            <a:r>
              <a:rPr lang="en-GB" sz="2800" dirty="0">
                <a:latin typeface="Nunito Sans SemiBold"/>
                <a:ea typeface="Nunito Sans SemiBold"/>
                <a:cs typeface="Nunito Sans SemiBold"/>
                <a:sym typeface="Nunito Sans SemiBold"/>
              </a:rPr>
              <a:t>Policy, Organisation and Rules (POR)…</a:t>
            </a:r>
            <a:endParaRPr lang="en-GB" sz="2800" dirty="0"/>
          </a:p>
          <a:p>
            <a:pPr marL="287655" lvl="0" indent="-287655">
              <a:lnSpc>
                <a:spcPct val="100000"/>
              </a:lnSpc>
              <a:spcBef>
                <a:spcPts val="2000"/>
              </a:spcBef>
              <a:buSzPts val="2500"/>
              <a:buFont typeface="Arial"/>
              <a:buChar char="•"/>
            </a:pPr>
            <a:r>
              <a:rPr lang="en-GB" dirty="0">
                <a:latin typeface="Nunito Sans"/>
              </a:rPr>
              <a:t>Provides support and guidance to help us all run Scouting</a:t>
            </a:r>
          </a:p>
          <a:p>
            <a:pPr marL="287655" lvl="0" indent="-287655">
              <a:lnSpc>
                <a:spcPct val="100000"/>
              </a:lnSpc>
              <a:spcBef>
                <a:spcPts val="2000"/>
              </a:spcBef>
              <a:buSzPts val="2500"/>
              <a:buFont typeface="Arial"/>
              <a:buChar char="•"/>
            </a:pPr>
            <a:r>
              <a:rPr lang="en-GB" dirty="0">
                <a:latin typeface="Nunito Sans"/>
              </a:rPr>
              <a:t>Applies to every single person in Scouting</a:t>
            </a:r>
          </a:p>
          <a:p>
            <a:pPr marL="287655" lvl="0" indent="-287655">
              <a:lnSpc>
                <a:spcPct val="100000"/>
              </a:lnSpc>
              <a:spcBef>
                <a:spcPts val="2000"/>
              </a:spcBef>
              <a:buSzPts val="2500"/>
              <a:buFont typeface="Arial"/>
              <a:buChar char="•"/>
            </a:pPr>
            <a:r>
              <a:rPr lang="en-GB" dirty="0">
                <a:latin typeface="Nunito Sans"/>
              </a:rPr>
              <a:t>Includes rules on specific activities</a:t>
            </a:r>
          </a:p>
          <a:p>
            <a:pPr marL="287655" indent="-287655">
              <a:lnSpc>
                <a:spcPct val="100000"/>
              </a:lnSpc>
              <a:spcBef>
                <a:spcPts val="2000"/>
              </a:spcBef>
              <a:buSzPts val="2500"/>
              <a:buFont typeface="Arial"/>
              <a:buChar char="•"/>
            </a:pPr>
            <a:r>
              <a:rPr lang="en-GB" dirty="0">
                <a:latin typeface="Nunito Sans"/>
              </a:rPr>
              <a:t>You can find it at </a:t>
            </a:r>
            <a:r>
              <a:rPr lang="en-GB" dirty="0">
                <a:latin typeface="Nunito Sans"/>
                <a:hlinkClick r:id="rId2"/>
              </a:rPr>
              <a:t>scouts.org.uk/por</a:t>
            </a:r>
            <a:r>
              <a:rPr lang="en-GB" dirty="0">
                <a:latin typeface="Nunito Sans"/>
              </a:rPr>
              <a:t> </a:t>
            </a:r>
            <a:endParaRPr lang="en-GB" dirty="0"/>
          </a:p>
          <a:p>
            <a:pPr marL="10795"/>
            <a:endParaRPr lang="en-GB" dirty="0"/>
          </a:p>
        </p:txBody>
      </p:sp>
      <p:pic>
        <p:nvPicPr>
          <p:cNvPr id="5" name="Picture 4"/>
          <p:cNvPicPr>
            <a:picLocks noChangeAspect="1"/>
          </p:cNvPicPr>
          <p:nvPr/>
        </p:nvPicPr>
        <p:blipFill>
          <a:blip r:embed="rId3"/>
          <a:stretch>
            <a:fillRect/>
          </a:stretch>
        </p:blipFill>
        <p:spPr>
          <a:xfrm>
            <a:off x="7067939" y="1033846"/>
            <a:ext cx="4230686" cy="3429330"/>
          </a:xfrm>
          <a:prstGeom prst="rect">
            <a:avLst/>
          </a:prstGeom>
          <a:ln w="50800">
            <a:solidFill>
              <a:schemeClr val="tx1"/>
            </a:solidFill>
          </a:ln>
        </p:spPr>
      </p:pic>
    </p:spTree>
    <p:extLst>
      <p:ext uri="{BB962C8B-B14F-4D97-AF65-F5344CB8AC3E}">
        <p14:creationId xmlns:p14="http://schemas.microsoft.com/office/powerpoint/2010/main" val="3599764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39924"/>
            <a:ext cx="5750325" cy="276999"/>
          </a:xfrm>
        </p:spPr>
        <p:txBody>
          <a:bodyPr/>
          <a:lstStyle/>
          <a:p>
            <a:r>
              <a:rPr lang="en-GB" sz="2000" dirty="0"/>
              <a:t>The Rules</a:t>
            </a:r>
          </a:p>
        </p:txBody>
      </p:sp>
      <p:sp>
        <p:nvSpPr>
          <p:cNvPr id="3" name="Text Placeholder 2"/>
          <p:cNvSpPr>
            <a:spLocks noGrp="1"/>
          </p:cNvSpPr>
          <p:nvPr>
            <p:ph type="body" sz="quarter" idx="10"/>
          </p:nvPr>
        </p:nvSpPr>
        <p:spPr>
          <a:xfrm>
            <a:off x="701630" y="1557636"/>
            <a:ext cx="10271170" cy="3635435"/>
          </a:xfrm>
        </p:spPr>
        <p:txBody>
          <a:bodyPr vert="horz" lIns="0" tIns="0" rIns="0" bIns="0" rtlCol="0" anchor="t">
            <a:noAutofit/>
          </a:bodyPr>
          <a:lstStyle/>
          <a:p>
            <a:pPr marL="0">
              <a:lnSpc>
                <a:spcPct val="100000"/>
              </a:lnSpc>
              <a:spcBef>
                <a:spcPts val="0"/>
              </a:spcBef>
              <a:buSzPts val="2500"/>
            </a:pPr>
            <a:r>
              <a:rPr lang="en-GB" dirty="0">
                <a:latin typeface="Nunito Sans SemiBold"/>
                <a:sym typeface="Nunito Sans SemiBold"/>
              </a:rPr>
              <a:t>In</a:t>
            </a:r>
            <a:r>
              <a:rPr lang="en-GB" dirty="0">
                <a:latin typeface="Nunito Sans SemiBold"/>
              </a:rPr>
              <a:t> small group we will give you a scenario which could happen at a section meeting. We want you to decide as a group what you would do next. We have provided some questions to think about</a:t>
            </a:r>
          </a:p>
          <a:p>
            <a:pPr marL="285750" indent="-285750">
              <a:lnSpc>
                <a:spcPct val="100000"/>
              </a:lnSpc>
              <a:spcBef>
                <a:spcPts val="2000"/>
              </a:spcBef>
              <a:buSzPts val="2500"/>
              <a:buFont typeface="Calibri"/>
              <a:buChar char="-"/>
            </a:pPr>
            <a:r>
              <a:rPr lang="en-GB" dirty="0">
                <a:latin typeface="Nunito Sans"/>
              </a:rPr>
              <a:t>Is everyone safe?</a:t>
            </a:r>
          </a:p>
          <a:p>
            <a:pPr marL="285750" indent="-285750">
              <a:lnSpc>
                <a:spcPct val="100000"/>
              </a:lnSpc>
              <a:spcBef>
                <a:spcPts val="2000"/>
              </a:spcBef>
              <a:buSzPts val="2500"/>
              <a:buFont typeface="Calibri"/>
              <a:buChar char="-"/>
            </a:pPr>
            <a:r>
              <a:rPr lang="en-GB" dirty="0">
                <a:latin typeface="Nunito Sans"/>
              </a:rPr>
              <a:t>Do you need to deal with the situation immediately, or is it not time sensitive?</a:t>
            </a:r>
            <a:endParaRPr lang="en-GB" dirty="0"/>
          </a:p>
          <a:p>
            <a:pPr marL="285750" indent="-285750">
              <a:lnSpc>
                <a:spcPct val="100000"/>
              </a:lnSpc>
              <a:spcBef>
                <a:spcPts val="2000"/>
              </a:spcBef>
              <a:buSzPts val="2500"/>
              <a:buFont typeface="Calibri"/>
              <a:buChar char="-"/>
            </a:pPr>
            <a:r>
              <a:rPr lang="en-GB" dirty="0">
                <a:latin typeface="Nunito Sans"/>
              </a:rPr>
              <a:t>Can you deal with the situation on your own? If not, who will you ask to help?</a:t>
            </a:r>
            <a:endParaRPr lang="en-GB" dirty="0"/>
          </a:p>
          <a:p>
            <a:pPr marL="285750" indent="-285750">
              <a:lnSpc>
                <a:spcPct val="100000"/>
              </a:lnSpc>
              <a:spcBef>
                <a:spcPts val="2000"/>
              </a:spcBef>
              <a:buSzPts val="2500"/>
              <a:buFont typeface="Calibri"/>
              <a:buChar char="-"/>
            </a:pPr>
            <a:r>
              <a:rPr lang="en-GB" dirty="0">
                <a:latin typeface="Nunito Sans"/>
              </a:rPr>
              <a:t>What will you do next?</a:t>
            </a:r>
          </a:p>
          <a:p>
            <a:pPr marL="285750" indent="-285750">
              <a:lnSpc>
                <a:spcPct val="100000"/>
              </a:lnSpc>
              <a:spcBef>
                <a:spcPts val="2000"/>
              </a:spcBef>
              <a:buSzPts val="2500"/>
              <a:buFont typeface="Calibri"/>
              <a:buChar char="-"/>
            </a:pPr>
            <a:endParaRPr lang="en-GB" dirty="0"/>
          </a:p>
          <a:p>
            <a:pPr marL="10795"/>
            <a:endParaRPr lang="en-GB" dirty="0"/>
          </a:p>
        </p:txBody>
      </p:sp>
      <p:sp>
        <p:nvSpPr>
          <p:cNvPr id="6" name="TextBox 5">
            <a:extLst>
              <a:ext uri="{FF2B5EF4-FFF2-40B4-BE49-F238E27FC236}">
                <a16:creationId xmlns:a16="http://schemas.microsoft.com/office/drawing/2014/main" id="{A416B57F-CCA8-DCF0-5B44-A32A3A36574F}"/>
              </a:ext>
            </a:extLst>
          </p:cNvPr>
          <p:cNvSpPr txBox="1"/>
          <p:nvPr/>
        </p:nvSpPr>
        <p:spPr>
          <a:xfrm>
            <a:off x="573505" y="713874"/>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Over to you...</a:t>
            </a:r>
            <a:endParaRPr lang="en-US" dirty="0"/>
          </a:p>
        </p:txBody>
      </p:sp>
    </p:spTree>
    <p:extLst>
      <p:ext uri="{BB962C8B-B14F-4D97-AF65-F5344CB8AC3E}">
        <p14:creationId xmlns:p14="http://schemas.microsoft.com/office/powerpoint/2010/main" val="492107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3908" y="1398328"/>
            <a:ext cx="10342612" cy="3635435"/>
          </a:xfrm>
        </p:spPr>
        <p:txBody>
          <a:bodyPr vert="horz" lIns="0" tIns="0" rIns="0" bIns="0" rtlCol="0" anchor="t">
            <a:noAutofit/>
          </a:bodyPr>
          <a:lstStyle/>
          <a:p>
            <a:pPr marL="0">
              <a:lnSpc>
                <a:spcPct val="100000"/>
              </a:lnSpc>
              <a:spcBef>
                <a:spcPts val="0"/>
              </a:spcBef>
              <a:buSzPts val="2500"/>
            </a:pPr>
            <a:r>
              <a:rPr lang="en-GB">
                <a:latin typeface="Nunito Sans SemiBold"/>
              </a:rPr>
              <a:t>It is always best to raise any concerns you have with an adult volunteer you trust. Try to remember the following:</a:t>
            </a:r>
          </a:p>
          <a:p>
            <a:pPr marL="285750" indent="-285750">
              <a:lnSpc>
                <a:spcPct val="100000"/>
              </a:lnSpc>
              <a:spcBef>
                <a:spcPts val="2000"/>
              </a:spcBef>
              <a:buSzPts val="2500"/>
              <a:buFont typeface="Calibri"/>
              <a:buChar char="-"/>
            </a:pPr>
            <a:r>
              <a:rPr lang="en-GB">
                <a:latin typeface="Nunito Sans"/>
              </a:rPr>
              <a:t>Report any concerns immediately</a:t>
            </a:r>
          </a:p>
          <a:p>
            <a:pPr marL="285750" indent="-285750">
              <a:lnSpc>
                <a:spcPct val="100000"/>
              </a:lnSpc>
              <a:spcBef>
                <a:spcPts val="2000"/>
              </a:spcBef>
              <a:buSzPts val="2500"/>
              <a:buFont typeface="Calibri"/>
              <a:buChar char="-"/>
            </a:pPr>
            <a:r>
              <a:rPr lang="en-GB">
                <a:latin typeface="Nunito Sans"/>
              </a:rPr>
              <a:t>You might have noticed something that others have not</a:t>
            </a:r>
            <a:endParaRPr lang="en-GB"/>
          </a:p>
          <a:p>
            <a:pPr marL="285750" indent="-285750">
              <a:lnSpc>
                <a:spcPct val="100000"/>
              </a:lnSpc>
              <a:spcBef>
                <a:spcPts val="2000"/>
              </a:spcBef>
              <a:buSzPts val="2500"/>
              <a:buFont typeface="Calibri"/>
              <a:buChar char="-"/>
            </a:pPr>
            <a:r>
              <a:rPr lang="en-GB">
                <a:latin typeface="Nunito Sans"/>
              </a:rPr>
              <a:t>Don't promise confidentiality to a young person</a:t>
            </a:r>
            <a:endParaRPr lang="en-GB"/>
          </a:p>
          <a:p>
            <a:pPr marL="285750" indent="-285750">
              <a:lnSpc>
                <a:spcPct val="100000"/>
              </a:lnSpc>
              <a:spcBef>
                <a:spcPts val="2000"/>
              </a:spcBef>
              <a:buSzPts val="2500"/>
              <a:buFont typeface="Calibri"/>
              <a:buChar char="-"/>
            </a:pPr>
            <a:r>
              <a:rPr lang="en-GB">
                <a:latin typeface="Nunito Sans"/>
              </a:rPr>
              <a:t>Stay calm</a:t>
            </a:r>
            <a:endParaRPr lang="en-GB"/>
          </a:p>
          <a:p>
            <a:pPr marL="285750" indent="-285750">
              <a:lnSpc>
                <a:spcPct val="100000"/>
              </a:lnSpc>
              <a:spcBef>
                <a:spcPts val="2000"/>
              </a:spcBef>
              <a:buSzPts val="2500"/>
              <a:buFont typeface="Calibri"/>
              <a:buChar char="-"/>
            </a:pPr>
            <a:r>
              <a:rPr lang="en-GB">
                <a:latin typeface="Nunito Sans"/>
              </a:rPr>
              <a:t>Reassure any young people involved</a:t>
            </a:r>
            <a:endParaRPr lang="en-GB"/>
          </a:p>
          <a:p>
            <a:pPr marL="285750" indent="-285750">
              <a:lnSpc>
                <a:spcPct val="100000"/>
              </a:lnSpc>
              <a:spcBef>
                <a:spcPts val="2000"/>
              </a:spcBef>
              <a:buSzPts val="2500"/>
              <a:buFont typeface="Calibri"/>
              <a:buChar char="-"/>
            </a:pPr>
            <a:r>
              <a:rPr lang="en-GB">
                <a:latin typeface="Nunito Sans"/>
              </a:rPr>
              <a:t>Write down what you can remember as soon as possible</a:t>
            </a:r>
            <a:endParaRPr lang="en-GB"/>
          </a:p>
          <a:p>
            <a:pPr marL="285750" indent="-285750">
              <a:lnSpc>
                <a:spcPct val="100000"/>
              </a:lnSpc>
              <a:spcBef>
                <a:spcPts val="2000"/>
              </a:spcBef>
              <a:buSzPts val="2500"/>
              <a:buFont typeface="Calibri"/>
              <a:buChar char="-"/>
            </a:pPr>
            <a:endParaRPr lang="en-GB"/>
          </a:p>
          <a:p>
            <a:pPr marL="10795"/>
            <a:endParaRPr lang="en-GB"/>
          </a:p>
        </p:txBody>
      </p:sp>
      <p:sp>
        <p:nvSpPr>
          <p:cNvPr id="6" name="TextBox 5">
            <a:extLst>
              <a:ext uri="{FF2B5EF4-FFF2-40B4-BE49-F238E27FC236}">
                <a16:creationId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Raising concerns</a:t>
            </a:r>
            <a:endParaRPr lang="en-US" dirty="0"/>
          </a:p>
        </p:txBody>
      </p:sp>
    </p:spTree>
    <p:extLst>
      <p:ext uri="{BB962C8B-B14F-4D97-AF65-F5344CB8AC3E}">
        <p14:creationId xmlns:p14="http://schemas.microsoft.com/office/powerpoint/2010/main" val="4155611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3195751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dirty="0">
                <a:latin typeface="Nunito Sans Black"/>
              </a:rPr>
              <a:t>Risk Assessment</a:t>
            </a:r>
            <a:endParaRPr lang="en-GB" dirty="0"/>
          </a:p>
        </p:txBody>
      </p:sp>
    </p:spTree>
    <p:extLst>
      <p:ext uri="{BB962C8B-B14F-4D97-AF65-F5344CB8AC3E}">
        <p14:creationId xmlns:p14="http://schemas.microsoft.com/office/powerpoint/2010/main" val="4125415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60955"/>
            <a:ext cx="5750325" cy="255968"/>
          </a:xfrm>
        </p:spPr>
        <p:txBody>
          <a:bodyPr/>
          <a:lstStyle/>
          <a:p>
            <a:r>
              <a:rPr lang="en-GB" sz="1800" dirty="0">
                <a:latin typeface="Nunito Sans"/>
              </a:rPr>
              <a:t>Risk assessments</a:t>
            </a:r>
            <a:endParaRPr lang="en-US" sz="1800" dirty="0"/>
          </a:p>
        </p:txBody>
      </p:sp>
      <p:sp>
        <p:nvSpPr>
          <p:cNvPr id="6" name="TextBox 5">
            <a:extLst>
              <a:ext uri="{FF2B5EF4-FFF2-40B4-BE49-F238E27FC236}">
                <a16:creationId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is a risk?</a:t>
            </a:r>
            <a:endParaRPr lang="en-US" dirty="0"/>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653909" y="1467601"/>
            <a:ext cx="5539074" cy="3635435"/>
          </a:xfrm>
        </p:spPr>
        <p:txBody>
          <a:bodyPr vert="horz" lIns="0" tIns="0" rIns="0" bIns="0" rtlCol="0" anchor="t">
            <a:noAutofit/>
          </a:bodyPr>
          <a:lstStyle/>
          <a:p>
            <a:pPr marL="0">
              <a:lnSpc>
                <a:spcPct val="100000"/>
              </a:lnSpc>
              <a:spcBef>
                <a:spcPts val="0"/>
              </a:spcBef>
            </a:pPr>
            <a:r>
              <a:rPr lang="en-GB" sz="2400" dirty="0">
                <a:latin typeface="Nunito Sans SemiBold"/>
              </a:rPr>
              <a:t>This is a word we use a lot, but what does it actually mean...?</a:t>
            </a:r>
          </a:p>
          <a:p>
            <a:pPr marL="0">
              <a:lnSpc>
                <a:spcPct val="100000"/>
              </a:lnSpc>
              <a:spcBef>
                <a:spcPts val="0"/>
              </a:spcBef>
            </a:pPr>
            <a:endParaRPr lang="en-GB" sz="2400" dirty="0">
              <a:latin typeface="Nunito Sans SemiBold"/>
            </a:endParaRPr>
          </a:p>
          <a:p>
            <a:pPr marL="0">
              <a:lnSpc>
                <a:spcPct val="100000"/>
              </a:lnSpc>
              <a:spcBef>
                <a:spcPts val="0"/>
              </a:spcBef>
            </a:pPr>
            <a:r>
              <a:rPr lang="en-GB" sz="2400" dirty="0">
                <a:latin typeface="Nunito Sans SemiBold"/>
              </a:rPr>
              <a:t>You have 3 minutes to write a short description of what you think RISK means. However, you only have 280 characters (the length of a tweet) to explain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510" y="0"/>
            <a:ext cx="5681472" cy="6858000"/>
          </a:xfrm>
          <a:prstGeom prst="rect">
            <a:avLst/>
          </a:prstGeom>
        </p:spPr>
      </p:pic>
    </p:spTree>
    <p:extLst>
      <p:ext uri="{BB962C8B-B14F-4D97-AF65-F5344CB8AC3E}">
        <p14:creationId xmlns:p14="http://schemas.microsoft.com/office/powerpoint/2010/main" val="162976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67624"/>
            <a:ext cx="5750325" cy="249299"/>
          </a:xfrm>
        </p:spPr>
        <p:txBody>
          <a:bodyPr/>
          <a:lstStyle/>
          <a:p>
            <a:r>
              <a:rPr lang="en-GB" sz="1800" dirty="0"/>
              <a:t>Risk assessments</a:t>
            </a:r>
            <a:endParaRPr lang="en-US" sz="1800" dirty="0"/>
          </a:p>
        </p:txBody>
      </p:sp>
      <p:sp>
        <p:nvSpPr>
          <p:cNvPr id="6" name="TextBox 5">
            <a:extLst>
              <a:ext uri="{FF2B5EF4-FFF2-40B4-BE49-F238E27FC236}">
                <a16:creationId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is a risk?</a:t>
            </a:r>
            <a:endParaRPr lang="en-US" dirty="0"/>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653908" y="1620001"/>
            <a:ext cx="11081166" cy="669498"/>
          </a:xfrm>
        </p:spPr>
        <p:txBody>
          <a:bodyPr vert="horz" lIns="0" tIns="0" rIns="0" bIns="0" rtlCol="0" anchor="t">
            <a:noAutofit/>
          </a:bodyPr>
          <a:lstStyle/>
          <a:p>
            <a:pPr marL="0">
              <a:lnSpc>
                <a:spcPct val="100000"/>
              </a:lnSpc>
              <a:spcBef>
                <a:spcPts val="0"/>
              </a:spcBef>
            </a:pPr>
            <a:r>
              <a:rPr lang="en-GB" sz="2800">
                <a:latin typeface="Nunito Sans SemiBold"/>
              </a:rPr>
              <a:t>Risk = An action that can cause harm to you and/or other people.</a:t>
            </a:r>
            <a:endParaRPr lang="en-GB" sz="4000">
              <a:latin typeface="Nunito Sans SemiBold"/>
            </a:endParaRPr>
          </a:p>
          <a:p>
            <a:pPr marL="0">
              <a:lnSpc>
                <a:spcPct val="100000"/>
              </a:lnSpc>
              <a:spcBef>
                <a:spcPts val="0"/>
              </a:spcBef>
            </a:pPr>
            <a:endParaRPr lang="en-GB" sz="2400">
              <a:latin typeface="Nunito Sans SemiBold"/>
            </a:endParaRPr>
          </a:p>
        </p:txBody>
      </p:sp>
      <p:sp>
        <p:nvSpPr>
          <p:cNvPr id="3" name="TextBox 2">
            <a:extLst>
              <a:ext uri="{FF2B5EF4-FFF2-40B4-BE49-F238E27FC236}">
                <a16:creationId xmlns:a16="http://schemas.microsoft.com/office/drawing/2014/main" id="{05DC26DA-AD6D-EB31-90E5-21F4ECA3E3C5}"/>
              </a:ext>
            </a:extLst>
          </p:cNvPr>
          <p:cNvSpPr txBox="1"/>
          <p:nvPr/>
        </p:nvSpPr>
        <p:spPr>
          <a:xfrm>
            <a:off x="573504" y="2366827"/>
            <a:ext cx="1090647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When do we need a risk assessment?</a:t>
            </a:r>
            <a:endParaRPr lang="en-US" dirty="0"/>
          </a:p>
        </p:txBody>
      </p:sp>
      <p:sp>
        <p:nvSpPr>
          <p:cNvPr id="5" name="Text Placeholder 2">
            <a:extLst>
              <a:ext uri="{FF2B5EF4-FFF2-40B4-BE49-F238E27FC236}">
                <a16:creationId xmlns:a16="http://schemas.microsoft.com/office/drawing/2014/main" id="{825780A7-C94E-2EC8-E7D9-6DDF0F9CB62B}"/>
              </a:ext>
            </a:extLst>
          </p:cNvPr>
          <p:cNvSpPr txBox="1">
            <a:spLocks/>
          </p:cNvSpPr>
          <p:nvPr/>
        </p:nvSpPr>
        <p:spPr>
          <a:xfrm>
            <a:off x="653908" y="3331570"/>
            <a:ext cx="11081166" cy="669498"/>
          </a:xfrm>
          <a:prstGeom prst="rect">
            <a:avLst/>
          </a:prstGeom>
          <a:noFill/>
        </p:spPr>
        <p:txBody>
          <a:bodyPr vert="horz" lIns="0" tIns="0" rIns="0" bIns="0" rtlCol="0" anchor="t">
            <a:noAutofit/>
          </a:bodyPr>
          <a:lstStyle>
            <a:lvl1pPr marL="10800" marR="3810" indent="0" algn="l" defTabSz="685800" rtl="0" eaLnBrk="1" latinLnBrk="0" hangingPunct="1">
              <a:lnSpc>
                <a:spcPts val="1950"/>
              </a:lnSpc>
              <a:spcBef>
                <a:spcPts val="315"/>
              </a:spcBef>
              <a:buClr>
                <a:schemeClr val="tx1"/>
              </a:buClr>
              <a:buSzPct val="125000"/>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1"/>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rgbClr val="003A82"/>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rgbClr val="003A8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457200" indent="-457200">
              <a:lnSpc>
                <a:spcPct val="100000"/>
              </a:lnSpc>
              <a:buFont typeface="Calibri" panose="020B0604020202020204" pitchFamily="34" charset="0"/>
              <a:buChar char="-"/>
            </a:pPr>
            <a:r>
              <a:rPr lang="en-GB" sz="2800" dirty="0">
                <a:latin typeface="Nunito Sans SemiBold"/>
              </a:rPr>
              <a:t>All </a:t>
            </a:r>
            <a:r>
              <a:rPr lang="en-GB" sz="2800">
                <a:latin typeface="Nunito Sans SemiBold"/>
              </a:rPr>
              <a:t>venues</a:t>
            </a:r>
            <a:endParaRPr lang="en-US"/>
          </a:p>
          <a:p>
            <a:pPr marL="457200" indent="-457200">
              <a:lnSpc>
                <a:spcPct val="100000"/>
              </a:lnSpc>
              <a:buFont typeface="Calibri" panose="020B0604020202020204" pitchFamily="34" charset="0"/>
              <a:buChar char="-"/>
            </a:pPr>
            <a:r>
              <a:rPr lang="en-GB" sz="2800" dirty="0">
                <a:latin typeface="Nunito Sans SemiBold"/>
              </a:rPr>
              <a:t>All </a:t>
            </a:r>
            <a:r>
              <a:rPr lang="en-GB" sz="2800">
                <a:latin typeface="Nunito Sans SemiBold"/>
              </a:rPr>
              <a:t>activities</a:t>
            </a:r>
            <a:endParaRPr lang="en-US"/>
          </a:p>
          <a:p>
            <a:pPr marL="457200" indent="-457200">
              <a:lnSpc>
                <a:spcPct val="100000"/>
              </a:lnSpc>
              <a:buFont typeface="Calibri" panose="020B0604020202020204" pitchFamily="34" charset="0"/>
              <a:buChar char="-"/>
            </a:pPr>
            <a:r>
              <a:rPr lang="en-GB" sz="2800" dirty="0">
                <a:latin typeface="Nunito Sans SemiBold"/>
              </a:rPr>
              <a:t>All adventurous activities</a:t>
            </a:r>
            <a:endParaRPr lang="en-GB" dirty="0">
              <a:latin typeface="Nunito Sans"/>
            </a:endParaRPr>
          </a:p>
          <a:p>
            <a:pPr marL="457200" indent="-457200">
              <a:lnSpc>
                <a:spcPct val="100000"/>
              </a:lnSpc>
              <a:buFont typeface="Calibri" panose="020B0604020202020204" pitchFamily="34" charset="0"/>
              <a:buChar char="-"/>
            </a:pPr>
            <a:r>
              <a:rPr lang="en-GB" sz="2800" dirty="0">
                <a:latin typeface="Nunito Sans SemiBold"/>
              </a:rPr>
              <a:t>All </a:t>
            </a:r>
            <a:r>
              <a:rPr lang="en-GB" sz="2800">
                <a:latin typeface="Nunito Sans SemiBold"/>
              </a:rPr>
              <a:t>games</a:t>
            </a:r>
            <a:endParaRPr lang="en-GB"/>
          </a:p>
          <a:p>
            <a:pPr marL="0">
              <a:lnSpc>
                <a:spcPct val="100000"/>
              </a:lnSpc>
              <a:spcBef>
                <a:spcPts val="0"/>
              </a:spcBef>
            </a:pPr>
            <a:endParaRPr lang="en-GB" sz="2400">
              <a:latin typeface="Nunito Sans SemiBold"/>
            </a:endParaRPr>
          </a:p>
        </p:txBody>
      </p:sp>
    </p:spTree>
    <p:extLst>
      <p:ext uri="{BB962C8B-B14F-4D97-AF65-F5344CB8AC3E}">
        <p14:creationId xmlns:p14="http://schemas.microsoft.com/office/powerpoint/2010/main" val="4097230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60955"/>
            <a:ext cx="5750325" cy="255968"/>
          </a:xfrm>
        </p:spPr>
        <p:txBody>
          <a:bodyPr/>
          <a:lstStyle/>
          <a:p>
            <a:r>
              <a:rPr lang="en-GB" sz="1800" dirty="0">
                <a:latin typeface="Nunito Sans"/>
              </a:rPr>
              <a:t>Risk Assessments</a:t>
            </a:r>
            <a:endParaRPr lang="en-GB" sz="1800" dirty="0"/>
          </a:p>
        </p:txBody>
      </p:sp>
      <p:sp>
        <p:nvSpPr>
          <p:cNvPr id="3" name="Text Placeholder 2"/>
          <p:cNvSpPr>
            <a:spLocks noGrp="1"/>
          </p:cNvSpPr>
          <p:nvPr>
            <p:ph type="body" sz="quarter" idx="10"/>
          </p:nvPr>
        </p:nvSpPr>
        <p:spPr>
          <a:xfrm>
            <a:off x="573444" y="1608279"/>
            <a:ext cx="8586739" cy="3635435"/>
          </a:xfrm>
        </p:spPr>
        <p:txBody>
          <a:bodyPr vert="horz" lIns="0" tIns="0" rIns="0" bIns="0" rtlCol="0" anchor="t">
            <a:noAutofit/>
          </a:bodyPr>
          <a:lstStyle/>
          <a:p>
            <a:pPr marL="0">
              <a:lnSpc>
                <a:spcPct val="100000"/>
              </a:lnSpc>
            </a:pPr>
            <a:r>
              <a:rPr lang="en-GB" dirty="0">
                <a:latin typeface="Nunito Sans SemiBold"/>
              </a:rPr>
              <a:t>It’s the process of…</a:t>
            </a:r>
          </a:p>
          <a:p>
            <a:pPr marL="0">
              <a:lnSpc>
                <a:spcPct val="100000"/>
              </a:lnSpc>
            </a:pPr>
            <a:endParaRPr lang="en-GB" dirty="0">
              <a:latin typeface="Nunito Sans SemiBold"/>
            </a:endParaRPr>
          </a:p>
          <a:p>
            <a:pPr marL="285750" indent="-285750">
              <a:lnSpc>
                <a:spcPct val="150000"/>
              </a:lnSpc>
              <a:buFont typeface="Calibri" panose="020B0604020202020204" pitchFamily="34" charset="0"/>
              <a:buChar char="-"/>
            </a:pPr>
            <a:r>
              <a:rPr lang="en-GB" dirty="0">
                <a:latin typeface="Nunito Sans SemiBold"/>
              </a:rPr>
              <a:t>Thinking about what could go wrong</a:t>
            </a:r>
          </a:p>
          <a:p>
            <a:pPr marL="285750" indent="-285750">
              <a:lnSpc>
                <a:spcPct val="150000"/>
              </a:lnSpc>
              <a:buFont typeface="Calibri" panose="020B0604020202020204" pitchFamily="34" charset="0"/>
              <a:buChar char="-"/>
            </a:pPr>
            <a:r>
              <a:rPr lang="en-GB" dirty="0">
                <a:latin typeface="Nunito Sans SemiBold"/>
              </a:rPr>
              <a:t>Considering who could be impacted</a:t>
            </a:r>
          </a:p>
          <a:p>
            <a:pPr marL="285750" indent="-285750">
              <a:lnSpc>
                <a:spcPct val="150000"/>
              </a:lnSpc>
              <a:buFont typeface="Calibri" panose="020B0604020202020204" pitchFamily="34" charset="0"/>
              <a:buChar char="-"/>
            </a:pPr>
            <a:r>
              <a:rPr lang="en-GB" dirty="0">
                <a:latin typeface="Nunito Sans SemiBold"/>
              </a:rPr>
              <a:t>Trying to reduce the risk</a:t>
            </a:r>
          </a:p>
          <a:p>
            <a:pPr marL="285750" indent="-285750">
              <a:lnSpc>
                <a:spcPct val="150000"/>
              </a:lnSpc>
              <a:buFont typeface="Calibri" panose="020B0604020202020204" pitchFamily="34" charset="0"/>
              <a:buChar char="-"/>
            </a:pPr>
            <a:r>
              <a:rPr lang="en-GB" dirty="0">
                <a:latin typeface="Nunito Sans SemiBold"/>
              </a:rPr>
              <a:t>Recording what you just did</a:t>
            </a:r>
          </a:p>
          <a:p>
            <a:pPr marL="285750" indent="-285750">
              <a:lnSpc>
                <a:spcPct val="150000"/>
              </a:lnSpc>
              <a:buFont typeface="Calibri" panose="020B0604020202020204" pitchFamily="34" charset="0"/>
              <a:buChar char="-"/>
            </a:pPr>
            <a:r>
              <a:rPr lang="en-GB" dirty="0">
                <a:latin typeface="Nunito Sans SemiBold"/>
              </a:rPr>
              <a:t>Reviewing it, and making any necessary changes for next time</a:t>
            </a:r>
            <a:endParaRPr lang="en-GB" dirty="0"/>
          </a:p>
        </p:txBody>
      </p:sp>
      <p:sp>
        <p:nvSpPr>
          <p:cNvPr id="6" name="TextBox 5">
            <a:extLst>
              <a:ext uri="{FF2B5EF4-FFF2-40B4-BE49-F238E27FC236}">
                <a16:creationId xmlns:a16="http://schemas.microsoft.com/office/drawing/2014/main" id="{A416B57F-CCA8-DCF0-5B44-A32A3A36574F}"/>
              </a:ext>
            </a:extLst>
          </p:cNvPr>
          <p:cNvSpPr txBox="1"/>
          <p:nvPr/>
        </p:nvSpPr>
        <p:spPr>
          <a:xfrm>
            <a:off x="484493" y="708658"/>
            <a:ext cx="79380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solidFill>
                  <a:srgbClr val="003A82"/>
                </a:solidFill>
                <a:latin typeface="Nunito Sans Black"/>
              </a:rPr>
              <a:t>What is a risk assessment?</a:t>
            </a:r>
            <a:endParaRPr lang="en-US" sz="4000" dirty="0"/>
          </a:p>
        </p:txBody>
      </p:sp>
    </p:spTree>
    <p:extLst>
      <p:ext uri="{BB962C8B-B14F-4D97-AF65-F5344CB8AC3E}">
        <p14:creationId xmlns:p14="http://schemas.microsoft.com/office/powerpoint/2010/main" val="3350846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175676"/>
            <a:ext cx="5750325" cy="341247"/>
          </a:xfrm>
        </p:spPr>
        <p:txBody>
          <a:bodyPr/>
          <a:lstStyle/>
          <a:p>
            <a:r>
              <a:rPr lang="en-GB" sz="2400" dirty="0">
                <a:latin typeface="Nunito Sans"/>
              </a:rPr>
              <a:t>Risk Assessments</a:t>
            </a:r>
            <a:endParaRPr lang="en-GB" sz="2400" dirty="0"/>
          </a:p>
        </p:txBody>
      </p:sp>
      <p:sp>
        <p:nvSpPr>
          <p:cNvPr id="8" name="Rectangle: Rounded Corners 7">
            <a:extLst>
              <a:ext uri="{FF2B5EF4-FFF2-40B4-BE49-F238E27FC236}">
                <a16:creationId xmlns:a16="http://schemas.microsoft.com/office/drawing/2014/main" id="{DC3782B4-6632-0844-5FC5-8CAB5D48E5A1}"/>
              </a:ext>
            </a:extLst>
          </p:cNvPr>
          <p:cNvSpPr/>
          <p:nvPr/>
        </p:nvSpPr>
        <p:spPr>
          <a:xfrm>
            <a:off x="3452090" y="611909"/>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000" b="1" dirty="0">
                <a:solidFill>
                  <a:srgbClr val="003A82"/>
                </a:solidFill>
              </a:rPr>
              <a:t>Look for a hazard/risk</a:t>
            </a:r>
            <a:endParaRPr lang="en-US"/>
          </a:p>
        </p:txBody>
      </p:sp>
      <p:sp>
        <p:nvSpPr>
          <p:cNvPr id="9" name="Rectangle: Rounded Corners 8">
            <a:extLst>
              <a:ext uri="{FF2B5EF4-FFF2-40B4-BE49-F238E27FC236}">
                <a16:creationId xmlns:a16="http://schemas.microsoft.com/office/drawing/2014/main" id="{717A7771-5CA1-FC76-7B93-9A0220EFE114}"/>
              </a:ext>
            </a:extLst>
          </p:cNvPr>
          <p:cNvSpPr/>
          <p:nvPr/>
        </p:nvSpPr>
        <p:spPr>
          <a:xfrm>
            <a:off x="5680362" y="1928090"/>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1" name="Rectangle: Rounded Corners 10">
            <a:extLst>
              <a:ext uri="{FF2B5EF4-FFF2-40B4-BE49-F238E27FC236}">
                <a16:creationId xmlns:a16="http://schemas.microsoft.com/office/drawing/2014/main" id="{9A871910-6652-1BCC-0205-DA76C7BA03D9}"/>
              </a:ext>
            </a:extLst>
          </p:cNvPr>
          <p:cNvSpPr/>
          <p:nvPr/>
        </p:nvSpPr>
        <p:spPr>
          <a:xfrm>
            <a:off x="4987634"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2" name="Rectangle: Rounded Corners 11">
            <a:extLst>
              <a:ext uri="{FF2B5EF4-FFF2-40B4-BE49-F238E27FC236}">
                <a16:creationId xmlns:a16="http://schemas.microsoft.com/office/drawing/2014/main" id="{7428D4DC-BAA3-EC2C-98FB-5222BE665FA5}"/>
              </a:ext>
            </a:extLst>
          </p:cNvPr>
          <p:cNvSpPr/>
          <p:nvPr/>
        </p:nvSpPr>
        <p:spPr>
          <a:xfrm>
            <a:off x="1535543"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3" name="Rectangle: Rounded Corners 12">
            <a:extLst>
              <a:ext uri="{FF2B5EF4-FFF2-40B4-BE49-F238E27FC236}">
                <a16:creationId xmlns:a16="http://schemas.microsoft.com/office/drawing/2014/main" id="{E141C6B1-17BA-2A6C-2623-775019CF63B5}"/>
              </a:ext>
            </a:extLst>
          </p:cNvPr>
          <p:cNvSpPr/>
          <p:nvPr/>
        </p:nvSpPr>
        <p:spPr>
          <a:xfrm>
            <a:off x="1062180" y="1847272"/>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9" name="Arrow: Right 18">
            <a:extLst>
              <a:ext uri="{FF2B5EF4-FFF2-40B4-BE49-F238E27FC236}">
                <a16:creationId xmlns:a16="http://schemas.microsoft.com/office/drawing/2014/main" id="{D39B0BC1-4F0B-1FC8-18FC-C38B7AA626AC}"/>
              </a:ext>
            </a:extLst>
          </p:cNvPr>
          <p:cNvSpPr/>
          <p:nvPr/>
        </p:nvSpPr>
        <p:spPr>
          <a:xfrm rot="2580000">
            <a:off x="5795818" y="1235363"/>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AC0F1A07-B60A-B9C7-1DD8-72A677EE95C5}"/>
              </a:ext>
            </a:extLst>
          </p:cNvPr>
          <p:cNvSpPr/>
          <p:nvPr/>
        </p:nvSpPr>
        <p:spPr>
          <a:xfrm rot="6900000">
            <a:off x="6222999" y="3140362"/>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F8699C-5CA5-EE0E-AA0F-F7B24375DAF1}"/>
              </a:ext>
            </a:extLst>
          </p:cNvPr>
          <p:cNvSpPr/>
          <p:nvPr/>
        </p:nvSpPr>
        <p:spPr>
          <a:xfrm rot="10800000">
            <a:off x="3890817" y="4121725"/>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E3373F2E-3DD6-ED80-FE6F-C402D4B7D9E3}"/>
              </a:ext>
            </a:extLst>
          </p:cNvPr>
          <p:cNvSpPr/>
          <p:nvPr/>
        </p:nvSpPr>
        <p:spPr>
          <a:xfrm rot="-2700000">
            <a:off x="2459180" y="1142998"/>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5B104EB-1582-263B-2081-604AD996C932}"/>
              </a:ext>
            </a:extLst>
          </p:cNvPr>
          <p:cNvSpPr/>
          <p:nvPr/>
        </p:nvSpPr>
        <p:spPr>
          <a:xfrm rot="15240000">
            <a:off x="2193635" y="3082634"/>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E5748619-F7C0-6163-AA43-A3DEBBA556B7}"/>
              </a:ext>
            </a:extLst>
          </p:cNvPr>
          <p:cNvSpPr>
            <a:spLocks noGrp="1"/>
          </p:cNvSpPr>
          <p:nvPr>
            <p:ph type="body" sz="quarter" idx="10"/>
          </p:nvPr>
        </p:nvSpPr>
        <p:spPr>
          <a:xfrm>
            <a:off x="8262717" y="615370"/>
            <a:ext cx="3709306" cy="3635435"/>
          </a:xfrm>
        </p:spPr>
        <p:txBody>
          <a:bodyPr vert="horz" lIns="0" tIns="0" rIns="0" bIns="0" rtlCol="0" anchor="t">
            <a:noAutofit/>
          </a:bodyPr>
          <a:lstStyle/>
          <a:p>
            <a:pPr marL="0">
              <a:lnSpc>
                <a:spcPct val="100000"/>
              </a:lnSpc>
            </a:pPr>
            <a:r>
              <a:rPr lang="en-GB">
                <a:latin typeface="Nunito Sans SemiBold"/>
              </a:rPr>
              <a:t>Add the next four steps...</a:t>
            </a:r>
            <a:endParaRPr lang="en-US"/>
          </a:p>
          <a:p>
            <a:pPr marL="0">
              <a:lnSpc>
                <a:spcPct val="100000"/>
              </a:lnSpc>
            </a:pPr>
            <a:endParaRPr lang="en-GB">
              <a:latin typeface="Nunito Sans SemiBold"/>
            </a:endParaRPr>
          </a:p>
          <a:p>
            <a:pPr marL="285750" indent="-285750">
              <a:lnSpc>
                <a:spcPct val="150000"/>
              </a:lnSpc>
              <a:buFont typeface="Calibri" panose="020B0604020202020204" pitchFamily="34" charset="0"/>
              <a:buChar char="-"/>
            </a:pPr>
            <a:r>
              <a:rPr lang="en-GB">
                <a:latin typeface="Nunito Sans SemiBold"/>
              </a:rPr>
              <a:t>Record</a:t>
            </a:r>
          </a:p>
          <a:p>
            <a:pPr marL="285750" indent="-285750">
              <a:lnSpc>
                <a:spcPct val="150000"/>
              </a:lnSpc>
              <a:buFont typeface="Calibri" panose="020B0604020202020204" pitchFamily="34" charset="0"/>
              <a:buChar char="-"/>
            </a:pPr>
            <a:r>
              <a:rPr lang="en-GB">
                <a:latin typeface="Nunito Sans SemiBold"/>
              </a:rPr>
              <a:t>Review</a:t>
            </a:r>
          </a:p>
          <a:p>
            <a:pPr marL="285750" indent="-285750">
              <a:lnSpc>
                <a:spcPct val="150000"/>
              </a:lnSpc>
              <a:buFont typeface="Calibri" panose="020B0604020202020204" pitchFamily="34" charset="0"/>
              <a:buChar char="-"/>
            </a:pPr>
            <a:r>
              <a:rPr lang="en-GB">
                <a:latin typeface="Nunito Sans SemiBold"/>
              </a:rPr>
              <a:t>Who might be harmed/at risk?</a:t>
            </a:r>
          </a:p>
          <a:p>
            <a:pPr marL="285750" indent="-285750">
              <a:lnSpc>
                <a:spcPct val="150000"/>
              </a:lnSpc>
              <a:buFont typeface="Calibri" panose="020B0604020202020204" pitchFamily="34" charset="0"/>
              <a:buChar char="-"/>
            </a:pPr>
            <a:r>
              <a:rPr lang="en-GB">
                <a:latin typeface="Nunito Sans SemiBold"/>
              </a:rPr>
              <a:t>Evaluate and control risks</a:t>
            </a:r>
          </a:p>
        </p:txBody>
      </p:sp>
    </p:spTree>
    <p:extLst>
      <p:ext uri="{BB962C8B-B14F-4D97-AF65-F5344CB8AC3E}">
        <p14:creationId xmlns:p14="http://schemas.microsoft.com/office/powerpoint/2010/main" val="4026167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32486"/>
            <a:ext cx="5750325" cy="284437"/>
          </a:xfrm>
        </p:spPr>
        <p:txBody>
          <a:bodyPr/>
          <a:lstStyle/>
          <a:p>
            <a:r>
              <a:rPr lang="en-GB" sz="2000" dirty="0">
                <a:latin typeface="Nunito Sans"/>
              </a:rPr>
              <a:t>Risk Assessments</a:t>
            </a:r>
            <a:endParaRPr lang="en-GB" sz="2000" dirty="0"/>
          </a:p>
        </p:txBody>
      </p:sp>
      <p:grpSp>
        <p:nvGrpSpPr>
          <p:cNvPr id="5" name="Group 4">
            <a:extLst>
              <a:ext uri="{FF2B5EF4-FFF2-40B4-BE49-F238E27FC236}">
                <a16:creationId xmlns:a16="http://schemas.microsoft.com/office/drawing/2014/main" id="{8B27AA79-8AAE-7E7D-DAF4-8ECC2E1C7C0E}"/>
              </a:ext>
            </a:extLst>
          </p:cNvPr>
          <p:cNvGrpSpPr/>
          <p:nvPr/>
        </p:nvGrpSpPr>
        <p:grpSpPr>
          <a:xfrm>
            <a:off x="1258452" y="658090"/>
            <a:ext cx="10125363" cy="4421907"/>
            <a:chOff x="1062180" y="611909"/>
            <a:chExt cx="6846454" cy="4156362"/>
          </a:xfrm>
        </p:grpSpPr>
        <p:sp>
          <p:nvSpPr>
            <p:cNvPr id="8" name="Rectangle: Rounded Corners 7">
              <a:extLst>
                <a:ext uri="{FF2B5EF4-FFF2-40B4-BE49-F238E27FC236}">
                  <a16:creationId xmlns:a16="http://schemas.microsoft.com/office/drawing/2014/main" id="{DC3782B4-6632-0844-5FC5-8CAB5D48E5A1}"/>
                </a:ext>
              </a:extLst>
            </p:cNvPr>
            <p:cNvSpPr/>
            <p:nvPr/>
          </p:nvSpPr>
          <p:spPr>
            <a:xfrm>
              <a:off x="3452090" y="611909"/>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000" b="1" dirty="0">
                  <a:solidFill>
                    <a:srgbClr val="003A82"/>
                  </a:solidFill>
                </a:rPr>
                <a:t>Look for a hazard/risk</a:t>
              </a:r>
              <a:endParaRPr lang="en-US"/>
            </a:p>
          </p:txBody>
        </p:sp>
        <p:sp>
          <p:nvSpPr>
            <p:cNvPr id="9" name="Rectangle: Rounded Corners 8">
              <a:extLst>
                <a:ext uri="{FF2B5EF4-FFF2-40B4-BE49-F238E27FC236}">
                  <a16:creationId xmlns:a16="http://schemas.microsoft.com/office/drawing/2014/main" id="{717A7771-5CA1-FC76-7B93-9A0220EFE114}"/>
                </a:ext>
              </a:extLst>
            </p:cNvPr>
            <p:cNvSpPr/>
            <p:nvPr/>
          </p:nvSpPr>
          <p:spPr>
            <a:xfrm>
              <a:off x="5680362" y="1928090"/>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1" name="Rectangle: Rounded Corners 10">
              <a:extLst>
                <a:ext uri="{FF2B5EF4-FFF2-40B4-BE49-F238E27FC236}">
                  <a16:creationId xmlns:a16="http://schemas.microsoft.com/office/drawing/2014/main" id="{9A871910-6652-1BCC-0205-DA76C7BA03D9}"/>
                </a:ext>
              </a:extLst>
            </p:cNvPr>
            <p:cNvSpPr/>
            <p:nvPr/>
          </p:nvSpPr>
          <p:spPr>
            <a:xfrm>
              <a:off x="4987634"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2" name="Rectangle: Rounded Corners 11">
              <a:extLst>
                <a:ext uri="{FF2B5EF4-FFF2-40B4-BE49-F238E27FC236}">
                  <a16:creationId xmlns:a16="http://schemas.microsoft.com/office/drawing/2014/main" id="{7428D4DC-BAA3-EC2C-98FB-5222BE665FA5}"/>
                </a:ext>
              </a:extLst>
            </p:cNvPr>
            <p:cNvSpPr/>
            <p:nvPr/>
          </p:nvSpPr>
          <p:spPr>
            <a:xfrm>
              <a:off x="1535543" y="3890817"/>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3" name="Rectangle: Rounded Corners 12">
              <a:extLst>
                <a:ext uri="{FF2B5EF4-FFF2-40B4-BE49-F238E27FC236}">
                  <a16:creationId xmlns:a16="http://schemas.microsoft.com/office/drawing/2014/main" id="{E141C6B1-17BA-2A6C-2623-775019CF63B5}"/>
                </a:ext>
              </a:extLst>
            </p:cNvPr>
            <p:cNvSpPr/>
            <p:nvPr/>
          </p:nvSpPr>
          <p:spPr>
            <a:xfrm>
              <a:off x="1062180" y="1847272"/>
              <a:ext cx="2228272" cy="87745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3A82"/>
                </a:solidFill>
              </a:endParaRPr>
            </a:p>
          </p:txBody>
        </p:sp>
        <p:sp>
          <p:nvSpPr>
            <p:cNvPr id="19" name="Arrow: Right 18">
              <a:extLst>
                <a:ext uri="{FF2B5EF4-FFF2-40B4-BE49-F238E27FC236}">
                  <a16:creationId xmlns:a16="http://schemas.microsoft.com/office/drawing/2014/main" id="{D39B0BC1-4F0B-1FC8-18FC-C38B7AA626AC}"/>
                </a:ext>
              </a:extLst>
            </p:cNvPr>
            <p:cNvSpPr/>
            <p:nvPr/>
          </p:nvSpPr>
          <p:spPr>
            <a:xfrm rot="2580000">
              <a:off x="5795818" y="1148546"/>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AC0F1A07-B60A-B9C7-1DD8-72A677EE95C5}"/>
                </a:ext>
              </a:extLst>
            </p:cNvPr>
            <p:cNvSpPr/>
            <p:nvPr/>
          </p:nvSpPr>
          <p:spPr>
            <a:xfrm rot="6900000">
              <a:off x="6222999" y="3140362"/>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F8699C-5CA5-EE0E-AA0F-F7B24375DAF1}"/>
                </a:ext>
              </a:extLst>
            </p:cNvPr>
            <p:cNvSpPr/>
            <p:nvPr/>
          </p:nvSpPr>
          <p:spPr>
            <a:xfrm rot="10800000">
              <a:off x="3890817" y="4121725"/>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E3373F2E-3DD6-ED80-FE6F-C402D4B7D9E3}"/>
                </a:ext>
              </a:extLst>
            </p:cNvPr>
            <p:cNvSpPr/>
            <p:nvPr/>
          </p:nvSpPr>
          <p:spPr>
            <a:xfrm rot="18900000">
              <a:off x="2427953" y="1034477"/>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5B104EB-1582-263B-2081-604AD996C932}"/>
                </a:ext>
              </a:extLst>
            </p:cNvPr>
            <p:cNvSpPr/>
            <p:nvPr/>
          </p:nvSpPr>
          <p:spPr>
            <a:xfrm rot="15240000">
              <a:off x="2193635" y="3082634"/>
              <a:ext cx="992909" cy="415636"/>
            </a:xfrm>
            <a:prstGeom prst="rightArrow">
              <a:avLst/>
            </a:prstGeom>
            <a:solidFill>
              <a:srgbClr val="7414DC"/>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F05B3E0-11D8-B135-F0D8-E79CC1058DAE}"/>
              </a:ext>
            </a:extLst>
          </p:cNvPr>
          <p:cNvSpPr txBox="1"/>
          <p:nvPr/>
        </p:nvSpPr>
        <p:spPr>
          <a:xfrm>
            <a:off x="8361218" y="214976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2. Who might be harmed/at risk?</a:t>
            </a:r>
          </a:p>
        </p:txBody>
      </p:sp>
      <p:sp>
        <p:nvSpPr>
          <p:cNvPr id="14" name="TextBox 13">
            <a:extLst>
              <a:ext uri="{FF2B5EF4-FFF2-40B4-BE49-F238E27FC236}">
                <a16:creationId xmlns:a16="http://schemas.microsoft.com/office/drawing/2014/main" id="{C46DAFE7-01E5-A1BE-016F-300899C7465A}"/>
              </a:ext>
            </a:extLst>
          </p:cNvPr>
          <p:cNvSpPr txBox="1"/>
          <p:nvPr/>
        </p:nvSpPr>
        <p:spPr>
          <a:xfrm>
            <a:off x="7324436" y="4264891"/>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3. Evaluate and control risks</a:t>
            </a:r>
          </a:p>
        </p:txBody>
      </p:sp>
      <p:sp>
        <p:nvSpPr>
          <p:cNvPr id="16" name="TextBox 15">
            <a:extLst>
              <a:ext uri="{FF2B5EF4-FFF2-40B4-BE49-F238E27FC236}">
                <a16:creationId xmlns:a16="http://schemas.microsoft.com/office/drawing/2014/main" id="{A0D52AC5-638E-E58B-F9F8-4F5A38A860DA}"/>
              </a:ext>
            </a:extLst>
          </p:cNvPr>
          <p:cNvSpPr txBox="1"/>
          <p:nvPr/>
        </p:nvSpPr>
        <p:spPr>
          <a:xfrm>
            <a:off x="2189017" y="442883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4. Record</a:t>
            </a:r>
          </a:p>
        </p:txBody>
      </p:sp>
      <p:sp>
        <p:nvSpPr>
          <p:cNvPr id="18" name="TextBox 17">
            <a:extLst>
              <a:ext uri="{FF2B5EF4-FFF2-40B4-BE49-F238E27FC236}">
                <a16:creationId xmlns:a16="http://schemas.microsoft.com/office/drawing/2014/main" id="{18118AE2-F182-20E1-D4C5-9E3E19FFFFE1}"/>
              </a:ext>
            </a:extLst>
          </p:cNvPr>
          <p:cNvSpPr txBox="1"/>
          <p:nvPr/>
        </p:nvSpPr>
        <p:spPr>
          <a:xfrm>
            <a:off x="1542472" y="231601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003A82"/>
                </a:solidFill>
                <a:cs typeface="Arial"/>
              </a:rPr>
              <a:t>5. Review and repeat</a:t>
            </a:r>
            <a:endParaRPr lang="en-US" dirty="0"/>
          </a:p>
        </p:txBody>
      </p:sp>
    </p:spTree>
    <p:extLst>
      <p:ext uri="{BB962C8B-B14F-4D97-AF65-F5344CB8AC3E}">
        <p14:creationId xmlns:p14="http://schemas.microsoft.com/office/powerpoint/2010/main" val="38663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a:normAutofit/>
          </a:bodyPr>
          <a:lstStyle/>
          <a:p>
            <a:pPr marL="0" indent="0">
              <a:buNone/>
            </a:pPr>
            <a:r>
              <a:rPr lang="en-GB" sz="3400" b="1" dirty="0">
                <a:solidFill>
                  <a:srgbClr val="7414DC"/>
                </a:solidFill>
                <a:latin typeface="Nunito Sans Black" panose="00000A00000000000000" pitchFamily="2" charset="0"/>
              </a:rPr>
              <a:t>Risk assessment:</a:t>
            </a:r>
          </a:p>
        </p:txBody>
      </p:sp>
      <p:graphicFrame>
        <p:nvGraphicFramePr>
          <p:cNvPr id="5" name="Diagram 4">
            <a:extLst>
              <a:ext uri="{FF2B5EF4-FFF2-40B4-BE49-F238E27FC236}">
                <a16:creationId xmlns:a16="http://schemas.microsoft.com/office/drawing/2014/main" id="{CEB1E81D-318F-4A11-BD56-CA6F4FE74E23}"/>
              </a:ext>
            </a:extLst>
          </p:cNvPr>
          <p:cNvGraphicFramePr/>
          <p:nvPr>
            <p:extLst>
              <p:ext uri="{D42A27DB-BD31-4B8C-83A1-F6EECF244321}">
                <p14:modId xmlns:p14="http://schemas.microsoft.com/office/powerpoint/2010/main" val="1360403469"/>
              </p:ext>
            </p:extLst>
          </p:nvPr>
        </p:nvGraphicFramePr>
        <p:xfrm>
          <a:off x="1599156" y="602787"/>
          <a:ext cx="8993687" cy="6000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6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F5D5EF67-D91D-4D22-B36A-180B5C74D26C}"/>
                                            </p:graphicEl>
                                          </p:spTgt>
                                        </p:tgtEl>
                                        <p:attrNameLst>
                                          <p:attrName>style.visibility</p:attrName>
                                        </p:attrNameLst>
                                      </p:cBhvr>
                                      <p:to>
                                        <p:strVal val="visible"/>
                                      </p:to>
                                    </p:set>
                                    <p:animEffect transition="in" filter="fade">
                                      <p:cBhvr>
                                        <p:cTn id="7" dur="500"/>
                                        <p:tgtEl>
                                          <p:spTgt spid="5">
                                            <p:graphicEl>
                                              <a:dgm id="{F5D5EF67-D91D-4D22-B36A-180B5C74D2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4AA12CD4-16C0-4541-948D-B8A525B2E051}"/>
                                            </p:graphicEl>
                                          </p:spTgt>
                                        </p:tgtEl>
                                        <p:attrNameLst>
                                          <p:attrName>style.visibility</p:attrName>
                                        </p:attrNameLst>
                                      </p:cBhvr>
                                      <p:to>
                                        <p:strVal val="visible"/>
                                      </p:to>
                                    </p:set>
                                    <p:animEffect transition="in" filter="fade">
                                      <p:cBhvr>
                                        <p:cTn id="12" dur="500"/>
                                        <p:tgtEl>
                                          <p:spTgt spid="5">
                                            <p:graphicEl>
                                              <a:dgm id="{4AA12CD4-16C0-4541-948D-B8A525B2E05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32826E78-B384-4451-8489-BBFFA17003EA}"/>
                                            </p:graphicEl>
                                          </p:spTgt>
                                        </p:tgtEl>
                                        <p:attrNameLst>
                                          <p:attrName>style.visibility</p:attrName>
                                        </p:attrNameLst>
                                      </p:cBhvr>
                                      <p:to>
                                        <p:strVal val="visible"/>
                                      </p:to>
                                    </p:set>
                                    <p:animEffect transition="in" filter="fade">
                                      <p:cBhvr>
                                        <p:cTn id="15" dur="500"/>
                                        <p:tgtEl>
                                          <p:spTgt spid="5">
                                            <p:graphicEl>
                                              <a:dgm id="{32826E78-B384-4451-8489-BBFFA17003E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C730742C-B3A1-4530-8356-84B3DDA54DD6}"/>
                                            </p:graphicEl>
                                          </p:spTgt>
                                        </p:tgtEl>
                                        <p:attrNameLst>
                                          <p:attrName>style.visibility</p:attrName>
                                        </p:attrNameLst>
                                      </p:cBhvr>
                                      <p:to>
                                        <p:strVal val="visible"/>
                                      </p:to>
                                    </p:set>
                                    <p:animEffect transition="in" filter="fade">
                                      <p:cBhvr>
                                        <p:cTn id="20" dur="500"/>
                                        <p:tgtEl>
                                          <p:spTgt spid="5">
                                            <p:graphicEl>
                                              <a:dgm id="{C730742C-B3A1-4530-8356-84B3DDA54DD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6061B60C-A064-4375-8C52-259C68CA92E8}"/>
                                            </p:graphicEl>
                                          </p:spTgt>
                                        </p:tgtEl>
                                        <p:attrNameLst>
                                          <p:attrName>style.visibility</p:attrName>
                                        </p:attrNameLst>
                                      </p:cBhvr>
                                      <p:to>
                                        <p:strVal val="visible"/>
                                      </p:to>
                                    </p:set>
                                    <p:animEffect transition="in" filter="fade">
                                      <p:cBhvr>
                                        <p:cTn id="23" dur="500"/>
                                        <p:tgtEl>
                                          <p:spTgt spid="5">
                                            <p:graphicEl>
                                              <a:dgm id="{6061B60C-A064-4375-8C52-259C68CA92E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B50E9491-36E2-4EED-9973-BD36359D0536}"/>
                                            </p:graphicEl>
                                          </p:spTgt>
                                        </p:tgtEl>
                                        <p:attrNameLst>
                                          <p:attrName>style.visibility</p:attrName>
                                        </p:attrNameLst>
                                      </p:cBhvr>
                                      <p:to>
                                        <p:strVal val="visible"/>
                                      </p:to>
                                    </p:set>
                                    <p:animEffect transition="in" filter="fade">
                                      <p:cBhvr>
                                        <p:cTn id="28" dur="500"/>
                                        <p:tgtEl>
                                          <p:spTgt spid="5">
                                            <p:graphicEl>
                                              <a:dgm id="{B50E9491-36E2-4EED-9973-BD36359D0536}"/>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4B1604C5-12F8-4C61-B0FD-416F758F8A7B}"/>
                                            </p:graphicEl>
                                          </p:spTgt>
                                        </p:tgtEl>
                                        <p:attrNameLst>
                                          <p:attrName>style.visibility</p:attrName>
                                        </p:attrNameLst>
                                      </p:cBhvr>
                                      <p:to>
                                        <p:strVal val="visible"/>
                                      </p:to>
                                    </p:set>
                                    <p:animEffect transition="in" filter="fade">
                                      <p:cBhvr>
                                        <p:cTn id="31" dur="500"/>
                                        <p:tgtEl>
                                          <p:spTgt spid="5">
                                            <p:graphicEl>
                                              <a:dgm id="{4B1604C5-12F8-4C61-B0FD-416F758F8A7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B92396F8-D43F-4DBC-8A34-73E5512D5374}"/>
                                            </p:graphicEl>
                                          </p:spTgt>
                                        </p:tgtEl>
                                        <p:attrNameLst>
                                          <p:attrName>style.visibility</p:attrName>
                                        </p:attrNameLst>
                                      </p:cBhvr>
                                      <p:to>
                                        <p:strVal val="visible"/>
                                      </p:to>
                                    </p:set>
                                    <p:animEffect transition="in" filter="fade">
                                      <p:cBhvr>
                                        <p:cTn id="36" dur="500"/>
                                        <p:tgtEl>
                                          <p:spTgt spid="5">
                                            <p:graphicEl>
                                              <a:dgm id="{B92396F8-D43F-4DBC-8A34-73E5512D537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AC10CD93-06B8-46EE-91EA-9DF3AFB112C9}"/>
                                            </p:graphicEl>
                                          </p:spTgt>
                                        </p:tgtEl>
                                        <p:attrNameLst>
                                          <p:attrName>style.visibility</p:attrName>
                                        </p:attrNameLst>
                                      </p:cBhvr>
                                      <p:to>
                                        <p:strVal val="visible"/>
                                      </p:to>
                                    </p:set>
                                    <p:animEffect transition="in" filter="fade">
                                      <p:cBhvr>
                                        <p:cTn id="39" dur="500"/>
                                        <p:tgtEl>
                                          <p:spTgt spid="5">
                                            <p:graphicEl>
                                              <a:dgm id="{AC10CD93-06B8-46EE-91EA-9DF3AFB112C9}"/>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graphicEl>
                                              <a:dgm id="{F76C051F-0710-4C19-8780-720AD7241E43}"/>
                                            </p:graphicEl>
                                          </p:spTgt>
                                        </p:tgtEl>
                                        <p:attrNameLst>
                                          <p:attrName>style.visibility</p:attrName>
                                        </p:attrNameLst>
                                      </p:cBhvr>
                                      <p:to>
                                        <p:strVal val="visible"/>
                                      </p:to>
                                    </p:set>
                                    <p:animEffect transition="in" filter="fade">
                                      <p:cBhvr>
                                        <p:cTn id="42" dur="500"/>
                                        <p:tgtEl>
                                          <p:spTgt spid="5">
                                            <p:graphicEl>
                                              <a:dgm id="{F76C051F-0710-4C19-8780-720AD7241E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32230"/>
            <a:ext cx="5750325" cy="284693"/>
          </a:xfrm>
        </p:spPr>
        <p:txBody>
          <a:bodyPr/>
          <a:lstStyle/>
          <a:p>
            <a:r>
              <a:rPr lang="en-GB" sz="2000" dirty="0">
                <a:latin typeface="Nunito Sans"/>
              </a:rPr>
              <a:t>Risk Assessments</a:t>
            </a:r>
            <a:endParaRPr lang="en-GB" sz="2000" dirty="0"/>
          </a:p>
        </p:txBody>
      </p:sp>
      <p:sp>
        <p:nvSpPr>
          <p:cNvPr id="3" name="Text Placeholder 2"/>
          <p:cNvSpPr>
            <a:spLocks noGrp="1"/>
          </p:cNvSpPr>
          <p:nvPr>
            <p:ph type="body" sz="quarter" idx="10"/>
          </p:nvPr>
        </p:nvSpPr>
        <p:spPr>
          <a:xfrm>
            <a:off x="571846" y="1033846"/>
            <a:ext cx="3463477" cy="1131671"/>
          </a:xfrm>
        </p:spPr>
        <p:txBody>
          <a:bodyPr vert="horz" lIns="0" tIns="0" rIns="0" bIns="0" rtlCol="0" anchor="t">
            <a:noAutofit/>
          </a:bodyPr>
          <a:lstStyle/>
          <a:p>
            <a:pPr marL="0" lvl="0">
              <a:lnSpc>
                <a:spcPct val="100000"/>
              </a:lnSpc>
              <a:spcBef>
                <a:spcPts val="0"/>
              </a:spcBef>
              <a:buSzPts val="2500"/>
            </a:pPr>
            <a:r>
              <a:rPr lang="en-GB" dirty="0">
                <a:latin typeface="Nunito Sans"/>
              </a:rPr>
              <a:t>In Scouts, all activities should have a written or digital Risk </a:t>
            </a:r>
            <a:r>
              <a:rPr lang="en-GB">
                <a:latin typeface="Nunito Sans"/>
              </a:rPr>
              <a:t>Assessment.</a:t>
            </a:r>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B810354C-3E41-21BE-C556-F7DB801EC1EB}"/>
              </a:ext>
            </a:extLst>
          </p:cNvPr>
          <p:cNvPicPr>
            <a:picLocks noChangeAspect="1"/>
          </p:cNvPicPr>
          <p:nvPr/>
        </p:nvPicPr>
        <p:blipFill rotWithShape="1">
          <a:blip r:embed="rId2"/>
          <a:srcRect l="870" r="516" b="10030"/>
          <a:stretch/>
        </p:blipFill>
        <p:spPr>
          <a:xfrm>
            <a:off x="467937" y="2163763"/>
            <a:ext cx="5757901" cy="3419277"/>
          </a:xfrm>
          <a:prstGeom prst="rect">
            <a:avLst/>
          </a:prstGeom>
        </p:spPr>
      </p:pic>
      <p:pic>
        <p:nvPicPr>
          <p:cNvPr id="4" name="Google Shape;893;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86845" y="313445"/>
            <a:ext cx="7127289" cy="3012871"/>
          </a:xfrm>
          <a:prstGeom prst="rect">
            <a:avLst/>
          </a:prstGeom>
          <a:noFill/>
          <a:ln>
            <a:noFill/>
          </a:ln>
          <a:effectLst>
            <a:outerShdw blurRad="50800" dist="38100" dir="10800000" algn="r" rotWithShape="0">
              <a:srgbClr val="000000">
                <a:alpha val="40000"/>
              </a:srgbClr>
            </a:outerShdw>
          </a:effectLst>
        </p:spPr>
      </p:pic>
    </p:spTree>
    <p:extLst>
      <p:ext uri="{BB962C8B-B14F-4D97-AF65-F5344CB8AC3E}">
        <p14:creationId xmlns:p14="http://schemas.microsoft.com/office/powerpoint/2010/main" val="1432530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0871E-C536-478A-A304-91310E8367E0}"/>
              </a:ext>
            </a:extLst>
          </p:cNvPr>
          <p:cNvPicPr>
            <a:picLocks noChangeAspect="1"/>
          </p:cNvPicPr>
          <p:nvPr/>
        </p:nvPicPr>
        <p:blipFill rotWithShape="1">
          <a:blip r:embed="rId3"/>
          <a:srcRect l="1881" t="2322" r="2403" b="-43"/>
          <a:stretch/>
        </p:blipFill>
        <p:spPr>
          <a:xfrm>
            <a:off x="740097" y="-4401"/>
            <a:ext cx="10698593" cy="6870511"/>
          </a:xfrm>
          <a:prstGeom prst="rect">
            <a:avLst/>
          </a:prstGeom>
        </p:spPr>
      </p:pic>
      <p:pic>
        <p:nvPicPr>
          <p:cNvPr id="1026" name="Picture 2" descr="Risk Assessment Matrices - Tools to Visualise Risk">
            <a:extLst>
              <a:ext uri="{FF2B5EF4-FFF2-40B4-BE49-F238E27FC236}">
                <a16:creationId xmlns:a16="http://schemas.microsoft.com/office/drawing/2014/main" id="{C11DC5D5-BF46-9370-89E7-9362E16A5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298"/>
            <a:ext cx="7424928" cy="4176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x5 Risk Matrix Example">
            <a:extLst>
              <a:ext uri="{FF2B5EF4-FFF2-40B4-BE49-F238E27FC236}">
                <a16:creationId xmlns:a16="http://schemas.microsoft.com/office/drawing/2014/main" id="{14EACF51-BD4C-2296-4236-CC31E4FAF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14" y="362121"/>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5419" y="2545032"/>
            <a:ext cx="9532997" cy="1235723"/>
          </a:xfrm>
        </p:spPr>
        <p:txBody>
          <a:bodyPr/>
          <a:lstStyle/>
          <a:p>
            <a:pPr marL="0" indent="0" algn="ctr">
              <a:buNone/>
            </a:pPr>
            <a:r>
              <a:rPr lang="en-GB" sz="4400" b="1" dirty="0">
                <a:latin typeface="Nunito Sans Black" panose="00000A00000000000000" pitchFamily="2" charset="0"/>
              </a:rPr>
              <a:t>The Young Leaders Scheme.</a:t>
            </a:r>
          </a:p>
        </p:txBody>
      </p:sp>
    </p:spTree>
    <p:extLst>
      <p:ext uri="{BB962C8B-B14F-4D97-AF65-F5344CB8AC3E}">
        <p14:creationId xmlns:p14="http://schemas.microsoft.com/office/powerpoint/2010/main" val="211083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051" y="2102998"/>
            <a:ext cx="7917557" cy="2031325"/>
          </a:xfrm>
        </p:spPr>
        <p:txBody>
          <a:bodyPr/>
          <a:lstStyle/>
          <a:p>
            <a:r>
              <a:rPr lang="en-GB" dirty="0"/>
              <a:t>What is a Young Leader?</a:t>
            </a:r>
            <a:br>
              <a:rPr lang="en-GB" dirty="0"/>
            </a:br>
            <a:endParaRPr lang="en-GB" dirty="0"/>
          </a:p>
        </p:txBody>
      </p:sp>
    </p:spTree>
    <p:extLst>
      <p:ext uri="{BB962C8B-B14F-4D97-AF65-F5344CB8AC3E}">
        <p14:creationId xmlns:p14="http://schemas.microsoft.com/office/powerpoint/2010/main" val="851995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1479"/>
            <a:ext cx="5750325" cy="215444"/>
          </a:xfrm>
        </p:spPr>
        <p:txBody>
          <a:bodyPr/>
          <a:lstStyle/>
          <a:p>
            <a:r>
              <a:rPr lang="en-GB" sz="1400" dirty="0">
                <a:latin typeface="Nunito Sans"/>
              </a:rPr>
              <a:t>The Young Leader Scheme</a:t>
            </a:r>
            <a:endParaRPr lang="en-GB" sz="1400" dirty="0">
              <a:solidFill>
                <a:srgbClr val="000000"/>
              </a:solidFill>
              <a:latin typeface="Nunito Sans"/>
            </a:endParaRPr>
          </a:p>
        </p:txBody>
      </p:sp>
      <p:sp>
        <p:nvSpPr>
          <p:cNvPr id="6" name="TextBox 5">
            <a:extLst>
              <a:ext uri="{FF2B5EF4-FFF2-40B4-BE49-F238E27FC236}">
                <a16:creationId xmlns:a16="http://schemas.microsoft.com/office/drawing/2014/main" id="{A416B57F-CCA8-DCF0-5B44-A32A3A36574F}"/>
              </a:ext>
            </a:extLst>
          </p:cNvPr>
          <p:cNvSpPr txBox="1"/>
          <p:nvPr/>
        </p:nvSpPr>
        <p:spPr>
          <a:xfrm>
            <a:off x="573505" y="608366"/>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Module A = Completed!</a:t>
            </a:r>
            <a:endParaRPr lang="en-US" dirty="0"/>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571281" y="1825649"/>
            <a:ext cx="6844474" cy="3635435"/>
          </a:xfrm>
        </p:spPr>
        <p:txBody>
          <a:bodyPr vert="horz" lIns="0" tIns="0" rIns="0" bIns="0" rtlCol="0" anchor="t">
            <a:noAutofit/>
          </a:bodyPr>
          <a:lstStyle/>
          <a:p>
            <a:pPr marL="0">
              <a:lnSpc>
                <a:spcPct val="100000"/>
              </a:lnSpc>
              <a:spcBef>
                <a:spcPts val="0"/>
              </a:spcBef>
            </a:pPr>
            <a:r>
              <a:rPr lang="en-GB" sz="2400" dirty="0">
                <a:latin typeface="Nunito Sans SemiBold"/>
              </a:rPr>
              <a:t>You've earned your Young Leaders badge and </a:t>
            </a:r>
            <a:r>
              <a:rPr lang="en-GB" sz="2400" strike="sngStrike" dirty="0">
                <a:latin typeface="Nunito Sans SemiBold"/>
              </a:rPr>
              <a:t>woggle</a:t>
            </a:r>
            <a:r>
              <a:rPr lang="en-GB" sz="2400" dirty="0">
                <a:latin typeface="Nunito Sans SemiBold"/>
              </a:rPr>
              <a:t>.</a:t>
            </a:r>
            <a:endParaRPr lang="en-US" dirty="0"/>
          </a:p>
        </p:txBody>
      </p:sp>
      <p:pic>
        <p:nvPicPr>
          <p:cNvPr id="3" name="Picture 2" descr="A logo of a plant&#10;&#10;Description automatically generated">
            <a:extLst>
              <a:ext uri="{FF2B5EF4-FFF2-40B4-BE49-F238E27FC236}">
                <a16:creationId xmlns:a16="http://schemas.microsoft.com/office/drawing/2014/main" id="{C3542BEB-74D2-93F1-59BF-6F3652573BE7}"/>
              </a:ext>
            </a:extLst>
          </p:cNvPr>
          <p:cNvPicPr>
            <a:picLocks noChangeAspect="1"/>
          </p:cNvPicPr>
          <p:nvPr/>
        </p:nvPicPr>
        <p:blipFill rotWithShape="1">
          <a:blip r:embed="rId3"/>
          <a:srcRect l="10308" t="12584" r="12851" b="12584"/>
          <a:stretch/>
        </p:blipFill>
        <p:spPr>
          <a:xfrm>
            <a:off x="8221337" y="1377108"/>
            <a:ext cx="3148997" cy="3066372"/>
          </a:xfrm>
          <a:prstGeom prst="rect">
            <a:avLst/>
          </a:prstGeom>
        </p:spPr>
      </p:pic>
    </p:spTree>
    <p:extLst>
      <p:ext uri="{BB962C8B-B14F-4D97-AF65-F5344CB8AC3E}">
        <p14:creationId xmlns:p14="http://schemas.microsoft.com/office/powerpoint/2010/main" val="1696023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32230"/>
            <a:ext cx="5750325" cy="284693"/>
          </a:xfrm>
        </p:spPr>
        <p:txBody>
          <a:bodyPr/>
          <a:lstStyle/>
          <a:p>
            <a:r>
              <a:rPr lang="en-GB" sz="2000" dirty="0">
                <a:latin typeface="Nunito Sans"/>
              </a:rPr>
              <a:t>The Young Leader Scheme</a:t>
            </a:r>
          </a:p>
        </p:txBody>
      </p:sp>
      <p:sp>
        <p:nvSpPr>
          <p:cNvPr id="6" name="TextBox 5">
            <a:extLst>
              <a:ext uri="{FF2B5EF4-FFF2-40B4-BE49-F238E27FC236}">
                <a16:creationId xmlns:a16="http://schemas.microsoft.com/office/drawing/2014/main" id="{A416B57F-CCA8-DCF0-5B44-A32A3A36574F}"/>
              </a:ext>
            </a:extLst>
          </p:cNvPr>
          <p:cNvSpPr txBox="1"/>
          <p:nvPr/>
        </p:nvSpPr>
        <p:spPr>
          <a:xfrm>
            <a:off x="573505" y="598340"/>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What's next?</a:t>
            </a:r>
            <a:endParaRPr lang="en-US" dirty="0"/>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571281" y="1715360"/>
            <a:ext cx="5750890" cy="3635435"/>
          </a:xfrm>
        </p:spPr>
        <p:txBody>
          <a:bodyPr vert="horz" lIns="0" tIns="0" rIns="0" bIns="0" rtlCol="0" anchor="t">
            <a:noAutofit/>
          </a:bodyPr>
          <a:lstStyle/>
          <a:p>
            <a:pPr marL="0">
              <a:lnSpc>
                <a:spcPct val="100000"/>
              </a:lnSpc>
              <a:spcBef>
                <a:spcPts val="0"/>
              </a:spcBef>
            </a:pPr>
            <a:r>
              <a:rPr lang="en-GB" sz="2400" dirty="0">
                <a:latin typeface="Nunito Sans SemiBold"/>
              </a:rPr>
              <a:t>Congratulations on completing module A!</a:t>
            </a:r>
          </a:p>
          <a:p>
            <a:pPr marL="0">
              <a:lnSpc>
                <a:spcPct val="100000"/>
              </a:lnSpc>
              <a:spcBef>
                <a:spcPts val="0"/>
              </a:spcBef>
            </a:pPr>
            <a:endParaRPr lang="en-GB" sz="2400" dirty="0">
              <a:latin typeface="Nunito Sans SemiBold"/>
            </a:endParaRPr>
          </a:p>
          <a:p>
            <a:pPr marL="0">
              <a:lnSpc>
                <a:spcPct val="100000"/>
              </a:lnSpc>
              <a:spcBef>
                <a:spcPts val="0"/>
              </a:spcBef>
            </a:pPr>
            <a:r>
              <a:rPr lang="en-GB" sz="2400" dirty="0">
                <a:latin typeface="Nunito Sans SemiBold"/>
              </a:rPr>
              <a:t>Next up: </a:t>
            </a:r>
          </a:p>
          <a:p>
            <a:pPr marL="342900" indent="-342900">
              <a:lnSpc>
                <a:spcPct val="100000"/>
              </a:lnSpc>
              <a:spcBef>
                <a:spcPts val="0"/>
              </a:spcBef>
              <a:buFont typeface="Calibri" panose="020B0604020202020204" pitchFamily="34" charset="0"/>
              <a:buChar char="-"/>
            </a:pPr>
            <a:r>
              <a:rPr lang="en-GB" sz="2400" dirty="0">
                <a:latin typeface="Nunito Sans SemiBold"/>
              </a:rPr>
              <a:t>There are 10 modules to help you get the most out of being a young leader</a:t>
            </a:r>
          </a:p>
          <a:p>
            <a:pPr marL="0">
              <a:lnSpc>
                <a:spcPct val="100000"/>
              </a:lnSpc>
              <a:spcBef>
                <a:spcPts val="0"/>
              </a:spcBef>
            </a:pPr>
            <a:endParaRPr lang="en-GB" sz="2400" dirty="0">
              <a:latin typeface="Nunito Sans SemiBold"/>
            </a:endParaRPr>
          </a:p>
          <a:p>
            <a:pPr marL="342900" indent="-342900">
              <a:lnSpc>
                <a:spcPct val="100000"/>
              </a:lnSpc>
              <a:spcBef>
                <a:spcPts val="0"/>
              </a:spcBef>
              <a:buFont typeface="Calibri" panose="020B0604020202020204" pitchFamily="34" charset="0"/>
              <a:buChar char="-"/>
            </a:pPr>
            <a:r>
              <a:rPr lang="en-GB" sz="2400" dirty="0">
                <a:latin typeface="Nunito Sans SemiBold"/>
              </a:rPr>
              <a:t>You will also complete 4 missions...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904" y="0"/>
            <a:ext cx="4578096" cy="6858000"/>
          </a:xfrm>
          <a:prstGeom prst="rect">
            <a:avLst/>
          </a:prstGeom>
        </p:spPr>
      </p:pic>
    </p:spTree>
    <p:extLst>
      <p:ext uri="{BB962C8B-B14F-4D97-AF65-F5344CB8AC3E}">
        <p14:creationId xmlns:p14="http://schemas.microsoft.com/office/powerpoint/2010/main" val="1113955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66A8-F29C-D872-ECE9-0C252D1020A7}"/>
              </a:ext>
            </a:extLst>
          </p:cNvPr>
          <p:cNvSpPr>
            <a:spLocks noGrp="1"/>
          </p:cNvSpPr>
          <p:nvPr>
            <p:ph type="ctrTitle"/>
          </p:nvPr>
        </p:nvSpPr>
        <p:spPr>
          <a:xfrm>
            <a:off x="571846" y="123738"/>
            <a:ext cx="5750325" cy="393185"/>
          </a:xfrm>
        </p:spPr>
        <p:txBody>
          <a:bodyPr/>
          <a:lstStyle/>
          <a:p>
            <a:r>
              <a:rPr lang="en-GB" sz="1400" b="1" u="sng" dirty="0"/>
              <a:t>Young Leader Training Modules </a:t>
            </a:r>
            <a:br>
              <a:rPr lang="en-GB" sz="1400" b="1" u="sng" dirty="0"/>
            </a:br>
            <a:endParaRPr lang="en-GB" sz="1400" dirty="0"/>
          </a:p>
        </p:txBody>
      </p:sp>
      <p:sp>
        <p:nvSpPr>
          <p:cNvPr id="3" name="Text Placeholder 2">
            <a:extLst>
              <a:ext uri="{FF2B5EF4-FFF2-40B4-BE49-F238E27FC236}">
                <a16:creationId xmlns:a16="http://schemas.microsoft.com/office/drawing/2014/main" id="{92686CB5-4112-D499-8FE4-D29CFCB418DF}"/>
              </a:ext>
            </a:extLst>
          </p:cNvPr>
          <p:cNvSpPr>
            <a:spLocks noGrp="1"/>
          </p:cNvSpPr>
          <p:nvPr>
            <p:ph type="body" sz="quarter" idx="10"/>
          </p:nvPr>
        </p:nvSpPr>
        <p:spPr>
          <a:xfrm>
            <a:off x="497238" y="468493"/>
            <a:ext cx="3822162" cy="1202149"/>
          </a:xfrm>
        </p:spPr>
        <p:txBody>
          <a:bodyPr/>
          <a:lstStyle/>
          <a:p>
            <a:endParaRPr lang="en-GB" b="1" u="sng" dirty="0"/>
          </a:p>
          <a:p>
            <a:r>
              <a:rPr lang="en-GB" b="1" dirty="0"/>
              <a:t>Getting Started:</a:t>
            </a:r>
          </a:p>
          <a:p>
            <a:r>
              <a:rPr lang="en-GB" b="1" dirty="0"/>
              <a:t>Module A </a:t>
            </a:r>
            <a:r>
              <a:rPr lang="en-GB" dirty="0"/>
              <a:t>– Completed Tonight!</a:t>
            </a:r>
          </a:p>
          <a:p>
            <a:endParaRPr lang="en-GB" dirty="0"/>
          </a:p>
          <a:p>
            <a:endParaRPr lang="en-GB" dirty="0"/>
          </a:p>
          <a:p>
            <a:endParaRPr lang="en-GB" dirty="0"/>
          </a:p>
          <a:p>
            <a:endParaRPr lang="en-GB" b="1" u="sng" dirty="0"/>
          </a:p>
          <a:p>
            <a:endParaRPr lang="en-GB" b="1" u="sng" dirty="0"/>
          </a:p>
        </p:txBody>
      </p:sp>
      <p:pic>
        <p:nvPicPr>
          <p:cNvPr id="11" name="Picture 10">
            <a:extLst>
              <a:ext uri="{FF2B5EF4-FFF2-40B4-BE49-F238E27FC236}">
                <a16:creationId xmlns:a16="http://schemas.microsoft.com/office/drawing/2014/main" id="{CDDDA41A-FC14-EA4E-DBE6-366C0EE78513}"/>
              </a:ext>
            </a:extLst>
          </p:cNvPr>
          <p:cNvPicPr>
            <a:picLocks noChangeAspect="1"/>
          </p:cNvPicPr>
          <p:nvPr/>
        </p:nvPicPr>
        <p:blipFill>
          <a:blip r:embed="rId2"/>
          <a:stretch>
            <a:fillRect/>
          </a:stretch>
        </p:blipFill>
        <p:spPr>
          <a:xfrm>
            <a:off x="497238" y="1622212"/>
            <a:ext cx="11197524" cy="4742012"/>
          </a:xfrm>
          <a:prstGeom prst="rect">
            <a:avLst/>
          </a:prstGeom>
        </p:spPr>
      </p:pic>
      <p:cxnSp>
        <p:nvCxnSpPr>
          <p:cNvPr id="13" name="Straight Arrow Connector 12">
            <a:extLst>
              <a:ext uri="{FF2B5EF4-FFF2-40B4-BE49-F238E27FC236}">
                <a16:creationId xmlns:a16="http://schemas.microsoft.com/office/drawing/2014/main" id="{06AD527C-6B6D-6EB0-E686-BB50D7D01231}"/>
              </a:ext>
            </a:extLst>
          </p:cNvPr>
          <p:cNvCxnSpPr>
            <a:cxnSpLocks/>
          </p:cNvCxnSpPr>
          <p:nvPr/>
        </p:nvCxnSpPr>
        <p:spPr>
          <a:xfrm flipH="1">
            <a:off x="3962400" y="816864"/>
            <a:ext cx="3255264" cy="1024128"/>
          </a:xfrm>
          <a:prstGeom prst="straightConnector1">
            <a:avLst/>
          </a:prstGeom>
          <a:ln w="57150">
            <a:solidFill>
              <a:srgbClr val="003A8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FACB67-D03D-DD9D-3083-A4BFDADE514F}"/>
              </a:ext>
            </a:extLst>
          </p:cNvPr>
          <p:cNvSpPr txBox="1"/>
          <p:nvPr/>
        </p:nvSpPr>
        <p:spPr>
          <a:xfrm>
            <a:off x="6854538" y="342376"/>
            <a:ext cx="4840224" cy="584775"/>
          </a:xfrm>
          <a:prstGeom prst="rect">
            <a:avLst/>
          </a:prstGeom>
          <a:noFill/>
        </p:spPr>
        <p:txBody>
          <a:bodyPr wrap="square" rtlCol="0">
            <a:spAutoFit/>
          </a:bodyPr>
          <a:lstStyle/>
          <a:p>
            <a:r>
              <a:rPr lang="en-GB" sz="3200" b="1" dirty="0">
                <a:solidFill>
                  <a:srgbClr val="003A82"/>
                </a:solidFill>
              </a:rPr>
              <a:t>These are in the booklet</a:t>
            </a:r>
          </a:p>
        </p:txBody>
      </p:sp>
    </p:spTree>
    <p:extLst>
      <p:ext uri="{BB962C8B-B14F-4D97-AF65-F5344CB8AC3E}">
        <p14:creationId xmlns:p14="http://schemas.microsoft.com/office/powerpoint/2010/main" val="173123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C63C32-3B3B-4CDE-A72B-D67878E3B470}"/>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E7B2FDE5-56EF-7CD6-1F79-A493702E3796}"/>
              </a:ext>
            </a:extLst>
          </p:cNvPr>
          <p:cNvPicPr>
            <a:picLocks noChangeAspect="1"/>
          </p:cNvPicPr>
          <p:nvPr/>
        </p:nvPicPr>
        <p:blipFill>
          <a:blip r:embed="rId2"/>
          <a:stretch>
            <a:fillRect/>
          </a:stretch>
        </p:blipFill>
        <p:spPr>
          <a:xfrm>
            <a:off x="369709" y="309174"/>
            <a:ext cx="9685429" cy="6239652"/>
          </a:xfrm>
          <a:prstGeom prst="rect">
            <a:avLst/>
          </a:prstGeom>
        </p:spPr>
      </p:pic>
    </p:spTree>
    <p:extLst>
      <p:ext uri="{BB962C8B-B14F-4D97-AF65-F5344CB8AC3E}">
        <p14:creationId xmlns:p14="http://schemas.microsoft.com/office/powerpoint/2010/main" val="3583528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60699"/>
            <a:ext cx="5750325" cy="256224"/>
          </a:xfrm>
        </p:spPr>
        <p:txBody>
          <a:bodyPr/>
          <a:lstStyle/>
          <a:p>
            <a:r>
              <a:rPr lang="en-GB" sz="1800" dirty="0">
                <a:latin typeface="Nunito Sans"/>
              </a:rPr>
              <a:t>The Young Leader Scheme</a:t>
            </a:r>
          </a:p>
        </p:txBody>
      </p:sp>
      <p:sp>
        <p:nvSpPr>
          <p:cNvPr id="6" name="TextBox 5">
            <a:extLst>
              <a:ext uri="{FF2B5EF4-FFF2-40B4-BE49-F238E27FC236}">
                <a16:creationId xmlns:a16="http://schemas.microsoft.com/office/drawing/2014/main" id="{A416B57F-CCA8-DCF0-5B44-A32A3A36574F}"/>
              </a:ext>
            </a:extLst>
          </p:cNvPr>
          <p:cNvSpPr txBox="1"/>
          <p:nvPr/>
        </p:nvSpPr>
        <p:spPr>
          <a:xfrm>
            <a:off x="573505" y="598340"/>
            <a:ext cx="693565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are your missions?</a:t>
            </a:r>
            <a:endParaRPr lang="en-US" dirty="0"/>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571281" y="1605071"/>
            <a:ext cx="6480683" cy="3635435"/>
          </a:xfrm>
        </p:spPr>
        <p:txBody>
          <a:bodyPr vert="horz" lIns="0" tIns="0" rIns="0" bIns="0" rtlCol="0" anchor="t">
            <a:noAutofit/>
          </a:bodyPr>
          <a:lstStyle/>
          <a:p>
            <a:pPr marL="0">
              <a:lnSpc>
                <a:spcPct val="100000"/>
              </a:lnSpc>
              <a:spcBef>
                <a:spcPts val="0"/>
              </a:spcBef>
            </a:pPr>
            <a:r>
              <a:rPr lang="en-GB" dirty="0">
                <a:latin typeface="Nunito Sans SemiBold"/>
              </a:rPr>
              <a:t>Mission 1:</a:t>
            </a:r>
          </a:p>
          <a:p>
            <a:pPr marL="0">
              <a:lnSpc>
                <a:spcPct val="100000"/>
              </a:lnSpc>
              <a:spcBef>
                <a:spcPts val="0"/>
              </a:spcBef>
            </a:pPr>
            <a:r>
              <a:rPr lang="en-GB" dirty="0">
                <a:latin typeface="Nunito Sans SemiBold"/>
              </a:rPr>
              <a:t>Plan and run a minimum of 3 games, a mix of indoors </a:t>
            </a:r>
            <a:r>
              <a:rPr lang="en-GB">
                <a:latin typeface="Nunito Sans SemiBold"/>
              </a:rPr>
              <a:t>and outdoors – Page 28</a:t>
            </a:r>
            <a:endParaRPr lang="en-GB" dirty="0">
              <a:latin typeface="Nunito Sans SemiBold"/>
            </a:endParaRPr>
          </a:p>
          <a:p>
            <a:pPr marL="342900" indent="-342900">
              <a:lnSpc>
                <a:spcPct val="100000"/>
              </a:lnSpc>
              <a:spcBef>
                <a:spcPts val="0"/>
              </a:spcBef>
              <a:buFont typeface="Calibri" panose="020B0604020202020204" pitchFamily="34" charset="0"/>
              <a:buChar char="-"/>
            </a:pPr>
            <a:endParaRPr lang="en-GB" dirty="0">
              <a:latin typeface="Nunito Sans SemiBold"/>
            </a:endParaRPr>
          </a:p>
          <a:p>
            <a:pPr marL="0">
              <a:lnSpc>
                <a:spcPct val="100000"/>
              </a:lnSpc>
              <a:spcBef>
                <a:spcPts val="0"/>
              </a:spcBef>
            </a:pPr>
            <a:r>
              <a:rPr lang="en-GB" dirty="0">
                <a:latin typeface="Nunito Sans SemiBold"/>
              </a:rPr>
              <a:t>Mission 2:</a:t>
            </a:r>
          </a:p>
          <a:p>
            <a:pPr marL="0">
              <a:lnSpc>
                <a:spcPct val="100000"/>
              </a:lnSpc>
              <a:spcBef>
                <a:spcPts val="0"/>
              </a:spcBef>
            </a:pPr>
            <a:r>
              <a:rPr lang="en-GB" dirty="0">
                <a:latin typeface="Nunito Sans SemiBold"/>
              </a:rPr>
              <a:t>Plan and run an activity (not a game)</a:t>
            </a:r>
          </a:p>
          <a:p>
            <a:pPr marL="342900" indent="-342900">
              <a:lnSpc>
                <a:spcPct val="100000"/>
              </a:lnSpc>
              <a:spcBef>
                <a:spcPts val="0"/>
              </a:spcBef>
              <a:buFont typeface="Calibri" panose="020B0604020202020204" pitchFamily="34" charset="0"/>
              <a:buChar char="-"/>
            </a:pPr>
            <a:endParaRPr lang="en-GB" dirty="0">
              <a:latin typeface="Nunito Sans SemiBold"/>
            </a:endParaRPr>
          </a:p>
          <a:p>
            <a:pPr marL="0">
              <a:lnSpc>
                <a:spcPct val="100000"/>
              </a:lnSpc>
              <a:spcBef>
                <a:spcPts val="0"/>
              </a:spcBef>
            </a:pPr>
            <a:r>
              <a:rPr lang="en-GB" dirty="0">
                <a:latin typeface="Nunito Sans SemiBold"/>
              </a:rPr>
              <a:t>Mission 3:</a:t>
            </a:r>
          </a:p>
          <a:p>
            <a:pPr marL="0">
              <a:lnSpc>
                <a:spcPct val="100000"/>
              </a:lnSpc>
              <a:spcBef>
                <a:spcPts val="0"/>
              </a:spcBef>
            </a:pPr>
            <a:r>
              <a:rPr lang="en-GB" dirty="0">
                <a:latin typeface="Nunito Sans SemiBold"/>
              </a:rPr>
              <a:t>Take the section's ideas to a programme planning meeting</a:t>
            </a:r>
          </a:p>
          <a:p>
            <a:pPr marL="342900" indent="-342900">
              <a:lnSpc>
                <a:spcPct val="100000"/>
              </a:lnSpc>
              <a:spcBef>
                <a:spcPts val="0"/>
              </a:spcBef>
              <a:buFont typeface="Calibri" panose="020B0604020202020204" pitchFamily="34" charset="0"/>
              <a:buChar char="-"/>
            </a:pPr>
            <a:endParaRPr lang="en-GB" dirty="0">
              <a:latin typeface="Nunito Sans SemiBold"/>
            </a:endParaRPr>
          </a:p>
          <a:p>
            <a:pPr marL="0">
              <a:lnSpc>
                <a:spcPct val="100000"/>
              </a:lnSpc>
              <a:spcBef>
                <a:spcPts val="0"/>
              </a:spcBef>
            </a:pPr>
            <a:r>
              <a:rPr lang="en-GB" dirty="0">
                <a:latin typeface="Nunito Sans SemiBold"/>
              </a:rPr>
              <a:t>Mission 4:</a:t>
            </a:r>
          </a:p>
          <a:p>
            <a:pPr marL="0">
              <a:lnSpc>
                <a:spcPct val="100000"/>
              </a:lnSpc>
              <a:spcBef>
                <a:spcPts val="0"/>
              </a:spcBef>
            </a:pPr>
            <a:r>
              <a:rPr lang="en-GB" dirty="0">
                <a:latin typeface="Nunito Sans SemiBold"/>
              </a:rPr>
              <a:t>Take responsibility for organising and running part of the programme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656" y="0"/>
            <a:ext cx="4657344" cy="6858000"/>
          </a:xfrm>
          <a:prstGeom prst="rect">
            <a:avLst/>
          </a:prstGeom>
        </p:spPr>
      </p:pic>
    </p:spTree>
    <p:extLst>
      <p:ext uri="{BB962C8B-B14F-4D97-AF65-F5344CB8AC3E}">
        <p14:creationId xmlns:p14="http://schemas.microsoft.com/office/powerpoint/2010/main" val="29125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232230"/>
            <a:ext cx="5750325" cy="284693"/>
          </a:xfrm>
        </p:spPr>
        <p:txBody>
          <a:bodyPr/>
          <a:lstStyle/>
          <a:p>
            <a:r>
              <a:rPr lang="en-GB" sz="2000" dirty="0">
                <a:latin typeface="Nunito Sans"/>
              </a:rPr>
              <a:t>The Young Leader Scheme</a:t>
            </a:r>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571281" y="913255"/>
            <a:ext cx="6844474" cy="3635435"/>
          </a:xfrm>
        </p:spPr>
        <p:txBody>
          <a:bodyPr vert="horz" lIns="0" tIns="0" rIns="0" bIns="0" rtlCol="0" anchor="t">
            <a:noAutofit/>
          </a:bodyPr>
          <a:lstStyle/>
          <a:p>
            <a:pPr marL="285750" indent="-285750">
              <a:lnSpc>
                <a:spcPct val="100000"/>
              </a:lnSpc>
              <a:spcBef>
                <a:spcPts val="0"/>
              </a:spcBef>
              <a:buFont typeface="Calibri" panose="020B0604020202020204" pitchFamily="34" charset="0"/>
              <a:buChar char="-"/>
            </a:pPr>
            <a:r>
              <a:rPr lang="en-GB" dirty="0">
                <a:latin typeface="Nunito Sans SemiBold"/>
              </a:rPr>
              <a:t>You will earn a Mission leaf badge when you complete each mission</a:t>
            </a:r>
          </a:p>
          <a:p>
            <a:pPr marL="285750" indent="-285750">
              <a:lnSpc>
                <a:spcPct val="100000"/>
              </a:lnSpc>
              <a:spcBef>
                <a:spcPts val="0"/>
              </a:spcBef>
              <a:buFont typeface="Calibri" panose="020B0604020202020204" pitchFamily="34" charset="0"/>
              <a:buChar char="-"/>
            </a:pPr>
            <a:endParaRPr lang="en-GB" dirty="0">
              <a:latin typeface="Nunito Sans SemiBold"/>
            </a:endParaRPr>
          </a:p>
          <a:p>
            <a:pPr marL="285750" indent="-285750">
              <a:lnSpc>
                <a:spcPct val="100000"/>
              </a:lnSpc>
              <a:spcBef>
                <a:spcPts val="0"/>
              </a:spcBef>
              <a:buFont typeface="Calibri" panose="020B0604020202020204" pitchFamily="34" charset="0"/>
              <a:buChar char="-"/>
            </a:pPr>
            <a:r>
              <a:rPr lang="en-GB" dirty="0">
                <a:latin typeface="Nunito Sans SemiBold"/>
              </a:rPr>
              <a:t>When you complete all your modules and missions, you will be able to wear the prestigious Young Leader Belt</a:t>
            </a:r>
          </a:p>
          <a:p>
            <a:pPr marL="285750" indent="-285750">
              <a:lnSpc>
                <a:spcPct val="100000"/>
              </a:lnSpc>
              <a:spcBef>
                <a:spcPts val="0"/>
              </a:spcBef>
              <a:buFont typeface="Calibri" panose="020B0604020202020204" pitchFamily="34" charset="0"/>
              <a:buChar char="-"/>
            </a:pPr>
            <a:endParaRPr lang="en-GB" dirty="0">
              <a:latin typeface="Nunito Sans SemiBold"/>
            </a:endParaRPr>
          </a:p>
          <a:p>
            <a:pPr marL="285750" indent="-285750">
              <a:lnSpc>
                <a:spcPct val="100000"/>
              </a:lnSpc>
              <a:spcBef>
                <a:spcPts val="0"/>
              </a:spcBef>
              <a:buFont typeface="Calibri" panose="020B0604020202020204" pitchFamily="34" charset="0"/>
              <a:buChar char="-"/>
            </a:pPr>
            <a:r>
              <a:rPr lang="en-GB" dirty="0">
                <a:latin typeface="Nunito Sans SemiBold"/>
              </a:rPr>
              <a:t>If you earn the Young Leader Belt, and then become an adult volunteer you’re entitled to wear the Young Leader Adult Recognition Badge for life</a:t>
            </a:r>
          </a:p>
        </p:txBody>
      </p:sp>
      <p:grpSp>
        <p:nvGrpSpPr>
          <p:cNvPr id="12" name="Group 11">
            <a:extLst>
              <a:ext uri="{FF2B5EF4-FFF2-40B4-BE49-F238E27FC236}">
                <a16:creationId xmlns:a16="http://schemas.microsoft.com/office/drawing/2014/main" id="{83268738-431C-A9EA-C898-7334EABF1D99}"/>
              </a:ext>
            </a:extLst>
          </p:cNvPr>
          <p:cNvGrpSpPr/>
          <p:nvPr/>
        </p:nvGrpSpPr>
        <p:grpSpPr>
          <a:xfrm>
            <a:off x="7597918" y="413048"/>
            <a:ext cx="2852745" cy="4736324"/>
            <a:chOff x="8730891" y="312785"/>
            <a:chExt cx="2060667" cy="4275114"/>
          </a:xfrm>
        </p:grpSpPr>
        <p:pic>
          <p:nvPicPr>
            <p:cNvPr id="5" name="Picture 4" descr="A colorful circular design with leaves&#10;&#10;Description automatically generated">
              <a:extLst>
                <a:ext uri="{FF2B5EF4-FFF2-40B4-BE49-F238E27FC236}">
                  <a16:creationId xmlns:a16="http://schemas.microsoft.com/office/drawing/2014/main" id="{58CE59F4-FC63-1BC7-EEA3-DB436A8F6E15}"/>
                </a:ext>
              </a:extLst>
            </p:cNvPr>
            <p:cNvPicPr>
              <a:picLocks noChangeAspect="1"/>
            </p:cNvPicPr>
            <p:nvPr/>
          </p:nvPicPr>
          <p:blipFill>
            <a:blip r:embed="rId3"/>
            <a:stretch>
              <a:fillRect/>
            </a:stretch>
          </p:blipFill>
          <p:spPr>
            <a:xfrm>
              <a:off x="8730891" y="312785"/>
              <a:ext cx="2060667" cy="2054571"/>
            </a:xfrm>
            <a:prstGeom prst="rect">
              <a:avLst/>
            </a:prstGeom>
          </p:spPr>
        </p:pic>
        <p:pic>
          <p:nvPicPr>
            <p:cNvPr id="9" name="Picture 8">
              <a:extLst>
                <a:ext uri="{FF2B5EF4-FFF2-40B4-BE49-F238E27FC236}">
                  <a16:creationId xmlns:a16="http://schemas.microsoft.com/office/drawing/2014/main" id="{3AFA8684-80F0-1DF5-5F43-24E37D2DA9C8}"/>
                </a:ext>
              </a:extLst>
            </p:cNvPr>
            <p:cNvPicPr>
              <a:picLocks noChangeAspect="1"/>
            </p:cNvPicPr>
            <p:nvPr/>
          </p:nvPicPr>
          <p:blipFill>
            <a:blip r:embed="rId4"/>
            <a:stretch>
              <a:fillRect/>
            </a:stretch>
          </p:blipFill>
          <p:spPr>
            <a:xfrm>
              <a:off x="8730891" y="2621797"/>
              <a:ext cx="2060667" cy="915987"/>
            </a:xfrm>
            <a:prstGeom prst="rect">
              <a:avLst/>
            </a:prstGeom>
          </p:spPr>
        </p:pic>
        <p:pic>
          <p:nvPicPr>
            <p:cNvPr id="11" name="Picture 10" descr="A green and purple rectangle with a logo&#10;&#10;Description automatically generated">
              <a:extLst>
                <a:ext uri="{FF2B5EF4-FFF2-40B4-BE49-F238E27FC236}">
                  <a16:creationId xmlns:a16="http://schemas.microsoft.com/office/drawing/2014/main" id="{B444AD12-AC37-5CE0-CD6E-F3D83FA70AF9}"/>
                </a:ext>
              </a:extLst>
            </p:cNvPr>
            <p:cNvPicPr>
              <a:picLocks noChangeAspect="1"/>
            </p:cNvPicPr>
            <p:nvPr/>
          </p:nvPicPr>
          <p:blipFill>
            <a:blip r:embed="rId5"/>
            <a:stretch>
              <a:fillRect/>
            </a:stretch>
          </p:blipFill>
          <p:spPr>
            <a:xfrm>
              <a:off x="8730891" y="3671912"/>
              <a:ext cx="2059308" cy="915987"/>
            </a:xfrm>
            <a:prstGeom prst="rect">
              <a:avLst/>
            </a:prstGeom>
          </p:spPr>
        </p:pic>
      </p:grpSp>
    </p:spTree>
    <p:extLst>
      <p:ext uri="{BB962C8B-B14F-4D97-AF65-F5344CB8AC3E}">
        <p14:creationId xmlns:p14="http://schemas.microsoft.com/office/powerpoint/2010/main" val="2603057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697496" y="538070"/>
            <a:ext cx="10315944" cy="5004210"/>
          </a:xfrm>
        </p:spPr>
        <p:txBody>
          <a:bodyPr>
            <a:noAutofit/>
          </a:bodyPr>
          <a:lstStyle/>
          <a:p>
            <a:pPr marL="0" indent="0">
              <a:buNone/>
            </a:pPr>
            <a:r>
              <a:rPr lang="en-GB" sz="3400" b="1" dirty="0">
                <a:solidFill>
                  <a:srgbClr val="7414DC"/>
                </a:solidFill>
                <a:latin typeface="Nunito Sans Black" panose="00000A00000000000000" pitchFamily="2" charset="0"/>
              </a:rPr>
              <a:t>Mission 1 - Game</a:t>
            </a:r>
            <a:endParaRPr lang="en-GB" b="1" dirty="0">
              <a:solidFill>
                <a:srgbClr val="ED4024"/>
              </a:solidFill>
              <a:latin typeface="Nunito Sans" panose="00000500000000000000" pitchFamily="2" charset="0"/>
            </a:endParaRPr>
          </a:p>
          <a:p>
            <a:pPr marL="0" indent="0">
              <a:buNone/>
            </a:pPr>
            <a:r>
              <a:rPr lang="en-GB" b="1" dirty="0">
                <a:solidFill>
                  <a:srgbClr val="003A82"/>
                </a:solidFill>
                <a:latin typeface="Nunito Sans" panose="00000500000000000000" pitchFamily="2" charset="0"/>
              </a:rPr>
              <a:t>Plan and run a minimum of three games with the section you are volunteering with. At least one game should take place indoors and one outdoors.</a:t>
            </a:r>
            <a:endParaRPr lang="en-GB" dirty="0">
              <a:solidFill>
                <a:srgbClr val="003A82"/>
              </a:solidFill>
              <a:latin typeface="Nunito Sans" panose="00000500000000000000" pitchFamily="2" charset="0"/>
            </a:endParaRPr>
          </a:p>
          <a:p>
            <a:pPr marL="0" indent="0">
              <a:buNone/>
            </a:pPr>
            <a:r>
              <a:rPr lang="en-GB" sz="2000" dirty="0">
                <a:latin typeface="Nunito Sans" panose="00000500000000000000" pitchFamily="2" charset="0"/>
              </a:rPr>
              <a:t>The games should be varied, using at least two different types of leadership style (Modules B and C) and three different types of games. (Module E)</a:t>
            </a:r>
          </a:p>
          <a:p>
            <a:pPr marL="0" indent="0">
              <a:spcBef>
                <a:spcPts val="800"/>
              </a:spcBef>
              <a:buNone/>
            </a:pPr>
            <a:r>
              <a:rPr lang="en-GB" sz="2000" dirty="0">
                <a:latin typeface="Nunito Sans" panose="00000500000000000000" pitchFamily="2" charset="0"/>
              </a:rPr>
              <a:t>To complete this mission, you could:</a:t>
            </a:r>
          </a:p>
          <a:p>
            <a:pPr lvl="0">
              <a:spcBef>
                <a:spcPts val="800"/>
              </a:spcBef>
            </a:pPr>
            <a:r>
              <a:rPr lang="en-GB" sz="2000" dirty="0">
                <a:latin typeface="Nunito Sans" panose="00000500000000000000" pitchFamily="2" charset="0"/>
              </a:rPr>
              <a:t>run a game at the beginning or end of a section night,</a:t>
            </a:r>
          </a:p>
          <a:p>
            <a:pPr lvl="0">
              <a:spcBef>
                <a:spcPts val="800"/>
              </a:spcBef>
            </a:pPr>
            <a:r>
              <a:rPr lang="en-GB" sz="2000" dirty="0">
                <a:latin typeface="Nunito Sans" panose="00000500000000000000" pitchFamily="2" charset="0"/>
              </a:rPr>
              <a:t>run a wide game on a camp,</a:t>
            </a:r>
          </a:p>
          <a:p>
            <a:pPr lvl="0">
              <a:spcBef>
                <a:spcPts val="800"/>
              </a:spcBef>
            </a:pPr>
            <a:r>
              <a:rPr lang="en-GB" sz="2000" dirty="0">
                <a:latin typeface="Nunito Sans" panose="00000500000000000000" pitchFamily="2" charset="0"/>
              </a:rPr>
              <a:t>run a game that ties into a badge the section is working towards,</a:t>
            </a:r>
          </a:p>
          <a:p>
            <a:pPr lvl="0">
              <a:spcBef>
                <a:spcPts val="800"/>
              </a:spcBef>
            </a:pPr>
            <a:r>
              <a:rPr lang="en-GB" sz="2000" dirty="0">
                <a:latin typeface="Nunito Sans" panose="00000500000000000000" pitchFamily="2" charset="0"/>
              </a:rPr>
              <a:t>run a game that reinforces something the section has learned,</a:t>
            </a:r>
          </a:p>
          <a:p>
            <a:pPr lvl="0">
              <a:spcBef>
                <a:spcPts val="800"/>
              </a:spcBef>
            </a:pPr>
            <a:r>
              <a:rPr lang="en-GB" sz="2000" dirty="0">
                <a:latin typeface="Nunito Sans" panose="00000500000000000000" pitchFamily="2" charset="0"/>
              </a:rPr>
              <a:t>any other ideas, subject to agreement with Young Leader’s leader and Section Leader.</a:t>
            </a:r>
          </a:p>
        </p:txBody>
      </p:sp>
    </p:spTree>
    <p:extLst>
      <p:ext uri="{BB962C8B-B14F-4D97-AF65-F5344CB8AC3E}">
        <p14:creationId xmlns:p14="http://schemas.microsoft.com/office/powerpoint/2010/main" val="25966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Effect transition="in" filter="fade">
                                      <p:cBhvr>
                                        <p:cTn id="14" dur="500"/>
                                        <p:tgtEl>
                                          <p:spTgt spid="17">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Effect transition="in" filter="fade">
                                      <p:cBhvr>
                                        <p:cTn id="20" dur="500"/>
                                        <p:tgtEl>
                                          <p:spTgt spid="1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500"/>
                                        <p:tgtEl>
                                          <p:spTgt spid="1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5EDC578C-B024-4EF6-B447-FC21B65F0E06}"/>
              </a:ext>
            </a:extLst>
          </p:cNvPr>
          <p:cNvSpPr>
            <a:spLocks noGrp="1"/>
          </p:cNvSpPr>
          <p:nvPr>
            <p:ph idx="4294967295"/>
          </p:nvPr>
        </p:nvSpPr>
        <p:spPr>
          <a:xfrm>
            <a:off x="1071753" y="1074928"/>
            <a:ext cx="10315575" cy="703263"/>
          </a:xfrm>
        </p:spPr>
        <p:txBody>
          <a:bodyPr>
            <a:noAutofit/>
          </a:bodyPr>
          <a:lstStyle/>
          <a:p>
            <a:pPr marL="0" indent="0">
              <a:buNone/>
            </a:pPr>
            <a:r>
              <a:rPr lang="en-GB" sz="3400" b="1" dirty="0">
                <a:solidFill>
                  <a:srgbClr val="7414DC"/>
                </a:solidFill>
                <a:latin typeface="Nunito Sans Black" panose="00000A00000000000000" pitchFamily="2" charset="0"/>
              </a:rPr>
              <a:t>Mission 1 - Game</a:t>
            </a:r>
            <a:endParaRPr lang="en-GB" b="1" dirty="0">
              <a:solidFill>
                <a:srgbClr val="ED4024"/>
              </a:solidFill>
              <a:latin typeface="Nunito Sans" panose="00000500000000000000" pitchFamily="2" charset="0"/>
            </a:endParaRPr>
          </a:p>
        </p:txBody>
      </p:sp>
      <p:sp>
        <p:nvSpPr>
          <p:cNvPr id="2" name="Speech Bubble: Rectangle with Corners Rounded 1">
            <a:extLst>
              <a:ext uri="{FF2B5EF4-FFF2-40B4-BE49-F238E27FC236}">
                <a16:creationId xmlns:a16="http://schemas.microsoft.com/office/drawing/2014/main" id="{C2602B50-BA1E-4CC4-9D1F-8679ACE8B118}"/>
              </a:ext>
            </a:extLst>
          </p:cNvPr>
          <p:cNvSpPr/>
          <p:nvPr/>
        </p:nvSpPr>
        <p:spPr>
          <a:xfrm>
            <a:off x="344254" y="3035300"/>
            <a:ext cx="4608746" cy="3567871"/>
          </a:xfrm>
          <a:prstGeom prst="wedgeRoundRectCallout">
            <a:avLst>
              <a:gd name="adj1" fmla="val 31939"/>
              <a:gd name="adj2" fmla="val -71354"/>
              <a:gd name="adj3" fmla="val 16667"/>
            </a:avLst>
          </a:prstGeom>
          <a:solidFill>
            <a:srgbClr val="7414DC"/>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latin typeface="Nunito Sans" panose="00000500000000000000" pitchFamily="2" charset="0"/>
              </a:rPr>
              <a:t>One of my Beavers came one night raving about non-stop cricket, a game they had played at school, but they were a bit unsure of the rules. I went home, looked it up and ran the new game the next week while the other leaders set up the activities.</a:t>
            </a:r>
          </a:p>
        </p:txBody>
      </p:sp>
      <p:sp>
        <p:nvSpPr>
          <p:cNvPr id="7" name="Speech Bubble: Rectangle with Corners Rounded 6">
            <a:extLst>
              <a:ext uri="{FF2B5EF4-FFF2-40B4-BE49-F238E27FC236}">
                <a16:creationId xmlns:a16="http://schemas.microsoft.com/office/drawing/2014/main" id="{30195210-E642-4A32-BFB3-9E3EC0047251}"/>
              </a:ext>
            </a:extLst>
          </p:cNvPr>
          <p:cNvSpPr/>
          <p:nvPr/>
        </p:nvSpPr>
        <p:spPr>
          <a:xfrm>
            <a:off x="5499100" y="4622799"/>
            <a:ext cx="6315218" cy="2060537"/>
          </a:xfrm>
          <a:prstGeom prst="wedgeRoundRectCallout">
            <a:avLst>
              <a:gd name="adj1" fmla="val -41777"/>
              <a:gd name="adj2" fmla="val -66932"/>
              <a:gd name="adj3" fmla="val 16667"/>
            </a:avLst>
          </a:prstGeom>
          <a:solidFill>
            <a:srgbClr val="7414DC"/>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latin typeface="Nunito Sans" panose="00000500000000000000" pitchFamily="2" charset="0"/>
              </a:rPr>
              <a:t>I ran a game of Bench ball for the Scouts that I volunteer with. I remembered playing it as a Scout myself so wanted to teach it to them. They loved it and now always ask to play it.</a:t>
            </a:r>
          </a:p>
        </p:txBody>
      </p:sp>
      <p:sp>
        <p:nvSpPr>
          <p:cNvPr id="8" name="Speech Bubble: Rectangle with Corners Rounded 7">
            <a:extLst>
              <a:ext uri="{FF2B5EF4-FFF2-40B4-BE49-F238E27FC236}">
                <a16:creationId xmlns:a16="http://schemas.microsoft.com/office/drawing/2014/main" id="{A937FAE2-9F14-4283-B8C5-C5293707BE99}"/>
              </a:ext>
            </a:extLst>
          </p:cNvPr>
          <p:cNvSpPr/>
          <p:nvPr/>
        </p:nvSpPr>
        <p:spPr>
          <a:xfrm>
            <a:off x="6781574" y="1269590"/>
            <a:ext cx="5032744" cy="2977817"/>
          </a:xfrm>
          <a:prstGeom prst="wedgeRoundRectCallout">
            <a:avLst>
              <a:gd name="adj1" fmla="val -77106"/>
              <a:gd name="adj2" fmla="val -30901"/>
              <a:gd name="adj3" fmla="val 16667"/>
            </a:avLst>
          </a:prstGeom>
          <a:solidFill>
            <a:srgbClr val="7414DC"/>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latin typeface="Nunito Sans" panose="00000500000000000000" pitchFamily="2" charset="0"/>
              </a:rPr>
              <a:t>I was talking to one of my friend who is a Young Leader with another group and they told me about a game called Ladders. They taught it to us at Explorers and then I ran it for the Cubs. It was a blast!</a:t>
            </a:r>
          </a:p>
        </p:txBody>
      </p:sp>
    </p:spTree>
    <p:extLst>
      <p:ext uri="{BB962C8B-B14F-4D97-AF65-F5344CB8AC3E}">
        <p14:creationId xmlns:p14="http://schemas.microsoft.com/office/powerpoint/2010/main" val="19465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4294967295"/>
          </p:nvPr>
        </p:nvSpPr>
        <p:spPr>
          <a:xfrm>
            <a:off x="938212" y="1038352"/>
            <a:ext cx="10315575" cy="5003800"/>
          </a:xfrm>
        </p:spPr>
        <p:txBody>
          <a:bodyPr>
            <a:noAutofit/>
          </a:bodyPr>
          <a:lstStyle/>
          <a:p>
            <a:pPr marL="0" indent="0">
              <a:buNone/>
            </a:pPr>
            <a:r>
              <a:rPr lang="en-GB" sz="3400" b="1" dirty="0">
                <a:solidFill>
                  <a:srgbClr val="7414DC"/>
                </a:solidFill>
                <a:latin typeface="Nunito Sans Black" panose="00000A00000000000000" pitchFamily="2" charset="0"/>
              </a:rPr>
              <a:t>Mission 2 - Activity</a:t>
            </a:r>
            <a:endParaRPr lang="en-GB" b="1" dirty="0">
              <a:solidFill>
                <a:srgbClr val="ED4024"/>
              </a:solidFill>
              <a:latin typeface="Nunito Sans" panose="00000500000000000000" pitchFamily="2" charset="0"/>
            </a:endParaRPr>
          </a:p>
          <a:p>
            <a:pPr marL="0" indent="0">
              <a:buNone/>
            </a:pPr>
            <a:r>
              <a:rPr lang="en-GB" b="1" dirty="0">
                <a:solidFill>
                  <a:srgbClr val="003A82"/>
                </a:solidFill>
                <a:latin typeface="Nunito Sans" panose="00000500000000000000" pitchFamily="2" charset="0"/>
                <a:ea typeface="Times New Roman" panose="02020603050405020304" pitchFamily="18" charset="0"/>
                <a:cs typeface="Arial" panose="020B0604020202020204" pitchFamily="34" charset="0"/>
              </a:rPr>
              <a:t>Plan and run an activity (not a game) with the section you are volunteering with.</a:t>
            </a:r>
            <a:endParaRPr lang="en-GB" dirty="0">
              <a:solidFill>
                <a:srgbClr val="003A82"/>
              </a:solidFill>
              <a:latin typeface="Times New Roman" panose="02020603050405020304" pitchFamily="18" charset="0"/>
              <a:ea typeface="Times New Roman" panose="02020603050405020304" pitchFamily="18" charset="0"/>
            </a:endParaRPr>
          </a:p>
          <a:p>
            <a:pPr marL="0" indent="0">
              <a:buNone/>
            </a:pPr>
            <a:r>
              <a:rPr lang="en-GB" sz="2000" dirty="0">
                <a:latin typeface="Nunito Sans" panose="00000500000000000000" pitchFamily="2" charset="0"/>
                <a:ea typeface="Times New Roman" panose="02020603050405020304" pitchFamily="18" charset="0"/>
                <a:cs typeface="Arial" panose="020B0604020202020204" pitchFamily="34" charset="0"/>
              </a:rPr>
              <a:t>The activities should include planning and organisation, delivery and gathering any equipment or materials needed.</a:t>
            </a:r>
            <a:endParaRPr lang="en-GB" sz="2000" dirty="0">
              <a:latin typeface="Times New Roman" panose="02020603050405020304" pitchFamily="18" charset="0"/>
              <a:ea typeface="Times New Roman" panose="02020603050405020304" pitchFamily="18" charset="0"/>
            </a:endParaRPr>
          </a:p>
          <a:p>
            <a:pPr marL="0" indent="0">
              <a:buNone/>
            </a:pPr>
            <a:r>
              <a:rPr lang="en-GB" sz="2000" dirty="0">
                <a:latin typeface="Nunito Sans" panose="00000500000000000000" pitchFamily="2" charset="0"/>
                <a:ea typeface="Times New Roman" panose="02020603050405020304" pitchFamily="18" charset="0"/>
                <a:cs typeface="Arial" panose="020B0604020202020204" pitchFamily="34" charset="0"/>
              </a:rPr>
              <a:t>To complete this mission, you could:</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choose an activity badge to run as part of the programme, providing everything needed for the section.</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run a segment of the camp programme, such as a pioneering activity or obstacle course. ESYLs could also plan the route for a hike, initiate some team challenges, or organise and lead a campfire.</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record how your section’s activities count towards different badges and awards.</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run an activity for the section, relating to one of your own hobbies or interests.</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any other ideas, subject to agreement with Young Leader’s leader and Section Leader.</a:t>
            </a:r>
            <a:endParaRPr lang="en-GB"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07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Effect transition="in" filter="fade">
                                      <p:cBhvr>
                                        <p:cTn id="14" dur="500"/>
                                        <p:tgtEl>
                                          <p:spTgt spid="17">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Effect transition="in" filter="fade">
                                      <p:cBhvr>
                                        <p:cTn id="20" dur="500"/>
                                        <p:tgtEl>
                                          <p:spTgt spid="1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500"/>
                                        <p:tgtEl>
                                          <p:spTgt spid="1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5EDC578C-B024-4EF6-B447-FC21B65F0E06}"/>
              </a:ext>
            </a:extLst>
          </p:cNvPr>
          <p:cNvSpPr>
            <a:spLocks noGrp="1"/>
          </p:cNvSpPr>
          <p:nvPr>
            <p:ph idx="4294967295"/>
          </p:nvPr>
        </p:nvSpPr>
        <p:spPr>
          <a:xfrm>
            <a:off x="1108329" y="731096"/>
            <a:ext cx="10315575" cy="703263"/>
          </a:xfrm>
        </p:spPr>
        <p:txBody>
          <a:bodyPr>
            <a:noAutofit/>
          </a:bodyPr>
          <a:lstStyle/>
          <a:p>
            <a:pPr marL="0" indent="0">
              <a:buNone/>
            </a:pPr>
            <a:r>
              <a:rPr lang="en-GB" sz="3400" b="1" dirty="0">
                <a:solidFill>
                  <a:srgbClr val="7414DC"/>
                </a:solidFill>
                <a:latin typeface="Nunito Sans Black" panose="00000A00000000000000" pitchFamily="2" charset="0"/>
              </a:rPr>
              <a:t>Mission 2 - Activity</a:t>
            </a:r>
            <a:endParaRPr lang="en-GB" b="1" dirty="0">
              <a:solidFill>
                <a:srgbClr val="ED4024"/>
              </a:solidFill>
              <a:latin typeface="Nunito Sans" panose="00000500000000000000" pitchFamily="2" charset="0"/>
            </a:endParaRPr>
          </a:p>
        </p:txBody>
      </p:sp>
      <p:sp>
        <p:nvSpPr>
          <p:cNvPr id="2" name="Speech Bubble: Rectangle with Corners Rounded 1">
            <a:extLst>
              <a:ext uri="{FF2B5EF4-FFF2-40B4-BE49-F238E27FC236}">
                <a16:creationId xmlns:a16="http://schemas.microsoft.com/office/drawing/2014/main" id="{C2602B50-BA1E-4CC4-9D1F-8679ACE8B118}"/>
              </a:ext>
            </a:extLst>
          </p:cNvPr>
          <p:cNvSpPr/>
          <p:nvPr/>
        </p:nvSpPr>
        <p:spPr>
          <a:xfrm>
            <a:off x="203192" y="2830442"/>
            <a:ext cx="4025908" cy="3772729"/>
          </a:xfrm>
          <a:prstGeom prst="wedgeRoundRectCallout">
            <a:avLst>
              <a:gd name="adj1" fmla="val 38694"/>
              <a:gd name="adj2" fmla="val -72383"/>
              <a:gd name="adj3" fmla="val 16667"/>
            </a:avLst>
          </a:prstGeom>
          <a:solidFill>
            <a:srgbClr val="00B8A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latin typeface="Nunito Sans" panose="00000500000000000000" pitchFamily="2" charset="0"/>
              </a:rPr>
              <a:t>For our end of term treat, we had a fire and cooked s’mores with the Beavers. I planned the activity, bought the marshmallows and biscuits and showed everyone what they were doing. No-one got burned and everyone managed to make s’mores.</a:t>
            </a:r>
          </a:p>
        </p:txBody>
      </p:sp>
      <p:sp>
        <p:nvSpPr>
          <p:cNvPr id="7" name="Speech Bubble: Rectangle with Corners Rounded 6">
            <a:extLst>
              <a:ext uri="{FF2B5EF4-FFF2-40B4-BE49-F238E27FC236}">
                <a16:creationId xmlns:a16="http://schemas.microsoft.com/office/drawing/2014/main" id="{30195210-E642-4A32-BFB3-9E3EC0047251}"/>
              </a:ext>
            </a:extLst>
          </p:cNvPr>
          <p:cNvSpPr/>
          <p:nvPr/>
        </p:nvSpPr>
        <p:spPr>
          <a:xfrm>
            <a:off x="4622800" y="4584699"/>
            <a:ext cx="7366008" cy="2071411"/>
          </a:xfrm>
          <a:prstGeom prst="wedgeRoundRectCallout">
            <a:avLst>
              <a:gd name="adj1" fmla="val -47385"/>
              <a:gd name="adj2" fmla="val -88325"/>
              <a:gd name="adj3" fmla="val 16667"/>
            </a:avLst>
          </a:prstGeom>
          <a:solidFill>
            <a:srgbClr val="00B8A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latin typeface="Nunito Sans" panose="00000500000000000000" pitchFamily="2" charset="0"/>
              </a:rPr>
              <a:t>The Cubs decided that they wanted to do the Scientist badge as they wanted to blow some things up! I couldn’t get my hands on any explosives so we borrowed some bicycle pumps and launched water rockets.</a:t>
            </a:r>
          </a:p>
        </p:txBody>
      </p:sp>
      <p:sp>
        <p:nvSpPr>
          <p:cNvPr id="8" name="Speech Bubble: Rectangle with Corners Rounded 7">
            <a:extLst>
              <a:ext uri="{FF2B5EF4-FFF2-40B4-BE49-F238E27FC236}">
                <a16:creationId xmlns:a16="http://schemas.microsoft.com/office/drawing/2014/main" id="{A937FAE2-9F14-4283-B8C5-C5293707BE99}"/>
              </a:ext>
            </a:extLst>
          </p:cNvPr>
          <p:cNvSpPr/>
          <p:nvPr/>
        </p:nvSpPr>
        <p:spPr>
          <a:xfrm>
            <a:off x="5499108" y="1434359"/>
            <a:ext cx="6350000" cy="2464542"/>
          </a:xfrm>
          <a:prstGeom prst="wedgeRoundRectCallout">
            <a:avLst>
              <a:gd name="adj1" fmla="val -58033"/>
              <a:gd name="adj2" fmla="val -31286"/>
              <a:gd name="adj3" fmla="val 16667"/>
            </a:avLst>
          </a:prstGeom>
          <a:solidFill>
            <a:srgbClr val="00B8A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latin typeface="Nunito Sans" panose="00000500000000000000" pitchFamily="2" charset="0"/>
              </a:rPr>
              <a:t>The Scouts decided that they wanted to go on a hike, but said that they were bored of just walking. As a leadership team, we paired off and chose a base to run. I took the lead on our First Aid base. Skip was under a car with (fake) blood and the Scouts used their skills!</a:t>
            </a:r>
          </a:p>
        </p:txBody>
      </p:sp>
    </p:spTree>
    <p:extLst>
      <p:ext uri="{BB962C8B-B14F-4D97-AF65-F5344CB8AC3E}">
        <p14:creationId xmlns:p14="http://schemas.microsoft.com/office/powerpoint/2010/main" val="26730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ds on a white background&#10;&#10;Description automatically generated">
            <a:extLst>
              <a:ext uri="{FF2B5EF4-FFF2-40B4-BE49-F238E27FC236}">
                <a16:creationId xmlns:a16="http://schemas.microsoft.com/office/drawing/2014/main" id="{7864C6FB-5C28-FE45-D53C-FA25C02E8428}"/>
              </a:ext>
            </a:extLst>
          </p:cNvPr>
          <p:cNvPicPr>
            <a:picLocks noChangeAspect="1"/>
          </p:cNvPicPr>
          <p:nvPr/>
        </p:nvPicPr>
        <p:blipFill>
          <a:blip r:embed="rId3"/>
          <a:stretch>
            <a:fillRect/>
          </a:stretch>
        </p:blipFill>
        <p:spPr>
          <a:xfrm>
            <a:off x="2386013" y="1217195"/>
            <a:ext cx="7419975" cy="3962400"/>
          </a:xfrm>
          <a:prstGeom prst="rect">
            <a:avLst/>
          </a:prstGeom>
        </p:spPr>
      </p:pic>
      <p:sp>
        <p:nvSpPr>
          <p:cNvPr id="2" name="Title 1">
            <a:extLst>
              <a:ext uri="{FF2B5EF4-FFF2-40B4-BE49-F238E27FC236}">
                <a16:creationId xmlns:a16="http://schemas.microsoft.com/office/drawing/2014/main" id="{0706ABF8-4F62-DD45-B486-97062281CA1B}"/>
              </a:ext>
            </a:extLst>
          </p:cNvPr>
          <p:cNvSpPr>
            <a:spLocks noGrp="1"/>
          </p:cNvSpPr>
          <p:nvPr>
            <p:ph type="ctrTitle"/>
          </p:nvPr>
        </p:nvSpPr>
        <p:spPr>
          <a:xfrm>
            <a:off x="573505" y="435080"/>
            <a:ext cx="5750325" cy="278794"/>
          </a:xfrm>
        </p:spPr>
        <p:txBody>
          <a:bodyPr/>
          <a:lstStyle/>
          <a:p>
            <a:r>
              <a:rPr lang="en-US" sz="2000" dirty="0"/>
              <a:t>Module A - YLS</a:t>
            </a:r>
          </a:p>
        </p:txBody>
      </p:sp>
      <p:sp>
        <p:nvSpPr>
          <p:cNvPr id="8" name="TextBox 7">
            <a:extLst>
              <a:ext uri="{FF2B5EF4-FFF2-40B4-BE49-F238E27FC236}">
                <a16:creationId xmlns:a16="http://schemas.microsoft.com/office/drawing/2014/main" id="{4EF63406-8D28-551A-1698-2D7B1DD45C45}"/>
              </a:ext>
            </a:extLst>
          </p:cNvPr>
          <p:cNvSpPr txBox="1"/>
          <p:nvPr/>
        </p:nvSpPr>
        <p:spPr>
          <a:xfrm>
            <a:off x="573505" y="713874"/>
            <a:ext cx="82576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rgbClr val="003A82"/>
                </a:solidFill>
                <a:latin typeface="Nunito Sans Black"/>
              </a:rPr>
              <a:t>Do your words match?</a:t>
            </a:r>
            <a:endParaRPr lang="en-US"/>
          </a:p>
        </p:txBody>
      </p:sp>
    </p:spTree>
    <p:extLst>
      <p:ext uri="{BB962C8B-B14F-4D97-AF65-F5344CB8AC3E}">
        <p14:creationId xmlns:p14="http://schemas.microsoft.com/office/powerpoint/2010/main" val="4036970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4294967295"/>
          </p:nvPr>
        </p:nvSpPr>
        <p:spPr>
          <a:xfrm>
            <a:off x="815721" y="927100"/>
            <a:ext cx="10315575" cy="5003800"/>
          </a:xfrm>
        </p:spPr>
        <p:txBody>
          <a:bodyPr>
            <a:noAutofit/>
          </a:bodyPr>
          <a:lstStyle/>
          <a:p>
            <a:pPr marL="0" indent="0">
              <a:buNone/>
            </a:pPr>
            <a:r>
              <a:rPr lang="en-GB" sz="3400" b="1" dirty="0">
                <a:solidFill>
                  <a:srgbClr val="7414DC"/>
                </a:solidFill>
                <a:latin typeface="Nunito Sans Black" panose="00000A00000000000000" pitchFamily="2" charset="0"/>
              </a:rPr>
              <a:t>Mission 3 – Programme planning</a:t>
            </a:r>
            <a:endParaRPr lang="en-GB" b="1" dirty="0">
              <a:solidFill>
                <a:srgbClr val="ED4024"/>
              </a:solidFill>
              <a:latin typeface="Nunito Sans" panose="00000500000000000000" pitchFamily="2" charset="0"/>
            </a:endParaRPr>
          </a:p>
          <a:p>
            <a:pPr marL="0" indent="0">
              <a:buNone/>
            </a:pPr>
            <a:r>
              <a:rPr lang="en-GB" b="1" dirty="0">
                <a:solidFill>
                  <a:srgbClr val="003A82"/>
                </a:solidFill>
                <a:latin typeface="Nunito Sans" panose="00000500000000000000" pitchFamily="2" charset="0"/>
                <a:ea typeface="Times New Roman" panose="02020603050405020304" pitchFamily="18" charset="0"/>
                <a:cs typeface="Arial" panose="020B0604020202020204" pitchFamily="34" charset="0"/>
              </a:rPr>
              <a:t>Take the section’s ideas to a programme planning meeting.</a:t>
            </a:r>
            <a:endParaRPr lang="en-GB" dirty="0">
              <a:solidFill>
                <a:srgbClr val="003A82"/>
              </a:solidFill>
              <a:latin typeface="Times New Roman" panose="02020603050405020304" pitchFamily="18" charset="0"/>
              <a:ea typeface="Times New Roman" panose="02020603050405020304" pitchFamily="18" charset="0"/>
            </a:endParaRPr>
          </a:p>
          <a:p>
            <a:pPr marL="0" indent="0">
              <a:spcBef>
                <a:spcPts val="600"/>
              </a:spcBef>
              <a:buNone/>
            </a:pPr>
            <a:r>
              <a:rPr lang="en-GB" sz="2000" dirty="0">
                <a:latin typeface="Nunito Sans" panose="00000500000000000000" pitchFamily="2" charset="0"/>
                <a:ea typeface="Times New Roman" panose="02020603050405020304" pitchFamily="18" charset="0"/>
                <a:cs typeface="Arial" panose="020B0604020202020204" pitchFamily="34" charset="0"/>
              </a:rPr>
              <a:t>They should ask the young people in the section for their ideas on what they want to do, capture the ideas and suggestions, see how these could be incorporated into their programme and attend &amp; contribute to a meeting (programme planning, leaders, district).</a:t>
            </a:r>
            <a:endParaRPr lang="en-GB" sz="2000" dirty="0">
              <a:latin typeface="Times New Roman" panose="02020603050405020304" pitchFamily="18" charset="0"/>
              <a:ea typeface="Times New Roman" panose="02020603050405020304" pitchFamily="18" charset="0"/>
            </a:endParaRPr>
          </a:p>
          <a:p>
            <a:pPr marL="0" indent="0">
              <a:spcBef>
                <a:spcPts val="600"/>
              </a:spcBef>
              <a:buNone/>
            </a:pPr>
            <a:r>
              <a:rPr lang="en-GB" sz="2000" dirty="0">
                <a:latin typeface="Nunito Sans" panose="00000500000000000000" pitchFamily="2" charset="0"/>
                <a:ea typeface="Times New Roman" panose="02020603050405020304" pitchFamily="18" charset="0"/>
                <a:cs typeface="Arial" panose="020B0604020202020204" pitchFamily="34" charset="0"/>
              </a:rPr>
              <a:t>To complete this mission, you could:</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attend a section planning meeting,</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plan and run a meeting (YouShape resources are helpful for this),</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decide who should attend a meeting and invite them along,</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organise and run a forum for the young people in your section, gathering their ideas and suggestions, and feeding these back to the section leader,</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organise for someone to take notes, minutes or points of action,</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plan and run a forum, ensuring the young people know how they can share their ideas,</a:t>
            </a: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any other ideas, subject to agreement with the ESLYL and SL.</a:t>
            </a:r>
            <a:endParaRPr lang="en-GB"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32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Effect transition="in" filter="fade">
                                      <p:cBhvr>
                                        <p:cTn id="14" dur="500"/>
                                        <p:tgtEl>
                                          <p:spTgt spid="17">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Effect transition="in" filter="fade">
                                      <p:cBhvr>
                                        <p:cTn id="20" dur="500"/>
                                        <p:tgtEl>
                                          <p:spTgt spid="1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500"/>
                                        <p:tgtEl>
                                          <p:spTgt spid="1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xEl>
                                              <p:pRg st="9" end="9"/>
                                            </p:txEl>
                                          </p:spTgt>
                                        </p:tgtEl>
                                        <p:attrNameLst>
                                          <p:attrName>style.visibility</p:attrName>
                                        </p:attrNameLst>
                                      </p:cBhvr>
                                      <p:to>
                                        <p:strVal val="visible"/>
                                      </p:to>
                                    </p:set>
                                    <p:animEffect transition="in" filter="fade">
                                      <p:cBhvr>
                                        <p:cTn id="32" dur="500"/>
                                        <p:tgtEl>
                                          <p:spTgt spid="17">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xEl>
                                              <p:pRg st="10" end="10"/>
                                            </p:txEl>
                                          </p:spTgt>
                                        </p:tgtEl>
                                        <p:attrNameLst>
                                          <p:attrName>style.visibility</p:attrName>
                                        </p:attrNameLst>
                                      </p:cBhvr>
                                      <p:to>
                                        <p:strVal val="visible"/>
                                      </p:to>
                                    </p:set>
                                    <p:animEffect transition="in" filter="fade">
                                      <p:cBhvr>
                                        <p:cTn id="35" dur="500"/>
                                        <p:tgtEl>
                                          <p:spTgt spid="1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5EDC578C-B024-4EF6-B447-FC21B65F0E06}"/>
              </a:ext>
            </a:extLst>
          </p:cNvPr>
          <p:cNvSpPr>
            <a:spLocks noGrp="1"/>
          </p:cNvSpPr>
          <p:nvPr>
            <p:ph idx="4294967295"/>
          </p:nvPr>
        </p:nvSpPr>
        <p:spPr>
          <a:xfrm>
            <a:off x="1876425" y="1270000"/>
            <a:ext cx="10315575" cy="703263"/>
          </a:xfrm>
        </p:spPr>
        <p:txBody>
          <a:bodyPr>
            <a:noAutofit/>
          </a:bodyPr>
          <a:lstStyle/>
          <a:p>
            <a:pPr marL="0" indent="0">
              <a:buNone/>
            </a:pPr>
            <a:r>
              <a:rPr lang="en-GB" sz="3400" b="1" dirty="0">
                <a:solidFill>
                  <a:srgbClr val="7414DC"/>
                </a:solidFill>
                <a:latin typeface="Nunito Sans Black" panose="00000A00000000000000" pitchFamily="2" charset="0"/>
              </a:rPr>
              <a:t>Mission 3 – Programme planning</a:t>
            </a:r>
            <a:endParaRPr lang="en-GB" b="1" dirty="0">
              <a:solidFill>
                <a:srgbClr val="ED4024"/>
              </a:solidFill>
              <a:latin typeface="Nunito Sans" panose="00000500000000000000" pitchFamily="2" charset="0"/>
            </a:endParaRPr>
          </a:p>
        </p:txBody>
      </p:sp>
      <p:sp>
        <p:nvSpPr>
          <p:cNvPr id="2" name="Speech Bubble: Rectangle with Corners Rounded 1">
            <a:extLst>
              <a:ext uri="{FF2B5EF4-FFF2-40B4-BE49-F238E27FC236}">
                <a16:creationId xmlns:a16="http://schemas.microsoft.com/office/drawing/2014/main" id="{C2602B50-BA1E-4CC4-9D1F-8679ACE8B118}"/>
              </a:ext>
            </a:extLst>
          </p:cNvPr>
          <p:cNvSpPr/>
          <p:nvPr/>
        </p:nvSpPr>
        <p:spPr>
          <a:xfrm>
            <a:off x="203192" y="2142473"/>
            <a:ext cx="5232408" cy="2531127"/>
          </a:xfrm>
          <a:prstGeom prst="wedgeRoundRectCallout">
            <a:avLst>
              <a:gd name="adj1" fmla="val 50031"/>
              <a:gd name="adj2" fmla="val -60208"/>
              <a:gd name="adj3" fmla="val 16667"/>
            </a:avLst>
          </a:prstGeom>
          <a:solidFill>
            <a:srgbClr val="FFB4E5"/>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solidFill>
                  <a:srgbClr val="003A82"/>
                </a:solidFill>
                <a:latin typeface="Nunito Sans" panose="00000500000000000000" pitchFamily="2" charset="0"/>
              </a:rPr>
              <a:t>I planned and ran a log chew at Beavers. I set each lodge a question and asked the other leaders to help them making notes. We took the notes from the Beavers and used them to build the programme for next term.</a:t>
            </a:r>
          </a:p>
        </p:txBody>
      </p:sp>
      <p:sp>
        <p:nvSpPr>
          <p:cNvPr id="7" name="Speech Bubble: Rectangle with Corners Rounded 6">
            <a:extLst>
              <a:ext uri="{FF2B5EF4-FFF2-40B4-BE49-F238E27FC236}">
                <a16:creationId xmlns:a16="http://schemas.microsoft.com/office/drawing/2014/main" id="{30195210-E642-4A32-BFB3-9E3EC0047251}"/>
              </a:ext>
            </a:extLst>
          </p:cNvPr>
          <p:cNvSpPr/>
          <p:nvPr/>
        </p:nvSpPr>
        <p:spPr>
          <a:xfrm>
            <a:off x="203192" y="5105400"/>
            <a:ext cx="11785616" cy="1575264"/>
          </a:xfrm>
          <a:prstGeom prst="wedgeRoundRectCallout">
            <a:avLst>
              <a:gd name="adj1" fmla="val -1462"/>
              <a:gd name="adj2" fmla="val -73406"/>
              <a:gd name="adj3" fmla="val 16667"/>
            </a:avLst>
          </a:prstGeom>
          <a:solidFill>
            <a:srgbClr val="FFB4E5"/>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solidFill>
                  <a:srgbClr val="003A82"/>
                </a:solidFill>
                <a:latin typeface="Nunito Sans" panose="00000500000000000000" pitchFamily="2" charset="0"/>
              </a:rPr>
              <a:t>I was really pleased when I was asked to represent my Pack at the District Cub leader’s meeting. To prepare for this, I ran a game of Snowballs! All of the Cubs wrote down what they want to do and threw them around the room! I picked some of the most exciting ideas and lead the discussion on how we can visit the moon.</a:t>
            </a:r>
          </a:p>
        </p:txBody>
      </p:sp>
      <p:sp>
        <p:nvSpPr>
          <p:cNvPr id="8" name="Speech Bubble: Rectangle with Corners Rounded 7">
            <a:extLst>
              <a:ext uri="{FF2B5EF4-FFF2-40B4-BE49-F238E27FC236}">
                <a16:creationId xmlns:a16="http://schemas.microsoft.com/office/drawing/2014/main" id="{A937FAE2-9F14-4283-B8C5-C5293707BE99}"/>
              </a:ext>
            </a:extLst>
          </p:cNvPr>
          <p:cNvSpPr/>
          <p:nvPr/>
        </p:nvSpPr>
        <p:spPr>
          <a:xfrm>
            <a:off x="6489700" y="1973944"/>
            <a:ext cx="5499108" cy="2910113"/>
          </a:xfrm>
          <a:prstGeom prst="wedgeRoundRectCallout">
            <a:avLst>
              <a:gd name="adj1" fmla="val -56635"/>
              <a:gd name="adj2" fmla="val -45499"/>
              <a:gd name="adj3" fmla="val 16667"/>
            </a:avLst>
          </a:prstGeom>
          <a:solidFill>
            <a:srgbClr val="FFB4E5"/>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solidFill>
                  <a:srgbClr val="003A82"/>
                </a:solidFill>
                <a:latin typeface="Nunito Sans" panose="00000500000000000000" pitchFamily="2" charset="0"/>
              </a:rPr>
              <a:t>I worked with the Patrol leaders at Scouts as they asked their patrols what we should do on Summer Camp. I kept in regular contact with the Patrol leaders and used their ideas to plan a structure for the camp. Each of the leaders planned a different day based on what the PLs asked for.</a:t>
            </a:r>
          </a:p>
        </p:txBody>
      </p:sp>
    </p:spTree>
    <p:extLst>
      <p:ext uri="{BB962C8B-B14F-4D97-AF65-F5344CB8AC3E}">
        <p14:creationId xmlns:p14="http://schemas.microsoft.com/office/powerpoint/2010/main" val="38145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4294967295"/>
          </p:nvPr>
        </p:nvSpPr>
        <p:spPr>
          <a:xfrm>
            <a:off x="1876425" y="1270000"/>
            <a:ext cx="10315575" cy="5003800"/>
          </a:xfrm>
        </p:spPr>
        <p:txBody>
          <a:bodyPr>
            <a:noAutofit/>
          </a:bodyPr>
          <a:lstStyle/>
          <a:p>
            <a:pPr marL="0" indent="0">
              <a:buNone/>
            </a:pPr>
            <a:r>
              <a:rPr lang="en-GB" sz="3400" b="1" dirty="0">
                <a:solidFill>
                  <a:srgbClr val="7414DC"/>
                </a:solidFill>
                <a:latin typeface="Nunito Sans Black" panose="00000A00000000000000" pitchFamily="2" charset="0"/>
              </a:rPr>
              <a:t>Mission 4 – Delivery</a:t>
            </a:r>
            <a:endParaRPr lang="en-GB" b="1" dirty="0">
              <a:solidFill>
                <a:srgbClr val="ED4024"/>
              </a:solidFill>
              <a:latin typeface="Nunito Sans" panose="00000500000000000000" pitchFamily="2" charset="0"/>
            </a:endParaRPr>
          </a:p>
          <a:p>
            <a:pPr marL="0" indent="0">
              <a:spcBef>
                <a:spcPts val="600"/>
              </a:spcBef>
              <a:buNone/>
            </a:pPr>
            <a:r>
              <a:rPr lang="en-GB" b="1" dirty="0">
                <a:solidFill>
                  <a:srgbClr val="003A82"/>
                </a:solidFill>
                <a:latin typeface="Nunito Sans" panose="00000500000000000000" pitchFamily="2" charset="0"/>
                <a:ea typeface="Times New Roman" panose="02020603050405020304" pitchFamily="18" charset="0"/>
                <a:cs typeface="Arial" panose="020B0604020202020204" pitchFamily="34" charset="0"/>
              </a:rPr>
              <a:t>Take responsibility for organising and running part of the section programme.</a:t>
            </a:r>
            <a:endParaRPr lang="en-GB" dirty="0">
              <a:solidFill>
                <a:srgbClr val="003A82"/>
              </a:solidFill>
              <a:latin typeface="Times New Roman" panose="02020603050405020304" pitchFamily="18" charset="0"/>
              <a:ea typeface="Times New Roman" panose="02020603050405020304" pitchFamily="18" charset="0"/>
            </a:endParaRPr>
          </a:p>
          <a:p>
            <a:pPr marL="0" indent="0">
              <a:spcBef>
                <a:spcPts val="600"/>
              </a:spcBef>
              <a:buNone/>
            </a:pPr>
            <a:r>
              <a:rPr lang="en-GB" sz="2000" dirty="0">
                <a:latin typeface="Nunito Sans" panose="00000500000000000000" pitchFamily="2" charset="0"/>
                <a:ea typeface="Times New Roman" panose="02020603050405020304" pitchFamily="18" charset="0"/>
                <a:cs typeface="Arial" panose="020B0604020202020204" pitchFamily="34" charset="0"/>
              </a:rPr>
              <a:t>This mission should include planning and organising a selection of activities on a theme, delivery of those activities and evaluation and review of the activities with the section.</a:t>
            </a:r>
            <a:endParaRPr lang="en-GB" sz="2000" dirty="0">
              <a:latin typeface="Times New Roman" panose="02020603050405020304" pitchFamily="18" charset="0"/>
              <a:ea typeface="Times New Roman" panose="02020603050405020304" pitchFamily="18" charset="0"/>
            </a:endParaRPr>
          </a:p>
          <a:p>
            <a:pPr marL="0" indent="0">
              <a:spcBef>
                <a:spcPts val="600"/>
              </a:spcBef>
              <a:buNone/>
            </a:pPr>
            <a:r>
              <a:rPr lang="en-GB" sz="2000" dirty="0">
                <a:latin typeface="Nunito Sans" panose="00000500000000000000" pitchFamily="2" charset="0"/>
                <a:ea typeface="Times New Roman" panose="02020603050405020304" pitchFamily="18" charset="0"/>
                <a:cs typeface="Arial" panose="020B0604020202020204" pitchFamily="34" charset="0"/>
              </a:rPr>
              <a:t>To complete this mission you could:</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b="1" dirty="0">
                <a:latin typeface="Nunito Sans" panose="00000500000000000000" pitchFamily="2" charset="0"/>
                <a:ea typeface="Times New Roman" panose="02020603050405020304" pitchFamily="18" charset="0"/>
                <a:cs typeface="Arial" panose="020B0604020202020204" pitchFamily="34" charset="0"/>
              </a:rPr>
              <a:t>Plan and run a linking event with a younger or older section. </a:t>
            </a:r>
            <a:r>
              <a:rPr lang="en-GB" sz="2000" dirty="0">
                <a:latin typeface="Nunito Sans" panose="00000500000000000000" pitchFamily="2" charset="0"/>
                <a:ea typeface="Times New Roman" panose="02020603050405020304" pitchFamily="18" charset="0"/>
                <a:cs typeface="Arial" panose="020B0604020202020204" pitchFamily="34" charset="0"/>
              </a:rPr>
              <a:t>Together with other leaders, organise a joint event. Plan the event and ensure it is appropriate for both age groups, letting the other leaders know how they can help the event run smoothly.</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b="1" dirty="0">
                <a:latin typeface="Nunito Sans" panose="00000500000000000000" pitchFamily="2" charset="0"/>
                <a:ea typeface="Times New Roman" panose="02020603050405020304" pitchFamily="18" charset="0"/>
                <a:cs typeface="Arial" panose="020B0604020202020204" pitchFamily="34" charset="0"/>
              </a:rPr>
              <a:t>Plan and run a challenge award. </a:t>
            </a:r>
            <a:r>
              <a:rPr lang="en-GB" sz="2000" dirty="0">
                <a:latin typeface="Nunito Sans" panose="00000500000000000000" pitchFamily="2" charset="0"/>
                <a:ea typeface="Times New Roman" panose="02020603050405020304" pitchFamily="18" charset="0"/>
                <a:cs typeface="Arial" panose="020B0604020202020204" pitchFamily="34" charset="0"/>
              </a:rPr>
              <a:t>You should choose a challenge award that few young people in the section already hold.</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b="1" dirty="0">
                <a:latin typeface="Nunito Sans" panose="00000500000000000000" pitchFamily="2" charset="0"/>
                <a:ea typeface="Times New Roman" panose="02020603050405020304" pitchFamily="18" charset="0"/>
                <a:cs typeface="Arial" panose="020B0604020202020204" pitchFamily="34" charset="0"/>
              </a:rPr>
              <a:t>Plan and help to run a camp.</a:t>
            </a:r>
            <a:r>
              <a:rPr lang="en-GB" sz="2000" dirty="0">
                <a:latin typeface="Nunito Sans" panose="00000500000000000000" pitchFamily="2" charset="0"/>
                <a:ea typeface="Times New Roman" panose="02020603050405020304" pitchFamily="18" charset="0"/>
                <a:cs typeface="Arial" panose="020B0604020202020204" pitchFamily="34" charset="0"/>
              </a:rPr>
              <a:t> With the help of a leader with a night’s away permit.</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b="1" dirty="0">
                <a:latin typeface="Nunito Sans" panose="00000500000000000000" pitchFamily="2" charset="0"/>
                <a:ea typeface="Times New Roman" panose="02020603050405020304" pitchFamily="18" charset="0"/>
                <a:cs typeface="Arial" panose="020B0604020202020204" pitchFamily="34" charset="0"/>
              </a:rPr>
              <a:t>Help the young people in the section to explore a particular topic, or to develop some specific skills over a number of sessions.</a:t>
            </a:r>
            <a:endParaRPr lang="en-GB" sz="2000" dirty="0">
              <a:latin typeface="Times New Roman" panose="02020603050405020304" pitchFamily="18" charset="0"/>
              <a:ea typeface="Times New Roman" panose="02020603050405020304" pitchFamily="18" charset="0"/>
            </a:endParaRPr>
          </a:p>
          <a:p>
            <a:pPr marL="342900" lvl="0" indent="-342900">
              <a:spcBef>
                <a:spcPts val="600"/>
              </a:spcBef>
              <a:buFont typeface="Wingdings" panose="05000000000000000000" pitchFamily="2" charset="2"/>
              <a:buChar char=""/>
            </a:pPr>
            <a:r>
              <a:rPr lang="en-GB" sz="2000" dirty="0">
                <a:latin typeface="Nunito Sans" panose="00000500000000000000" pitchFamily="2" charset="0"/>
                <a:ea typeface="Times New Roman" panose="02020603050405020304" pitchFamily="18" charset="0"/>
                <a:cs typeface="Arial" panose="020B0604020202020204" pitchFamily="34" charset="0"/>
              </a:rPr>
              <a:t>You may work on any other ideas, subject to agreement with the section leader</a:t>
            </a:r>
            <a:endParaRPr lang="en-GB"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325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Effect transition="in" filter="fade">
                                      <p:cBhvr>
                                        <p:cTn id="14" dur="500"/>
                                        <p:tgtEl>
                                          <p:spTgt spid="17">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Effect transition="in" filter="fade">
                                      <p:cBhvr>
                                        <p:cTn id="20" dur="500"/>
                                        <p:tgtEl>
                                          <p:spTgt spid="1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500"/>
                                        <p:tgtEl>
                                          <p:spTgt spid="1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5EDC578C-B024-4EF6-B447-FC21B65F0E06}"/>
              </a:ext>
            </a:extLst>
          </p:cNvPr>
          <p:cNvSpPr>
            <a:spLocks noGrp="1"/>
          </p:cNvSpPr>
          <p:nvPr>
            <p:ph idx="4294967295"/>
          </p:nvPr>
        </p:nvSpPr>
        <p:spPr>
          <a:xfrm>
            <a:off x="938212" y="566328"/>
            <a:ext cx="10315575" cy="703263"/>
          </a:xfrm>
        </p:spPr>
        <p:txBody>
          <a:bodyPr>
            <a:noAutofit/>
          </a:bodyPr>
          <a:lstStyle/>
          <a:p>
            <a:pPr marL="0" indent="0">
              <a:buNone/>
            </a:pPr>
            <a:r>
              <a:rPr lang="en-GB" sz="3400" b="1" dirty="0">
                <a:solidFill>
                  <a:srgbClr val="7414DC"/>
                </a:solidFill>
                <a:latin typeface="Nunito Sans Black" panose="00000A00000000000000" pitchFamily="2" charset="0"/>
              </a:rPr>
              <a:t>Mission 4 – Delivery</a:t>
            </a:r>
            <a:endParaRPr lang="en-GB" b="1" dirty="0">
              <a:solidFill>
                <a:srgbClr val="ED4024"/>
              </a:solidFill>
              <a:latin typeface="Nunito Sans" panose="00000500000000000000" pitchFamily="2" charset="0"/>
            </a:endParaRPr>
          </a:p>
        </p:txBody>
      </p:sp>
      <p:sp>
        <p:nvSpPr>
          <p:cNvPr id="2" name="Speech Bubble: Rectangle with Corners Rounded 1">
            <a:extLst>
              <a:ext uri="{FF2B5EF4-FFF2-40B4-BE49-F238E27FC236}">
                <a16:creationId xmlns:a16="http://schemas.microsoft.com/office/drawing/2014/main" id="{C2602B50-BA1E-4CC4-9D1F-8679ACE8B118}"/>
              </a:ext>
            </a:extLst>
          </p:cNvPr>
          <p:cNvSpPr/>
          <p:nvPr/>
        </p:nvSpPr>
        <p:spPr>
          <a:xfrm>
            <a:off x="203192" y="2578100"/>
            <a:ext cx="3924308" cy="4102563"/>
          </a:xfrm>
          <a:prstGeom prst="wedgeRoundRectCallout">
            <a:avLst>
              <a:gd name="adj1" fmla="val 37734"/>
              <a:gd name="adj2" fmla="val -60518"/>
              <a:gd name="adj3" fmla="val 16667"/>
            </a:avLst>
          </a:prstGeom>
          <a:solidFill>
            <a:srgbClr val="006EE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solidFill>
                  <a:srgbClr val="FFE627"/>
                </a:solidFill>
                <a:latin typeface="Nunito Sans" panose="00000500000000000000" pitchFamily="2" charset="0"/>
              </a:rPr>
              <a:t>I planned a linking evening for the Cubs to come up to my Scout Troop. I invited the Cub Pack and set the Patrol Leaders the task of running a game that I had given them. This went towards their Team Leader Challenge badge and meant that the Cubs felt welcome.</a:t>
            </a:r>
          </a:p>
        </p:txBody>
      </p:sp>
      <p:sp>
        <p:nvSpPr>
          <p:cNvPr id="7" name="Speech Bubble: Rectangle with Corners Rounded 6">
            <a:extLst>
              <a:ext uri="{FF2B5EF4-FFF2-40B4-BE49-F238E27FC236}">
                <a16:creationId xmlns:a16="http://schemas.microsoft.com/office/drawing/2014/main" id="{30195210-E642-4A32-BFB3-9E3EC0047251}"/>
              </a:ext>
            </a:extLst>
          </p:cNvPr>
          <p:cNvSpPr/>
          <p:nvPr/>
        </p:nvSpPr>
        <p:spPr>
          <a:xfrm>
            <a:off x="4457700" y="4194430"/>
            <a:ext cx="7531108" cy="2486234"/>
          </a:xfrm>
          <a:prstGeom prst="wedgeRoundRectCallout">
            <a:avLst>
              <a:gd name="adj1" fmla="val -39469"/>
              <a:gd name="adj2" fmla="val -68809"/>
              <a:gd name="adj3" fmla="val 16667"/>
            </a:avLst>
          </a:prstGeom>
          <a:solidFill>
            <a:srgbClr val="006EE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solidFill>
                  <a:srgbClr val="FFE627"/>
                </a:solidFill>
                <a:latin typeface="Nunito Sans" panose="00000500000000000000" pitchFamily="2" charset="0"/>
              </a:rPr>
              <a:t>As part of my Jamboree experience, I was able to lead some ‘Join In Jamboree’ activities. When I told my Beaver Leaders this, I asked if I could run the whole of the international activity badge over a few evenings. All 24 Beavers joined in, had fun and got the badge!</a:t>
            </a:r>
          </a:p>
        </p:txBody>
      </p:sp>
      <p:sp>
        <p:nvSpPr>
          <p:cNvPr id="8" name="Speech Bubble: Rectangle with Corners Rounded 7">
            <a:extLst>
              <a:ext uri="{FF2B5EF4-FFF2-40B4-BE49-F238E27FC236}">
                <a16:creationId xmlns:a16="http://schemas.microsoft.com/office/drawing/2014/main" id="{A937FAE2-9F14-4283-B8C5-C5293707BE99}"/>
              </a:ext>
            </a:extLst>
          </p:cNvPr>
          <p:cNvSpPr/>
          <p:nvPr/>
        </p:nvSpPr>
        <p:spPr>
          <a:xfrm>
            <a:off x="5753100" y="1269591"/>
            <a:ext cx="6235708" cy="2388009"/>
          </a:xfrm>
          <a:prstGeom prst="wedgeRoundRectCallout">
            <a:avLst>
              <a:gd name="adj1" fmla="val -54930"/>
              <a:gd name="adj2" fmla="val -28483"/>
              <a:gd name="adj3" fmla="val 16667"/>
            </a:avLst>
          </a:prstGeom>
          <a:solidFill>
            <a:srgbClr val="006EE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200" dirty="0">
                <a:solidFill>
                  <a:srgbClr val="FFE627"/>
                </a:solidFill>
                <a:latin typeface="Nunito Sans" panose="00000500000000000000" pitchFamily="2" charset="0"/>
              </a:rPr>
              <a:t>At the programme planning meeting, I asked if I could lead a whole badge. As it was the summer, Akela suggested I lead the Adventure Challenge badge. I thought there would be loads of work but I got it done in half term still with an evening for a water fight!</a:t>
            </a:r>
          </a:p>
        </p:txBody>
      </p:sp>
    </p:spTree>
    <p:extLst>
      <p:ext uri="{BB962C8B-B14F-4D97-AF65-F5344CB8AC3E}">
        <p14:creationId xmlns:p14="http://schemas.microsoft.com/office/powerpoint/2010/main" val="372642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ABF8-4F62-DD45-B486-97062281CA1B}"/>
              </a:ext>
            </a:extLst>
          </p:cNvPr>
          <p:cNvSpPr>
            <a:spLocks noGrp="1"/>
          </p:cNvSpPr>
          <p:nvPr>
            <p:ph type="ctrTitle"/>
          </p:nvPr>
        </p:nvSpPr>
        <p:spPr>
          <a:xfrm>
            <a:off x="571846" y="182408"/>
            <a:ext cx="5750325" cy="334515"/>
          </a:xfrm>
        </p:spPr>
        <p:txBody>
          <a:bodyPr/>
          <a:lstStyle/>
          <a:p>
            <a:r>
              <a:rPr lang="en-US" sz="2400" dirty="0"/>
              <a:t>Module A - YLS</a:t>
            </a:r>
          </a:p>
        </p:txBody>
      </p:sp>
      <p:sp>
        <p:nvSpPr>
          <p:cNvPr id="3" name="Text Placeholder 2">
            <a:extLst>
              <a:ext uri="{FF2B5EF4-FFF2-40B4-BE49-F238E27FC236}">
                <a16:creationId xmlns:a16="http://schemas.microsoft.com/office/drawing/2014/main" id="{BDCD42A5-8205-E244-8889-895F019FCD01}"/>
              </a:ext>
            </a:extLst>
          </p:cNvPr>
          <p:cNvSpPr>
            <a:spLocks noGrp="1"/>
          </p:cNvSpPr>
          <p:nvPr>
            <p:ph type="body" sz="quarter" idx="10"/>
          </p:nvPr>
        </p:nvSpPr>
        <p:spPr>
          <a:xfrm>
            <a:off x="571845" y="933583"/>
            <a:ext cx="11496107" cy="2397417"/>
          </a:xfrm>
        </p:spPr>
        <p:txBody>
          <a:bodyPr/>
          <a:lstStyle/>
          <a:p>
            <a:pPr marL="0" lvl="0">
              <a:lnSpc>
                <a:spcPct val="100000"/>
              </a:lnSpc>
              <a:spcBef>
                <a:spcPts val="0"/>
              </a:spcBef>
              <a:buSzPts val="2500"/>
            </a:pPr>
            <a:r>
              <a:rPr lang="en-GB">
                <a:latin typeface="Nunito Sans SemiBold"/>
                <a:ea typeface="Nunito Sans SemiBold"/>
                <a:cs typeface="Nunito Sans SemiBold"/>
                <a:sym typeface="Nunito Sans SemiBold"/>
              </a:rPr>
              <a:t>Young Leaders…</a:t>
            </a:r>
            <a:endParaRPr lang="en-GB"/>
          </a:p>
          <a:p>
            <a:pPr marL="288000" lvl="0" indent="-288000">
              <a:lnSpc>
                <a:spcPct val="100000"/>
              </a:lnSpc>
              <a:spcBef>
                <a:spcPts val="2000"/>
              </a:spcBef>
              <a:buSzPts val="2500"/>
              <a:buFont typeface="Arial"/>
              <a:buChar char="•"/>
            </a:pPr>
            <a:r>
              <a:rPr lang="en-GB"/>
              <a:t>Are Explorer Scouts who help lead Younger People (Scouts, Cubs, Beavers, and Squirrels)</a:t>
            </a:r>
          </a:p>
          <a:p>
            <a:pPr marL="288000" lvl="0" indent="-288000">
              <a:lnSpc>
                <a:spcPct val="100000"/>
              </a:lnSpc>
              <a:spcBef>
                <a:spcPts val="2000"/>
              </a:spcBef>
              <a:buSzPts val="2500"/>
              <a:buFont typeface="Arial"/>
              <a:buChar char="•"/>
            </a:pPr>
            <a:r>
              <a:rPr lang="en-GB"/>
              <a:t>Have the support of their own Leaders, as well as of the Leaders in the section they’re helping</a:t>
            </a:r>
          </a:p>
          <a:p>
            <a:pPr marL="288000" lvl="0" indent="-288000">
              <a:lnSpc>
                <a:spcPct val="100000"/>
              </a:lnSpc>
              <a:spcBef>
                <a:spcPts val="2000"/>
              </a:spcBef>
              <a:buSzPts val="2500"/>
              <a:buFont typeface="Arial"/>
              <a:buChar char="•"/>
            </a:pPr>
            <a:r>
              <a:rPr lang="en-GB"/>
              <a:t>Work towards the Young Leader Award by completing training (‘Modules’) and challenges (‘Missions’) while volunteering</a:t>
            </a:r>
          </a:p>
          <a:p>
            <a:endParaRPr lang="en-US"/>
          </a:p>
        </p:txBody>
      </p:sp>
    </p:spTree>
    <p:extLst>
      <p:ext uri="{BB962C8B-B14F-4D97-AF65-F5344CB8AC3E}">
        <p14:creationId xmlns:p14="http://schemas.microsoft.com/office/powerpoint/2010/main" val="218140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vert="horz" lIns="91440" tIns="45720" rIns="91440" bIns="45720" rtlCol="0" anchor="t">
            <a:normAutofit/>
          </a:bodyPr>
          <a:lstStyle/>
          <a:p>
            <a:pPr marL="0" indent="0">
              <a:buNone/>
            </a:pPr>
            <a:r>
              <a:rPr lang="en-GB" sz="3400" b="1" dirty="0">
                <a:solidFill>
                  <a:srgbClr val="7414DC"/>
                </a:solidFill>
                <a:latin typeface="Nunito Sans Black"/>
              </a:rPr>
              <a:t>Being a young leader (activity)</a:t>
            </a:r>
          </a:p>
          <a:p>
            <a:pPr>
              <a:lnSpc>
                <a:spcPct val="100000"/>
              </a:lnSpc>
            </a:pPr>
            <a:r>
              <a:rPr lang="en-GB" dirty="0">
                <a:latin typeface="Nunito Sans"/>
              </a:rPr>
              <a:t>Please discuss these things</a:t>
            </a:r>
            <a:endParaRPr lang="en-GB" dirty="0">
              <a:latin typeface="Nunito Sans" panose="00000500000000000000" pitchFamily="2" charset="0"/>
            </a:endParaRPr>
          </a:p>
          <a:p>
            <a:pPr>
              <a:lnSpc>
                <a:spcPct val="100000"/>
              </a:lnSpc>
            </a:pPr>
            <a:endParaRPr lang="en-GB" dirty="0">
              <a:latin typeface="Nunito Sans"/>
            </a:endParaRPr>
          </a:p>
          <a:p>
            <a:pPr marL="0" indent="0">
              <a:lnSpc>
                <a:spcPct val="100000"/>
              </a:lnSpc>
              <a:buNone/>
            </a:pPr>
            <a:r>
              <a:rPr lang="en-GB" dirty="0">
                <a:latin typeface="Nunito Sans"/>
              </a:rPr>
              <a:t>1. What are the responsibilities of a young leader?</a:t>
            </a:r>
          </a:p>
          <a:p>
            <a:pPr marL="0" indent="0">
              <a:lnSpc>
                <a:spcPct val="100000"/>
              </a:lnSpc>
              <a:buNone/>
            </a:pPr>
            <a:r>
              <a:rPr lang="en-GB" dirty="0">
                <a:latin typeface="Nunito Sans"/>
              </a:rPr>
              <a:t>2. What skills might you gain?</a:t>
            </a:r>
          </a:p>
          <a:p>
            <a:pPr marL="0" indent="0">
              <a:lnSpc>
                <a:spcPct val="100000"/>
              </a:lnSpc>
              <a:buNone/>
            </a:pPr>
            <a:r>
              <a:rPr lang="en-GB" dirty="0">
                <a:latin typeface="Nunito Sans"/>
              </a:rPr>
              <a:t>3. Any worries you might have?</a:t>
            </a:r>
            <a:endParaRPr lang="en-GB" dirty="0">
              <a:latin typeface="Nunito Sans" panose="00000500000000000000" pitchFamily="2" charset="0"/>
            </a:endParaRPr>
          </a:p>
        </p:txBody>
      </p:sp>
    </p:spTree>
    <p:extLst>
      <p:ext uri="{BB962C8B-B14F-4D97-AF65-F5344CB8AC3E}">
        <p14:creationId xmlns:p14="http://schemas.microsoft.com/office/powerpoint/2010/main" val="176218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354F34-0361-B8C6-7078-CB977A1BF782}"/>
              </a:ext>
            </a:extLst>
          </p:cNvPr>
          <p:cNvSpPr txBox="1"/>
          <p:nvPr/>
        </p:nvSpPr>
        <p:spPr>
          <a:xfrm>
            <a:off x="573506" y="713874"/>
            <a:ext cx="517613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What responsibilities do Explorer Scout Young Leaders have?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528" y="0"/>
            <a:ext cx="5681472" cy="6858000"/>
          </a:xfrm>
          <a:prstGeom prst="rect">
            <a:avLst/>
          </a:prstGeom>
        </p:spPr>
      </p:pic>
    </p:spTree>
    <p:extLst>
      <p:ext uri="{BB962C8B-B14F-4D97-AF65-F5344CB8AC3E}">
        <p14:creationId xmlns:p14="http://schemas.microsoft.com/office/powerpoint/2010/main" val="20982574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4.xml><?xml version="1.0" encoding="utf-8"?>
<a:theme xmlns:a="http://schemas.openxmlformats.org/drawingml/2006/main" name="Scout Nunito">
  <a:themeElements>
    <a:clrScheme name="Custom 2">
      <a:dk1>
        <a:sysClr val="windowText" lastClr="000000"/>
      </a:dk1>
      <a:lt1>
        <a:sysClr val="window" lastClr="FFFFFF"/>
      </a:lt1>
      <a:dk2>
        <a:srgbClr val="7614DC"/>
      </a:dk2>
      <a:lt2>
        <a:srgbClr val="00A794"/>
      </a:lt2>
      <a:accent1>
        <a:srgbClr val="E22E12"/>
      </a:accent1>
      <a:accent2>
        <a:srgbClr val="FFB4E5"/>
      </a:accent2>
      <a:accent3>
        <a:srgbClr val="23A950"/>
      </a:accent3>
      <a:accent4>
        <a:srgbClr val="003A82"/>
      </a:accent4>
      <a:accent5>
        <a:srgbClr val="006EE0"/>
      </a:accent5>
      <a:accent6>
        <a:srgbClr val="FFE627"/>
      </a:accent6>
      <a:hlink>
        <a:srgbClr val="006EE0"/>
      </a:hlink>
      <a:folHlink>
        <a:srgbClr val="7614DC"/>
      </a:folHlink>
    </a:clrScheme>
    <a:fontScheme name="Scout Nunito">
      <a:majorFont>
        <a:latin typeface="Nunito Sans Black"/>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6797</TotalTime>
  <Words>5347</Words>
  <Application>Microsoft Office PowerPoint</Application>
  <PresentationFormat>Widescreen</PresentationFormat>
  <Paragraphs>521</Paragraphs>
  <Slides>64</Slides>
  <Notes>53</Notes>
  <HiddenSlides>0</HiddenSlides>
  <MMClips>0</MMClips>
  <ScaleCrop>false</ScaleCrop>
  <HeadingPairs>
    <vt:vector size="8" baseType="variant">
      <vt:variant>
        <vt:lpstr>Fonts Used</vt:lpstr>
      </vt:variant>
      <vt:variant>
        <vt:i4>13</vt:i4>
      </vt:variant>
      <vt:variant>
        <vt:lpstr>Theme</vt:lpstr>
      </vt:variant>
      <vt:variant>
        <vt:i4>4</vt:i4>
      </vt:variant>
      <vt:variant>
        <vt:lpstr>Slide Titles</vt:lpstr>
      </vt:variant>
      <vt:variant>
        <vt:i4>64</vt:i4>
      </vt:variant>
      <vt:variant>
        <vt:lpstr>Custom Shows</vt:lpstr>
      </vt:variant>
      <vt:variant>
        <vt:i4>1</vt:i4>
      </vt:variant>
    </vt:vector>
  </HeadingPairs>
  <TitlesOfParts>
    <vt:vector size="82" baseType="lpstr">
      <vt:lpstr>Calibri,Sans-Serif</vt:lpstr>
      <vt:lpstr>Aptos Display</vt:lpstr>
      <vt:lpstr>Nunito Sans</vt:lpstr>
      <vt:lpstr>Arial</vt:lpstr>
      <vt:lpstr>Nunito Sans SemiBold</vt:lpstr>
      <vt:lpstr>Nunito Sans Black</vt:lpstr>
      <vt:lpstr>Wingdings</vt:lpstr>
      <vt:lpstr>Times New Roman</vt:lpstr>
      <vt:lpstr>Nunito Sans ExtraBold</vt:lpstr>
      <vt:lpstr>Calibri</vt:lpstr>
      <vt:lpstr>Arboria Medium</vt:lpstr>
      <vt:lpstr>Aptos</vt:lpstr>
      <vt:lpstr>Calibri Light</vt:lpstr>
      <vt:lpstr>Custom Design</vt:lpstr>
      <vt:lpstr>Office Theme</vt:lpstr>
      <vt:lpstr>1_Office Theme</vt:lpstr>
      <vt:lpstr>Scout Nunito</vt:lpstr>
      <vt:lpstr>PowerPoint Presentation</vt:lpstr>
      <vt:lpstr>Explorer Scout Young Leader Training </vt:lpstr>
      <vt:lpstr>PowerPoint Presentation</vt:lpstr>
      <vt:lpstr>Getting to know you...</vt:lpstr>
      <vt:lpstr>What is a Young Leader? </vt:lpstr>
      <vt:lpstr>Module A - YLS</vt:lpstr>
      <vt:lpstr>Module A - YLS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Safeguarding</vt:lpstr>
      <vt:lpstr>Safeguarding and The Orange Card</vt:lpstr>
      <vt:lpstr>Safeguarding and The Orange Card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 Health and Safety.</vt:lpstr>
      <vt:lpstr>PowerPoint Presentation</vt:lpstr>
      <vt:lpstr>The Rules</vt:lpstr>
      <vt:lpstr>The Rules</vt:lpstr>
      <vt:lpstr>PowerPoint Presentation</vt:lpstr>
      <vt:lpstr>Risk Assessment</vt:lpstr>
      <vt:lpstr>Risk assessments</vt:lpstr>
      <vt:lpstr>Risk assessments</vt:lpstr>
      <vt:lpstr>Risk Assessments</vt:lpstr>
      <vt:lpstr>Risk Assessments</vt:lpstr>
      <vt:lpstr>Risk Assessments</vt:lpstr>
      <vt:lpstr>PowerPoint Presentation</vt:lpstr>
      <vt:lpstr>Risk Assessments</vt:lpstr>
      <vt:lpstr>PowerPoint Presentation</vt:lpstr>
      <vt:lpstr>The Young Leaders Scheme.</vt:lpstr>
      <vt:lpstr>The Young Leader Scheme</vt:lpstr>
      <vt:lpstr>The Young Leader Scheme</vt:lpstr>
      <vt:lpstr>Young Leader Training Modules  </vt:lpstr>
      <vt:lpstr>PowerPoint Presentation</vt:lpstr>
      <vt:lpstr>The Young Leader Scheme</vt:lpstr>
      <vt:lpstr>The Young Leader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Osborn</dc:creator>
  <cp:lastModifiedBy>James Fox</cp:lastModifiedBy>
  <cp:revision>112</cp:revision>
  <dcterms:created xsi:type="dcterms:W3CDTF">2019-04-08T10:29:08Z</dcterms:created>
  <dcterms:modified xsi:type="dcterms:W3CDTF">2026-03-30T15:21:12Z</dcterms:modified>
</cp:coreProperties>
</file>