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handoutMasterIdLst>
    <p:handoutMasterId r:id="rId31"/>
  </p:handoutMasterIdLst>
  <p:sldIdLst>
    <p:sldId id="459" r:id="rId5"/>
    <p:sldId id="461" r:id="rId6"/>
    <p:sldId id="463" r:id="rId7"/>
    <p:sldId id="417" r:id="rId8"/>
    <p:sldId id="414" r:id="rId9"/>
    <p:sldId id="567" r:id="rId10"/>
    <p:sldId id="568" r:id="rId11"/>
    <p:sldId id="586" r:id="rId12"/>
    <p:sldId id="587" r:id="rId13"/>
    <p:sldId id="585" r:id="rId14"/>
    <p:sldId id="531" r:id="rId15"/>
    <p:sldId id="580" r:id="rId16"/>
    <p:sldId id="581" r:id="rId17"/>
    <p:sldId id="582" r:id="rId18"/>
    <p:sldId id="570" r:id="rId19"/>
    <p:sldId id="571" r:id="rId20"/>
    <p:sldId id="572" r:id="rId21"/>
    <p:sldId id="438" r:id="rId22"/>
    <p:sldId id="439" r:id="rId23"/>
    <p:sldId id="583" r:id="rId24"/>
    <p:sldId id="584" r:id="rId25"/>
    <p:sldId id="420" r:id="rId26"/>
    <p:sldId id="422" r:id="rId27"/>
    <p:sldId id="462" r:id="rId28"/>
    <p:sldId id="412" r:id="rId29"/>
  </p:sldIdLst>
  <p:sldSz cx="12192000" cy="6858000"/>
  <p:notesSz cx="16256000" cy="9144000"/>
  <p:embeddedFontLst>
    <p:embeddedFont>
      <p:font typeface="Nunito Sans" pitchFamily="2" charset="0"/>
      <p:regular r:id="rId32"/>
      <p:bold r:id="rId33"/>
      <p:italic r:id="rId34"/>
      <p:boldItalic r:id="rId35"/>
    </p:embeddedFont>
    <p:embeddedFont>
      <p:font typeface="Nunito Sans Black" pitchFamily="2" charset="0"/>
      <p:bold r:id="rId36"/>
      <p:boldItalic r:id="rId37"/>
    </p:embeddedFont>
    <p:embeddedFont>
      <p:font typeface="Nunito Sans ExtraBold" pitchFamily="2" charset="0"/>
      <p:bold r:id="rId38"/>
      <p:boldItalic r:id="rId39"/>
    </p:embeddedFont>
    <p:embeddedFont>
      <p:font typeface="Nunito Sans SemiBold" pitchFamily="2" charset="0"/>
      <p:bold r:id="rId40"/>
      <p:boldItalic r:id="rId41"/>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82"/>
    <a:srgbClr val="3CB664"/>
    <a:srgbClr val="006EE0"/>
    <a:srgbClr val="FF912A"/>
    <a:srgbClr val="FFE627"/>
    <a:srgbClr val="7414DC"/>
    <a:srgbClr val="E22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669" autoAdjust="0"/>
  </p:normalViewPr>
  <p:slideViewPr>
    <p:cSldViewPr snapToGrid="0">
      <p:cViewPr varScale="1">
        <p:scale>
          <a:sx n="78" d="100"/>
          <a:sy n="78" d="100"/>
        </p:scale>
        <p:origin x="850" y="62"/>
      </p:cViewPr>
      <p:guideLst>
        <p:guide orient="horz" pos="2160"/>
        <p:guide pos="162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ox" userId="fb3eb24cff3a8c3d" providerId="LiveId" clId="{2F5C9FA4-22AA-43A5-90A4-5B4F1AA4F8B5}"/>
    <pc:docChg chg="addSld delSld modSld">
      <pc:chgData name="James Fox" userId="fb3eb24cff3a8c3d" providerId="LiveId" clId="{2F5C9FA4-22AA-43A5-90A4-5B4F1AA4F8B5}" dt="2026-03-30T15:19:21.005" v="27" actId="6549"/>
      <pc:docMkLst>
        <pc:docMk/>
      </pc:docMkLst>
      <pc:sldChg chg="modTransition">
        <pc:chgData name="James Fox" userId="fb3eb24cff3a8c3d" providerId="LiveId" clId="{2F5C9FA4-22AA-43A5-90A4-5B4F1AA4F8B5}" dt="2026-03-01T16:21:23.782" v="26"/>
        <pc:sldMkLst>
          <pc:docMk/>
          <pc:sldMk cId="1743249575" sldId="412"/>
        </pc:sldMkLst>
      </pc:sldChg>
      <pc:sldChg chg="modTransition">
        <pc:chgData name="James Fox" userId="fb3eb24cff3a8c3d" providerId="LiveId" clId="{2F5C9FA4-22AA-43A5-90A4-5B4F1AA4F8B5}" dt="2026-03-01T16:21:23.782" v="26"/>
        <pc:sldMkLst>
          <pc:docMk/>
          <pc:sldMk cId="3674119691" sldId="414"/>
        </pc:sldMkLst>
      </pc:sldChg>
      <pc:sldChg chg="modTransition">
        <pc:chgData name="James Fox" userId="fb3eb24cff3a8c3d" providerId="LiveId" clId="{2F5C9FA4-22AA-43A5-90A4-5B4F1AA4F8B5}" dt="2026-03-01T16:21:23.782" v="26"/>
        <pc:sldMkLst>
          <pc:docMk/>
          <pc:sldMk cId="3566910430" sldId="417"/>
        </pc:sldMkLst>
      </pc:sldChg>
      <pc:sldChg chg="modTransition">
        <pc:chgData name="James Fox" userId="fb3eb24cff3a8c3d" providerId="LiveId" clId="{2F5C9FA4-22AA-43A5-90A4-5B4F1AA4F8B5}" dt="2026-03-01T16:21:23.782" v="26"/>
        <pc:sldMkLst>
          <pc:docMk/>
          <pc:sldMk cId="2857687399" sldId="420"/>
        </pc:sldMkLst>
      </pc:sldChg>
      <pc:sldChg chg="modTransition">
        <pc:chgData name="James Fox" userId="fb3eb24cff3a8c3d" providerId="LiveId" clId="{2F5C9FA4-22AA-43A5-90A4-5B4F1AA4F8B5}" dt="2026-03-01T16:21:23.782" v="26"/>
        <pc:sldMkLst>
          <pc:docMk/>
          <pc:sldMk cId="2495053854" sldId="422"/>
        </pc:sldMkLst>
      </pc:sldChg>
      <pc:sldChg chg="modTransition">
        <pc:chgData name="James Fox" userId="fb3eb24cff3a8c3d" providerId="LiveId" clId="{2F5C9FA4-22AA-43A5-90A4-5B4F1AA4F8B5}" dt="2026-03-01T16:21:23.782" v="26"/>
        <pc:sldMkLst>
          <pc:docMk/>
          <pc:sldMk cId="1763875494" sldId="438"/>
        </pc:sldMkLst>
      </pc:sldChg>
      <pc:sldChg chg="modTransition">
        <pc:chgData name="James Fox" userId="fb3eb24cff3a8c3d" providerId="LiveId" clId="{2F5C9FA4-22AA-43A5-90A4-5B4F1AA4F8B5}" dt="2026-03-01T16:21:23.782" v="26"/>
        <pc:sldMkLst>
          <pc:docMk/>
          <pc:sldMk cId="979759520" sldId="439"/>
        </pc:sldMkLst>
      </pc:sldChg>
      <pc:sldChg chg="modTransition">
        <pc:chgData name="James Fox" userId="fb3eb24cff3a8c3d" providerId="LiveId" clId="{2F5C9FA4-22AA-43A5-90A4-5B4F1AA4F8B5}" dt="2026-03-01T16:21:23.782" v="26"/>
        <pc:sldMkLst>
          <pc:docMk/>
          <pc:sldMk cId="2421025901" sldId="459"/>
        </pc:sldMkLst>
      </pc:sldChg>
      <pc:sldChg chg="modTransition">
        <pc:chgData name="James Fox" userId="fb3eb24cff3a8c3d" providerId="LiveId" clId="{2F5C9FA4-22AA-43A5-90A4-5B4F1AA4F8B5}" dt="2026-03-01T16:21:23.782" v="26"/>
        <pc:sldMkLst>
          <pc:docMk/>
          <pc:sldMk cId="830309234" sldId="461"/>
        </pc:sldMkLst>
      </pc:sldChg>
      <pc:sldChg chg="modSp mod modTransition">
        <pc:chgData name="James Fox" userId="fb3eb24cff3a8c3d" providerId="LiveId" clId="{2F5C9FA4-22AA-43A5-90A4-5B4F1AA4F8B5}" dt="2026-03-30T15:19:21.005" v="27" actId="6549"/>
        <pc:sldMkLst>
          <pc:docMk/>
          <pc:sldMk cId="827209939" sldId="462"/>
        </pc:sldMkLst>
        <pc:spChg chg="mod">
          <ac:chgData name="James Fox" userId="fb3eb24cff3a8c3d" providerId="LiveId" clId="{2F5C9FA4-22AA-43A5-90A4-5B4F1AA4F8B5}" dt="2026-03-30T15:19:21.005" v="27" actId="6549"/>
          <ac:spMkLst>
            <pc:docMk/>
            <pc:sldMk cId="827209939" sldId="462"/>
            <ac:spMk id="8" creationId="{AAD2EA2D-41FE-7AE7-424D-B32C4EF08235}"/>
          </ac:spMkLst>
        </pc:spChg>
      </pc:sldChg>
      <pc:sldChg chg="modTransition">
        <pc:chgData name="James Fox" userId="fb3eb24cff3a8c3d" providerId="LiveId" clId="{2F5C9FA4-22AA-43A5-90A4-5B4F1AA4F8B5}" dt="2026-03-01T16:21:23.782" v="26"/>
        <pc:sldMkLst>
          <pc:docMk/>
          <pc:sldMk cId="1842065685" sldId="463"/>
        </pc:sldMkLst>
      </pc:sldChg>
      <pc:sldChg chg="modTransition">
        <pc:chgData name="James Fox" userId="fb3eb24cff3a8c3d" providerId="LiveId" clId="{2F5C9FA4-22AA-43A5-90A4-5B4F1AA4F8B5}" dt="2026-03-01T16:21:23.782" v="26"/>
        <pc:sldMkLst>
          <pc:docMk/>
          <pc:sldMk cId="660525364" sldId="531"/>
        </pc:sldMkLst>
      </pc:sldChg>
      <pc:sldChg chg="modTransition">
        <pc:chgData name="James Fox" userId="fb3eb24cff3a8c3d" providerId="LiveId" clId="{2F5C9FA4-22AA-43A5-90A4-5B4F1AA4F8B5}" dt="2026-03-01T16:21:23.782" v="26"/>
        <pc:sldMkLst>
          <pc:docMk/>
          <pc:sldMk cId="354699744" sldId="567"/>
        </pc:sldMkLst>
      </pc:sldChg>
      <pc:sldChg chg="modTransition">
        <pc:chgData name="James Fox" userId="fb3eb24cff3a8c3d" providerId="LiveId" clId="{2F5C9FA4-22AA-43A5-90A4-5B4F1AA4F8B5}" dt="2026-03-01T16:21:23.782" v="26"/>
        <pc:sldMkLst>
          <pc:docMk/>
          <pc:sldMk cId="3049029235" sldId="568"/>
        </pc:sldMkLst>
      </pc:sldChg>
      <pc:sldChg chg="modTransition">
        <pc:chgData name="James Fox" userId="fb3eb24cff3a8c3d" providerId="LiveId" clId="{2F5C9FA4-22AA-43A5-90A4-5B4F1AA4F8B5}" dt="2026-03-01T16:21:23.782" v="26"/>
        <pc:sldMkLst>
          <pc:docMk/>
          <pc:sldMk cId="2473423079" sldId="570"/>
        </pc:sldMkLst>
      </pc:sldChg>
      <pc:sldChg chg="modTransition">
        <pc:chgData name="James Fox" userId="fb3eb24cff3a8c3d" providerId="LiveId" clId="{2F5C9FA4-22AA-43A5-90A4-5B4F1AA4F8B5}" dt="2026-03-01T16:21:23.782" v="26"/>
        <pc:sldMkLst>
          <pc:docMk/>
          <pc:sldMk cId="3110045816" sldId="571"/>
        </pc:sldMkLst>
      </pc:sldChg>
      <pc:sldChg chg="modTransition">
        <pc:chgData name="James Fox" userId="fb3eb24cff3a8c3d" providerId="LiveId" clId="{2F5C9FA4-22AA-43A5-90A4-5B4F1AA4F8B5}" dt="2026-03-01T16:21:23.782" v="26"/>
        <pc:sldMkLst>
          <pc:docMk/>
          <pc:sldMk cId="3750047887" sldId="572"/>
        </pc:sldMkLst>
      </pc:sldChg>
      <pc:sldChg chg="modTransition">
        <pc:chgData name="James Fox" userId="fb3eb24cff3a8c3d" providerId="LiveId" clId="{2F5C9FA4-22AA-43A5-90A4-5B4F1AA4F8B5}" dt="2026-03-01T16:21:23.782" v="26"/>
        <pc:sldMkLst>
          <pc:docMk/>
          <pc:sldMk cId="3197072242" sldId="580"/>
        </pc:sldMkLst>
      </pc:sldChg>
      <pc:sldChg chg="modTransition">
        <pc:chgData name="James Fox" userId="fb3eb24cff3a8c3d" providerId="LiveId" clId="{2F5C9FA4-22AA-43A5-90A4-5B4F1AA4F8B5}" dt="2026-03-01T16:21:23.782" v="26"/>
        <pc:sldMkLst>
          <pc:docMk/>
          <pc:sldMk cId="1160899277" sldId="581"/>
        </pc:sldMkLst>
      </pc:sldChg>
      <pc:sldChg chg="modTransition">
        <pc:chgData name="James Fox" userId="fb3eb24cff3a8c3d" providerId="LiveId" clId="{2F5C9FA4-22AA-43A5-90A4-5B4F1AA4F8B5}" dt="2026-03-01T16:21:23.782" v="26"/>
        <pc:sldMkLst>
          <pc:docMk/>
          <pc:sldMk cId="2869237309" sldId="582"/>
        </pc:sldMkLst>
      </pc:sldChg>
      <pc:sldChg chg="modTransition">
        <pc:chgData name="James Fox" userId="fb3eb24cff3a8c3d" providerId="LiveId" clId="{2F5C9FA4-22AA-43A5-90A4-5B4F1AA4F8B5}" dt="2026-03-01T16:21:23.782" v="26"/>
        <pc:sldMkLst>
          <pc:docMk/>
          <pc:sldMk cId="1212959025" sldId="583"/>
        </pc:sldMkLst>
      </pc:sldChg>
      <pc:sldChg chg="modTransition">
        <pc:chgData name="James Fox" userId="fb3eb24cff3a8c3d" providerId="LiveId" clId="{2F5C9FA4-22AA-43A5-90A4-5B4F1AA4F8B5}" dt="2026-03-01T16:21:23.782" v="26"/>
        <pc:sldMkLst>
          <pc:docMk/>
          <pc:sldMk cId="234338072" sldId="584"/>
        </pc:sldMkLst>
      </pc:sldChg>
      <pc:sldChg chg="modTransition">
        <pc:chgData name="James Fox" userId="fb3eb24cff3a8c3d" providerId="LiveId" clId="{2F5C9FA4-22AA-43A5-90A4-5B4F1AA4F8B5}" dt="2026-03-01T16:21:23.782" v="26"/>
        <pc:sldMkLst>
          <pc:docMk/>
          <pc:sldMk cId="451615089" sldId="585"/>
        </pc:sldMkLst>
      </pc:sldChg>
      <pc:sldChg chg="modSp new mod modTransition">
        <pc:chgData name="James Fox" userId="fb3eb24cff3a8c3d" providerId="LiveId" clId="{2F5C9FA4-22AA-43A5-90A4-5B4F1AA4F8B5}" dt="2026-03-01T16:21:23.782" v="26"/>
        <pc:sldMkLst>
          <pc:docMk/>
          <pc:sldMk cId="1607568264" sldId="586"/>
        </pc:sldMkLst>
        <pc:spChg chg="mod">
          <ac:chgData name="James Fox" userId="fb3eb24cff3a8c3d" providerId="LiveId" clId="{2F5C9FA4-22AA-43A5-90A4-5B4F1AA4F8B5}" dt="2026-03-01T16:20:07.014" v="24" actId="6549"/>
          <ac:spMkLst>
            <pc:docMk/>
            <pc:sldMk cId="1607568264" sldId="586"/>
            <ac:spMk id="3" creationId="{F523AF8E-3047-373F-AC3B-7CA2749B2729}"/>
          </ac:spMkLst>
        </pc:spChg>
      </pc:sldChg>
      <pc:sldChg chg="modSp add mod modTransition">
        <pc:chgData name="James Fox" userId="fb3eb24cff3a8c3d" providerId="LiveId" clId="{2F5C9FA4-22AA-43A5-90A4-5B4F1AA4F8B5}" dt="2026-03-01T16:21:23.782" v="26"/>
        <pc:sldMkLst>
          <pc:docMk/>
          <pc:sldMk cId="1692114843" sldId="587"/>
        </pc:sldMkLst>
        <pc:spChg chg="mod">
          <ac:chgData name="James Fox" userId="fb3eb24cff3a8c3d" providerId="LiveId" clId="{2F5C9FA4-22AA-43A5-90A4-5B4F1AA4F8B5}" dt="2026-03-01T16:19:59.984" v="23" actId="6549"/>
          <ac:spMkLst>
            <pc:docMk/>
            <pc:sldMk cId="1692114843" sldId="587"/>
            <ac:spMk id="3" creationId="{FD47543F-4E05-40C9-A7D9-1301EC5FE2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5C053-3F8B-CD40-A43C-512BDE222008}"/>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06B1FF-17A9-AB41-8983-D0413A5C2537}"/>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DA0F7B38-6211-B04F-B3CE-77AE137F1073}" type="datetimeFigureOut">
              <a:rPr lang="en-US" smtClean="0"/>
              <a:t>3/30/2026</a:t>
            </a:fld>
            <a:endParaRPr lang="en-US"/>
          </a:p>
        </p:txBody>
      </p:sp>
      <p:sp>
        <p:nvSpPr>
          <p:cNvPr id="4" name="Footer Placeholder 3">
            <a:extLst>
              <a:ext uri="{FF2B5EF4-FFF2-40B4-BE49-F238E27FC236}">
                <a16:creationId xmlns:a16="http://schemas.microsoft.com/office/drawing/2014/main" id="{DA4E82B7-C9A3-CF4E-A2B9-1797D692DE11}"/>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8C92CB-7443-1749-ACD9-6C4D06D2DB46}"/>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DCE35A11-ADAB-8B45-B991-800FB540D16E}" type="slidenum">
              <a:rPr lang="en-US" smtClean="0"/>
              <a:t>‹#›</a:t>
            </a:fld>
            <a:endParaRPr lang="en-US"/>
          </a:p>
        </p:txBody>
      </p:sp>
    </p:spTree>
    <p:extLst>
      <p:ext uri="{BB962C8B-B14F-4D97-AF65-F5344CB8AC3E}">
        <p14:creationId xmlns:p14="http://schemas.microsoft.com/office/powerpoint/2010/main" val="15958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30/03/26</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to change the background please</a:t>
            </a:r>
            <a:r>
              <a:rPr lang="en-GB" baseline="0" dirty="0"/>
              <a:t> follow these instructions:</a:t>
            </a:r>
          </a:p>
          <a:p>
            <a:endParaRPr lang="en-GB" baseline="0" dirty="0"/>
          </a:p>
          <a:p>
            <a:r>
              <a:rPr lang="en-GB" sz="900" b="0" i="0" kern="1200" dirty="0">
                <a:solidFill>
                  <a:schemeClr val="tx1"/>
                </a:solidFill>
                <a:effectLst/>
                <a:latin typeface="Nunito Sans" panose="00000500000000000000" pitchFamily="2" charset="0"/>
                <a:ea typeface="+mn-ea"/>
                <a:cs typeface="+mn-cs"/>
              </a:rPr>
              <a:t>1. On your Windows tablet, tap the </a:t>
            </a:r>
            <a:r>
              <a:rPr lang="en-GB" sz="900" b="1" i="0" kern="1200" dirty="0">
                <a:solidFill>
                  <a:schemeClr val="tx1"/>
                </a:solidFill>
                <a:effectLst/>
                <a:latin typeface="Nunito Sans" panose="00000500000000000000" pitchFamily="2" charset="0"/>
                <a:ea typeface="+mn-ea"/>
                <a:cs typeface="+mn-cs"/>
              </a:rPr>
              <a:t>Design</a:t>
            </a:r>
            <a:r>
              <a:rPr lang="en-GB" sz="900" b="0" i="0" kern="1200" dirty="0">
                <a:solidFill>
                  <a:schemeClr val="tx1"/>
                </a:solidFill>
                <a:effectLst/>
                <a:latin typeface="Nunito Sans" panose="00000500000000000000" pitchFamily="2" charset="0"/>
                <a:ea typeface="+mn-ea"/>
                <a:cs typeface="+mn-cs"/>
              </a:rPr>
              <a:t> tab.</a:t>
            </a:r>
          </a:p>
          <a:p>
            <a:r>
              <a:rPr lang="en-GB" sz="900" b="0" i="0" kern="1200" dirty="0">
                <a:solidFill>
                  <a:schemeClr val="tx1"/>
                </a:solidFill>
                <a:effectLst/>
                <a:latin typeface="Nunito Sans" panose="00000500000000000000" pitchFamily="2" charset="0"/>
                <a:ea typeface="+mn-ea"/>
                <a:cs typeface="+mn-cs"/>
              </a:rPr>
              <a:t>2. On your Windows phone, open the slide for editing (either by double-tapping it or by tapping it and then tapping </a:t>
            </a:r>
            <a:r>
              <a:rPr lang="en-GB" sz="900" b="1" i="0" kern="1200" dirty="0">
                <a:solidFill>
                  <a:schemeClr val="tx1"/>
                </a:solidFill>
                <a:effectLst/>
                <a:latin typeface="Nunito Sans" panose="00000500000000000000" pitchFamily="2" charset="0"/>
                <a:ea typeface="+mn-ea"/>
                <a:cs typeface="+mn-cs"/>
              </a:rPr>
              <a:t>Edit</a:t>
            </a:r>
            <a:r>
              <a:rPr lang="en-GB" sz="900" b="0" i="0" kern="1200" dirty="0">
                <a:solidFill>
                  <a:schemeClr val="tx1"/>
                </a:solidFill>
                <a:effectLst/>
                <a:latin typeface="Nunito Sans" panose="00000500000000000000" pitchFamily="2" charset="0"/>
                <a:ea typeface="+mn-ea"/>
                <a:cs typeface="+mn-cs"/>
              </a:rPr>
              <a:t>). Tap </a:t>
            </a:r>
            <a:r>
              <a:rPr lang="en-GB" sz="900" b="1" i="0" kern="1200" dirty="0">
                <a:solidFill>
                  <a:schemeClr val="tx1"/>
                </a:solidFill>
                <a:effectLst/>
                <a:latin typeface="Nunito Sans" panose="00000500000000000000" pitchFamily="2" charset="0"/>
                <a:ea typeface="+mn-ea"/>
                <a:cs typeface="+mn-cs"/>
              </a:rPr>
              <a:t>More</a:t>
            </a:r>
            <a:r>
              <a:rPr lang="en-GB" sz="900" b="0" i="0" kern="1200" dirty="0">
                <a:solidFill>
                  <a:schemeClr val="tx1"/>
                </a:solidFill>
                <a:effectLst/>
                <a:latin typeface="Nunito Sans" panose="00000500000000000000" pitchFamily="2" charset="0"/>
                <a:ea typeface="+mn-ea"/>
                <a:cs typeface="+mn-cs"/>
              </a:rPr>
              <a:t>  at the bottom of your screen, tap </a:t>
            </a:r>
            <a:r>
              <a:rPr lang="en-GB" sz="900" b="1" i="0" kern="1200" dirty="0">
                <a:solidFill>
                  <a:schemeClr val="tx1"/>
                </a:solidFill>
                <a:effectLst/>
                <a:latin typeface="Nunito Sans" panose="00000500000000000000" pitchFamily="2" charset="0"/>
                <a:ea typeface="+mn-ea"/>
                <a:cs typeface="+mn-cs"/>
              </a:rPr>
              <a:t>Home</a:t>
            </a:r>
            <a:r>
              <a:rPr lang="en-GB" sz="900" b="0" i="0" kern="1200" dirty="0">
                <a:solidFill>
                  <a:schemeClr val="tx1"/>
                </a:solidFill>
                <a:effectLst/>
                <a:latin typeface="Nunito Sans" panose="00000500000000000000" pitchFamily="2" charset="0"/>
                <a:ea typeface="+mn-ea"/>
                <a:cs typeface="+mn-cs"/>
              </a:rPr>
              <a:t>, and then tap </a:t>
            </a:r>
            <a:r>
              <a:rPr lang="en-GB" sz="900" b="1" i="0" kern="1200" dirty="0">
                <a:solidFill>
                  <a:schemeClr val="tx1"/>
                </a:solidFill>
                <a:effectLst/>
                <a:latin typeface="Nunito Sans" panose="00000500000000000000" pitchFamily="2" charset="0"/>
                <a:ea typeface="+mn-ea"/>
                <a:cs typeface="+mn-cs"/>
              </a:rPr>
              <a:t>Design</a:t>
            </a:r>
            <a:r>
              <a:rPr lang="en-GB" sz="900" b="0" i="0" kern="1200" dirty="0">
                <a:solidFill>
                  <a:schemeClr val="tx1"/>
                </a:solidFill>
                <a:effectLst/>
                <a:latin typeface="Nunito Sans" panose="00000500000000000000" pitchFamily="2" charset="0"/>
                <a:ea typeface="+mn-ea"/>
                <a:cs typeface="+mn-cs"/>
              </a:rPr>
              <a:t>.</a:t>
            </a:r>
          </a:p>
          <a:p>
            <a:r>
              <a:rPr lang="en-GB" sz="900" b="0" i="0" kern="1200" dirty="0">
                <a:solidFill>
                  <a:schemeClr val="tx1"/>
                </a:solidFill>
                <a:effectLst/>
                <a:latin typeface="Nunito Sans" panose="00000500000000000000" pitchFamily="2" charset="0"/>
                <a:ea typeface="+mn-ea"/>
                <a:cs typeface="+mn-cs"/>
              </a:rPr>
              <a:t>3. Tap </a:t>
            </a:r>
            <a:r>
              <a:rPr lang="en-GB" sz="900" b="1" i="0" kern="1200" dirty="0">
                <a:solidFill>
                  <a:schemeClr val="tx1"/>
                </a:solidFill>
                <a:effectLst/>
                <a:latin typeface="Nunito Sans" panose="00000500000000000000" pitchFamily="2" charset="0"/>
                <a:ea typeface="+mn-ea"/>
                <a:cs typeface="+mn-cs"/>
              </a:rPr>
              <a:t>Format Background</a:t>
            </a:r>
            <a:r>
              <a:rPr lang="en-GB" sz="900" b="0" i="0" kern="1200" dirty="0">
                <a:solidFill>
                  <a:schemeClr val="tx1"/>
                </a:solidFill>
                <a:effectLst/>
                <a:latin typeface="Nunito Sans" panose="00000500000000000000" pitchFamily="2" charset="0"/>
                <a:ea typeface="+mn-ea"/>
                <a:cs typeface="+mn-cs"/>
              </a:rPr>
              <a:t>.</a:t>
            </a:r>
          </a:p>
          <a:p>
            <a:r>
              <a:rPr lang="en-GB" sz="900" b="0" i="0" kern="1200" dirty="0">
                <a:solidFill>
                  <a:schemeClr val="tx1"/>
                </a:solidFill>
                <a:effectLst/>
                <a:latin typeface="Nunito Sans" panose="00000500000000000000" pitchFamily="2" charset="0"/>
                <a:ea typeface="+mn-ea"/>
                <a:cs typeface="+mn-cs"/>
              </a:rPr>
              <a:t>4.</a:t>
            </a:r>
            <a:r>
              <a:rPr lang="en-GB" sz="900" b="0" i="0" kern="1200" baseline="0" dirty="0">
                <a:solidFill>
                  <a:schemeClr val="tx1"/>
                </a:solidFill>
                <a:effectLst/>
                <a:latin typeface="Nunito Sans" panose="00000500000000000000" pitchFamily="2" charset="0"/>
                <a:ea typeface="+mn-ea"/>
                <a:cs typeface="+mn-cs"/>
              </a:rPr>
              <a:t> </a:t>
            </a:r>
            <a:r>
              <a:rPr lang="en-GB" sz="900" b="0" i="0" kern="1200" dirty="0">
                <a:solidFill>
                  <a:schemeClr val="tx1"/>
                </a:solidFill>
                <a:effectLst/>
                <a:latin typeface="Nunito Sans" panose="00000500000000000000" pitchFamily="2" charset="0"/>
                <a:ea typeface="+mn-ea"/>
                <a:cs typeface="+mn-cs"/>
              </a:rPr>
              <a:t>You will see the background colours divided into </a:t>
            </a:r>
            <a:r>
              <a:rPr lang="en-GB" sz="900" b="1" i="0" kern="1200" dirty="0">
                <a:solidFill>
                  <a:schemeClr val="tx1"/>
                </a:solidFill>
                <a:effectLst/>
                <a:latin typeface="Nunito Sans" panose="00000500000000000000" pitchFamily="2" charset="0"/>
                <a:ea typeface="+mn-ea"/>
                <a:cs typeface="+mn-cs"/>
              </a:rPr>
              <a:t>Theme Colours</a:t>
            </a:r>
            <a:r>
              <a:rPr lang="en-GB" sz="900" b="0" i="0" kern="1200" dirty="0">
                <a:solidFill>
                  <a:schemeClr val="tx1"/>
                </a:solidFill>
                <a:effectLst/>
                <a:latin typeface="Nunito Sans" panose="00000500000000000000" pitchFamily="2" charset="0"/>
                <a:ea typeface="+mn-ea"/>
                <a:cs typeface="+mn-cs"/>
              </a:rPr>
              <a:t> and </a:t>
            </a:r>
            <a:r>
              <a:rPr lang="en-GB" sz="900" b="1" i="0" kern="1200" dirty="0">
                <a:solidFill>
                  <a:schemeClr val="tx1"/>
                </a:solidFill>
                <a:effectLst/>
                <a:latin typeface="Nunito Sans" panose="00000500000000000000" pitchFamily="2" charset="0"/>
                <a:ea typeface="+mn-ea"/>
                <a:cs typeface="+mn-cs"/>
              </a:rPr>
              <a:t>Standard Colours</a:t>
            </a:r>
            <a:r>
              <a:rPr lang="en-GB" sz="900" b="0" i="0" kern="1200" dirty="0">
                <a:solidFill>
                  <a:schemeClr val="tx1"/>
                </a:solidFill>
                <a:effectLst/>
                <a:latin typeface="Nunito Sans" panose="00000500000000000000" pitchFamily="2" charset="0"/>
                <a:ea typeface="+mn-ea"/>
                <a:cs typeface="+mn-cs"/>
              </a:rPr>
              <a:t>. Theme colours coordinate with the theme you selected previously. You can select a solid colour or colour gradient.</a:t>
            </a:r>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05623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 the </a:t>
            </a:r>
            <a:r>
              <a:rPr lang="en-GB" dirty="0" err="1"/>
              <a:t>Yls</a:t>
            </a:r>
            <a:r>
              <a:rPr lang="en-GB" dirty="0"/>
              <a:t> to think about the pros and cons of each method. Their opinions can be gathered through the use of the chat or breakout rooms.</a:t>
            </a:r>
          </a:p>
        </p:txBody>
      </p:sp>
      <p:sp>
        <p:nvSpPr>
          <p:cNvPr id="4" name="Slide Number Placeholder 3"/>
          <p:cNvSpPr>
            <a:spLocks noGrp="1"/>
          </p:cNvSpPr>
          <p:nvPr>
            <p:ph type="sldNum" sz="quarter" idx="5"/>
          </p:nvPr>
        </p:nvSpPr>
        <p:spPr/>
        <p:txBody>
          <a:bodyPr/>
          <a:lstStyle/>
          <a:p>
            <a:fld id="{F73092FD-3FF6-410F-8CA9-2AD2CB54A095}" type="slidenum">
              <a:rPr lang="en-GB" smtClean="0"/>
              <a:t>14</a:t>
            </a:fld>
            <a:endParaRPr lang="en-GB"/>
          </a:p>
        </p:txBody>
      </p:sp>
    </p:spTree>
    <p:extLst>
      <p:ext uri="{BB962C8B-B14F-4D97-AF65-F5344CB8AC3E}">
        <p14:creationId xmlns:p14="http://schemas.microsoft.com/office/powerpoint/2010/main" val="172083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 the </a:t>
            </a:r>
            <a:r>
              <a:rPr lang="en-GB" dirty="0" err="1"/>
              <a:t>Yls</a:t>
            </a:r>
            <a:r>
              <a:rPr lang="en-GB" dirty="0"/>
              <a:t> to think about the pros and cons of each method. Their opinions can be gathered through the use of the chat or breakout rooms.</a:t>
            </a:r>
          </a:p>
        </p:txBody>
      </p:sp>
      <p:sp>
        <p:nvSpPr>
          <p:cNvPr id="4" name="Slide Number Placeholder 3"/>
          <p:cNvSpPr>
            <a:spLocks noGrp="1"/>
          </p:cNvSpPr>
          <p:nvPr>
            <p:ph type="sldNum" sz="quarter" idx="5"/>
          </p:nvPr>
        </p:nvSpPr>
        <p:spPr/>
        <p:txBody>
          <a:bodyPr/>
          <a:lstStyle/>
          <a:p>
            <a:fld id="{F73092FD-3FF6-410F-8CA9-2AD2CB54A095}" type="slidenum">
              <a:rPr lang="en-GB" smtClean="0"/>
              <a:t>15</a:t>
            </a:fld>
            <a:endParaRPr lang="en-GB"/>
          </a:p>
        </p:txBody>
      </p:sp>
    </p:spTree>
    <p:extLst>
      <p:ext uri="{BB962C8B-B14F-4D97-AF65-F5344CB8AC3E}">
        <p14:creationId xmlns:p14="http://schemas.microsoft.com/office/powerpoint/2010/main" val="24084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 the </a:t>
            </a:r>
            <a:r>
              <a:rPr lang="en-GB" dirty="0" err="1"/>
              <a:t>Yls</a:t>
            </a:r>
            <a:r>
              <a:rPr lang="en-GB" dirty="0"/>
              <a:t> to think about the pros and cons of each method. Their opinions can be gathered through the use of the chat or breakout rooms.</a:t>
            </a:r>
          </a:p>
        </p:txBody>
      </p:sp>
      <p:sp>
        <p:nvSpPr>
          <p:cNvPr id="4" name="Slide Number Placeholder 3"/>
          <p:cNvSpPr>
            <a:spLocks noGrp="1"/>
          </p:cNvSpPr>
          <p:nvPr>
            <p:ph type="sldNum" sz="quarter" idx="5"/>
          </p:nvPr>
        </p:nvSpPr>
        <p:spPr/>
        <p:txBody>
          <a:bodyPr/>
          <a:lstStyle/>
          <a:p>
            <a:fld id="{F73092FD-3FF6-410F-8CA9-2AD2CB54A095}" type="slidenum">
              <a:rPr lang="en-GB" smtClean="0"/>
              <a:t>16</a:t>
            </a:fld>
            <a:endParaRPr lang="en-GB"/>
          </a:p>
        </p:txBody>
      </p:sp>
    </p:spTree>
    <p:extLst>
      <p:ext uri="{BB962C8B-B14F-4D97-AF65-F5344CB8AC3E}">
        <p14:creationId xmlns:p14="http://schemas.microsoft.com/office/powerpoint/2010/main" val="315236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 the </a:t>
            </a:r>
            <a:r>
              <a:rPr lang="en-GB" dirty="0" err="1"/>
              <a:t>Yls</a:t>
            </a:r>
            <a:r>
              <a:rPr lang="en-GB" dirty="0"/>
              <a:t> to think about the pros and cons of each method. Their opinions can be gathered through the use of the chat or breakout rooms.</a:t>
            </a:r>
          </a:p>
        </p:txBody>
      </p:sp>
      <p:sp>
        <p:nvSpPr>
          <p:cNvPr id="4" name="Slide Number Placeholder 3"/>
          <p:cNvSpPr>
            <a:spLocks noGrp="1"/>
          </p:cNvSpPr>
          <p:nvPr>
            <p:ph type="sldNum" sz="quarter" idx="5"/>
          </p:nvPr>
        </p:nvSpPr>
        <p:spPr/>
        <p:txBody>
          <a:bodyPr/>
          <a:lstStyle/>
          <a:p>
            <a:fld id="{F73092FD-3FF6-410F-8CA9-2AD2CB54A095}" type="slidenum">
              <a:rPr lang="en-GB" smtClean="0"/>
              <a:t>17</a:t>
            </a:fld>
            <a:endParaRPr lang="en-GB"/>
          </a:p>
        </p:txBody>
      </p:sp>
    </p:spTree>
    <p:extLst>
      <p:ext uri="{BB962C8B-B14F-4D97-AF65-F5344CB8AC3E}">
        <p14:creationId xmlns:p14="http://schemas.microsoft.com/office/powerpoint/2010/main" val="413799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The observer, the runner, the builder</a:t>
            </a:r>
          </a:p>
          <a:p>
            <a:endParaRPr lang="en-US" dirty="0">
              <a:latin typeface="Nunito Sans"/>
            </a:endParaRPr>
          </a:p>
          <a:p>
            <a:r>
              <a:rPr lang="en-US" dirty="0">
                <a:latin typeface="Nunito Sans"/>
              </a:rPr>
              <a:t>(suitable for groups of at least three, approx. 20 minutes)</a:t>
            </a:r>
            <a:endParaRPr lang="en-US" dirty="0"/>
          </a:p>
          <a:p>
            <a:pPr marL="285750" indent="-285750">
              <a:buFont typeface="Arial"/>
              <a:buChar char="•"/>
            </a:pPr>
            <a:r>
              <a:rPr lang="en-US" dirty="0"/>
              <a:t>Split the group into teams of three. In each team, you’ll be assigning different roles. One person in the team should play the role of the ‘observer’. They will be given an object such as a drawing, or a model built from Lego. Another person should play the role of the ‘builder’ or ‘artist’. They have to recreate what the observer is looking at, and shouldn’t be able to see the object at all. The third and final person should play the role of the ‘runner’, who can alternate between the two.</a:t>
            </a:r>
          </a:p>
          <a:p>
            <a:pPr marL="285750" indent="-285750">
              <a:buFont typeface="Arial"/>
              <a:buChar char="•"/>
            </a:pPr>
            <a:r>
              <a:rPr lang="en-US" dirty="0"/>
              <a:t>The observer can only give verbal descriptions of their object to the runner. They should not be able to see the object.</a:t>
            </a:r>
          </a:p>
          <a:p>
            <a:pPr marL="285750" indent="-285750">
              <a:buFont typeface="Arial"/>
              <a:buChar char="•"/>
            </a:pPr>
            <a:r>
              <a:rPr lang="en-US" dirty="0"/>
              <a:t>The runner must repeat the description to the builder or artist. Again, the runner should not be able to see what they begin to build or draw. The builder cannot ask questions for clarification.</a:t>
            </a:r>
          </a:p>
          <a:p>
            <a:pPr marL="285750" indent="-285750">
              <a:buFont typeface="Arial"/>
              <a:buChar char="•"/>
            </a:pPr>
            <a:r>
              <a:rPr lang="en-US" dirty="0"/>
              <a:t>When the runner has finished relaying information and the builder has finished recreating the object, the observer should reveal the object they were describing. The builder or artist should then reveal their recreation.</a:t>
            </a:r>
          </a:p>
          <a:p>
            <a:pPr marL="285750" indent="-285750">
              <a:buFont typeface="Arial"/>
              <a:buChar char="•"/>
            </a:pPr>
            <a:r>
              <a:rPr lang="en-US" dirty="0"/>
              <a:t>Regroup to discuss the results of the game. What was difficult about the task? Was it challenging to give a verbal description of a physical object or drawing? What about passing that description on to another person? How about recreating something with only verbal instructions to go on?</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356356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I do, we do, you do</a:t>
            </a:r>
          </a:p>
          <a:p>
            <a:endParaRPr lang="en-US" dirty="0"/>
          </a:p>
          <a:p>
            <a:r>
              <a:rPr lang="en-US" dirty="0">
                <a:latin typeface="Nunito Sans"/>
              </a:rPr>
              <a:t>(suitable for groups of all sizes, approx. 25 minutes)</a:t>
            </a:r>
          </a:p>
          <a:p>
            <a:pPr marL="171450" indent="-171450">
              <a:buFont typeface="Calibri"/>
              <a:buChar char="-"/>
            </a:pPr>
            <a:r>
              <a:rPr lang="en-US" dirty="0">
                <a:latin typeface="Nunito Sans"/>
              </a:rPr>
              <a:t>Give each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Nunito Sans"/>
              </a:rPr>
              <a:t>a strawberry lace, and show them how to tie a knot with it.</a:t>
            </a:r>
          </a:p>
          <a:p>
            <a:pPr marL="171450" indent="-171450">
              <a:buFont typeface="Calibri"/>
              <a:buChar char="-"/>
            </a:pPr>
            <a:r>
              <a:rPr lang="en-US" dirty="0"/>
              <a:t>Next, ask the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to fasten their own knots, instead of just observing you. They should all do this at the same time, creating the knot together. Finally, they should attempt to fasten the knot on their own.</a:t>
            </a:r>
          </a:p>
          <a:p>
            <a:pPr marL="171450" indent="-171450">
              <a:buFont typeface="Calibri"/>
              <a:buChar char="-"/>
            </a:pPr>
            <a:r>
              <a:rPr lang="en-US" dirty="0"/>
              <a:t>This activity teaches the method of ‘I do, we do, and you do’. Once you have tried all methods, regroup and discuss the points below.</a:t>
            </a:r>
          </a:p>
          <a:p>
            <a:endParaRPr lang="en-US" dirty="0">
              <a:latin typeface="Nunito Sans"/>
            </a:endParaRPr>
          </a:p>
          <a:p>
            <a:r>
              <a:rPr lang="en-US" dirty="0">
                <a:latin typeface="Nunito Sans"/>
              </a:rPr>
              <a:t>All methods described have both advantages and disadvantages</a:t>
            </a:r>
          </a:p>
          <a:p>
            <a:pPr marL="171450" indent="-171450">
              <a:buFont typeface="Calibri"/>
              <a:buChar char="-"/>
            </a:pPr>
            <a:r>
              <a:rPr lang="en-US" dirty="0">
                <a:latin typeface="Nunito Sans"/>
              </a:rPr>
              <a:t>talking something through gets a message across to lots of people at once, but often misses out on detail</a:t>
            </a:r>
          </a:p>
          <a:p>
            <a:pPr marL="171450" indent="-171450">
              <a:buFont typeface="Calibri"/>
              <a:buChar char="-"/>
            </a:pPr>
            <a:r>
              <a:rPr lang="en-US" dirty="0"/>
              <a:t>using a diagram or paper copy ensures that everyone gets the same message</a:t>
            </a:r>
          </a:p>
          <a:p>
            <a:pPr marL="171450" indent="-171450">
              <a:buFont typeface="Calibri"/>
              <a:buChar char="-"/>
            </a:pPr>
            <a:r>
              <a:rPr lang="en-US" dirty="0">
                <a:latin typeface="Nunito Sans"/>
              </a:rPr>
              <a:t>demonstrating a skill or technique has visual impact, but you can only use this technique in small groups</a:t>
            </a:r>
          </a:p>
          <a:p>
            <a:pPr marL="171450" indent="-171450">
              <a:buFont typeface="Calibri"/>
              <a:buChar char="-"/>
            </a:pPr>
            <a:r>
              <a:rPr lang="en-US" dirty="0">
                <a:latin typeface="Nunito Sans"/>
              </a:rPr>
              <a:t>demonstrating with material has additional visual impact</a:t>
            </a:r>
          </a:p>
          <a:p>
            <a:pPr marL="171450" indent="-171450">
              <a:buFont typeface="Calibri"/>
              <a:buChar char="-"/>
            </a:pPr>
            <a:r>
              <a:rPr lang="en-US" dirty="0">
                <a:latin typeface="Nunito Sans"/>
              </a:rPr>
              <a:t>in terms of learning, demonstrating something by doing has more effect than merely seeing or listening to something</a:t>
            </a:r>
          </a:p>
          <a:p>
            <a:pPr marL="171450" indent="-171450">
              <a:buFont typeface="Calibri"/>
              <a:buChar char="-"/>
            </a:pPr>
            <a:r>
              <a:rPr lang="en-US" dirty="0">
                <a:latin typeface="Nunito Sans"/>
              </a:rPr>
              <a:t>in general, younger members respond better to doing something simple with </a:t>
            </a:r>
            <a:r>
              <a:rPr lang="en-US" dirty="0" err="1">
                <a:latin typeface="Nunito Sans"/>
              </a:rPr>
              <a:t>coloured</a:t>
            </a:r>
            <a:r>
              <a:rPr lang="en-US" dirty="0">
                <a:latin typeface="Nunito Sans"/>
              </a:rPr>
              <a:t> bits and pieces</a:t>
            </a:r>
          </a:p>
          <a:p>
            <a:pPr marL="171450" indent="-171450">
              <a:buFont typeface="Calibri"/>
              <a:buChar char="-"/>
            </a:pPr>
            <a:r>
              <a:rPr lang="en-US" dirty="0">
                <a:latin typeface="Nunito Sans"/>
              </a:rPr>
              <a:t>as members get older, written and printed material can be useful</a:t>
            </a:r>
          </a:p>
          <a:p>
            <a:pPr marL="171450" indent="-171450">
              <a:buFont typeface="Calibri"/>
              <a:buChar char="-"/>
            </a:pPr>
            <a:r>
              <a:rPr lang="en-US" dirty="0">
                <a:latin typeface="Nunito Sans"/>
              </a:rPr>
              <a:t>talking to groups has its limitations with any age group, but can be essential in describing the rules of games (as long as they are simple)</a:t>
            </a:r>
          </a:p>
          <a:p>
            <a:pPr marL="171450" indent="-171450">
              <a:buFont typeface="Calibri"/>
              <a:buChar char="-"/>
            </a:pPr>
            <a:r>
              <a:rPr lang="en-US" dirty="0">
                <a:latin typeface="Nunito Sans"/>
              </a:rPr>
              <a:t>small groups lend themselves to demonstrations and tend to respond well to a hands-on approach to learning</a:t>
            </a:r>
          </a:p>
          <a:p>
            <a:pPr marL="171450" indent="-171450">
              <a:buFont typeface="Calibri"/>
              <a:buChar char="-"/>
            </a:pPr>
            <a:r>
              <a:rPr lang="en-US" dirty="0">
                <a:latin typeface="Nunito Sans"/>
              </a:rPr>
              <a:t>larger groups require visual aids that everyone can see, such as slides, Over Head Projectors or PowerPoint presentations, along with a simple and effective verbal message</a:t>
            </a:r>
          </a:p>
          <a:p>
            <a:pPr marL="171450" indent="-171450">
              <a:buFont typeface="Calibri"/>
              <a:buChar char="-"/>
            </a:pPr>
            <a:r>
              <a:rPr lang="en-US" dirty="0">
                <a:latin typeface="Nunito Sans"/>
              </a:rPr>
              <a:t>leadership is easier to do effectively in a small group, especially if everyone is involved in doing things themselves and taking an active role</a:t>
            </a:r>
          </a:p>
          <a:p>
            <a:pPr marL="171450" indent="-171450">
              <a:buFont typeface="Calibri"/>
              <a:buChar char="-"/>
            </a:pPr>
            <a:r>
              <a:rPr lang="en-US" dirty="0">
                <a:latin typeface="Nunito Sans"/>
              </a:rPr>
              <a:t>the larger the group, the more difficult teaching becomes, as boredom and disinterest become issues</a:t>
            </a:r>
          </a:p>
          <a:p>
            <a:pPr marL="171450" indent="-171450">
              <a:buFont typeface="Calibri"/>
              <a:buChar char="-"/>
            </a:pPr>
            <a:r>
              <a:rPr lang="en-US" dirty="0">
                <a:latin typeface="Nunito Sans"/>
              </a:rPr>
              <a:t>using directed questions could be useful, but remember not to pick on any one member all the time</a:t>
            </a:r>
          </a:p>
          <a:p>
            <a:pPr marL="171450" indent="-171450">
              <a:buFont typeface="Calibri"/>
              <a:buChar char="-"/>
            </a:pPr>
            <a:r>
              <a:rPr lang="en-US" dirty="0">
                <a:latin typeface="Nunito Sans"/>
              </a:rPr>
              <a:t>if boredom and disinterest are becoming a problem, maybe you need to rethink the method you're using to get your message across (How can you bounce back? Is there a different way you could approach things?)</a:t>
            </a:r>
          </a:p>
          <a:p>
            <a:r>
              <a:rPr lang="en-US" dirty="0">
                <a:latin typeface="Nunito Sans"/>
              </a:rPr>
              <a:t>Scout</a:t>
            </a:r>
            <a:r>
              <a:rPr lang="en-US" baseline="0" dirty="0">
                <a:latin typeface="Nunito Sans"/>
              </a:rPr>
              <a:t> </a:t>
            </a:r>
            <a:r>
              <a:rPr lang="en-US" dirty="0">
                <a:latin typeface="Nunito Sans"/>
              </a:rPr>
              <a:t>Young Leaders using the different colours of the different sweets.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endParaRPr lang="en-US" b="1" dirty="0">
              <a:latin typeface="Nunito Sans"/>
            </a:endParaRPr>
          </a:p>
          <a:p>
            <a:r>
              <a:rPr lang="en-US" b="1" dirty="0">
                <a:latin typeface="Nunito Sans"/>
              </a:rPr>
              <a:t>Top tip:</a:t>
            </a:r>
            <a:r>
              <a:rPr lang="en-US" dirty="0">
                <a:latin typeface="Nunito Sans"/>
              </a:rPr>
              <a:t> teaching sign language instead of knots can be another good way to cover this method. Alternatively, you could use </a:t>
            </a:r>
            <a:r>
              <a:rPr lang="en-US" dirty="0" err="1">
                <a:latin typeface="Nunito Sans"/>
              </a:rPr>
              <a:t>Smarties</a:t>
            </a:r>
            <a:r>
              <a:rPr lang="en-US" dirty="0">
                <a:latin typeface="Nunito Sans"/>
              </a:rPr>
              <a:t> instead of strawberry laces, by demonstrating a pattern to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could attempt to create the pattern at the same time as you, and then attempt to do it themselves from memory. The message remains the same.</a:t>
            </a:r>
          </a:p>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99591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Task:</a:t>
            </a:r>
          </a:p>
          <a:p>
            <a:endParaRPr lang="en-US" dirty="0">
              <a:latin typeface="Calibri"/>
              <a:cs typeface="Calibri"/>
            </a:endParaRPr>
          </a:p>
          <a:p>
            <a:r>
              <a:rPr lang="en-US" dirty="0">
                <a:latin typeface="Calibri"/>
                <a:cs typeface="Calibri"/>
              </a:rPr>
              <a:t>Ask each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Calibri"/>
                <a:cs typeface="Calibri"/>
              </a:rPr>
              <a:t>to reflect and answer the following questions on their own before sharing as a group:</a:t>
            </a:r>
          </a:p>
          <a:p>
            <a:pPr marL="228600" indent="-228600">
              <a:buAutoNum type="arabicPeriod"/>
            </a:pPr>
            <a:r>
              <a:rPr lang="en-US" dirty="0">
                <a:latin typeface="Calibri"/>
                <a:cs typeface="Calibri"/>
              </a:rPr>
              <a:t>What is one thing I am going to take away from today's session which I can implement into my section?</a:t>
            </a:r>
          </a:p>
          <a:p>
            <a:pPr marL="228600" indent="-228600">
              <a:buAutoNum type="arabicPeriod"/>
            </a:pPr>
            <a:r>
              <a:rPr lang="en-US" dirty="0">
                <a:latin typeface="Calibri"/>
                <a:cs typeface="Calibri"/>
              </a:rPr>
              <a:t>What is one way I like to learn that might help young people?</a:t>
            </a:r>
          </a:p>
          <a:p>
            <a:pPr marL="228600" indent="-228600">
              <a:buAutoNum type="arabicPeriod"/>
            </a:pPr>
            <a:r>
              <a:rPr lang="en-US" dirty="0">
                <a:latin typeface="Calibri"/>
                <a:cs typeface="Calibri"/>
              </a:rPr>
              <a:t>Is there anything you want to learn more about following today's session?</a:t>
            </a:r>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359240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119687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368249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3092FD-3FF6-410F-8CA9-2AD2CB54A095}" type="slidenum">
              <a:rPr lang="en-GB" smtClean="0"/>
              <a:t>6</a:t>
            </a:fld>
            <a:endParaRPr lang="en-GB"/>
          </a:p>
        </p:txBody>
      </p:sp>
    </p:spTree>
    <p:extLst>
      <p:ext uri="{BB962C8B-B14F-4D97-AF65-F5344CB8AC3E}">
        <p14:creationId xmlns:p14="http://schemas.microsoft.com/office/powerpoint/2010/main" val="189252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instructions below. This helps to understand the weaknesses of verbal methods. Some need more time, some are in a hurry to carry on. You need to understand the technical language in the instructions. </a:t>
            </a:r>
          </a:p>
          <a:p>
            <a:endParaRPr lang="en-GB" dirty="0"/>
          </a:p>
          <a:p>
            <a:r>
              <a:rPr lang="en-GB" dirty="0"/>
              <a:t>Draw a short horizontal line in the middle of your page. From the left end of this line draw a near vertical line of similar length upwards slanting slightly to the left. At the top of this new vertical line draw a filled in circle. Return to your first horizontal line. Above this, draw a parallel horizontal line slightly shorter than the first that joins up to the vertical line. From near where this new line meets the vertical line, draw three quarters of a circle around to the left. Return to the first line and from the right edge draw a diagonal line down and to the right. End this line with a perpendicular diagonal line to the right.</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36592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415656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4247-A673-032E-9C83-4279DC05A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A4DDE-BFB5-4BA1-B52C-2EE97CD9F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778FE-D31B-4C61-EC54-1D1F4E30E4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219280-036F-F08A-6A55-547C5314A65B}"/>
              </a:ext>
            </a:extLst>
          </p:cNvPr>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80635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Using what we’ve learned what pros and cons are there to talking like that?</a:t>
            </a:r>
          </a:p>
        </p:txBody>
      </p:sp>
      <p:sp>
        <p:nvSpPr>
          <p:cNvPr id="4" name="Slide Number Placeholder 3"/>
          <p:cNvSpPr>
            <a:spLocks noGrp="1"/>
          </p:cNvSpPr>
          <p:nvPr>
            <p:ph type="sldNum" sz="quarter" idx="5"/>
          </p:nvPr>
        </p:nvSpPr>
        <p:spPr/>
        <p:txBody>
          <a:bodyPr/>
          <a:lstStyle/>
          <a:p>
            <a:fld id="{F73092FD-3FF6-410F-8CA9-2AD2CB54A095}" type="slidenum">
              <a:rPr lang="en-GB" smtClean="0"/>
              <a:t>11</a:t>
            </a:fld>
            <a:endParaRPr lang="en-GB"/>
          </a:p>
        </p:txBody>
      </p:sp>
    </p:spTree>
    <p:extLst>
      <p:ext uri="{BB962C8B-B14F-4D97-AF65-F5344CB8AC3E}">
        <p14:creationId xmlns:p14="http://schemas.microsoft.com/office/powerpoint/2010/main" val="402653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Explain the task and send off to break out rooms.</a:t>
            </a:r>
          </a:p>
        </p:txBody>
      </p:sp>
      <p:sp>
        <p:nvSpPr>
          <p:cNvPr id="4" name="Slide Number Placeholder 3"/>
          <p:cNvSpPr>
            <a:spLocks noGrp="1"/>
          </p:cNvSpPr>
          <p:nvPr>
            <p:ph type="sldNum" sz="quarter" idx="5"/>
          </p:nvPr>
        </p:nvSpPr>
        <p:spPr/>
        <p:txBody>
          <a:bodyPr/>
          <a:lstStyle/>
          <a:p>
            <a:fld id="{F73092FD-3FF6-410F-8CA9-2AD2CB54A095}" type="slidenum">
              <a:rPr lang="en-GB" smtClean="0"/>
              <a:t>12</a:t>
            </a:fld>
            <a:endParaRPr lang="en-GB"/>
          </a:p>
        </p:txBody>
      </p:sp>
    </p:spTree>
    <p:extLst>
      <p:ext uri="{BB962C8B-B14F-4D97-AF65-F5344CB8AC3E}">
        <p14:creationId xmlns:p14="http://schemas.microsoft.com/office/powerpoint/2010/main" val="397673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 the </a:t>
            </a:r>
            <a:r>
              <a:rPr lang="en-GB" dirty="0" err="1"/>
              <a:t>Yls</a:t>
            </a:r>
            <a:r>
              <a:rPr lang="en-GB" dirty="0"/>
              <a:t> to think about the pros and cons of each method. Their opinions can be gathered through the use of the chat or breakout rooms.</a:t>
            </a:r>
          </a:p>
        </p:txBody>
      </p:sp>
      <p:sp>
        <p:nvSpPr>
          <p:cNvPr id="4" name="Slide Number Placeholder 3"/>
          <p:cNvSpPr>
            <a:spLocks noGrp="1"/>
          </p:cNvSpPr>
          <p:nvPr>
            <p:ph type="sldNum" sz="quarter" idx="5"/>
          </p:nvPr>
        </p:nvSpPr>
        <p:spPr/>
        <p:txBody>
          <a:bodyPr/>
          <a:lstStyle/>
          <a:p>
            <a:fld id="{F73092FD-3FF6-410F-8CA9-2AD2CB54A095}" type="slidenum">
              <a:rPr lang="en-GB" smtClean="0"/>
              <a:t>13</a:t>
            </a:fld>
            <a:endParaRPr lang="en-GB"/>
          </a:p>
        </p:txBody>
      </p:sp>
    </p:spTree>
    <p:extLst>
      <p:ext uri="{BB962C8B-B14F-4D97-AF65-F5344CB8AC3E}">
        <p14:creationId xmlns:p14="http://schemas.microsoft.com/office/powerpoint/2010/main" val="1700602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81BDDD-2C2F-5642-99C9-177F80C41E5B}"/>
              </a:ext>
            </a:extLst>
          </p:cNvPr>
          <p:cNvGrpSpPr/>
          <p:nvPr userDrawn="1"/>
        </p:nvGrpSpPr>
        <p:grpSpPr>
          <a:xfrm>
            <a:off x="345675" y="6143667"/>
            <a:ext cx="1752622" cy="493120"/>
            <a:chOff x="228240" y="2152440"/>
            <a:chExt cx="10101600" cy="2842200"/>
          </a:xfrm>
          <a:solidFill>
            <a:schemeClr val="bg1"/>
          </a:solidFill>
        </p:grpSpPr>
        <p:sp>
          <p:nvSpPr>
            <p:cNvPr id="11" name="Freeform 1">
              <a:extLst>
                <a:ext uri="{FF2B5EF4-FFF2-40B4-BE49-F238E27FC236}">
                  <a16:creationId xmlns:a16="http://schemas.microsoft.com/office/drawing/2014/main" id="{4C9BFCC2-847F-394C-B2D9-DF9E8147EE53}"/>
                </a:ext>
              </a:extLst>
            </p:cNvPr>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txBody>
            <a:bodyPr/>
            <a:lstStyle/>
            <a:p>
              <a:endParaRPr lang="en-GB"/>
            </a:p>
          </p:txBody>
        </p:sp>
        <p:sp>
          <p:nvSpPr>
            <p:cNvPr id="12" name="Freeform 2">
              <a:extLst>
                <a:ext uri="{FF2B5EF4-FFF2-40B4-BE49-F238E27FC236}">
                  <a16:creationId xmlns:a16="http://schemas.microsoft.com/office/drawing/2014/main" id="{34D8823A-471B-4345-9C83-2A102DA9C8C5}"/>
                </a:ext>
              </a:extLst>
            </p:cNvPr>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txBody>
            <a:bodyPr/>
            <a:lstStyle/>
            <a:p>
              <a:endParaRPr lang="en-GB"/>
            </a:p>
          </p:txBody>
        </p:sp>
        <p:sp>
          <p:nvSpPr>
            <p:cNvPr id="13" name="Freeform 3">
              <a:extLst>
                <a:ext uri="{FF2B5EF4-FFF2-40B4-BE49-F238E27FC236}">
                  <a16:creationId xmlns:a16="http://schemas.microsoft.com/office/drawing/2014/main" id="{06860365-6C3B-9D4F-A260-154C86FFEB66}"/>
                </a:ext>
              </a:extLst>
            </p:cNvPr>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txBody>
            <a:bodyPr/>
            <a:lstStyle/>
            <a:p>
              <a:endParaRPr lang="en-GB"/>
            </a:p>
          </p:txBody>
        </p:sp>
        <p:sp>
          <p:nvSpPr>
            <p:cNvPr id="14" name="Freeform 4">
              <a:extLst>
                <a:ext uri="{FF2B5EF4-FFF2-40B4-BE49-F238E27FC236}">
                  <a16:creationId xmlns:a16="http://schemas.microsoft.com/office/drawing/2014/main" id="{F8554F07-4032-964B-A2EA-12408ED2F345}"/>
                </a:ext>
              </a:extLst>
            </p:cNvPr>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txBody>
            <a:bodyPr/>
            <a:lstStyle/>
            <a:p>
              <a:endParaRPr lang="en-GB"/>
            </a:p>
          </p:txBody>
        </p:sp>
        <p:sp>
          <p:nvSpPr>
            <p:cNvPr id="15" name="Freeform 5">
              <a:extLst>
                <a:ext uri="{FF2B5EF4-FFF2-40B4-BE49-F238E27FC236}">
                  <a16:creationId xmlns:a16="http://schemas.microsoft.com/office/drawing/2014/main" id="{80626781-33C8-CB4B-9CB5-C3D385C52F7C}"/>
                </a:ext>
              </a:extLst>
            </p:cNvPr>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txBody>
            <a:bodyPr/>
            <a:lstStyle/>
            <a:p>
              <a:endParaRPr lang="en-GB"/>
            </a:p>
          </p:txBody>
        </p:sp>
        <p:sp>
          <p:nvSpPr>
            <p:cNvPr id="16" name="Freeform 6">
              <a:extLst>
                <a:ext uri="{FF2B5EF4-FFF2-40B4-BE49-F238E27FC236}">
                  <a16:creationId xmlns:a16="http://schemas.microsoft.com/office/drawing/2014/main" id="{B6C0F98E-0EF8-3447-AB83-CAE7CA9562CE}"/>
                </a:ext>
              </a:extLst>
            </p:cNvPr>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txBody>
            <a:bodyPr/>
            <a:lstStyle/>
            <a:p>
              <a:endParaRPr lang="en-GB"/>
            </a:p>
          </p:txBody>
        </p:sp>
        <p:sp>
          <p:nvSpPr>
            <p:cNvPr id="17" name="Freeform 7">
              <a:extLst>
                <a:ext uri="{FF2B5EF4-FFF2-40B4-BE49-F238E27FC236}">
                  <a16:creationId xmlns:a16="http://schemas.microsoft.com/office/drawing/2014/main" id="{22980146-B1A0-3541-BD6B-27EB02ABBB8B}"/>
                </a:ext>
              </a:extLst>
            </p:cNvPr>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txBody>
            <a:bodyPr/>
            <a:lstStyle/>
            <a:p>
              <a:endParaRPr lang="en-GB"/>
            </a:p>
          </p:txBody>
        </p:sp>
        <p:sp>
          <p:nvSpPr>
            <p:cNvPr id="18" name="Freeform 8">
              <a:extLst>
                <a:ext uri="{FF2B5EF4-FFF2-40B4-BE49-F238E27FC236}">
                  <a16:creationId xmlns:a16="http://schemas.microsoft.com/office/drawing/2014/main" id="{B9D3A1FC-DB5A-1F43-BD0C-FBA3CF238B03}"/>
                </a:ext>
              </a:extLst>
            </p:cNvPr>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txBody>
            <a:bodyPr/>
            <a:lstStyle/>
            <a:p>
              <a:endParaRPr lang="en-GB"/>
            </a:p>
          </p:txBody>
        </p:sp>
        <p:sp>
          <p:nvSpPr>
            <p:cNvPr id="19" name="Freeform 9">
              <a:extLst>
                <a:ext uri="{FF2B5EF4-FFF2-40B4-BE49-F238E27FC236}">
                  <a16:creationId xmlns:a16="http://schemas.microsoft.com/office/drawing/2014/main" id="{F2DA9FC4-FDD0-064D-A5B4-DD2CC7DEC2A7}"/>
                </a:ext>
              </a:extLst>
            </p:cNvPr>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txBody>
            <a:bodyPr/>
            <a:lstStyle/>
            <a:p>
              <a:endParaRPr lang="en-GB"/>
            </a:p>
          </p:txBody>
        </p:sp>
        <p:sp>
          <p:nvSpPr>
            <p:cNvPr id="20" name="Freeform 10">
              <a:extLst>
                <a:ext uri="{FF2B5EF4-FFF2-40B4-BE49-F238E27FC236}">
                  <a16:creationId xmlns:a16="http://schemas.microsoft.com/office/drawing/2014/main" id="{2E22A18B-C8D4-2B4C-8228-17E87FC60617}"/>
                </a:ext>
              </a:extLst>
            </p:cNvPr>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txBody>
            <a:bodyPr/>
            <a:lstStyle/>
            <a:p>
              <a:endParaRPr lang="en-GB"/>
            </a:p>
          </p:txBody>
        </p:sp>
        <p:sp>
          <p:nvSpPr>
            <p:cNvPr id="21" name="Freeform 11">
              <a:extLst>
                <a:ext uri="{FF2B5EF4-FFF2-40B4-BE49-F238E27FC236}">
                  <a16:creationId xmlns:a16="http://schemas.microsoft.com/office/drawing/2014/main" id="{6FFFD3CE-8AEF-824C-8B25-7C9294E07238}"/>
                </a:ext>
              </a:extLst>
            </p:cNvPr>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txBody>
            <a:bodyPr/>
            <a:lstStyle/>
            <a:p>
              <a:endParaRPr lang="en-GB"/>
            </a:p>
          </p:txBody>
        </p:sp>
      </p:grpSp>
      <p:pic>
        <p:nvPicPr>
          <p:cNvPr id="4" name="Picture 3">
            <a:extLst>
              <a:ext uri="{FF2B5EF4-FFF2-40B4-BE49-F238E27FC236}">
                <a16:creationId xmlns:a16="http://schemas.microsoft.com/office/drawing/2014/main" id="{00D69830-99C1-1C41-A486-DFA92C9AA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Light Image right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3A948-9F86-A744-9D96-BD73A12BB0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207432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CB66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B493FC-AF18-6743-81D8-972968B675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 y="-185979"/>
            <a:ext cx="12189023" cy="6858000"/>
          </a:xfrm>
          <a:prstGeom prst="rect">
            <a:avLst/>
          </a:prstGeom>
        </p:spPr>
      </p:pic>
      <p:sp>
        <p:nvSpPr>
          <p:cNvPr id="11" name="Holder 2">
            <a:extLst>
              <a:ext uri="{FF2B5EF4-FFF2-40B4-BE49-F238E27FC236}">
                <a16:creationId xmlns:a16="http://schemas.microsoft.com/office/drawing/2014/main" id="{C11F5228-50B4-9340-A6DC-663EE653E39F}"/>
              </a:ext>
            </a:extLst>
          </p:cNvPr>
          <p:cNvSpPr>
            <a:spLocks noGrp="1"/>
          </p:cNvSpPr>
          <p:nvPr>
            <p:ph type="ctrTitle" hasCustomPrompt="1"/>
          </p:nvPr>
        </p:nvSpPr>
        <p:spPr>
          <a:xfrm>
            <a:off x="769243" y="1402410"/>
            <a:ext cx="5750325" cy="1354217"/>
          </a:xfrm>
          <a:prstGeom prst="rect">
            <a:avLst/>
          </a:prstGeom>
        </p:spPr>
        <p:txBody>
          <a:bodyPr wrap="square" lIns="0" tIns="0" rIns="0" bIns="0" anchor="b">
            <a:spAutoFit/>
          </a:bodyPr>
          <a:lstStyle>
            <a:lvl1pPr>
              <a:defRPr sz="4400" b="1" i="0">
                <a:solidFill>
                  <a:srgbClr val="003A82"/>
                </a:solidFill>
                <a:latin typeface="Nunito Sans Black" pitchFamily="2" charset="77"/>
              </a:defRPr>
            </a:lvl1pPr>
          </a:lstStyle>
          <a:p>
            <a:r>
              <a:rPr lang="en-US"/>
              <a:t>Insert presentation title here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Light Image righ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pic>
        <p:nvPicPr>
          <p:cNvPr id="6" name="Picture 5">
            <a:extLst>
              <a:ext uri="{FF2B5EF4-FFF2-40B4-BE49-F238E27FC236}">
                <a16:creationId xmlns:a16="http://schemas.microsoft.com/office/drawing/2014/main" id="{8071C2E0-2261-774D-8611-171109C41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332094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Light Image right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C9701-8B94-654B-93DA-5E9802213C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5" name="Picture Placeholder 10">
            <a:extLst>
              <a:ext uri="{FF2B5EF4-FFF2-40B4-BE49-F238E27FC236}">
                <a16:creationId xmlns:a16="http://schemas.microsoft.com/office/drawing/2014/main" id="{E497EFFB-9C44-2846-B458-E5635F28CF8E}"/>
              </a:ext>
            </a:extLst>
          </p:cNvPr>
          <p:cNvSpPr>
            <a:spLocks noGrp="1"/>
          </p:cNvSpPr>
          <p:nvPr>
            <p:ph type="pic" sz="quarter" idx="11" hasCustomPrompt="1"/>
          </p:nvPr>
        </p:nvSpPr>
        <p:spPr>
          <a:xfrm>
            <a:off x="6096000" y="0"/>
            <a:ext cx="6096000" cy="6858000"/>
          </a:xfrm>
          <a:noFill/>
        </p:spPr>
        <p:txBody>
          <a:bodyPr anchor="ctr" anchorCtr="1"/>
          <a:lstStyle>
            <a:lvl1pPr marL="10800" marR="0" indent="0" algn="ctr" defTabSz="914400" eaLnBrk="1" fontAlgn="auto" latinLnBrk="0" hangingPunct="1">
              <a:lnSpc>
                <a:spcPct val="100000"/>
              </a:lnSpc>
              <a:spcBef>
                <a:spcPts val="0"/>
              </a:spcBef>
              <a:spcAft>
                <a:spcPts val="0"/>
              </a:spcAft>
              <a:buClr>
                <a:schemeClr val="tx1"/>
              </a:buClr>
              <a:buSzPct val="125000"/>
              <a:buFontTx/>
              <a:buNone/>
              <a:tabLst/>
              <a:defRPr>
                <a:solidFill>
                  <a:schemeClr val="bg1"/>
                </a:solidFill>
              </a:defRPr>
            </a:lvl1pPr>
          </a:lstStyle>
          <a:p>
            <a:r>
              <a:rPr lang="en-US"/>
              <a:t>Click to insert image</a:t>
            </a:r>
          </a:p>
          <a:p>
            <a:pPr marL="10800" marR="0" lvl="0" indent="0" defTabSz="914400" eaLnBrk="1" fontAlgn="auto" latinLnBrk="0" hangingPunct="1">
              <a:lnSpc>
                <a:spcPct val="100000"/>
              </a:lnSpc>
              <a:spcBef>
                <a:spcPts val="0"/>
              </a:spcBef>
              <a:spcAft>
                <a:spcPts val="0"/>
              </a:spcAft>
              <a:buClr>
                <a:schemeClr val="tx1"/>
              </a:buClr>
              <a:buSzPct val="125000"/>
              <a:buFontTx/>
              <a:buNone/>
              <a:tabLst/>
              <a:defRPr/>
            </a:pPr>
            <a:r>
              <a:rPr lang="en-GB"/>
              <a:t>The optimum image size is 640 x 720 pixels at 96 dpi</a:t>
            </a:r>
          </a:p>
          <a:p>
            <a:endParaRPr lang="en-US"/>
          </a:p>
        </p:txBody>
      </p:sp>
      <p:sp>
        <p:nvSpPr>
          <p:cNvPr id="16" name="Text Placeholder 23">
            <a:extLst>
              <a:ext uri="{FF2B5EF4-FFF2-40B4-BE49-F238E27FC236}">
                <a16:creationId xmlns:a16="http://schemas.microsoft.com/office/drawing/2014/main" id="{92408C34-8CAA-F44D-B737-E73A4B057886}"/>
              </a:ext>
            </a:extLst>
          </p:cNvPr>
          <p:cNvSpPr>
            <a:spLocks noGrp="1"/>
          </p:cNvSpPr>
          <p:nvPr>
            <p:ph type="body" sz="quarter" idx="12" hasCustomPrompt="1"/>
          </p:nvPr>
        </p:nvSpPr>
        <p:spPr>
          <a:xfrm>
            <a:off x="710150" y="1361740"/>
            <a:ext cx="4039562" cy="4502943"/>
          </a:xfrm>
          <a:prstGeom prst="rect">
            <a:avLst/>
          </a:prstGeom>
          <a:noFill/>
        </p:spPr>
        <p:txBody>
          <a:bodyPr>
            <a:noAutofit/>
          </a:bodyPr>
          <a:lstStyle>
            <a:lvl1pPr marL="10800" marR="381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lang="en-GB" sz="1800" b="0" i="0" u="none" dirty="0">
                <a:solidFill>
                  <a:schemeClr val="bg1"/>
                </a:solidFill>
                <a:latin typeface="Arboria Medium" panose="02000000000000000000" pitchFamily="2" charset="77"/>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a:latin typeface="Nunito Sans Black" pitchFamily="2" charset="77"/>
              </a:rPr>
              <a:t>Like dolphins, we don’t travel alone. We’re a team- working as closely as a pod of dolphins, looking after each other. That means you too.</a:t>
            </a:r>
          </a:p>
        </p:txBody>
      </p:sp>
      <p:sp>
        <p:nvSpPr>
          <p:cNvPr id="12" name="Holder 2">
            <a:extLst>
              <a:ext uri="{FF2B5EF4-FFF2-40B4-BE49-F238E27FC236}">
                <a16:creationId xmlns:a16="http://schemas.microsoft.com/office/drawing/2014/main" id="{DBD3421F-1BBA-3B49-BA1F-2BD1C34C6FD1}"/>
              </a:ext>
            </a:extLst>
          </p:cNvPr>
          <p:cNvSpPr>
            <a:spLocks noGrp="1"/>
          </p:cNvSpPr>
          <p:nvPr>
            <p:ph type="ctrTitle" hasCustomPrompt="1"/>
          </p:nvPr>
        </p:nvSpPr>
        <p:spPr>
          <a:xfrm>
            <a:off x="710150" y="865346"/>
            <a:ext cx="5750325" cy="369332"/>
          </a:xfrm>
          <a:prstGeom prst="rect">
            <a:avLst/>
          </a:prstGeom>
        </p:spPr>
        <p:txBody>
          <a:bodyPr wrap="square" lIns="0" tIns="0" rIns="0" bIns="0" anchor="b">
            <a:spAutoFit/>
          </a:bodyPr>
          <a:lstStyle>
            <a:lvl1pPr>
              <a:defRPr sz="2400" b="1" i="0">
                <a:solidFill>
                  <a:srgbClr val="003A82"/>
                </a:solidFill>
              </a:defRPr>
            </a:lvl1pPr>
          </a:lstStyle>
          <a:p>
            <a:r>
              <a:rPr lang="en-US"/>
              <a:t>Title here</a:t>
            </a:r>
            <a:endParaRPr/>
          </a:p>
        </p:txBody>
      </p:sp>
    </p:spTree>
    <p:extLst>
      <p:ext uri="{BB962C8B-B14F-4D97-AF65-F5344CB8AC3E}">
        <p14:creationId xmlns:p14="http://schemas.microsoft.com/office/powerpoint/2010/main" val="243704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text content 1Col">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5B714-5B67-1042-8D38-C9CBD6F2DA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3" name="Text Placeholder 2">
            <a:extLst>
              <a:ext uri="{FF2B5EF4-FFF2-40B4-BE49-F238E27FC236}">
                <a16:creationId xmlns:a16="http://schemas.microsoft.com/office/drawing/2014/main" id="{EB078B92-C8DD-BB48-99D4-CF1F0BBABFCE}"/>
              </a:ext>
            </a:extLst>
          </p:cNvPr>
          <p:cNvSpPr>
            <a:spLocks noGrp="1"/>
          </p:cNvSpPr>
          <p:nvPr>
            <p:ph type="body" sz="quarter" idx="12" hasCustomPrompt="1"/>
          </p:nvPr>
        </p:nvSpPr>
        <p:spPr>
          <a:xfrm>
            <a:off x="3444874" y="2148948"/>
            <a:ext cx="5302250" cy="890587"/>
          </a:xfrm>
          <a:noFill/>
        </p:spPr>
        <p:txBody>
          <a:bodyPr>
            <a:noAutofit/>
          </a:bodyPr>
          <a:lstStyle>
            <a:lvl1pPr marL="10800" indent="0" algn="ctr">
              <a:buFontTx/>
              <a:buNone/>
              <a:defRPr sz="8000" b="1" i="0">
                <a:solidFill>
                  <a:srgbClr val="003A82"/>
                </a:solidFill>
                <a:latin typeface="Nunito Sans Black" pitchFamily="2" charset="77"/>
              </a:defRPr>
            </a:lvl1pPr>
          </a:lstStyle>
          <a:p>
            <a:pPr lvl="0"/>
            <a:r>
              <a:rPr lang="en-GB"/>
              <a:t>Thank you</a:t>
            </a:r>
            <a:endParaRPr lang="en-US"/>
          </a:p>
        </p:txBody>
      </p:sp>
    </p:spTree>
    <p:extLst>
      <p:ext uri="{BB962C8B-B14F-4D97-AF65-F5344CB8AC3E}">
        <p14:creationId xmlns:p14="http://schemas.microsoft.com/office/powerpoint/2010/main" val="119503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B4FC4-7BF1-48B1-B082-EADFF988100E}" type="slidenum">
              <a:rPr lang="en-GB" smtClean="0"/>
              <a:t>‹#›</a:t>
            </a:fld>
            <a:endParaRPr lang="en-GB"/>
          </a:p>
        </p:txBody>
      </p:sp>
    </p:spTree>
    <p:extLst>
      <p:ext uri="{BB962C8B-B14F-4D97-AF65-F5344CB8AC3E}">
        <p14:creationId xmlns:p14="http://schemas.microsoft.com/office/powerpoint/2010/main" val="334553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rgbClr val="003A82"/>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a:solidFill>
            <a:schemeClr val="bg1"/>
          </a:solidFill>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
        <p:nvSpPr>
          <p:cNvPr id="3" name="Slide Number Placeholder 2">
            <a:extLst>
              <a:ext uri="{FF2B5EF4-FFF2-40B4-BE49-F238E27FC236}">
                <a16:creationId xmlns:a16="http://schemas.microsoft.com/office/drawing/2014/main" id="{61430CE6-1867-4144-A4CE-5B9F4115D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A82"/>
                </a:solidFill>
              </a:defRPr>
            </a:lvl1pPr>
          </a:lstStyle>
          <a:p>
            <a:fld id="{B65D3B8C-D2E3-8945-B281-83306306D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729" r:id="rId2"/>
    <p:sldLayoutId id="2147483661" r:id="rId3"/>
    <p:sldLayoutId id="2147483736" r:id="rId4"/>
    <p:sldLayoutId id="2147483735" r:id="rId5"/>
    <p:sldLayoutId id="2147483731" r:id="rId6"/>
    <p:sldLayoutId id="2147483737" r:id="rId7"/>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outs.org.uk/activities/broken-telephon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D94E3E6-6C3E-B843-97E2-0674E91CFC8E}"/>
              </a:ext>
            </a:extLst>
          </p:cNvPr>
          <p:cNvSpPr txBox="1">
            <a:spLocks/>
          </p:cNvSpPr>
          <p:nvPr/>
        </p:nvSpPr>
        <p:spPr>
          <a:xfrm>
            <a:off x="2632120" y="2124833"/>
            <a:ext cx="7426280" cy="136411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4800" kern="0" dirty="0"/>
              <a:t>Young Leaders’ Scheme</a:t>
            </a:r>
          </a:p>
        </p:txBody>
      </p:sp>
      <p:pic>
        <p:nvPicPr>
          <p:cNvPr id="4" name="Picture 3">
            <a:extLst>
              <a:ext uri="{FF2B5EF4-FFF2-40B4-BE49-F238E27FC236}">
                <a16:creationId xmlns:a16="http://schemas.microsoft.com/office/drawing/2014/main" id="{FA69BE2D-AC0A-2C4A-9BD1-7543C7EBF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6029" y="3429000"/>
            <a:ext cx="7038461" cy="756998"/>
          </a:xfrm>
          <a:prstGeom prst="rect">
            <a:avLst/>
          </a:prstGeom>
        </p:spPr>
      </p:pic>
      <p:sp>
        <p:nvSpPr>
          <p:cNvPr id="5" name="Text Placeholder 1">
            <a:extLst>
              <a:ext uri="{FF2B5EF4-FFF2-40B4-BE49-F238E27FC236}">
                <a16:creationId xmlns:a16="http://schemas.microsoft.com/office/drawing/2014/main" id="{C860061D-8BEC-6B40-82FB-87D4E99D159B}"/>
              </a:ext>
            </a:extLst>
          </p:cNvPr>
          <p:cNvSpPr txBox="1">
            <a:spLocks/>
          </p:cNvSpPr>
          <p:nvPr/>
        </p:nvSpPr>
        <p:spPr>
          <a:xfrm>
            <a:off x="3290219" y="5919756"/>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err="1"/>
              <a:t>Scouts.org.uk</a:t>
            </a:r>
            <a:endParaRPr lang="en-US" sz="2800" kern="0"/>
          </a:p>
        </p:txBody>
      </p:sp>
      <p:sp>
        <p:nvSpPr>
          <p:cNvPr id="6" name="Text Placeholder 1">
            <a:extLst>
              <a:ext uri="{FF2B5EF4-FFF2-40B4-BE49-F238E27FC236}">
                <a16:creationId xmlns:a16="http://schemas.microsoft.com/office/drawing/2014/main" id="{3E4DD8D6-B3F6-4C4C-B38C-6DB2342EC8FB}"/>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a:t>#</a:t>
            </a:r>
            <a:r>
              <a:rPr lang="en-US" sz="2800" kern="0" err="1"/>
              <a:t>SkillsForLife</a:t>
            </a:r>
            <a:endParaRPr lang="en-US" sz="2800" kern="0"/>
          </a:p>
        </p:txBody>
      </p:sp>
      <p:sp>
        <p:nvSpPr>
          <p:cNvPr id="7" name="Rectangle 6">
            <a:extLst>
              <a:ext uri="{FF2B5EF4-FFF2-40B4-BE49-F238E27FC236}">
                <a16:creationId xmlns:a16="http://schemas.microsoft.com/office/drawing/2014/main" id="{D917205A-3147-DEA7-A800-79AACE277D65}"/>
              </a:ext>
            </a:extLst>
          </p:cNvPr>
          <p:cNvSpPr/>
          <p:nvPr/>
        </p:nvSpPr>
        <p:spPr>
          <a:xfrm>
            <a:off x="2221797" y="4788569"/>
            <a:ext cx="9051627" cy="769441"/>
          </a:xfrm>
          <a:prstGeom prst="rect">
            <a:avLst/>
          </a:prstGeom>
        </p:spPr>
        <p:txBody>
          <a:bodyPr wrap="square">
            <a:spAutoFit/>
          </a:bodyPr>
          <a:lstStyle/>
          <a:p>
            <a:pPr marL="10800" lvl="0">
              <a:buSzPts val="1625"/>
            </a:pPr>
            <a:r>
              <a:rPr lang="en-GB" sz="4400" dirty="0"/>
              <a:t>Module C – That’s the way to do it</a:t>
            </a:r>
          </a:p>
        </p:txBody>
      </p:sp>
    </p:spTree>
    <p:extLst>
      <p:ext uri="{BB962C8B-B14F-4D97-AF65-F5344CB8AC3E}">
        <p14:creationId xmlns:p14="http://schemas.microsoft.com/office/powerpoint/2010/main" val="242102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0AF2-28FC-A0F0-374A-445ABAE0C3B9}"/>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05A04B34-445D-3E15-3ACD-2CD93193D255}"/>
              </a:ext>
            </a:extLst>
          </p:cNvPr>
          <p:cNvSpPr>
            <a:spLocks noGrp="1"/>
          </p:cNvSpPr>
          <p:nvPr>
            <p:ph type="body" sz="quarter" idx="10"/>
          </p:nvPr>
        </p:nvSpPr>
        <p:spPr/>
        <p:txBody>
          <a:bodyPr/>
          <a:lstStyle/>
          <a:p>
            <a:endParaRPr lang="en-GB"/>
          </a:p>
        </p:txBody>
      </p:sp>
      <p:pic>
        <p:nvPicPr>
          <p:cNvPr id="5" name="Picture 2" descr="white line figure of a person seated over the axis of a wheel, blue background">
            <a:extLst>
              <a:ext uri="{FF2B5EF4-FFF2-40B4-BE49-F238E27FC236}">
                <a16:creationId xmlns:a16="http://schemas.microsoft.com/office/drawing/2014/main" id="{BAF531CA-7955-00C3-378D-A07AD56B7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205" y="1123951"/>
            <a:ext cx="4948767" cy="494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F4FDB-B5EA-EA1D-E752-E47EA741B533}"/>
              </a:ext>
            </a:extLst>
          </p:cNvPr>
          <p:cNvSpPr>
            <a:spLocks noGrp="1"/>
          </p:cNvSpPr>
          <p:nvPr>
            <p:ph type="ctrTitle"/>
          </p:nvPr>
        </p:nvSpPr>
        <p:spPr/>
        <p:txBody>
          <a:bodyPr/>
          <a:lstStyle/>
          <a:p>
            <a:endParaRPr lang="en-GB" dirty="0"/>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797314" y="1177528"/>
            <a:ext cx="3780000" cy="4502943"/>
          </a:xfrm>
        </p:spPr>
        <p:txBody>
          <a:bodyPr numCol="1">
            <a:normAutofit/>
          </a:bodyPr>
          <a:lstStyle/>
          <a:p>
            <a:pPr marL="0" indent="0">
              <a:buNone/>
            </a:pPr>
            <a:r>
              <a:rPr lang="en-GB" sz="3400" b="1" dirty="0">
                <a:solidFill>
                  <a:srgbClr val="7414DC"/>
                </a:solidFill>
                <a:latin typeface="Nunito Sans Black" panose="00000A00000000000000" pitchFamily="2" charset="0"/>
              </a:rPr>
              <a:t>Teaching styles</a:t>
            </a:r>
          </a:p>
          <a:p>
            <a:pPr marL="0" indent="0">
              <a:buNone/>
            </a:pPr>
            <a:endParaRPr lang="en-GB" sz="3400" b="1" dirty="0">
              <a:solidFill>
                <a:srgbClr val="7414DC"/>
              </a:solidFill>
              <a:latin typeface="Nunito Sans Black" panose="00000A00000000000000" pitchFamily="2" charset="0"/>
            </a:endParaRPr>
          </a:p>
          <a:p>
            <a:pPr marL="0" indent="0" algn="ctr">
              <a:buNone/>
            </a:pPr>
            <a:r>
              <a:rPr lang="en-GB" sz="3400" b="1" dirty="0">
                <a:solidFill>
                  <a:srgbClr val="00B8A4"/>
                </a:solidFill>
                <a:latin typeface="Nunito Sans Black" panose="00000A00000000000000" pitchFamily="2" charset="0"/>
              </a:rPr>
              <a:t>Talking</a:t>
            </a:r>
          </a:p>
        </p:txBody>
      </p:sp>
      <p:sp>
        <p:nvSpPr>
          <p:cNvPr id="9" name="TextBox 8">
            <a:extLst>
              <a:ext uri="{FF2B5EF4-FFF2-40B4-BE49-F238E27FC236}">
                <a16:creationId xmlns:a16="http://schemas.microsoft.com/office/drawing/2014/main" id="{A9B73325-B4B6-4F27-AAD9-541FCDFB1D30}"/>
              </a:ext>
            </a:extLst>
          </p:cNvPr>
          <p:cNvSpPr txBox="1"/>
          <p:nvPr/>
        </p:nvSpPr>
        <p:spPr>
          <a:xfrm>
            <a:off x="1063256" y="2720111"/>
            <a:ext cx="4662630" cy="2893100"/>
          </a:xfrm>
          <a:prstGeom prst="rect">
            <a:avLst/>
          </a:prstGeom>
          <a:noFill/>
        </p:spPr>
        <p:txBody>
          <a:bodyPr wrap="square" rtlCol="0">
            <a:spAutoFit/>
          </a:bodyPr>
          <a:lstStyle/>
          <a:p>
            <a:r>
              <a:rPr lang="en-GB" sz="2800" dirty="0">
                <a:solidFill>
                  <a:srgbClr val="26B756"/>
                </a:solidFill>
                <a:latin typeface="Nunito Sans ExtraBold" panose="00000900000000000000" pitchFamily="2" charset="0"/>
              </a:rPr>
              <a:t>Pros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Useful for rules of a game.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Effective when instructions are short and easy to understand. </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Gets a message across to a lot of people at once.</a:t>
            </a:r>
          </a:p>
        </p:txBody>
      </p:sp>
      <p:sp>
        <p:nvSpPr>
          <p:cNvPr id="12" name="TextBox 11">
            <a:extLst>
              <a:ext uri="{FF2B5EF4-FFF2-40B4-BE49-F238E27FC236}">
                <a16:creationId xmlns:a16="http://schemas.microsoft.com/office/drawing/2014/main" id="{C6645BC5-E79E-488E-8624-0EE5999FBE0F}"/>
              </a:ext>
            </a:extLst>
          </p:cNvPr>
          <p:cNvSpPr txBox="1"/>
          <p:nvPr/>
        </p:nvSpPr>
        <p:spPr>
          <a:xfrm>
            <a:off x="6466114" y="2720111"/>
            <a:ext cx="4662630" cy="2893100"/>
          </a:xfrm>
          <a:prstGeom prst="rect">
            <a:avLst/>
          </a:prstGeom>
          <a:noFill/>
        </p:spPr>
        <p:txBody>
          <a:bodyPr wrap="square" rtlCol="0">
            <a:spAutoFit/>
          </a:bodyPr>
          <a:lstStyle/>
          <a:p>
            <a:r>
              <a:rPr lang="en-GB" sz="2800" dirty="0">
                <a:solidFill>
                  <a:srgbClr val="ED4024"/>
                </a:solidFill>
                <a:latin typeface="Nunito Sans ExtraBold" panose="00000900000000000000" pitchFamily="2" charset="0"/>
              </a:rPr>
              <a:t>Cons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Gets boring if too long.</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be confusing if jargon or technical language is used.</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Pace is a problem – too slow for some and too fast for others.</a:t>
            </a:r>
          </a:p>
        </p:txBody>
      </p:sp>
    </p:spTree>
    <p:extLst>
      <p:ext uri="{BB962C8B-B14F-4D97-AF65-F5344CB8AC3E}">
        <p14:creationId xmlns:p14="http://schemas.microsoft.com/office/powerpoint/2010/main" val="6605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557B2-FA99-E206-F715-B74CE2B2702B}"/>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922575" y="1747830"/>
            <a:ext cx="9686970" cy="4502943"/>
          </a:xfrm>
        </p:spPr>
        <p:txBody>
          <a:bodyPr>
            <a:normAutofit/>
          </a:bodyPr>
          <a:lstStyle/>
          <a:p>
            <a:pPr marL="0" indent="0">
              <a:buNone/>
            </a:pPr>
            <a:r>
              <a:rPr lang="en-GB" sz="4400" b="1" dirty="0">
                <a:solidFill>
                  <a:srgbClr val="7414DC"/>
                </a:solidFill>
                <a:latin typeface="Nunito Sans Black" panose="00000A00000000000000" pitchFamily="2" charset="0"/>
              </a:rPr>
              <a:t>Teaching styles</a:t>
            </a:r>
          </a:p>
          <a:p>
            <a:pPr>
              <a:lnSpc>
                <a:spcPct val="100000"/>
              </a:lnSpc>
            </a:pPr>
            <a:r>
              <a:rPr lang="en-GB" sz="2800" dirty="0">
                <a:latin typeface="Nunito Sans" panose="00000500000000000000" pitchFamily="2" charset="0"/>
              </a:rPr>
              <a:t>Try thinking of the advantages and disadvantages for each of these:</a:t>
            </a:r>
          </a:p>
          <a:p>
            <a:pPr lvl="1">
              <a:lnSpc>
                <a:spcPct val="100000"/>
              </a:lnSpc>
            </a:pPr>
            <a:r>
              <a:rPr lang="en-GB" sz="2800" dirty="0">
                <a:latin typeface="Nunito Sans" panose="00000500000000000000" pitchFamily="2" charset="0"/>
              </a:rPr>
              <a:t>Diagram or picture</a:t>
            </a:r>
          </a:p>
          <a:p>
            <a:pPr lvl="1">
              <a:lnSpc>
                <a:spcPct val="100000"/>
              </a:lnSpc>
            </a:pPr>
            <a:r>
              <a:rPr lang="en-GB" sz="2800" dirty="0">
                <a:latin typeface="Nunito Sans" panose="00000500000000000000" pitchFamily="2" charset="0"/>
              </a:rPr>
              <a:t>Demonstration</a:t>
            </a:r>
          </a:p>
          <a:p>
            <a:pPr lvl="1">
              <a:lnSpc>
                <a:spcPct val="100000"/>
              </a:lnSpc>
            </a:pPr>
            <a:r>
              <a:rPr lang="en-GB" sz="2800" dirty="0">
                <a:latin typeface="Nunito Sans" panose="00000500000000000000" pitchFamily="2" charset="0"/>
              </a:rPr>
              <a:t>PowerPoint presentation</a:t>
            </a:r>
          </a:p>
          <a:p>
            <a:pPr lvl="1">
              <a:lnSpc>
                <a:spcPct val="100000"/>
              </a:lnSpc>
            </a:pPr>
            <a:r>
              <a:rPr lang="en-GB" sz="2800" dirty="0">
                <a:latin typeface="Nunito Sans" panose="00000500000000000000" pitchFamily="2" charset="0"/>
              </a:rPr>
              <a:t>Written</a:t>
            </a:r>
          </a:p>
          <a:p>
            <a:pPr lvl="1">
              <a:lnSpc>
                <a:spcPct val="100000"/>
              </a:lnSpc>
            </a:pPr>
            <a:r>
              <a:rPr lang="en-GB" sz="2800" dirty="0">
                <a:latin typeface="Nunito Sans" panose="00000500000000000000" pitchFamily="2" charset="0"/>
              </a:rPr>
              <a:t>Group instruction</a:t>
            </a:r>
          </a:p>
          <a:p>
            <a:pPr>
              <a:lnSpc>
                <a:spcPct val="100000"/>
              </a:lnSpc>
            </a:pPr>
            <a:endParaRPr lang="en-GB" dirty="0">
              <a:latin typeface="Nunito Sans" panose="00000500000000000000" pitchFamily="2" charset="0"/>
            </a:endParaRPr>
          </a:p>
        </p:txBody>
      </p:sp>
    </p:spTree>
    <p:extLst>
      <p:ext uri="{BB962C8B-B14F-4D97-AF65-F5344CB8AC3E}">
        <p14:creationId xmlns:p14="http://schemas.microsoft.com/office/powerpoint/2010/main" val="31970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fade">
                                      <p:cBhvr>
                                        <p:cTn id="10" dur="500"/>
                                        <p:tgtEl>
                                          <p:spTgt spid="1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Effect transition="in" filter="fade">
                                      <p:cBhvr>
                                        <p:cTn id="13" dur="500"/>
                                        <p:tgtEl>
                                          <p:spTgt spid="1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animEffect transition="in" filter="fade">
                                      <p:cBhvr>
                                        <p:cTn id="16" dur="500"/>
                                        <p:tgtEl>
                                          <p:spTgt spid="1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animEffect transition="in" filter="fade">
                                      <p:cBhvr>
                                        <p:cTn id="19" dur="500"/>
                                        <p:tgtEl>
                                          <p:spTgt spid="17">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fade">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9E2D50-404C-F3B0-6915-DC1F5707E82C}"/>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571846" y="1610043"/>
            <a:ext cx="7369655" cy="4502943"/>
          </a:xfrm>
        </p:spPr>
        <p:txBody>
          <a:bodyPr numCol="1">
            <a:normAutofit/>
          </a:bodyPr>
          <a:lstStyle/>
          <a:p>
            <a:pPr marL="0" indent="0">
              <a:buNone/>
            </a:pPr>
            <a:r>
              <a:rPr lang="en-GB" sz="3400" b="1" dirty="0">
                <a:solidFill>
                  <a:srgbClr val="7414DC"/>
                </a:solidFill>
                <a:latin typeface="Nunito Sans Black" panose="00000A00000000000000" pitchFamily="2" charset="0"/>
              </a:rPr>
              <a:t>Teaching styles</a:t>
            </a:r>
          </a:p>
          <a:p>
            <a:pPr marL="0" indent="0">
              <a:buNone/>
            </a:pPr>
            <a:endParaRPr lang="en-GB" sz="3400" b="1" dirty="0">
              <a:solidFill>
                <a:srgbClr val="7414DC"/>
              </a:solidFill>
              <a:latin typeface="Nunito Sans Black" panose="00000A00000000000000" pitchFamily="2" charset="0"/>
            </a:endParaRPr>
          </a:p>
          <a:p>
            <a:pPr marL="0" indent="0" algn="ctr">
              <a:buNone/>
            </a:pPr>
            <a:r>
              <a:rPr lang="en-GB" sz="3400" b="1" dirty="0">
                <a:solidFill>
                  <a:srgbClr val="00B8A4"/>
                </a:solidFill>
                <a:latin typeface="Nunito Sans Black" panose="00000A00000000000000" pitchFamily="2" charset="0"/>
              </a:rPr>
              <a:t>Diagram or picture</a:t>
            </a:r>
          </a:p>
        </p:txBody>
      </p:sp>
      <p:sp>
        <p:nvSpPr>
          <p:cNvPr id="9" name="TextBox 8">
            <a:extLst>
              <a:ext uri="{FF2B5EF4-FFF2-40B4-BE49-F238E27FC236}">
                <a16:creationId xmlns:a16="http://schemas.microsoft.com/office/drawing/2014/main" id="{A9B73325-B4B6-4F27-AAD9-541FCDFB1D30}"/>
              </a:ext>
            </a:extLst>
          </p:cNvPr>
          <p:cNvSpPr txBox="1"/>
          <p:nvPr/>
        </p:nvSpPr>
        <p:spPr>
          <a:xfrm>
            <a:off x="1063256" y="2720111"/>
            <a:ext cx="4662630" cy="3262432"/>
          </a:xfrm>
          <a:prstGeom prst="rect">
            <a:avLst/>
          </a:prstGeom>
          <a:noFill/>
        </p:spPr>
        <p:txBody>
          <a:bodyPr wrap="square" rtlCol="0">
            <a:spAutoFit/>
          </a:bodyPr>
          <a:lstStyle/>
          <a:p>
            <a:r>
              <a:rPr lang="en-GB" sz="2800" dirty="0">
                <a:solidFill>
                  <a:srgbClr val="26B756"/>
                </a:solidFill>
                <a:latin typeface="Nunito Sans ExtraBold" panose="00000900000000000000" pitchFamily="2" charset="0"/>
              </a:rPr>
              <a:t>Pros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Useful when everyone needs to make the same thing.</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Everyone gets the same message.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Helps young people know if they’re doing it right (looks like the picture) or not.</a:t>
            </a:r>
          </a:p>
        </p:txBody>
      </p:sp>
      <p:sp>
        <p:nvSpPr>
          <p:cNvPr id="12" name="TextBox 11">
            <a:extLst>
              <a:ext uri="{FF2B5EF4-FFF2-40B4-BE49-F238E27FC236}">
                <a16:creationId xmlns:a16="http://schemas.microsoft.com/office/drawing/2014/main" id="{C6645BC5-E79E-488E-8624-0EE5999FBE0F}"/>
              </a:ext>
            </a:extLst>
          </p:cNvPr>
          <p:cNvSpPr txBox="1"/>
          <p:nvPr/>
        </p:nvSpPr>
        <p:spPr>
          <a:xfrm>
            <a:off x="6466114" y="2720111"/>
            <a:ext cx="4662630" cy="3262432"/>
          </a:xfrm>
          <a:prstGeom prst="rect">
            <a:avLst/>
          </a:prstGeom>
          <a:noFill/>
        </p:spPr>
        <p:txBody>
          <a:bodyPr wrap="square" rtlCol="0">
            <a:spAutoFit/>
          </a:bodyPr>
          <a:lstStyle/>
          <a:p>
            <a:r>
              <a:rPr lang="en-GB" sz="2800" dirty="0">
                <a:solidFill>
                  <a:srgbClr val="ED4024"/>
                </a:solidFill>
                <a:latin typeface="Nunito Sans ExtraBold" panose="00000900000000000000" pitchFamily="2" charset="0"/>
              </a:rPr>
              <a:t>Cons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Getting enough copies for everyone can be a challenge.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Often skip steps or may be unclear how to get from one picture to another.</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be unhelpful on their own.</a:t>
            </a:r>
          </a:p>
        </p:txBody>
      </p:sp>
    </p:spTree>
    <p:extLst>
      <p:ext uri="{BB962C8B-B14F-4D97-AF65-F5344CB8AC3E}">
        <p14:creationId xmlns:p14="http://schemas.microsoft.com/office/powerpoint/2010/main" val="11608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EAE510-7CA4-FD59-CA74-FFEE35A76B6B}"/>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1386038" y="1534887"/>
            <a:ext cx="7532494" cy="4502943"/>
          </a:xfrm>
        </p:spPr>
        <p:txBody>
          <a:bodyPr numCol="1">
            <a:normAutofit/>
          </a:bodyPr>
          <a:lstStyle/>
          <a:p>
            <a:pPr marL="0" indent="0">
              <a:buNone/>
            </a:pPr>
            <a:r>
              <a:rPr lang="en-GB" sz="3400" b="1" dirty="0">
                <a:solidFill>
                  <a:srgbClr val="7414DC"/>
                </a:solidFill>
                <a:latin typeface="Nunito Sans Black" panose="00000A00000000000000" pitchFamily="2" charset="0"/>
              </a:rPr>
              <a:t>Teaching styles</a:t>
            </a:r>
          </a:p>
          <a:p>
            <a:pPr marL="0" indent="0">
              <a:buNone/>
            </a:pPr>
            <a:endParaRPr lang="en-GB" sz="3400" b="1" dirty="0">
              <a:solidFill>
                <a:srgbClr val="7414DC"/>
              </a:solidFill>
              <a:latin typeface="Nunito Sans Black" panose="00000A00000000000000" pitchFamily="2" charset="0"/>
            </a:endParaRPr>
          </a:p>
          <a:p>
            <a:pPr marL="0" indent="0" algn="ctr">
              <a:buNone/>
            </a:pPr>
            <a:r>
              <a:rPr lang="en-GB" sz="3400" b="1" dirty="0">
                <a:solidFill>
                  <a:srgbClr val="00B8A4"/>
                </a:solidFill>
                <a:latin typeface="Nunito Sans Black" panose="00000A00000000000000" pitchFamily="2" charset="0"/>
              </a:rPr>
              <a:t>Demonstration</a:t>
            </a:r>
          </a:p>
        </p:txBody>
      </p:sp>
      <p:sp>
        <p:nvSpPr>
          <p:cNvPr id="9" name="TextBox 8">
            <a:extLst>
              <a:ext uri="{FF2B5EF4-FFF2-40B4-BE49-F238E27FC236}">
                <a16:creationId xmlns:a16="http://schemas.microsoft.com/office/drawing/2014/main" id="{A9B73325-B4B6-4F27-AAD9-541FCDFB1D30}"/>
              </a:ext>
            </a:extLst>
          </p:cNvPr>
          <p:cNvSpPr txBox="1"/>
          <p:nvPr/>
        </p:nvSpPr>
        <p:spPr>
          <a:xfrm>
            <a:off x="1063256" y="2720111"/>
            <a:ext cx="4662630" cy="2970044"/>
          </a:xfrm>
          <a:prstGeom prst="rect">
            <a:avLst/>
          </a:prstGeom>
          <a:noFill/>
        </p:spPr>
        <p:txBody>
          <a:bodyPr wrap="square" rtlCol="0">
            <a:spAutoFit/>
          </a:bodyPr>
          <a:lstStyle/>
          <a:p>
            <a:r>
              <a:rPr lang="en-GB" sz="2800" dirty="0">
                <a:solidFill>
                  <a:srgbClr val="26B756"/>
                </a:solidFill>
                <a:latin typeface="Nunito Sans ExtraBold" panose="00000900000000000000" pitchFamily="2" charset="0"/>
              </a:rPr>
              <a:t>Pros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Effective and has impact.</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When combined with the young people trying it themselves, is often effective.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Works well in small groups.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be very hands on.</a:t>
            </a:r>
          </a:p>
        </p:txBody>
      </p:sp>
      <p:sp>
        <p:nvSpPr>
          <p:cNvPr id="12" name="TextBox 11">
            <a:extLst>
              <a:ext uri="{FF2B5EF4-FFF2-40B4-BE49-F238E27FC236}">
                <a16:creationId xmlns:a16="http://schemas.microsoft.com/office/drawing/2014/main" id="{C6645BC5-E79E-488E-8624-0EE5999FBE0F}"/>
              </a:ext>
            </a:extLst>
          </p:cNvPr>
          <p:cNvSpPr txBox="1"/>
          <p:nvPr/>
        </p:nvSpPr>
        <p:spPr>
          <a:xfrm>
            <a:off x="6466114" y="2720111"/>
            <a:ext cx="4662630" cy="3185487"/>
          </a:xfrm>
          <a:prstGeom prst="rect">
            <a:avLst/>
          </a:prstGeom>
          <a:noFill/>
        </p:spPr>
        <p:txBody>
          <a:bodyPr wrap="square" rtlCol="0">
            <a:spAutoFit/>
          </a:bodyPr>
          <a:lstStyle/>
          <a:p>
            <a:r>
              <a:rPr lang="en-GB" sz="2800" dirty="0">
                <a:solidFill>
                  <a:srgbClr val="ED4024"/>
                </a:solidFill>
                <a:latin typeface="Nunito Sans ExtraBold" panose="00000900000000000000" pitchFamily="2" charset="0"/>
              </a:rPr>
              <a:t>Cons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Harder in bigger groups, both to see or have 1:1 problem solving with a leader.</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Not useful if the leaders shows the young people without a chance for them to try it themselves.</a:t>
            </a:r>
          </a:p>
        </p:txBody>
      </p:sp>
    </p:spTree>
    <p:extLst>
      <p:ext uri="{BB962C8B-B14F-4D97-AF65-F5344CB8AC3E}">
        <p14:creationId xmlns:p14="http://schemas.microsoft.com/office/powerpoint/2010/main" val="286923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13E7DB-73A7-A5F3-8C56-BB7710CF9A84}"/>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571845" y="1033846"/>
            <a:ext cx="9912439" cy="4502943"/>
          </a:xfrm>
        </p:spPr>
        <p:txBody>
          <a:bodyPr numCol="1">
            <a:normAutofit/>
          </a:bodyPr>
          <a:lstStyle/>
          <a:p>
            <a:pPr marL="0" indent="0">
              <a:buNone/>
            </a:pPr>
            <a:r>
              <a:rPr lang="en-GB" sz="3400" b="1" dirty="0">
                <a:solidFill>
                  <a:srgbClr val="7414DC"/>
                </a:solidFill>
                <a:latin typeface="Nunito Sans Black" panose="00000A00000000000000" pitchFamily="2" charset="0"/>
              </a:rPr>
              <a:t>Teaching styles</a:t>
            </a:r>
          </a:p>
          <a:p>
            <a:pPr marL="0" indent="0">
              <a:buNone/>
            </a:pPr>
            <a:endParaRPr lang="en-GB" sz="3400" b="1" dirty="0">
              <a:solidFill>
                <a:srgbClr val="7414DC"/>
              </a:solidFill>
              <a:latin typeface="Nunito Sans Black" panose="00000A00000000000000" pitchFamily="2" charset="0"/>
            </a:endParaRPr>
          </a:p>
          <a:p>
            <a:pPr marL="0" indent="0" algn="ctr">
              <a:buNone/>
            </a:pPr>
            <a:r>
              <a:rPr lang="en-GB" sz="3400" b="1" dirty="0">
                <a:solidFill>
                  <a:srgbClr val="00B8A4"/>
                </a:solidFill>
                <a:latin typeface="Nunito Sans Black" panose="00000A00000000000000" pitchFamily="2" charset="0"/>
              </a:rPr>
              <a:t>Presentation using PowerPoint</a:t>
            </a:r>
          </a:p>
        </p:txBody>
      </p:sp>
      <p:sp>
        <p:nvSpPr>
          <p:cNvPr id="9" name="TextBox 8">
            <a:extLst>
              <a:ext uri="{FF2B5EF4-FFF2-40B4-BE49-F238E27FC236}">
                <a16:creationId xmlns:a16="http://schemas.microsoft.com/office/drawing/2014/main" id="{A9B73325-B4B6-4F27-AAD9-541FCDFB1D30}"/>
              </a:ext>
            </a:extLst>
          </p:cNvPr>
          <p:cNvSpPr txBox="1"/>
          <p:nvPr/>
        </p:nvSpPr>
        <p:spPr>
          <a:xfrm>
            <a:off x="1063256" y="2720111"/>
            <a:ext cx="4662630" cy="3339376"/>
          </a:xfrm>
          <a:prstGeom prst="rect">
            <a:avLst/>
          </a:prstGeom>
          <a:noFill/>
        </p:spPr>
        <p:txBody>
          <a:bodyPr wrap="square" rtlCol="0">
            <a:spAutoFit/>
          </a:bodyPr>
          <a:lstStyle/>
          <a:p>
            <a:r>
              <a:rPr lang="en-GB" sz="2800" dirty="0">
                <a:solidFill>
                  <a:srgbClr val="26B756"/>
                </a:solidFill>
                <a:latin typeface="Nunito Sans ExtraBold" panose="00000900000000000000" pitchFamily="2" charset="0"/>
              </a:rPr>
              <a:t>Pros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Useful for large groups.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get lots of information across or show pictures/video clearly to lots of people.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Effective if they have a clear and simple message.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Helpful for distance learning.</a:t>
            </a:r>
          </a:p>
        </p:txBody>
      </p:sp>
      <p:sp>
        <p:nvSpPr>
          <p:cNvPr id="12" name="TextBox 11">
            <a:extLst>
              <a:ext uri="{FF2B5EF4-FFF2-40B4-BE49-F238E27FC236}">
                <a16:creationId xmlns:a16="http://schemas.microsoft.com/office/drawing/2014/main" id="{C6645BC5-E79E-488E-8624-0EE5999FBE0F}"/>
              </a:ext>
            </a:extLst>
          </p:cNvPr>
          <p:cNvSpPr txBox="1"/>
          <p:nvPr/>
        </p:nvSpPr>
        <p:spPr>
          <a:xfrm>
            <a:off x="6466114" y="2720111"/>
            <a:ext cx="4662630" cy="2893100"/>
          </a:xfrm>
          <a:prstGeom prst="rect">
            <a:avLst/>
          </a:prstGeom>
          <a:noFill/>
        </p:spPr>
        <p:txBody>
          <a:bodyPr wrap="square" rtlCol="0">
            <a:spAutoFit/>
          </a:bodyPr>
          <a:lstStyle/>
          <a:p>
            <a:r>
              <a:rPr lang="en-GB" sz="2800" dirty="0">
                <a:solidFill>
                  <a:srgbClr val="ED4024"/>
                </a:solidFill>
                <a:latin typeface="Nunito Sans ExtraBold" panose="00000900000000000000" pitchFamily="2" charset="0"/>
              </a:rPr>
              <a:t>Cons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be lengthy or boring if not careful.</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Not always equipped for them.</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Death by PowerPoint if not careful!</a:t>
            </a:r>
          </a:p>
        </p:txBody>
      </p:sp>
    </p:spTree>
    <p:extLst>
      <p:ext uri="{BB962C8B-B14F-4D97-AF65-F5344CB8AC3E}">
        <p14:creationId xmlns:p14="http://schemas.microsoft.com/office/powerpoint/2010/main" val="24734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EDE605-102F-C54C-A47C-735A148A7040}"/>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1153675" y="1459731"/>
            <a:ext cx="9975069" cy="4502943"/>
          </a:xfrm>
        </p:spPr>
        <p:txBody>
          <a:bodyPr numCol="1">
            <a:normAutofit/>
          </a:bodyPr>
          <a:lstStyle/>
          <a:p>
            <a:pPr marL="0" indent="0">
              <a:buNone/>
            </a:pPr>
            <a:r>
              <a:rPr lang="en-GB" sz="3400" b="1" dirty="0">
                <a:solidFill>
                  <a:srgbClr val="7414DC"/>
                </a:solidFill>
                <a:latin typeface="Nunito Sans Black" panose="00000A00000000000000" pitchFamily="2" charset="0"/>
              </a:rPr>
              <a:t>Teaching styles</a:t>
            </a:r>
          </a:p>
          <a:p>
            <a:pPr marL="0" indent="0">
              <a:buNone/>
            </a:pPr>
            <a:endParaRPr lang="en-GB" sz="3400" b="1" dirty="0">
              <a:solidFill>
                <a:srgbClr val="7414DC"/>
              </a:solidFill>
              <a:latin typeface="Nunito Sans Black" panose="00000A00000000000000" pitchFamily="2" charset="0"/>
            </a:endParaRPr>
          </a:p>
          <a:p>
            <a:pPr marL="0" indent="0" algn="ctr">
              <a:buNone/>
            </a:pPr>
            <a:r>
              <a:rPr lang="en-GB" sz="3400" b="1" dirty="0">
                <a:solidFill>
                  <a:srgbClr val="00B8A4"/>
                </a:solidFill>
                <a:latin typeface="Nunito Sans Black" panose="00000A00000000000000" pitchFamily="2" charset="0"/>
              </a:rPr>
              <a:t>Written material</a:t>
            </a:r>
          </a:p>
        </p:txBody>
      </p:sp>
      <p:sp>
        <p:nvSpPr>
          <p:cNvPr id="9" name="TextBox 8">
            <a:extLst>
              <a:ext uri="{FF2B5EF4-FFF2-40B4-BE49-F238E27FC236}">
                <a16:creationId xmlns:a16="http://schemas.microsoft.com/office/drawing/2014/main" id="{A9B73325-B4B6-4F27-AAD9-541FCDFB1D30}"/>
              </a:ext>
            </a:extLst>
          </p:cNvPr>
          <p:cNvSpPr txBox="1"/>
          <p:nvPr/>
        </p:nvSpPr>
        <p:spPr>
          <a:xfrm>
            <a:off x="1063256" y="2720111"/>
            <a:ext cx="4662630" cy="2893100"/>
          </a:xfrm>
          <a:prstGeom prst="rect">
            <a:avLst/>
          </a:prstGeom>
          <a:noFill/>
        </p:spPr>
        <p:txBody>
          <a:bodyPr wrap="square" rtlCol="0">
            <a:spAutoFit/>
          </a:bodyPr>
          <a:lstStyle/>
          <a:p>
            <a:r>
              <a:rPr lang="en-GB" sz="2800" dirty="0">
                <a:solidFill>
                  <a:srgbClr val="26B756"/>
                </a:solidFill>
                <a:latin typeface="Nunito Sans ExtraBold" panose="00000900000000000000" pitchFamily="2" charset="0"/>
              </a:rPr>
              <a:t>Pros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Independence when learning new skills.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provide detailed instructions that can be read at any time.</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Useful for Scouts +</a:t>
            </a:r>
          </a:p>
        </p:txBody>
      </p:sp>
      <p:sp>
        <p:nvSpPr>
          <p:cNvPr id="12" name="TextBox 11">
            <a:extLst>
              <a:ext uri="{FF2B5EF4-FFF2-40B4-BE49-F238E27FC236}">
                <a16:creationId xmlns:a16="http://schemas.microsoft.com/office/drawing/2014/main" id="{C6645BC5-E79E-488E-8624-0EE5999FBE0F}"/>
              </a:ext>
            </a:extLst>
          </p:cNvPr>
          <p:cNvSpPr txBox="1"/>
          <p:nvPr/>
        </p:nvSpPr>
        <p:spPr>
          <a:xfrm>
            <a:off x="6466114" y="2720111"/>
            <a:ext cx="4662630" cy="3708708"/>
          </a:xfrm>
          <a:prstGeom prst="rect">
            <a:avLst/>
          </a:prstGeom>
          <a:noFill/>
        </p:spPr>
        <p:txBody>
          <a:bodyPr wrap="square" rtlCol="0">
            <a:spAutoFit/>
          </a:bodyPr>
          <a:lstStyle/>
          <a:p>
            <a:r>
              <a:rPr lang="en-GB" sz="2800" dirty="0">
                <a:solidFill>
                  <a:srgbClr val="ED4024"/>
                </a:solidFill>
                <a:latin typeface="Nunito Sans ExtraBold" panose="00000900000000000000" pitchFamily="2" charset="0"/>
              </a:rPr>
              <a:t>Cons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Think about number of copies needed.</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Less suitable for Beavers and Cubs – reading skill not fluent enough.</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Difficult to visualise if text on its own.</a:t>
            </a:r>
          </a:p>
          <a:p>
            <a:pPr marL="285750" indent="-285750">
              <a:spcAft>
                <a:spcPts val="600"/>
              </a:spcAft>
              <a:buFont typeface="Arial" panose="020B0604020202020204" pitchFamily="34" charset="0"/>
              <a:buChar char="•"/>
            </a:pPr>
            <a:endParaRPr lang="en-GB" sz="2400" dirty="0">
              <a:latin typeface="Nunito Sans SemiBold" panose="00000700000000000000" pitchFamily="2" charset="0"/>
            </a:endParaRPr>
          </a:p>
        </p:txBody>
      </p:sp>
    </p:spTree>
    <p:extLst>
      <p:ext uri="{BB962C8B-B14F-4D97-AF65-F5344CB8AC3E}">
        <p14:creationId xmlns:p14="http://schemas.microsoft.com/office/powerpoint/2010/main" val="31100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ACE23-FD89-EDE1-1610-A4D3253BAAB8}"/>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827483" y="1915189"/>
            <a:ext cx="11277262" cy="4502943"/>
          </a:xfrm>
        </p:spPr>
        <p:txBody>
          <a:bodyPr numCol="1">
            <a:normAutofit/>
          </a:bodyPr>
          <a:lstStyle/>
          <a:p>
            <a:pPr marL="0" indent="0">
              <a:buNone/>
            </a:pPr>
            <a:r>
              <a:rPr lang="en-GB" sz="3400" b="1" dirty="0">
                <a:solidFill>
                  <a:srgbClr val="7414DC"/>
                </a:solidFill>
                <a:latin typeface="Nunito Sans Black" panose="00000A00000000000000" pitchFamily="2" charset="0"/>
              </a:rPr>
              <a:t>Teaching styles</a:t>
            </a:r>
          </a:p>
          <a:p>
            <a:pPr marL="0" indent="0" algn="ctr">
              <a:buNone/>
            </a:pPr>
            <a:r>
              <a:rPr lang="en-GB" sz="3400" b="1" dirty="0">
                <a:solidFill>
                  <a:srgbClr val="00B8A4"/>
                </a:solidFill>
                <a:latin typeface="Nunito Sans Black" panose="00000A00000000000000" pitchFamily="2" charset="0"/>
              </a:rPr>
              <a:t>Group instruction</a:t>
            </a:r>
          </a:p>
        </p:txBody>
      </p:sp>
      <p:sp>
        <p:nvSpPr>
          <p:cNvPr id="9" name="TextBox 8">
            <a:extLst>
              <a:ext uri="{FF2B5EF4-FFF2-40B4-BE49-F238E27FC236}">
                <a16:creationId xmlns:a16="http://schemas.microsoft.com/office/drawing/2014/main" id="{A9B73325-B4B6-4F27-AAD9-541FCDFB1D30}"/>
              </a:ext>
            </a:extLst>
          </p:cNvPr>
          <p:cNvSpPr txBox="1"/>
          <p:nvPr/>
        </p:nvSpPr>
        <p:spPr>
          <a:xfrm>
            <a:off x="1063256" y="2720111"/>
            <a:ext cx="4662630" cy="3262432"/>
          </a:xfrm>
          <a:prstGeom prst="rect">
            <a:avLst/>
          </a:prstGeom>
          <a:noFill/>
        </p:spPr>
        <p:txBody>
          <a:bodyPr wrap="square" rtlCol="0">
            <a:spAutoFit/>
          </a:bodyPr>
          <a:lstStyle/>
          <a:p>
            <a:r>
              <a:rPr lang="en-GB" sz="2800" dirty="0">
                <a:solidFill>
                  <a:srgbClr val="26B756"/>
                </a:solidFill>
                <a:latin typeface="Nunito Sans ExtraBold" panose="00000900000000000000" pitchFamily="2" charset="0"/>
              </a:rPr>
              <a:t>Pros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Easier to demonstrate and answer questions.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Quicker access to a leader or an experienced/trained peer leader.</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Can rotate the activities through the groups.</a:t>
            </a:r>
          </a:p>
        </p:txBody>
      </p:sp>
      <p:sp>
        <p:nvSpPr>
          <p:cNvPr id="12" name="TextBox 11">
            <a:extLst>
              <a:ext uri="{FF2B5EF4-FFF2-40B4-BE49-F238E27FC236}">
                <a16:creationId xmlns:a16="http://schemas.microsoft.com/office/drawing/2014/main" id="{C6645BC5-E79E-488E-8624-0EE5999FBE0F}"/>
              </a:ext>
            </a:extLst>
          </p:cNvPr>
          <p:cNvSpPr txBox="1"/>
          <p:nvPr/>
        </p:nvSpPr>
        <p:spPr>
          <a:xfrm>
            <a:off x="6466114" y="2720111"/>
            <a:ext cx="4662630" cy="2893100"/>
          </a:xfrm>
          <a:prstGeom prst="rect">
            <a:avLst/>
          </a:prstGeom>
          <a:noFill/>
        </p:spPr>
        <p:txBody>
          <a:bodyPr wrap="square" rtlCol="0">
            <a:spAutoFit/>
          </a:bodyPr>
          <a:lstStyle/>
          <a:p>
            <a:r>
              <a:rPr lang="en-GB" sz="2800" dirty="0">
                <a:solidFill>
                  <a:srgbClr val="ED4024"/>
                </a:solidFill>
                <a:latin typeface="Nunito Sans ExtraBold" panose="00000900000000000000" pitchFamily="2" charset="0"/>
              </a:rPr>
              <a:t>Cons</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All leaders would need to know what is happening or their role in the evening. </a:t>
            </a:r>
          </a:p>
          <a:p>
            <a:pPr marL="285750" indent="-285750">
              <a:spcAft>
                <a:spcPts val="600"/>
              </a:spcAft>
              <a:buFont typeface="Arial" panose="020B0604020202020204" pitchFamily="34" charset="0"/>
              <a:buChar char="•"/>
            </a:pPr>
            <a:r>
              <a:rPr lang="en-GB" sz="2400" dirty="0">
                <a:latin typeface="Nunito Sans SemiBold" panose="00000700000000000000" pitchFamily="2" charset="0"/>
              </a:rPr>
              <a:t>Difficult to see the bigger picture.</a:t>
            </a:r>
          </a:p>
          <a:p>
            <a:pPr marL="285750" indent="-285750">
              <a:spcAft>
                <a:spcPts val="600"/>
              </a:spcAft>
              <a:buFont typeface="Arial" panose="020B0604020202020204" pitchFamily="34" charset="0"/>
              <a:buChar char="•"/>
            </a:pPr>
            <a:endParaRPr lang="en-GB" sz="2400" dirty="0">
              <a:latin typeface="Nunito Sans SemiBold" panose="00000700000000000000" pitchFamily="2" charset="0"/>
            </a:endParaRPr>
          </a:p>
        </p:txBody>
      </p:sp>
    </p:spTree>
    <p:extLst>
      <p:ext uri="{BB962C8B-B14F-4D97-AF65-F5344CB8AC3E}">
        <p14:creationId xmlns:p14="http://schemas.microsoft.com/office/powerpoint/2010/main" val="37500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1175007"/>
            <a:ext cx="9906309" cy="2031325"/>
          </a:xfrm>
        </p:spPr>
        <p:txBody>
          <a:bodyPr/>
          <a:lstStyle/>
          <a:p>
            <a:r>
              <a:rPr lang="en-US">
                <a:latin typeface="Nunito Sans Black"/>
              </a:rPr>
              <a:t>Task 1: </a:t>
            </a:r>
            <a:br>
              <a:rPr lang="en-US">
                <a:latin typeface="Nunito Sans Black"/>
              </a:rPr>
            </a:br>
            <a:r>
              <a:rPr lang="en-US">
                <a:latin typeface="Nunito Sans Black"/>
              </a:rPr>
              <a:t>The observer, the runner, the builder</a:t>
            </a:r>
            <a:endParaRPr lang="en-US"/>
          </a:p>
        </p:txBody>
      </p:sp>
    </p:spTree>
    <p:extLst>
      <p:ext uri="{BB962C8B-B14F-4D97-AF65-F5344CB8AC3E}">
        <p14:creationId xmlns:p14="http://schemas.microsoft.com/office/powerpoint/2010/main" val="176387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1852115"/>
            <a:ext cx="9906309" cy="1354217"/>
          </a:xfrm>
        </p:spPr>
        <p:txBody>
          <a:bodyPr/>
          <a:lstStyle/>
          <a:p>
            <a:r>
              <a:rPr lang="en-US" dirty="0">
                <a:latin typeface="Nunito Sans Black"/>
              </a:rPr>
              <a:t>Task 2: - OPTIONAL</a:t>
            </a:r>
            <a:br>
              <a:rPr lang="en-US" dirty="0">
                <a:latin typeface="Nunito Sans Black"/>
              </a:rPr>
            </a:br>
            <a:r>
              <a:rPr lang="en-US" dirty="0">
                <a:latin typeface="Nunito Sans Black"/>
              </a:rPr>
              <a:t>I do, we do, you do</a:t>
            </a:r>
            <a:endParaRPr lang="en-US" dirty="0"/>
          </a:p>
        </p:txBody>
      </p:sp>
    </p:spTree>
    <p:extLst>
      <p:ext uri="{BB962C8B-B14F-4D97-AF65-F5344CB8AC3E}">
        <p14:creationId xmlns:p14="http://schemas.microsoft.com/office/powerpoint/2010/main" val="97975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a:t>Do more. Be more</a:t>
            </a:r>
          </a:p>
        </p:txBody>
      </p:sp>
      <p:sp>
        <p:nvSpPr>
          <p:cNvPr id="13" name="Text Placeholder 3">
            <a:extLst>
              <a:ext uri="{FF2B5EF4-FFF2-40B4-BE49-F238E27FC236}">
                <a16:creationId xmlns:a16="http://schemas.microsoft.com/office/drawing/2014/main" id="{70C7BBBE-EA02-8341-A8EF-960B935FEFEC}"/>
              </a:ext>
            </a:extLst>
          </p:cNvPr>
          <p:cNvSpPr txBox="1">
            <a:spLocks/>
          </p:cNvSpPr>
          <p:nvPr/>
        </p:nvSpPr>
        <p:spPr>
          <a:xfrm>
            <a:off x="493140" y="1235673"/>
            <a:ext cx="5554557" cy="4502943"/>
          </a:xfrm>
          <a:prstGeom prst="rect">
            <a:avLst/>
          </a:prstGeom>
        </p:spPr>
        <p:txBody>
          <a:bodyPr vert="horz" lIns="0" tIns="0" rIns="0" bIns="0" rtlCol="0" anchor="t">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latin typeface="Nunito Sans Black"/>
              </a:rPr>
              <a:t>Welcome</a:t>
            </a:r>
            <a:endParaRPr lang="en-GB" sz="4000" dirty="0">
              <a:solidFill>
                <a:srgbClr val="003A82"/>
              </a:solidFill>
            </a:endParaRPr>
          </a:p>
          <a:p>
            <a:pPr marL="0" lvl="1" indent="0">
              <a:buClr>
                <a:srgbClr val="003A82"/>
              </a:buClr>
              <a:buNone/>
            </a:pPr>
            <a:endParaRPr lang="en-GB" dirty="0">
              <a:solidFill>
                <a:srgbClr val="003A82"/>
              </a:solidFill>
            </a:endParaRPr>
          </a:p>
          <a:p>
            <a:pPr marL="10795" indent="0">
              <a:buNone/>
            </a:pPr>
            <a:r>
              <a:rPr lang="en-GB" dirty="0">
                <a:solidFill>
                  <a:srgbClr val="003A82"/>
                </a:solidFill>
                <a:latin typeface="+mn-lt"/>
              </a:rPr>
              <a:t>By the end of this session you will:</a:t>
            </a:r>
          </a:p>
          <a:p>
            <a:pPr marL="132715" indent="-121920">
              <a:lnSpc>
                <a:spcPct val="150000"/>
              </a:lnSpc>
            </a:pPr>
            <a:r>
              <a:rPr lang="en-GB" dirty="0">
                <a:solidFill>
                  <a:srgbClr val="003A82"/>
                </a:solidFill>
                <a:latin typeface="+mn-lt"/>
              </a:rPr>
              <a:t>Understand and be able to talk about how young people learn effectively</a:t>
            </a:r>
          </a:p>
          <a:p>
            <a:pPr marL="132715" indent="-121920">
              <a:lnSpc>
                <a:spcPct val="150000"/>
              </a:lnSpc>
            </a:pPr>
            <a:r>
              <a:rPr lang="en-GB" dirty="0">
                <a:solidFill>
                  <a:srgbClr val="003A82"/>
                </a:solidFill>
                <a:latin typeface="+mn-lt"/>
              </a:rPr>
              <a:t>Demonstrate an ability to pass on skills to younger people</a:t>
            </a:r>
          </a:p>
          <a:p>
            <a:pPr marL="132715" indent="-121920">
              <a:lnSpc>
                <a:spcPct val="150000"/>
              </a:lnSpc>
            </a:pPr>
            <a:r>
              <a:rPr lang="en-GB" dirty="0">
                <a:solidFill>
                  <a:srgbClr val="003A82"/>
                </a:solidFill>
                <a:latin typeface="+mn-lt"/>
              </a:rPr>
              <a:t>Understand and talk about different learning styles</a:t>
            </a:r>
          </a:p>
          <a:p>
            <a:pPr marL="132715" indent="-121920">
              <a:lnSpc>
                <a:spcPct val="150000"/>
              </a:lnSpc>
            </a:pPr>
            <a:r>
              <a:rPr lang="en-GB" dirty="0">
                <a:solidFill>
                  <a:srgbClr val="003A82"/>
                </a:solidFill>
                <a:latin typeface="+mn-lt"/>
              </a:rPr>
              <a:t>Have confidence in using different training techniques</a:t>
            </a:r>
          </a:p>
          <a:p>
            <a:pPr marL="10795" indent="0">
              <a:buNone/>
            </a:pPr>
            <a:endParaRPr lang="en-GB" dirty="0">
              <a:solidFill>
                <a:srgbClr val="003A82"/>
              </a:solidFill>
            </a:endParaRPr>
          </a:p>
          <a:p>
            <a:pPr marL="10795" indent="0">
              <a:buNone/>
            </a:pPr>
            <a:br>
              <a:rPr lang="en-GB" dirty="0">
                <a:solidFill>
                  <a:srgbClr val="003A82"/>
                </a:solidFill>
              </a:rPr>
            </a:b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p:txBody>
      </p:sp>
      <p:sp>
        <p:nvSpPr>
          <p:cNvPr id="14" name="TextBox 13">
            <a:extLst>
              <a:ext uri="{FF2B5EF4-FFF2-40B4-BE49-F238E27FC236}">
                <a16:creationId xmlns:a16="http://schemas.microsoft.com/office/drawing/2014/main" id="{B24D101F-1693-E345-9B9D-239C12A686FC}"/>
              </a:ext>
            </a:extLst>
          </p:cNvPr>
          <p:cNvSpPr txBox="1"/>
          <p:nvPr/>
        </p:nvSpPr>
        <p:spPr>
          <a:xfrm>
            <a:off x="6920649" y="1307549"/>
            <a:ext cx="4793782"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Do more. </a:t>
            </a:r>
          </a:p>
          <a:p>
            <a:r>
              <a:rPr lang="en-GB" sz="8000" b="1" dirty="0">
                <a:solidFill>
                  <a:srgbClr val="003A82"/>
                </a:solidFill>
                <a:latin typeface="Nunito Sans Black" pitchFamily="2" charset="77"/>
              </a:rPr>
              <a:t>Be more.</a:t>
            </a:r>
            <a:endParaRPr lang="en-US" sz="8000" b="1" dirty="0">
              <a:solidFill>
                <a:srgbClr val="003A82"/>
              </a:solidFill>
              <a:latin typeface="Nunito Sans Black" pitchFamily="2" charset="77"/>
            </a:endParaRPr>
          </a:p>
        </p:txBody>
      </p:sp>
      <p:sp>
        <p:nvSpPr>
          <p:cNvPr id="5" name="Text Placeholder 1">
            <a:extLst>
              <a:ext uri="{FF2B5EF4-FFF2-40B4-BE49-F238E27FC236}">
                <a16:creationId xmlns:a16="http://schemas.microsoft.com/office/drawing/2014/main" id="{8BCF033D-0AE1-4944-B6D7-5D80531760B3}"/>
              </a:ext>
            </a:extLst>
          </p:cNvPr>
          <p:cNvSpPr txBox="1">
            <a:spLocks/>
          </p:cNvSpPr>
          <p:nvPr/>
        </p:nvSpPr>
        <p:spPr>
          <a:xfrm>
            <a:off x="7055975" y="3711985"/>
            <a:ext cx="4831225" cy="552007"/>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200" kern="0"/>
              <a:t>Young Leaders’ Scheme</a:t>
            </a:r>
          </a:p>
        </p:txBody>
      </p:sp>
      <p:pic>
        <p:nvPicPr>
          <p:cNvPr id="6" name="Picture 5">
            <a:extLst>
              <a:ext uri="{FF2B5EF4-FFF2-40B4-BE49-F238E27FC236}">
                <a16:creationId xmlns:a16="http://schemas.microsoft.com/office/drawing/2014/main" id="{66AB446D-F2BB-DC4B-A4FF-594AD31F5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975" y="4405059"/>
            <a:ext cx="2343664" cy="252065"/>
          </a:xfrm>
          <a:prstGeom prst="rect">
            <a:avLst/>
          </a:prstGeom>
        </p:spPr>
      </p:pic>
    </p:spTree>
    <p:extLst>
      <p:ext uri="{BB962C8B-B14F-4D97-AF65-F5344CB8AC3E}">
        <p14:creationId xmlns:p14="http://schemas.microsoft.com/office/powerpoint/2010/main" val="83030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C90F-E84E-69B1-7D52-EC9FD75AACEB}"/>
              </a:ext>
            </a:extLst>
          </p:cNvPr>
          <p:cNvSpPr>
            <a:spLocks noGrp="1"/>
          </p:cNvSpPr>
          <p:nvPr>
            <p:ph type="ctrTitle"/>
          </p:nvPr>
        </p:nvSpPr>
        <p:spPr>
          <a:xfrm>
            <a:off x="769243" y="2079519"/>
            <a:ext cx="5750325" cy="677108"/>
          </a:xfrm>
        </p:spPr>
        <p:txBody>
          <a:bodyPr/>
          <a:lstStyle/>
          <a:p>
            <a:r>
              <a:rPr lang="en-GB" dirty="0"/>
              <a:t>Make us a cuppa!</a:t>
            </a:r>
          </a:p>
        </p:txBody>
      </p:sp>
    </p:spTree>
    <p:extLst>
      <p:ext uri="{BB962C8B-B14F-4D97-AF65-F5344CB8AC3E}">
        <p14:creationId xmlns:p14="http://schemas.microsoft.com/office/powerpoint/2010/main" val="121295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058A20-DC07-9368-659D-5B09153C8D1A}"/>
              </a:ext>
            </a:extLst>
          </p:cNvPr>
          <p:cNvSpPr>
            <a:spLocks noGrp="1"/>
          </p:cNvSpPr>
          <p:nvPr>
            <p:ph type="body" sz="quarter" idx="10"/>
          </p:nvPr>
        </p:nvSpPr>
        <p:spPr>
          <a:xfrm>
            <a:off x="235700" y="358437"/>
            <a:ext cx="11720599" cy="4502943"/>
          </a:xfrm>
        </p:spPr>
        <p:txBody>
          <a:bodyPr/>
          <a:lstStyle/>
          <a:p>
            <a:pPr>
              <a:tabLst>
                <a:tab pos="3780790" algn="l"/>
              </a:tabLst>
            </a:pPr>
            <a:r>
              <a:rPr lang="en-GB" sz="1600" dirty="0"/>
              <a:t>Activity: Make us a cuppa!	Duration: 15 minutes</a:t>
            </a:r>
          </a:p>
          <a:p>
            <a:pPr>
              <a:tabLst>
                <a:tab pos="3780790" algn="l"/>
              </a:tabLst>
            </a:pPr>
            <a:r>
              <a:rPr lang="en-GB" sz="1600" dirty="0"/>
              <a:t>Objectives the activity links to:</a:t>
            </a:r>
          </a:p>
          <a:p>
            <a:pPr marL="342900" lvl="0" indent="-342900">
              <a:buSzPts val="1000"/>
              <a:buFont typeface="+mj-lt"/>
              <a:buAutoNum type="arabicPeriod"/>
              <a:tabLst>
                <a:tab pos="457200" algn="l"/>
              </a:tabLst>
            </a:pPr>
            <a:r>
              <a:rPr lang="en-GB" sz="1600" dirty="0"/>
              <a:t>understand and be able to talk about how young people learn effectively </a:t>
            </a:r>
          </a:p>
          <a:p>
            <a:pPr marL="342900" lvl="0" indent="-342900">
              <a:buSzPts val="1000"/>
              <a:buFont typeface="+mj-lt"/>
              <a:buAutoNum type="arabicPeriod"/>
              <a:tabLst>
                <a:tab pos="457200" algn="l"/>
              </a:tabLst>
            </a:pPr>
            <a:r>
              <a:rPr lang="en-GB" sz="1600" dirty="0"/>
              <a:t>demonstrate an ability to pass on skills to younger people </a:t>
            </a:r>
          </a:p>
          <a:p>
            <a:pPr marL="342900" lvl="0" indent="-342900">
              <a:buSzPts val="1000"/>
              <a:buFont typeface="+mj-lt"/>
              <a:buAutoNum type="arabicPeriod"/>
              <a:tabLst>
                <a:tab pos="457200" algn="l"/>
              </a:tabLst>
            </a:pPr>
            <a:r>
              <a:rPr lang="en-GB" sz="1600" dirty="0"/>
              <a:t>understand and talk about different learning styles </a:t>
            </a:r>
          </a:p>
          <a:p>
            <a:pPr marL="342900" lvl="0" indent="-342900">
              <a:buSzPts val="1000"/>
              <a:buFont typeface="+mj-lt"/>
              <a:buAutoNum type="arabicPeriod"/>
              <a:tabLst>
                <a:tab pos="457200" algn="l"/>
              </a:tabLst>
            </a:pPr>
            <a:r>
              <a:rPr lang="en-GB" sz="1600" dirty="0"/>
              <a:t>have confidence in using different training techniques </a:t>
            </a:r>
          </a:p>
          <a:p>
            <a:r>
              <a:rPr lang="en-GB" sz="1600" dirty="0"/>
              <a:t> </a:t>
            </a:r>
          </a:p>
          <a:p>
            <a:r>
              <a:rPr lang="en-GB" sz="1600" dirty="0"/>
              <a:t>Description:</a:t>
            </a:r>
          </a:p>
          <a:p>
            <a:pPr marL="342900" lvl="0" indent="-342900">
              <a:buFont typeface="+mj-lt"/>
              <a:buAutoNum type="arabicPeriod"/>
              <a:tabLst>
                <a:tab pos="457200" algn="l"/>
              </a:tabLst>
            </a:pPr>
            <a:r>
              <a:rPr lang="en-GB" sz="1600" dirty="0"/>
              <a:t>In groups or pairs, one of the ESYLs should write down their own instructions for making a cup of tea, exactly as they like to drink it. They should then pass the instructions on to their partner, who should attempt to make the cup of tea, following the exact instructions given.</a:t>
            </a:r>
          </a:p>
          <a:p>
            <a:pPr marL="342900" lvl="0" indent="-342900">
              <a:buFont typeface="+mj-lt"/>
              <a:buAutoNum type="arabicPeriod"/>
              <a:tabLst>
                <a:tab pos="457200" algn="l"/>
              </a:tabLst>
            </a:pPr>
            <a:r>
              <a:rPr lang="en-GB" sz="1600" dirty="0"/>
              <a:t>Once they have made the cup of tea just so, they should add their own further instructions to the existing ones given, and pass all this information on to the next ESYL. The process is like the game </a:t>
            </a:r>
            <a:r>
              <a:rPr lang="en-GB" sz="1600" dirty="0">
                <a:hlinkClick r:id="rId2"/>
              </a:rPr>
              <a:t>Broken Telephone</a:t>
            </a:r>
            <a:r>
              <a:rPr lang="en-GB" sz="1600" dirty="0"/>
              <a:t>.</a:t>
            </a:r>
          </a:p>
          <a:p>
            <a:pPr marL="342900" lvl="0" indent="-342900">
              <a:buFont typeface="+mj-lt"/>
              <a:buAutoNum type="arabicPeriod"/>
              <a:tabLst>
                <a:tab pos="457200" algn="l"/>
              </a:tabLst>
            </a:pPr>
            <a:r>
              <a:rPr lang="en-GB" sz="1600" dirty="0"/>
              <a:t>The next ESYL in line should then follow these two sets of instructions simultaneously. What do they notice about the process? What is difficult about it? Do any of the instructions contradict one another?</a:t>
            </a:r>
          </a:p>
          <a:p>
            <a:pPr marL="342900" lvl="0" indent="-342900">
              <a:buFont typeface="+mj-lt"/>
              <a:buAutoNum type="arabicPeriod"/>
              <a:tabLst>
                <a:tab pos="457200" algn="l"/>
              </a:tabLst>
            </a:pPr>
            <a:r>
              <a:rPr lang="en-GB" sz="1600" dirty="0"/>
              <a:t>The activity should highlight the importance of being clear with instructions. It should also demonstrate that different people interpret things in different ways and encourage ESYLs to think about how practice and preparation can affect the outcome of an activity.</a:t>
            </a:r>
          </a:p>
          <a:p>
            <a:endParaRPr lang="en-GB" sz="1600" dirty="0"/>
          </a:p>
        </p:txBody>
      </p:sp>
    </p:spTree>
    <p:extLst>
      <p:ext uri="{BB962C8B-B14F-4D97-AF65-F5344CB8AC3E}">
        <p14:creationId xmlns:p14="http://schemas.microsoft.com/office/powerpoint/2010/main" val="23433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Nunito Sans"/>
              </a:rPr>
              <a:t>Module C </a:t>
            </a:r>
          </a:p>
        </p:txBody>
      </p:sp>
      <p:sp>
        <p:nvSpPr>
          <p:cNvPr id="3" name="Text Placeholder 2"/>
          <p:cNvSpPr>
            <a:spLocks noGrp="1"/>
          </p:cNvSpPr>
          <p:nvPr>
            <p:ph type="body" sz="quarter" idx="10"/>
          </p:nvPr>
        </p:nvSpPr>
        <p:spPr>
          <a:xfrm>
            <a:off x="571845" y="933912"/>
            <a:ext cx="11257482" cy="4502943"/>
          </a:xfrm>
        </p:spPr>
        <p:txBody>
          <a:bodyPr vert="horz" lIns="0" tIns="0" rIns="0" bIns="0" rtlCol="0" anchor="t">
            <a:noAutofit/>
          </a:bodyPr>
          <a:lstStyle/>
          <a:p>
            <a:pPr marL="0" lvl="1" indent="0">
              <a:lnSpc>
                <a:spcPct val="100000"/>
              </a:lnSpc>
              <a:buNone/>
            </a:pPr>
            <a:r>
              <a:rPr lang="en-GB" sz="3600" dirty="0">
                <a:solidFill>
                  <a:srgbClr val="003A82"/>
                </a:solidFill>
                <a:latin typeface="Nunito Sans Black" panose="00000A00000000000000" pitchFamily="2" charset="0"/>
              </a:rPr>
              <a:t>Active learning strategies</a:t>
            </a:r>
          </a:p>
          <a:p>
            <a:pPr marL="0" lvl="1" indent="0">
              <a:lnSpc>
                <a:spcPct val="100000"/>
              </a:lnSpc>
              <a:buNone/>
            </a:pPr>
            <a:endParaRPr lang="en-GB" sz="800" dirty="0">
              <a:latin typeface="Nunito Sans"/>
            </a:endParaRPr>
          </a:p>
          <a:p>
            <a:pPr marL="10795"/>
            <a:r>
              <a:rPr lang="en-GB" dirty="0">
                <a:latin typeface="+mn-lt"/>
              </a:rPr>
              <a:t>There are several benefits to employing active learning strategies in your session that aid the development of young people in a variety of age groups:</a:t>
            </a:r>
          </a:p>
          <a:p>
            <a:pPr marL="10795"/>
            <a:endParaRPr lang="en-GB" dirty="0">
              <a:latin typeface="+mn-lt"/>
            </a:endParaRPr>
          </a:p>
          <a:p>
            <a:pPr marL="296545" lvl="0" indent="-285750">
              <a:buFont typeface="Arial" panose="020B0604020202020204" pitchFamily="34" charset="0"/>
              <a:buChar char="•"/>
            </a:pPr>
            <a:r>
              <a:rPr lang="en-GB" dirty="0">
                <a:latin typeface="+mn-lt"/>
              </a:rPr>
              <a:t>Create lifelong learners </a:t>
            </a:r>
          </a:p>
          <a:p>
            <a:pPr marL="296545" lvl="0" indent="-285750">
              <a:buFont typeface="Arial" panose="020B0604020202020204" pitchFamily="34" charset="0"/>
              <a:buChar char="•"/>
            </a:pPr>
            <a:r>
              <a:rPr lang="en-GB" dirty="0">
                <a:latin typeface="+mn-lt"/>
              </a:rPr>
              <a:t>Provide students with greater control over their learning</a:t>
            </a:r>
          </a:p>
          <a:p>
            <a:pPr marL="296545" indent="-285750">
              <a:buFont typeface="Arial" panose="020B0604020202020204" pitchFamily="34" charset="0"/>
              <a:buChar char="•"/>
            </a:pPr>
            <a:r>
              <a:rPr lang="en-GB" dirty="0">
                <a:latin typeface="+mn-lt"/>
              </a:rPr>
              <a:t>Encourage students to stay focused on their learning </a:t>
            </a:r>
          </a:p>
          <a:p>
            <a:pPr marL="296545" lvl="0" indent="-285750">
              <a:buFont typeface="Arial" panose="020B0604020202020204" pitchFamily="34" charset="0"/>
              <a:buChar char="•"/>
            </a:pPr>
            <a:r>
              <a:rPr lang="en-GB" dirty="0">
                <a:latin typeface="+mn-lt"/>
              </a:rPr>
              <a:t>Improve a student’s enthusiasm for their studies </a:t>
            </a:r>
          </a:p>
          <a:p>
            <a:pPr marL="296545" indent="-285750">
              <a:buFont typeface="Arial" panose="020B0604020202020204" pitchFamily="34" charset="0"/>
              <a:buChar char="•"/>
            </a:pPr>
            <a:r>
              <a:rPr lang="en-GB" dirty="0">
                <a:latin typeface="+mn-lt"/>
              </a:rPr>
              <a:t>Make a topic more intellectually exciting </a:t>
            </a:r>
          </a:p>
          <a:p>
            <a:pPr marL="296545" lvl="0" indent="-285750">
              <a:buFont typeface="Arial" panose="020B0604020202020204" pitchFamily="34" charset="0"/>
              <a:buChar char="•"/>
            </a:pPr>
            <a:r>
              <a:rPr lang="en-GB" dirty="0">
                <a:latin typeface="+mn-lt"/>
              </a:rPr>
              <a:t>Allow students to participate at a higher level of academic discussion</a:t>
            </a:r>
          </a:p>
          <a:p>
            <a:pPr marL="296545" indent="-285750">
              <a:buFont typeface="Arial" panose="020B0604020202020204" pitchFamily="34" charset="0"/>
              <a:buChar char="•"/>
            </a:pPr>
            <a:r>
              <a:rPr lang="en-GB" dirty="0">
                <a:latin typeface="+mn-lt"/>
              </a:rPr>
              <a:t>Provide unparalleled support and a more rounded education </a:t>
            </a:r>
          </a:p>
          <a:p>
            <a:pPr marL="296545" indent="-285750">
              <a:buFont typeface="Arial" panose="020B0604020202020204" pitchFamily="34" charset="0"/>
              <a:buChar char="•"/>
            </a:pPr>
            <a:r>
              <a:rPr lang="en-GB" dirty="0">
                <a:latin typeface="+mn-lt"/>
              </a:rPr>
              <a:t>Prepare students of any age for future employment </a:t>
            </a:r>
          </a:p>
          <a:p>
            <a:pPr marL="296545" lvl="0" indent="-285750">
              <a:buFont typeface="Arial" panose="020B0604020202020204" pitchFamily="34" charset="0"/>
              <a:buChar char="•"/>
            </a:pPr>
            <a:r>
              <a:rPr lang="en-GB" dirty="0">
                <a:latin typeface="+mn-lt"/>
              </a:rPr>
              <a:t>Improve collaboration</a:t>
            </a:r>
          </a:p>
          <a:p>
            <a:pPr marL="10795"/>
            <a:endParaRPr lang="en-GB" dirty="0"/>
          </a:p>
        </p:txBody>
      </p:sp>
    </p:spTree>
    <p:extLst>
      <p:ext uri="{BB962C8B-B14F-4D97-AF65-F5344CB8AC3E}">
        <p14:creationId xmlns:p14="http://schemas.microsoft.com/office/powerpoint/2010/main" val="285768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243" y="2079519"/>
            <a:ext cx="5750325" cy="677108"/>
          </a:xfrm>
        </p:spPr>
        <p:txBody>
          <a:bodyPr/>
          <a:lstStyle/>
          <a:p>
            <a:r>
              <a:rPr lang="en-GB"/>
              <a:t>Final reflections….</a:t>
            </a:r>
          </a:p>
        </p:txBody>
      </p:sp>
    </p:spTree>
    <p:extLst>
      <p:ext uri="{BB962C8B-B14F-4D97-AF65-F5344CB8AC3E}">
        <p14:creationId xmlns:p14="http://schemas.microsoft.com/office/powerpoint/2010/main" val="249505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846" y="309174"/>
            <a:ext cx="5750325" cy="207749"/>
          </a:xfrm>
        </p:spPr>
        <p:txBody>
          <a:bodyPr/>
          <a:lstStyle/>
          <a:p>
            <a:r>
              <a:rPr lang="en-GB" dirty="0">
                <a:latin typeface="Nunito Sans"/>
              </a:rPr>
              <a:t>The Young Leader Scheme</a:t>
            </a:r>
          </a:p>
        </p:txBody>
      </p:sp>
      <p:sp>
        <p:nvSpPr>
          <p:cNvPr id="6" name="TextBox 5">
            <a:extLst>
              <a:ext uri="{FF2B5EF4-FFF2-40B4-BE49-F238E27FC236}">
                <a16:creationId xmlns:a16="http://schemas.microsoft.com/office/drawing/2014/main" id="{A416B57F-CCA8-DCF0-5B44-A32A3A36574F}"/>
              </a:ext>
            </a:extLst>
          </p:cNvPr>
          <p:cNvSpPr txBox="1"/>
          <p:nvPr/>
        </p:nvSpPr>
        <p:spPr>
          <a:xfrm>
            <a:off x="571281" y="636171"/>
            <a:ext cx="100624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3A82"/>
                </a:solidFill>
                <a:latin typeface="Nunito Sans Black"/>
              </a:rPr>
              <a:t>Who to contact</a:t>
            </a:r>
            <a:endParaRPr lang="en-US" dirty="0"/>
          </a:p>
        </p:txBody>
      </p:sp>
      <p:sp>
        <p:nvSpPr>
          <p:cNvPr id="8" name="Text Placeholder 2">
            <a:extLst>
              <a:ext uri="{FF2B5EF4-FFF2-40B4-BE49-F238E27FC236}">
                <a16:creationId xmlns:a16="http://schemas.microsoft.com/office/drawing/2014/main" id="{AAD2EA2D-41FE-7AE7-424D-B32C4EF08235}"/>
              </a:ext>
            </a:extLst>
          </p:cNvPr>
          <p:cNvSpPr>
            <a:spLocks noGrp="1"/>
          </p:cNvSpPr>
          <p:nvPr>
            <p:ph type="body" sz="quarter" idx="10"/>
          </p:nvPr>
        </p:nvSpPr>
        <p:spPr>
          <a:xfrm>
            <a:off x="571281" y="1524860"/>
            <a:ext cx="5164501" cy="3635435"/>
          </a:xfrm>
        </p:spPr>
        <p:txBody>
          <a:bodyPr vert="horz" lIns="0" tIns="0" rIns="0" bIns="0" rtlCol="0" anchor="t">
            <a:noAutofit/>
          </a:bodyPr>
          <a:lstStyle/>
          <a:p>
            <a:pPr marL="0">
              <a:lnSpc>
                <a:spcPct val="100000"/>
              </a:lnSpc>
              <a:spcBef>
                <a:spcPts val="0"/>
              </a:spcBef>
            </a:pPr>
            <a:r>
              <a:rPr lang="en-GB" dirty="0">
                <a:latin typeface="Nunito Sans SemiBold"/>
              </a:rPr>
              <a:t>If you have any questions, please contact the following people who will be able to help you.</a:t>
            </a:r>
            <a:endParaRPr lang="en-US" dirty="0"/>
          </a:p>
          <a:p>
            <a:pPr marL="0">
              <a:lnSpc>
                <a:spcPct val="100000"/>
              </a:lnSpc>
              <a:spcBef>
                <a:spcPts val="0"/>
              </a:spcBef>
            </a:pPr>
            <a:endParaRPr lang="en-GB" dirty="0">
              <a:latin typeface="Nunito Sans SemiBold"/>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150" r="26680"/>
          <a:stretch/>
        </p:blipFill>
        <p:spPr>
          <a:xfrm>
            <a:off x="6611193" y="0"/>
            <a:ext cx="5580807" cy="6868223"/>
          </a:xfrm>
          <a:prstGeom prst="rect">
            <a:avLst/>
          </a:prstGeom>
        </p:spPr>
      </p:pic>
    </p:spTree>
    <p:extLst>
      <p:ext uri="{BB962C8B-B14F-4D97-AF65-F5344CB8AC3E}">
        <p14:creationId xmlns:p14="http://schemas.microsoft.com/office/powerpoint/2010/main" val="82720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2F181-2FA8-C44C-A868-921376BAD138}"/>
              </a:ext>
            </a:extLst>
          </p:cNvPr>
          <p:cNvSpPr>
            <a:spLocks noGrp="1"/>
          </p:cNvSpPr>
          <p:nvPr>
            <p:ph type="body" sz="quarter" idx="12"/>
          </p:nvPr>
        </p:nvSpPr>
        <p:spPr>
          <a:xfrm>
            <a:off x="3125949" y="2241178"/>
            <a:ext cx="5940100" cy="1408925"/>
          </a:xfrm>
        </p:spPr>
        <p:txBody>
          <a:bodyPr>
            <a:normAutofit/>
          </a:bodyPr>
          <a:lstStyle/>
          <a:p>
            <a:r>
              <a:rPr lang="en-US" sz="8800"/>
              <a:t>Thank you</a:t>
            </a:r>
          </a:p>
        </p:txBody>
      </p:sp>
      <p:sp>
        <p:nvSpPr>
          <p:cNvPr id="5" name="Text Placeholder 1">
            <a:extLst>
              <a:ext uri="{FF2B5EF4-FFF2-40B4-BE49-F238E27FC236}">
                <a16:creationId xmlns:a16="http://schemas.microsoft.com/office/drawing/2014/main" id="{3F1A4BD0-B2DB-7E48-B131-62CD15B3A19A}"/>
              </a:ext>
            </a:extLst>
          </p:cNvPr>
          <p:cNvSpPr txBox="1">
            <a:spLocks/>
          </p:cNvSpPr>
          <p:nvPr/>
        </p:nvSpPr>
        <p:spPr>
          <a:xfrm>
            <a:off x="3378710" y="3790643"/>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a:t>Young Leaders’ Scheme</a:t>
            </a:r>
          </a:p>
        </p:txBody>
      </p:sp>
      <p:pic>
        <p:nvPicPr>
          <p:cNvPr id="7" name="Picture 6">
            <a:extLst>
              <a:ext uri="{FF2B5EF4-FFF2-40B4-BE49-F238E27FC236}">
                <a16:creationId xmlns:a16="http://schemas.microsoft.com/office/drawing/2014/main" id="{58E93761-388F-D346-8305-F7D37A8F20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710" y="4493342"/>
            <a:ext cx="2343664" cy="252065"/>
          </a:xfrm>
          <a:prstGeom prst="rect">
            <a:avLst/>
          </a:prstGeom>
        </p:spPr>
      </p:pic>
      <p:sp>
        <p:nvSpPr>
          <p:cNvPr id="8" name="Text Placeholder 1">
            <a:extLst>
              <a:ext uri="{FF2B5EF4-FFF2-40B4-BE49-F238E27FC236}">
                <a16:creationId xmlns:a16="http://schemas.microsoft.com/office/drawing/2014/main" id="{79205F23-F3F1-554C-9958-8467B12BAD6A}"/>
              </a:ext>
            </a:extLst>
          </p:cNvPr>
          <p:cNvSpPr txBox="1">
            <a:spLocks/>
          </p:cNvSpPr>
          <p:nvPr/>
        </p:nvSpPr>
        <p:spPr>
          <a:xfrm>
            <a:off x="3290219" y="5919756"/>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err="1"/>
              <a:t>Scouts.org.uk</a:t>
            </a:r>
            <a:endParaRPr lang="en-US" sz="2800" kern="0"/>
          </a:p>
        </p:txBody>
      </p:sp>
      <p:sp>
        <p:nvSpPr>
          <p:cNvPr id="9" name="Text Placeholder 1">
            <a:extLst>
              <a:ext uri="{FF2B5EF4-FFF2-40B4-BE49-F238E27FC236}">
                <a16:creationId xmlns:a16="http://schemas.microsoft.com/office/drawing/2014/main" id="{CC265088-6686-644B-82A2-81D83D92B031}"/>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a:t>#</a:t>
            </a:r>
            <a:r>
              <a:rPr lang="en-US" sz="2800" kern="0" err="1"/>
              <a:t>SkillsForLife</a:t>
            </a:r>
            <a:endParaRPr lang="en-US" sz="2800" kern="0"/>
          </a:p>
        </p:txBody>
      </p:sp>
    </p:spTree>
    <p:extLst>
      <p:ext uri="{BB962C8B-B14F-4D97-AF65-F5344CB8AC3E}">
        <p14:creationId xmlns:p14="http://schemas.microsoft.com/office/powerpoint/2010/main" val="174324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517-59D7-403A-4F51-0FFE9EA984B7}"/>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128D3408-7517-6A89-5C81-0F9AEE63B007}"/>
              </a:ext>
            </a:extLst>
          </p:cNvPr>
          <p:cNvSpPr>
            <a:spLocks noGrp="1"/>
          </p:cNvSpPr>
          <p:nvPr>
            <p:ph type="body" sz="quarter" idx="10"/>
          </p:nvPr>
        </p:nvSpPr>
        <p:spPr>
          <a:xfrm>
            <a:off x="571845" y="1033846"/>
            <a:ext cx="10901995" cy="4502943"/>
          </a:xfrm>
        </p:spPr>
        <p:txBody>
          <a:bodyPr/>
          <a:lstStyle/>
          <a:p>
            <a:pPr rtl="0">
              <a:lnSpc>
                <a:spcPct val="100000"/>
              </a:lnSpc>
            </a:pPr>
            <a:r>
              <a:rPr lang="en-GB" sz="4400" b="1" i="0" u="none" strike="noStrike" dirty="0">
                <a:solidFill>
                  <a:srgbClr val="7414DC"/>
                </a:solidFill>
                <a:effectLst/>
                <a:latin typeface="Nunito Sans" pitchFamily="2" charset="0"/>
              </a:rPr>
              <a:t>Module C Aims:</a:t>
            </a:r>
            <a:endParaRPr lang="en-GB" sz="4400" b="0" dirty="0">
              <a:effectLst/>
            </a:endParaRPr>
          </a:p>
          <a:p>
            <a:pPr rtl="0" fontAlgn="base">
              <a:lnSpc>
                <a:spcPct val="100000"/>
              </a:lnSpc>
              <a:spcBef>
                <a:spcPts val="1000"/>
              </a:spcBef>
              <a:buFont typeface="Arial" panose="020B0604020202020204" pitchFamily="34" charset="0"/>
              <a:buChar char="•"/>
            </a:pPr>
            <a:r>
              <a:rPr lang="en-GB" sz="4400" b="0" i="0" u="none" strike="noStrike" dirty="0">
                <a:solidFill>
                  <a:srgbClr val="000000"/>
                </a:solidFill>
                <a:effectLst/>
                <a:latin typeface="Nunito Sans" pitchFamily="2" charset="0"/>
              </a:rPr>
              <a:t>Understand and be able to talk about how young people learn effectively including different learning styles.</a:t>
            </a:r>
            <a:endParaRPr lang="en-GB" sz="4400" b="0" i="0" u="none" strike="noStrike" dirty="0">
              <a:solidFill>
                <a:srgbClr val="000000"/>
              </a:solidFill>
              <a:effectLst/>
              <a:latin typeface="Arial" panose="020B0604020202020204" pitchFamily="34" charset="0"/>
            </a:endParaRPr>
          </a:p>
          <a:p>
            <a:pPr rtl="0" fontAlgn="base">
              <a:lnSpc>
                <a:spcPct val="100000"/>
              </a:lnSpc>
              <a:spcBef>
                <a:spcPts val="1000"/>
              </a:spcBef>
              <a:buFont typeface="Arial" panose="020B0604020202020204" pitchFamily="34" charset="0"/>
              <a:buChar char="•"/>
            </a:pPr>
            <a:r>
              <a:rPr lang="en-GB" sz="4400" b="0" i="0" u="none" strike="noStrike" dirty="0">
                <a:solidFill>
                  <a:srgbClr val="000000"/>
                </a:solidFill>
                <a:effectLst/>
                <a:latin typeface="Nunito Sans" pitchFamily="2" charset="0"/>
              </a:rPr>
              <a:t>Know how to pass on skills including different training technique</a:t>
            </a:r>
            <a:endParaRPr lang="en-GB" sz="4400" b="0" i="0" u="none" strike="noStrike" dirty="0">
              <a:solidFill>
                <a:srgbClr val="000000"/>
              </a:solidFill>
              <a:effectLst/>
              <a:latin typeface="Arial" panose="020B0604020202020204" pitchFamily="34" charset="0"/>
            </a:endParaRPr>
          </a:p>
          <a:p>
            <a:pPr>
              <a:lnSpc>
                <a:spcPct val="100000"/>
              </a:lnSpc>
            </a:pPr>
            <a:endParaRPr lang="en-GB" sz="4400" dirty="0"/>
          </a:p>
        </p:txBody>
      </p:sp>
    </p:spTree>
    <p:extLst>
      <p:ext uri="{BB962C8B-B14F-4D97-AF65-F5344CB8AC3E}">
        <p14:creationId xmlns:p14="http://schemas.microsoft.com/office/powerpoint/2010/main" val="184206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69243" y="1402410"/>
            <a:ext cx="7045687" cy="1354217"/>
          </a:xfrm>
        </p:spPr>
        <p:txBody>
          <a:bodyPr/>
          <a:lstStyle/>
          <a:p>
            <a:r>
              <a:rPr lang="en-US"/>
              <a:t>Ways to teach skills…</a:t>
            </a:r>
          </a:p>
        </p:txBody>
      </p:sp>
    </p:spTree>
    <p:extLst>
      <p:ext uri="{BB962C8B-B14F-4D97-AF65-F5344CB8AC3E}">
        <p14:creationId xmlns:p14="http://schemas.microsoft.com/office/powerpoint/2010/main" val="356691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DD38F5-EB54-A545-9838-5D7F056083CB}"/>
              </a:ext>
            </a:extLst>
          </p:cNvPr>
          <p:cNvSpPr>
            <a:spLocks noGrp="1"/>
          </p:cNvSpPr>
          <p:nvPr>
            <p:ph type="body" sz="quarter" idx="12"/>
          </p:nvPr>
        </p:nvSpPr>
        <p:spPr>
          <a:xfrm>
            <a:off x="710149" y="1804192"/>
            <a:ext cx="5132385" cy="4502943"/>
          </a:xfrm>
        </p:spPr>
        <p:txBody>
          <a:bodyPr vert="horz" lIns="0" tIns="0" rIns="0" bIns="0" rtlCol="0" anchor="t">
            <a:noAutofit/>
          </a:bodyPr>
          <a:lstStyle/>
          <a:p>
            <a:pPr marL="0" lvl="0">
              <a:lnSpc>
                <a:spcPct val="100000"/>
              </a:lnSpc>
              <a:spcBef>
                <a:spcPts val="1000"/>
              </a:spcBef>
              <a:buClr>
                <a:srgbClr val="00B050"/>
              </a:buClr>
              <a:buSzPts val="2800"/>
            </a:pPr>
            <a:r>
              <a:rPr lang="en-GB" sz="2400" dirty="0">
                <a:solidFill>
                  <a:srgbClr val="003A82"/>
                </a:solidFill>
                <a:latin typeface="Nunito Sans" pitchFamily="2" charset="77"/>
                <a:ea typeface="Nunito Sans"/>
                <a:cs typeface="Nunito Sans"/>
                <a:sym typeface="Nunito Sans"/>
              </a:rPr>
              <a:t>Young people learn in different ways, some need:  need:</a:t>
            </a:r>
            <a:endParaRPr lang="en-GB" sz="2400" dirty="0">
              <a:solidFill>
                <a:srgbClr val="003A82"/>
              </a:solidFill>
              <a:latin typeface="Nunito Sans" pitchFamily="2" charset="77"/>
            </a:endParaRPr>
          </a:p>
          <a:p>
            <a:pPr marL="914400" lvl="1" indent="-406400">
              <a:lnSpc>
                <a:spcPct val="100000"/>
              </a:lnSpc>
              <a:spcBef>
                <a:spcPts val="1000"/>
              </a:spcBef>
              <a:buClr>
                <a:srgbClr val="00B050"/>
              </a:buClr>
              <a:buSzPts val="2800"/>
            </a:pPr>
            <a:r>
              <a:rPr lang="en-GB" sz="2400" b="0" dirty="0">
                <a:solidFill>
                  <a:srgbClr val="003A82"/>
                </a:solidFill>
                <a:latin typeface="Nunito Sans"/>
                <a:ea typeface="Nunito Sans"/>
                <a:cs typeface="Nunito Sans"/>
                <a:sym typeface="Nunito Sans"/>
              </a:rPr>
              <a:t>Words or verbal instructions (auditory)</a:t>
            </a:r>
            <a:endParaRPr lang="en-GB" sz="2400" b="0" dirty="0">
              <a:solidFill>
                <a:srgbClr val="003A82"/>
              </a:solidFill>
              <a:latin typeface="Nunito Sans"/>
            </a:endParaRPr>
          </a:p>
          <a:p>
            <a:pPr marL="914400" lvl="1" indent="-406400">
              <a:lnSpc>
                <a:spcPct val="100000"/>
              </a:lnSpc>
              <a:spcBef>
                <a:spcPts val="1000"/>
              </a:spcBef>
              <a:buClr>
                <a:srgbClr val="00B050"/>
              </a:buClr>
              <a:buSzPts val="2800"/>
            </a:pPr>
            <a:r>
              <a:rPr lang="en-GB" sz="2400" b="0" dirty="0">
                <a:solidFill>
                  <a:srgbClr val="003A82"/>
                </a:solidFill>
                <a:latin typeface="Nunito Sans"/>
                <a:ea typeface="Nunito Sans"/>
                <a:cs typeface="Nunito Sans"/>
                <a:sym typeface="Nunito Sans"/>
              </a:rPr>
              <a:t>Pictures they can copy (visual)</a:t>
            </a:r>
            <a:endParaRPr lang="en-GB" sz="2400" b="0" dirty="0">
              <a:solidFill>
                <a:srgbClr val="003A82"/>
              </a:solidFill>
              <a:latin typeface="Nunito Sans"/>
            </a:endParaRPr>
          </a:p>
          <a:p>
            <a:pPr marL="914400" lvl="1" indent="-406400">
              <a:lnSpc>
                <a:spcPct val="100000"/>
              </a:lnSpc>
              <a:spcBef>
                <a:spcPts val="1000"/>
              </a:spcBef>
              <a:buClr>
                <a:srgbClr val="00B050"/>
              </a:buClr>
              <a:buSzPts val="2800"/>
            </a:pPr>
            <a:r>
              <a:rPr lang="en-GB" sz="2400" b="0" dirty="0">
                <a:solidFill>
                  <a:srgbClr val="003A82"/>
                </a:solidFill>
                <a:latin typeface="Nunito Sans"/>
                <a:ea typeface="Nunito Sans"/>
                <a:cs typeface="Nunito Sans"/>
                <a:sym typeface="Nunito Sans"/>
              </a:rPr>
              <a:t>A person or video to show them what to do between the pictures (combined)</a:t>
            </a:r>
            <a:endParaRPr lang="en-GB" sz="2400" b="0" dirty="0">
              <a:solidFill>
                <a:srgbClr val="003A82"/>
              </a:solidFill>
              <a:latin typeface="Nunito Sans"/>
              <a:ea typeface="Nunito Sans"/>
              <a:cs typeface="Nunito Sans"/>
            </a:endParaRPr>
          </a:p>
          <a:p>
            <a:pPr marL="914400" lvl="1" indent="-342900">
              <a:lnSpc>
                <a:spcPct val="100000"/>
              </a:lnSpc>
              <a:spcBef>
                <a:spcPts val="1000"/>
              </a:spcBef>
              <a:buClr>
                <a:srgbClr val="00B050"/>
              </a:buClr>
              <a:buSzPts val="1800"/>
              <a:buFont typeface="Nunito Sans"/>
              <a:buChar char="•"/>
            </a:pPr>
            <a:r>
              <a:rPr lang="en-GB" sz="2400" b="0" dirty="0">
                <a:solidFill>
                  <a:srgbClr val="003A82"/>
                </a:solidFill>
                <a:latin typeface="Nunito Sans"/>
                <a:ea typeface="Nunito Sans"/>
                <a:cs typeface="Nunito Sans"/>
                <a:sym typeface="Nunito Sans"/>
              </a:rPr>
              <a:t>Practical examples &amp; ‘doing’ (kinaesthetic)</a:t>
            </a:r>
            <a:endParaRPr lang="en-GB" sz="2400" b="0" dirty="0">
              <a:solidFill>
                <a:srgbClr val="003A82"/>
              </a:solidFill>
              <a:latin typeface="Nunito Sans"/>
              <a:ea typeface="Nunito Sans"/>
              <a:cs typeface="Nunito Sans"/>
            </a:endParaRPr>
          </a:p>
          <a:p>
            <a:pPr marL="10795"/>
            <a:endParaRPr lang="en-GB" sz="2000" dirty="0"/>
          </a:p>
          <a:p>
            <a:pPr marL="10795"/>
            <a:endParaRPr lang="en-US" sz="2000" dirty="0"/>
          </a:p>
        </p:txBody>
      </p:sp>
      <p:sp>
        <p:nvSpPr>
          <p:cNvPr id="4" name="Title 3">
            <a:extLst>
              <a:ext uri="{FF2B5EF4-FFF2-40B4-BE49-F238E27FC236}">
                <a16:creationId xmlns:a16="http://schemas.microsoft.com/office/drawing/2014/main" id="{D6F19131-A110-3B40-9BFB-EBB102D5F57F}"/>
              </a:ext>
            </a:extLst>
          </p:cNvPr>
          <p:cNvSpPr>
            <a:spLocks noGrp="1"/>
          </p:cNvSpPr>
          <p:nvPr>
            <p:ph type="ctrTitle"/>
          </p:nvPr>
        </p:nvSpPr>
        <p:spPr>
          <a:xfrm>
            <a:off x="710150" y="1250662"/>
            <a:ext cx="5132385" cy="369332"/>
          </a:xfrm>
        </p:spPr>
        <p:txBody>
          <a:bodyPr/>
          <a:lstStyle/>
          <a:p>
            <a:r>
              <a:rPr lang="en-US" dirty="0">
                <a:latin typeface="Nunito Sans Black" panose="00000A00000000000000" pitchFamily="2" charset="0"/>
              </a:rPr>
              <a:t>Learning Styles</a:t>
            </a:r>
          </a:p>
        </p:txBody>
      </p:sp>
    </p:spTree>
    <p:extLst>
      <p:ext uri="{BB962C8B-B14F-4D97-AF65-F5344CB8AC3E}">
        <p14:creationId xmlns:p14="http://schemas.microsoft.com/office/powerpoint/2010/main" val="367411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DA94-D35E-76F8-8955-BE72768E23D7}"/>
              </a:ext>
            </a:extLst>
          </p:cNvPr>
          <p:cNvSpPr>
            <a:spLocks noGrp="1"/>
          </p:cNvSpPr>
          <p:nvPr>
            <p:ph type="ctrTitle"/>
          </p:nvPr>
        </p:nvSpPr>
        <p:spPr/>
        <p:txBody>
          <a:bodyPr/>
          <a:lstStyle/>
          <a:p>
            <a:endParaRPr lang="en-GB"/>
          </a:p>
        </p:txBody>
      </p:sp>
      <p:sp>
        <p:nvSpPr>
          <p:cNvPr id="17" name="Content Placeholder 6">
            <a:extLst>
              <a:ext uri="{FF2B5EF4-FFF2-40B4-BE49-F238E27FC236}">
                <a16:creationId xmlns:a16="http://schemas.microsoft.com/office/drawing/2014/main" id="{82CD14F1-DF68-4AB8-9E03-08BF3624B445}"/>
              </a:ext>
            </a:extLst>
          </p:cNvPr>
          <p:cNvSpPr>
            <a:spLocks noGrp="1"/>
          </p:cNvSpPr>
          <p:nvPr>
            <p:ph type="body" sz="quarter" idx="10"/>
          </p:nvPr>
        </p:nvSpPr>
        <p:spPr>
          <a:xfrm>
            <a:off x="571846" y="1033846"/>
            <a:ext cx="11352932" cy="4502943"/>
          </a:xfrm>
        </p:spPr>
        <p:txBody>
          <a:bodyPr>
            <a:normAutofit/>
          </a:bodyPr>
          <a:lstStyle/>
          <a:p>
            <a:pPr marL="0" indent="0">
              <a:buNone/>
            </a:pPr>
            <a:r>
              <a:rPr lang="en-GB" sz="4000" b="1" dirty="0">
                <a:solidFill>
                  <a:srgbClr val="7414DC"/>
                </a:solidFill>
                <a:latin typeface="Nunito Sans Black" panose="00000A00000000000000" pitchFamily="2" charset="0"/>
              </a:rPr>
              <a:t>Teaching styles/Learning Techniques</a:t>
            </a:r>
          </a:p>
          <a:p>
            <a:pPr marL="0" indent="0">
              <a:buNone/>
            </a:pPr>
            <a:endParaRPr lang="en-GB" sz="4000" b="1" dirty="0">
              <a:solidFill>
                <a:srgbClr val="7414DC"/>
              </a:solidFill>
              <a:latin typeface="Nunito Sans Black" panose="00000A00000000000000" pitchFamily="2" charset="0"/>
            </a:endParaRPr>
          </a:p>
          <a:p>
            <a:pPr marL="228600" lvl="0" indent="-228600">
              <a:lnSpc>
                <a:spcPct val="100000"/>
              </a:lnSpc>
              <a:spcBef>
                <a:spcPts val="1000"/>
              </a:spcBef>
              <a:buClr>
                <a:srgbClr val="00B050"/>
              </a:buClr>
              <a:buSzPts val="2800"/>
              <a:buChar char="•"/>
            </a:pPr>
            <a:r>
              <a:rPr lang="en-GB" sz="2400" dirty="0">
                <a:solidFill>
                  <a:srgbClr val="002060"/>
                </a:solidFill>
                <a:latin typeface="Nunito Sans" pitchFamily="2" charset="77"/>
                <a:ea typeface="Nunito Sans"/>
                <a:cs typeface="Nunito Sans"/>
                <a:sym typeface="Nunito Sans"/>
              </a:rPr>
              <a:t>Different learning styles also suit different situations</a:t>
            </a:r>
            <a:endParaRPr lang="en-GB" sz="2400" dirty="0">
              <a:solidFill>
                <a:srgbClr val="002060"/>
              </a:solidFill>
              <a:latin typeface="Nunito Sans" pitchFamily="2" charset="77"/>
            </a:endParaRPr>
          </a:p>
          <a:p>
            <a:pPr marL="228600" lvl="0" indent="-228600">
              <a:lnSpc>
                <a:spcPct val="100000"/>
              </a:lnSpc>
              <a:spcBef>
                <a:spcPts val="1000"/>
              </a:spcBef>
              <a:buClr>
                <a:srgbClr val="00B050"/>
              </a:buClr>
              <a:buSzPts val="2800"/>
              <a:buChar char="•"/>
            </a:pPr>
            <a:r>
              <a:rPr lang="en-GB" sz="2400" dirty="0">
                <a:solidFill>
                  <a:srgbClr val="002060"/>
                </a:solidFill>
                <a:latin typeface="Nunito Sans" pitchFamily="2" charset="77"/>
                <a:ea typeface="Nunito Sans"/>
                <a:cs typeface="Nunito Sans"/>
                <a:sym typeface="Nunito Sans"/>
              </a:rPr>
              <a:t>Which you use depends on:</a:t>
            </a:r>
          </a:p>
          <a:p>
            <a:pPr marL="914400" lvl="1" indent="-406400">
              <a:lnSpc>
                <a:spcPct val="100000"/>
              </a:lnSpc>
              <a:spcBef>
                <a:spcPts val="1000"/>
              </a:spcBef>
              <a:buClr>
                <a:srgbClr val="00B050"/>
              </a:buClr>
              <a:buSzPts val="2800"/>
            </a:pPr>
            <a:r>
              <a:rPr lang="en-GB" sz="2400" dirty="0">
                <a:solidFill>
                  <a:srgbClr val="002060"/>
                </a:solidFill>
                <a:latin typeface="Nunito Sans" pitchFamily="2" charset="77"/>
                <a:ea typeface="Nunito Sans"/>
                <a:cs typeface="Nunito Sans"/>
                <a:sym typeface="Nunito Sans"/>
              </a:rPr>
              <a:t>The activity</a:t>
            </a:r>
          </a:p>
          <a:p>
            <a:pPr marL="914400" lvl="1" indent="-406400">
              <a:lnSpc>
                <a:spcPct val="100000"/>
              </a:lnSpc>
              <a:spcBef>
                <a:spcPts val="1000"/>
              </a:spcBef>
              <a:buClr>
                <a:srgbClr val="00B050"/>
              </a:buClr>
              <a:buSzPts val="2800"/>
            </a:pPr>
            <a:r>
              <a:rPr lang="en-GB" sz="2400" dirty="0">
                <a:solidFill>
                  <a:srgbClr val="002060"/>
                </a:solidFill>
                <a:latin typeface="Nunito Sans" pitchFamily="2" charset="77"/>
                <a:ea typeface="Nunito Sans"/>
                <a:cs typeface="Nunito Sans"/>
                <a:sym typeface="Nunito Sans"/>
              </a:rPr>
              <a:t>The size of your group &amp; they are reacting to you</a:t>
            </a:r>
          </a:p>
          <a:p>
            <a:pPr marL="914400" lvl="1" indent="-406400">
              <a:lnSpc>
                <a:spcPct val="100000"/>
              </a:lnSpc>
              <a:spcBef>
                <a:spcPts val="1000"/>
              </a:spcBef>
              <a:buClr>
                <a:srgbClr val="00B050"/>
              </a:buClr>
              <a:buSzPts val="2800"/>
            </a:pPr>
            <a:r>
              <a:rPr lang="en-GB" sz="2400" dirty="0">
                <a:solidFill>
                  <a:srgbClr val="002060"/>
                </a:solidFill>
                <a:latin typeface="Nunito Sans" pitchFamily="2" charset="77"/>
                <a:ea typeface="Nunito Sans"/>
                <a:cs typeface="Nunito Sans"/>
                <a:sym typeface="Nunito Sans"/>
              </a:rPr>
              <a:t>What equipment you have or are using</a:t>
            </a:r>
          </a:p>
          <a:p>
            <a:pPr marL="914400" lvl="1" indent="-406400">
              <a:lnSpc>
                <a:spcPct val="100000"/>
              </a:lnSpc>
              <a:spcBef>
                <a:spcPts val="1000"/>
              </a:spcBef>
              <a:buClr>
                <a:srgbClr val="00B050"/>
              </a:buClr>
              <a:buSzPts val="2800"/>
            </a:pPr>
            <a:endParaRPr lang="en-GB" sz="2400" dirty="0">
              <a:solidFill>
                <a:srgbClr val="002060"/>
              </a:solidFill>
              <a:latin typeface="Nunito Sans" pitchFamily="2" charset="77"/>
              <a:sym typeface="Nunito Sans"/>
            </a:endParaRPr>
          </a:p>
          <a:p>
            <a:pPr marL="914400" lvl="1" indent="-406400">
              <a:lnSpc>
                <a:spcPct val="100000"/>
              </a:lnSpc>
              <a:spcBef>
                <a:spcPts val="1000"/>
              </a:spcBef>
              <a:buClr>
                <a:srgbClr val="00B050"/>
              </a:buClr>
              <a:buSzPts val="2800"/>
            </a:pPr>
            <a:r>
              <a:rPr lang="en-GB" sz="2400" dirty="0">
                <a:solidFill>
                  <a:srgbClr val="002060"/>
                </a:solidFill>
                <a:latin typeface="Nunito Sans" pitchFamily="2" charset="77"/>
                <a:ea typeface="Nunito Sans"/>
                <a:cs typeface="Nunito Sans"/>
                <a:sym typeface="Nunito Sans"/>
              </a:rPr>
              <a:t>They each have advantages and disadvantages</a:t>
            </a:r>
            <a:endParaRPr lang="en-GB" sz="2400" dirty="0">
              <a:solidFill>
                <a:srgbClr val="002060"/>
              </a:solidFill>
              <a:latin typeface="Nunito Sans" pitchFamily="2" charset="77"/>
            </a:endParaRPr>
          </a:p>
          <a:p>
            <a:pPr marL="914400" lvl="1" indent="-406400">
              <a:lnSpc>
                <a:spcPct val="100000"/>
              </a:lnSpc>
              <a:spcBef>
                <a:spcPts val="1000"/>
              </a:spcBef>
              <a:buClr>
                <a:srgbClr val="00B050"/>
              </a:buClr>
              <a:buSzPts val="2800"/>
            </a:pPr>
            <a:endParaRPr lang="en-GB" sz="2400" dirty="0">
              <a:solidFill>
                <a:srgbClr val="002060"/>
              </a:solidFill>
              <a:latin typeface="Nunito Sans" pitchFamily="2" charset="77"/>
            </a:endParaRPr>
          </a:p>
          <a:p>
            <a:pPr>
              <a:lnSpc>
                <a:spcPct val="100000"/>
              </a:lnSpc>
            </a:pPr>
            <a:endParaRPr lang="en-GB" dirty="0">
              <a:latin typeface="Nunito Sans" panose="00000500000000000000" pitchFamily="2" charset="0"/>
            </a:endParaRPr>
          </a:p>
        </p:txBody>
      </p:sp>
    </p:spTree>
    <p:extLst>
      <p:ext uri="{BB962C8B-B14F-4D97-AF65-F5344CB8AC3E}">
        <p14:creationId xmlns:p14="http://schemas.microsoft.com/office/powerpoint/2010/main" val="35469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63D3-4DAF-D01A-A668-57AFC3ACFC7A}"/>
              </a:ext>
            </a:extLst>
          </p:cNvPr>
          <p:cNvSpPr>
            <a:spLocks noGrp="1"/>
          </p:cNvSpPr>
          <p:nvPr>
            <p:ph type="ctrTitle"/>
          </p:nvPr>
        </p:nvSpPr>
        <p:spPr/>
        <p:txBody>
          <a:bodyPr/>
          <a:lstStyle/>
          <a:p>
            <a:endParaRPr lang="en-GB"/>
          </a:p>
        </p:txBody>
      </p:sp>
      <p:sp>
        <p:nvSpPr>
          <p:cNvPr id="4" name="Content Placeholder 6">
            <a:extLst>
              <a:ext uri="{FF2B5EF4-FFF2-40B4-BE49-F238E27FC236}">
                <a16:creationId xmlns:a16="http://schemas.microsoft.com/office/drawing/2014/main" id="{8037938A-401E-234E-39E1-262ECFCCD9AD}"/>
              </a:ext>
            </a:extLst>
          </p:cNvPr>
          <p:cNvSpPr txBox="1">
            <a:spLocks/>
          </p:cNvSpPr>
          <p:nvPr/>
        </p:nvSpPr>
        <p:spPr>
          <a:xfrm>
            <a:off x="2028414" y="2694565"/>
            <a:ext cx="8135172" cy="1468870"/>
          </a:xfrm>
          <a:prstGeom prst="rect">
            <a:avLst/>
          </a:prstGeom>
        </p:spPr>
        <p:txBody>
          <a:bodyPr numCol="1">
            <a:normAutofit lnSpcReduction="10000"/>
          </a:bodyPr>
          <a:lst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indent="0" algn="ctr" defTabSz="914400">
              <a:buFont typeface="Arial" panose="020B0604020202020204" pitchFamily="34" charset="0"/>
              <a:buNone/>
            </a:pPr>
            <a:r>
              <a:rPr lang="en-GB" sz="4800" b="1" kern="0">
                <a:solidFill>
                  <a:srgbClr val="7414DC"/>
                </a:solidFill>
                <a:latin typeface="Nunito Sans Black" panose="00000A00000000000000" pitchFamily="2" charset="0"/>
              </a:rPr>
              <a:t>Try to draw this picture. Listen carefully.</a:t>
            </a:r>
            <a:endParaRPr lang="en-GB" sz="4800" b="1" kern="0" dirty="0">
              <a:solidFill>
                <a:srgbClr val="7414DC"/>
              </a:solidFill>
              <a:latin typeface="Nunito Sans Black" panose="00000A00000000000000" pitchFamily="2" charset="0"/>
            </a:endParaRPr>
          </a:p>
        </p:txBody>
      </p:sp>
    </p:spTree>
    <p:extLst>
      <p:ext uri="{BB962C8B-B14F-4D97-AF65-F5344CB8AC3E}">
        <p14:creationId xmlns:p14="http://schemas.microsoft.com/office/powerpoint/2010/main" val="30490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FFCA-B0A2-1D46-9D12-1EA8A1669C6A}"/>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F523AF8E-3047-373F-AC3B-7CA2749B2729}"/>
              </a:ext>
            </a:extLst>
          </p:cNvPr>
          <p:cNvSpPr>
            <a:spLocks noGrp="1"/>
          </p:cNvSpPr>
          <p:nvPr>
            <p:ph type="body" sz="quarter" idx="10"/>
          </p:nvPr>
        </p:nvSpPr>
        <p:spPr>
          <a:xfrm>
            <a:off x="571846" y="1033846"/>
            <a:ext cx="11016774" cy="4502943"/>
          </a:xfrm>
        </p:spPr>
        <p:txBody>
          <a:bodyPr/>
          <a:lstStyle/>
          <a:p>
            <a:r>
              <a:rPr lang="en-GB" dirty="0"/>
              <a:t>Draw a short horizontal line in the middle of your page. From the left end of this line draw a near vertical line of similar length upwards slanting slightly to the left. At the top of this new vertical line draw a filled in circle. Return to your first horizontal line. Above this, draw a parallel horizontal line slightly shorter than the first that joins up to the vertical line. From near where this new line meets the vertical line, draw three quarters of a circle around to the left. Return to the first line and from the right edge draw a diagonal line down and to the right. </a:t>
            </a:r>
          </a:p>
        </p:txBody>
      </p:sp>
    </p:spTree>
    <p:extLst>
      <p:ext uri="{BB962C8B-B14F-4D97-AF65-F5344CB8AC3E}">
        <p14:creationId xmlns:p14="http://schemas.microsoft.com/office/powerpoint/2010/main" val="160756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88CC-DB23-3A48-1C8C-6B7AA8EE0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3CB0D-6AA8-990E-8179-5AF743FFB778}"/>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FD47543F-4E05-40C9-A7D9-1301EC5FE2FB}"/>
              </a:ext>
            </a:extLst>
          </p:cNvPr>
          <p:cNvSpPr>
            <a:spLocks noGrp="1"/>
          </p:cNvSpPr>
          <p:nvPr>
            <p:ph type="body" sz="quarter" idx="10"/>
          </p:nvPr>
        </p:nvSpPr>
        <p:spPr>
          <a:xfrm>
            <a:off x="571846" y="1033846"/>
            <a:ext cx="11016774" cy="4502943"/>
          </a:xfrm>
        </p:spPr>
        <p:txBody>
          <a:bodyPr/>
          <a:lstStyle/>
          <a:p>
            <a:pPr marL="296550" indent="-285750">
              <a:buFont typeface="Arial" panose="020B0604020202020204" pitchFamily="34" charset="0"/>
              <a:buChar char="•"/>
            </a:pPr>
            <a:r>
              <a:rPr lang="en-GB" dirty="0"/>
              <a:t>Draw a short horizontal line in the middle of your page.</a:t>
            </a:r>
          </a:p>
          <a:p>
            <a:pPr marL="296550" indent="-285750">
              <a:buFont typeface="Arial" panose="020B0604020202020204" pitchFamily="34" charset="0"/>
              <a:buChar char="•"/>
            </a:pPr>
            <a:r>
              <a:rPr lang="en-GB" dirty="0"/>
              <a:t>From the left end of this line draw a near vertical line of similar length upwards slanting slightly to the left. </a:t>
            </a:r>
          </a:p>
          <a:p>
            <a:pPr marL="296550" indent="-285750">
              <a:buFont typeface="Arial" panose="020B0604020202020204" pitchFamily="34" charset="0"/>
              <a:buChar char="•"/>
            </a:pPr>
            <a:r>
              <a:rPr lang="en-GB" dirty="0"/>
              <a:t>At the top of this new vertical line draw a filled in circle. </a:t>
            </a:r>
          </a:p>
          <a:p>
            <a:pPr marL="296550" indent="-285750">
              <a:buFont typeface="Arial" panose="020B0604020202020204" pitchFamily="34" charset="0"/>
              <a:buChar char="•"/>
            </a:pPr>
            <a:r>
              <a:rPr lang="en-GB" dirty="0"/>
              <a:t>Return to your first horizontal line. </a:t>
            </a:r>
          </a:p>
          <a:p>
            <a:pPr marL="296550" indent="-285750">
              <a:buFont typeface="Arial" panose="020B0604020202020204" pitchFamily="34" charset="0"/>
              <a:buChar char="•"/>
            </a:pPr>
            <a:r>
              <a:rPr lang="en-GB" dirty="0"/>
              <a:t>Above this, draw a parallel horizontal line slightly shorter than the first that joins up to the vertical line. </a:t>
            </a:r>
          </a:p>
          <a:p>
            <a:pPr marL="296550" indent="-285750">
              <a:buFont typeface="Arial" panose="020B0604020202020204" pitchFamily="34" charset="0"/>
              <a:buChar char="•"/>
            </a:pPr>
            <a:r>
              <a:rPr lang="en-GB" dirty="0"/>
              <a:t>From near where this new line meets the vertical line, draw three quarters of a circle around to the left.</a:t>
            </a:r>
          </a:p>
          <a:p>
            <a:pPr marL="296550" indent="-285750">
              <a:buFont typeface="Arial" panose="020B0604020202020204" pitchFamily="34" charset="0"/>
              <a:buChar char="•"/>
            </a:pPr>
            <a:r>
              <a:rPr lang="en-GB" dirty="0"/>
              <a:t>Return to the first line and from the right edge draw a diagonal line down and to the right. </a:t>
            </a:r>
          </a:p>
          <a:p>
            <a:endParaRPr lang="en-GB" dirty="0"/>
          </a:p>
        </p:txBody>
      </p:sp>
    </p:spTree>
    <p:extLst>
      <p:ext uri="{BB962C8B-B14F-4D97-AF65-F5344CB8AC3E}">
        <p14:creationId xmlns:p14="http://schemas.microsoft.com/office/powerpoint/2010/main" val="1692114843"/>
      </p:ext>
    </p:extLst>
  </p:cSld>
  <p:clrMapOvr>
    <a:masterClrMapping/>
  </p:clrMapOvr>
</p:sld>
</file>

<file path=ppt/theme/theme1.xml><?xml version="1.0" encoding="utf-8"?>
<a:theme xmlns:a="http://schemas.openxmlformats.org/drawingml/2006/main" name="Office Theme">
  <a:themeElements>
    <a:clrScheme name="WSJ Korea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SJ25 Korea-powerpoint-template" id="{02AC4CAF-9426-E440-A08B-F23A27D0CE7F}" vid="{EFE6F48D-6D7A-8243-96B1-80110B724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e45288-59b2-43a8-840c-5e95452990ca" xsi:nil="true"/>
    <lcf76f155ced4ddcb4097134ff3c332f xmlns="dc55246a-24fe-4e1a-9053-664acc5c9a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D96487254144F92710964126C5BF4" ma:contentTypeVersion="15" ma:contentTypeDescription="Create a new document." ma:contentTypeScope="" ma:versionID="d274875b0903e0babdb6953a62ecd1f7">
  <xsd:schema xmlns:xsd="http://www.w3.org/2001/XMLSchema" xmlns:xs="http://www.w3.org/2001/XMLSchema" xmlns:p="http://schemas.microsoft.com/office/2006/metadata/properties" xmlns:ns2="dc55246a-24fe-4e1a-9053-664acc5c9a98" xmlns:ns3="1ee45288-59b2-43a8-840c-5e95452990ca" targetNamespace="http://schemas.microsoft.com/office/2006/metadata/properties" ma:root="true" ma:fieldsID="260a4538f02c6810284e9beb97e1ffd4" ns2:_="" ns3:_="">
    <xsd:import namespace="dc55246a-24fe-4e1a-9053-664acc5c9a98"/>
    <xsd:import namespace="1ee45288-59b2-43a8-840c-5e95452990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5246a-24fe-4e1a-9053-664acc5c9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e45288-59b2-43a8-840c-5e95452990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c38b48c-01d0-4702-98bf-d9d7d8bd9dc2}" ma:internalName="TaxCatchAll" ma:showField="CatchAllData" ma:web="1ee45288-59b2-43a8-840c-5e95452990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51A09-981E-4452-8485-0311281437A7}">
  <ds:schemaRefs>
    <ds:schemaRef ds:uri="http://purl.org/dc/elements/1.1/"/>
    <ds:schemaRef ds:uri="http://schemas.microsoft.com/office/2006/metadata/properties"/>
    <ds:schemaRef ds:uri="http://purl.org/dc/terms/"/>
    <ds:schemaRef ds:uri="http://schemas.openxmlformats.org/package/2006/metadata/core-properties"/>
    <ds:schemaRef ds:uri="1ee45288-59b2-43a8-840c-5e95452990ca"/>
    <ds:schemaRef ds:uri="http://schemas.microsoft.com/office/2006/documentManagement/types"/>
    <ds:schemaRef ds:uri="dc55246a-24fe-4e1a-9053-664acc5c9a98"/>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192886E-7F62-4E07-B440-681F9171286F}">
  <ds:schemaRefs>
    <ds:schemaRef ds:uri="1ee45288-59b2-43a8-840c-5e95452990ca"/>
    <ds:schemaRef ds:uri="dc55246a-24fe-4e1a-9053-664acc5c9a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0B8E05-3F5D-48C5-850B-B1212ECEB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216</TotalTime>
  <Words>2598</Words>
  <Application>Microsoft Office PowerPoint</Application>
  <PresentationFormat>Widescreen</PresentationFormat>
  <Paragraphs>231</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Nunito Sans</vt:lpstr>
      <vt:lpstr>Nunito Sans Black</vt:lpstr>
      <vt:lpstr>Nunito Sans SemiBold</vt:lpstr>
      <vt:lpstr>Arial</vt:lpstr>
      <vt:lpstr>Arboria Medium</vt:lpstr>
      <vt:lpstr>Nunito Sans ExtraBold</vt:lpstr>
      <vt:lpstr>Calibri</vt:lpstr>
      <vt:lpstr>Office Theme</vt:lpstr>
      <vt:lpstr>PowerPoint Presentation</vt:lpstr>
      <vt:lpstr>Do more. Be more</vt:lpstr>
      <vt:lpstr>PowerPoint Presentation</vt:lpstr>
      <vt:lpstr>Ways to teach skills…</vt:lpstr>
      <vt:lpstr>Learning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1:  The observer, the runner, the builder</vt:lpstr>
      <vt:lpstr>Task 2: - OPTIONAL I do, we do, you do</vt:lpstr>
      <vt:lpstr>Make us a cuppa!</vt:lpstr>
      <vt:lpstr>PowerPoint Presentation</vt:lpstr>
      <vt:lpstr>Module C </vt:lpstr>
      <vt:lpstr>Final reflections….</vt:lpstr>
      <vt:lpstr>The Young Leader Scheme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Fox</cp:lastModifiedBy>
  <cp:revision>4</cp:revision>
  <dcterms:created xsi:type="dcterms:W3CDTF">2024-01-29T14:40:33Z</dcterms:created>
  <dcterms:modified xsi:type="dcterms:W3CDTF">2026-03-30T15:19:29Z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0x01010012BD96487254144F92710964126C5BF4</vt:lpwstr>
  </property>
  <property fmtid="{D5CDD505-2E9C-101B-9397-08002B2CF9AE}" pid="6" name="MediaServiceImageTags">
    <vt:lpwstr/>
  </property>
</Properties>
</file>