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943600" y="64008"/>
            <a:ext cx="3200400" cy="5079492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0" y="64008"/>
            <a:ext cx="73152" cy="50794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457200"/>
            <a:ext cx="5303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spc="400" kern="0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  O  L  D  E  E  S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123444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spc="8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FRANCHISE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1920240"/>
            <a:ext cx="53035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Dein eigenes</a:t>
            </a:r>
            <a:endParaRPr lang="en-US" sz="3800" dirty="0"/>
          </a:p>
          <a:p>
            <a:pPr algn="l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Texas BBQ.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457200" y="3429000"/>
            <a:ext cx="5303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 einzige skalierende Texas-BBQ-Franchise im DACH-Raum.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Authentisch. Profitabel. Bereit für dich.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0" y="5015484"/>
            <a:ext cx="9144000" cy="128016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217920" y="4572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🔥</a:t>
            </a:r>
            <a:endParaRPr lang="en-US" sz="3600" dirty="0"/>
          </a:p>
        </p:txBody>
      </p:sp>
      <p:sp>
        <p:nvSpPr>
          <p:cNvPr id="11" name="Shape 9"/>
          <p:cNvSpPr/>
          <p:nvPr/>
        </p:nvSpPr>
        <p:spPr>
          <a:xfrm>
            <a:off x="6080760" y="1234440"/>
            <a:ext cx="2926080" cy="749808"/>
          </a:xfrm>
          <a:prstGeom prst="rect">
            <a:avLst/>
          </a:prstGeom>
          <a:solidFill>
            <a:srgbClr val="3A3A3A"/>
          </a:solidFill>
          <a:ln w="12700">
            <a:solidFill>
              <a:srgbClr val="C8960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4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080760" y="1252728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25–50 m²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6080760" y="1627632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Kompaktformat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080760" y="2148840"/>
            <a:ext cx="2926080" cy="749808"/>
          </a:xfrm>
          <a:prstGeom prst="rect">
            <a:avLst/>
          </a:prstGeom>
          <a:solidFill>
            <a:srgbClr val="3A3A3A"/>
          </a:solidFill>
          <a:ln w="12700">
            <a:solidFill>
              <a:srgbClr val="C8960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4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080760" y="2167128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40–90 T€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6080760" y="2542032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Eigeninvestition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080760" y="3063240"/>
            <a:ext cx="2926080" cy="749808"/>
          </a:xfrm>
          <a:prstGeom prst="rect">
            <a:avLst/>
          </a:prstGeom>
          <a:solidFill>
            <a:srgbClr val="3A3A3A"/>
          </a:solidFill>
          <a:ln w="12700">
            <a:solidFill>
              <a:srgbClr val="C8960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4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080760" y="3081528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65–68 %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080760" y="3456432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Franchise-EBITDA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080760" y="3977640"/>
            <a:ext cx="2926080" cy="749808"/>
          </a:xfrm>
          <a:prstGeom prst="rect">
            <a:avLst/>
          </a:prstGeom>
          <a:solidFill>
            <a:srgbClr val="3A3A3A"/>
          </a:solidFill>
          <a:ln w="12700">
            <a:solidFill>
              <a:srgbClr val="C8960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4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6080760" y="3995928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DACH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6080760" y="4370832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Exklusivgebiete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57200" y="4754880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7A5A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www.goldeesfranchise.com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371600"/>
            <a:ext cx="9144000" cy="228600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spc="600" kern="0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  O  L  D  E  E  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spc="800" kern="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FRANCHISE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14630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D0D0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Werde Teil der BBQ-Revolution.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457200" y="22402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Dein Exklusivgebiet wartet – aber nicht für immer.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1143000" y="3749040"/>
            <a:ext cx="548640" cy="548640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37490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D0D0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0080" y="434340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Kontakt aufnehmen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2167128" y="3977640"/>
            <a:ext cx="484632" cy="54864"/>
          </a:xfrm>
          <a:prstGeom prst="rect">
            <a:avLst/>
          </a:prstGeom>
          <a:solidFill>
            <a:srgbClr val="7A5A07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154680" y="3749040"/>
            <a:ext cx="548640" cy="548640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154680" y="37490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D0D0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2651760" y="434340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Standort besuchen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178808" y="3977640"/>
            <a:ext cx="484632" cy="54864"/>
          </a:xfrm>
          <a:prstGeom prst="rect">
            <a:avLst/>
          </a:prstGeom>
          <a:solidFill>
            <a:srgbClr val="7A5A07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166360" y="3749040"/>
            <a:ext cx="548640" cy="548640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166360" y="37490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D0D0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4663440" y="434340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Vertrag abschließen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190488" y="3977640"/>
            <a:ext cx="484632" cy="54864"/>
          </a:xfrm>
          <a:prstGeom prst="rect">
            <a:avLst/>
          </a:prstGeom>
          <a:solidFill>
            <a:srgbClr val="7A5A07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178040" y="3749040"/>
            <a:ext cx="548640" cy="548640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178040" y="37490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D0D0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675120" y="434340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Eröffnen &amp; Verdienen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1828800" y="4736592"/>
            <a:ext cx="5486400" cy="256032"/>
          </a:xfrm>
          <a:prstGeom prst="rect">
            <a:avLst/>
          </a:prstGeom>
          <a:solidFill>
            <a:srgbClr val="1A1A1A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828800" y="4736592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896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📧 team@goldeesfood.com   ·   📞 +49 176 569 09 403   ·   🌐 www.goldeesfranchise.com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0" y="5015484"/>
            <a:ext cx="9144000" cy="128016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Warum GOLDEES?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 Marktlücke, auf die du gewartet hast.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2560320" cy="128016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57200" y="118872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0D0D0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</a:t>
            </a:r>
            <a:endParaRPr lang="en-US" sz="6000" dirty="0"/>
          </a:p>
        </p:txBody>
      </p:sp>
      <p:sp>
        <p:nvSpPr>
          <p:cNvPr id="7" name="Text 5"/>
          <p:cNvSpPr/>
          <p:nvPr/>
        </p:nvSpPr>
        <p:spPr>
          <a:xfrm>
            <a:off x="457200" y="187452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D0D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Mitbewerber im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0D0D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DACH-Raum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154680" y="1143000"/>
            <a:ext cx="2926080" cy="1051560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4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154680" y="1143000"/>
            <a:ext cx="64008" cy="105156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91840" y="1216152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C896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🥩  Einzigartiges Produkt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291840" y="1508760"/>
            <a:ext cx="2651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Beef Brisket, Beef Ribs &amp; Lamm Brisket – bis zu 18h Smoker. Kein anderes Franchise im DACH-Raum bietet das.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217920" y="1143000"/>
            <a:ext cx="2926080" cy="1051560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4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217920" y="1143000"/>
            <a:ext cx="64008" cy="105156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55080" y="1216152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C896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📍  Erstbesetzer-Vorteil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355080" y="1508760"/>
            <a:ext cx="2651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 sicherst dir dein exklusives Schutzgebiet jetzt – bevor der DACH-Markt besetzt ist.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154680" y="2377440"/>
            <a:ext cx="2926080" cy="1051560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4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154680" y="2377440"/>
            <a:ext cx="64008" cy="105156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91840" y="2450592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C896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🤖  KI-Marketing inklusive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291840" y="2743200"/>
            <a:ext cx="2651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Zentrales KI-Marketingsystem (133.000 €/Jahr Einsparung) für jeden Franchise-Partner kostenfrei.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217920" y="2377440"/>
            <a:ext cx="2926080" cy="1051560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4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217920" y="2377440"/>
            <a:ext cx="64008" cy="105156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355080" y="2450592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C896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📦  Produktion zentral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355080" y="2743200"/>
            <a:ext cx="2651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 verkaufst – wir produzieren. Keine komplexe Küche, kein Spezialist-Personal nötig.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154680" y="3611880"/>
            <a:ext cx="2926080" cy="1051560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4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154680" y="3611880"/>
            <a:ext cx="64008" cy="105156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291840" y="3685032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C896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💰  Niedrige Einstiegshürde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291840" y="3977640"/>
            <a:ext cx="2651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40.000–90.000 € Eigeninvestition statt 150.000–350.000 € beim klassischen Restaurant-Franchise.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3611880"/>
            <a:ext cx="2926080" cy="1051560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4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217920" y="3611880"/>
            <a:ext cx="64008" cy="105156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355080" y="3685032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C896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📈  Bewährtes Konzept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355080" y="3977640"/>
            <a:ext cx="2651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Operativer Pilotbetrieb aktiv und profitabel. Kein Experiment – ein getestetes System.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0" y="5015484"/>
            <a:ext cx="9144000" cy="128016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7200" y="473659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5A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O L D E E S  ·  www.goldeesfranchise.com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Die Produkte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Original Texas-Style BBQ – strukturell nicht kopierbar.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2651760" cy="3474720"/>
          </a:xfrm>
          <a:prstGeom prst="rect">
            <a:avLst/>
          </a:prstGeom>
          <a:solidFill>
            <a:srgbClr val="1A1A1A"/>
          </a:solidFill>
          <a:ln w="12700">
            <a:solidFill>
              <a:srgbClr val="C8960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143000"/>
            <a:ext cx="2651760" cy="7315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280160"/>
            <a:ext cx="2651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000000"/>
                </a:solidFill>
              </a:rPr>
              <a:t>🥩</a:t>
            </a:r>
            <a:endParaRPr lang="en-US" sz="4000" dirty="0"/>
          </a:p>
        </p:txBody>
      </p:sp>
      <p:sp>
        <p:nvSpPr>
          <p:cNvPr id="8" name="Shape 6"/>
          <p:cNvSpPr/>
          <p:nvPr/>
        </p:nvSpPr>
        <p:spPr>
          <a:xfrm>
            <a:off x="1097280" y="2011680"/>
            <a:ext cx="1371600" cy="25603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97280" y="201168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0D0D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SIGNATURE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48640" y="2350008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Beef Brisket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48640" y="27432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Original Texas Cut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94360" y="3090672"/>
            <a:ext cx="237744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Bis zu 18 Stunden Smoker-Garzeit. Einzigartiges Texturerlebnis – kein anderes Franchise in DACH bietet dieses Produkt.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91840" y="1143000"/>
            <a:ext cx="2651760" cy="3474720"/>
          </a:xfrm>
          <a:prstGeom prst="rect">
            <a:avLst/>
          </a:prstGeom>
          <a:solidFill>
            <a:srgbClr val="1A1A1A"/>
          </a:solidFill>
          <a:ln w="12700">
            <a:solidFill>
              <a:srgbClr val="C8960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91840" y="1143000"/>
            <a:ext cx="2651760" cy="7315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91840" y="1280160"/>
            <a:ext cx="2651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000000"/>
                </a:solidFill>
              </a:rPr>
              <a:t>🍖</a:t>
            </a:r>
            <a:endParaRPr lang="en-US" sz="4000" dirty="0"/>
          </a:p>
        </p:txBody>
      </p:sp>
      <p:sp>
        <p:nvSpPr>
          <p:cNvPr id="16" name="Shape 14"/>
          <p:cNvSpPr/>
          <p:nvPr/>
        </p:nvSpPr>
        <p:spPr>
          <a:xfrm>
            <a:off x="3931920" y="2011680"/>
            <a:ext cx="1371600" cy="25603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931920" y="201168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0D0D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383280" y="2350008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Beef Ribs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3383280" y="27432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Rib / Back Rib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429000" y="3090672"/>
            <a:ext cx="237744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BBQ-klassisch geräuchert. Premium-Produktkategorie ohne direkten Wettbewerber im Franchise-Segment DACH.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6126480" y="1143000"/>
            <a:ext cx="2651760" cy="3474720"/>
          </a:xfrm>
          <a:prstGeom prst="rect">
            <a:avLst/>
          </a:prstGeom>
          <a:solidFill>
            <a:srgbClr val="1A1A1A"/>
          </a:solidFill>
          <a:ln w="12700">
            <a:solidFill>
              <a:srgbClr val="C8960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126480" y="1143000"/>
            <a:ext cx="2651760" cy="7315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126480" y="1280160"/>
            <a:ext cx="2651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000000"/>
                </a:solidFill>
              </a:rPr>
              <a:t>🐑</a:t>
            </a:r>
            <a:endParaRPr lang="en-US" sz="4000" dirty="0"/>
          </a:p>
        </p:txBody>
      </p:sp>
      <p:sp>
        <p:nvSpPr>
          <p:cNvPr id="24" name="Shape 22"/>
          <p:cNvSpPr/>
          <p:nvPr/>
        </p:nvSpPr>
        <p:spPr>
          <a:xfrm>
            <a:off x="6766560" y="2011680"/>
            <a:ext cx="1371600" cy="25603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766560" y="201168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0D0D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EXKLUSIV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217920" y="2350008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Lamm Brisket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6217920" y="27432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Einzigartiges Premium-Produkt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263640" y="3090672"/>
            <a:ext cx="237744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Kein vergleichbares Angebot im DACH-Fast-Casual-Markt. Höchste Differenzierungskraft und Margen.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57200" y="4663440"/>
            <a:ext cx="8229600" cy="292608"/>
          </a:xfrm>
          <a:prstGeom prst="rect">
            <a:avLst/>
          </a:prstGeom>
          <a:solidFill>
            <a:srgbClr val="3A3A3A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48640" y="4681728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⚙️  Zentrale Produktion mit 2× 1.000-Gallon-Smoker – fertig angeliefert an deinen Standort. Kein Produktions-Know-how erforderlich.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0" y="5015484"/>
            <a:ext cx="9144000" cy="128016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57200" y="473659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5A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O L D E E S  ·  www.goldeesfranchise.com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Das Franchise-Modell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Hybrid-System: Wir produzieren – du verkaufst.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3931920" cy="3474720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4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143000"/>
            <a:ext cx="39319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26187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Franchisezentrale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94360" y="171907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🥩  Zentrale BBQ-Produktion (Beef Brisket, Beef Ribs, Lamm Brisket)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594360" y="212140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🚚  Kühllogistik &amp; Lieferung an deinen Standort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94360" y="25237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🤖  KI-Marketing &amp; Performance Ads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94360" y="292608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📋  Qualitätssicherung &amp; Systemstandards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594360" y="3328416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🎓  10-tägige Eröffnungsschulung + 4 Coaching-Besuche/Jahr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594360" y="373075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💻  IT-Plattform, CRM &amp; Franchise-Portal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594360" y="413308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⚖️  Rechtsrahmen &amp; Vertragswerk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754880" y="1143000"/>
            <a:ext cx="3931920" cy="3474720"/>
          </a:xfrm>
          <a:prstGeom prst="rect">
            <a:avLst/>
          </a:prstGeom>
          <a:solidFill>
            <a:srgbClr val="2A2A2A"/>
          </a:solidFill>
          <a:ln w="12700">
            <a:solidFill>
              <a:srgbClr val="C8960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4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754880" y="1143000"/>
            <a:ext cx="39319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46320" y="126187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Du als Franchise-Partner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4892040" y="171907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📍  Lokaler Verkauf im Kleinformat 25–50 m²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892040" y="212140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👤  1–2 Mitarbeiter je Schicht genügen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892040" y="25237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🍽️  BBQ-Selbstbedienung – kein Tischservice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892040" y="292608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💳  Direkter Kundenkontakt &amp; lokales Marketing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892040" y="3328416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📊  Monatliches Reporting an die Zentrale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892040" y="373075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🏆  Exklusives Schutzgebiet in deiner Region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4892040" y="413308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🔄  Automatische Belieferung – kein Lagerisiko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407408" y="2560320"/>
            <a:ext cx="329184" cy="10972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389120" y="237744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C8960C"/>
                </a:solidFill>
              </a:rPr>
              <a:t>⇄</a:t>
            </a: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0" y="5015484"/>
            <a:ext cx="9144000" cy="128016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473659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5A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O L D E E S  ·  www.goldeesfranchise.com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Dein Standort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Kleine Fläche – große Wirkung. Drei Formate, eine starke Marke.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2651760" cy="3611880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4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143000"/>
            <a:ext cx="64008" cy="361188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18872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🏙️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566928" y="1874520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Kompakt-Shop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66928" y="2221992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Innenstadt · Bahnhof · Mall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66928" y="2542032"/>
            <a:ext cx="1097280" cy="25603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66928" y="254203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0D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25–50 m²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737360" y="2542032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60–70 % günstigere Miete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566928" y="2889504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Ideale Frequenzlage mit maximalem Kundendurchlauf. Perfekt für städtische Hotspots.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291840" y="1143000"/>
            <a:ext cx="2651760" cy="3611880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4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91840" y="1143000"/>
            <a:ext cx="64008" cy="361188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91840" y="118872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🍡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3401568" y="1874520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Marktstand &amp; Kiosk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3401568" y="2221992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Wochenmarkt · Events · Food-Court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401568" y="2542032"/>
            <a:ext cx="1097280" cy="25603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01568" y="254203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0D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15–30 m²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572000" y="2542032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Minimale Betriebskosten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3401568" y="2889504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Maximale Flexibilität für Events, Märkte und Festivalbetrieb. Geringer Fixkostenblock.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126480" y="1143000"/>
            <a:ext cx="2651760" cy="3611880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4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126480" y="1143000"/>
            <a:ext cx="64008" cy="361188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126480" y="118872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🤝</a:t>
            </a:r>
            <a:endParaRPr lang="en-US" sz="3200" dirty="0"/>
          </a:p>
        </p:txBody>
      </p:sp>
      <p:sp>
        <p:nvSpPr>
          <p:cNvPr id="26" name="Text 24"/>
          <p:cNvSpPr/>
          <p:nvPr/>
        </p:nvSpPr>
        <p:spPr>
          <a:xfrm>
            <a:off x="6236208" y="1874520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Shop-in-Shop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6236208" y="2221992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Bestehender Gastrobetrieb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36208" y="2542032"/>
            <a:ext cx="1097280" cy="25603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236208" y="254203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0D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25–40 m²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7406640" y="2542032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Geringster Umbauaufwand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6236208" y="2889504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Bestehende Infrastruktur nutzen. Synergie mit vorhandenem Betrieb – schnellster Einstieg.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457200" y="4645152"/>
            <a:ext cx="8229600" cy="320040"/>
          </a:xfrm>
          <a:prstGeom prst="rect">
            <a:avLst/>
          </a:prstGeom>
          <a:solidFill>
            <a:srgbClr val="3A3A3A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48640" y="46634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Klassisches Restaurant-Franchise: 150.000–350.000 € Eigeninvestition   vs.   GOLDEES Kleinformat: nur 40.000–90.000 €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0" y="5015484"/>
            <a:ext cx="9144000" cy="128016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57200" y="473659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5A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O L D E E S  ·  www.goldeesfranchise.com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Deine Konditionen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Transparent. Fair. Auf deinen Erfolg ausgerichtet.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2057400" cy="34747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097280"/>
            <a:ext cx="1965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D0D0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Kondition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606040" y="1097280"/>
            <a:ext cx="3703320" cy="34747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697480" y="1097280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D0D0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Details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400800" y="1097280"/>
            <a:ext cx="2788920" cy="34747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92240" y="109728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D0D0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Dein Vorteil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490472"/>
            <a:ext cx="2057400" cy="429768"/>
          </a:xfrm>
          <a:prstGeom prst="rect">
            <a:avLst/>
          </a:prstGeom>
          <a:solidFill>
            <a:srgbClr val="1A1A1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606040" y="1490472"/>
            <a:ext cx="3703320" cy="429768"/>
          </a:xfrm>
          <a:prstGeom prst="rect">
            <a:avLst/>
          </a:prstGeom>
          <a:solidFill>
            <a:srgbClr val="1A1A1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0" y="1490472"/>
            <a:ext cx="2788920" cy="429768"/>
          </a:xfrm>
          <a:prstGeom prst="rect">
            <a:avLst/>
          </a:prstGeom>
          <a:solidFill>
            <a:srgbClr val="1A1A1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57200" y="1490472"/>
            <a:ext cx="54864" cy="42976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66928" y="1536192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C896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Einstiegsgebühr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697480" y="1536192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35.000 € · einmalig bei Vertragsabschluss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6492240" y="1536192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Sofort liquiditätswirksam für deinen Aufbau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1956816"/>
            <a:ext cx="2057400" cy="429768"/>
          </a:xfrm>
          <a:prstGeom prst="rect">
            <a:avLst/>
          </a:prstGeom>
          <a:solidFill>
            <a:srgbClr val="2A2A2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606040" y="1956816"/>
            <a:ext cx="3703320" cy="429768"/>
          </a:xfrm>
          <a:prstGeom prst="rect">
            <a:avLst/>
          </a:prstGeom>
          <a:solidFill>
            <a:srgbClr val="2A2A2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400800" y="1956816"/>
            <a:ext cx="2788920" cy="429768"/>
          </a:xfrm>
          <a:prstGeom prst="rect">
            <a:avLst/>
          </a:prstGeom>
          <a:solidFill>
            <a:srgbClr val="2A2A2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57200" y="1956816"/>
            <a:ext cx="54864" cy="42976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66928" y="2002536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C896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Laufende Royalty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697480" y="2002536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7,5 % vom monatlichen Netto-Umsatz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6492240" y="2002536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Nur bei Umsatz – du zahlst nie im Leerstand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" y="2423160"/>
            <a:ext cx="2057400" cy="429768"/>
          </a:xfrm>
          <a:prstGeom prst="rect">
            <a:avLst/>
          </a:prstGeom>
          <a:solidFill>
            <a:srgbClr val="1A1A1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2606040" y="2423160"/>
            <a:ext cx="3703320" cy="429768"/>
          </a:xfrm>
          <a:prstGeom prst="rect">
            <a:avLst/>
          </a:prstGeom>
          <a:solidFill>
            <a:srgbClr val="1A1A1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400800" y="2423160"/>
            <a:ext cx="2788920" cy="429768"/>
          </a:xfrm>
          <a:prstGeom prst="rect">
            <a:avLst/>
          </a:prstGeom>
          <a:solidFill>
            <a:srgbClr val="1A1A1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57200" y="2423160"/>
            <a:ext cx="54864" cy="42976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66928" y="246888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C896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Vertragslaufzeit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2697480" y="2468880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Jahre + automatische Verlängerung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6492240" y="246888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Planungssicherheit &amp; langfristige Bindung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7200" y="2889504"/>
            <a:ext cx="2057400" cy="429768"/>
          </a:xfrm>
          <a:prstGeom prst="rect">
            <a:avLst/>
          </a:prstGeom>
          <a:solidFill>
            <a:srgbClr val="2A2A2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606040" y="2889504"/>
            <a:ext cx="3703320" cy="429768"/>
          </a:xfrm>
          <a:prstGeom prst="rect">
            <a:avLst/>
          </a:prstGeom>
          <a:solidFill>
            <a:srgbClr val="2A2A2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400800" y="2889504"/>
            <a:ext cx="2788920" cy="429768"/>
          </a:xfrm>
          <a:prstGeom prst="rect">
            <a:avLst/>
          </a:prstGeom>
          <a:solidFill>
            <a:srgbClr val="2A2A2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57200" y="2889504"/>
            <a:ext cx="54864" cy="42976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66928" y="293522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C896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Pflichtbezug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2697480" y="2935224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Kernprodukte zentral über GOLDEES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6492240" y="2935224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Gleichbleibende Qualität &amp; gesicherte Lieferkette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57200" y="3355848"/>
            <a:ext cx="2057400" cy="429768"/>
          </a:xfrm>
          <a:prstGeom prst="rect">
            <a:avLst/>
          </a:prstGeom>
          <a:solidFill>
            <a:srgbClr val="1A1A1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2606040" y="3355848"/>
            <a:ext cx="3703320" cy="429768"/>
          </a:xfrm>
          <a:prstGeom prst="rect">
            <a:avLst/>
          </a:prstGeom>
          <a:solidFill>
            <a:srgbClr val="1A1A1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400800" y="3355848"/>
            <a:ext cx="2788920" cy="429768"/>
          </a:xfrm>
          <a:prstGeom prst="rect">
            <a:avLst/>
          </a:prstGeom>
          <a:solidFill>
            <a:srgbClr val="1A1A1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457200" y="3355848"/>
            <a:ext cx="54864" cy="42976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66928" y="3401568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C896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2697480" y="3401568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Zentrales KI-Marketing inklusive</a:t>
            </a:r>
            <a:endParaRPr lang="en-US" sz="1050" dirty="0"/>
          </a:p>
        </p:txBody>
      </p:sp>
      <p:sp>
        <p:nvSpPr>
          <p:cNvPr id="45" name="Text 43"/>
          <p:cNvSpPr/>
          <p:nvPr/>
        </p:nvSpPr>
        <p:spPr>
          <a:xfrm>
            <a:off x="6492240" y="3401568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133.000 €/Jahr Einsparung gegenüber Agentur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57200" y="3822192"/>
            <a:ext cx="2057400" cy="429768"/>
          </a:xfrm>
          <a:prstGeom prst="rect">
            <a:avLst/>
          </a:prstGeom>
          <a:solidFill>
            <a:srgbClr val="2A2A2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2606040" y="3822192"/>
            <a:ext cx="3703320" cy="429768"/>
          </a:xfrm>
          <a:prstGeom prst="rect">
            <a:avLst/>
          </a:prstGeom>
          <a:solidFill>
            <a:srgbClr val="2A2A2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6400800" y="3822192"/>
            <a:ext cx="2788920" cy="429768"/>
          </a:xfrm>
          <a:prstGeom prst="rect">
            <a:avLst/>
          </a:prstGeom>
          <a:solidFill>
            <a:srgbClr val="2A2A2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457200" y="3822192"/>
            <a:ext cx="54864" cy="42976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566928" y="3867912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C896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Schulung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2697480" y="3867912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Tage Eröffnung + 4 Coaching/Jahr</a:t>
            </a:r>
            <a:endParaRPr lang="en-US" sz="1050" dirty="0"/>
          </a:p>
        </p:txBody>
      </p:sp>
      <p:sp>
        <p:nvSpPr>
          <p:cNvPr id="52" name="Text 50"/>
          <p:cNvSpPr/>
          <p:nvPr/>
        </p:nvSpPr>
        <p:spPr>
          <a:xfrm>
            <a:off x="6492240" y="3867912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Du bist nie allein – permanente Unterstützung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457200" y="4288536"/>
            <a:ext cx="2057400" cy="429768"/>
          </a:xfrm>
          <a:prstGeom prst="rect">
            <a:avLst/>
          </a:prstGeom>
          <a:solidFill>
            <a:srgbClr val="1A1A1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2606040" y="4288536"/>
            <a:ext cx="3703320" cy="429768"/>
          </a:xfrm>
          <a:prstGeom prst="rect">
            <a:avLst/>
          </a:prstGeom>
          <a:solidFill>
            <a:srgbClr val="1A1A1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6400800" y="4288536"/>
            <a:ext cx="2788920" cy="429768"/>
          </a:xfrm>
          <a:prstGeom prst="rect">
            <a:avLst/>
          </a:prstGeom>
          <a:solidFill>
            <a:srgbClr val="1A1A1A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457200" y="4288536"/>
            <a:ext cx="54864" cy="42976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66928" y="4334256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C896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Exklusivgebiet</a:t>
            </a:r>
            <a:endParaRPr lang="en-US" sz="1100" dirty="0"/>
          </a:p>
        </p:txBody>
      </p:sp>
      <p:sp>
        <p:nvSpPr>
          <p:cNvPr id="58" name="Text 56"/>
          <p:cNvSpPr/>
          <p:nvPr/>
        </p:nvSpPr>
        <p:spPr>
          <a:xfrm>
            <a:off x="2697480" y="4334256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Regionales Schutzgebiet sichern</a:t>
            </a:r>
            <a:endParaRPr lang="en-US" sz="1050" dirty="0"/>
          </a:p>
        </p:txBody>
      </p:sp>
      <p:sp>
        <p:nvSpPr>
          <p:cNvPr id="59" name="Text 57"/>
          <p:cNvSpPr/>
          <p:nvPr/>
        </p:nvSpPr>
        <p:spPr>
          <a:xfrm>
            <a:off x="6492240" y="4334256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Kein interner GOLDEES-Wettbewerb in deiner Region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0" y="5015484"/>
            <a:ext cx="9144000" cy="128016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457200" y="473659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5A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O L D E E S  ·  www.goldeesfranchise.com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Dein Umsatzpotenzial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Realistische Planungsgrundlage – basierend auf dem operativen Pilotbetrieb.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3840480" cy="1920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57200" y="1188720"/>
            <a:ext cx="3840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D0D0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500.000 €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457200" y="219456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0D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Ø Jahresumsatz je Franchise-Partner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0" y="1115568"/>
            <a:ext cx="4114800" cy="420624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663440" y="1170432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Ø Jahresumsatz Partner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7406640" y="1170432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500.000 €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0" y="1609344"/>
            <a:ext cx="4114800" cy="420624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63440" y="1664208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Wareneinsatz &amp; Betrieb (ca. 40–45 %)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7406640" y="1664208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− 210.000 €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0" y="2103120"/>
            <a:ext cx="4114800" cy="420624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663440" y="2157984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Royalty an GOLDEES (7,5 %)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7406640" y="2157984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− 37.500 €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0" y="2596896"/>
            <a:ext cx="4114800" cy="420624"/>
          </a:xfrm>
          <a:prstGeom prst="rect">
            <a:avLst/>
          </a:prstGeom>
          <a:solidFill>
            <a:srgbClr val="3A3A3A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0" y="2596896"/>
            <a:ext cx="64008" cy="420624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663440" y="265176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Dein EBITDA-Potenzial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7406640" y="2651760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C896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250.000 €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572000" y="3090672"/>
            <a:ext cx="4114800" cy="420624"/>
          </a:xfrm>
          <a:prstGeom prst="rect">
            <a:avLst/>
          </a:prstGeom>
          <a:solidFill>
            <a:srgbClr val="3A3A3A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0" y="3090672"/>
            <a:ext cx="64008" cy="420624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663440" y="3145536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EBITDA-Marge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7406640" y="3145536"/>
            <a:ext cx="1188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C896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ca. 50 %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57200" y="312724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7A5A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UMSATZ-WACHSTUM NETZWERK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640080" y="3429000"/>
            <a:ext cx="731520" cy="1280160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40080" y="4357116"/>
            <a:ext cx="731520" cy="352044"/>
          </a:xfrm>
          <a:prstGeom prst="rect">
            <a:avLst/>
          </a:prstGeom>
          <a:solidFill>
            <a:srgbClr val="7A5A07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48640" y="4402836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1,1 Mio €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48640" y="475488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Jahr 1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1828800" y="3429000"/>
            <a:ext cx="731520" cy="1280160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828800" y="3973068"/>
            <a:ext cx="731520" cy="736092"/>
          </a:xfrm>
          <a:prstGeom prst="rect">
            <a:avLst/>
          </a:prstGeom>
          <a:solidFill>
            <a:srgbClr val="7A5A07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737360" y="4018788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2,3 Mio €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737360" y="475488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Jahr 2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3017520" y="3429000"/>
            <a:ext cx="731520" cy="1280160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017520" y="3429000"/>
            <a:ext cx="731520" cy="1280160"/>
          </a:xfrm>
          <a:prstGeom prst="rect">
            <a:avLst/>
          </a:prstGeom>
          <a:solidFill>
            <a:srgbClr val="C8960C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926080" y="347472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D0D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4,0 Mio €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2926080" y="475488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Jahr 3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0" y="5015484"/>
            <a:ext cx="9144000" cy="128016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7200" y="473659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5A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O L D E E S  ·  www.goldeesfranchise.com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Dein Weg zum Start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Von der Anfrage bis zur Eröffnung – wir begleiten dich Schritt für Schritt.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1874520" y="1581912"/>
            <a:ext cx="301752" cy="54864"/>
          </a:xfrm>
          <a:prstGeom prst="rect">
            <a:avLst/>
          </a:prstGeom>
          <a:solidFill>
            <a:srgbClr val="7A5A07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59536" y="1261872"/>
            <a:ext cx="658368" cy="658368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59536" y="1261872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0D0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201168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Erstgespräch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85800" y="2340864"/>
            <a:ext cx="1097280" cy="201168"/>
          </a:xfrm>
          <a:prstGeom prst="rect">
            <a:avLst/>
          </a:prstGeom>
          <a:solidFill>
            <a:srgbClr val="3A3A3A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234086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Woche 1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57200" y="2606040"/>
            <a:ext cx="16002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Persönliches Gespräch oder Video-Call. Wir lernen uns kennen, klären deine Region und beantworten alle Fragen.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593592" y="1581912"/>
            <a:ext cx="301752" cy="54864"/>
          </a:xfrm>
          <a:prstGeom prst="rect">
            <a:avLst/>
          </a:prstGeom>
          <a:solidFill>
            <a:srgbClr val="7A5A07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78608" y="1261872"/>
            <a:ext cx="658368" cy="658368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578608" y="1261872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0D0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2176272" y="201168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Standortbesuch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404872" y="2340864"/>
            <a:ext cx="1097280" cy="201168"/>
          </a:xfrm>
          <a:prstGeom prst="rect">
            <a:avLst/>
          </a:prstGeom>
          <a:solidFill>
            <a:srgbClr val="3A3A3A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404872" y="234086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Woche 2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176272" y="2606040"/>
            <a:ext cx="16002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Erlebe den Pilotbetrieb live. Beef Brisket, Beef Ribs, Lamm Brisket – schmeck und sieh das Konzept in Aktion.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5312664" y="1581912"/>
            <a:ext cx="301752" cy="54864"/>
          </a:xfrm>
          <a:prstGeom prst="rect">
            <a:avLst/>
          </a:prstGeom>
          <a:solidFill>
            <a:srgbClr val="7A5A07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261872"/>
            <a:ext cx="658368" cy="658368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297680" y="1261872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0D0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3895344" y="201168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Vertragsabschluss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123944" y="2340864"/>
            <a:ext cx="1097280" cy="201168"/>
          </a:xfrm>
          <a:prstGeom prst="rect">
            <a:avLst/>
          </a:prstGeom>
          <a:solidFill>
            <a:srgbClr val="3A3A3A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123944" y="234086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Woche 3–4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3895344" y="2606040"/>
            <a:ext cx="16002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Notariell beurkundeter Franchise-Vertrag. Einstiegsgebühr 35.000 € – dein Exklusivgebiet ist gesichert.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7031736" y="1581912"/>
            <a:ext cx="301752" cy="54864"/>
          </a:xfrm>
          <a:prstGeom prst="rect">
            <a:avLst/>
          </a:prstGeom>
          <a:solidFill>
            <a:srgbClr val="7A5A07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016752" y="1261872"/>
            <a:ext cx="658368" cy="658368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016752" y="1261872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0D0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5614416" y="201168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Schulung &amp; Setup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5843016" y="2340864"/>
            <a:ext cx="1097280" cy="201168"/>
          </a:xfrm>
          <a:prstGeom prst="rect">
            <a:avLst/>
          </a:prstGeom>
          <a:solidFill>
            <a:srgbClr val="3A3A3A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843016" y="234086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Woche 5–6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5614416" y="2606040"/>
            <a:ext cx="16002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10-tägiges Eröffnungsprogramm in der Zentrale. Standortaufbau, Systemeinrichtung, erstes Marketing live.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7735824" y="1261872"/>
            <a:ext cx="658368" cy="658368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735824" y="1261872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0D0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7333488" y="201168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Eröffnung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7562088" y="2340864"/>
            <a:ext cx="1097280" cy="201168"/>
          </a:xfrm>
          <a:prstGeom prst="rect">
            <a:avLst/>
          </a:prstGeom>
          <a:solidFill>
            <a:srgbClr val="3A3A3A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562088" y="234086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8B8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 Woche 8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7333488" y="2606040"/>
            <a:ext cx="16002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Dein GOLDEES ist offen. Zentrale KI-Kampagne startet, erste Lieferung kommt an – du verkaufst.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0" y="5015484"/>
            <a:ext cx="9144000" cy="128016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57200" y="473659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5A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O L D E E S  ·  www.goldeesfranchise.com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Die GOLDEES-Vision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 Franchise-Partner in 3 Jahren – DACH-Marktführer für Texas BBQ.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2011680" cy="37490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4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57200" y="114300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0D0D0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JETZT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46304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0D0D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1783080"/>
            <a:ext cx="1828800" cy="36576"/>
          </a:xfrm>
          <a:prstGeom prst="rect">
            <a:avLst/>
          </a:prstGeom>
          <a:solidFill>
            <a:srgbClr val="0D0D0D"/>
          </a:solidFill>
          <a:ln w="12700">
            <a:solidFill>
              <a:srgbClr val="0D0D0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1901952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Pilotstandort aktiv &amp; profitabel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548640" y="23317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Online-Shop live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548640" y="2761488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Erste Franchise-Partner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548640" y="3191256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KI-Marketing produktiv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548640" y="3621024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5 FN in Jahr 1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548640" y="4315968"/>
            <a:ext cx="1828800" cy="411480"/>
          </a:xfrm>
          <a:prstGeom prst="rect">
            <a:avLst/>
          </a:prstGeom>
          <a:solidFill>
            <a:srgbClr val="9A7200"/>
          </a:solidFill>
          <a:ln w="12700">
            <a:solidFill>
              <a:srgbClr val="6A4E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4315968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0D0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 Standorte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578608" y="1097280"/>
            <a:ext cx="2011680" cy="3749040"/>
          </a:xfrm>
          <a:prstGeom prst="rect">
            <a:avLst/>
          </a:prstGeom>
          <a:solidFill>
            <a:srgbClr val="3A3A3A"/>
          </a:solidFill>
          <a:ln w="12700">
            <a:solidFill>
              <a:srgbClr val="3A3A3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4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578608" y="114300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PHASE 2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578608" y="146304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Jahr 2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670048" y="1783080"/>
            <a:ext cx="1828800" cy="36576"/>
          </a:xfrm>
          <a:prstGeom prst="rect">
            <a:avLst/>
          </a:prstGeom>
          <a:solidFill>
            <a:srgbClr val="7A5A07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670048" y="1901952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DACH-Expansion aktiv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2670048" y="23317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13 Franchise-Standorte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2670048" y="2761488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Zentralküche HACCP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2670048" y="3191256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Österreich &amp; Schweiz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2670048" y="3621024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Serie-A-Runde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2670048" y="4315968"/>
            <a:ext cx="1828800" cy="411480"/>
          </a:xfrm>
          <a:prstGeom prst="rect">
            <a:avLst/>
          </a:prstGeom>
          <a:solidFill>
            <a:srgbClr val="3A3A3A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670048" y="4315968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13 Standorte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700016" y="1097280"/>
            <a:ext cx="2011680" cy="3749040"/>
          </a:xfrm>
          <a:prstGeom prst="rect">
            <a:avLst/>
          </a:prstGeom>
          <a:solidFill>
            <a:srgbClr val="1A1A1A"/>
          </a:solidFill>
          <a:ln w="12700">
            <a:solidFill>
              <a:srgbClr val="3A3A3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4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0016" y="114300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PHASE 3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700016" y="146304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Jahr 3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91456" y="1783080"/>
            <a:ext cx="1828800" cy="36576"/>
          </a:xfrm>
          <a:prstGeom prst="rect">
            <a:avLst/>
          </a:prstGeom>
          <a:solidFill>
            <a:srgbClr val="7A5A07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791456" y="1901952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23 aktive Standorte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4791456" y="23317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Retail-Listing REWE, EDEKA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4791456" y="2761488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Dark-Kitchen-Netz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4791456" y="3191256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4,0 Mio. € Gesamtumsatz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4791456" y="3621024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EU-Expansion vorbereitet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4791456" y="4315968"/>
            <a:ext cx="1828800" cy="411480"/>
          </a:xfrm>
          <a:prstGeom prst="rect">
            <a:avLst/>
          </a:prstGeom>
          <a:solidFill>
            <a:srgbClr val="3A3A3A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791456" y="4315968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23 Standorte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6821424" y="1097280"/>
            <a:ext cx="2011680" cy="3749040"/>
          </a:xfrm>
          <a:prstGeom prst="rect">
            <a:avLst/>
          </a:prstGeom>
          <a:solidFill>
            <a:srgbClr val="2A2A2A"/>
          </a:solidFill>
          <a:ln w="12700">
            <a:solidFill>
              <a:srgbClr val="3A3A3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40000"/>
              </a:srgbClr>
            </a:outerShdw>
          </a:effectLst>
        </p:spPr>
      </p:sp>
      <p:sp>
        <p:nvSpPr>
          <p:cNvPr id="39" name="Text 37"/>
          <p:cNvSpPr/>
          <p:nvPr/>
        </p:nvSpPr>
        <p:spPr>
          <a:xfrm>
            <a:off x="6821424" y="114300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VISION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6821424" y="146304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Jahr 5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6912864" y="1783080"/>
            <a:ext cx="1828800" cy="36576"/>
          </a:xfrm>
          <a:prstGeom prst="rect">
            <a:avLst/>
          </a:prstGeom>
          <a:solidFill>
            <a:srgbClr val="7A5A07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912864" y="1901952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50+ FN im DACH-Raum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6912864" y="23317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EU-Marktführer BBQ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6912864" y="2761488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11,7 Mio. € Umsatz</a:t>
            </a:r>
            <a:endParaRPr lang="en-US" sz="950" dirty="0"/>
          </a:p>
        </p:txBody>
      </p:sp>
      <p:sp>
        <p:nvSpPr>
          <p:cNvPr id="45" name="Text 43"/>
          <p:cNvSpPr/>
          <p:nvPr/>
        </p:nvSpPr>
        <p:spPr>
          <a:xfrm>
            <a:off x="6912864" y="3191256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Dark-Kitchen-Netz</a:t>
            </a:r>
            <a:endParaRPr lang="en-US" sz="950" dirty="0"/>
          </a:p>
        </p:txBody>
      </p:sp>
      <p:sp>
        <p:nvSpPr>
          <p:cNvPr id="46" name="Text 44"/>
          <p:cNvSpPr/>
          <p:nvPr/>
        </p:nvSpPr>
        <p:spPr>
          <a:xfrm>
            <a:off x="6912864" y="3621024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Unternehmenswert ~27 Mio €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6912864" y="4315968"/>
            <a:ext cx="1828800" cy="411480"/>
          </a:xfrm>
          <a:prstGeom prst="rect">
            <a:avLst/>
          </a:prstGeom>
          <a:solidFill>
            <a:srgbClr val="3A3A3A"/>
          </a:solidFill>
          <a:ln w="12700">
            <a:solidFill>
              <a:srgbClr val="7A5A07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912864" y="4315968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896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50+ Standorte</a:t>
            </a:r>
            <a:endParaRPr lang="en-US" sz="1200" dirty="0"/>
          </a:p>
        </p:txBody>
      </p:sp>
      <p:sp>
        <p:nvSpPr>
          <p:cNvPr id="49" name="Shape 47"/>
          <p:cNvSpPr/>
          <p:nvPr/>
        </p:nvSpPr>
        <p:spPr>
          <a:xfrm>
            <a:off x="0" y="5015484"/>
            <a:ext cx="9144000" cy="128016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57200" y="473659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5A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O L D E E S  ·  www.goldeesfranchise.com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GOLDEES Franchise – Dein Erfolg beginnt hier</dc:title>
  <dc:subject>PptxGenJS Presentation</dc:subject>
  <dc:creator>PptxGenJS</dc:creator>
  <cp:lastModifiedBy>PptxGenJS</cp:lastModifiedBy>
  <cp:revision>1</cp:revision>
  <dcterms:created xsi:type="dcterms:W3CDTF">2026-03-16T18:10:33Z</dcterms:created>
  <dcterms:modified xsi:type="dcterms:W3CDTF">2026-03-16T18:10:33Z</dcterms:modified>
</cp:coreProperties>
</file>