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7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70" r:id="rId5"/>
    <p:sldMasterId id="2147483792" r:id="rId6"/>
    <p:sldMasterId id="2147483814" r:id="rId7"/>
    <p:sldMasterId id="2147483836" r:id="rId8"/>
    <p:sldMasterId id="2147483748" r:id="rId9"/>
    <p:sldMasterId id="2147483726" r:id="rId10"/>
    <p:sldMasterId id="2147483704" r:id="rId11"/>
    <p:sldMasterId id="2147483858" r:id="rId12"/>
    <p:sldMasterId id="2147483880" r:id="rId13"/>
    <p:sldMasterId id="2147483932" r:id="rId14"/>
  </p:sldMasterIdLst>
  <p:notesMasterIdLst>
    <p:notesMasterId r:id="rId35"/>
  </p:notesMasterIdLst>
  <p:sldIdLst>
    <p:sldId id="256" r:id="rId15"/>
    <p:sldId id="310" r:id="rId16"/>
    <p:sldId id="337" r:id="rId17"/>
    <p:sldId id="313" r:id="rId18"/>
    <p:sldId id="338" r:id="rId19"/>
    <p:sldId id="339" r:id="rId20"/>
    <p:sldId id="342" r:id="rId21"/>
    <p:sldId id="341" r:id="rId22"/>
    <p:sldId id="340" r:id="rId23"/>
    <p:sldId id="343" r:id="rId24"/>
    <p:sldId id="344" r:id="rId25"/>
    <p:sldId id="355" r:id="rId26"/>
    <p:sldId id="356" r:id="rId27"/>
    <p:sldId id="357" r:id="rId28"/>
    <p:sldId id="358" r:id="rId29"/>
    <p:sldId id="359" r:id="rId30"/>
    <p:sldId id="354" r:id="rId31"/>
    <p:sldId id="353" r:id="rId32"/>
    <p:sldId id="360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332908-70CA-CB8F-A2FC-B01628D3D16F}" name="Cummings, Janae Danielle" initials="CJ" userId="S::jdcummin@iu.edu::d1aa624f-5867-4494-af0b-4c2d70a93744" providerId="AD"/>
  <p188:author id="{6C002275-C533-501B-086E-E5D5EE322128}" name="Sutorius, Emily Catherine" initials="SE" userId="S::ewheeloc@iu.edu::bbc69f27-a29e-4d01-9b8a-50898b3a17f6" providerId="AD"/>
  <p188:author id="{8D5618AD-B60C-8F67-9D05-49B46EAAED74}" name="Crantford, Lori" initials="CL" userId="S::loancran@iu.edu::7d890846-aa5c-46cb-82be-2f3e0d92460f" providerId="AD"/>
  <p188:author id="{4D64EBC8-CCF0-06E7-9355-4E2CF43BB62C}" name="Thielen, Scott" initials="TS" userId="S::sthiele@iu.edu::4319cb7e-ebf4-4bf5-ab39-380869331f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C0C"/>
    <a:srgbClr val="318100"/>
    <a:srgbClr val="690001"/>
    <a:srgbClr val="691A1B"/>
    <a:srgbClr val="7E0002"/>
    <a:srgbClr val="ED0000"/>
    <a:srgbClr val="5A0001"/>
    <a:srgbClr val="6D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3840"/>
  </p:normalViewPr>
  <p:slideViewPr>
    <p:cSldViewPr snapToGrid="0">
      <p:cViewPr varScale="1">
        <p:scale>
          <a:sx n="101" d="100"/>
          <a:sy n="101" d="100"/>
        </p:scale>
        <p:origin x="13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6"/>
                </a:solidFill>
              </a:rPr>
              <a:t>Unstandardized</a:t>
            </a:r>
            <a:r>
              <a:rPr lang="en-US" b="1" baseline="0" dirty="0">
                <a:solidFill>
                  <a:schemeClr val="accent6"/>
                </a:solidFill>
              </a:rPr>
              <a:t> Coefficient for Interdisciplinary Engagement</a:t>
            </a:r>
            <a:endParaRPr lang="en-US" b="1" dirty="0">
              <a:solidFill>
                <a:schemeClr val="accent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Interdisciplinary Research 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Hard–Pure–Life</c:v>
                </c:pt>
                <c:pt idx="1">
                  <c:v>Hard–Applied–Life</c:v>
                </c:pt>
                <c:pt idx="2">
                  <c:v>Hard–Pure–Nonlife</c:v>
                </c:pt>
                <c:pt idx="3">
                  <c:v>Hard–Applied–Nonlife</c:v>
                </c:pt>
                <c:pt idx="4">
                  <c:v>Soft–Pure–Life</c:v>
                </c:pt>
                <c:pt idx="5">
                  <c:v>Soft–Applied–Life</c:v>
                </c:pt>
                <c:pt idx="6">
                  <c:v>Soft–Pure–Nonlife</c:v>
                </c:pt>
                <c:pt idx="7">
                  <c:v>Soft–Applied–Nonlife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-0.104</c:v>
                </c:pt>
                <c:pt idx="1">
                  <c:v>5.2999999999999999E-2</c:v>
                </c:pt>
                <c:pt idx="2">
                  <c:v>-0.47299999999999998</c:v>
                </c:pt>
                <c:pt idx="3">
                  <c:v>0.02</c:v>
                </c:pt>
                <c:pt idx="4">
                  <c:v>1.2999999999999999E-2</c:v>
                </c:pt>
                <c:pt idx="5">
                  <c:v>0.23499999999999999</c:v>
                </c:pt>
                <c:pt idx="6">
                  <c:v>-9.6000000000000002E-2</c:v>
                </c:pt>
                <c:pt idx="7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4-3E48-8306-2003824E3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Interdisciplinary Teaching B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Hard–Pure–Life</c:v>
                </c:pt>
                <c:pt idx="1">
                  <c:v>Hard–Applied–Life</c:v>
                </c:pt>
                <c:pt idx="2">
                  <c:v>Hard–Pure–Nonlife</c:v>
                </c:pt>
                <c:pt idx="3">
                  <c:v>Hard–Applied–Nonlife</c:v>
                </c:pt>
                <c:pt idx="4">
                  <c:v>Soft–Pure–Life</c:v>
                </c:pt>
                <c:pt idx="5">
                  <c:v>Soft–Applied–Life</c:v>
                </c:pt>
                <c:pt idx="6">
                  <c:v>Soft–Pure–Nonlife</c:v>
                </c:pt>
                <c:pt idx="7">
                  <c:v>Soft–Applied–Nonlife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-0.25800000000000001</c:v>
                </c:pt>
                <c:pt idx="1">
                  <c:v>0.08</c:v>
                </c:pt>
                <c:pt idx="2">
                  <c:v>-0.53500000000000003</c:v>
                </c:pt>
                <c:pt idx="3">
                  <c:v>8.0000000000000002E-3</c:v>
                </c:pt>
                <c:pt idx="4">
                  <c:v>-0.11700000000000001</c:v>
                </c:pt>
                <c:pt idx="5">
                  <c:v>0.27</c:v>
                </c:pt>
                <c:pt idx="6">
                  <c:v>8.4000000000000005E-2</c:v>
                </c:pt>
                <c:pt idx="7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4-3E48-8306-2003824E3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6093711"/>
        <c:axId val="1186945791"/>
      </c:barChart>
      <c:catAx>
        <c:axId val="1126093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45791"/>
        <c:crosses val="autoZero"/>
        <c:auto val="1"/>
        <c:lblAlgn val="ctr"/>
        <c:lblOffset val="100"/>
        <c:tickLblSkip val="1"/>
        <c:noMultiLvlLbl val="0"/>
      </c:catAx>
      <c:valAx>
        <c:axId val="118694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5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09371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0D9D6-8B44-964D-B409-491630D2EF62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F901-10F4-8149-B217-045277F7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1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D428-2266-829F-C233-07674703D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7A1B2-FD83-E9B7-BCDA-0A92D8530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1DBA2-868B-9D82-59A0-5E4408437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BF927-4BFA-EBFE-C271-9F52FBECD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B7A3-761C-00F4-B0F1-CEAEB094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5ABDB-DB65-0C7A-DD4D-08F074697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54797-8A9B-1FA4-A4F7-2FD98BB0B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F6C9-A514-594E-3AA0-3AC5622E4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8191-A003-1770-80E7-8541DAEA6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D44AF-A1AA-AE85-4EB5-68D4EF5B2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C58AB-7287-1C84-B358-27BA38927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Findings</a:t>
            </a:r>
            <a:endParaRPr lang="en-US" dirty="0"/>
          </a:p>
          <a:p>
            <a:r>
              <a:rPr lang="en-US" b="1" dirty="0"/>
              <a:t>Soft–Applied–Life disciplines</a:t>
            </a:r>
            <a:r>
              <a:rPr lang="en-US" dirty="0"/>
              <a:t> show strong positive associations with: </a:t>
            </a:r>
          </a:p>
          <a:p>
            <a:pPr lvl="1"/>
            <a:r>
              <a:rPr lang="en-US" dirty="0"/>
              <a:t>Interdisciplinary Research (B = .235, p &lt; .001) </a:t>
            </a:r>
          </a:p>
          <a:p>
            <a:pPr lvl="1"/>
            <a:r>
              <a:rPr lang="en-US" dirty="0"/>
              <a:t>Interdisciplinary Teaching (B = .270, p &lt; .001) </a:t>
            </a:r>
          </a:p>
          <a:p>
            <a:r>
              <a:rPr lang="en-US" b="1" dirty="0"/>
              <a:t>Soft–Applied–Nonlife disciplines</a:t>
            </a:r>
            <a:r>
              <a:rPr lang="en-US" dirty="0"/>
              <a:t> demonstrate the strongest positive relationships: </a:t>
            </a:r>
          </a:p>
          <a:p>
            <a:pPr lvl="1"/>
            <a:r>
              <a:rPr lang="en-US" dirty="0"/>
              <a:t>Research (B = .351, p &lt; .001) </a:t>
            </a:r>
          </a:p>
          <a:p>
            <a:pPr lvl="1"/>
            <a:r>
              <a:rPr lang="en-US" dirty="0"/>
              <a:t>Teaching (B = .469, p &lt; .001) </a:t>
            </a:r>
          </a:p>
          <a:p>
            <a:r>
              <a:rPr lang="en-US" b="1" dirty="0"/>
              <a:t>Hard–Pure–Nonlife disciplines</a:t>
            </a:r>
            <a:r>
              <a:rPr lang="en-US" dirty="0"/>
              <a:t> are significantly less engaged: </a:t>
            </a:r>
          </a:p>
          <a:p>
            <a:pPr lvl="1"/>
            <a:r>
              <a:rPr lang="en-US" dirty="0"/>
              <a:t>Research (B = −.473, p = .003) </a:t>
            </a:r>
          </a:p>
          <a:p>
            <a:pPr lvl="1"/>
            <a:r>
              <a:rPr lang="en-US" dirty="0"/>
              <a:t>Teaching (B = −.535, p &lt; .001) </a:t>
            </a:r>
          </a:p>
          <a:p>
            <a:r>
              <a:rPr lang="en-US" b="1" dirty="0"/>
              <a:t>Hard–Pure–Life disciplines</a:t>
            </a:r>
            <a:r>
              <a:rPr lang="en-US" dirty="0"/>
              <a:t> show lower engagement in interdisciplinary teaching (B = −.258, p = .043).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Applied and soft disciplines are most conducive to interdisciplinarity, while hard–pure–nonlife fields exhibit the greatest resistance.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23599-CB0C-D2BB-299B-5FC308AB4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9E88-85C6-44FE-89C6-F42F1DFD9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A4DF6-F8EF-8980-773D-0BCB22D2D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790C2-9CE1-B3C9-5878-BE417CECF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1001E-713F-C02E-30F7-BFA4E2775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5C91-3F24-ED59-CBA6-B54DEAFA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30A31-556E-94E8-A653-5E14E98EB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696D0-5A45-E95F-74AF-7F269D073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F5B0E-E26E-0702-38C2-A6AA088FB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9F070-12E0-EEE0-1933-0C5136A5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63D50-1866-C8CB-5365-845287DA1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768D5-A7F4-5428-72E1-1D13CFFD6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Participation varies across demographic groups. Highlights equity considerations in interdisciplinary scholarship.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4DC76-844E-DC43-1DDF-A41148599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6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AD43-7CD2-9EB4-E8E6-7E5C41F2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3C29B-6ADE-FCDB-7105-ACABADBB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F2495-7D52-9852-066E-5B39F5A7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Participation varies across demographic groups. Highlights equity considerations in interdisciplinary scholarship.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0E3C-24CD-362C-2B8C-5D92C70BA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0AB9-3DAF-E563-7EC6-63B239F9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C91A8-453D-745A-2AC0-826AAB431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34B55-2859-EB84-1DA0-447C21363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28647-07CD-3A19-4E32-881FA6846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7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AF06-895E-DCEA-DE00-E9C241539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9844E-3E7A-7AFD-9281-6B5BB5313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177E2-D315-FD8B-5CCC-02EE5E6D4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B629-7A7D-5421-77FF-B7F276EDB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9B9E-16FB-31F5-2068-29989A86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F086C-07EF-E00F-C155-24B0C3B82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CF245-8DEF-0D67-46C8-1ED0D0A35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546B8-16B5-F3EA-D12B-F02E87DAB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AE95A-4A4A-DCDB-5D44-065B66A8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0A6F9-86E7-F44E-9058-EAF40AB4E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A8CC1-6F01-F669-B345-ED28D1C06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CBB60-0327-4C37-1A19-0091B288B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EFAB2-7E35-BC9E-0CD2-E66B4AE5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772D4-37FA-A48D-275B-38020A8CC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99A89-BB5F-DED2-4747-1E694481D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1A082-7FF6-29D0-0654-80F0975F5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1333-79B3-6649-93B4-F21594F04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6A49B-A225-570E-F544-5A46430DA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E1D94-6147-44FF-8489-912A30264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4BA84-709C-9B0D-2F13-E036D162E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7038-25FB-5E6E-5A97-449804682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1D36F-55FD-02FE-12D2-F0EBB3406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F6232-F000-3B81-A35D-AB34F1F97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06E1-0909-5A4D-B630-B15F094C8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F601-E144-37C4-B125-0EAB4001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D7F66-319C-AAFB-2477-F8F0B30BA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8799C-215E-F5D1-730B-FBDEDD95B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0E5C-3F56-3F85-60E1-934BAB47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A9701-E44B-6081-BEC9-BCFAC258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C15E3-E916-A8B8-F86F-D8DEA83B6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D7DCC-2603-49C0-DC47-0F1CEEFC0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18BB4-CD0E-87DF-0825-53BB56452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F901-10F4-8149-B217-045277F7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0961" y="6237080"/>
            <a:ext cx="240284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A26400A-1810-2482-88CF-72241C4C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7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320" y="6316594"/>
            <a:ext cx="25392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9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4B36D1-BD01-85AF-CC71-11E5B21BA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00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CA4D0B-7777-6482-A71C-7E6EBE70E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478F4F-3F15-D40D-706D-4093F8800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7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072D98-837F-DBD5-1B78-507C960F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2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A816B6A-8B37-5CCA-558C-F5D46F8B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1A553-2E28-522C-C644-84A2E4278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5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111D99-C1F3-FD6C-F780-5468A1AD5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B4AB48-C974-78E6-D731-B17B53C0F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2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D9D7CE-6BD9-FA78-50ED-33BB5E411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3205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70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51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4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2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C7C4199-9BD1-178B-04F2-CDC03D55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80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4961" y="6237080"/>
            <a:ext cx="341884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920" y="6237081"/>
            <a:ext cx="335616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3920" y="6275738"/>
            <a:ext cx="26916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4880" y="6316594"/>
            <a:ext cx="263065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8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83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DFF813-5F64-95BC-4F6C-5CF3F7842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669B02-B1AF-7875-6A95-80ACD2F49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C29E6C-38BC-AE22-52E2-1DCBA46B1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7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18A169-9441-E049-7D9F-E66C0C61D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5A87AD-F261-D094-5125-911EACE8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2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2DF280-8354-AE4C-1DC7-40FF0E86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0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D0C873-8761-E17E-1339-DFE3FC493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2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42CBD6-51F2-5DA9-84FA-B2EF419E3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38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3E0A133-BDCF-C71D-F9DF-A35CBC054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406521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5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08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F7C411-178C-4232-3ED7-0421BB6D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53121" y="6237080"/>
            <a:ext cx="290068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6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0" y="6237081"/>
            <a:ext cx="257384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00" y="6275738"/>
            <a:ext cx="230553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7920" y="6316594"/>
            <a:ext cx="24376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36E005-8DF3-8A0F-6858-BB06BF606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4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4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6623C5-62BE-A3B1-BCFA-75F7402DE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77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04C864-EB9F-7925-DF63-447CD3753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161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52F116-F6F3-1461-9A3C-A959DDC1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050854-6097-9741-2260-6149A2AD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4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805B3B-0763-2930-D0B5-1D96013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F1478B-6445-C3F5-16FE-BA69BF285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7543DB-A321-1C8B-49A7-8BAA161E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348768-7F58-D5CA-1A0E-932A138EC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40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4573323-1852-DDCB-D9C4-151814236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68529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70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5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86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4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6161" y="6237080"/>
            <a:ext cx="270764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2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32800" y="6237081"/>
            <a:ext cx="291928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17440" y="6275738"/>
            <a:ext cx="246809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4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3120" y="6316594"/>
            <a:ext cx="27424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0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3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975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F84F34-9EA4-CFCA-FA12-94C3C33E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3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F2CAED-F8F2-E373-1A73-7A0F299CB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55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540B6A-6491-0A4A-F7E3-6B66117A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902650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5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B13EF8-2193-8860-BF80-30771A679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602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A0656-12E4-1F56-3419-08CA08DA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4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0B20864-49B2-C181-BB50-F957F5F8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52F498-A1F1-1CAB-0A06-994958F65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775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D1AC91-6F4F-56AB-294F-9655B32BA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6841"/>
            <a:ext cx="407281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74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30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3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8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8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4881" y="6237080"/>
            <a:ext cx="278892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4560" y="6237081"/>
            <a:ext cx="280752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5680" y="6275738"/>
            <a:ext cx="257985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7600" y="6316594"/>
            <a:ext cx="245793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760" y="6237081"/>
            <a:ext cx="235032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61AE62-2FFE-2CC3-E3D1-0E8F6CFBA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54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049C6B-2C37-EDFB-8402-948F8E5CC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664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97D328-45A7-2DE0-5C67-3978EEDED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2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D6DFD41-B885-4AD0-4045-DD9D5977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98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9EB42F-28A4-41F3-53DA-96FE4CF5C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67924B-3FCD-881C-7043-3E5A1FC7F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390C6E8-BBE0-D3F1-3620-763554AC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23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518B19-D5C5-CEBD-8236-1E5472D9D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019627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79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55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320106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185696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841" y="6237080"/>
            <a:ext cx="29819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5200" y="6237081"/>
            <a:ext cx="276688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8080" y="6275738"/>
            <a:ext cx="242745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895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37605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16594"/>
            <a:ext cx="244777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300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3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0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241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4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441305-E9C6-D846-E7C2-B538C115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19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86C103-B8C5-D9E1-158F-56438ED1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758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DECC6A-21DD-9902-35C2-02A5F03C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01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BA9C06-FE5C-6A41-1DC1-4C36D4B8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41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C86236A-F701-1324-9463-D729DB8B5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8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1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20617C-462E-B50F-F3F0-0DAFD95ED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4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FE8F1AA-AD9F-5521-0449-A19073F0C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49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CE90A0-D513-1A11-6FC4-2E426B7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0321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436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30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2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17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2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174370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5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3401957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2972947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1841" y="6237080"/>
            <a:ext cx="29819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5200" y="6237081"/>
            <a:ext cx="276688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8080" y="6275738"/>
            <a:ext cx="242745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803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16594"/>
            <a:ext cx="244777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438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3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4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69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441305-E9C6-D846-E7C2-B538C115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4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9681" y="6237080"/>
            <a:ext cx="248412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6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237417-511E-AA36-500D-656B5F281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391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33F2F7-870F-A216-7C83-079E7AC33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8D7BD7-D00A-0F1F-A163-E2675AA95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830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1F5D1-5F3B-B85B-99D9-B8D17A17E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2E830B3-2703-3521-B53E-6031C985C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7BB9B0D-9EBB-62F7-E0BC-F530F79D3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56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925F2B-66E5-4C6A-58D4-FA20E0D82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70017" y="104798"/>
            <a:ext cx="142345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225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50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3200" y="6237081"/>
            <a:ext cx="225888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7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0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35306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1051545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00" y="6275738"/>
            <a:ext cx="230553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7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360" y="6316594"/>
            <a:ext cx="234617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5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0160" y="6275738"/>
            <a:ext cx="229537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207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2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63BD07-0FD8-571A-8D2B-5F7E2C7C5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4088E1-8AFD-1A46-1113-7AF43671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4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B30E8A-DF65-D39B-BA91-9F8CAF181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7765041-52EE-8B43-51A5-8901DED71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8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2161D4-829A-A8F9-7787-7F83FA851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8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34DB49-C60C-1F2E-B628-3DA2A5B6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D0A125B-D9F2-A5ED-9039-69CE3A7ED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1120" y="6316594"/>
            <a:ext cx="22344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59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9BA785-0533-94F9-23B8-45BA060F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8768"/>
            <a:ext cx="4290645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1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03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8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9681" y="6237080"/>
            <a:ext cx="248412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6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0480" y="6237081"/>
            <a:ext cx="243160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9520" y="6275738"/>
            <a:ext cx="23360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9840" y="6316594"/>
            <a:ext cx="231569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7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3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9A1391-BDD1-0C7E-50FB-11A9988AC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2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8E9B139-008E-1B71-AF8C-D64B78204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0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AE5227-EF4A-9958-27F2-312174C12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5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C06E0F-33F1-F6E8-E680-67D19C14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2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DE85FB-B954-0844-350E-919644FEF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9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A4193F-099B-F1FE-050D-4F72ADD78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2426EF-B50E-51DB-3035-C40B3919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2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0AF335E-400A-A397-1A3A-8DBB51F6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104798"/>
            <a:ext cx="419186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0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24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0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4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0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06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1281" y="6237080"/>
            <a:ext cx="238252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1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120" y="6237081"/>
            <a:ext cx="239096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7120" y="6275738"/>
            <a:ext cx="24884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-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8E143-D455-4A3C-F787-9F4BB001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722141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9520" y="6316594"/>
            <a:ext cx="23360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F736CD1D-257F-D848-ADDF-0C3CED288F3A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FCD676-C09F-EB2F-1A31-AF92048E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19290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2C4C6-02CF-C2AC-1111-367A785AD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26533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70F2B95-2672-732F-9677-0228E4BE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72244" y="-211061"/>
            <a:ext cx="6151202" cy="7294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1">
                    <a:tint val="82000"/>
                  </a:schemeClr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7E7AA2-9887-21A5-F37A-B059195E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7168" y="6119999"/>
            <a:ext cx="2705943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C530316-DE7C-9B49-1F7A-53E0F8D9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39305" y="-220129"/>
            <a:ext cx="6182520" cy="733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15A5D2-F4B9-39D5-1EA2-3167DEBD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3573F-770C-3938-D02C-1A11353C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167" y="6119999"/>
            <a:ext cx="2705946" cy="3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CADF9-549E-60D6-633B-60DCF2D0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6250" y="0"/>
            <a:ext cx="4095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99265-05ED-11E6-310D-55231653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330" y="723653"/>
            <a:ext cx="10870945" cy="5410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B95-4288-53D9-1A37-21CD4D8C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212" y="2502920"/>
            <a:ext cx="734189" cy="186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2226-2A7E-CACB-26D6-CDEEC57A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11" y="1861881"/>
            <a:ext cx="9199766" cy="1862129"/>
          </a:xfrm>
        </p:spPr>
        <p:txBody>
          <a:bodyPr>
            <a:noAutofit/>
          </a:bodyPr>
          <a:lstStyle>
            <a:lvl1pPr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E646F8-D947-5A63-D1B4-87B4D36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910" y="3777230"/>
            <a:ext cx="9199767" cy="1500187"/>
          </a:xfrm>
        </p:spPr>
        <p:txBody>
          <a:bodyPr/>
          <a:lstStyle>
            <a:lvl1pPr marL="0" indent="0">
              <a:buNone/>
              <a:defRPr sz="24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rimson trident">
            <a:extLst>
              <a:ext uri="{FF2B5EF4-FFF2-40B4-BE49-F238E27FC236}">
                <a16:creationId xmlns:a16="http://schemas.microsoft.com/office/drawing/2014/main" id="{5F6FD88C-0C7C-45AB-370B-847325C15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2" y="2681886"/>
            <a:ext cx="1229658" cy="150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BB350-6B0A-432D-766C-43D09168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4724" y="5641474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263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9" y="721052"/>
            <a:ext cx="7130626" cy="78764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3200" b="1" i="0" cap="all" baseline="0">
                <a:solidFill>
                  <a:schemeClr val="bg1"/>
                </a:solidFill>
                <a:latin typeface="Azeret Mono SemiBold" pitchFamily="2" charset="77"/>
                <a:cs typeface="Azeret Mono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BDEEB-92CC-BC8B-D882-1FB33D8B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A8D382-626B-956A-0EC3-DEF23BACE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16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72CD5D-2294-41F8-06C6-2D272F4A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002E9-78AE-3853-CA43-15539CB2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AAB19A-F306-6259-B101-CBC798DFD98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93660CF-19A9-059D-DBD4-5C2D334EA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4774-BDE9-F381-DFCC-1E182CAE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6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FE9EE97-9BCA-12D3-9226-DA0BFAE9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C3F3-9B67-1724-F9D7-D338218C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E2B38A9-E104-E888-0A65-BA97FA676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6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C3463-EE91-2139-1E40-3597B27C0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7737E-AB15-FE96-47AF-0909F325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C88E3E-CB18-36F0-8B0A-5925CAD0B2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C70EBF4-B0A0-A0C8-B913-21CAA6347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FB5-693C-1D4E-DA69-72E8D816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E3E-DBB8-EC2E-AB44-A2CF2E32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6251"/>
            <a:ext cx="5181600" cy="385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BAEA0F-342A-56F4-B7E0-961A03C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8B4E6-5463-4B96-AC9C-37BE95F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242F6C-C49B-574F-2B1A-9D5E81961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8D50C9-F1ED-4D6E-2EF2-D8F94935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5DF064D-7F23-F5E7-C88A-6DAC4B5B7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81"/>
            <a:ext cx="5157787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4217"/>
            <a:ext cx="5157787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BB9F1-F705-ABAB-53A8-8F8ECF5CC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6781"/>
            <a:ext cx="5183188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5D3A1-4D0F-7677-32E2-49782B9E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4217"/>
            <a:ext cx="5183188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737F93-4738-F57A-46C7-A4104C404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04AE2-B9D4-51CF-53DB-CC7E1336B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DA880-A5E7-4092-1AC6-DCE1B712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BEBC62-D954-D167-7ACF-01C7062D79B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85F56A-7975-11E1-C5AD-AA38A81B8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CCB-2F0A-B780-93C4-D2FBFC10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23682A0-7664-408C-27BB-D13BD1C6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9A17CB-AFE2-48A8-37FE-8F6E839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E16708-FEA4-AC1F-42BE-FA2F8D7EB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6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2 Column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3D7DA-0443-93B4-D84F-78513F3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52ABE-978B-3659-A910-F37889F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421377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7E86BA-C158-0E88-2879-DA6C493C065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2177181"/>
            <a:ext cx="4213770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8CEC368-7E7D-42B7-1D85-E57CCA375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094198"/>
            <a:ext cx="4213770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9B419-9895-659D-D8C8-C1C4D638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07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94C60A3-AD79-E0B6-4F9E-C6365015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E123A9-A1A2-756C-3F15-C309F51B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CCB0D9-9F3C-8982-F42D-0464FAAC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4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80A09-3D59-9BDA-5CF3-336A351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4E2234-7E79-984F-F03E-3F8806A5E50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471295B-941F-A9D5-A685-D2F175B30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754217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40A8F4-41B7-7E51-9B13-DCFE9325A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70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A9703-8381-4A59-2AC7-E72FDC6E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DE39AD-4A11-4889-348F-879F4205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071426F-3866-F616-793D-87F7DEF4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FDB-BB74-7421-6DBC-335D588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F227-C676-5399-124B-0B5B7D36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DBE4C3-AD9C-CE04-BD47-03B1A1B063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1979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7A2ACB-A436-0AEA-2AB5-35B9FD8C7E2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81979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8D82B0-AAC9-FE15-437A-36F8FE8B000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9030" y="2189077"/>
            <a:ext cx="3238684" cy="54174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BentonSans Regular" panose="0200050300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B1ED128-1EF3-CBB2-7EAF-5C7CD71C3C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19030" y="2836513"/>
            <a:ext cx="3238684" cy="343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D5B9CCC-9B93-99CD-213D-6A9E00E1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79599-5FD1-31F4-AD63-7540128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A8E57E5-8ECF-A4C7-FC58-B4F57D92D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193"/>
            <a:ext cx="390564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16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none" baseline="0">
                <a:solidFill>
                  <a:schemeClr val="tx2"/>
                </a:solidFill>
                <a:latin typeface="Georgia Pro Cond SemiBold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EE9C-6F9C-028F-1123-9F2CF4F6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102" y="802326"/>
            <a:ext cx="1359672" cy="141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4D532B-9C88-992E-53F6-71A52285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33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F5E78-1BF6-0504-F7C9-C1C2611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108"/>
            <a:ext cx="10515600" cy="733885"/>
          </a:xfrm>
        </p:spPr>
        <p:txBody>
          <a:bodyPr>
            <a:normAutofit/>
          </a:bodyPr>
          <a:lstStyle>
            <a:lvl1pPr>
              <a:defRPr sz="4300" b="0" i="0">
                <a:latin typeface="BentonSans Boo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8B2A06-52B5-B28C-6CB8-C25EE04C355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776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cap="none" baseline="0">
                <a:solidFill>
                  <a:schemeClr val="tx1"/>
                </a:solidFill>
                <a:latin typeface="BentonSans Regular" panose="02000503000000020004" pitchFamily="2" charset="77"/>
                <a:cs typeface="Azeret Mono Ligh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8BD8ED3-823A-DA64-E53F-DA98CAEEE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4198"/>
            <a:ext cx="5038725" cy="2667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  <a:lvl2pPr marL="457200" indent="0">
              <a:buNone/>
              <a:defRPr sz="1200">
                <a:latin typeface="Azeret Mono" pitchFamily="2" charset="77"/>
                <a:cs typeface="Azeret Mono" pitchFamily="2" charset="77"/>
              </a:defRPr>
            </a:lvl2pPr>
            <a:lvl3pPr marL="914400" indent="0">
              <a:buNone/>
              <a:defRPr sz="1200">
                <a:latin typeface="Azeret Mono" pitchFamily="2" charset="77"/>
                <a:cs typeface="Azeret Mono" pitchFamily="2" charset="77"/>
              </a:defRPr>
            </a:lvl3pPr>
            <a:lvl4pPr marL="1371600" indent="0">
              <a:buNone/>
              <a:defRPr sz="1200">
                <a:latin typeface="Azeret Mono" pitchFamily="2" charset="77"/>
                <a:cs typeface="Azeret Mono" pitchFamily="2" charset="77"/>
              </a:defRPr>
            </a:lvl4pPr>
            <a:lvl5pPr marL="1828800" indent="0">
              <a:buNone/>
              <a:defRPr sz="1200">
                <a:latin typeface="Azeret Mono" pitchFamily="2" charset="77"/>
                <a:cs typeface="Azeret Mono" pitchFamily="2" charset="77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7A18DFF-9C2D-4CFF-56BD-36FAADD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214" y="184379"/>
            <a:ext cx="563236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C5BE92-4A1B-4B59-F224-0389AB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35DFCAE-3B40-6C28-11D8-19685F12D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163" y="97585"/>
            <a:ext cx="2754262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3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rimson 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1709739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tx2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00" y="2635059"/>
            <a:ext cx="9512927" cy="1500187"/>
          </a:xfrm>
        </p:spPr>
        <p:txBody>
          <a:bodyPr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2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B56B-297B-2D74-365E-0655F8C22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dent Frame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9C0CF-D6EB-4C2A-5E28-1035827F6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2600" y="0"/>
            <a:ext cx="408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ED79C-F035-70BC-F0BD-5FAD56F4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675" y="1638300"/>
            <a:ext cx="10788650" cy="384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60728-CED7-1AAD-6E10-4D5AF44CB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07" y="2502920"/>
            <a:ext cx="1229658" cy="1862172"/>
            <a:chOff x="95707" y="2502920"/>
            <a:chExt cx="1229658" cy="18621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6442FE-E6FA-E295-B2E3-7D66C119A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8127" y="2502920"/>
              <a:ext cx="734189" cy="186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CBA63E-752E-1BF0-BCE7-6EB21A5E2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07" y="2681886"/>
              <a:ext cx="1229658" cy="15057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0271B-9D98-3284-D5FD-47A41BA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37" y="1430556"/>
            <a:ext cx="1775697" cy="415487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zeret Mono" pitchFamily="2" charset="77"/>
                <a:cs typeface="Azeret Mon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E283-B718-8041-8D55-5D3CF12F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6638" y="2062163"/>
            <a:ext cx="842770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300" b="0" i="0" cap="none" baseline="0">
                <a:solidFill>
                  <a:schemeClr val="tx1"/>
                </a:solidFill>
                <a:latin typeface="BentonSans Book" panose="02000503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7A383F-0936-9263-77E9-9A5249F88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7213" y="3684588"/>
            <a:ext cx="8447087" cy="125888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5">
                    <a:lumMod val="50000"/>
                  </a:schemeClr>
                </a:solidFill>
                <a:latin typeface="BentonSans Regular" panose="02000503000000020004" pitchFamily="2" charset="77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30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 Crim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BD80-618F-D517-33FF-7181972C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606" y="6267168"/>
            <a:ext cx="533968" cy="365125"/>
          </a:xfrm>
        </p:spPr>
        <p:txBody>
          <a:bodyPr/>
          <a:lstStyle>
            <a:lvl1pPr>
              <a:defRPr b="1" i="0">
                <a:latin typeface="BentonSans Regular" panose="02000503000000020004" pitchFamily="2" charset="77"/>
              </a:defRPr>
            </a:lvl1pPr>
          </a:lstStyle>
          <a:p>
            <a:fld id="{F970BF85-9FC8-714D-B749-5DD52FAE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7D7841-CD7A-DEC8-A9AC-B3AFBC356B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9068" y="2670160"/>
            <a:ext cx="3226404" cy="14377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200" b="0" i="0" cap="none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Name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Title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Department</a:t>
            </a:r>
          </a:p>
          <a:p>
            <a:pPr>
              <a:lnSpc>
                <a:spcPts val="1540"/>
              </a:lnSpc>
              <a:spcBef>
                <a:spcPts val="1200"/>
              </a:spcBef>
            </a:pPr>
            <a:r>
              <a:rPr lang="en-US"/>
              <a:t>Presenter Phone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US"/>
              <a:t>Presenter Email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952-0415-D0D0-7A36-B8567A9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0D745-CBA1-68F3-6581-BC646898B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F0254-472D-AB5A-2E5E-5FE6DC54B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202" y="5637520"/>
            <a:ext cx="3094485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On Tomorrow 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41" y="3035285"/>
            <a:ext cx="7119532" cy="1072587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670160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6015C-00BF-AEFC-51E6-106CA53B7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5474071"/>
            <a:ext cx="768531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8BC0B0-63B0-FA2D-47A5-1F25D592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2202" y="5637520"/>
            <a:ext cx="3094485" cy="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6D8955-E9DB-8745-EC30-4CDF955B8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10562606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079322"/>
            <a:ext cx="9699674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B62822-4AC1-B82E-65A4-D41E4543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4721" y="6237080"/>
            <a:ext cx="2799080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3F403E1-C407-1E4F-B70B-1D01DD36248A}" type="datetime4">
              <a:rPr lang="en-US" smtClean="0"/>
              <a:pPr/>
              <a:t>April 23, 2026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03CA28-DB7A-BDB7-BE29-6D30072A3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D4E1-D3DC-D5F4-1B0E-A3DEE53C9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30446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0FEE7-F756-8EB5-46D5-AE73009A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420"/>
          <a:stretch>
            <a:fillRect/>
          </a:stretch>
        </p:blipFill>
        <p:spPr>
          <a:xfrm>
            <a:off x="10562607" y="0"/>
            <a:ext cx="790308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079322"/>
            <a:ext cx="9746567" cy="2022475"/>
          </a:xfrm>
        </p:spPr>
        <p:txBody>
          <a:bodyPr anchor="b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0" y="4333875"/>
            <a:ext cx="9746567" cy="773014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1714197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1520" y="6237081"/>
            <a:ext cx="3000564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99CA6624-00E6-C34F-9AA3-84B787E7E4E9}" type="datetime4">
              <a:rPr lang="en-US" smtClean="0"/>
              <a:t>April 23, 2026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1478F-7A9A-A59C-9149-69107D6A3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00177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027631-216C-A851-32E8-6FB4304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8" y="6333809"/>
            <a:ext cx="2021059" cy="2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5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mson Title Slide -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39087-2BD5-723B-D582-DC40C82BC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6803" b="-312"/>
          <a:stretch>
            <a:fillRect/>
          </a:stretch>
        </p:blipFill>
        <p:spPr>
          <a:xfrm>
            <a:off x="722141" y="0"/>
            <a:ext cx="791194" cy="1354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8974-59A4-6BE4-C1C8-35D4B042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0" y="2498316"/>
            <a:ext cx="6663397" cy="2643027"/>
          </a:xfrm>
        </p:spPr>
        <p:txBody>
          <a:bodyPr anchor="t"/>
          <a:lstStyle>
            <a:lvl1pPr algn="l">
              <a:defRPr sz="6000" b="1" i="1" cap="all" baseline="0">
                <a:solidFill>
                  <a:schemeClr val="tx2"/>
                </a:solidFill>
                <a:latin typeface="BentonSans Black" panose="02000503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8880-01B2-E743-3AB0-6A536C89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5141343"/>
            <a:ext cx="6663396" cy="1010196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cap="all" baseline="0">
                <a:solidFill>
                  <a:schemeClr val="tx2"/>
                </a:solidFill>
                <a:latin typeface="BentonSans Regular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CCDE-8424-730A-362E-32E78221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41" y="2030785"/>
            <a:ext cx="5632360" cy="365125"/>
          </a:xfrm>
        </p:spPr>
        <p:txBody>
          <a:bodyPr/>
          <a:lstStyle>
            <a:lvl1pPr algn="l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8E38D-FCF7-2970-9FDC-00149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7120" y="6275738"/>
            <a:ext cx="2488417" cy="365125"/>
          </a:xfrm>
        </p:spPr>
        <p:txBody>
          <a:bodyPr/>
          <a:lstStyle>
            <a:lvl1pPr algn="r">
              <a:defRPr>
                <a:latin typeface="Azeret Mono" pitchFamily="2" charset="77"/>
                <a:cs typeface="Azeret Mono" pitchFamily="2" charset="77"/>
              </a:defRPr>
            </a:lvl1pPr>
          </a:lstStyle>
          <a:p>
            <a:fld id="{74AAA2F5-2693-1C4E-8AA7-D357889A8E8C}" type="datetime4">
              <a:rPr lang="en-US" smtClean="0"/>
              <a:pPr/>
              <a:t>April 23, 2026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B795E0-6F73-127D-FAF7-CECAB57B5A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EA422-E962-6115-D06D-F1485489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636" y="6217371"/>
            <a:ext cx="501940" cy="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B289B6-34FF-3D8D-95D0-B4E82CB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1897" y="6347640"/>
            <a:ext cx="2021059" cy="2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0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02.xml"/><Relationship Id="rId19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4" r:id="rId3"/>
    <p:sldLayoutId id="2147483693" r:id="rId4"/>
    <p:sldLayoutId id="2147483680" r:id="rId5"/>
    <p:sldLayoutId id="2147483695" r:id="rId6"/>
    <p:sldLayoutId id="2147483703" r:id="rId7"/>
    <p:sldLayoutId id="2147483696" r:id="rId8"/>
    <p:sldLayoutId id="2147483683" r:id="rId9"/>
    <p:sldLayoutId id="2147483679" r:id="rId10"/>
    <p:sldLayoutId id="2147483681" r:id="rId11"/>
    <p:sldLayoutId id="2147483682" r:id="rId12"/>
    <p:sldLayoutId id="2147483685" r:id="rId13"/>
    <p:sldLayoutId id="2147483686" r:id="rId14"/>
    <p:sldLayoutId id="2147483702" r:id="rId15"/>
    <p:sldLayoutId id="2147483701" r:id="rId16"/>
    <p:sldLayoutId id="2147483697" r:id="rId17"/>
    <p:sldLayoutId id="2147483912" r:id="rId18"/>
    <p:sldLayoutId id="2147483913" r:id="rId19"/>
    <p:sldLayoutId id="2147483700" r:id="rId20"/>
    <p:sldLayoutId id="2147483684" r:id="rId21"/>
    <p:sldLayoutId id="2147483698" r:id="rId22"/>
    <p:sldLayoutId id="2147483699" r:id="rId23"/>
    <p:sldLayoutId id="2147483902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931" r:id="rId18"/>
    <p:sldLayoutId id="2147483922" r:id="rId19"/>
    <p:sldLayoutId id="2147483898" r:id="rId20"/>
    <p:sldLayoutId id="2147483899" r:id="rId21"/>
    <p:sldLayoutId id="2147483900" r:id="rId22"/>
    <p:sldLayoutId id="2147483901" r:id="rId23"/>
    <p:sldLayoutId id="2147483911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923" r:id="rId18"/>
    <p:sldLayoutId id="2147483914" r:id="rId19"/>
    <p:sldLayoutId id="2147483788" r:id="rId20"/>
    <p:sldLayoutId id="2147483789" r:id="rId21"/>
    <p:sldLayoutId id="2147483790" r:id="rId22"/>
    <p:sldLayoutId id="2147483791" r:id="rId23"/>
    <p:sldLayoutId id="2147483903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924" r:id="rId18"/>
    <p:sldLayoutId id="2147483915" r:id="rId19"/>
    <p:sldLayoutId id="2147483810" r:id="rId20"/>
    <p:sldLayoutId id="2147483811" r:id="rId21"/>
    <p:sldLayoutId id="2147483812" r:id="rId22"/>
    <p:sldLayoutId id="2147483813" r:id="rId23"/>
    <p:sldLayoutId id="2147483904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5" r:id="rId18"/>
    <p:sldLayoutId id="2147483916" r:id="rId19"/>
    <p:sldLayoutId id="2147483832" r:id="rId20"/>
    <p:sldLayoutId id="2147483833" r:id="rId21"/>
    <p:sldLayoutId id="2147483834" r:id="rId22"/>
    <p:sldLayoutId id="2147483835" r:id="rId23"/>
    <p:sldLayoutId id="2147483905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926" r:id="rId18"/>
    <p:sldLayoutId id="2147483917" r:id="rId19"/>
    <p:sldLayoutId id="2147483854" r:id="rId20"/>
    <p:sldLayoutId id="2147483855" r:id="rId21"/>
    <p:sldLayoutId id="2147483856" r:id="rId22"/>
    <p:sldLayoutId id="2147483857" r:id="rId23"/>
    <p:sldLayoutId id="2147483906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927" r:id="rId18"/>
    <p:sldLayoutId id="2147483918" r:id="rId19"/>
    <p:sldLayoutId id="2147483766" r:id="rId20"/>
    <p:sldLayoutId id="2147483767" r:id="rId21"/>
    <p:sldLayoutId id="2147483768" r:id="rId22"/>
    <p:sldLayoutId id="2147483769" r:id="rId23"/>
    <p:sldLayoutId id="2147483907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928" r:id="rId18"/>
    <p:sldLayoutId id="2147483919" r:id="rId19"/>
    <p:sldLayoutId id="2147483744" r:id="rId20"/>
    <p:sldLayoutId id="2147483745" r:id="rId21"/>
    <p:sldLayoutId id="2147483746" r:id="rId22"/>
    <p:sldLayoutId id="2147483747" r:id="rId23"/>
    <p:sldLayoutId id="2147483908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929" r:id="rId18"/>
    <p:sldLayoutId id="2147483920" r:id="rId19"/>
    <p:sldLayoutId id="2147483722" r:id="rId20"/>
    <p:sldLayoutId id="2147483723" r:id="rId21"/>
    <p:sldLayoutId id="2147483724" r:id="rId22"/>
    <p:sldLayoutId id="2147483725" r:id="rId23"/>
    <p:sldLayoutId id="2147483909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8B14B-0877-80C0-5A6E-934D9867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35F-5555-7CBD-8DB6-6B84BC7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79F-44FB-ACBF-E0A9-137DB1A3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67E70-AC91-F34C-A311-9C0B9DFFA0FF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A2D5-4682-595E-8B24-80CAAA1B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Short 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2F5-4614-1FC2-FAE0-547E7A55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0BF85-9FC8-714D-B749-5DD52FAE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930" r:id="rId18"/>
    <p:sldLayoutId id="2147483921" r:id="rId19"/>
    <p:sldLayoutId id="2147483876" r:id="rId20"/>
    <p:sldLayoutId id="2147483877" r:id="rId21"/>
    <p:sldLayoutId id="2147483878" r:id="rId22"/>
    <p:sldLayoutId id="2147483879" r:id="rId23"/>
    <p:sldLayoutId id="2147483910" r:id="rId2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BentonSans Book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entonSans Book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DA49-AF8F-6E37-8B01-76033B970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39" y="1504608"/>
            <a:ext cx="8434387" cy="3010536"/>
          </a:xfrm>
        </p:spPr>
        <p:txBody>
          <a:bodyPr anchor="ctr">
            <a:noAutofit/>
          </a:bodyPr>
          <a:lstStyle/>
          <a:p>
            <a:r>
              <a:rPr lang="en-US" sz="4800" dirty="0"/>
              <a:t>Disciplinary Cultures’ Influence on Faculty’s Interdisciplinary Research &amp;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595B8-2645-852B-1906-D1E3DE612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39" y="4515144"/>
            <a:ext cx="5729460" cy="773014"/>
          </a:xfrm>
        </p:spPr>
        <p:txBody>
          <a:bodyPr/>
          <a:lstStyle/>
          <a:p>
            <a:r>
              <a:rPr lang="en-US" i="0" dirty="0"/>
              <a:t>A LARGE-SCALE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00A91-0F10-7FC8-7AB2-D669D0AF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135" y="4901651"/>
            <a:ext cx="1271933" cy="127193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53E3683-91F8-E2FC-431E-54D7D0EF45A8}"/>
              </a:ext>
            </a:extLst>
          </p:cNvPr>
          <p:cNvSpPr txBox="1">
            <a:spLocks/>
          </p:cNvSpPr>
          <p:nvPr/>
        </p:nvSpPr>
        <p:spPr>
          <a:xfrm>
            <a:off x="10074135" y="6248740"/>
            <a:ext cx="1271933" cy="44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1" kern="1200" cap="all" baseline="0">
                <a:solidFill>
                  <a:schemeClr val="tx2"/>
                </a:solidFill>
                <a:latin typeface="BentonSans Regular" panose="02000503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0" dirty="0"/>
              <a:t>RESULTS HANDOUT</a:t>
            </a:r>
          </a:p>
        </p:txBody>
      </p:sp>
    </p:spTree>
    <p:extLst>
      <p:ext uri="{BB962C8B-B14F-4D97-AF65-F5344CB8AC3E}">
        <p14:creationId xmlns:p14="http://schemas.microsoft.com/office/powerpoint/2010/main" val="33724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786FE-AE7A-2524-BE76-5891D3EE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4B31CAE-0CBE-38FF-299A-9CBAB197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Variables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AF8842C-E125-94BF-5009-F1C9F2D023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Measures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B82C-5D26-359A-3A44-6834B94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1282646-60F1-8970-5AAE-E1FEB38854BA}"/>
              </a:ext>
            </a:extLst>
          </p:cNvPr>
          <p:cNvSpPr>
            <a:spLocks noGrp="1"/>
          </p:cNvSpPr>
          <p:nvPr/>
        </p:nvSpPr>
        <p:spPr>
          <a:xfrm>
            <a:off x="837038" y="2775118"/>
            <a:ext cx="3238684" cy="541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Regular" panose="02000503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Dependent Variables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F15E226-00D1-AC90-E275-4629FF791F4D}"/>
              </a:ext>
            </a:extLst>
          </p:cNvPr>
          <p:cNvSpPr>
            <a:spLocks noGrp="1"/>
          </p:cNvSpPr>
          <p:nvPr/>
        </p:nvSpPr>
        <p:spPr>
          <a:xfrm>
            <a:off x="837038" y="3422554"/>
            <a:ext cx="3238684" cy="343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Interdisciplinary research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Interdisciplinary teaching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E0C070B-04A5-837E-668D-76A61569047E}"/>
              </a:ext>
            </a:extLst>
          </p:cNvPr>
          <p:cNvSpPr>
            <a:spLocks noGrp="1"/>
          </p:cNvSpPr>
          <p:nvPr/>
        </p:nvSpPr>
        <p:spPr>
          <a:xfrm>
            <a:off x="4479228" y="2775118"/>
            <a:ext cx="3238684" cy="541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Regular" panose="02000503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Independent Variables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5F209272-319C-BB7D-4BE5-0797CA2D96C0}"/>
              </a:ext>
            </a:extLst>
          </p:cNvPr>
          <p:cNvSpPr>
            <a:spLocks noGrp="1"/>
          </p:cNvSpPr>
          <p:nvPr/>
        </p:nvSpPr>
        <p:spPr>
          <a:xfrm>
            <a:off x="4479228" y="3422554"/>
            <a:ext cx="3238684" cy="343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/>
              <a:t>Biglan’s</a:t>
            </a:r>
            <a:r>
              <a:rPr lang="en-US" dirty="0"/>
              <a:t> Disciplinary Dimensions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Convergence with Disciplinary Culture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D6BF61F-FD63-EE01-A008-477C060E468B}"/>
              </a:ext>
            </a:extLst>
          </p:cNvPr>
          <p:cNvSpPr>
            <a:spLocks noGrp="1"/>
          </p:cNvSpPr>
          <p:nvPr/>
        </p:nvSpPr>
        <p:spPr>
          <a:xfrm>
            <a:off x="8116279" y="2775118"/>
            <a:ext cx="3238684" cy="541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Regular" panose="02000503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Moderators &amp; Controls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F0EC115-78BF-E2C7-F22E-15C85AC06526}"/>
              </a:ext>
            </a:extLst>
          </p:cNvPr>
          <p:cNvSpPr>
            <a:spLocks noGrp="1"/>
          </p:cNvSpPr>
          <p:nvPr/>
        </p:nvSpPr>
        <p:spPr>
          <a:xfrm>
            <a:off x="8116279" y="3422554"/>
            <a:ext cx="3238684" cy="343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Rank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Tenure status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Race or ethnicity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Gender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EC5EDC-8AF6-5D41-7E6A-B1B6C3F4B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3905"/>
              </p:ext>
            </p:extLst>
          </p:nvPr>
        </p:nvGraphicFramePr>
        <p:xfrm>
          <a:off x="1476372" y="5453892"/>
          <a:ext cx="9239252" cy="127000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503477">
                  <a:extLst>
                    <a:ext uri="{9D8B030D-6E8A-4147-A177-3AD203B41FA5}">
                      <a16:colId xmlns:a16="http://schemas.microsoft.com/office/drawing/2014/main" val="1938015534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1757707893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82740386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3976701093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3581764163"/>
                    </a:ext>
                  </a:extLst>
                </a:gridCol>
                <a:gridCol w="1147155">
                  <a:extLst>
                    <a:ext uri="{9D8B030D-6E8A-4147-A177-3AD203B41FA5}">
                      <a16:colId xmlns:a16="http://schemas.microsoft.com/office/drawing/2014/main" val="1982749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  <a:endParaRPr lang="en-US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of Items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l-GR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 marL="63500" marR="6350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3500" marR="6350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Convergence with Disciplinary Culture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.856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.475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28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Interdisciplinary Research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.854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2.28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.870</a:t>
                      </a:r>
                    </a:p>
                  </a:txBody>
                  <a:tcPr marL="63500" marR="63500" marT="63500" marB="63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99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Interdisciplinary Teaching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.853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.882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67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6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25CB9-12D1-6869-9A84-881DCD98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D0985D-259E-6BC7-8965-0597DD5B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 Analysis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4163BA8-9F84-C721-D97E-519B7C3254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Analytical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BE30-A796-3DF1-D8E8-1D43EBAC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5257800" cy="37640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Conducted using SPSS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Dependent variables standardized (z-scores)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Reliability assessed using Cronbach’s Alpha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Eight disciplinary culture types generated using a 3-bit classification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AD7B5-3578-B6FF-0A99-B0186D3D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981F68-B87C-9991-1E1D-8997BCA78461}"/>
              </a:ext>
            </a:extLst>
          </p:cNvPr>
          <p:cNvSpPr txBox="1">
            <a:spLocks/>
          </p:cNvSpPr>
          <p:nvPr/>
        </p:nvSpPr>
        <p:spPr>
          <a:xfrm>
            <a:off x="6286500" y="2941503"/>
            <a:ext cx="5257800" cy="373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It is often believed that</a:t>
            </a:r>
            <a:r>
              <a:rPr lang="en-US" i="1" dirty="0"/>
              <a:t>: 0.2 = small effect; 0.5 = medium effect; and 0.8 = large effect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Rocconi &amp; Gonyea (2018) argued that the context inherent with FSSE warrants: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.1 = small effect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.3 = medium effect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.5 = large effect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2AD9-0C5B-32B8-A31B-A885B4EFB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4F9991C-C044-6C98-56EB-B908CB97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Results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BE3B8B7-68F2-98C0-FF0A-1FC14B8F07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0"/>
            <a:ext cx="10515599" cy="73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RQ1: </a:t>
            </a:r>
            <a:r>
              <a:rPr lang="en-US" dirty="0"/>
              <a:t>What is the relationship between disciplinary cultures and interdisciplinary research and teaching among college faculty?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9D6BB-49B6-6F2C-E5B6-07877BDA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E2B3D50-E8A9-7BE2-1266-B97B788F5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138166"/>
              </p:ext>
            </p:extLst>
          </p:nvPr>
        </p:nvGraphicFramePr>
        <p:xfrm>
          <a:off x="838199" y="2950252"/>
          <a:ext cx="10515599" cy="372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A41FD05-165A-369D-F43D-C81A9A2E9D23}"/>
              </a:ext>
            </a:extLst>
          </p:cNvPr>
          <p:cNvGrpSpPr/>
          <p:nvPr/>
        </p:nvGrpSpPr>
        <p:grpSpPr>
          <a:xfrm>
            <a:off x="838197" y="4140200"/>
            <a:ext cx="9455333" cy="1874682"/>
            <a:chOff x="838197" y="4140200"/>
            <a:chExt cx="9455333" cy="187468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051EAF7-EDF3-90DD-2C32-2344571D89EB}"/>
                </a:ext>
              </a:extLst>
            </p:cNvPr>
            <p:cNvSpPr/>
            <p:nvPr/>
          </p:nvSpPr>
          <p:spPr>
            <a:xfrm>
              <a:off x="838199" y="4140200"/>
              <a:ext cx="6146801" cy="330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14A6F2-E9CC-1A75-08AF-5B2ECB21B7BF}"/>
                </a:ext>
              </a:extLst>
            </p:cNvPr>
            <p:cNvSpPr/>
            <p:nvPr/>
          </p:nvSpPr>
          <p:spPr>
            <a:xfrm>
              <a:off x="838198" y="5076710"/>
              <a:ext cx="8057608" cy="330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05C06D-B621-8FDF-494F-7A1B880FD27A}"/>
                </a:ext>
              </a:extLst>
            </p:cNvPr>
            <p:cNvSpPr/>
            <p:nvPr/>
          </p:nvSpPr>
          <p:spPr>
            <a:xfrm>
              <a:off x="838197" y="5684682"/>
              <a:ext cx="9455333" cy="330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9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A4656-77F2-A908-AA7A-3AB9DB34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3081F1-7291-7822-5071-44706846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Results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A9C9A5C-8884-AEE1-64BD-345E74A11EE0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0"/>
            <a:ext cx="10515599" cy="73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RQ2: </a:t>
            </a:r>
            <a:r>
              <a:rPr lang="en-US" dirty="0"/>
              <a:t>How does perceived convergence with one’s disciplinary culture influence faculty engagement in interdisciplinary research and teaching?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C9DEC-A4ED-B1C0-7031-F033A45B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9375511-7C4E-96D6-AEC4-75F264C9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408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Convergence positively predicts: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Interdisciplinary Research (B = .074, p = .008)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Interdisciplinary Teaching (B = .065, p = .020)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Takeaway: </a:t>
            </a:r>
            <a:r>
              <a:rPr lang="en-US" dirty="0">
                <a:solidFill>
                  <a:schemeClr val="tx2"/>
                </a:solidFill>
              </a:rPr>
              <a:t>Faculty who feel aligned with their disciplinary norms are </a:t>
            </a:r>
            <a:r>
              <a:rPr lang="en-US" b="1" dirty="0">
                <a:solidFill>
                  <a:schemeClr val="tx2"/>
                </a:solidFill>
              </a:rPr>
              <a:t>more</a:t>
            </a:r>
            <a:r>
              <a:rPr lang="en-US" dirty="0">
                <a:solidFill>
                  <a:schemeClr val="tx2"/>
                </a:solidFill>
              </a:rPr>
              <a:t>, not less, likely to engage in interdisciplinary work.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Counters the </a:t>
            </a:r>
            <a:r>
              <a:rPr lang="en-US" dirty="0"/>
              <a:t>view that disciplines function as epistemic, cultural, and linguistic </a:t>
            </a:r>
            <a:r>
              <a:rPr lang="en-US" i="1" dirty="0"/>
              <a:t>boundaries (</a:t>
            </a:r>
            <a:r>
              <a:rPr lang="en-US" dirty="0"/>
              <a:t>Beecher &amp; </a:t>
            </a:r>
            <a:r>
              <a:rPr lang="en-US" dirty="0" err="1"/>
              <a:t>Trowler</a:t>
            </a:r>
            <a:r>
              <a:rPr lang="en-US" dirty="0"/>
              <a:t>, 2001; Nikitina, 2005)</a:t>
            </a:r>
            <a:endParaRPr lang="en-US" i="1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Confirms literature that </a:t>
            </a:r>
            <a:r>
              <a:rPr lang="en-US" dirty="0"/>
              <a:t>faculty with stronger understanding of their own disciplinary norms engage in more interdisciplinary work (Aykan &amp; </a:t>
            </a:r>
            <a:r>
              <a:rPr lang="en-US" dirty="0" err="1"/>
              <a:t>Yidirim</a:t>
            </a:r>
            <a:r>
              <a:rPr lang="en-US" dirty="0"/>
              <a:t>, 2021; Mosely et al., 2025)</a:t>
            </a:r>
            <a:endParaRPr lang="en-US" dirty="0">
              <a:solidFill>
                <a:schemeClr val="accent6"/>
              </a:solidFill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5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3C493-7892-AEF3-3FE7-6230DF06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C72787-DDF8-D02B-6AF8-2362E5FA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Results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C8109BB-A387-7571-01C9-F0E735EB619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0"/>
            <a:ext cx="10515599" cy="73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RQ3: </a:t>
            </a:r>
            <a:r>
              <a:rPr lang="en-US" dirty="0"/>
              <a:t>How does faculty rank and tenure status moderate the relationship between disciplinary culture and engagement in interdisciplinary research and teaching?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8A3E-6D7C-038A-1A06-A78F7DD6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BDFA6C-C9DD-E04E-2451-DCCF3733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3"/>
            <a:ext cx="10515600" cy="37321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Not on tenure track, but tenure exists at institution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Research: B = −.226, p &lt; .001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Teaching: B = −.173, p &lt; .001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Professors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Research: B = .266, p = .026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Takeaway: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Structural position matters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Senior faculty are more engaged in interdisciplinary research and teaching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Non-tenure-track faculty use interdisciplinary practices significantly less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Confirms literature on professional risk inherent with interdisciplinary education (Lyall et al, 2015; Rhoten &amp; Parker, 2004)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CB02-F632-3B0D-8340-E33E4D84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7FF6945-4D0F-CBCC-49D5-36931BE6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Results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BD0F94-FE4F-1F9C-63DF-B25B573411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0"/>
            <a:ext cx="10515599" cy="73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RQ4: </a:t>
            </a:r>
            <a:r>
              <a:rPr lang="en-US" dirty="0"/>
              <a:t>How do faculty gender and race/ethnicity relate to interdisciplinary research and teaching participation across </a:t>
            </a:r>
            <a:r>
              <a:rPr lang="en-US" dirty="0" err="1"/>
              <a:t>Biglan’s</a:t>
            </a:r>
            <a:r>
              <a:rPr lang="en-US" dirty="0"/>
              <a:t> disciplinary dimensions?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4BDF-1C5C-AEE1-DA8A-DB1169FD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A3F3EBF-E193-2C34-0929-9BB83A6F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3"/>
            <a:ext cx="4961351" cy="373211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Race/Ethnicity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Black or African American faculty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Research: B = .337, p = .006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Teaching: B = .314, p = .010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Indigenous Faculty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Research: B = -.680, p = .016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Teaching: B = -.575, p = .040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67A437-A87F-6C02-B39B-9F8661585600}"/>
              </a:ext>
            </a:extLst>
          </p:cNvPr>
          <p:cNvSpPr txBox="1">
            <a:spLocks/>
          </p:cNvSpPr>
          <p:nvPr/>
        </p:nvSpPr>
        <p:spPr>
          <a:xfrm>
            <a:off x="6388214" y="2941503"/>
            <a:ext cx="4961351" cy="373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</a:rPr>
              <a:t>Gender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Women: Lower engagement in interdisciplinary research (B = -.181, p = .030)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Men: Lower engagement in interdisciplinary research (B = -.175, p = .040)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No significant gender effects for teaching.</a:t>
            </a:r>
          </a:p>
        </p:txBody>
      </p:sp>
    </p:spTree>
    <p:extLst>
      <p:ext uri="{BB962C8B-B14F-4D97-AF65-F5344CB8AC3E}">
        <p14:creationId xmlns:p14="http://schemas.microsoft.com/office/powerpoint/2010/main" val="6288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0DEF-B806-50BE-D264-D8C71F075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31D495-DD95-0D63-ACF9-B2E2E850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Insights from the Study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C9AF5B2-07EF-D253-C2DD-A3A34299C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199" y="2177181"/>
            <a:ext cx="10515599" cy="4532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87A8-99D7-849E-76F4-7DDB7DA5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00EC7E-D7D7-3298-6A5A-281CD077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1759"/>
            <a:ext cx="10635642" cy="391649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Applied disciplines lead the way: </a:t>
            </a:r>
            <a:r>
              <a:rPr lang="en-US" altLang="en-US" sz="1800" dirty="0"/>
              <a:t>Soft–applied fields show the strongest positive associations with interdisciplinary research and teaching.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Hard–pure–nonlife fields face structural barriers: </a:t>
            </a:r>
            <a:r>
              <a:rPr lang="en-US" altLang="en-US" sz="1800" dirty="0"/>
              <a:t>These disciplines demonstrate significantly lower levels of interdisciplinary engagement.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Disciplinary identity is an asset, not a barrier:</a:t>
            </a:r>
            <a:r>
              <a:rPr lang="en-US" altLang="en-US" sz="1800" b="1" dirty="0">
                <a:latin typeface="+mj-lt"/>
              </a:rPr>
              <a:t> </a:t>
            </a:r>
            <a:r>
              <a:rPr lang="en-US" altLang="en-US" sz="1800" dirty="0"/>
              <a:t>Greater convergence with disciplinary culture predicts higher interdisciplinary participation.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Faculty security enables collaboration: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/>
              <a:t>Tenured and senior faculty engage more, while non-tenure-track faculty face constraints.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Equity matters: </a:t>
            </a:r>
            <a:r>
              <a:rPr lang="en-US" altLang="en-US" sz="1800" dirty="0"/>
              <a:t>Engagement varies across gender and race/ethnicity, underscoring the need for inclusive institutional support.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Interdisciplinary teaching and research follow similar patterns: </a:t>
            </a:r>
            <a:r>
              <a:rPr lang="en-US" altLang="en-US" sz="1800" dirty="0"/>
              <a:t>Suggesting shared drivers and barriers across both domains.</a:t>
            </a:r>
          </a:p>
        </p:txBody>
      </p:sp>
    </p:spTree>
    <p:extLst>
      <p:ext uri="{BB962C8B-B14F-4D97-AF65-F5344CB8AC3E}">
        <p14:creationId xmlns:p14="http://schemas.microsoft.com/office/powerpoint/2010/main" val="10794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1793-5141-B58C-AF4E-D7760381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916F3A-F39C-691E-9E3E-DA6AAD1A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Advancing Interdisciplinary Theory &amp; Practice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B7D8279-3A6B-BBFF-A906-880CEE7018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Key Implications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8357-4D40-2F89-94CC-BFDA3983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718CB7-435F-C21E-EAE4-0F0E59382080}"/>
              </a:ext>
            </a:extLst>
          </p:cNvPr>
          <p:cNvSpPr txBox="1">
            <a:spLocks/>
          </p:cNvSpPr>
          <p:nvPr/>
        </p:nvSpPr>
        <p:spPr>
          <a:xfrm>
            <a:off x="838199" y="2776251"/>
            <a:ext cx="4610623" cy="385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§"/>
              <a:defRPr sz="2000" b="0" i="0">
                <a:latin typeface="BentonSans Book" panose="02000503000000020004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BentonSans Book" panose="0200050300000002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latin typeface="BentonSans Book" panose="0200050300000002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latin typeface="BentonSans Book" panose="0200050300000002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latin typeface="BentonSans Book" panose="02000503000000020004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For the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Learning Sciences</a:t>
            </a:r>
            <a:r>
              <a:rPr lang="en-US" dirty="0"/>
              <a:t>:</a:t>
            </a:r>
          </a:p>
          <a:p>
            <a:r>
              <a:rPr lang="en-US" dirty="0"/>
              <a:t>Interdisciplinarity is shaped by context and culture, just as we view learning to be</a:t>
            </a:r>
          </a:p>
          <a:p>
            <a:r>
              <a:rPr lang="en-US" dirty="0"/>
              <a:t>Continue to situate faculty practices within ecological systems of learning</a:t>
            </a:r>
          </a:p>
          <a:p>
            <a:r>
              <a:rPr lang="en-US" dirty="0"/>
              <a:t>Position disciplinary culture as a critical component of learning environments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0AC863-04DB-4F4A-6E64-648F329D959C}"/>
              </a:ext>
            </a:extLst>
          </p:cNvPr>
          <p:cNvSpPr txBox="1">
            <a:spLocks/>
          </p:cNvSpPr>
          <p:nvPr/>
        </p:nvSpPr>
        <p:spPr>
          <a:xfrm>
            <a:off x="6205542" y="2776250"/>
            <a:ext cx="5148256" cy="4081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 sz="2000" b="0" i="0">
                <a:latin typeface="BentonSans Book" panose="02000503000000020004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BentonSans Book" panose="02000503000000020004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latin typeface="BentonSans Book" panose="02000503000000020004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latin typeface="BentonSans Book" panose="02000503000000020004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latin typeface="BentonSans Book" panose="02000503000000020004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For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Higher Education</a:t>
            </a:r>
            <a:r>
              <a:rPr lang="en-US" dirty="0"/>
              <a:t>:</a:t>
            </a:r>
            <a:endParaRPr lang="en-US" alt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en-US" dirty="0"/>
              <a:t>Incentivize interdisciplinary collaboration across disciplines; decrease risk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en-US" dirty="0"/>
              <a:t>Provide targeted support for underrepresented and contingent faculty.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en-US" dirty="0"/>
              <a:t>Align promotion and tenure policies with interdisciplinary goals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en-US" dirty="0"/>
              <a:t>Foster institutional cultures that value boundary-crossing scholarship</a:t>
            </a:r>
          </a:p>
        </p:txBody>
      </p:sp>
    </p:spTree>
    <p:extLst>
      <p:ext uri="{BB962C8B-B14F-4D97-AF65-F5344CB8AC3E}">
        <p14:creationId xmlns:p14="http://schemas.microsoft.com/office/powerpoint/2010/main" val="363579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8BCD-D84F-ABD8-B92E-5DFB4FA3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1E9B339-76C6-92F0-673E-15E16CAF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Research &amp; Literature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FF5A433-4446-B42F-30EA-0B0B83B0FE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Significance of the Study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B57A-645B-BDA0-4B1A-C3A4BA8F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C55A09-8B66-40B0-4E42-9EF91BC49F7D}"/>
              </a:ext>
            </a:extLst>
          </p:cNvPr>
          <p:cNvSpPr txBox="1">
            <a:spLocks/>
          </p:cNvSpPr>
          <p:nvPr/>
        </p:nvSpPr>
        <p:spPr>
          <a:xfrm>
            <a:off x="838199" y="2776251"/>
            <a:ext cx="10515599" cy="385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Provides large-scale empirical evidence on disciplinary cultures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A gap identified by Nikitina (2005)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Informs institutional action and advances learning sciences research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Helps better understand the enactment of interdisciplinary learning environments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Bridges higher education and the learning sciences</a:t>
            </a:r>
          </a:p>
        </p:txBody>
      </p:sp>
    </p:spTree>
    <p:extLst>
      <p:ext uri="{BB962C8B-B14F-4D97-AF65-F5344CB8AC3E}">
        <p14:creationId xmlns:p14="http://schemas.microsoft.com/office/powerpoint/2010/main" val="238899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077A-3EA3-AF9F-86D9-33ECD3C6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20C2C5F-82AF-41C5-E195-CC8A1654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Next Steps Based on Feedback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4A9D87A-FF6E-9412-3957-4DA1218B5D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Moving Forward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E676-B3BE-21FA-F65F-D6F77176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3C4B36-793B-8280-BD87-FBD4F50B8251}"/>
              </a:ext>
            </a:extLst>
          </p:cNvPr>
          <p:cNvSpPr txBox="1">
            <a:spLocks/>
          </p:cNvSpPr>
          <p:nvPr/>
        </p:nvSpPr>
        <p:spPr>
          <a:xfrm>
            <a:off x="838199" y="2776251"/>
            <a:ext cx="10515599" cy="385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/>
              <a:t>Big Changes: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Will transform the study to become a </a:t>
            </a:r>
            <a:r>
              <a:rPr lang="en-US" dirty="0">
                <a:solidFill>
                  <a:schemeClr val="tx2"/>
                </a:solidFill>
              </a:rPr>
              <a:t>mixed methods study</a:t>
            </a:r>
            <a:r>
              <a:rPr lang="en-US" dirty="0"/>
              <a:t>; I will add a qualitative component without removing quantitative results (Jerika &amp; Leo)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Will </a:t>
            </a:r>
            <a:r>
              <a:rPr lang="en-US" dirty="0">
                <a:solidFill>
                  <a:schemeClr val="tx2"/>
                </a:solidFill>
              </a:rPr>
              <a:t>remove the first two research questions </a:t>
            </a:r>
            <a:r>
              <a:rPr lang="en-US" dirty="0"/>
              <a:t>to refine the scope so that it is suitable for an Early Inquiry Project; save remaining data for future work (Jerika, Leo, Dan)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Will significantly rework the literature review for relevance toward my study (all)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Thank you for the many other comments and feedback. I look forward to addressing and improving my manuscript accordingly.</a:t>
            </a:r>
          </a:p>
        </p:txBody>
      </p:sp>
    </p:spTree>
    <p:extLst>
      <p:ext uri="{BB962C8B-B14F-4D97-AF65-F5344CB8AC3E}">
        <p14:creationId xmlns:p14="http://schemas.microsoft.com/office/powerpoint/2010/main" val="23914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4609C8-1644-B592-7D2A-3ACCD076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Interdisciplinarity Matters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4386B7D-272D-9937-4C69-5D4DD392CE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D35AD-38A7-06E4-DC29-345BD60F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941503"/>
            <a:ext cx="5900805" cy="37321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Complex problems transcend single disciplines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Universities promote interdisciplinary education as a key solution, yet remain structurally organized around disciplines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Disciplines function as their own type of culture (Becher &amp; </a:t>
            </a:r>
            <a:r>
              <a:rPr lang="en-US" dirty="0" err="1"/>
              <a:t>Trowler</a:t>
            </a:r>
            <a:r>
              <a:rPr lang="en-US" dirty="0"/>
              <a:t>, 2001; Nikitina, 2005; Umbach,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Question: </a:t>
            </a:r>
            <a:r>
              <a:rPr lang="en-US" dirty="0"/>
              <a:t>How do disciplinary cultures shape faculty engagement in interdisciplinary research and teaching?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B4AD-C59B-6050-6DAB-22814265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pic>
        <p:nvPicPr>
          <p:cNvPr id="6146" name="Picture 2" descr="UNESCO announces new partnership to actualise SDG goals - EnviroNews -  latest environment news, climate change, renewable energy">
            <a:extLst>
              <a:ext uri="{FF2B5EF4-FFF2-40B4-BE49-F238E27FC236}">
                <a16:creationId xmlns:a16="http://schemas.microsoft.com/office/drawing/2014/main" id="{B3B14665-1182-6A70-429D-9211CFB0B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770" r="770" b="664"/>
          <a:stretch>
            <a:fillRect/>
          </a:stretch>
        </p:blipFill>
        <p:spPr bwMode="auto">
          <a:xfrm>
            <a:off x="7357993" y="2941503"/>
            <a:ext cx="4434216" cy="35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6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04E17-E4E4-2C35-211A-D9186D2C5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41" y="2998215"/>
            <a:ext cx="7119532" cy="107258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EFC431-9BA3-3CC4-102A-122E707B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8795" y="2674568"/>
            <a:ext cx="4936678" cy="17888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Kyle Beyersdorf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Ph.D. Student &amp; Associate Instructor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Learning Sciences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Department of Learning, Design, &amp; Adult Education</a:t>
            </a:r>
          </a:p>
          <a:p>
            <a:pPr>
              <a:spcBef>
                <a:spcPts val="1200"/>
              </a:spcBef>
            </a:pPr>
            <a:r>
              <a:rPr lang="en-US" sz="1600" dirty="0" err="1"/>
              <a:t>kbeyersd@iu.edu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err="1"/>
              <a:t>kylebeyersdorf.com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06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F95C0-D335-6BFB-0909-704561CF7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15CAD2-8BED-40B5-3B87-D0439CE8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as Situated in Context and Culture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003EF9D-01E0-5322-2981-A4730A5100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Conceptual Foundations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03EED-3E31-47B5-987F-E75644E8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10515600" cy="33841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Consensus report, </a:t>
            </a:r>
            <a:r>
              <a:rPr lang="en-US" i="1" dirty="0"/>
              <a:t>How People Learn II</a:t>
            </a:r>
            <a:r>
              <a:rPr lang="en-US" dirty="0"/>
              <a:t>, asserted that</a:t>
            </a:r>
            <a:r>
              <a:rPr lang="en-US" i="1" dirty="0"/>
              <a:t> </a:t>
            </a:r>
            <a:r>
              <a:rPr lang="en-US" dirty="0"/>
              <a:t>learning is situated within contexts and culture (NASEM, 2018a).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Grounded in learning sciences and ecological perspectives (Kali, 2024)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Disciplinary cultures influence knowledge production and pedagogy (</a:t>
            </a:r>
            <a:r>
              <a:rPr lang="en-US" dirty="0" err="1"/>
              <a:t>Biglan</a:t>
            </a:r>
            <a:r>
              <a:rPr lang="en-US" dirty="0"/>
              <a:t>, 1973)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Key insight:</a:t>
            </a:r>
            <a:r>
              <a:rPr lang="en-US" dirty="0"/>
              <a:t> Disciplinary cultures shape the environments in which students learn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BABE-55DF-85E0-782A-42C20BE7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</p:spTree>
    <p:extLst>
      <p:ext uri="{BB962C8B-B14F-4D97-AF65-F5344CB8AC3E}">
        <p14:creationId xmlns:p14="http://schemas.microsoft.com/office/powerpoint/2010/main" val="93748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7614DC-D45C-FFE3-9EDC-543DD3AD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Disciplines as Cultural Systems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74C3083-7CE6-E920-2E14-7AEA2A08DD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Defining Disciplinary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AB6D-7B83-C549-53FC-84BF76C75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76251"/>
            <a:ext cx="7620001" cy="385604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Disciplines are cultures that shape how academics think, teach, research, and resist change (Becher &amp; </a:t>
            </a:r>
            <a:r>
              <a:rPr lang="en-US" dirty="0" err="1"/>
              <a:t>Trowler</a:t>
            </a:r>
            <a:r>
              <a:rPr lang="en-US" dirty="0"/>
              <a:t>, 2001)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Disciplinary cultures have three boundaries (Nikitina, 2005):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Epistemic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Cultural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Linguistic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9895-254D-6358-16C0-081FD914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</p:spTree>
    <p:extLst>
      <p:ext uri="{BB962C8B-B14F-4D97-AF65-F5344CB8AC3E}">
        <p14:creationId xmlns:p14="http://schemas.microsoft.com/office/powerpoint/2010/main" val="336731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B40E-F312-7450-B652-211D4089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58BCCC7-2D16-D8F6-80ED-9433D422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Biglan’s</a:t>
            </a:r>
            <a:r>
              <a:rPr lang="en-US" dirty="0"/>
              <a:t> (1973) Dimensions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6F22BE1-8271-03EF-8CD2-BA408DFBA4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6C34-E88B-9F78-E90C-633EE33A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67DF09-7C89-E038-FFED-F8DA75733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09204"/>
              </p:ext>
            </p:extLst>
          </p:nvPr>
        </p:nvGraphicFramePr>
        <p:xfrm>
          <a:off x="838201" y="2992597"/>
          <a:ext cx="10515598" cy="329692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941080">
                  <a:extLst>
                    <a:ext uri="{9D8B030D-6E8A-4147-A177-3AD203B41FA5}">
                      <a16:colId xmlns:a16="http://schemas.microsoft.com/office/drawing/2014/main" val="3169704779"/>
                    </a:ext>
                  </a:extLst>
                </a:gridCol>
                <a:gridCol w="1350316">
                  <a:extLst>
                    <a:ext uri="{9D8B030D-6E8A-4147-A177-3AD203B41FA5}">
                      <a16:colId xmlns:a16="http://schemas.microsoft.com/office/drawing/2014/main" val="1963144243"/>
                    </a:ext>
                  </a:extLst>
                </a:gridCol>
                <a:gridCol w="4472928">
                  <a:extLst>
                    <a:ext uri="{9D8B030D-6E8A-4147-A177-3AD203B41FA5}">
                      <a16:colId xmlns:a16="http://schemas.microsoft.com/office/drawing/2014/main" val="865655623"/>
                    </a:ext>
                  </a:extLst>
                </a:gridCol>
                <a:gridCol w="2751274">
                  <a:extLst>
                    <a:ext uri="{9D8B030D-6E8A-4147-A177-3AD203B41FA5}">
                      <a16:colId xmlns:a16="http://schemas.microsoft.com/office/drawing/2014/main" val="3569292486"/>
                    </a:ext>
                  </a:extLst>
                </a:gridCol>
              </a:tblGrid>
              <a:tr h="2041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400" b="1" i="0" kern="1200" dirty="0" err="1">
                          <a:solidFill>
                            <a:schemeClr val="bg1"/>
                          </a:solidFill>
                          <a:latin typeface="BentonSans Regular" panose="02000504020000020004" pitchFamily="2" charset="77"/>
                        </a:rPr>
                        <a:t>Biglan</a:t>
                      </a:r>
                      <a:r>
                        <a:rPr lang="en-US" sz="1400" b="1" i="0" kern="1200" dirty="0">
                          <a:solidFill>
                            <a:schemeClr val="bg1"/>
                          </a:solidFill>
                          <a:latin typeface="BentonSans Regular" panose="02000504020000020004" pitchFamily="2" charset="77"/>
                        </a:rPr>
                        <a:t> Dimension</a:t>
                      </a:r>
                      <a:endParaRPr lang="en-US" sz="1400" b="1" i="0" kern="1200" dirty="0">
                        <a:solidFill>
                          <a:schemeClr val="bg1"/>
                        </a:solidFill>
                        <a:latin typeface="BentonSans Regular" panose="02000504020000020004" pitchFamily="2" charset="77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0" kern="1200" dirty="0">
                          <a:solidFill>
                            <a:schemeClr val="bg1"/>
                          </a:solidFill>
                          <a:latin typeface="BentonSans Regular" panose="02000504020000020004" pitchFamily="2" charset="77"/>
                        </a:rPr>
                        <a:t>Group</a:t>
                      </a:r>
                      <a:endParaRPr lang="en-US" sz="1400" b="1" i="0" kern="1200" dirty="0">
                        <a:solidFill>
                          <a:schemeClr val="bg1"/>
                        </a:solidFill>
                        <a:latin typeface="BentonSans Regular" panose="02000504020000020004" pitchFamily="2" charset="77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0" kern="1200" dirty="0">
                          <a:solidFill>
                            <a:schemeClr val="bg1"/>
                          </a:solidFill>
                          <a:latin typeface="BentonSans Regular" panose="02000504020000020004" pitchFamily="2" charset="77"/>
                        </a:rPr>
                        <a:t>Definition</a:t>
                      </a:r>
                      <a:endParaRPr lang="en-US" sz="1400" b="1" i="0" kern="1200" dirty="0">
                        <a:solidFill>
                          <a:schemeClr val="bg1"/>
                        </a:solidFill>
                        <a:latin typeface="BentonSans Regular" panose="02000504020000020004" pitchFamily="2" charset="77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400" b="1" i="0" kern="1200" dirty="0">
                          <a:solidFill>
                            <a:schemeClr val="bg1"/>
                          </a:solidFill>
                          <a:latin typeface="BentonSans Regular" panose="02000504020000020004" pitchFamily="2" charset="77"/>
                        </a:rPr>
                        <a:t>Examples</a:t>
                      </a:r>
                      <a:endParaRPr lang="en-US" sz="1400" b="1" i="0" kern="1200" dirty="0">
                        <a:solidFill>
                          <a:schemeClr val="bg1"/>
                        </a:solidFill>
                        <a:latin typeface="BentonSans Regular" panose="02000504020000020004" pitchFamily="2" charset="77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94402"/>
                  </a:ext>
                </a:extLst>
              </a:tr>
              <a:tr h="295496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Hard–Soft</a:t>
                      </a:r>
                    </a:p>
                    <a:p>
                      <a:pPr marL="0" algn="l" defTabSz="914400" rtl="0" eaLnBrk="1" fontAlgn="t" latinLnBrk="0" hangingPunct="1">
                        <a:buNone/>
                      </a:pPr>
                      <a:br>
                        <a:rPr lang="en-US" sz="1200" b="0" kern="1200" dirty="0">
                          <a:solidFill>
                            <a:schemeClr val="tx1"/>
                          </a:solidFill>
                        </a:rPr>
                      </a:b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where scholars generally agree on core theories, methods, and what counts as valid evidence.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Physics, Chemistry, Engineering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425274"/>
                  </a:ext>
                </a:extLst>
              </a:tr>
              <a:tr h="2954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Soft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where there is less agreement on theories or methods, and multiple perspectives are common.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History, Sociology, Literature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593582"/>
                  </a:ext>
                </a:extLst>
              </a:tr>
              <a:tr h="295496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Pure–Applied</a:t>
                      </a:r>
                    </a:p>
                    <a:p>
                      <a:pPr marL="0" algn="l" defTabSz="914400" rtl="0" eaLnBrk="1" fontAlgn="t" latinLnBrk="0" hangingPunct="1">
                        <a:buNone/>
                      </a:pPr>
                      <a:br>
                        <a:rPr lang="en-US" sz="1200" b="0" kern="1200" dirty="0">
                          <a:solidFill>
                            <a:schemeClr val="tx1"/>
                          </a:solidFill>
                        </a:rPr>
                      </a:b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</a:rPr>
                        <a:t>Pure</a:t>
                      </a:r>
                      <a:endParaRPr lang="en-US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primarily concerned with developing knowledge and theory for its own sake, without immediate practical use.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Mathematics, Philosophy, Theoretical Physics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278500"/>
                  </a:ext>
                </a:extLst>
              </a:tr>
              <a:tr h="2954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</a:rPr>
                        <a:t>Applied</a:t>
                      </a:r>
                      <a:endParaRPr lang="en-US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focused on using knowledge to address practical, real-world problems.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Engineering, Education, Nursing, Business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55788"/>
                  </a:ext>
                </a:extLst>
              </a:tr>
              <a:tr h="295496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Life–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</a:rPr>
                        <a:t>NonLife</a:t>
                      </a:r>
                      <a:endParaRPr lang="en-US" sz="1200" b="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fontAlgn="t" latinLnBrk="0" hangingPunct="1">
                        <a:buNone/>
                      </a:pPr>
                      <a:br>
                        <a:rPr lang="en-US" sz="1200" b="0" kern="1200" dirty="0">
                          <a:solidFill>
                            <a:schemeClr val="tx1"/>
                          </a:solidFill>
                        </a:rPr>
                      </a:b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</a:rPr>
                        <a:t>Life</a:t>
                      </a:r>
                      <a:endParaRPr lang="en-US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that study living organisms and systems, including human behavior and social systems.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Biology, Psychology, Sociology, Education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041980"/>
                  </a:ext>
                </a:extLst>
              </a:tr>
              <a:tr h="2954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</a:rPr>
                        <a:t>Nonlife</a:t>
                      </a:r>
                      <a:endParaRPr lang="en-US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Fields that study non-living systems, such as physical or abstract entities.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Physics, Computer Science, Geology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960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5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6ECF-4173-DF2A-3D95-EAE28EB7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3F7F758-7E7E-7F62-E3E6-1A3F31AE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Interdisciplinarity in Higher Education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9F83A10-8CE4-F5F1-3F44-3CE1553E13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CECA7-7E21-FCC9-1952-CD265018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FFA0E-FA35-C8B7-E8B2-95902D2C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32" t="15617" r="11567" b="14139"/>
          <a:stretch>
            <a:fillRect/>
          </a:stretch>
        </p:blipFill>
        <p:spPr>
          <a:xfrm>
            <a:off x="5229356" y="2776251"/>
            <a:ext cx="6124441" cy="389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FD8ED3-06DD-47D4-5A45-266D28700D06}"/>
              </a:ext>
            </a:extLst>
          </p:cNvPr>
          <p:cNvSpPr txBox="1">
            <a:spLocks/>
          </p:cNvSpPr>
          <p:nvPr/>
        </p:nvSpPr>
        <p:spPr>
          <a:xfrm>
            <a:off x="838199" y="2776251"/>
            <a:ext cx="3886201" cy="385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Interdisciplinary is integrative (Klein &amp; Newell, 1997; Lattuca, 2001; NASEM, 2005)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Extremely productive for student learning (NASEM, 2018b)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Limited validated measurements of learning outcomes (</a:t>
            </a:r>
            <a:r>
              <a:rPr lang="en-US" dirty="0" err="1"/>
              <a:t>Oudenampsen</a:t>
            </a:r>
            <a:r>
              <a:rPr lang="en-US" dirty="0"/>
              <a:t>, 2024; Spelt, 2009)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2F4C14-AE77-4EC5-3A0B-2856FB2D36A7}"/>
              </a:ext>
            </a:extLst>
          </p:cNvPr>
          <p:cNvCxnSpPr>
            <a:cxnSpLocks/>
          </p:cNvCxnSpPr>
          <p:nvPr/>
        </p:nvCxnSpPr>
        <p:spPr>
          <a:xfrm>
            <a:off x="4988697" y="2776251"/>
            <a:ext cx="0" cy="375154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C20A-5F32-8430-E036-8329B432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EB9D2B-F420-787E-ABE7-3E682D42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Focus in the Learning Sciences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A77E07C-AF81-2348-7E64-EB60EE6355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70B5B-22C4-5690-3627-62058CD0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9CB728-FE22-9F97-EBC8-C2602C1E0BD0}"/>
              </a:ext>
            </a:extLst>
          </p:cNvPr>
          <p:cNvSpPr txBox="1">
            <a:spLocks/>
          </p:cNvSpPr>
          <p:nvPr/>
        </p:nvSpPr>
        <p:spPr>
          <a:xfrm>
            <a:off x="838199" y="2776251"/>
            <a:ext cx="8343901" cy="385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entonSans Boo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Interdisciplinary practice has far outpaced theory and empirical work (Lyall et al., 2016; </a:t>
            </a:r>
            <a:r>
              <a:rPr lang="en-US" dirty="0" err="1"/>
              <a:t>Markauskaite</a:t>
            </a:r>
            <a:r>
              <a:rPr lang="en-US" dirty="0"/>
              <a:t> et al., 2024)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Ecological view of learning attends to individuals, groups, curriculum, activity, systems, and institutional arrangements simultaneously (Kali, 2024; </a:t>
            </a:r>
            <a:r>
              <a:rPr lang="en-US" dirty="0" err="1"/>
              <a:t>Markauskaite</a:t>
            </a:r>
            <a:r>
              <a:rPr lang="en-US" dirty="0"/>
              <a:t> et al., 2024b; Rogat et al., 2022)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Each is necessary to study</a:t>
            </a:r>
          </a:p>
        </p:txBody>
      </p:sp>
    </p:spTree>
    <p:extLst>
      <p:ext uri="{BB962C8B-B14F-4D97-AF65-F5344CB8AC3E}">
        <p14:creationId xmlns:p14="http://schemas.microsoft.com/office/powerpoint/2010/main" val="61990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A5F6D-DFEF-779E-A467-B4724A5F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B0E2B9F-5783-EF4B-5486-6919F92F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Research Questions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1D1F1D7-CEA5-E598-A2C7-E8E60B5A81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Guiding the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ECC-9AF2-C0BB-E6AE-F9529108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3"/>
            <a:ext cx="10515598" cy="373211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Disciplinary culture: </a:t>
            </a:r>
            <a:r>
              <a:rPr lang="en-US" dirty="0"/>
              <a:t>What is the relationship between disciplinary cultures and interdisciplinary research and teaching among college faculty?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Convergence: </a:t>
            </a:r>
            <a:r>
              <a:rPr lang="en-US" dirty="0"/>
              <a:t>How does perceived convergence with one’s disciplinary culture influence faculty engagement in interdisciplinary research and teaching?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Professional characteristics: </a:t>
            </a:r>
            <a:r>
              <a:rPr lang="en-US" dirty="0"/>
              <a:t>How does faculty rank and tenure status moderate the relationship between disciplinary culture and engagement in interdisciplinary research and teaching?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Personal characteristics: </a:t>
            </a:r>
            <a:r>
              <a:rPr lang="en-US" dirty="0"/>
              <a:t>How do faculty gender and race/ethnicity relate to interdisciplinary research and teaching participation across </a:t>
            </a:r>
            <a:r>
              <a:rPr lang="en-US" dirty="0" err="1"/>
              <a:t>Biglan’s</a:t>
            </a:r>
            <a:r>
              <a:rPr lang="en-US" dirty="0"/>
              <a:t> disciplinary dimensions?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7424-CFAC-1BE8-35E8-046202A5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</p:spTree>
    <p:extLst>
      <p:ext uri="{BB962C8B-B14F-4D97-AF65-F5344CB8AC3E}">
        <p14:creationId xmlns:p14="http://schemas.microsoft.com/office/powerpoint/2010/main" val="356670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0678-F039-A22D-0A6E-5AE6FD201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1FA6AA2-A267-F6F7-3C43-CAF8EDD9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Survey of Student Engagement, 2025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1169F26-3256-C7C6-4C3D-337092472F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Source &amp; Sample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1EECF-0285-7A08-1CD4-6C50EE39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1504"/>
            <a:ext cx="5702300" cy="33841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FSSE: Large-scale, representative, national dataset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28 distinct items aimed to measure faculty’s disciplinary culture, interdisciplinary research, and interdisciplinary teaching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26 institutions opted to include this additional collection items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1,701 faculty responded to all items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E90B1-9CFE-FFC5-7FAC-C353154F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Disciplinary Cultures &amp; Interdisciplinary Engagement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71AE5F-3381-2D15-D3CA-1EEF566BF8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9300" y="3429000"/>
            <a:ext cx="4393222" cy="17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7734"/>
      </p:ext>
    </p:extLst>
  </p:cSld>
  <p:clrMapOvr>
    <a:masterClrMapping/>
  </p:clrMapOvr>
</p:sld>
</file>

<file path=ppt/theme/theme1.xml><?xml version="1.0" encoding="utf-8"?>
<a:theme xmlns:a="http://schemas.openxmlformats.org/drawingml/2006/main" name="Indiana University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793B5BD2-C3C3-704E-9693-6360B95CD4FA}"/>
    </a:ext>
  </a:extLst>
</a:theme>
</file>

<file path=ppt/theme/theme10.xml><?xml version="1.0" encoding="utf-8"?>
<a:theme xmlns:a="http://schemas.openxmlformats.org/drawingml/2006/main" name="IU South Bend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01E17AC9-EBD3-0E49-AA53-4B86D4DDEB1A}"/>
    </a:ext>
  </a:extLst>
</a:theme>
</file>

<file path=ppt/theme/theme11.xml><?xml version="1.0" encoding="utf-8"?>
<a:theme xmlns:a="http://schemas.openxmlformats.org/drawingml/2006/main" name="IU Online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01E17AC9-EBD3-0E49-AA53-4B86D4DDEB1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U Bloomington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23AA0F21-04F8-D146-8E44-93F1E544BE55}"/>
    </a:ext>
  </a:extLst>
</a:theme>
</file>

<file path=ppt/theme/theme3.xml><?xml version="1.0" encoding="utf-8"?>
<a:theme xmlns:a="http://schemas.openxmlformats.org/drawingml/2006/main" name="IU Indianapolis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A5C30BB9-68E4-E24D-8F6B-F1FE1316C9B9}"/>
    </a:ext>
  </a:extLst>
</a:theme>
</file>

<file path=ppt/theme/theme4.xml><?xml version="1.0" encoding="utf-8"?>
<a:theme xmlns:a="http://schemas.openxmlformats.org/drawingml/2006/main" name="IU Columbus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F49B25D7-803F-434A-8079-572271E869D7}"/>
    </a:ext>
  </a:extLst>
</a:theme>
</file>

<file path=ppt/theme/theme5.xml><?xml version="1.0" encoding="utf-8"?>
<a:theme xmlns:a="http://schemas.openxmlformats.org/drawingml/2006/main" name="IU East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B478409D-68AE-0648-86B3-D67C62B5EB84}"/>
    </a:ext>
  </a:extLst>
</a:theme>
</file>

<file path=ppt/theme/theme6.xml><?xml version="1.0" encoding="utf-8"?>
<a:theme xmlns:a="http://schemas.openxmlformats.org/drawingml/2006/main" name="IU Fort Wayne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F44E58C2-C5E3-C949-B4CD-51EE46787C95}"/>
    </a:ext>
  </a:extLst>
</a:theme>
</file>

<file path=ppt/theme/theme7.xml><?xml version="1.0" encoding="utf-8"?>
<a:theme xmlns:a="http://schemas.openxmlformats.org/drawingml/2006/main" name="IU Kokomo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375688D5-E0B5-B04A-884B-7907E9DE53FF}"/>
    </a:ext>
  </a:extLst>
</a:theme>
</file>

<file path=ppt/theme/theme8.xml><?xml version="1.0" encoding="utf-8"?>
<a:theme xmlns:a="http://schemas.openxmlformats.org/drawingml/2006/main" name="IU Northwest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72DB60C4-BA81-914B-BE19-027E90217B89}"/>
    </a:ext>
  </a:extLst>
</a:theme>
</file>

<file path=ppt/theme/theme9.xml><?xml version="1.0" encoding="utf-8"?>
<a:theme xmlns:a="http://schemas.openxmlformats.org/drawingml/2006/main" name="IU Southeast">
  <a:themeElements>
    <a:clrScheme name="IU Brand Colors">
      <a:dk1>
        <a:srgbClr val="1B3E50"/>
      </a:dk1>
      <a:lt1>
        <a:srgbClr val="FFFFFF"/>
      </a:lt1>
      <a:dk2>
        <a:srgbClr val="990000"/>
      </a:dk2>
      <a:lt2>
        <a:srgbClr val="EEEEF0"/>
      </a:lt2>
      <a:accent1>
        <a:srgbClr val="6D0808"/>
      </a:accent1>
      <a:accent2>
        <a:srgbClr val="F31C40"/>
      </a:accent2>
      <a:accent3>
        <a:srgbClr val="F5E3CC"/>
      </a:accent3>
      <a:accent4>
        <a:srgbClr val="F8EFE2"/>
      </a:accent4>
      <a:accent5>
        <a:srgbClr val="C9D2D6"/>
      </a:accent5>
      <a:accent6>
        <a:srgbClr val="072332"/>
      </a:accent6>
      <a:hlink>
        <a:srgbClr val="004F9E"/>
      </a:hlink>
      <a:folHlink>
        <a:srgbClr val="004080"/>
      </a:folHlink>
    </a:clrScheme>
    <a:fontScheme name="IU Brand Fonts">
      <a:majorFont>
        <a:latin typeface="BentonSans Bold"/>
        <a:ea typeface=""/>
        <a:cs typeface=""/>
      </a:majorFont>
      <a:minorFont>
        <a:latin typeface="Benton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Brand Presentation Template_FINAL SOURCE" id="{0A1A4063-E85F-6A49-A383-314F252BA6FC}" vid="{64959C35-F102-444C-A969-2D5EC264F15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244348-EA17-A444-AC9F-3782F36D2E6D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2C42661753C4498FBF3C1A4FFA860" ma:contentTypeVersion="19" ma:contentTypeDescription="Create a new document." ma:contentTypeScope="" ma:versionID="ce7ee232a14ab9233a696f958193629b">
  <xsd:schema xmlns:xsd="http://www.w3.org/2001/XMLSchema" xmlns:xs="http://www.w3.org/2001/XMLSchema" xmlns:p="http://schemas.microsoft.com/office/2006/metadata/properties" xmlns:ns2="93b78f33-85ec-497a-ab38-4b7ab928235a" xmlns:ns3="f1f4434b-45c9-47a5-b1b9-2a3e506b6279" targetNamespace="http://schemas.microsoft.com/office/2006/metadata/properties" ma:root="true" ma:fieldsID="21977731bfb782fcb26af1df6e0716f4" ns2:_="" ns3:_="">
    <xsd:import namespace="93b78f33-85ec-497a-ab38-4b7ab928235a"/>
    <xsd:import namespace="f1f4434b-45c9-47a5-b1b9-2a3e506b62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image" minOccurs="0"/>
                <xsd:element ref="ns2:MediaServiceSearchProperties" minOccurs="0"/>
                <xsd:element ref="ns2:kwizcomcontrollerfield" minOccurs="0"/>
                <xsd:element ref="ns2:Siz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78f33-85ec-497a-ab38-4b7ab9282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image" ma:index="22" nillable="true" ma:displayName="image" ma:internalName="imag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4" nillable="true" ma:displayName="kwizcomcontrollerfield" ma:internalName="kwizcomcontrollerfield">
      <xsd:simpleType>
        <xsd:restriction base="dms:Text"/>
      </xsd:simpleType>
    </xsd:element>
    <xsd:element name="Size" ma:index="25" nillable="true" ma:displayName="Size" ma:internalName="Size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4434b-45c9-47a5-b1b9-2a3e506b62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3ba0bfc-4133-4b9b-b84a-208f2228ffb6}" ma:internalName="TaxCatchAll" ma:showField="CatchAllData" ma:web="f1f4434b-45c9-47a5-b1b9-2a3e506b62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f4434b-45c9-47a5-b1b9-2a3e506b6279" xsi:nil="true"/>
    <lcf76f155ced4ddcb4097134ff3c332f xmlns="93b78f33-85ec-497a-ab38-4b7ab928235a">
      <Terms xmlns="http://schemas.microsoft.com/office/infopath/2007/PartnerControls"/>
    </lcf76f155ced4ddcb4097134ff3c332f>
    <image xmlns="93b78f33-85ec-497a-ab38-4b7ab928235a" xsi:nil="true"/>
    <Size xmlns="93b78f33-85ec-497a-ab38-4b7ab928235a" xsi:nil="true"/>
    <kwizcomcontrollerfield xmlns="93b78f33-85ec-497a-ab38-4b7ab928235a" xsi:nil="true"/>
  </documentManagement>
</p:properties>
</file>

<file path=customXml/itemProps1.xml><?xml version="1.0" encoding="utf-8"?>
<ds:datastoreItem xmlns:ds="http://schemas.openxmlformats.org/officeDocument/2006/customXml" ds:itemID="{ED9B9DA8-C715-4BB4-9314-1C7B96FE2A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749D69-8066-4411-86D7-8A0A9B95C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78f33-85ec-497a-ab38-4b7ab928235a"/>
    <ds:schemaRef ds:uri="f1f4434b-45c9-47a5-b1b9-2a3e506b6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C5B2B-508F-47B0-8B65-30E5077C0ABB}">
  <ds:schemaRefs>
    <ds:schemaRef ds:uri="f1f4434b-45c9-47a5-b1b9-2a3e506b6279"/>
    <ds:schemaRef ds:uri="http://purl.org/dc/terms/"/>
    <ds:schemaRef ds:uri="http://purl.org/dc/elements/1.1/"/>
    <ds:schemaRef ds:uri="93b78f33-85ec-497a-ab38-4b7ab928235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Indiana University</Template>
  <TotalTime>5458</TotalTime>
  <Words>1828</Words>
  <Application>Microsoft Macintosh PowerPoint</Application>
  <PresentationFormat>Widescreen</PresentationFormat>
  <Paragraphs>251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Aptos</vt:lpstr>
      <vt:lpstr>Arial</vt:lpstr>
      <vt:lpstr>Azeret Mono</vt:lpstr>
      <vt:lpstr>Azeret Mono SemiBold</vt:lpstr>
      <vt:lpstr>BentonSans Black</vt:lpstr>
      <vt:lpstr>BentonSans Book</vt:lpstr>
      <vt:lpstr>BentonSans Regular</vt:lpstr>
      <vt:lpstr>Georgia Pro Cond SemiBold</vt:lpstr>
      <vt:lpstr>Wingdings</vt:lpstr>
      <vt:lpstr>Indiana University</vt:lpstr>
      <vt:lpstr>IU Bloomington</vt:lpstr>
      <vt:lpstr>IU Indianapolis</vt:lpstr>
      <vt:lpstr>IU Columbus</vt:lpstr>
      <vt:lpstr>IU East</vt:lpstr>
      <vt:lpstr>IU Fort Wayne</vt:lpstr>
      <vt:lpstr>IU Kokomo</vt:lpstr>
      <vt:lpstr>IU Northwest</vt:lpstr>
      <vt:lpstr>IU Southeast</vt:lpstr>
      <vt:lpstr>IU South Bend</vt:lpstr>
      <vt:lpstr>IU Online</vt:lpstr>
      <vt:lpstr>Disciplinary Cultures’ Influence on Faculty’s Interdisciplinary Research &amp; Teaching</vt:lpstr>
      <vt:lpstr>Why Interdisciplinarity Matters</vt:lpstr>
      <vt:lpstr>Learning as Situated in Context and Culture</vt:lpstr>
      <vt:lpstr>Academic Disciplines as Cultural Systems</vt:lpstr>
      <vt:lpstr>Biglan’s (1973) Dimensions</vt:lpstr>
      <vt:lpstr>Interdisciplinarity in Higher Education</vt:lpstr>
      <vt:lpstr>Core Focus in the Learning Sciences</vt:lpstr>
      <vt:lpstr>Research Questions</vt:lpstr>
      <vt:lpstr>Faculty Survey of Student Engagement, 2025</vt:lpstr>
      <vt:lpstr>Key Variables</vt:lpstr>
      <vt:lpstr>Multiple Linear Regression Analysis</vt:lpstr>
      <vt:lpstr>Results</vt:lpstr>
      <vt:lpstr>Results</vt:lpstr>
      <vt:lpstr>Results</vt:lpstr>
      <vt:lpstr>Results</vt:lpstr>
      <vt:lpstr>Top Insights from the Study</vt:lpstr>
      <vt:lpstr>Advancing Interdisciplinary Theory &amp; Practice</vt:lpstr>
      <vt:lpstr>Contributions to Research &amp; Literature</vt:lpstr>
      <vt:lpstr>Next Steps Based on Feedback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Sutorius, Emily Catherine</dc:creator>
  <cp:keywords/>
  <dc:description/>
  <cp:lastModifiedBy>Beyersdorf, Kyle</cp:lastModifiedBy>
  <cp:revision>11</cp:revision>
  <dcterms:created xsi:type="dcterms:W3CDTF">2026-01-08T21:23:53Z</dcterms:created>
  <dcterms:modified xsi:type="dcterms:W3CDTF">2026-04-24T16:01:55Z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0x0101007072C42661753C4498FBF3C1A4FFA860</vt:lpwstr>
  </property>
  <property fmtid="{D5CDD505-2E9C-101B-9397-08002B2CF9AE}" pid="3" name="MediaServiceImageTags">
    <vt:lpwstr/>
  </property>
</Properties>
</file>