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Radley" charset="1" panose="00000500000000000000"/>
      <p:regular r:id="rId18"/>
    </p:embeddedFont>
    <p:embeddedFont>
      <p:font typeface="Carlito" charset="1" panose="020F0502020204030204"/>
      <p:regular r:id="rId19"/>
    </p:embeddedFont>
    <p:embeddedFont>
      <p:font typeface="Radley Italics" charset="1" panose="00000500000000000000"/>
      <p:regular r:id="rId20"/>
    </p:embeddedFont>
    <p:embeddedFont>
      <p:font typeface="Roboto" charset="1" panose="02000000000000000000"/>
      <p:regular r:id="rId21"/>
    </p:embeddedFont>
    <p:embeddedFont>
      <p:font typeface="Carlito Bold" charset="1" panose="020F0502020204030204"/>
      <p:regular r:id="rId22"/>
    </p:embeddedFont>
    <p:embeddedFont>
      <p:font typeface="Gagalin" charset="1" panose="000005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24.jpeg" Type="http://schemas.openxmlformats.org/officeDocument/2006/relationships/image"/><Relationship Id="rId4" Target="../media/image2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 Id="rId3" Target="../media/image27.jpeg" Type="http://schemas.openxmlformats.org/officeDocument/2006/relationships/image"/><Relationship Id="rId4" Target="../media/image2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youtube.com/@learngrow85"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 Id="rId4" Target="../media/image2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F2937"/>
        </a:solidFill>
      </p:bgPr>
    </p:bg>
    <p:spTree>
      <p:nvGrpSpPr>
        <p:cNvPr id="1" name=""/>
        <p:cNvGrpSpPr/>
        <p:nvPr/>
      </p:nvGrpSpPr>
      <p:grpSpPr>
        <a:xfrm>
          <a:off x="0" y="0"/>
          <a:ext cx="0" cy="0"/>
          <a:chOff x="0" y="0"/>
          <a:chExt cx="0" cy="0"/>
        </a:xfrm>
      </p:grpSpPr>
      <p:grpSp>
        <p:nvGrpSpPr>
          <p:cNvPr name="Group 2" id="2"/>
          <p:cNvGrpSpPr/>
          <p:nvPr/>
        </p:nvGrpSpPr>
        <p:grpSpPr>
          <a:xfrm rot="0">
            <a:off x="4981575" y="3352800"/>
            <a:ext cx="8324850" cy="6934200"/>
            <a:chOff x="0" y="0"/>
            <a:chExt cx="1289737" cy="1074289"/>
          </a:xfrm>
        </p:grpSpPr>
        <p:sp>
          <p:nvSpPr>
            <p:cNvPr name="Freeform 3" id="3"/>
            <p:cNvSpPr/>
            <p:nvPr/>
          </p:nvSpPr>
          <p:spPr>
            <a:xfrm flipH="false" flipV="false" rot="0">
              <a:off x="0" y="0"/>
              <a:ext cx="1289737" cy="1074289"/>
            </a:xfrm>
            <a:custGeom>
              <a:avLst/>
              <a:gdLst/>
              <a:ahLst/>
              <a:cxnLst/>
              <a:rect r="r" b="b" t="t" l="l"/>
              <a:pathLst>
                <a:path h="1074289" w="1289737">
                  <a:moveTo>
                    <a:pt x="0" y="0"/>
                  </a:moveTo>
                  <a:lnTo>
                    <a:pt x="1289737" y="0"/>
                  </a:lnTo>
                  <a:lnTo>
                    <a:pt x="1289737" y="1074289"/>
                  </a:lnTo>
                  <a:lnTo>
                    <a:pt x="0" y="1074289"/>
                  </a:lnTo>
                  <a:close/>
                </a:path>
              </a:pathLst>
            </a:custGeom>
            <a:blipFill>
              <a:blip r:embed="rId2"/>
              <a:stretch>
                <a:fillRect l="-329" t="0" r="-329" b="0"/>
              </a:stretch>
            </a:blipFill>
          </p:spPr>
        </p:sp>
      </p:grpSp>
      <p:grpSp>
        <p:nvGrpSpPr>
          <p:cNvPr name="Group 4" id="4"/>
          <p:cNvGrpSpPr/>
          <p:nvPr/>
        </p:nvGrpSpPr>
        <p:grpSpPr>
          <a:xfrm rot="0">
            <a:off x="666750" y="666750"/>
            <a:ext cx="16954500" cy="2172955"/>
            <a:chOff x="0" y="0"/>
            <a:chExt cx="22606000" cy="2897274"/>
          </a:xfrm>
        </p:grpSpPr>
        <p:sp>
          <p:nvSpPr>
            <p:cNvPr name="AutoShape 5" id="5"/>
            <p:cNvSpPr/>
            <p:nvPr/>
          </p:nvSpPr>
          <p:spPr>
            <a:xfrm>
              <a:off x="0" y="2884574"/>
              <a:ext cx="22606000" cy="0"/>
            </a:xfrm>
            <a:prstGeom prst="line">
              <a:avLst/>
            </a:prstGeom>
            <a:ln cap="flat" w="25400">
              <a:solidFill>
                <a:srgbClr val="9CA3AF"/>
              </a:solidFill>
              <a:prstDash val="solid"/>
              <a:headEnd type="none" len="sm" w="sm"/>
              <a:tailEnd type="none" len="sm" w="sm"/>
            </a:ln>
          </p:spPr>
        </p:sp>
        <p:sp>
          <p:nvSpPr>
            <p:cNvPr name="TextBox 6" id="6"/>
            <p:cNvSpPr txBox="true"/>
            <p:nvPr/>
          </p:nvSpPr>
          <p:spPr>
            <a:xfrm rot="0">
              <a:off x="0" y="266700"/>
              <a:ext cx="22606000" cy="2630574"/>
            </a:xfrm>
            <a:prstGeom prst="rect">
              <a:avLst/>
            </a:prstGeom>
          </p:spPr>
          <p:txBody>
            <a:bodyPr anchor="t" rtlCol="false" tIns="0" lIns="0" bIns="0" rIns="0">
              <a:spAutoFit/>
            </a:bodyPr>
            <a:lstStyle/>
            <a:p>
              <a:pPr algn="ctr" marL="0" indent="0" lvl="0">
                <a:lnSpc>
                  <a:spcPts val="14299"/>
                </a:lnSpc>
              </a:pPr>
              <a:r>
                <a:rPr lang="en-US" sz="14299" spc="-285" u="none">
                  <a:solidFill>
                    <a:srgbClr val="3B82F6"/>
                  </a:solidFill>
                  <a:latin typeface="Radley"/>
                  <a:ea typeface="Radley"/>
                  <a:cs typeface="Radley"/>
                  <a:sym typeface="Radley"/>
                </a:rPr>
                <a:t>My Journey</a:t>
              </a:r>
            </a:p>
          </p:txBody>
        </p:sp>
      </p:grpSp>
      <p:sp>
        <p:nvSpPr>
          <p:cNvPr name="TextBox 7" id="7"/>
          <p:cNvSpPr txBox="true"/>
          <p:nvPr/>
        </p:nvSpPr>
        <p:spPr>
          <a:xfrm rot="0">
            <a:off x="13611225" y="9242459"/>
            <a:ext cx="4010025" cy="377791"/>
          </a:xfrm>
          <a:prstGeom prst="rect">
            <a:avLst/>
          </a:prstGeom>
        </p:spPr>
        <p:txBody>
          <a:bodyPr anchor="t" rtlCol="false" tIns="0" lIns="0" bIns="0" rIns="0">
            <a:spAutoFit/>
          </a:bodyPr>
          <a:lstStyle/>
          <a:p>
            <a:pPr algn="r" marL="0" indent="0" lvl="0">
              <a:lnSpc>
                <a:spcPts val="2800"/>
              </a:lnSpc>
              <a:spcBef>
                <a:spcPct val="0"/>
              </a:spcBef>
            </a:pPr>
            <a:r>
              <a:rPr lang="en-US" sz="2000" spc="266">
                <a:solidFill>
                  <a:srgbClr val="D1D5DB"/>
                </a:solidFill>
                <a:latin typeface="Carlito"/>
                <a:ea typeface="Carlito"/>
                <a:cs typeface="Carlito"/>
                <a:sym typeface="Carlito"/>
              </a:rPr>
              <a:t>MECHANICAL MAINTAINER</a:t>
            </a:r>
          </a:p>
        </p:txBody>
      </p:sp>
      <p:sp>
        <p:nvSpPr>
          <p:cNvPr name="TextBox 8" id="8"/>
          <p:cNvSpPr txBox="true"/>
          <p:nvPr/>
        </p:nvSpPr>
        <p:spPr>
          <a:xfrm rot="0">
            <a:off x="666750" y="9253889"/>
            <a:ext cx="4010025" cy="366361"/>
          </a:xfrm>
          <a:prstGeom prst="rect">
            <a:avLst/>
          </a:prstGeom>
        </p:spPr>
        <p:txBody>
          <a:bodyPr anchor="t" rtlCol="false" tIns="0" lIns="0" bIns="0" rIns="0">
            <a:spAutoFit/>
          </a:bodyPr>
          <a:lstStyle/>
          <a:p>
            <a:pPr algn="l" marL="0" indent="0" lvl="0">
              <a:lnSpc>
                <a:spcPts val="2799"/>
              </a:lnSpc>
            </a:pPr>
            <a:r>
              <a:rPr lang="en-US" sz="2799" i="true">
                <a:solidFill>
                  <a:srgbClr val="9CA3AF"/>
                </a:solidFill>
                <a:latin typeface="Radley Italics"/>
                <a:ea typeface="Radley Italics"/>
                <a:cs typeface="Radley Italics"/>
                <a:sym typeface="Radley Italics"/>
              </a:rPr>
              <a:t>Farhan Zafar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F2937"/>
        </a:solidFill>
      </p:bgPr>
    </p:bg>
    <p:spTree>
      <p:nvGrpSpPr>
        <p:cNvPr id="1" name=""/>
        <p:cNvGrpSpPr/>
        <p:nvPr/>
      </p:nvGrpSpPr>
      <p:grpSpPr>
        <a:xfrm>
          <a:off x="0" y="0"/>
          <a:ext cx="0" cy="0"/>
          <a:chOff x="0" y="0"/>
          <a:chExt cx="0" cy="0"/>
        </a:xfrm>
      </p:grpSpPr>
      <p:grpSp>
        <p:nvGrpSpPr>
          <p:cNvPr name="Group 2" id="2"/>
          <p:cNvGrpSpPr/>
          <p:nvPr/>
        </p:nvGrpSpPr>
        <p:grpSpPr>
          <a:xfrm rot="0">
            <a:off x="8648147" y="6038850"/>
            <a:ext cx="4010025" cy="3581400"/>
            <a:chOff x="0" y="0"/>
            <a:chExt cx="1391532" cy="1242794"/>
          </a:xfrm>
        </p:grpSpPr>
        <p:sp>
          <p:nvSpPr>
            <p:cNvPr name="Freeform 3" id="3"/>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2"/>
              <a:stretch>
                <a:fillRect l="-104" t="0" r="-104" b="0"/>
              </a:stretch>
            </a:blipFill>
          </p:spPr>
        </p:sp>
      </p:grpSp>
      <p:grpSp>
        <p:nvGrpSpPr>
          <p:cNvPr name="Group 4" id="4"/>
          <p:cNvGrpSpPr/>
          <p:nvPr/>
        </p:nvGrpSpPr>
        <p:grpSpPr>
          <a:xfrm rot="0">
            <a:off x="3564460" y="6038850"/>
            <a:ext cx="4010025" cy="3581400"/>
            <a:chOff x="0" y="0"/>
            <a:chExt cx="1391532" cy="1242794"/>
          </a:xfrm>
        </p:grpSpPr>
        <p:sp>
          <p:nvSpPr>
            <p:cNvPr name="Freeform 5" id="5"/>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3"/>
              <a:stretch>
                <a:fillRect l="-104" t="0" r="-104" b="0"/>
              </a:stretch>
            </a:blipFill>
          </p:spPr>
        </p:sp>
      </p:grpSp>
      <p:grpSp>
        <p:nvGrpSpPr>
          <p:cNvPr name="Group 6" id="6"/>
          <p:cNvGrpSpPr/>
          <p:nvPr/>
        </p:nvGrpSpPr>
        <p:grpSpPr>
          <a:xfrm rot="0">
            <a:off x="13611225" y="6038850"/>
            <a:ext cx="4010025" cy="3581400"/>
            <a:chOff x="0" y="0"/>
            <a:chExt cx="1391532" cy="1242794"/>
          </a:xfrm>
        </p:grpSpPr>
        <p:sp>
          <p:nvSpPr>
            <p:cNvPr name="Freeform 7" id="7"/>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4"/>
              <a:stretch>
                <a:fillRect l="-104" t="0" r="-104" b="0"/>
              </a:stretch>
            </a:blipFill>
          </p:spPr>
        </p:sp>
      </p:grpSp>
      <p:sp>
        <p:nvSpPr>
          <p:cNvPr name="TextBox 8" id="8"/>
          <p:cNvSpPr txBox="true"/>
          <p:nvPr/>
        </p:nvSpPr>
        <p:spPr>
          <a:xfrm rot="0">
            <a:off x="666750" y="723900"/>
            <a:ext cx="13249275" cy="1096424"/>
          </a:xfrm>
          <a:prstGeom prst="rect">
            <a:avLst/>
          </a:prstGeom>
        </p:spPr>
        <p:txBody>
          <a:bodyPr anchor="t" rtlCol="false" tIns="0" lIns="0" bIns="0" rIns="0">
            <a:spAutoFit/>
          </a:bodyPr>
          <a:lstStyle/>
          <a:p>
            <a:pPr algn="l" marL="0" indent="0" lvl="0">
              <a:lnSpc>
                <a:spcPts val="8511"/>
              </a:lnSpc>
              <a:spcBef>
                <a:spcPct val="0"/>
              </a:spcBef>
            </a:pPr>
            <a:r>
              <a:rPr lang="en-US" sz="7599">
                <a:solidFill>
                  <a:srgbClr val="3B82F6"/>
                </a:solidFill>
                <a:latin typeface="Radley"/>
                <a:ea typeface="Radley"/>
                <a:cs typeface="Radley"/>
                <a:sym typeface="Radley"/>
              </a:rPr>
              <a:t>Channel’s Mission</a:t>
            </a:r>
          </a:p>
        </p:txBody>
      </p:sp>
      <p:grpSp>
        <p:nvGrpSpPr>
          <p:cNvPr name="Group 9" id="9"/>
          <p:cNvGrpSpPr/>
          <p:nvPr/>
        </p:nvGrpSpPr>
        <p:grpSpPr>
          <a:xfrm rot="0">
            <a:off x="3711312" y="3749536"/>
            <a:ext cx="3716322" cy="1808019"/>
            <a:chOff x="0" y="0"/>
            <a:chExt cx="4955096" cy="2410692"/>
          </a:xfrm>
        </p:grpSpPr>
        <p:sp>
          <p:nvSpPr>
            <p:cNvPr name="TextBox 10" id="10"/>
            <p:cNvSpPr txBox="true"/>
            <p:nvPr/>
          </p:nvSpPr>
          <p:spPr>
            <a:xfrm rot="0">
              <a:off x="0" y="-66675"/>
              <a:ext cx="4570200" cy="784737"/>
            </a:xfrm>
            <a:prstGeom prst="rect">
              <a:avLst/>
            </a:prstGeom>
          </p:spPr>
          <p:txBody>
            <a:bodyPr anchor="t" rtlCol="false" tIns="0" lIns="0" bIns="0" rIns="0">
              <a:spAutoFit/>
            </a:bodyPr>
            <a:lstStyle/>
            <a:p>
              <a:pPr algn="l" marL="0" indent="0" lvl="0">
                <a:lnSpc>
                  <a:spcPts val="4969"/>
                </a:lnSpc>
                <a:spcBef>
                  <a:spcPct val="0"/>
                </a:spcBef>
              </a:pPr>
              <a:r>
                <a:rPr lang="en-US" sz="3549" u="sng">
                  <a:solidFill>
                    <a:srgbClr val="D1D5DB"/>
                  </a:solidFill>
                  <a:latin typeface="Radley"/>
                  <a:ea typeface="Radley"/>
                  <a:cs typeface="Radley"/>
                  <a:sym typeface="Radley"/>
                </a:rPr>
                <a:t>Practical Lessons</a:t>
              </a:r>
            </a:p>
          </p:txBody>
        </p:sp>
        <p:sp>
          <p:nvSpPr>
            <p:cNvPr name="TextBox 11" id="11"/>
            <p:cNvSpPr txBox="true"/>
            <p:nvPr/>
          </p:nvSpPr>
          <p:spPr>
            <a:xfrm rot="0">
              <a:off x="0" y="944142"/>
              <a:ext cx="4955096" cy="1466550"/>
            </a:xfrm>
            <a:prstGeom prst="rect">
              <a:avLst/>
            </a:prstGeom>
          </p:spPr>
          <p:txBody>
            <a:bodyPr anchor="t" rtlCol="false" tIns="0" lIns="0" bIns="0" rIns="0">
              <a:spAutoFit/>
            </a:bodyPr>
            <a:lstStyle/>
            <a:p>
              <a:pPr algn="l" marL="0" indent="0" lvl="0">
                <a:lnSpc>
                  <a:spcPts val="4339"/>
                </a:lnSpc>
              </a:pPr>
              <a:r>
                <a:rPr lang="en-US" sz="3099">
                  <a:solidFill>
                    <a:srgbClr val="FFFFFF"/>
                  </a:solidFill>
                  <a:latin typeface="Carlito"/>
                  <a:ea typeface="Carlito"/>
                  <a:cs typeface="Carlito"/>
                  <a:sym typeface="Carlito"/>
                </a:rPr>
                <a:t>Just real work insights for technicians.</a:t>
              </a:r>
            </a:p>
          </p:txBody>
        </p:sp>
      </p:grpSp>
      <p:grpSp>
        <p:nvGrpSpPr>
          <p:cNvPr name="Group 12" id="12"/>
          <p:cNvGrpSpPr/>
          <p:nvPr/>
        </p:nvGrpSpPr>
        <p:grpSpPr>
          <a:xfrm rot="0">
            <a:off x="8648147" y="3749536"/>
            <a:ext cx="3742565" cy="1793875"/>
            <a:chOff x="0" y="0"/>
            <a:chExt cx="4990086" cy="2391833"/>
          </a:xfrm>
        </p:grpSpPr>
        <p:sp>
          <p:nvSpPr>
            <p:cNvPr name="TextBox 13" id="13"/>
            <p:cNvSpPr txBox="true"/>
            <p:nvPr/>
          </p:nvSpPr>
          <p:spPr>
            <a:xfrm rot="0">
              <a:off x="0" y="925283"/>
              <a:ext cx="4990086" cy="1466550"/>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New technicians eager to learn effectively.</a:t>
              </a:r>
            </a:p>
          </p:txBody>
        </p:sp>
        <p:sp>
          <p:nvSpPr>
            <p:cNvPr name="TextBox 14" id="14"/>
            <p:cNvSpPr txBox="true"/>
            <p:nvPr/>
          </p:nvSpPr>
          <p:spPr>
            <a:xfrm rot="0">
              <a:off x="0" y="-66675"/>
              <a:ext cx="4990086"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sng">
                  <a:solidFill>
                    <a:srgbClr val="D1D5DB"/>
                  </a:solidFill>
                  <a:latin typeface="Radley"/>
                  <a:ea typeface="Radley"/>
                  <a:cs typeface="Radley"/>
                  <a:sym typeface="Radley"/>
                </a:rPr>
                <a:t>Target Audience</a:t>
              </a:r>
            </a:p>
          </p:txBody>
        </p:sp>
      </p:grpSp>
      <p:grpSp>
        <p:nvGrpSpPr>
          <p:cNvPr name="Group 15" id="15"/>
          <p:cNvGrpSpPr/>
          <p:nvPr/>
        </p:nvGrpSpPr>
        <p:grpSpPr>
          <a:xfrm rot="0">
            <a:off x="13609912" y="3749536"/>
            <a:ext cx="4004993" cy="1793875"/>
            <a:chOff x="0" y="0"/>
            <a:chExt cx="5339991" cy="2391833"/>
          </a:xfrm>
        </p:grpSpPr>
        <p:sp>
          <p:nvSpPr>
            <p:cNvPr name="TextBox 16" id="16"/>
            <p:cNvSpPr txBox="true"/>
            <p:nvPr/>
          </p:nvSpPr>
          <p:spPr>
            <a:xfrm rot="0">
              <a:off x="0" y="925283"/>
              <a:ext cx="5339991" cy="1466550"/>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Avoid mistakes through practical, clear guidance.</a:t>
              </a:r>
            </a:p>
          </p:txBody>
        </p:sp>
        <p:sp>
          <p:nvSpPr>
            <p:cNvPr name="TextBox 17" id="17"/>
            <p:cNvSpPr txBox="true"/>
            <p:nvPr/>
          </p:nvSpPr>
          <p:spPr>
            <a:xfrm rot="0">
              <a:off x="0" y="-66675"/>
              <a:ext cx="5339991"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sng">
                  <a:solidFill>
                    <a:srgbClr val="D1D5DB"/>
                  </a:solidFill>
                  <a:latin typeface="Radley"/>
                  <a:ea typeface="Radley"/>
                  <a:cs typeface="Radley"/>
                  <a:sym typeface="Radley"/>
                </a:rPr>
                <a:t>Value Proposition</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F2937"/>
        </a:solidFill>
      </p:bgPr>
    </p:bg>
    <p:spTree>
      <p:nvGrpSpPr>
        <p:cNvPr id="1" name=""/>
        <p:cNvGrpSpPr/>
        <p:nvPr/>
      </p:nvGrpSpPr>
      <p:grpSpPr>
        <a:xfrm>
          <a:off x="0" y="0"/>
          <a:ext cx="0" cy="0"/>
          <a:chOff x="0" y="0"/>
          <a:chExt cx="0" cy="0"/>
        </a:xfrm>
      </p:grpSpPr>
      <p:grpSp>
        <p:nvGrpSpPr>
          <p:cNvPr name="Group 2" id="2"/>
          <p:cNvGrpSpPr/>
          <p:nvPr/>
        </p:nvGrpSpPr>
        <p:grpSpPr>
          <a:xfrm rot="0">
            <a:off x="8784664" y="6038850"/>
            <a:ext cx="4010025" cy="3581400"/>
            <a:chOff x="0" y="0"/>
            <a:chExt cx="1391532" cy="1242794"/>
          </a:xfrm>
        </p:grpSpPr>
        <p:sp>
          <p:nvSpPr>
            <p:cNvPr name="Freeform 3" id="3"/>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2"/>
              <a:stretch>
                <a:fillRect l="-104" t="0" r="-104" b="0"/>
              </a:stretch>
            </a:blipFill>
          </p:spPr>
        </p:sp>
      </p:grpSp>
      <p:grpSp>
        <p:nvGrpSpPr>
          <p:cNvPr name="Group 4" id="4"/>
          <p:cNvGrpSpPr/>
          <p:nvPr/>
        </p:nvGrpSpPr>
        <p:grpSpPr>
          <a:xfrm rot="0">
            <a:off x="3853132" y="6038850"/>
            <a:ext cx="4010025" cy="3581400"/>
            <a:chOff x="0" y="0"/>
            <a:chExt cx="1391532" cy="1242794"/>
          </a:xfrm>
        </p:grpSpPr>
        <p:sp>
          <p:nvSpPr>
            <p:cNvPr name="Freeform 5" id="5"/>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3"/>
              <a:stretch>
                <a:fillRect l="-104" t="0" r="-104" b="0"/>
              </a:stretch>
            </a:blipFill>
          </p:spPr>
        </p:sp>
      </p:grpSp>
      <p:grpSp>
        <p:nvGrpSpPr>
          <p:cNvPr name="Group 6" id="6"/>
          <p:cNvGrpSpPr/>
          <p:nvPr/>
        </p:nvGrpSpPr>
        <p:grpSpPr>
          <a:xfrm rot="0">
            <a:off x="13611225" y="6038850"/>
            <a:ext cx="4010025" cy="3581400"/>
            <a:chOff x="0" y="0"/>
            <a:chExt cx="1391532" cy="1242794"/>
          </a:xfrm>
        </p:grpSpPr>
        <p:sp>
          <p:nvSpPr>
            <p:cNvPr name="Freeform 7" id="7"/>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4"/>
              <a:stretch>
                <a:fillRect l="-104" t="0" r="-104" b="0"/>
              </a:stretch>
            </a:blipFill>
          </p:spPr>
        </p:sp>
      </p:grpSp>
      <p:sp>
        <p:nvSpPr>
          <p:cNvPr name="TextBox 8" id="8"/>
          <p:cNvSpPr txBox="true"/>
          <p:nvPr/>
        </p:nvSpPr>
        <p:spPr>
          <a:xfrm rot="0">
            <a:off x="666750" y="723900"/>
            <a:ext cx="13249275" cy="1096424"/>
          </a:xfrm>
          <a:prstGeom prst="rect">
            <a:avLst/>
          </a:prstGeom>
        </p:spPr>
        <p:txBody>
          <a:bodyPr anchor="t" rtlCol="false" tIns="0" lIns="0" bIns="0" rIns="0">
            <a:spAutoFit/>
          </a:bodyPr>
          <a:lstStyle/>
          <a:p>
            <a:pPr algn="l" marL="0" indent="0" lvl="0">
              <a:lnSpc>
                <a:spcPts val="8511"/>
              </a:lnSpc>
              <a:spcBef>
                <a:spcPct val="0"/>
              </a:spcBef>
            </a:pPr>
            <a:r>
              <a:rPr lang="en-US" sz="7599">
                <a:solidFill>
                  <a:srgbClr val="3B82F6"/>
                </a:solidFill>
                <a:latin typeface="Radley"/>
                <a:ea typeface="Radley"/>
                <a:cs typeface="Radley"/>
                <a:sym typeface="Radley"/>
              </a:rPr>
              <a:t>Practical Lessons</a:t>
            </a:r>
          </a:p>
        </p:txBody>
      </p:sp>
      <p:grpSp>
        <p:nvGrpSpPr>
          <p:cNvPr name="Group 9" id="9"/>
          <p:cNvGrpSpPr/>
          <p:nvPr/>
        </p:nvGrpSpPr>
        <p:grpSpPr>
          <a:xfrm rot="0">
            <a:off x="3853132" y="3966401"/>
            <a:ext cx="4004993" cy="1793875"/>
            <a:chOff x="0" y="0"/>
            <a:chExt cx="5339991" cy="2391833"/>
          </a:xfrm>
        </p:grpSpPr>
        <p:sp>
          <p:nvSpPr>
            <p:cNvPr name="TextBox 10" id="10"/>
            <p:cNvSpPr txBox="true"/>
            <p:nvPr/>
          </p:nvSpPr>
          <p:spPr>
            <a:xfrm rot="0">
              <a:off x="0" y="-66675"/>
              <a:ext cx="5339991" cy="784737"/>
            </a:xfrm>
            <a:prstGeom prst="rect">
              <a:avLst/>
            </a:prstGeom>
          </p:spPr>
          <p:txBody>
            <a:bodyPr anchor="t" rtlCol="false" tIns="0" lIns="0" bIns="0" rIns="0">
              <a:spAutoFit/>
            </a:bodyPr>
            <a:lstStyle/>
            <a:p>
              <a:pPr algn="l" marL="0" indent="0" lvl="0">
                <a:lnSpc>
                  <a:spcPts val="4969"/>
                </a:lnSpc>
                <a:spcBef>
                  <a:spcPct val="0"/>
                </a:spcBef>
              </a:pPr>
              <a:r>
                <a:rPr lang="en-US" sz="3549" u="sng">
                  <a:solidFill>
                    <a:srgbClr val="D1D5DB"/>
                  </a:solidFill>
                  <a:latin typeface="Radley"/>
                  <a:ea typeface="Radley"/>
                  <a:cs typeface="Radley"/>
                  <a:sym typeface="Radley"/>
                </a:rPr>
                <a:t>Simple Techniques</a:t>
              </a:r>
            </a:p>
          </p:txBody>
        </p:sp>
        <p:sp>
          <p:nvSpPr>
            <p:cNvPr name="TextBox 11" id="11"/>
            <p:cNvSpPr txBox="true"/>
            <p:nvPr/>
          </p:nvSpPr>
          <p:spPr>
            <a:xfrm rot="0">
              <a:off x="0" y="925283"/>
              <a:ext cx="5339991" cy="1466550"/>
            </a:xfrm>
            <a:prstGeom prst="rect">
              <a:avLst/>
            </a:prstGeom>
          </p:spPr>
          <p:txBody>
            <a:bodyPr anchor="t" rtlCol="false" tIns="0" lIns="0" bIns="0" rIns="0">
              <a:spAutoFit/>
            </a:bodyPr>
            <a:lstStyle/>
            <a:p>
              <a:pPr algn="l" marL="0" indent="0" lvl="0">
                <a:lnSpc>
                  <a:spcPts val="4339"/>
                </a:lnSpc>
              </a:pPr>
              <a:r>
                <a:rPr lang="en-US" sz="3099">
                  <a:solidFill>
                    <a:srgbClr val="FFFFFF"/>
                  </a:solidFill>
                  <a:latin typeface="Carlito"/>
                  <a:ea typeface="Carlito"/>
                  <a:cs typeface="Carlito"/>
                  <a:sym typeface="Carlito"/>
                </a:rPr>
                <a:t>Mastering basics can elevate your skills.</a:t>
              </a:r>
            </a:p>
          </p:txBody>
        </p:sp>
      </p:grpSp>
      <p:grpSp>
        <p:nvGrpSpPr>
          <p:cNvPr name="Group 12" id="12"/>
          <p:cNvGrpSpPr/>
          <p:nvPr/>
        </p:nvGrpSpPr>
        <p:grpSpPr>
          <a:xfrm rot="0">
            <a:off x="8784664" y="3941270"/>
            <a:ext cx="3900022" cy="1819005"/>
            <a:chOff x="0" y="0"/>
            <a:chExt cx="5200029" cy="2425340"/>
          </a:xfrm>
        </p:grpSpPr>
        <p:sp>
          <p:nvSpPr>
            <p:cNvPr name="TextBox 13" id="13"/>
            <p:cNvSpPr txBox="true"/>
            <p:nvPr/>
          </p:nvSpPr>
          <p:spPr>
            <a:xfrm rot="0">
              <a:off x="0" y="958790"/>
              <a:ext cx="5200029" cy="1466550"/>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Regular maintenance habits lead to expertise.</a:t>
              </a:r>
            </a:p>
          </p:txBody>
        </p:sp>
        <p:sp>
          <p:nvSpPr>
            <p:cNvPr name="TextBox 14" id="14"/>
            <p:cNvSpPr txBox="true"/>
            <p:nvPr/>
          </p:nvSpPr>
          <p:spPr>
            <a:xfrm rot="0">
              <a:off x="0" y="-66675"/>
              <a:ext cx="5200029"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sng">
                  <a:solidFill>
                    <a:srgbClr val="D1D5DB"/>
                  </a:solidFill>
                  <a:latin typeface="Radley"/>
                  <a:ea typeface="Radley"/>
                  <a:cs typeface="Radley"/>
                  <a:sym typeface="Radley"/>
                </a:rPr>
                <a:t>Consistent Practice</a:t>
              </a:r>
            </a:p>
          </p:txBody>
        </p:sp>
      </p:grpSp>
      <p:grpSp>
        <p:nvGrpSpPr>
          <p:cNvPr name="Group 15" id="15"/>
          <p:cNvGrpSpPr/>
          <p:nvPr/>
        </p:nvGrpSpPr>
        <p:grpSpPr>
          <a:xfrm rot="0">
            <a:off x="13611225" y="3966401"/>
            <a:ext cx="3585107" cy="1819005"/>
            <a:chOff x="0" y="0"/>
            <a:chExt cx="4780143" cy="2425340"/>
          </a:xfrm>
        </p:grpSpPr>
        <p:sp>
          <p:nvSpPr>
            <p:cNvPr name="TextBox 16" id="16"/>
            <p:cNvSpPr txBox="true"/>
            <p:nvPr/>
          </p:nvSpPr>
          <p:spPr>
            <a:xfrm rot="0">
              <a:off x="0" y="958790"/>
              <a:ext cx="4780143" cy="1466550"/>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Learning from others speeds up growth.</a:t>
              </a:r>
            </a:p>
          </p:txBody>
        </p:sp>
        <p:sp>
          <p:nvSpPr>
            <p:cNvPr name="TextBox 17" id="17"/>
            <p:cNvSpPr txBox="true"/>
            <p:nvPr/>
          </p:nvSpPr>
          <p:spPr>
            <a:xfrm rot="0">
              <a:off x="0" y="-66675"/>
              <a:ext cx="4780143"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sng">
                  <a:solidFill>
                    <a:srgbClr val="D1D5DB"/>
                  </a:solidFill>
                  <a:latin typeface="Radley"/>
                  <a:ea typeface="Radley"/>
                  <a:cs typeface="Radley"/>
                  <a:sym typeface="Radley"/>
                </a:rPr>
                <a:t>Seek Mentorship</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F2937"/>
        </a:solidFill>
      </p:bgPr>
    </p:bg>
    <p:spTree>
      <p:nvGrpSpPr>
        <p:cNvPr id="1" name=""/>
        <p:cNvGrpSpPr/>
        <p:nvPr/>
      </p:nvGrpSpPr>
      <p:grpSpPr>
        <a:xfrm>
          <a:off x="0" y="0"/>
          <a:ext cx="0" cy="0"/>
          <a:chOff x="0" y="0"/>
          <a:chExt cx="0" cy="0"/>
        </a:xfrm>
      </p:grpSpPr>
      <p:grpSp>
        <p:nvGrpSpPr>
          <p:cNvPr name="Group 2" id="2"/>
          <p:cNvGrpSpPr/>
          <p:nvPr/>
        </p:nvGrpSpPr>
        <p:grpSpPr>
          <a:xfrm rot="0">
            <a:off x="10734674" y="2932118"/>
            <a:ext cx="6569697" cy="4349743"/>
            <a:chOff x="0" y="0"/>
            <a:chExt cx="8759596" cy="5799657"/>
          </a:xfrm>
        </p:grpSpPr>
        <p:sp>
          <p:nvSpPr>
            <p:cNvPr name="AutoShape 3" id="3"/>
            <p:cNvSpPr/>
            <p:nvPr/>
          </p:nvSpPr>
          <p:spPr>
            <a:xfrm flipV="true">
              <a:off x="18" y="4140192"/>
              <a:ext cx="8759543" cy="12700"/>
            </a:xfrm>
            <a:prstGeom prst="line">
              <a:avLst/>
            </a:prstGeom>
            <a:ln cap="flat" w="25400">
              <a:solidFill>
                <a:srgbClr val="9CA3AF"/>
              </a:solidFill>
              <a:prstDash val="solid"/>
              <a:headEnd type="none" len="sm" w="sm"/>
              <a:tailEnd type="none" len="sm" w="sm"/>
            </a:ln>
          </p:spPr>
        </p:sp>
        <p:sp>
          <p:nvSpPr>
            <p:cNvPr name="AutoShape 4" id="4"/>
            <p:cNvSpPr/>
            <p:nvPr/>
          </p:nvSpPr>
          <p:spPr>
            <a:xfrm flipV="true">
              <a:off x="35" y="1748365"/>
              <a:ext cx="8759543" cy="12700"/>
            </a:xfrm>
            <a:prstGeom prst="line">
              <a:avLst/>
            </a:prstGeom>
            <a:ln cap="flat" w="25400">
              <a:solidFill>
                <a:srgbClr val="9CA3AF"/>
              </a:solidFill>
              <a:prstDash val="solid"/>
              <a:headEnd type="none" len="sm" w="sm"/>
              <a:tailEnd type="none" len="sm" w="sm"/>
            </a:ln>
          </p:spPr>
        </p:sp>
        <p:sp>
          <p:nvSpPr>
            <p:cNvPr name="TextBox 5" id="5"/>
            <p:cNvSpPr txBox="true"/>
            <p:nvPr/>
          </p:nvSpPr>
          <p:spPr>
            <a:xfrm rot="0">
              <a:off x="52" y="-76200"/>
              <a:ext cx="8759543" cy="478365"/>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D1D5DB"/>
                  </a:solidFill>
                  <a:latin typeface="Carlito"/>
                  <a:ea typeface="Carlito"/>
                  <a:cs typeface="Carlito"/>
                  <a:sym typeface="Carlito"/>
                </a:rPr>
                <a:t>YOUTUBE CHANNEL</a:t>
              </a:r>
            </a:p>
          </p:txBody>
        </p:sp>
        <p:sp>
          <p:nvSpPr>
            <p:cNvPr name="TextBox 6" id="6"/>
            <p:cNvSpPr txBox="true"/>
            <p:nvPr/>
          </p:nvSpPr>
          <p:spPr>
            <a:xfrm rot="0">
              <a:off x="52" y="414865"/>
              <a:ext cx="8759543" cy="698500"/>
            </a:xfrm>
            <a:prstGeom prst="rect">
              <a:avLst/>
            </a:prstGeom>
          </p:spPr>
          <p:txBody>
            <a:bodyPr anchor="t" rtlCol="false" tIns="0" lIns="0" bIns="0" rIns="0">
              <a:spAutoFit/>
            </a:bodyPr>
            <a:lstStyle/>
            <a:p>
              <a:pPr algn="l" marL="0" indent="0" lvl="0">
                <a:lnSpc>
                  <a:spcPts val="4199"/>
                </a:lnSpc>
              </a:pPr>
              <a:r>
                <a:rPr lang="en-US" sz="3499" u="sng">
                  <a:solidFill>
                    <a:srgbClr val="9CA3AF"/>
                  </a:solidFill>
                  <a:latin typeface="Radley"/>
                  <a:ea typeface="Radley"/>
                  <a:cs typeface="Radley"/>
                  <a:sym typeface="Radley"/>
                  <a:hlinkClick r:id="rId2" tooltip="https://www.youtube.com/@learngrow85"/>
                </a:rPr>
                <a:t>www.youtube.com/@learngrow85</a:t>
              </a:r>
            </a:p>
          </p:txBody>
        </p:sp>
        <p:sp>
          <p:nvSpPr>
            <p:cNvPr name="TextBox 7" id="7"/>
            <p:cNvSpPr txBox="true"/>
            <p:nvPr/>
          </p:nvSpPr>
          <p:spPr>
            <a:xfrm rot="0">
              <a:off x="52" y="2317746"/>
              <a:ext cx="8759543" cy="478365"/>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D1D5DB"/>
                  </a:solidFill>
                  <a:latin typeface="Carlito"/>
                  <a:ea typeface="Carlito"/>
                  <a:cs typeface="Carlito"/>
                  <a:sym typeface="Carlito"/>
                </a:rPr>
                <a:t>EMAIL</a:t>
              </a:r>
            </a:p>
          </p:txBody>
        </p:sp>
        <p:sp>
          <p:nvSpPr>
            <p:cNvPr name="TextBox 8" id="8"/>
            <p:cNvSpPr txBox="true"/>
            <p:nvPr/>
          </p:nvSpPr>
          <p:spPr>
            <a:xfrm rot="0">
              <a:off x="52" y="2808811"/>
              <a:ext cx="8759543" cy="698500"/>
            </a:xfrm>
            <a:prstGeom prst="rect">
              <a:avLst/>
            </a:prstGeom>
          </p:spPr>
          <p:txBody>
            <a:bodyPr anchor="t" rtlCol="false" tIns="0" lIns="0" bIns="0" rIns="0">
              <a:spAutoFit/>
            </a:bodyPr>
            <a:lstStyle/>
            <a:p>
              <a:pPr algn="l" marL="0" indent="0" lvl="0">
                <a:lnSpc>
                  <a:spcPts val="4199"/>
                </a:lnSpc>
                <a:spcBef>
                  <a:spcPct val="0"/>
                </a:spcBef>
              </a:pPr>
              <a:r>
                <a:rPr lang="en-US" sz="3499" strike="noStrike" u="none">
                  <a:solidFill>
                    <a:srgbClr val="9CA3AF"/>
                  </a:solidFill>
                  <a:latin typeface="Radley"/>
                  <a:ea typeface="Radley"/>
                  <a:cs typeface="Radley"/>
                  <a:sym typeface="Radley"/>
                </a:rPr>
                <a:t>lea</a:t>
              </a:r>
              <a:r>
                <a:rPr lang="en-US" sz="3499" strike="noStrike" u="none">
                  <a:solidFill>
                    <a:srgbClr val="9CA3AF"/>
                  </a:solidFill>
                  <a:latin typeface="Radley"/>
                  <a:ea typeface="Radley"/>
                  <a:cs typeface="Radley"/>
                  <a:sym typeface="Radley"/>
                </a:rPr>
                <a:t>rn4</a:t>
              </a:r>
              <a:r>
                <a:rPr lang="en-US" sz="3499" strike="noStrike" u="none">
                  <a:solidFill>
                    <a:srgbClr val="9CA3AF"/>
                  </a:solidFill>
                  <a:latin typeface="Radley"/>
                  <a:ea typeface="Radley"/>
                  <a:cs typeface="Radley"/>
                  <a:sym typeface="Radley"/>
                </a:rPr>
                <a:t>gr</a:t>
              </a:r>
              <a:r>
                <a:rPr lang="en-US" sz="3499" strike="noStrike" u="none">
                  <a:solidFill>
                    <a:srgbClr val="9CA3AF"/>
                  </a:solidFill>
                  <a:latin typeface="Radley"/>
                  <a:ea typeface="Radley"/>
                  <a:cs typeface="Radley"/>
                  <a:sym typeface="Radley"/>
                </a:rPr>
                <a:t>ow85@gm</a:t>
              </a:r>
              <a:r>
                <a:rPr lang="en-US" sz="3499" strike="noStrike" u="none">
                  <a:solidFill>
                    <a:srgbClr val="9CA3AF"/>
                  </a:solidFill>
                  <a:latin typeface="Radley"/>
                  <a:ea typeface="Radley"/>
                  <a:cs typeface="Radley"/>
                  <a:sym typeface="Radley"/>
                </a:rPr>
                <a:t>ai</a:t>
              </a:r>
              <a:r>
                <a:rPr lang="en-US" sz="3499" strike="noStrike" u="none">
                  <a:solidFill>
                    <a:srgbClr val="9CA3AF"/>
                  </a:solidFill>
                  <a:latin typeface="Radley"/>
                  <a:ea typeface="Radley"/>
                  <a:cs typeface="Radley"/>
                  <a:sym typeface="Radley"/>
                </a:rPr>
                <a:t>l</a:t>
              </a:r>
              <a:r>
                <a:rPr lang="en-US" sz="3499" strike="noStrike" u="none">
                  <a:solidFill>
                    <a:srgbClr val="9CA3AF"/>
                  </a:solidFill>
                  <a:latin typeface="Radley"/>
                  <a:ea typeface="Radley"/>
                  <a:cs typeface="Radley"/>
                  <a:sym typeface="Radley"/>
                </a:rPr>
                <a:t>.com</a:t>
              </a:r>
            </a:p>
          </p:txBody>
        </p:sp>
        <p:sp>
          <p:nvSpPr>
            <p:cNvPr name="TextBox 9" id="9"/>
            <p:cNvSpPr txBox="true"/>
            <p:nvPr/>
          </p:nvSpPr>
          <p:spPr>
            <a:xfrm rot="0">
              <a:off x="52" y="4610092"/>
              <a:ext cx="8759543" cy="478365"/>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D1D5DB"/>
                  </a:solidFill>
                  <a:latin typeface="Carlito"/>
                  <a:ea typeface="Carlito"/>
                  <a:cs typeface="Carlito"/>
                  <a:sym typeface="Carlito"/>
                </a:rPr>
                <a:t>PHONE</a:t>
              </a:r>
            </a:p>
          </p:txBody>
        </p:sp>
        <p:sp>
          <p:nvSpPr>
            <p:cNvPr name="TextBox 10" id="10"/>
            <p:cNvSpPr txBox="true"/>
            <p:nvPr/>
          </p:nvSpPr>
          <p:spPr>
            <a:xfrm rot="0">
              <a:off x="52" y="5101157"/>
              <a:ext cx="8759543" cy="698500"/>
            </a:xfrm>
            <a:prstGeom prst="rect">
              <a:avLst/>
            </a:prstGeom>
          </p:spPr>
          <p:txBody>
            <a:bodyPr anchor="t" rtlCol="false" tIns="0" lIns="0" bIns="0" rIns="0">
              <a:spAutoFit/>
            </a:bodyPr>
            <a:lstStyle/>
            <a:p>
              <a:pPr algn="l" marL="0" indent="0" lvl="0">
                <a:lnSpc>
                  <a:spcPts val="4199"/>
                </a:lnSpc>
                <a:spcBef>
                  <a:spcPct val="0"/>
                </a:spcBef>
              </a:pPr>
              <a:r>
                <a:rPr lang="en-US" sz="3499">
                  <a:solidFill>
                    <a:srgbClr val="9CA3AF"/>
                  </a:solidFill>
                  <a:latin typeface="Radley"/>
                  <a:ea typeface="Radley"/>
                  <a:cs typeface="Radley"/>
                  <a:sym typeface="Radley"/>
                </a:rPr>
                <a:t>+923141067776</a:t>
              </a:r>
            </a:p>
          </p:txBody>
        </p:sp>
      </p:grpSp>
      <p:grpSp>
        <p:nvGrpSpPr>
          <p:cNvPr name="Group 11" id="11"/>
          <p:cNvGrpSpPr/>
          <p:nvPr/>
        </p:nvGrpSpPr>
        <p:grpSpPr>
          <a:xfrm rot="0">
            <a:off x="666750" y="2963509"/>
            <a:ext cx="8324850" cy="3911919"/>
            <a:chOff x="0" y="0"/>
            <a:chExt cx="11099800" cy="5215892"/>
          </a:xfrm>
        </p:grpSpPr>
        <p:sp>
          <p:nvSpPr>
            <p:cNvPr name="TextBox 12" id="12"/>
            <p:cNvSpPr txBox="true"/>
            <p:nvPr/>
          </p:nvSpPr>
          <p:spPr>
            <a:xfrm rot="0">
              <a:off x="49111" y="1215813"/>
              <a:ext cx="11050689" cy="4000079"/>
            </a:xfrm>
            <a:prstGeom prst="rect">
              <a:avLst/>
            </a:prstGeom>
          </p:spPr>
          <p:txBody>
            <a:bodyPr anchor="t" rtlCol="false" tIns="0" lIns="0" bIns="0" rIns="0">
              <a:spAutoFit/>
            </a:bodyPr>
            <a:lstStyle/>
            <a:p>
              <a:pPr algn="l" marL="0" indent="0" lvl="0">
                <a:lnSpc>
                  <a:spcPts val="7840"/>
                </a:lnSpc>
              </a:pPr>
              <a:r>
                <a:rPr lang="en-US" sz="7000">
                  <a:solidFill>
                    <a:srgbClr val="3B82F6"/>
                  </a:solidFill>
                  <a:latin typeface="Radley"/>
                  <a:ea typeface="Radley"/>
                  <a:cs typeface="Radley"/>
                  <a:sym typeface="Radley"/>
                </a:rPr>
                <a:t>Contact Information for Further Inquiries and Support</a:t>
              </a:r>
            </a:p>
          </p:txBody>
        </p:sp>
        <p:sp>
          <p:nvSpPr>
            <p:cNvPr name="TextBox 13" id="13"/>
            <p:cNvSpPr txBox="true"/>
            <p:nvPr/>
          </p:nvSpPr>
          <p:spPr>
            <a:xfrm rot="0">
              <a:off x="0" y="57150"/>
              <a:ext cx="11050689" cy="645583"/>
            </a:xfrm>
            <a:prstGeom prst="rect">
              <a:avLst/>
            </a:prstGeom>
          </p:spPr>
          <p:txBody>
            <a:bodyPr anchor="t" rtlCol="false" tIns="0" lIns="0" bIns="0" rIns="0">
              <a:spAutoFit/>
            </a:bodyPr>
            <a:lstStyle/>
            <a:p>
              <a:pPr algn="l" marL="0" indent="0" lvl="0">
                <a:lnSpc>
                  <a:spcPts val="3500"/>
                </a:lnSpc>
              </a:pPr>
              <a:r>
                <a:rPr lang="en-US" sz="3500" i="true" u="none">
                  <a:solidFill>
                    <a:srgbClr val="9CA3AF"/>
                  </a:solidFill>
                  <a:latin typeface="Radley Italics"/>
                  <a:ea typeface="Radley Italics"/>
                  <a:cs typeface="Radley Italics"/>
                  <a:sym typeface="Radley Italics"/>
                </a:rPr>
                <a:t>Thank You</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F2937"/>
        </a:solidFill>
      </p:bgPr>
    </p:bg>
    <p:spTree>
      <p:nvGrpSpPr>
        <p:cNvPr id="1" name=""/>
        <p:cNvGrpSpPr/>
        <p:nvPr/>
      </p:nvGrpSpPr>
      <p:grpSpPr>
        <a:xfrm>
          <a:off x="0" y="0"/>
          <a:ext cx="0" cy="0"/>
          <a:chOff x="0" y="0"/>
          <a:chExt cx="0" cy="0"/>
        </a:xfrm>
      </p:grpSpPr>
      <p:grpSp>
        <p:nvGrpSpPr>
          <p:cNvPr name="Group 2" id="2"/>
          <p:cNvGrpSpPr/>
          <p:nvPr/>
        </p:nvGrpSpPr>
        <p:grpSpPr>
          <a:xfrm rot="0">
            <a:off x="10429875" y="0"/>
            <a:ext cx="7858125" cy="10287000"/>
            <a:chOff x="0" y="0"/>
            <a:chExt cx="1217429" cy="1593725"/>
          </a:xfrm>
        </p:grpSpPr>
        <p:sp>
          <p:nvSpPr>
            <p:cNvPr name="Freeform 3" id="3"/>
            <p:cNvSpPr/>
            <p:nvPr/>
          </p:nvSpPr>
          <p:spPr>
            <a:xfrm flipH="false" flipV="false" rot="0">
              <a:off x="0" y="0"/>
              <a:ext cx="1217429" cy="1593725"/>
            </a:xfrm>
            <a:custGeom>
              <a:avLst/>
              <a:gdLst/>
              <a:ahLst/>
              <a:cxnLst/>
              <a:rect r="r" b="b" t="t" l="l"/>
              <a:pathLst>
                <a:path h="1593725" w="1217429">
                  <a:moveTo>
                    <a:pt x="0" y="0"/>
                  </a:moveTo>
                  <a:lnTo>
                    <a:pt x="1217429" y="0"/>
                  </a:lnTo>
                  <a:lnTo>
                    <a:pt x="1217429" y="1593725"/>
                  </a:lnTo>
                  <a:lnTo>
                    <a:pt x="0" y="1593725"/>
                  </a:lnTo>
                  <a:close/>
                </a:path>
              </a:pathLst>
            </a:custGeom>
            <a:blipFill>
              <a:blip r:embed="rId2"/>
              <a:stretch>
                <a:fillRect l="0" t="-255" r="0" b="-255"/>
              </a:stretch>
            </a:blipFill>
          </p:spPr>
        </p:sp>
      </p:grpSp>
      <p:grpSp>
        <p:nvGrpSpPr>
          <p:cNvPr name="Group 4" id="4"/>
          <p:cNvGrpSpPr/>
          <p:nvPr/>
        </p:nvGrpSpPr>
        <p:grpSpPr>
          <a:xfrm rot="0">
            <a:off x="246864" y="0"/>
            <a:ext cx="9884828" cy="8421312"/>
            <a:chOff x="0" y="0"/>
            <a:chExt cx="13179770" cy="11228416"/>
          </a:xfrm>
        </p:grpSpPr>
        <p:sp>
          <p:nvSpPr>
            <p:cNvPr name="TextBox 5" id="5"/>
            <p:cNvSpPr txBox="true"/>
            <p:nvPr/>
          </p:nvSpPr>
          <p:spPr>
            <a:xfrm rot="0">
              <a:off x="35989" y="66675"/>
              <a:ext cx="13143781" cy="2932651"/>
            </a:xfrm>
            <a:prstGeom prst="rect">
              <a:avLst/>
            </a:prstGeom>
          </p:spPr>
          <p:txBody>
            <a:bodyPr anchor="t" rtlCol="false" tIns="0" lIns="0" bIns="0" rIns="0">
              <a:spAutoFit/>
            </a:bodyPr>
            <a:lstStyle/>
            <a:p>
              <a:pPr algn="l" marL="0" indent="0" lvl="0">
                <a:lnSpc>
                  <a:spcPts val="8590"/>
                </a:lnSpc>
                <a:spcBef>
                  <a:spcPct val="0"/>
                </a:spcBef>
              </a:pPr>
              <a:r>
                <a:rPr lang="en-US" sz="7669" i="true">
                  <a:solidFill>
                    <a:srgbClr val="3B82F6"/>
                  </a:solidFill>
                  <a:latin typeface="Radley Italics"/>
                  <a:ea typeface="Radley Italics"/>
                  <a:cs typeface="Radley Italics"/>
                  <a:sym typeface="Radley Italics"/>
                </a:rPr>
                <a:t>From Uncertainty to Expertise</a:t>
              </a:r>
            </a:p>
          </p:txBody>
        </p:sp>
        <p:sp>
          <p:nvSpPr>
            <p:cNvPr name="TextBox 6" id="6"/>
            <p:cNvSpPr txBox="true"/>
            <p:nvPr/>
          </p:nvSpPr>
          <p:spPr>
            <a:xfrm rot="0">
              <a:off x="0" y="3673209"/>
              <a:ext cx="13143781" cy="2695840"/>
            </a:xfrm>
            <a:prstGeom prst="rect">
              <a:avLst/>
            </a:prstGeom>
          </p:spPr>
          <p:txBody>
            <a:bodyPr anchor="t" rtlCol="false" tIns="0" lIns="0" bIns="0" rIns="0">
              <a:spAutoFit/>
            </a:bodyPr>
            <a:lstStyle/>
            <a:p>
              <a:pPr algn="l" marL="0" indent="0" lvl="0">
                <a:lnSpc>
                  <a:spcPts val="5381"/>
                </a:lnSpc>
                <a:spcBef>
                  <a:spcPct val="0"/>
                </a:spcBef>
              </a:pPr>
              <a:r>
                <a:rPr lang="en-US" sz="4484" u="none">
                  <a:solidFill>
                    <a:srgbClr val="D9D9D9"/>
                  </a:solidFill>
                  <a:latin typeface="Radley"/>
                  <a:ea typeface="Radley"/>
                  <a:cs typeface="Radley"/>
                  <a:sym typeface="Radley"/>
                </a:rPr>
                <a:t>Transforming Inexperience into Confidence in Mechanical Maintenance</a:t>
              </a:r>
            </a:p>
          </p:txBody>
        </p:sp>
        <p:sp>
          <p:nvSpPr>
            <p:cNvPr name="AutoShape 7" id="7"/>
            <p:cNvSpPr/>
            <p:nvPr/>
          </p:nvSpPr>
          <p:spPr>
            <a:xfrm>
              <a:off x="0" y="3663684"/>
              <a:ext cx="13143781" cy="0"/>
            </a:xfrm>
            <a:prstGeom prst="line">
              <a:avLst/>
            </a:prstGeom>
            <a:ln cap="flat" w="34723">
              <a:solidFill>
                <a:srgbClr val="9CA3AF"/>
              </a:solidFill>
              <a:prstDash val="solid"/>
              <a:headEnd type="none" len="sm" w="sm"/>
              <a:tailEnd type="none" len="sm" w="sm"/>
            </a:ln>
          </p:spPr>
        </p:sp>
        <p:sp>
          <p:nvSpPr>
            <p:cNvPr name="TextBox 8" id="8"/>
            <p:cNvSpPr txBox="true"/>
            <p:nvPr/>
          </p:nvSpPr>
          <p:spPr>
            <a:xfrm rot="0">
              <a:off x="0" y="6674849"/>
              <a:ext cx="13107792" cy="4553567"/>
            </a:xfrm>
            <a:prstGeom prst="rect">
              <a:avLst/>
            </a:prstGeom>
          </p:spPr>
          <p:txBody>
            <a:bodyPr anchor="t" rtlCol="false" tIns="0" lIns="0" bIns="0" rIns="0">
              <a:spAutoFit/>
            </a:bodyPr>
            <a:lstStyle/>
            <a:p>
              <a:pPr algn="l" marL="0" indent="0" lvl="0">
                <a:lnSpc>
                  <a:spcPts val="3880"/>
                </a:lnSpc>
              </a:pPr>
              <a:r>
                <a:rPr lang="en-US" sz="3234">
                  <a:solidFill>
                    <a:srgbClr val="FFFFFF"/>
                  </a:solidFill>
                  <a:latin typeface="Roboto"/>
                  <a:ea typeface="Roboto"/>
                  <a:cs typeface="Roboto"/>
                  <a:sym typeface="Roboto"/>
                </a:rPr>
                <a:t>I did not start as an expert. I started confused, nervous, and unsure. The journey from uncertainty to expertise was filled with challenges and valuable lessons. Navigating my early days on the job taught me the importance of learning through experience, embracing mistakes, and seeking support from colleagues.</a:t>
              </a:r>
            </a:p>
          </p:txBody>
        </p:sp>
      </p:grpSp>
      <p:grpSp>
        <p:nvGrpSpPr>
          <p:cNvPr name="Group 9" id="9"/>
          <p:cNvGrpSpPr/>
          <p:nvPr/>
        </p:nvGrpSpPr>
        <p:grpSpPr>
          <a:xfrm rot="0">
            <a:off x="666750" y="9184102"/>
            <a:ext cx="2171730" cy="2205796"/>
            <a:chOff x="0" y="0"/>
            <a:chExt cx="812800" cy="825500"/>
          </a:xfrm>
        </p:grpSpPr>
        <p:sp>
          <p:nvSpPr>
            <p:cNvPr name="Freeform 10" id="10"/>
            <p:cNvSpPr/>
            <p:nvPr/>
          </p:nvSpPr>
          <p:spPr>
            <a:xfrm flipH="false" flipV="false" rot="0">
              <a:off x="1270" y="0"/>
              <a:ext cx="810260" cy="822960"/>
            </a:xfrm>
            <a:custGeom>
              <a:avLst/>
              <a:gdLst/>
              <a:ahLst/>
              <a:cxnLst/>
              <a:rect r="r" b="b" t="t" l="l"/>
              <a:pathLst>
                <a:path h="822960" w="8102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9CA3AF"/>
            </a:solidFill>
          </p:spPr>
        </p:sp>
        <p:sp>
          <p:nvSpPr>
            <p:cNvPr name="TextBox 11" id="11"/>
            <p:cNvSpPr txBox="true"/>
            <p:nvPr/>
          </p:nvSpPr>
          <p:spPr>
            <a:xfrm>
              <a:off x="141746" y="112576"/>
              <a:ext cx="529308" cy="559367"/>
            </a:xfrm>
            <a:prstGeom prst="rect">
              <a:avLst/>
            </a:prstGeom>
          </p:spPr>
          <p:txBody>
            <a:bodyPr anchor="ctr" rtlCol="false" tIns="50800" lIns="50800" bIns="50800" rIns="50800"/>
            <a:lstStyle/>
            <a:p>
              <a:pPr algn="ctr" marL="0" indent="0" lvl="0">
                <a:lnSpc>
                  <a:spcPts val="3359"/>
                </a:lnSpc>
                <a:spcBef>
                  <a:spcPct val="0"/>
                </a:spcBef>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F2937"/>
        </a:solidFill>
      </p:bgPr>
    </p:bg>
    <p:spTree>
      <p:nvGrpSpPr>
        <p:cNvPr id="1" name=""/>
        <p:cNvGrpSpPr/>
        <p:nvPr/>
      </p:nvGrpSpPr>
      <p:grpSpPr>
        <a:xfrm>
          <a:off x="0" y="0"/>
          <a:ext cx="0" cy="0"/>
          <a:chOff x="0" y="0"/>
          <a:chExt cx="0" cy="0"/>
        </a:xfrm>
      </p:grpSpPr>
      <p:grpSp>
        <p:nvGrpSpPr>
          <p:cNvPr name="Group 2" id="2"/>
          <p:cNvGrpSpPr/>
          <p:nvPr/>
        </p:nvGrpSpPr>
        <p:grpSpPr>
          <a:xfrm rot="0">
            <a:off x="6914390" y="6038850"/>
            <a:ext cx="4234623" cy="3781991"/>
            <a:chOff x="0" y="0"/>
            <a:chExt cx="1391532" cy="1242794"/>
          </a:xfrm>
        </p:grpSpPr>
        <p:sp>
          <p:nvSpPr>
            <p:cNvPr name="Freeform 3" id="3"/>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2"/>
              <a:stretch>
                <a:fillRect l="-104" t="0" r="-104" b="0"/>
              </a:stretch>
            </a:blipFill>
          </p:spPr>
        </p:sp>
      </p:grpSp>
      <p:grpSp>
        <p:nvGrpSpPr>
          <p:cNvPr name="Group 4" id="4"/>
          <p:cNvGrpSpPr/>
          <p:nvPr/>
        </p:nvGrpSpPr>
        <p:grpSpPr>
          <a:xfrm rot="0">
            <a:off x="1529104" y="6038850"/>
            <a:ext cx="4234623" cy="3781991"/>
            <a:chOff x="0" y="0"/>
            <a:chExt cx="1391532" cy="1242794"/>
          </a:xfrm>
        </p:grpSpPr>
        <p:sp>
          <p:nvSpPr>
            <p:cNvPr name="Freeform 5" id="5"/>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3"/>
              <a:stretch>
                <a:fillRect l="-104" t="0" r="-104" b="0"/>
              </a:stretch>
            </a:blipFill>
          </p:spPr>
        </p:sp>
      </p:grpSp>
      <p:grpSp>
        <p:nvGrpSpPr>
          <p:cNvPr name="Group 6" id="6"/>
          <p:cNvGrpSpPr/>
          <p:nvPr/>
        </p:nvGrpSpPr>
        <p:grpSpPr>
          <a:xfrm rot="0">
            <a:off x="12520612" y="6038850"/>
            <a:ext cx="4234623" cy="3781991"/>
            <a:chOff x="0" y="0"/>
            <a:chExt cx="1391532" cy="1242794"/>
          </a:xfrm>
        </p:grpSpPr>
        <p:sp>
          <p:nvSpPr>
            <p:cNvPr name="Freeform 7" id="7"/>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4"/>
              <a:stretch>
                <a:fillRect l="-104" t="0" r="-104" b="0"/>
              </a:stretch>
            </a:blipFill>
          </p:spPr>
        </p:sp>
      </p:grpSp>
      <p:sp>
        <p:nvSpPr>
          <p:cNvPr name="TextBox 8" id="8"/>
          <p:cNvSpPr txBox="true"/>
          <p:nvPr/>
        </p:nvSpPr>
        <p:spPr>
          <a:xfrm rot="0">
            <a:off x="666750" y="723900"/>
            <a:ext cx="13249275" cy="1096425"/>
          </a:xfrm>
          <a:prstGeom prst="rect">
            <a:avLst/>
          </a:prstGeom>
        </p:spPr>
        <p:txBody>
          <a:bodyPr anchor="t" rtlCol="false" tIns="0" lIns="0" bIns="0" rIns="0">
            <a:spAutoFit/>
          </a:bodyPr>
          <a:lstStyle/>
          <a:p>
            <a:pPr algn="l" marL="0" indent="0" lvl="0">
              <a:lnSpc>
                <a:spcPts val="8512"/>
              </a:lnSpc>
              <a:spcBef>
                <a:spcPct val="0"/>
              </a:spcBef>
            </a:pPr>
            <a:r>
              <a:rPr lang="en-US" sz="7600">
                <a:solidFill>
                  <a:srgbClr val="3B82F6"/>
                </a:solidFill>
                <a:latin typeface="Radley"/>
                <a:ea typeface="Radley"/>
                <a:cs typeface="Radley"/>
                <a:sym typeface="Radley"/>
              </a:rPr>
              <a:t>Early Misconceptions</a:t>
            </a:r>
          </a:p>
        </p:txBody>
      </p:sp>
      <p:grpSp>
        <p:nvGrpSpPr>
          <p:cNvPr name="Group 9" id="9"/>
          <p:cNvGrpSpPr/>
          <p:nvPr/>
        </p:nvGrpSpPr>
        <p:grpSpPr>
          <a:xfrm rot="0">
            <a:off x="1283847" y="3397916"/>
            <a:ext cx="4293665" cy="1750065"/>
            <a:chOff x="0" y="0"/>
            <a:chExt cx="5724886" cy="2333420"/>
          </a:xfrm>
        </p:grpSpPr>
        <p:sp>
          <p:nvSpPr>
            <p:cNvPr name="TextBox 10" id="10"/>
            <p:cNvSpPr txBox="true"/>
            <p:nvPr/>
          </p:nvSpPr>
          <p:spPr>
            <a:xfrm rot="0">
              <a:off x="0" y="-66675"/>
              <a:ext cx="4710162" cy="784825"/>
            </a:xfrm>
            <a:prstGeom prst="rect">
              <a:avLst/>
            </a:prstGeom>
          </p:spPr>
          <p:txBody>
            <a:bodyPr anchor="t" rtlCol="false" tIns="0" lIns="0" bIns="0" rIns="0">
              <a:spAutoFit/>
            </a:bodyPr>
            <a:lstStyle/>
            <a:p>
              <a:pPr algn="l" marL="0" indent="0" lvl="0">
                <a:lnSpc>
                  <a:spcPts val="4966"/>
                </a:lnSpc>
                <a:spcBef>
                  <a:spcPct val="0"/>
                </a:spcBef>
              </a:pPr>
              <a:r>
                <a:rPr lang="en-US" sz="3547" u="sng">
                  <a:solidFill>
                    <a:srgbClr val="D1D5DB"/>
                  </a:solidFill>
                  <a:latin typeface="Radley"/>
                  <a:ea typeface="Radley"/>
                  <a:cs typeface="Radley"/>
                  <a:sym typeface="Radley"/>
                </a:rPr>
                <a:t>Speed vs. Quality</a:t>
              </a:r>
            </a:p>
          </p:txBody>
        </p:sp>
        <p:sp>
          <p:nvSpPr>
            <p:cNvPr name="TextBox 11" id="11"/>
            <p:cNvSpPr txBox="true"/>
            <p:nvPr/>
          </p:nvSpPr>
          <p:spPr>
            <a:xfrm rot="0">
              <a:off x="0" y="866869"/>
              <a:ext cx="5724886" cy="1466551"/>
            </a:xfrm>
            <a:prstGeom prst="rect">
              <a:avLst/>
            </a:prstGeom>
          </p:spPr>
          <p:txBody>
            <a:bodyPr anchor="t" rtlCol="false" tIns="0" lIns="0" bIns="0" rIns="0">
              <a:spAutoFit/>
            </a:bodyPr>
            <a:lstStyle/>
            <a:p>
              <a:pPr algn="l" marL="0" indent="0" lvl="0">
                <a:lnSpc>
                  <a:spcPts val="4339"/>
                </a:lnSpc>
              </a:pPr>
              <a:r>
                <a:rPr lang="en-US" sz="3099">
                  <a:solidFill>
                    <a:srgbClr val="FFFFFF"/>
                  </a:solidFill>
                  <a:latin typeface="Carlito"/>
                  <a:ea typeface="Carlito"/>
                  <a:cs typeface="Carlito"/>
                  <a:sym typeface="Carlito"/>
                </a:rPr>
                <a:t>Rushing leads to costly mistakes in maintenance.</a:t>
              </a:r>
            </a:p>
          </p:txBody>
        </p:sp>
      </p:grpSp>
      <p:grpSp>
        <p:nvGrpSpPr>
          <p:cNvPr name="Group 12" id="12"/>
          <p:cNvGrpSpPr/>
          <p:nvPr/>
        </p:nvGrpSpPr>
        <p:grpSpPr>
          <a:xfrm rot="0">
            <a:off x="7291388" y="3397916"/>
            <a:ext cx="3611299" cy="1793942"/>
            <a:chOff x="0" y="0"/>
            <a:chExt cx="4815066" cy="2391922"/>
          </a:xfrm>
        </p:grpSpPr>
        <p:sp>
          <p:nvSpPr>
            <p:cNvPr name="TextBox 13" id="13"/>
            <p:cNvSpPr txBox="true"/>
            <p:nvPr/>
          </p:nvSpPr>
          <p:spPr>
            <a:xfrm rot="0">
              <a:off x="0" y="925371"/>
              <a:ext cx="4815066" cy="1466551"/>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Strength is less vital than a calm mindset.</a:t>
              </a:r>
            </a:p>
          </p:txBody>
        </p:sp>
        <p:sp>
          <p:nvSpPr>
            <p:cNvPr name="TextBox 14" id="14"/>
            <p:cNvSpPr txBox="true"/>
            <p:nvPr/>
          </p:nvSpPr>
          <p:spPr>
            <a:xfrm rot="0">
              <a:off x="0" y="-66675"/>
              <a:ext cx="4815066" cy="784825"/>
            </a:xfrm>
            <a:prstGeom prst="rect">
              <a:avLst/>
            </a:prstGeom>
          </p:spPr>
          <p:txBody>
            <a:bodyPr anchor="t" rtlCol="false" tIns="0" lIns="0" bIns="0" rIns="0">
              <a:spAutoFit/>
            </a:bodyPr>
            <a:lstStyle/>
            <a:p>
              <a:pPr algn="l" marL="0" indent="0" lvl="0">
                <a:lnSpc>
                  <a:spcPts val="4966"/>
                </a:lnSpc>
                <a:spcBef>
                  <a:spcPct val="0"/>
                </a:spcBef>
              </a:pPr>
              <a:r>
                <a:rPr lang="en-US" sz="3547" strike="noStrike" u="sng">
                  <a:solidFill>
                    <a:srgbClr val="D1D5DB"/>
                  </a:solidFill>
                  <a:latin typeface="Radley"/>
                  <a:ea typeface="Radley"/>
                  <a:cs typeface="Radley"/>
                  <a:sym typeface="Radley"/>
                </a:rPr>
                <a:t>Strong Hands</a:t>
              </a:r>
            </a:p>
          </p:txBody>
        </p:sp>
      </p:grpSp>
      <p:grpSp>
        <p:nvGrpSpPr>
          <p:cNvPr name="Group 15" id="15"/>
          <p:cNvGrpSpPr/>
          <p:nvPr/>
        </p:nvGrpSpPr>
        <p:grpSpPr>
          <a:xfrm rot="0">
            <a:off x="12146656" y="3354039"/>
            <a:ext cx="4608579" cy="1793942"/>
            <a:chOff x="0" y="0"/>
            <a:chExt cx="6144772" cy="2391922"/>
          </a:xfrm>
        </p:grpSpPr>
        <p:sp>
          <p:nvSpPr>
            <p:cNvPr name="TextBox 16" id="16"/>
            <p:cNvSpPr txBox="true"/>
            <p:nvPr/>
          </p:nvSpPr>
          <p:spPr>
            <a:xfrm rot="0">
              <a:off x="0" y="925371"/>
              <a:ext cx="6144772" cy="1466551"/>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Proper torque is essential for safe operations.</a:t>
              </a:r>
            </a:p>
          </p:txBody>
        </p:sp>
        <p:sp>
          <p:nvSpPr>
            <p:cNvPr name="TextBox 17" id="17"/>
            <p:cNvSpPr txBox="true"/>
            <p:nvPr/>
          </p:nvSpPr>
          <p:spPr>
            <a:xfrm rot="0">
              <a:off x="0" y="-66675"/>
              <a:ext cx="6144772" cy="784825"/>
            </a:xfrm>
            <a:prstGeom prst="rect">
              <a:avLst/>
            </a:prstGeom>
          </p:spPr>
          <p:txBody>
            <a:bodyPr anchor="t" rtlCol="false" tIns="0" lIns="0" bIns="0" rIns="0">
              <a:spAutoFit/>
            </a:bodyPr>
            <a:lstStyle/>
            <a:p>
              <a:pPr algn="l" marL="0" indent="0" lvl="0">
                <a:lnSpc>
                  <a:spcPts val="4966"/>
                </a:lnSpc>
                <a:spcBef>
                  <a:spcPct val="0"/>
                </a:spcBef>
              </a:pPr>
              <a:r>
                <a:rPr lang="en-US" sz="3547" strike="noStrike" u="sng">
                  <a:solidFill>
                    <a:srgbClr val="D1D5DB"/>
                  </a:solidFill>
                  <a:latin typeface="Radley"/>
                  <a:ea typeface="Radley"/>
                  <a:cs typeface="Radley"/>
                  <a:sym typeface="Radley"/>
                </a:rPr>
                <a:t>Understanding Torque</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F2937"/>
        </a:solidFill>
      </p:bgPr>
    </p:bg>
    <p:spTree>
      <p:nvGrpSpPr>
        <p:cNvPr id="1" name=""/>
        <p:cNvGrpSpPr/>
        <p:nvPr/>
      </p:nvGrpSpPr>
      <p:grpSpPr>
        <a:xfrm>
          <a:off x="0" y="0"/>
          <a:ext cx="0" cy="0"/>
          <a:chOff x="0" y="0"/>
          <a:chExt cx="0" cy="0"/>
        </a:xfrm>
      </p:grpSpPr>
      <p:grpSp>
        <p:nvGrpSpPr>
          <p:cNvPr name="Group 2" id="2"/>
          <p:cNvGrpSpPr/>
          <p:nvPr/>
        </p:nvGrpSpPr>
        <p:grpSpPr>
          <a:xfrm rot="0">
            <a:off x="7291388" y="6038850"/>
            <a:ext cx="4249842" cy="3795583"/>
            <a:chOff x="0" y="0"/>
            <a:chExt cx="1391532" cy="1242794"/>
          </a:xfrm>
        </p:grpSpPr>
        <p:sp>
          <p:nvSpPr>
            <p:cNvPr name="Freeform 3" id="3"/>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2"/>
              <a:stretch>
                <a:fillRect l="-104" t="0" r="-104" b="0"/>
              </a:stretch>
            </a:blipFill>
          </p:spPr>
        </p:sp>
      </p:grpSp>
      <p:grpSp>
        <p:nvGrpSpPr>
          <p:cNvPr name="Group 4" id="4"/>
          <p:cNvGrpSpPr/>
          <p:nvPr/>
        </p:nvGrpSpPr>
        <p:grpSpPr>
          <a:xfrm rot="0">
            <a:off x="1513886" y="6038850"/>
            <a:ext cx="4249842" cy="3795583"/>
            <a:chOff x="0" y="0"/>
            <a:chExt cx="1391532" cy="1242794"/>
          </a:xfrm>
        </p:grpSpPr>
        <p:sp>
          <p:nvSpPr>
            <p:cNvPr name="Freeform 5" id="5"/>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3"/>
              <a:stretch>
                <a:fillRect l="-104" t="0" r="-104" b="0"/>
              </a:stretch>
            </a:blipFill>
          </p:spPr>
        </p:sp>
      </p:grpSp>
      <p:grpSp>
        <p:nvGrpSpPr>
          <p:cNvPr name="Group 6" id="6"/>
          <p:cNvGrpSpPr/>
          <p:nvPr/>
        </p:nvGrpSpPr>
        <p:grpSpPr>
          <a:xfrm rot="0">
            <a:off x="12924579" y="6038850"/>
            <a:ext cx="4249842" cy="3795583"/>
            <a:chOff x="0" y="0"/>
            <a:chExt cx="1391532" cy="1242794"/>
          </a:xfrm>
        </p:grpSpPr>
        <p:sp>
          <p:nvSpPr>
            <p:cNvPr name="Freeform 7" id="7"/>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4"/>
              <a:stretch>
                <a:fillRect l="-104" t="0" r="-104" b="0"/>
              </a:stretch>
            </a:blipFill>
          </p:spPr>
        </p:sp>
      </p:grpSp>
      <p:sp>
        <p:nvSpPr>
          <p:cNvPr name="TextBox 8" id="8"/>
          <p:cNvSpPr txBox="true"/>
          <p:nvPr/>
        </p:nvSpPr>
        <p:spPr>
          <a:xfrm rot="0">
            <a:off x="666750" y="723900"/>
            <a:ext cx="13249275" cy="1096425"/>
          </a:xfrm>
          <a:prstGeom prst="rect">
            <a:avLst/>
          </a:prstGeom>
        </p:spPr>
        <p:txBody>
          <a:bodyPr anchor="t" rtlCol="false" tIns="0" lIns="0" bIns="0" rIns="0">
            <a:spAutoFit/>
          </a:bodyPr>
          <a:lstStyle/>
          <a:p>
            <a:pPr algn="l" marL="0" indent="0" lvl="0">
              <a:lnSpc>
                <a:spcPts val="8512"/>
              </a:lnSpc>
              <a:spcBef>
                <a:spcPct val="0"/>
              </a:spcBef>
            </a:pPr>
            <a:r>
              <a:rPr lang="en-US" sz="7600">
                <a:solidFill>
                  <a:srgbClr val="3B82F6"/>
                </a:solidFill>
                <a:latin typeface="Radley"/>
                <a:ea typeface="Radley"/>
                <a:cs typeface="Radley"/>
                <a:sym typeface="Radley"/>
              </a:rPr>
              <a:t>Initial Mistakes</a:t>
            </a:r>
          </a:p>
        </p:txBody>
      </p:sp>
      <p:grpSp>
        <p:nvGrpSpPr>
          <p:cNvPr name="Group 9" id="9"/>
          <p:cNvGrpSpPr/>
          <p:nvPr/>
        </p:nvGrpSpPr>
        <p:grpSpPr>
          <a:xfrm rot="0">
            <a:off x="1547505" y="3466116"/>
            <a:ext cx="4162451" cy="1819005"/>
            <a:chOff x="0" y="0"/>
            <a:chExt cx="5549934" cy="2425340"/>
          </a:xfrm>
        </p:grpSpPr>
        <p:sp>
          <p:nvSpPr>
            <p:cNvPr name="TextBox 10" id="10"/>
            <p:cNvSpPr txBox="true"/>
            <p:nvPr/>
          </p:nvSpPr>
          <p:spPr>
            <a:xfrm rot="0">
              <a:off x="0" y="-66675"/>
              <a:ext cx="4255286" cy="784737"/>
            </a:xfrm>
            <a:prstGeom prst="rect">
              <a:avLst/>
            </a:prstGeom>
          </p:spPr>
          <p:txBody>
            <a:bodyPr anchor="t" rtlCol="false" tIns="0" lIns="0" bIns="0" rIns="0">
              <a:spAutoFit/>
            </a:bodyPr>
            <a:lstStyle/>
            <a:p>
              <a:pPr algn="l" marL="0" indent="0" lvl="0">
                <a:lnSpc>
                  <a:spcPts val="4969"/>
                </a:lnSpc>
                <a:spcBef>
                  <a:spcPct val="0"/>
                </a:spcBef>
              </a:pPr>
              <a:r>
                <a:rPr lang="en-US" sz="3549" u="sng">
                  <a:solidFill>
                    <a:srgbClr val="D1D5DB"/>
                  </a:solidFill>
                  <a:latin typeface="Radley"/>
                  <a:ea typeface="Radley"/>
                  <a:cs typeface="Radley"/>
                  <a:sym typeface="Radley"/>
                </a:rPr>
                <a:t>Ignoring Noises</a:t>
              </a:r>
            </a:p>
          </p:txBody>
        </p:sp>
        <p:sp>
          <p:nvSpPr>
            <p:cNvPr name="TextBox 11" id="11"/>
            <p:cNvSpPr txBox="true"/>
            <p:nvPr/>
          </p:nvSpPr>
          <p:spPr>
            <a:xfrm rot="0">
              <a:off x="0" y="958790"/>
              <a:ext cx="5549934" cy="1466550"/>
            </a:xfrm>
            <a:prstGeom prst="rect">
              <a:avLst/>
            </a:prstGeom>
          </p:spPr>
          <p:txBody>
            <a:bodyPr anchor="t" rtlCol="false" tIns="0" lIns="0" bIns="0" rIns="0">
              <a:spAutoFit/>
            </a:bodyPr>
            <a:lstStyle/>
            <a:p>
              <a:pPr algn="l" marL="0" indent="0" lvl="0">
                <a:lnSpc>
                  <a:spcPts val="4339"/>
                </a:lnSpc>
              </a:pPr>
              <a:r>
                <a:rPr lang="en-US" sz="3099">
                  <a:solidFill>
                    <a:srgbClr val="FFFFFF"/>
                  </a:solidFill>
                  <a:latin typeface="Carlito"/>
                  <a:ea typeface="Carlito"/>
                  <a:cs typeface="Carlito"/>
                  <a:sym typeface="Carlito"/>
                </a:rPr>
                <a:t>Small sounds can indicate bigger problems.</a:t>
              </a:r>
            </a:p>
          </p:txBody>
        </p:sp>
      </p:grpSp>
      <p:grpSp>
        <p:nvGrpSpPr>
          <p:cNvPr name="Group 12" id="12"/>
          <p:cNvGrpSpPr/>
          <p:nvPr/>
        </p:nvGrpSpPr>
        <p:grpSpPr>
          <a:xfrm rot="0">
            <a:off x="7291388" y="3491246"/>
            <a:ext cx="3926265" cy="1793875"/>
            <a:chOff x="0" y="0"/>
            <a:chExt cx="5235020" cy="2391833"/>
          </a:xfrm>
        </p:grpSpPr>
        <p:sp>
          <p:nvSpPr>
            <p:cNvPr name="TextBox 13" id="13"/>
            <p:cNvSpPr txBox="true"/>
            <p:nvPr/>
          </p:nvSpPr>
          <p:spPr>
            <a:xfrm rot="0">
              <a:off x="0" y="925283"/>
              <a:ext cx="5235020" cy="1466550"/>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Learning lessons often comes from mistakes.</a:t>
              </a:r>
            </a:p>
          </p:txBody>
        </p:sp>
        <p:sp>
          <p:nvSpPr>
            <p:cNvPr name="TextBox 14" id="14"/>
            <p:cNvSpPr txBox="true"/>
            <p:nvPr/>
          </p:nvSpPr>
          <p:spPr>
            <a:xfrm rot="0">
              <a:off x="0" y="-66675"/>
              <a:ext cx="5235020"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sng">
                  <a:solidFill>
                    <a:srgbClr val="D1D5DB"/>
                  </a:solidFill>
                  <a:latin typeface="Radley"/>
                  <a:ea typeface="Radley"/>
                  <a:cs typeface="Radley"/>
                  <a:sym typeface="Radley"/>
                </a:rPr>
                <a:t>The Hard Way</a:t>
              </a:r>
            </a:p>
          </p:txBody>
        </p:sp>
      </p:grpSp>
      <p:grpSp>
        <p:nvGrpSpPr>
          <p:cNvPr name="Group 15" id="15"/>
          <p:cNvGrpSpPr/>
          <p:nvPr/>
        </p:nvGrpSpPr>
        <p:grpSpPr>
          <a:xfrm rot="0">
            <a:off x="12377810" y="3491246"/>
            <a:ext cx="5343380" cy="1793875"/>
            <a:chOff x="0" y="0"/>
            <a:chExt cx="7124506" cy="2391833"/>
          </a:xfrm>
        </p:grpSpPr>
        <p:sp>
          <p:nvSpPr>
            <p:cNvPr name="TextBox 16" id="16"/>
            <p:cNvSpPr txBox="true"/>
            <p:nvPr/>
          </p:nvSpPr>
          <p:spPr>
            <a:xfrm rot="0">
              <a:off x="0" y="925283"/>
              <a:ext cx="7124506" cy="1466550"/>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Proper torque prevents damage and failures.</a:t>
              </a:r>
            </a:p>
          </p:txBody>
        </p:sp>
        <p:sp>
          <p:nvSpPr>
            <p:cNvPr name="TextBox 17" id="17"/>
            <p:cNvSpPr txBox="true"/>
            <p:nvPr/>
          </p:nvSpPr>
          <p:spPr>
            <a:xfrm rot="0">
              <a:off x="0" y="-66675"/>
              <a:ext cx="7124506"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sng">
                  <a:solidFill>
                    <a:srgbClr val="D1D5DB"/>
                  </a:solidFill>
                  <a:latin typeface="Radley"/>
                  <a:ea typeface="Radley"/>
                  <a:cs typeface="Radley"/>
                  <a:sym typeface="Radley"/>
                </a:rPr>
                <a:t>Misunderstanding Torque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F2937"/>
        </a:solidFill>
      </p:bgPr>
    </p:bg>
    <p:spTree>
      <p:nvGrpSpPr>
        <p:cNvPr id="1" name=""/>
        <p:cNvGrpSpPr/>
        <p:nvPr/>
      </p:nvGrpSpPr>
      <p:grpSpPr>
        <a:xfrm>
          <a:off x="0" y="0"/>
          <a:ext cx="0" cy="0"/>
          <a:chOff x="0" y="0"/>
          <a:chExt cx="0" cy="0"/>
        </a:xfrm>
      </p:grpSpPr>
      <p:sp>
        <p:nvSpPr>
          <p:cNvPr name="TextBox 2" id="2"/>
          <p:cNvSpPr txBox="true"/>
          <p:nvPr/>
        </p:nvSpPr>
        <p:spPr>
          <a:xfrm rot="0">
            <a:off x="666750" y="723900"/>
            <a:ext cx="16954500" cy="1096424"/>
          </a:xfrm>
          <a:prstGeom prst="rect">
            <a:avLst/>
          </a:prstGeom>
        </p:spPr>
        <p:txBody>
          <a:bodyPr anchor="t" rtlCol="false" tIns="0" lIns="0" bIns="0" rIns="0">
            <a:spAutoFit/>
          </a:bodyPr>
          <a:lstStyle/>
          <a:p>
            <a:pPr algn="ctr" marL="0" indent="0" lvl="0">
              <a:lnSpc>
                <a:spcPts val="8511"/>
              </a:lnSpc>
              <a:spcBef>
                <a:spcPct val="0"/>
              </a:spcBef>
            </a:pPr>
            <a:r>
              <a:rPr lang="en-US" sz="7599">
                <a:solidFill>
                  <a:srgbClr val="3B82F6"/>
                </a:solidFill>
                <a:latin typeface="Radley"/>
                <a:ea typeface="Radley"/>
                <a:cs typeface="Radley"/>
                <a:sym typeface="Radley"/>
              </a:rPr>
              <a:t>Lessons Learned in Maintenance</a:t>
            </a:r>
          </a:p>
        </p:txBody>
      </p:sp>
      <p:grpSp>
        <p:nvGrpSpPr>
          <p:cNvPr name="Group 3" id="3"/>
          <p:cNvGrpSpPr/>
          <p:nvPr/>
        </p:nvGrpSpPr>
        <p:grpSpPr>
          <a:xfrm rot="0">
            <a:off x="343622" y="2778317"/>
            <a:ext cx="3686897" cy="1703047"/>
            <a:chOff x="0" y="0"/>
            <a:chExt cx="4915863" cy="2270730"/>
          </a:xfrm>
        </p:grpSpPr>
        <p:sp>
          <p:nvSpPr>
            <p:cNvPr name="TextBox 4" id="4"/>
            <p:cNvSpPr txBox="true"/>
            <p:nvPr/>
          </p:nvSpPr>
          <p:spPr>
            <a:xfrm rot="0">
              <a:off x="0" y="-66675"/>
              <a:ext cx="4635939" cy="784737"/>
            </a:xfrm>
            <a:prstGeom prst="rect">
              <a:avLst/>
            </a:prstGeom>
          </p:spPr>
          <p:txBody>
            <a:bodyPr anchor="t" rtlCol="false" tIns="0" lIns="0" bIns="0" rIns="0">
              <a:spAutoFit/>
            </a:bodyPr>
            <a:lstStyle/>
            <a:p>
              <a:pPr algn="l" marL="0" indent="0" lvl="0">
                <a:lnSpc>
                  <a:spcPts val="4969"/>
                </a:lnSpc>
                <a:spcBef>
                  <a:spcPct val="0"/>
                </a:spcBef>
              </a:pPr>
              <a:r>
                <a:rPr lang="en-US" sz="3549" u="sng">
                  <a:solidFill>
                    <a:srgbClr val="D1D5DB"/>
                  </a:solidFill>
                  <a:latin typeface="Radley"/>
                  <a:ea typeface="Radley"/>
                  <a:cs typeface="Radley"/>
                  <a:sym typeface="Radley"/>
                </a:rPr>
                <a:t>Thoughtful Work</a:t>
              </a:r>
            </a:p>
          </p:txBody>
        </p:sp>
        <p:sp>
          <p:nvSpPr>
            <p:cNvPr name="TextBox 5" id="5"/>
            <p:cNvSpPr txBox="true"/>
            <p:nvPr/>
          </p:nvSpPr>
          <p:spPr>
            <a:xfrm rot="0">
              <a:off x="0" y="804180"/>
              <a:ext cx="4915863" cy="1466550"/>
            </a:xfrm>
            <a:prstGeom prst="rect">
              <a:avLst/>
            </a:prstGeom>
          </p:spPr>
          <p:txBody>
            <a:bodyPr anchor="t" rtlCol="false" tIns="0" lIns="0" bIns="0" rIns="0">
              <a:spAutoFit/>
            </a:bodyPr>
            <a:lstStyle/>
            <a:p>
              <a:pPr algn="l" marL="0" indent="0" lvl="0">
                <a:lnSpc>
                  <a:spcPts val="4339"/>
                </a:lnSpc>
              </a:pPr>
              <a:r>
                <a:rPr lang="en-US" sz="3099">
                  <a:solidFill>
                    <a:srgbClr val="FFFFFF"/>
                  </a:solidFill>
                  <a:latin typeface="Carlito"/>
                  <a:ea typeface="Carlito"/>
                  <a:cs typeface="Carlito"/>
                  <a:sym typeface="Carlito"/>
                </a:rPr>
                <a:t>Careful attention leads to better outcomes</a:t>
              </a:r>
            </a:p>
          </p:txBody>
        </p:sp>
      </p:grpSp>
      <p:grpSp>
        <p:nvGrpSpPr>
          <p:cNvPr name="Group 6" id="6"/>
          <p:cNvGrpSpPr/>
          <p:nvPr/>
        </p:nvGrpSpPr>
        <p:grpSpPr>
          <a:xfrm rot="0">
            <a:off x="8855815" y="2671638"/>
            <a:ext cx="4421698" cy="1856380"/>
            <a:chOff x="0" y="0"/>
            <a:chExt cx="5895597" cy="2475173"/>
          </a:xfrm>
        </p:grpSpPr>
        <p:sp>
          <p:nvSpPr>
            <p:cNvPr name="TextBox 7" id="7"/>
            <p:cNvSpPr txBox="true"/>
            <p:nvPr/>
          </p:nvSpPr>
          <p:spPr>
            <a:xfrm rot="0">
              <a:off x="0" y="-66675"/>
              <a:ext cx="5895597"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sng">
                  <a:solidFill>
                    <a:srgbClr val="D1D5DB"/>
                  </a:solidFill>
                  <a:latin typeface="Radley"/>
                  <a:ea typeface="Radley"/>
                  <a:cs typeface="Radley"/>
                  <a:sym typeface="Radley"/>
                </a:rPr>
                <a:t>Learn from Mistakes</a:t>
              </a:r>
            </a:p>
          </p:txBody>
        </p:sp>
        <p:sp>
          <p:nvSpPr>
            <p:cNvPr name="TextBox 8" id="8"/>
            <p:cNvSpPr txBox="true"/>
            <p:nvPr/>
          </p:nvSpPr>
          <p:spPr>
            <a:xfrm rot="0">
              <a:off x="0" y="1008623"/>
              <a:ext cx="5655166" cy="1466550"/>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Mistakes are valuable lessons for growth</a:t>
              </a:r>
            </a:p>
          </p:txBody>
        </p:sp>
      </p:grpSp>
      <p:grpSp>
        <p:nvGrpSpPr>
          <p:cNvPr name="Group 9" id="9"/>
          <p:cNvGrpSpPr/>
          <p:nvPr/>
        </p:nvGrpSpPr>
        <p:grpSpPr>
          <a:xfrm rot="0">
            <a:off x="4746662" y="2778317"/>
            <a:ext cx="3775112" cy="1721750"/>
            <a:chOff x="0" y="0"/>
            <a:chExt cx="5033482" cy="2295667"/>
          </a:xfrm>
        </p:grpSpPr>
        <p:sp>
          <p:nvSpPr>
            <p:cNvPr name="TextBox 10" id="10"/>
            <p:cNvSpPr txBox="true"/>
            <p:nvPr/>
          </p:nvSpPr>
          <p:spPr>
            <a:xfrm rot="0">
              <a:off x="0" y="-66675"/>
              <a:ext cx="4543615"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sng">
                  <a:solidFill>
                    <a:srgbClr val="D1D5DB"/>
                  </a:solidFill>
                  <a:latin typeface="Radley"/>
                  <a:ea typeface="Radley"/>
                  <a:cs typeface="Radley"/>
                  <a:sym typeface="Radley"/>
                </a:rPr>
                <a:t>Small Details</a:t>
              </a:r>
            </a:p>
          </p:txBody>
        </p:sp>
        <p:sp>
          <p:nvSpPr>
            <p:cNvPr name="TextBox 11" id="11"/>
            <p:cNvSpPr txBox="true"/>
            <p:nvPr/>
          </p:nvSpPr>
          <p:spPr>
            <a:xfrm rot="0">
              <a:off x="0" y="829117"/>
              <a:ext cx="5033482" cy="1466550"/>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Overlooked elements can cause major issues</a:t>
              </a:r>
            </a:p>
          </p:txBody>
        </p:sp>
      </p:grpSp>
      <p:grpSp>
        <p:nvGrpSpPr>
          <p:cNvPr name="Group 12" id="12"/>
          <p:cNvGrpSpPr/>
          <p:nvPr/>
        </p:nvGrpSpPr>
        <p:grpSpPr>
          <a:xfrm rot="0">
            <a:off x="9144000" y="4922520"/>
            <a:ext cx="4010025" cy="4697730"/>
            <a:chOff x="0" y="0"/>
            <a:chExt cx="1391532" cy="1630175"/>
          </a:xfrm>
        </p:grpSpPr>
        <p:sp>
          <p:nvSpPr>
            <p:cNvPr name="Freeform 13" id="13"/>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2"/>
              <a:stretch>
                <a:fillRect l="0" t="-138" r="0" b="-138"/>
              </a:stretch>
            </a:blipFill>
          </p:spPr>
        </p:sp>
      </p:grpSp>
      <p:grpSp>
        <p:nvGrpSpPr>
          <p:cNvPr name="Group 14" id="14"/>
          <p:cNvGrpSpPr/>
          <p:nvPr/>
        </p:nvGrpSpPr>
        <p:grpSpPr>
          <a:xfrm rot="0">
            <a:off x="4746662" y="4922520"/>
            <a:ext cx="4010025" cy="4697730"/>
            <a:chOff x="0" y="0"/>
            <a:chExt cx="1391532" cy="1630175"/>
          </a:xfrm>
        </p:grpSpPr>
        <p:sp>
          <p:nvSpPr>
            <p:cNvPr name="Freeform 15" id="15"/>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3"/>
              <a:stretch>
                <a:fillRect l="0" t="-138" r="0" b="-138"/>
              </a:stretch>
            </a:blipFill>
          </p:spPr>
        </p:sp>
      </p:grpSp>
      <p:grpSp>
        <p:nvGrpSpPr>
          <p:cNvPr name="Group 16" id="16"/>
          <p:cNvGrpSpPr/>
          <p:nvPr/>
        </p:nvGrpSpPr>
        <p:grpSpPr>
          <a:xfrm rot="0">
            <a:off x="343622" y="4922520"/>
            <a:ext cx="4010025" cy="4697730"/>
            <a:chOff x="0" y="0"/>
            <a:chExt cx="879848" cy="1030739"/>
          </a:xfrm>
        </p:grpSpPr>
        <p:sp>
          <p:nvSpPr>
            <p:cNvPr name="Freeform 17" id="17"/>
            <p:cNvSpPr/>
            <p:nvPr/>
          </p:nvSpPr>
          <p:spPr>
            <a:xfrm flipH="false" flipV="false" rot="0">
              <a:off x="0" y="0"/>
              <a:ext cx="879848" cy="1030739"/>
            </a:xfrm>
            <a:custGeom>
              <a:avLst/>
              <a:gdLst/>
              <a:ahLst/>
              <a:cxnLst/>
              <a:rect r="r" b="b" t="t" l="l"/>
              <a:pathLst>
                <a:path h="1030739" w="879848">
                  <a:moveTo>
                    <a:pt x="0" y="0"/>
                  </a:moveTo>
                  <a:lnTo>
                    <a:pt x="879848" y="0"/>
                  </a:lnTo>
                  <a:lnTo>
                    <a:pt x="879848" y="1030739"/>
                  </a:lnTo>
                  <a:lnTo>
                    <a:pt x="0" y="1030739"/>
                  </a:lnTo>
                  <a:close/>
                </a:path>
              </a:pathLst>
            </a:custGeom>
            <a:blipFill>
              <a:blip r:embed="rId4"/>
              <a:stretch>
                <a:fillRect l="0" t="-138" r="0" b="-138"/>
              </a:stretch>
            </a:blipFill>
          </p:spPr>
        </p:sp>
      </p:grpSp>
      <p:grpSp>
        <p:nvGrpSpPr>
          <p:cNvPr name="Group 18" id="18"/>
          <p:cNvGrpSpPr/>
          <p:nvPr/>
        </p:nvGrpSpPr>
        <p:grpSpPr>
          <a:xfrm rot="0">
            <a:off x="13611554" y="4922520"/>
            <a:ext cx="4010025" cy="4697730"/>
            <a:chOff x="0" y="0"/>
            <a:chExt cx="1391532" cy="1630175"/>
          </a:xfrm>
        </p:grpSpPr>
        <p:sp>
          <p:nvSpPr>
            <p:cNvPr name="Freeform 19" id="19"/>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5"/>
              <a:stretch>
                <a:fillRect l="0" t="-138" r="0" b="-138"/>
              </a:stretch>
            </a:blipFill>
          </p:spPr>
        </p:sp>
      </p:grpSp>
      <p:grpSp>
        <p:nvGrpSpPr>
          <p:cNvPr name="Group 20" id="20"/>
          <p:cNvGrpSpPr/>
          <p:nvPr/>
        </p:nvGrpSpPr>
        <p:grpSpPr>
          <a:xfrm rot="0">
            <a:off x="13451491" y="2645395"/>
            <a:ext cx="4605398" cy="1935108"/>
            <a:chOff x="0" y="0"/>
            <a:chExt cx="6140530" cy="2580145"/>
          </a:xfrm>
        </p:grpSpPr>
        <p:sp>
          <p:nvSpPr>
            <p:cNvPr name="TextBox 21" id="21"/>
            <p:cNvSpPr txBox="true"/>
            <p:nvPr/>
          </p:nvSpPr>
          <p:spPr>
            <a:xfrm rot="0">
              <a:off x="0" y="-66675"/>
              <a:ext cx="6140530"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sng">
                  <a:solidFill>
                    <a:srgbClr val="D1D5DB"/>
                  </a:solidFill>
                  <a:latin typeface="Radley"/>
                  <a:ea typeface="Radley"/>
                  <a:cs typeface="Radley"/>
                  <a:sym typeface="Radley"/>
                </a:rPr>
                <a:t>Proactive Maintenance</a:t>
              </a:r>
            </a:p>
          </p:txBody>
        </p:sp>
        <p:sp>
          <p:nvSpPr>
            <p:cNvPr name="TextBox 22" id="22"/>
            <p:cNvSpPr txBox="true"/>
            <p:nvPr/>
          </p:nvSpPr>
          <p:spPr>
            <a:xfrm rot="0">
              <a:off x="0" y="1113594"/>
              <a:ext cx="6140530" cy="1466550"/>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Anticipating problems prevents future breakdowns</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F2937"/>
        </a:solidFill>
      </p:bgPr>
    </p:bg>
    <p:spTree>
      <p:nvGrpSpPr>
        <p:cNvPr id="1" name=""/>
        <p:cNvGrpSpPr/>
        <p:nvPr/>
      </p:nvGrpSpPr>
      <p:grpSpPr>
        <a:xfrm>
          <a:off x="0" y="0"/>
          <a:ext cx="0" cy="0"/>
          <a:chOff x="0" y="0"/>
          <a:chExt cx="0" cy="0"/>
        </a:xfrm>
      </p:grpSpPr>
      <p:sp>
        <p:nvSpPr>
          <p:cNvPr name="TextBox 2" id="2"/>
          <p:cNvSpPr txBox="true"/>
          <p:nvPr/>
        </p:nvSpPr>
        <p:spPr>
          <a:xfrm rot="0">
            <a:off x="666750" y="723900"/>
            <a:ext cx="16954500" cy="1096424"/>
          </a:xfrm>
          <a:prstGeom prst="rect">
            <a:avLst/>
          </a:prstGeom>
        </p:spPr>
        <p:txBody>
          <a:bodyPr anchor="t" rtlCol="false" tIns="0" lIns="0" bIns="0" rIns="0">
            <a:spAutoFit/>
          </a:bodyPr>
          <a:lstStyle/>
          <a:p>
            <a:pPr algn="ctr" marL="0" indent="0" lvl="0">
              <a:lnSpc>
                <a:spcPts val="8511"/>
              </a:lnSpc>
              <a:spcBef>
                <a:spcPct val="0"/>
              </a:spcBef>
            </a:pPr>
            <a:r>
              <a:rPr lang="en-US" sz="7599">
                <a:solidFill>
                  <a:srgbClr val="3B82F6"/>
                </a:solidFill>
                <a:latin typeface="Radley"/>
                <a:ea typeface="Radley"/>
                <a:cs typeface="Radley"/>
                <a:sym typeface="Radley"/>
              </a:rPr>
              <a:t>Failures from Overlooked Issues</a:t>
            </a:r>
          </a:p>
        </p:txBody>
      </p:sp>
      <p:grpSp>
        <p:nvGrpSpPr>
          <p:cNvPr name="Group 3" id="3"/>
          <p:cNvGrpSpPr/>
          <p:nvPr/>
        </p:nvGrpSpPr>
        <p:grpSpPr>
          <a:xfrm rot="0">
            <a:off x="404321" y="2139933"/>
            <a:ext cx="4657883" cy="2462978"/>
            <a:chOff x="0" y="0"/>
            <a:chExt cx="6210511" cy="3283971"/>
          </a:xfrm>
        </p:grpSpPr>
        <p:sp>
          <p:nvSpPr>
            <p:cNvPr name="TextBox 4" id="4"/>
            <p:cNvSpPr txBox="true"/>
            <p:nvPr/>
          </p:nvSpPr>
          <p:spPr>
            <a:xfrm rot="0">
              <a:off x="0" y="-66675"/>
              <a:ext cx="6210511" cy="1623025"/>
            </a:xfrm>
            <a:prstGeom prst="rect">
              <a:avLst/>
            </a:prstGeom>
          </p:spPr>
          <p:txBody>
            <a:bodyPr anchor="t" rtlCol="false" tIns="0" lIns="0" bIns="0" rIns="0">
              <a:spAutoFit/>
            </a:bodyPr>
            <a:lstStyle/>
            <a:p>
              <a:pPr algn="l" marL="0" indent="0" lvl="0">
                <a:lnSpc>
                  <a:spcPts val="4969"/>
                </a:lnSpc>
                <a:spcBef>
                  <a:spcPct val="0"/>
                </a:spcBef>
              </a:pPr>
              <a:r>
                <a:rPr lang="en-US" sz="3549" u="sng">
                  <a:solidFill>
                    <a:srgbClr val="D1D5DB"/>
                  </a:solidFill>
                  <a:latin typeface="Radley"/>
                  <a:ea typeface="Radley"/>
                  <a:cs typeface="Radley"/>
                  <a:sym typeface="Radley"/>
                </a:rPr>
                <a:t>Neglected Maintenance</a:t>
              </a:r>
            </a:p>
          </p:txBody>
        </p:sp>
        <p:sp>
          <p:nvSpPr>
            <p:cNvPr name="TextBox 5" id="5"/>
            <p:cNvSpPr txBox="true"/>
            <p:nvPr/>
          </p:nvSpPr>
          <p:spPr>
            <a:xfrm rot="0">
              <a:off x="0" y="1817420"/>
              <a:ext cx="5107157" cy="1466550"/>
            </a:xfrm>
            <a:prstGeom prst="rect">
              <a:avLst/>
            </a:prstGeom>
          </p:spPr>
          <p:txBody>
            <a:bodyPr anchor="t" rtlCol="false" tIns="0" lIns="0" bIns="0" rIns="0">
              <a:spAutoFit/>
            </a:bodyPr>
            <a:lstStyle/>
            <a:p>
              <a:pPr algn="l" marL="0" indent="0" lvl="0">
                <a:lnSpc>
                  <a:spcPts val="4339"/>
                </a:lnSpc>
              </a:pPr>
              <a:r>
                <a:rPr lang="en-US" sz="3099">
                  <a:solidFill>
                    <a:srgbClr val="FFFFFF"/>
                  </a:solidFill>
                  <a:latin typeface="Carlito"/>
                  <a:ea typeface="Carlito"/>
                  <a:cs typeface="Carlito"/>
                  <a:sym typeface="Carlito"/>
                </a:rPr>
                <a:t>Skipped inspections led to major breakdowns.</a:t>
              </a:r>
            </a:p>
          </p:txBody>
        </p:sp>
      </p:grpSp>
      <p:grpSp>
        <p:nvGrpSpPr>
          <p:cNvPr name="Group 6" id="6"/>
          <p:cNvGrpSpPr/>
          <p:nvPr/>
        </p:nvGrpSpPr>
        <p:grpSpPr>
          <a:xfrm rot="0">
            <a:off x="9296400" y="2476311"/>
            <a:ext cx="3476954" cy="2190442"/>
            <a:chOff x="0" y="0"/>
            <a:chExt cx="4635939" cy="2920589"/>
          </a:xfrm>
        </p:grpSpPr>
        <p:sp>
          <p:nvSpPr>
            <p:cNvPr name="TextBox 7" id="7"/>
            <p:cNvSpPr txBox="true"/>
            <p:nvPr/>
          </p:nvSpPr>
          <p:spPr>
            <a:xfrm rot="0">
              <a:off x="0" y="-66675"/>
              <a:ext cx="4635939"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sng">
                  <a:solidFill>
                    <a:srgbClr val="D1D5DB"/>
                  </a:solidFill>
                  <a:latin typeface="Radley"/>
                  <a:ea typeface="Radley"/>
                  <a:cs typeface="Radley"/>
                  <a:sym typeface="Radley"/>
                </a:rPr>
                <a:t>Improper Torque</a:t>
              </a:r>
            </a:p>
          </p:txBody>
        </p:sp>
        <p:sp>
          <p:nvSpPr>
            <p:cNvPr name="TextBox 8" id="8"/>
            <p:cNvSpPr txBox="true"/>
            <p:nvPr/>
          </p:nvSpPr>
          <p:spPr>
            <a:xfrm rot="0">
              <a:off x="0" y="730182"/>
              <a:ext cx="4635939" cy="2190406"/>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Incorrect tightening procedures resulted in failures.</a:t>
              </a:r>
            </a:p>
          </p:txBody>
        </p:sp>
      </p:grpSp>
      <p:grpSp>
        <p:nvGrpSpPr>
          <p:cNvPr name="Group 9" id="9"/>
          <p:cNvGrpSpPr/>
          <p:nvPr/>
        </p:nvGrpSpPr>
        <p:grpSpPr>
          <a:xfrm rot="0">
            <a:off x="4850361" y="2290043"/>
            <a:ext cx="3932569" cy="2376709"/>
            <a:chOff x="0" y="0"/>
            <a:chExt cx="5243425" cy="3168946"/>
          </a:xfrm>
        </p:grpSpPr>
        <p:sp>
          <p:nvSpPr>
            <p:cNvPr name="TextBox 10" id="10"/>
            <p:cNvSpPr txBox="true"/>
            <p:nvPr/>
          </p:nvSpPr>
          <p:spPr>
            <a:xfrm rot="0">
              <a:off x="0" y="-66675"/>
              <a:ext cx="4543615" cy="1623025"/>
            </a:xfrm>
            <a:prstGeom prst="rect">
              <a:avLst/>
            </a:prstGeom>
          </p:spPr>
          <p:txBody>
            <a:bodyPr anchor="t" rtlCol="false" tIns="0" lIns="0" bIns="0" rIns="0">
              <a:spAutoFit/>
            </a:bodyPr>
            <a:lstStyle/>
            <a:p>
              <a:pPr algn="l" marL="0" indent="0" lvl="0">
                <a:lnSpc>
                  <a:spcPts val="4969"/>
                </a:lnSpc>
                <a:spcBef>
                  <a:spcPct val="0"/>
                </a:spcBef>
              </a:pPr>
              <a:r>
                <a:rPr lang="en-US" sz="3549" strike="noStrike" u="sng">
                  <a:solidFill>
                    <a:srgbClr val="D1D5DB"/>
                  </a:solidFill>
                  <a:latin typeface="Radley"/>
                  <a:ea typeface="Radley"/>
                  <a:cs typeface="Radley"/>
                  <a:sym typeface="Radley"/>
                </a:rPr>
                <a:t>Small Warning Signs</a:t>
              </a:r>
            </a:p>
          </p:txBody>
        </p:sp>
        <p:sp>
          <p:nvSpPr>
            <p:cNvPr name="TextBox 11" id="11"/>
            <p:cNvSpPr txBox="true"/>
            <p:nvPr/>
          </p:nvSpPr>
          <p:spPr>
            <a:xfrm rot="0">
              <a:off x="0" y="1702395"/>
              <a:ext cx="5243425" cy="1466550"/>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Ignoring minor noises caused critical failures.</a:t>
              </a:r>
            </a:p>
          </p:txBody>
        </p:sp>
      </p:grpSp>
      <p:grpSp>
        <p:nvGrpSpPr>
          <p:cNvPr name="Group 12" id="12"/>
          <p:cNvGrpSpPr/>
          <p:nvPr/>
        </p:nvGrpSpPr>
        <p:grpSpPr>
          <a:xfrm rot="0">
            <a:off x="9296400" y="4922520"/>
            <a:ext cx="4010025" cy="4697730"/>
            <a:chOff x="0" y="0"/>
            <a:chExt cx="1391532" cy="1630175"/>
          </a:xfrm>
        </p:grpSpPr>
        <p:sp>
          <p:nvSpPr>
            <p:cNvPr name="Freeform 13" id="13"/>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2"/>
              <a:stretch>
                <a:fillRect l="0" t="-138" r="0" b="-138"/>
              </a:stretch>
            </a:blipFill>
          </p:spPr>
        </p:sp>
      </p:grpSp>
      <p:grpSp>
        <p:nvGrpSpPr>
          <p:cNvPr name="Group 14" id="14"/>
          <p:cNvGrpSpPr/>
          <p:nvPr/>
        </p:nvGrpSpPr>
        <p:grpSpPr>
          <a:xfrm rot="0">
            <a:off x="4850361" y="4922520"/>
            <a:ext cx="4010025" cy="4697730"/>
            <a:chOff x="0" y="0"/>
            <a:chExt cx="1391532" cy="1630175"/>
          </a:xfrm>
        </p:grpSpPr>
        <p:sp>
          <p:nvSpPr>
            <p:cNvPr name="Freeform 15" id="15"/>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3"/>
              <a:stretch>
                <a:fillRect l="0" t="-138" r="0" b="-138"/>
              </a:stretch>
            </a:blipFill>
          </p:spPr>
        </p:sp>
      </p:grpSp>
      <p:grpSp>
        <p:nvGrpSpPr>
          <p:cNvPr name="Group 16" id="16"/>
          <p:cNvGrpSpPr/>
          <p:nvPr/>
        </p:nvGrpSpPr>
        <p:grpSpPr>
          <a:xfrm rot="0">
            <a:off x="404321" y="4922520"/>
            <a:ext cx="4010025" cy="4697730"/>
            <a:chOff x="0" y="0"/>
            <a:chExt cx="879848" cy="1030739"/>
          </a:xfrm>
        </p:grpSpPr>
        <p:sp>
          <p:nvSpPr>
            <p:cNvPr name="Freeform 17" id="17"/>
            <p:cNvSpPr/>
            <p:nvPr/>
          </p:nvSpPr>
          <p:spPr>
            <a:xfrm flipH="false" flipV="false" rot="0">
              <a:off x="0" y="0"/>
              <a:ext cx="879848" cy="1030739"/>
            </a:xfrm>
            <a:custGeom>
              <a:avLst/>
              <a:gdLst/>
              <a:ahLst/>
              <a:cxnLst/>
              <a:rect r="r" b="b" t="t" l="l"/>
              <a:pathLst>
                <a:path h="1030739" w="879848">
                  <a:moveTo>
                    <a:pt x="0" y="0"/>
                  </a:moveTo>
                  <a:lnTo>
                    <a:pt x="879848" y="0"/>
                  </a:lnTo>
                  <a:lnTo>
                    <a:pt x="879848" y="1030739"/>
                  </a:lnTo>
                  <a:lnTo>
                    <a:pt x="0" y="1030739"/>
                  </a:lnTo>
                  <a:close/>
                </a:path>
              </a:pathLst>
            </a:custGeom>
            <a:blipFill>
              <a:blip r:embed="rId4"/>
              <a:stretch>
                <a:fillRect l="0" t="-138" r="0" b="-138"/>
              </a:stretch>
            </a:blipFill>
          </p:spPr>
        </p:sp>
      </p:grpSp>
      <p:grpSp>
        <p:nvGrpSpPr>
          <p:cNvPr name="Group 18" id="18"/>
          <p:cNvGrpSpPr/>
          <p:nvPr/>
        </p:nvGrpSpPr>
        <p:grpSpPr>
          <a:xfrm rot="0">
            <a:off x="13611554" y="4922520"/>
            <a:ext cx="4010025" cy="4697730"/>
            <a:chOff x="0" y="0"/>
            <a:chExt cx="1391532" cy="1630175"/>
          </a:xfrm>
        </p:grpSpPr>
        <p:sp>
          <p:nvSpPr>
            <p:cNvPr name="Freeform 19" id="19"/>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5"/>
              <a:stretch>
                <a:fillRect l="0" t="-138" r="0" b="-138"/>
              </a:stretch>
            </a:blipFill>
          </p:spPr>
        </p:sp>
      </p:grpSp>
      <p:grpSp>
        <p:nvGrpSpPr>
          <p:cNvPr name="Group 20" id="20"/>
          <p:cNvGrpSpPr/>
          <p:nvPr/>
        </p:nvGrpSpPr>
        <p:grpSpPr>
          <a:xfrm rot="0">
            <a:off x="13611554" y="2525969"/>
            <a:ext cx="3647746" cy="2190442"/>
            <a:chOff x="0" y="0"/>
            <a:chExt cx="4863661" cy="2920589"/>
          </a:xfrm>
        </p:grpSpPr>
        <p:sp>
          <p:nvSpPr>
            <p:cNvPr name="TextBox 21" id="21"/>
            <p:cNvSpPr txBox="true"/>
            <p:nvPr/>
          </p:nvSpPr>
          <p:spPr>
            <a:xfrm rot="0">
              <a:off x="0" y="-66675"/>
              <a:ext cx="4863661"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sng">
                  <a:solidFill>
                    <a:srgbClr val="D1D5DB"/>
                  </a:solidFill>
                  <a:latin typeface="Radley"/>
                  <a:ea typeface="Radley"/>
                  <a:cs typeface="Radley"/>
                  <a:sym typeface="Radley"/>
                </a:rPr>
                <a:t>Last-Minute Fixes</a:t>
              </a:r>
            </a:p>
          </p:txBody>
        </p:sp>
        <p:sp>
          <p:nvSpPr>
            <p:cNvPr name="TextBox 22" id="22"/>
            <p:cNvSpPr txBox="true"/>
            <p:nvPr/>
          </p:nvSpPr>
          <p:spPr>
            <a:xfrm rot="0">
              <a:off x="0" y="730182"/>
              <a:ext cx="4863661" cy="2190406"/>
            </a:xfrm>
            <a:prstGeom prst="rect">
              <a:avLst/>
            </a:prstGeom>
          </p:spPr>
          <p:txBody>
            <a:bodyPr anchor="t" rtlCol="false" tIns="0" lIns="0" bIns="0" rIns="0">
              <a:spAutoFit/>
            </a:bodyPr>
            <a:lstStyle/>
            <a:p>
              <a:pPr algn="l" marL="0" indent="0" lvl="0">
                <a:lnSpc>
                  <a:spcPts val="4339"/>
                </a:lnSpc>
                <a:spcBef>
                  <a:spcPct val="0"/>
                </a:spcBef>
              </a:pPr>
              <a:r>
                <a:rPr lang="en-US" sz="3099" strike="noStrike" u="none">
                  <a:solidFill>
                    <a:srgbClr val="FFFFFF"/>
                  </a:solidFill>
                  <a:latin typeface="Carlito"/>
                  <a:ea typeface="Carlito"/>
                  <a:cs typeface="Carlito"/>
                  <a:sym typeface="Carlito"/>
                </a:rPr>
                <a:t>Rushed repairs often lead to repeated issues.</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F2937"/>
        </a:solidFill>
      </p:bgPr>
    </p:bg>
    <p:spTree>
      <p:nvGrpSpPr>
        <p:cNvPr id="1" name=""/>
        <p:cNvGrpSpPr/>
        <p:nvPr/>
      </p:nvGrpSpPr>
      <p:grpSpPr>
        <a:xfrm>
          <a:off x="0" y="0"/>
          <a:ext cx="0" cy="0"/>
          <a:chOff x="0" y="0"/>
          <a:chExt cx="0" cy="0"/>
        </a:xfrm>
      </p:grpSpPr>
      <p:grpSp>
        <p:nvGrpSpPr>
          <p:cNvPr name="Group 2" id="2"/>
          <p:cNvGrpSpPr/>
          <p:nvPr/>
        </p:nvGrpSpPr>
        <p:grpSpPr>
          <a:xfrm rot="0">
            <a:off x="9296400" y="5143500"/>
            <a:ext cx="4010025" cy="4491990"/>
            <a:chOff x="0" y="0"/>
            <a:chExt cx="1479244" cy="1657034"/>
          </a:xfrm>
        </p:grpSpPr>
        <p:sp>
          <p:nvSpPr>
            <p:cNvPr name="Freeform 3" id="3"/>
            <p:cNvSpPr/>
            <p:nvPr/>
          </p:nvSpPr>
          <p:spPr>
            <a:xfrm flipH="false" flipV="false" rot="0">
              <a:off x="0" y="0"/>
              <a:ext cx="1479244" cy="1657034"/>
            </a:xfrm>
            <a:custGeom>
              <a:avLst/>
              <a:gdLst/>
              <a:ahLst/>
              <a:cxnLst/>
              <a:rect r="r" b="b" t="t" l="l"/>
              <a:pathLst>
                <a:path h="1657034" w="1479244">
                  <a:moveTo>
                    <a:pt x="0" y="0"/>
                  </a:moveTo>
                  <a:lnTo>
                    <a:pt x="1479244" y="0"/>
                  </a:lnTo>
                  <a:lnTo>
                    <a:pt x="1479244" y="1657034"/>
                  </a:lnTo>
                  <a:lnTo>
                    <a:pt x="0" y="1657034"/>
                  </a:lnTo>
                  <a:close/>
                </a:path>
              </a:pathLst>
            </a:custGeom>
            <a:blipFill>
              <a:blip r:embed="rId2"/>
              <a:stretch>
                <a:fillRect l="0" t="-81" r="0" b="-81"/>
              </a:stretch>
            </a:blipFill>
          </p:spPr>
        </p:sp>
      </p:grpSp>
      <p:grpSp>
        <p:nvGrpSpPr>
          <p:cNvPr name="Group 4" id="4"/>
          <p:cNvGrpSpPr/>
          <p:nvPr/>
        </p:nvGrpSpPr>
        <p:grpSpPr>
          <a:xfrm rot="0">
            <a:off x="13611225" y="5143500"/>
            <a:ext cx="4676775" cy="4491990"/>
            <a:chOff x="0" y="0"/>
            <a:chExt cx="1725199" cy="1657034"/>
          </a:xfrm>
        </p:grpSpPr>
        <p:sp>
          <p:nvSpPr>
            <p:cNvPr name="Freeform 5" id="5"/>
            <p:cNvSpPr/>
            <p:nvPr/>
          </p:nvSpPr>
          <p:spPr>
            <a:xfrm flipH="false" flipV="false" rot="0">
              <a:off x="0" y="0"/>
              <a:ext cx="1725199" cy="1657034"/>
            </a:xfrm>
            <a:custGeom>
              <a:avLst/>
              <a:gdLst/>
              <a:ahLst/>
              <a:cxnLst/>
              <a:rect r="r" b="b" t="t" l="l"/>
              <a:pathLst>
                <a:path h="1657034" w="1725199">
                  <a:moveTo>
                    <a:pt x="0" y="0"/>
                  </a:moveTo>
                  <a:lnTo>
                    <a:pt x="1725199" y="0"/>
                  </a:lnTo>
                  <a:lnTo>
                    <a:pt x="1725199" y="1657034"/>
                  </a:lnTo>
                  <a:lnTo>
                    <a:pt x="0" y="1657034"/>
                  </a:lnTo>
                  <a:close/>
                </a:path>
              </a:pathLst>
            </a:custGeom>
            <a:blipFill>
              <a:blip r:embed="rId3"/>
              <a:stretch>
                <a:fillRect l="-25" t="0" r="-25" b="0"/>
              </a:stretch>
            </a:blipFill>
          </p:spPr>
        </p:sp>
      </p:grpSp>
      <p:grpSp>
        <p:nvGrpSpPr>
          <p:cNvPr name="Group 6" id="6"/>
          <p:cNvGrpSpPr/>
          <p:nvPr/>
        </p:nvGrpSpPr>
        <p:grpSpPr>
          <a:xfrm rot="0">
            <a:off x="4981575" y="5143500"/>
            <a:ext cx="4010025" cy="4491990"/>
            <a:chOff x="0" y="0"/>
            <a:chExt cx="1479244" cy="1657034"/>
          </a:xfrm>
        </p:grpSpPr>
        <p:sp>
          <p:nvSpPr>
            <p:cNvPr name="Freeform 7" id="7"/>
            <p:cNvSpPr/>
            <p:nvPr/>
          </p:nvSpPr>
          <p:spPr>
            <a:xfrm flipH="false" flipV="false" rot="0">
              <a:off x="0" y="0"/>
              <a:ext cx="1479244" cy="1657034"/>
            </a:xfrm>
            <a:custGeom>
              <a:avLst/>
              <a:gdLst/>
              <a:ahLst/>
              <a:cxnLst/>
              <a:rect r="r" b="b" t="t" l="l"/>
              <a:pathLst>
                <a:path h="1657034" w="1479244">
                  <a:moveTo>
                    <a:pt x="0" y="0"/>
                  </a:moveTo>
                  <a:lnTo>
                    <a:pt x="1479244" y="0"/>
                  </a:lnTo>
                  <a:lnTo>
                    <a:pt x="1479244" y="1657034"/>
                  </a:lnTo>
                  <a:lnTo>
                    <a:pt x="0" y="1657034"/>
                  </a:lnTo>
                  <a:close/>
                </a:path>
              </a:pathLst>
            </a:custGeom>
            <a:blipFill>
              <a:blip r:embed="rId4"/>
              <a:stretch>
                <a:fillRect l="0" t="-81" r="0" b="-81"/>
              </a:stretch>
            </a:blipFill>
          </p:spPr>
        </p:sp>
      </p:grpSp>
      <p:grpSp>
        <p:nvGrpSpPr>
          <p:cNvPr name="Group 8" id="8"/>
          <p:cNvGrpSpPr/>
          <p:nvPr/>
        </p:nvGrpSpPr>
        <p:grpSpPr>
          <a:xfrm rot="0">
            <a:off x="666750" y="692993"/>
            <a:ext cx="15925100" cy="3762465"/>
            <a:chOff x="0" y="0"/>
            <a:chExt cx="21233466" cy="5016620"/>
          </a:xfrm>
        </p:grpSpPr>
        <p:sp>
          <p:nvSpPr>
            <p:cNvPr name="TextBox 9" id="9"/>
            <p:cNvSpPr txBox="true"/>
            <p:nvPr/>
          </p:nvSpPr>
          <p:spPr>
            <a:xfrm rot="0">
              <a:off x="0" y="2455488"/>
              <a:ext cx="15565029"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none">
                  <a:solidFill>
                    <a:srgbClr val="D1D5DB"/>
                  </a:solidFill>
                  <a:latin typeface="Radley"/>
                  <a:ea typeface="Radley"/>
                  <a:cs typeface="Radley"/>
                  <a:sym typeface="Radley"/>
                </a:rPr>
                <a:t>Inspiring growth through patient and guiding approaches</a:t>
              </a:r>
            </a:p>
          </p:txBody>
        </p:sp>
        <p:sp>
          <p:nvSpPr>
            <p:cNvPr name="TextBox 10" id="10"/>
            <p:cNvSpPr txBox="true"/>
            <p:nvPr/>
          </p:nvSpPr>
          <p:spPr>
            <a:xfrm rot="0">
              <a:off x="0" y="3627575"/>
              <a:ext cx="21233466" cy="1389045"/>
            </a:xfrm>
            <a:prstGeom prst="rect">
              <a:avLst/>
            </a:prstGeom>
          </p:spPr>
          <p:txBody>
            <a:bodyPr anchor="t" rtlCol="false" tIns="0" lIns="0" bIns="0" rIns="0">
              <a:spAutoFit/>
            </a:bodyPr>
            <a:lstStyle/>
            <a:p>
              <a:pPr algn="l" marL="0" indent="0" lvl="0">
                <a:lnSpc>
                  <a:spcPts val="4029"/>
                </a:lnSpc>
              </a:pPr>
              <a:r>
                <a:rPr lang="en-US" sz="3099">
                  <a:solidFill>
                    <a:srgbClr val="FFFFFF"/>
                  </a:solidFill>
                  <a:latin typeface="Carlito"/>
                  <a:ea typeface="Carlito"/>
                  <a:cs typeface="Carlito"/>
                  <a:sym typeface="Carlito"/>
                </a:rPr>
                <a:t>The images illustrate the </a:t>
              </a:r>
              <a:r>
                <a:rPr lang="en-US" b="true" sz="3099">
                  <a:solidFill>
                    <a:srgbClr val="FFFFFF"/>
                  </a:solidFill>
                  <a:latin typeface="Carlito Bold"/>
                  <a:ea typeface="Carlito Bold"/>
                  <a:cs typeface="Carlito Bold"/>
                  <a:sym typeface="Carlito Bold"/>
                </a:rPr>
                <a:t>essential role of mentorship</a:t>
              </a:r>
              <a:r>
                <a:rPr lang="en-US" sz="3099">
                  <a:solidFill>
                    <a:srgbClr val="FFFFFF"/>
                  </a:solidFill>
                  <a:latin typeface="Carlito"/>
                  <a:ea typeface="Carlito"/>
                  <a:cs typeface="Carlito"/>
                  <a:sym typeface="Carlito"/>
                </a:rPr>
                <a:t> in shaping a mechanical maintainer's growth, showcasing moments of guidance, support, and collaborative learning in the workplace.</a:t>
              </a:r>
            </a:p>
          </p:txBody>
        </p:sp>
        <p:sp>
          <p:nvSpPr>
            <p:cNvPr name="TextBox 11" id="11"/>
            <p:cNvSpPr txBox="true"/>
            <p:nvPr/>
          </p:nvSpPr>
          <p:spPr>
            <a:xfrm rot="0">
              <a:off x="0" y="152400"/>
              <a:ext cx="16852900" cy="1387774"/>
            </a:xfrm>
            <a:prstGeom prst="rect">
              <a:avLst/>
            </a:prstGeom>
          </p:spPr>
          <p:txBody>
            <a:bodyPr anchor="t" rtlCol="false" tIns="0" lIns="0" bIns="0" rIns="0">
              <a:spAutoFit/>
            </a:bodyPr>
            <a:lstStyle/>
            <a:p>
              <a:pPr algn="l" marL="0" indent="0" lvl="0">
                <a:lnSpc>
                  <a:spcPts val="7599"/>
                </a:lnSpc>
              </a:pPr>
              <a:r>
                <a:rPr lang="en-US" sz="7599">
                  <a:solidFill>
                    <a:srgbClr val="3B82F6"/>
                  </a:solidFill>
                  <a:latin typeface="Radley"/>
                  <a:ea typeface="Radley"/>
                  <a:cs typeface="Radley"/>
                  <a:sym typeface="Radley"/>
                </a:rPr>
                <a:t>Mentorship in Action</a:t>
              </a:r>
            </a:p>
          </p:txBody>
        </p:sp>
        <p:sp>
          <p:nvSpPr>
            <p:cNvPr name="AutoShape 12" id="12"/>
            <p:cNvSpPr/>
            <p:nvPr/>
          </p:nvSpPr>
          <p:spPr>
            <a:xfrm flipV="true">
              <a:off x="14" y="2032088"/>
              <a:ext cx="16852886" cy="0"/>
            </a:xfrm>
            <a:prstGeom prst="line">
              <a:avLst/>
            </a:prstGeom>
            <a:ln cap="flat" w="25400">
              <a:solidFill>
                <a:srgbClr val="9CA3AF"/>
              </a:solidFill>
              <a:prstDash val="solid"/>
              <a:headEnd type="none" len="sm" w="sm"/>
              <a:tailEnd type="none" len="sm" w="sm"/>
            </a:ln>
          </p:spPr>
        </p:sp>
      </p:grpSp>
      <p:grpSp>
        <p:nvGrpSpPr>
          <p:cNvPr name="Group 13" id="13"/>
          <p:cNvGrpSpPr/>
          <p:nvPr/>
        </p:nvGrpSpPr>
        <p:grpSpPr>
          <a:xfrm rot="0">
            <a:off x="666750" y="9184102"/>
            <a:ext cx="2171730" cy="2205796"/>
            <a:chOff x="0" y="0"/>
            <a:chExt cx="812800" cy="825500"/>
          </a:xfrm>
        </p:grpSpPr>
        <p:sp>
          <p:nvSpPr>
            <p:cNvPr name="Freeform 14" id="14"/>
            <p:cNvSpPr/>
            <p:nvPr/>
          </p:nvSpPr>
          <p:spPr>
            <a:xfrm flipH="false" flipV="false" rot="0">
              <a:off x="1270" y="0"/>
              <a:ext cx="810260" cy="822960"/>
            </a:xfrm>
            <a:custGeom>
              <a:avLst/>
              <a:gdLst/>
              <a:ahLst/>
              <a:cxnLst/>
              <a:rect r="r" b="b" t="t" l="l"/>
              <a:pathLst>
                <a:path h="822960" w="8102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9CA3AF"/>
            </a:solidFill>
          </p:spPr>
        </p:sp>
        <p:sp>
          <p:nvSpPr>
            <p:cNvPr name="TextBox 15" id="15"/>
            <p:cNvSpPr txBox="true"/>
            <p:nvPr/>
          </p:nvSpPr>
          <p:spPr>
            <a:xfrm>
              <a:off x="141746" y="112576"/>
              <a:ext cx="529308" cy="559367"/>
            </a:xfrm>
            <a:prstGeom prst="rect">
              <a:avLst/>
            </a:prstGeom>
          </p:spPr>
          <p:txBody>
            <a:bodyPr anchor="ctr" rtlCol="false" tIns="50800" lIns="50800" bIns="50800" rIns="50800"/>
            <a:lstStyle/>
            <a:p>
              <a:pPr algn="ctr" marL="0" indent="0" lvl="0">
                <a:lnSpc>
                  <a:spcPts val="3359"/>
                </a:lnSpc>
                <a:spcBef>
                  <a:spcPct val="0"/>
                </a:spcBef>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F2937"/>
        </a:solidFill>
      </p:bgPr>
    </p:bg>
    <p:spTree>
      <p:nvGrpSpPr>
        <p:cNvPr id="1" name=""/>
        <p:cNvGrpSpPr/>
        <p:nvPr/>
      </p:nvGrpSpPr>
      <p:grpSpPr>
        <a:xfrm>
          <a:off x="0" y="0"/>
          <a:ext cx="0" cy="0"/>
          <a:chOff x="0" y="0"/>
          <a:chExt cx="0" cy="0"/>
        </a:xfrm>
      </p:grpSpPr>
      <p:grpSp>
        <p:nvGrpSpPr>
          <p:cNvPr name="Group 2" id="2"/>
          <p:cNvGrpSpPr/>
          <p:nvPr/>
        </p:nvGrpSpPr>
        <p:grpSpPr>
          <a:xfrm rot="0">
            <a:off x="9296400" y="5143500"/>
            <a:ext cx="4010025" cy="4491990"/>
            <a:chOff x="0" y="0"/>
            <a:chExt cx="1479244" cy="1657034"/>
          </a:xfrm>
        </p:grpSpPr>
        <p:sp>
          <p:nvSpPr>
            <p:cNvPr name="Freeform 3" id="3"/>
            <p:cNvSpPr/>
            <p:nvPr/>
          </p:nvSpPr>
          <p:spPr>
            <a:xfrm flipH="false" flipV="false" rot="0">
              <a:off x="0" y="0"/>
              <a:ext cx="1479244" cy="1657034"/>
            </a:xfrm>
            <a:custGeom>
              <a:avLst/>
              <a:gdLst/>
              <a:ahLst/>
              <a:cxnLst/>
              <a:rect r="r" b="b" t="t" l="l"/>
              <a:pathLst>
                <a:path h="1657034" w="1479244">
                  <a:moveTo>
                    <a:pt x="0" y="0"/>
                  </a:moveTo>
                  <a:lnTo>
                    <a:pt x="1479244" y="0"/>
                  </a:lnTo>
                  <a:lnTo>
                    <a:pt x="1479244" y="1657034"/>
                  </a:lnTo>
                  <a:lnTo>
                    <a:pt x="0" y="1657034"/>
                  </a:lnTo>
                  <a:close/>
                </a:path>
              </a:pathLst>
            </a:custGeom>
            <a:blipFill>
              <a:blip r:embed="rId2"/>
              <a:stretch>
                <a:fillRect l="0" t="-81" r="0" b="-81"/>
              </a:stretch>
            </a:blipFill>
          </p:spPr>
        </p:sp>
      </p:grpSp>
      <p:grpSp>
        <p:nvGrpSpPr>
          <p:cNvPr name="Group 4" id="4"/>
          <p:cNvGrpSpPr/>
          <p:nvPr/>
        </p:nvGrpSpPr>
        <p:grpSpPr>
          <a:xfrm rot="0">
            <a:off x="13611225" y="5143500"/>
            <a:ext cx="4676775" cy="4491990"/>
            <a:chOff x="0" y="0"/>
            <a:chExt cx="1725199" cy="1657034"/>
          </a:xfrm>
        </p:grpSpPr>
        <p:sp>
          <p:nvSpPr>
            <p:cNvPr name="Freeform 5" id="5"/>
            <p:cNvSpPr/>
            <p:nvPr/>
          </p:nvSpPr>
          <p:spPr>
            <a:xfrm flipH="false" flipV="false" rot="0">
              <a:off x="0" y="0"/>
              <a:ext cx="1725199" cy="1657034"/>
            </a:xfrm>
            <a:custGeom>
              <a:avLst/>
              <a:gdLst/>
              <a:ahLst/>
              <a:cxnLst/>
              <a:rect r="r" b="b" t="t" l="l"/>
              <a:pathLst>
                <a:path h="1657034" w="1725199">
                  <a:moveTo>
                    <a:pt x="0" y="0"/>
                  </a:moveTo>
                  <a:lnTo>
                    <a:pt x="1725199" y="0"/>
                  </a:lnTo>
                  <a:lnTo>
                    <a:pt x="1725199" y="1657034"/>
                  </a:lnTo>
                  <a:lnTo>
                    <a:pt x="0" y="1657034"/>
                  </a:lnTo>
                  <a:close/>
                </a:path>
              </a:pathLst>
            </a:custGeom>
            <a:blipFill>
              <a:blip r:embed="rId3"/>
              <a:stretch>
                <a:fillRect l="-25" t="0" r="-25" b="0"/>
              </a:stretch>
            </a:blipFill>
          </p:spPr>
        </p:sp>
      </p:grpSp>
      <p:grpSp>
        <p:nvGrpSpPr>
          <p:cNvPr name="Group 6" id="6"/>
          <p:cNvGrpSpPr/>
          <p:nvPr/>
        </p:nvGrpSpPr>
        <p:grpSpPr>
          <a:xfrm rot="0">
            <a:off x="4981575" y="5143500"/>
            <a:ext cx="4010025" cy="4491990"/>
            <a:chOff x="0" y="0"/>
            <a:chExt cx="1479244" cy="1657034"/>
          </a:xfrm>
        </p:grpSpPr>
        <p:sp>
          <p:nvSpPr>
            <p:cNvPr name="Freeform 7" id="7"/>
            <p:cNvSpPr/>
            <p:nvPr/>
          </p:nvSpPr>
          <p:spPr>
            <a:xfrm flipH="false" flipV="false" rot="0">
              <a:off x="0" y="0"/>
              <a:ext cx="1479244" cy="1657034"/>
            </a:xfrm>
            <a:custGeom>
              <a:avLst/>
              <a:gdLst/>
              <a:ahLst/>
              <a:cxnLst/>
              <a:rect r="r" b="b" t="t" l="l"/>
              <a:pathLst>
                <a:path h="1657034" w="1479244">
                  <a:moveTo>
                    <a:pt x="0" y="0"/>
                  </a:moveTo>
                  <a:lnTo>
                    <a:pt x="1479244" y="0"/>
                  </a:lnTo>
                  <a:lnTo>
                    <a:pt x="1479244" y="1657034"/>
                  </a:lnTo>
                  <a:lnTo>
                    <a:pt x="0" y="1657034"/>
                  </a:lnTo>
                  <a:close/>
                </a:path>
              </a:pathLst>
            </a:custGeom>
            <a:blipFill>
              <a:blip r:embed="rId4"/>
              <a:stretch>
                <a:fillRect l="0" t="-81" r="0" b="-81"/>
              </a:stretch>
            </a:blipFill>
          </p:spPr>
        </p:sp>
      </p:grpSp>
      <p:grpSp>
        <p:nvGrpSpPr>
          <p:cNvPr name="Group 8" id="8"/>
          <p:cNvGrpSpPr/>
          <p:nvPr/>
        </p:nvGrpSpPr>
        <p:grpSpPr>
          <a:xfrm rot="0">
            <a:off x="666750" y="456807"/>
            <a:ext cx="15242795" cy="4267323"/>
            <a:chOff x="0" y="0"/>
            <a:chExt cx="20323727" cy="5689764"/>
          </a:xfrm>
        </p:grpSpPr>
        <p:sp>
          <p:nvSpPr>
            <p:cNvPr name="TextBox 9" id="9"/>
            <p:cNvSpPr txBox="true"/>
            <p:nvPr/>
          </p:nvSpPr>
          <p:spPr>
            <a:xfrm rot="0">
              <a:off x="0" y="2455488"/>
              <a:ext cx="17419525" cy="784737"/>
            </a:xfrm>
            <a:prstGeom prst="rect">
              <a:avLst/>
            </a:prstGeom>
          </p:spPr>
          <p:txBody>
            <a:bodyPr anchor="t" rtlCol="false" tIns="0" lIns="0" bIns="0" rIns="0">
              <a:spAutoFit/>
            </a:bodyPr>
            <a:lstStyle/>
            <a:p>
              <a:pPr algn="l" marL="0" indent="0" lvl="0">
                <a:lnSpc>
                  <a:spcPts val="4969"/>
                </a:lnSpc>
                <a:spcBef>
                  <a:spcPct val="0"/>
                </a:spcBef>
              </a:pPr>
              <a:r>
                <a:rPr lang="en-US" sz="3549" strike="noStrike" u="none">
                  <a:solidFill>
                    <a:srgbClr val="D1D5DB"/>
                  </a:solidFill>
                  <a:latin typeface="Radley"/>
                  <a:ea typeface="Radley"/>
                  <a:cs typeface="Radley"/>
                  <a:sym typeface="Radley"/>
                </a:rPr>
                <a:t>Emphasizing guidance and support from experienced colleagues</a:t>
              </a:r>
            </a:p>
          </p:txBody>
        </p:sp>
        <p:sp>
          <p:nvSpPr>
            <p:cNvPr name="TextBox 10" id="10"/>
            <p:cNvSpPr txBox="true"/>
            <p:nvPr/>
          </p:nvSpPr>
          <p:spPr>
            <a:xfrm rot="0">
              <a:off x="14" y="3627575"/>
              <a:ext cx="20323713" cy="2062189"/>
            </a:xfrm>
            <a:prstGeom prst="rect">
              <a:avLst/>
            </a:prstGeom>
          </p:spPr>
          <p:txBody>
            <a:bodyPr anchor="t" rtlCol="false" tIns="0" lIns="0" bIns="0" rIns="0">
              <a:spAutoFit/>
            </a:bodyPr>
            <a:lstStyle/>
            <a:p>
              <a:pPr algn="l" marL="0" indent="0" lvl="0">
                <a:lnSpc>
                  <a:spcPts val="4029"/>
                </a:lnSpc>
              </a:pPr>
              <a:r>
                <a:rPr lang="en-US" sz="3099">
                  <a:solidFill>
                    <a:srgbClr val="FFFFFF"/>
                  </a:solidFill>
                  <a:latin typeface="Carlito"/>
                  <a:ea typeface="Carlito"/>
                  <a:cs typeface="Carlito"/>
                  <a:sym typeface="Carlito"/>
                </a:rPr>
                <a:t>These images capture moments of mentorship, highlighting the </a:t>
              </a:r>
              <a:r>
                <a:rPr lang="en-US" b="true" sz="3099">
                  <a:solidFill>
                    <a:srgbClr val="FFFFFF"/>
                  </a:solidFill>
                  <a:latin typeface="Carlito Bold"/>
                  <a:ea typeface="Carlito Bold"/>
                  <a:cs typeface="Carlito Bold"/>
                  <a:sym typeface="Carlito Bold"/>
                </a:rPr>
                <a:t>supportive environment,</a:t>
              </a:r>
              <a:r>
                <a:rPr lang="en-US" sz="3099">
                  <a:solidFill>
                    <a:srgbClr val="FFFFFF"/>
                  </a:solidFill>
                  <a:latin typeface="Carlito"/>
                  <a:ea typeface="Carlito"/>
                  <a:cs typeface="Carlito"/>
                  <a:sym typeface="Carlito"/>
                </a:rPr>
                <a:t> where experienced technicians share knowledge and foster growth without insult, ensuring a positive learning atmosphere.</a:t>
              </a:r>
            </a:p>
          </p:txBody>
        </p:sp>
        <p:sp>
          <p:nvSpPr>
            <p:cNvPr name="TextBox 11" id="11"/>
            <p:cNvSpPr txBox="true"/>
            <p:nvPr/>
          </p:nvSpPr>
          <p:spPr>
            <a:xfrm rot="0">
              <a:off x="0" y="152400"/>
              <a:ext cx="16852900" cy="1387774"/>
            </a:xfrm>
            <a:prstGeom prst="rect">
              <a:avLst/>
            </a:prstGeom>
          </p:spPr>
          <p:txBody>
            <a:bodyPr anchor="t" rtlCol="false" tIns="0" lIns="0" bIns="0" rIns="0">
              <a:spAutoFit/>
            </a:bodyPr>
            <a:lstStyle/>
            <a:p>
              <a:pPr algn="l" marL="0" indent="0" lvl="0">
                <a:lnSpc>
                  <a:spcPts val="7599"/>
                </a:lnSpc>
              </a:pPr>
              <a:r>
                <a:rPr lang="en-US" sz="7599">
                  <a:solidFill>
                    <a:srgbClr val="3B82F6"/>
                  </a:solidFill>
                  <a:latin typeface="Radley"/>
                  <a:ea typeface="Radley"/>
                  <a:cs typeface="Radley"/>
                  <a:sym typeface="Radley"/>
                </a:rPr>
                <a:t>Positive Mentorship Matters</a:t>
              </a:r>
            </a:p>
          </p:txBody>
        </p:sp>
        <p:sp>
          <p:nvSpPr>
            <p:cNvPr name="AutoShape 12" id="12"/>
            <p:cNvSpPr/>
            <p:nvPr/>
          </p:nvSpPr>
          <p:spPr>
            <a:xfrm flipV="true">
              <a:off x="14" y="2032088"/>
              <a:ext cx="16852886" cy="0"/>
            </a:xfrm>
            <a:prstGeom prst="line">
              <a:avLst/>
            </a:prstGeom>
            <a:ln cap="flat" w="25400">
              <a:solidFill>
                <a:srgbClr val="9CA3AF"/>
              </a:solidFill>
              <a:prstDash val="solid"/>
              <a:headEnd type="none" len="sm" w="sm"/>
              <a:tailEnd type="none" len="sm" w="sm"/>
            </a:ln>
          </p:spPr>
        </p:sp>
      </p:grpSp>
      <p:grpSp>
        <p:nvGrpSpPr>
          <p:cNvPr name="Group 13" id="13"/>
          <p:cNvGrpSpPr/>
          <p:nvPr/>
        </p:nvGrpSpPr>
        <p:grpSpPr>
          <a:xfrm rot="0">
            <a:off x="666750" y="9184102"/>
            <a:ext cx="2171730" cy="2205796"/>
            <a:chOff x="0" y="0"/>
            <a:chExt cx="812800" cy="825500"/>
          </a:xfrm>
        </p:grpSpPr>
        <p:sp>
          <p:nvSpPr>
            <p:cNvPr name="Freeform 14" id="14"/>
            <p:cNvSpPr/>
            <p:nvPr/>
          </p:nvSpPr>
          <p:spPr>
            <a:xfrm flipH="false" flipV="false" rot="0">
              <a:off x="1270" y="0"/>
              <a:ext cx="810260" cy="822960"/>
            </a:xfrm>
            <a:custGeom>
              <a:avLst/>
              <a:gdLst/>
              <a:ahLst/>
              <a:cxnLst/>
              <a:rect r="r" b="b" t="t" l="l"/>
              <a:pathLst>
                <a:path h="822960" w="8102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9CA3AF"/>
            </a:solidFill>
          </p:spPr>
        </p:sp>
        <p:sp>
          <p:nvSpPr>
            <p:cNvPr name="TextBox 15" id="15"/>
            <p:cNvSpPr txBox="true"/>
            <p:nvPr/>
          </p:nvSpPr>
          <p:spPr>
            <a:xfrm>
              <a:off x="141746" y="112576"/>
              <a:ext cx="529308" cy="559367"/>
            </a:xfrm>
            <a:prstGeom prst="rect">
              <a:avLst/>
            </a:prstGeom>
          </p:spPr>
          <p:txBody>
            <a:bodyPr anchor="ctr" rtlCol="false" tIns="50800" lIns="50800" bIns="50800" rIns="50800"/>
            <a:lstStyle/>
            <a:p>
              <a:pPr algn="ctr" marL="0" indent="0" lvl="0">
                <a:lnSpc>
                  <a:spcPts val="3359"/>
                </a:lnSpc>
                <a:spcBef>
                  <a:spcPct val="0"/>
                </a:spcBef>
              </a:pPr>
            </a:p>
          </p:txBody>
        </p:sp>
      </p:grpSp>
    </p:spTree>
  </p:cSld>
  <p:clrMapOvr>
    <a:masterClrMapping/>
  </p:clrMapOvr>
</p:sld>
</file>

<file path=ppt/slides/slide9.xml><?xml version="1.0" encoding="utf-8"?>
<p:sld xmlns:p="http://schemas.openxmlformats.org/presentationml/2006/main" xmlns:a="http://schemas.openxmlformats.org/drawingml/2006/main">
  <p:cSld>
    <p:bg>
      <p:bgPr>
        <a:solidFill>
          <a:srgbClr val="1F2937"/>
        </a:solidFill>
      </p:bgPr>
    </p:bg>
    <p:spTree>
      <p:nvGrpSpPr>
        <p:cNvPr id="1" name=""/>
        <p:cNvGrpSpPr/>
        <p:nvPr/>
      </p:nvGrpSpPr>
      <p:grpSpPr>
        <a:xfrm>
          <a:off x="0" y="0"/>
          <a:ext cx="0" cy="0"/>
          <a:chOff x="0" y="0"/>
          <a:chExt cx="0" cy="0"/>
        </a:xfrm>
      </p:grpSpPr>
      <p:grpSp>
        <p:nvGrpSpPr>
          <p:cNvPr name="Group 2" id="2"/>
          <p:cNvGrpSpPr/>
          <p:nvPr/>
        </p:nvGrpSpPr>
        <p:grpSpPr>
          <a:xfrm rot="0">
            <a:off x="2579369" y="1952651"/>
            <a:ext cx="13191280" cy="4713457"/>
            <a:chOff x="0" y="0"/>
            <a:chExt cx="17588374" cy="6284609"/>
          </a:xfrm>
        </p:grpSpPr>
        <p:sp>
          <p:nvSpPr>
            <p:cNvPr name="AutoShape 3" id="3"/>
            <p:cNvSpPr/>
            <p:nvPr/>
          </p:nvSpPr>
          <p:spPr>
            <a:xfrm>
              <a:off x="0" y="6272387"/>
              <a:ext cx="17588374" cy="0"/>
            </a:xfrm>
            <a:prstGeom prst="line">
              <a:avLst/>
            </a:prstGeom>
            <a:ln cap="flat" w="24445">
              <a:solidFill>
                <a:srgbClr val="9CA3AF"/>
              </a:solidFill>
              <a:prstDash val="solid"/>
              <a:headEnd type="none" len="sm" w="sm"/>
              <a:tailEnd type="none" len="sm" w="sm"/>
            </a:ln>
          </p:spPr>
        </p:sp>
        <p:sp>
          <p:nvSpPr>
            <p:cNvPr name="TextBox 4" id="4"/>
            <p:cNvSpPr txBox="true"/>
            <p:nvPr/>
          </p:nvSpPr>
          <p:spPr>
            <a:xfrm rot="0">
              <a:off x="1220783" y="-9525"/>
              <a:ext cx="12635180" cy="5839413"/>
            </a:xfrm>
            <a:prstGeom prst="rect">
              <a:avLst/>
            </a:prstGeom>
          </p:spPr>
          <p:txBody>
            <a:bodyPr anchor="t" rtlCol="false" tIns="0" lIns="0" bIns="0" rIns="0">
              <a:spAutoFit/>
            </a:bodyPr>
            <a:lstStyle/>
            <a:p>
              <a:pPr algn="ctr" marL="0" indent="0" lvl="0">
                <a:lnSpc>
                  <a:spcPts val="11548"/>
                </a:lnSpc>
              </a:pPr>
              <a:r>
                <a:rPr lang="en-US" sz="9624">
                  <a:solidFill>
                    <a:srgbClr val="3B82F6"/>
                  </a:solidFill>
                  <a:latin typeface="Gagalin"/>
                  <a:ea typeface="Gagalin"/>
                  <a:cs typeface="Gagalin"/>
                  <a:sym typeface="Gagalin"/>
                </a:rPr>
                <a:t>Knowledge is not a power until it is applied</a:t>
              </a:r>
            </a:p>
          </p:txBody>
        </p:sp>
      </p:grpSp>
      <p:sp>
        <p:nvSpPr>
          <p:cNvPr name="TextBox 5" id="5"/>
          <p:cNvSpPr txBox="true"/>
          <p:nvPr/>
        </p:nvSpPr>
        <p:spPr>
          <a:xfrm rot="0">
            <a:off x="666750" y="9232900"/>
            <a:ext cx="14325862" cy="387350"/>
          </a:xfrm>
          <a:prstGeom prst="rect">
            <a:avLst/>
          </a:prstGeom>
        </p:spPr>
        <p:txBody>
          <a:bodyPr anchor="t" rtlCol="false" tIns="0" lIns="0" bIns="0" rIns="0">
            <a:spAutoFit/>
          </a:bodyPr>
          <a:lstStyle/>
          <a:p>
            <a:pPr algn="l" marL="0" indent="0" lvl="0">
              <a:lnSpc>
                <a:spcPts val="2799"/>
              </a:lnSpc>
              <a:spcBef>
                <a:spcPct val="0"/>
              </a:spcBef>
            </a:pPr>
            <a:r>
              <a:rPr lang="en-US" sz="1999">
                <a:solidFill>
                  <a:srgbClr val="D1D5DB"/>
                </a:solidFill>
                <a:latin typeface="Carlito"/>
                <a:ea typeface="Carlito"/>
                <a:cs typeface="Carlito"/>
                <a:sym typeface="Carlito"/>
              </a:rPr>
              <a:t>– IT IS APPLIED</a:t>
            </a:r>
          </a:p>
        </p:txBody>
      </p:sp>
      <p:grpSp>
        <p:nvGrpSpPr>
          <p:cNvPr name="Group 6" id="6"/>
          <p:cNvGrpSpPr/>
          <p:nvPr/>
        </p:nvGrpSpPr>
        <p:grpSpPr>
          <a:xfrm rot="0">
            <a:off x="17202135" y="459202"/>
            <a:ext cx="2171730" cy="2205796"/>
            <a:chOff x="0" y="0"/>
            <a:chExt cx="812800" cy="825500"/>
          </a:xfrm>
        </p:grpSpPr>
        <p:sp>
          <p:nvSpPr>
            <p:cNvPr name="Freeform 7" id="7"/>
            <p:cNvSpPr/>
            <p:nvPr/>
          </p:nvSpPr>
          <p:spPr>
            <a:xfrm flipH="false" flipV="false" rot="0">
              <a:off x="1270" y="0"/>
              <a:ext cx="810260" cy="822960"/>
            </a:xfrm>
            <a:custGeom>
              <a:avLst/>
              <a:gdLst/>
              <a:ahLst/>
              <a:cxnLst/>
              <a:rect r="r" b="b" t="t" l="l"/>
              <a:pathLst>
                <a:path h="822960" w="8102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9CA3AF"/>
            </a:solidFill>
          </p:spPr>
        </p:sp>
        <p:sp>
          <p:nvSpPr>
            <p:cNvPr name="TextBox 8" id="8"/>
            <p:cNvSpPr txBox="true"/>
            <p:nvPr/>
          </p:nvSpPr>
          <p:spPr>
            <a:xfrm>
              <a:off x="141746" y="112576"/>
              <a:ext cx="529308" cy="559367"/>
            </a:xfrm>
            <a:prstGeom prst="rect">
              <a:avLst/>
            </a:prstGeom>
          </p:spPr>
          <p:txBody>
            <a:bodyPr anchor="ctr" rtlCol="false" tIns="50800" lIns="50800" bIns="50800" rIns="50800"/>
            <a:lstStyle/>
            <a:p>
              <a:pPr algn="ctr" marL="0" indent="0" lvl="0">
                <a:lnSpc>
                  <a:spcPts val="3359"/>
                </a:lnSpc>
                <a:spcBef>
                  <a:spcPct val="0"/>
                </a:spcBef>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description>Presentation - My Journey</dc:description>
  <dc:identifier>DAG8Bho6mnY</dc:identifier>
  <dcterms:modified xsi:type="dcterms:W3CDTF">2011-08-01T06:04:30Z</dcterms:modified>
  <cp:revision>1</cp:revision>
  <dc:title>Presentation - My Journey</dc:title>
</cp:coreProperties>
</file>