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66" r:id="rId3"/>
    <p:sldId id="267" r:id="rId4"/>
    <p:sldId id="259" r:id="rId5"/>
    <p:sldId id="260" r:id="rId6"/>
    <p:sldId id="262" r:id="rId7"/>
    <p:sldId id="265" r:id="rId8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EFC0F07-B39D-ED78-FBE9-AE0C15475F19}" v="3" dt="2026-04-08T19:29:21.05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61" autoAdjust="0"/>
    <p:restoredTop sz="96357" autoAdjust="0"/>
  </p:normalViewPr>
  <p:slideViewPr>
    <p:cSldViewPr snapToGrid="0">
      <p:cViewPr>
        <p:scale>
          <a:sx n="75" d="100"/>
          <a:sy n="75" d="100"/>
        </p:scale>
        <p:origin x="-510" y="78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7" d="100"/>
          <a:sy n="87" d="100"/>
        </p:scale>
        <p:origin x="3840" y="6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ernd Kreidl [5BK]" userId="S::bernd.kreidl@hak-schwaz.at::30867e9f-ddfc-4f66-85eb-67290793693a" providerId="AD" clId="Web-{BEFC0F07-B39D-ED78-FBE9-AE0C15475F19}"/>
    <pc:docChg chg="delSld">
      <pc:chgData name="Bernd Kreidl [5BK]" userId="S::bernd.kreidl@hak-schwaz.at::30867e9f-ddfc-4f66-85eb-67290793693a" providerId="AD" clId="Web-{BEFC0F07-B39D-ED78-FBE9-AE0C15475F19}" dt="2026-04-08T19:29:21.050" v="2"/>
      <pc:docMkLst>
        <pc:docMk/>
      </pc:docMkLst>
      <pc:sldChg chg="del">
        <pc:chgData name="Bernd Kreidl [5BK]" userId="S::bernd.kreidl@hak-schwaz.at::30867e9f-ddfc-4f66-85eb-67290793693a" providerId="AD" clId="Web-{BEFC0F07-B39D-ED78-FBE9-AE0C15475F19}" dt="2026-04-08T19:29:15.299" v="1"/>
        <pc:sldMkLst>
          <pc:docMk/>
          <pc:sldMk cId="270437943" sldId="257"/>
        </pc:sldMkLst>
      </pc:sldChg>
      <pc:sldChg chg="del">
        <pc:chgData name="Bernd Kreidl [5BK]" userId="S::bernd.kreidl@hak-schwaz.at::30867e9f-ddfc-4f66-85eb-67290793693a" providerId="AD" clId="Web-{BEFC0F07-B39D-ED78-FBE9-AE0C15475F19}" dt="2026-04-08T19:29:14.627" v="0"/>
        <pc:sldMkLst>
          <pc:docMk/>
          <pc:sldMk cId="1000369385" sldId="258"/>
        </pc:sldMkLst>
      </pc:sldChg>
      <pc:sldChg chg="del">
        <pc:chgData name="Bernd Kreidl [5BK]" userId="S::bernd.kreidl@hak-schwaz.at::30867e9f-ddfc-4f66-85eb-67290793693a" providerId="AD" clId="Web-{BEFC0F07-B39D-ED78-FBE9-AE0C15475F19}" dt="2026-04-08T19:29:21.050" v="2"/>
        <pc:sldMkLst>
          <pc:docMk/>
          <pc:sldMk cId="3352935622" sldId="263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7A88E10-B348-4D7D-8B23-5CD03E0C7A52}" type="datetimeFigureOut">
              <a:rPr lang="de-DE" smtClean="0"/>
              <a:t>08.04.2026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BC0A2DB-B85F-4337-9D62-637BFA0273CF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144731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BC0A2DB-B85F-4337-9D62-637BFA0273CF}" type="slidenum">
              <a:rPr lang="de-DE" smtClean="0"/>
              <a:t>6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162632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C70CDD1-CF18-463D-AE10-8F391473E3C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A88DAC77-9429-4E99-BBBB-95EBE3217FF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4C6B8BDC-A4BC-47F1-B437-69F6710124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21A8C-BE96-4EA3-9806-00F25326A152}" type="datetimeFigureOut">
              <a:rPr lang="de-DE" smtClean="0"/>
              <a:t>08.04.2026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CEED5040-3F40-42CA-9AB7-BBC03AC321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DE3DC96F-1F9A-48C5-99FC-C3D8460F49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2BBC4C-6B20-4EC7-AA1C-10BF73FC1C78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572694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C80561C-F4E6-4678-B838-CE39BC66B5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6D03021F-9E9E-441C-A57F-20D60C801C9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5FF77CEF-7ED5-42CC-826A-E042C7E052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21A8C-BE96-4EA3-9806-00F25326A152}" type="datetimeFigureOut">
              <a:rPr lang="de-DE" smtClean="0"/>
              <a:t>08.04.2026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FBB4856-B460-441D-AA55-70ED3AC0EB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B2125660-433C-4BBE-AD4F-FFB749C975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2BBC4C-6B20-4EC7-AA1C-10BF73FC1C78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138056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FDD49CB6-B212-4A63-932E-C28B2B2FF7D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49DE60E8-A682-4AFF-87CF-65824D3F858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5DD22BE8-40A0-4BB3-A1D5-ED54DB0874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21A8C-BE96-4EA3-9806-00F25326A152}" type="datetimeFigureOut">
              <a:rPr lang="de-DE" smtClean="0"/>
              <a:t>08.04.2026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0D0CE7D3-B18C-4659-B06E-A12D23E48D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11E0A049-207A-46EB-82E1-7E6C0B4A4C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2BBC4C-6B20-4EC7-AA1C-10BF73FC1C78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478765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49ACD79-A587-4A1A-8921-6E64A1A4B7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E2C458DF-F19F-4562-9739-6093F43516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BF36AA9D-FEE9-49B8-A768-82CB60D2F4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21A8C-BE96-4EA3-9806-00F25326A152}" type="datetimeFigureOut">
              <a:rPr lang="de-DE" smtClean="0"/>
              <a:t>08.04.2026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25BE6F31-1836-458E-9081-E46886F76A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095C447E-83C5-44D3-9414-4DF75FEE56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2BBC4C-6B20-4EC7-AA1C-10BF73FC1C78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896929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34C7CBA-0A90-425D-9381-F272E6C640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82720EBC-E924-4A5E-BB0E-8D5E2148E61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4BFF6184-76F8-430B-9389-53981280B2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21A8C-BE96-4EA3-9806-00F25326A152}" type="datetimeFigureOut">
              <a:rPr lang="de-DE" smtClean="0"/>
              <a:t>08.04.2026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5FBB6A6B-AB99-4036-85BC-10ABD6AC18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14456116-E5A4-446C-9F7B-786158418E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2BBC4C-6B20-4EC7-AA1C-10BF73FC1C78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634976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A5D07A6-45EC-49A3-AB3F-37E09C38B5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167AB55A-4961-4B8A-9F89-BD0BF7659D2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F54C16FB-3914-4C63-B5AD-9985D5AF857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14895F01-6CB1-4869-923B-8605C5FBFC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21A8C-BE96-4EA3-9806-00F25326A152}" type="datetimeFigureOut">
              <a:rPr lang="de-DE" smtClean="0"/>
              <a:t>08.04.2026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624F6DE3-4686-4CB6-BCA0-116A411465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3C4CBF5F-A1C8-4584-A91C-F8C8DCE711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2BBC4C-6B20-4EC7-AA1C-10BF73FC1C78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089890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FAC5DFB-081C-41A7-9EDC-5B7CB02FD3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396F481B-506E-407A-BBD6-BFBA01DA93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BC48BF8F-B84C-40F1-8B77-0D07C757C66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4C1980E6-0C3A-45FC-9963-8D45EB21105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1FD47CCE-05C6-46BF-A6A5-CFD863016E7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B6F3D814-E9AF-4A9B-9CE9-4D8419CAF6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21A8C-BE96-4EA3-9806-00F25326A152}" type="datetimeFigureOut">
              <a:rPr lang="de-DE" smtClean="0"/>
              <a:t>08.04.2026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C9D0669F-59B5-41CD-9300-F190B0D52C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9DE0C82C-97AA-4500-A416-1F50780D80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2BBC4C-6B20-4EC7-AA1C-10BF73FC1C78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921777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7C2CD17-EA81-421A-A34E-A4EBEE33E0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68FE9C26-6A34-4F83-8D77-08817EB908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21A8C-BE96-4EA3-9806-00F25326A152}" type="datetimeFigureOut">
              <a:rPr lang="de-DE" smtClean="0"/>
              <a:t>08.04.2026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DA26EFB6-A692-4005-A944-C82B03D7FA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A15DF6E8-9E3B-438F-ABBC-57AD6240EF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2BBC4C-6B20-4EC7-AA1C-10BF73FC1C78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114186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FD645A16-33C7-42A3-90B6-10A22326AB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21A8C-BE96-4EA3-9806-00F25326A152}" type="datetimeFigureOut">
              <a:rPr lang="de-DE" smtClean="0"/>
              <a:t>08.04.2026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749B5BF2-128D-494B-93A0-ED3291D8D8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CA6921E4-9CFC-47F8-84C7-F72375662F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2BBC4C-6B20-4EC7-AA1C-10BF73FC1C78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778454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818D058-62DF-441E-89A1-B30B085E51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1F7CEA23-48FF-4268-924D-EB3CA682DC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02244A59-CB5A-4CB9-8578-1623A92E5AD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A126699F-BB18-4E7D-B82A-9417D2C9D1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21A8C-BE96-4EA3-9806-00F25326A152}" type="datetimeFigureOut">
              <a:rPr lang="de-DE" smtClean="0"/>
              <a:t>08.04.2026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7CB363B0-37DF-46EE-AF7A-D2B50F8B91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7EC3DB75-1821-4790-9748-06CE5AE864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2BBC4C-6B20-4EC7-AA1C-10BF73FC1C78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215333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3132055-AA6E-470F-943E-CA694AAA6A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DC2994A3-96A1-43F9-B1D4-23F37FAB47C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956FA088-44D7-49D8-B8C7-DCC140820BF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BB97B860-58E8-4D6D-A410-EE6A3FFD97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21A8C-BE96-4EA3-9806-00F25326A152}" type="datetimeFigureOut">
              <a:rPr lang="de-DE" smtClean="0"/>
              <a:t>08.04.2026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AA526488-F8A4-43E7-9D37-8AEC303993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314618F3-C75A-4FED-8BF3-3C304AE86A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2BBC4C-6B20-4EC7-AA1C-10BF73FC1C78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206048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A8D0C054-DBEA-43AF-A9B5-1A54980926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58BBA9EC-E71A-43AA-B1FB-F14AC00325F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46A5B350-B6BA-4F79-95B8-3822AD25245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321A8C-BE96-4EA3-9806-00F25326A152}" type="datetimeFigureOut">
              <a:rPr lang="de-DE" smtClean="0"/>
              <a:t>08.04.2026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B9B1CBBF-89DF-497C-A6B5-BB11DA5DD55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B9D7DD4A-D3C5-4F73-8788-03DD0F4926D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2BBC4C-6B20-4EC7-AA1C-10BF73FC1C78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885090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8" name="Rectangle 33">
            <a:extLst>
              <a:ext uri="{FF2B5EF4-FFF2-40B4-BE49-F238E27FC236}">
                <a16:creationId xmlns:a16="http://schemas.microsoft.com/office/drawing/2014/main" id="{A6EFC7BB-64AE-45E4-90F7-BA062F86E7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9" name="Rectangle 35">
            <a:extLst>
              <a:ext uri="{FF2B5EF4-FFF2-40B4-BE49-F238E27FC236}">
                <a16:creationId xmlns:a16="http://schemas.microsoft.com/office/drawing/2014/main" id="{9FB5B51E-2110-4BFE-90CE-A5C01B4839C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24" name="Picture 22">
            <a:extLst>
              <a:ext uri="{FF2B5EF4-FFF2-40B4-BE49-F238E27FC236}">
                <a16:creationId xmlns:a16="http://schemas.microsoft.com/office/drawing/2014/main" id="{6FC02D77-449C-8FB8-A0AD-684EC836E99B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60000"/>
          </a:blip>
          <a:srcRect/>
          <a:stretch/>
        </p:blipFill>
        <p:spPr>
          <a:xfrm>
            <a:off x="-1" y="10"/>
            <a:ext cx="12192001" cy="6857990"/>
          </a:xfrm>
          <a:prstGeom prst="rect">
            <a:avLst/>
          </a:prstGeom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3C9A2545-2BB7-444A-BF61-10BE0BD53BE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8200" y="1387056"/>
            <a:ext cx="9144000" cy="2513271"/>
          </a:xfrm>
        </p:spPr>
        <p:txBody>
          <a:bodyPr>
            <a:normAutofit/>
          </a:bodyPr>
          <a:lstStyle/>
          <a:p>
            <a:pPr algn="l"/>
            <a:r>
              <a:rPr lang="de-DE" sz="5200" b="0" i="0">
                <a:solidFill>
                  <a:srgbClr val="FFFFFF"/>
                </a:solidFill>
                <a:effectLst/>
                <a:latin typeface="FSAlbert-Regular"/>
              </a:rPr>
              <a:t>Manipulationstechniken</a:t>
            </a:r>
            <a:endParaRPr lang="de-DE" sz="5200">
              <a:solidFill>
                <a:srgbClr val="FFFFFF"/>
              </a:solidFill>
            </a:endParaRP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26F80DE2-1764-4716-BCB3-905353D2BD6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59970" y="4072044"/>
            <a:ext cx="9122229" cy="1671567"/>
          </a:xfrm>
        </p:spPr>
        <p:txBody>
          <a:bodyPr>
            <a:normAutofit/>
          </a:bodyPr>
          <a:lstStyle/>
          <a:p>
            <a:pPr algn="l"/>
            <a:r>
              <a:rPr lang="de-DE">
                <a:solidFill>
                  <a:srgbClr val="FFFFFF"/>
                </a:solidFill>
              </a:rPr>
              <a:t>Was sind sie und was machen sie?</a:t>
            </a:r>
          </a:p>
        </p:txBody>
      </p:sp>
    </p:spTree>
    <p:extLst>
      <p:ext uri="{BB962C8B-B14F-4D97-AF65-F5344CB8AC3E}">
        <p14:creationId xmlns:p14="http://schemas.microsoft.com/office/powerpoint/2010/main" val="35657568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7AD1591-1541-49D4-BCE5-77219C2364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Was sind Manipulationen/Techniken</a:t>
            </a:r>
            <a:endParaRPr lang="de-AT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2D5C6761-9238-4D5E-9955-3EE1D6DA54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de-AT" sz="3200" b="1" dirty="0">
                <a:latin typeface="+mj-lt"/>
              </a:rPr>
              <a:t>Manipulationstechniken</a:t>
            </a:r>
            <a:r>
              <a:rPr lang="de-AT" sz="3200" dirty="0">
                <a:latin typeface="+mj-lt"/>
              </a:rPr>
              <a:t> sind Strategien, die Menschen nutzen, um andere </a:t>
            </a:r>
            <a:r>
              <a:rPr lang="de-AT" sz="3200" b="1" dirty="0">
                <a:latin typeface="+mj-lt"/>
              </a:rPr>
              <a:t>zu beeinflussen </a:t>
            </a:r>
            <a:r>
              <a:rPr lang="de-AT" sz="3200" dirty="0">
                <a:latin typeface="+mj-lt"/>
              </a:rPr>
              <a:t>oder zu kontrollieren, oft ohne deren Wissen oder Zustimmung. Es gibt verschiedene </a:t>
            </a:r>
            <a:r>
              <a:rPr lang="de-AT" sz="3200" b="1" dirty="0">
                <a:latin typeface="+mj-lt"/>
              </a:rPr>
              <a:t>Arten</a:t>
            </a:r>
            <a:r>
              <a:rPr lang="de-AT" sz="3200" dirty="0">
                <a:latin typeface="+mj-lt"/>
              </a:rPr>
              <a:t> von Manipulationstechniken, die auf psychologischen Prinzipien beruhen. </a:t>
            </a:r>
          </a:p>
        </p:txBody>
      </p:sp>
    </p:spTree>
    <p:extLst>
      <p:ext uri="{BB962C8B-B14F-4D97-AF65-F5344CB8AC3E}">
        <p14:creationId xmlns:p14="http://schemas.microsoft.com/office/powerpoint/2010/main" val="41058474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A5BF164-38CF-41D9-8277-0A4423C860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/>
              <a:t>Gängige Manipulationstechniken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6C50AF9E-2C43-49B1-BED4-F783F052F5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AT" dirty="0"/>
              <a:t>Gaslighting</a:t>
            </a:r>
          </a:p>
          <a:p>
            <a:r>
              <a:rPr lang="de-AT" dirty="0"/>
              <a:t>Schuldzuweisungen</a:t>
            </a:r>
          </a:p>
          <a:p>
            <a:r>
              <a:rPr lang="de-AT" dirty="0"/>
              <a:t>Liebesbombardement</a:t>
            </a:r>
          </a:p>
          <a:p>
            <a:r>
              <a:rPr lang="de-AT" dirty="0"/>
              <a:t>Opferrolle</a:t>
            </a:r>
          </a:p>
          <a:p>
            <a:r>
              <a:rPr lang="de-AT" dirty="0"/>
              <a:t>Erpressung</a:t>
            </a:r>
          </a:p>
          <a:p>
            <a:r>
              <a:rPr lang="de-AT" dirty="0"/>
              <a:t>Bestrafung und Belohnung</a:t>
            </a:r>
          </a:p>
        </p:txBody>
      </p:sp>
    </p:spTree>
    <p:extLst>
      <p:ext uri="{BB962C8B-B14F-4D97-AF65-F5344CB8AC3E}">
        <p14:creationId xmlns:p14="http://schemas.microsoft.com/office/powerpoint/2010/main" val="9025905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E7E114C-8DFA-4452-AE32-CF75D2C895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Beispiel 1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B2BA84D7-3E9D-4089-A76F-F4C5C14BA0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de-DE" b="1" i="0" dirty="0">
                <a:solidFill>
                  <a:srgbClr val="000000"/>
                </a:solidFill>
                <a:effectLst/>
                <a:latin typeface="FSAlbert-Regular"/>
              </a:rPr>
              <a:t>A:</a:t>
            </a:r>
            <a:r>
              <a:rPr lang="de-DE" b="0" i="0" dirty="0">
                <a:solidFill>
                  <a:srgbClr val="000000"/>
                </a:solidFill>
                <a:effectLst/>
                <a:latin typeface="FSAlbert-Regular"/>
              </a:rPr>
              <a:t> Hallo Claudio, wie geht es Dir heute?</a:t>
            </a:r>
            <a:br>
              <a:rPr lang="de-DE" b="0" i="0" dirty="0">
                <a:solidFill>
                  <a:srgbClr val="000000"/>
                </a:solidFill>
                <a:effectLst/>
                <a:latin typeface="FSAlbert-Regular"/>
              </a:rPr>
            </a:br>
            <a:r>
              <a:rPr lang="de-DE" b="0" i="0" dirty="0">
                <a:solidFill>
                  <a:srgbClr val="000000"/>
                </a:solidFill>
                <a:effectLst/>
                <a:latin typeface="FSAlbert-Regular"/>
              </a:rPr>
              <a:t> </a:t>
            </a:r>
            <a:br>
              <a:rPr lang="de-DE" dirty="0"/>
            </a:br>
            <a:r>
              <a:rPr lang="de-DE" b="1" i="0" dirty="0">
                <a:solidFill>
                  <a:srgbClr val="000000"/>
                </a:solidFill>
                <a:effectLst/>
                <a:latin typeface="FSAlbert-Regular"/>
              </a:rPr>
              <a:t>B:</a:t>
            </a:r>
            <a:r>
              <a:rPr lang="de-DE" b="0" i="0" dirty="0">
                <a:solidFill>
                  <a:srgbClr val="000000"/>
                </a:solidFill>
                <a:effectLst/>
                <a:latin typeface="FSAlbert-Regular"/>
              </a:rPr>
              <a:t> Vielen Dank Andrea mir geht es sehr gut.</a:t>
            </a:r>
            <a:br>
              <a:rPr lang="de-DE" b="0" i="0" dirty="0">
                <a:solidFill>
                  <a:srgbClr val="000000"/>
                </a:solidFill>
                <a:effectLst/>
                <a:latin typeface="FSAlbert-Regular"/>
              </a:rPr>
            </a:br>
            <a:br>
              <a:rPr lang="de-DE" dirty="0"/>
            </a:br>
            <a:r>
              <a:rPr lang="de-DE" b="1" i="0" dirty="0">
                <a:solidFill>
                  <a:srgbClr val="000000"/>
                </a:solidFill>
                <a:effectLst/>
                <a:latin typeface="FSAlbert-Regular"/>
              </a:rPr>
              <a:t>A:</a:t>
            </a:r>
            <a:r>
              <a:rPr lang="de-DE" b="0" i="0" dirty="0">
                <a:solidFill>
                  <a:srgbClr val="000000"/>
                </a:solidFill>
                <a:effectLst/>
                <a:latin typeface="FSAlbert-Regular"/>
              </a:rPr>
              <a:t> Das freut mich, denn ich wollte Dich um einen Gefallen bitten. Schreibst du mir die schriftliche Arbeit im Bereich Personalmanagement. Sie sollte 8 Seiten umfassen.</a:t>
            </a:r>
            <a:br>
              <a:rPr lang="de-DE" b="0" i="0" dirty="0">
                <a:solidFill>
                  <a:srgbClr val="000000"/>
                </a:solidFill>
                <a:effectLst/>
                <a:latin typeface="FSAlbert-Regular"/>
              </a:rPr>
            </a:br>
            <a:br>
              <a:rPr lang="de-DE" dirty="0"/>
            </a:br>
            <a:r>
              <a:rPr lang="de-DE" b="1" i="0" dirty="0">
                <a:solidFill>
                  <a:srgbClr val="000000"/>
                </a:solidFill>
                <a:effectLst/>
                <a:latin typeface="FSAlbert-Regular"/>
              </a:rPr>
              <a:t>B:</a:t>
            </a:r>
            <a:r>
              <a:rPr lang="de-DE" b="0" i="0" dirty="0">
                <a:solidFill>
                  <a:srgbClr val="000000"/>
                </a:solidFill>
                <a:effectLst/>
                <a:latin typeface="FSAlbert-Regular"/>
              </a:rPr>
              <a:t> Wie bitte? Natürlich nicht! Du solltest die Arbeit selbst schreiben. </a:t>
            </a:r>
            <a:br>
              <a:rPr lang="de-DE" b="0" i="0" dirty="0">
                <a:solidFill>
                  <a:srgbClr val="000000"/>
                </a:solidFill>
                <a:effectLst/>
                <a:latin typeface="FSAlbert-Regular"/>
              </a:rPr>
            </a:br>
            <a:br>
              <a:rPr lang="de-DE" dirty="0"/>
            </a:br>
            <a:r>
              <a:rPr lang="de-DE" b="1" i="0" dirty="0">
                <a:solidFill>
                  <a:srgbClr val="000000"/>
                </a:solidFill>
                <a:effectLst/>
                <a:latin typeface="FSAlbert-Regular"/>
              </a:rPr>
              <a:t>A:</a:t>
            </a:r>
            <a:r>
              <a:rPr lang="de-DE" b="0" i="0" dirty="0">
                <a:solidFill>
                  <a:srgbClr val="000000"/>
                </a:solidFill>
                <a:effectLst/>
                <a:latin typeface="FSAlbert-Regular"/>
              </a:rPr>
              <a:t> Kannst du sie mir wenigstens nach Fehlern korrigieren?</a:t>
            </a:r>
            <a:br>
              <a:rPr lang="de-DE" b="0" i="0" dirty="0">
                <a:solidFill>
                  <a:srgbClr val="000000"/>
                </a:solidFill>
                <a:effectLst/>
                <a:latin typeface="FSAlbert-Regular"/>
              </a:rPr>
            </a:br>
            <a:br>
              <a:rPr lang="de-DE" dirty="0"/>
            </a:br>
            <a:r>
              <a:rPr lang="de-DE" b="1" i="0" dirty="0">
                <a:solidFill>
                  <a:srgbClr val="000000"/>
                </a:solidFill>
                <a:effectLst/>
                <a:latin typeface="FSAlbert-Regular"/>
              </a:rPr>
              <a:t>B:</a:t>
            </a:r>
            <a:r>
              <a:rPr lang="de-DE" b="0" i="0" dirty="0">
                <a:solidFill>
                  <a:srgbClr val="000000"/>
                </a:solidFill>
                <a:effectLst/>
                <a:latin typeface="FSAlbert-Regular"/>
              </a:rPr>
              <a:t> Ja, das mache ich gerne. 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9231489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97D7236-64C6-46F2-BA1E-B097487E53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Beispiel 2</a:t>
            </a:r>
          </a:p>
        </p:txBody>
      </p:sp>
      <p:pic>
        <p:nvPicPr>
          <p:cNvPr id="5" name="Inhaltsplatzhalter 4">
            <a:extLst>
              <a:ext uri="{FF2B5EF4-FFF2-40B4-BE49-F238E27FC236}">
                <a16:creationId xmlns:a16="http://schemas.microsoft.com/office/drawing/2014/main" id="{EECDC12F-8136-47CB-B77E-591B7D6D8DB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92380" y="302662"/>
            <a:ext cx="8373978" cy="6190213"/>
          </a:xfrm>
        </p:spPr>
      </p:pic>
    </p:spTree>
    <p:extLst>
      <p:ext uri="{BB962C8B-B14F-4D97-AF65-F5344CB8AC3E}">
        <p14:creationId xmlns:p14="http://schemas.microsoft.com/office/powerpoint/2010/main" val="18873612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25D92E8-C9FA-46D9-A36D-78C952FBA7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Vorgehensweise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028097EC-832D-42BA-B3EB-E094D4422F5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>
              <a:buFont typeface="+mj-lt"/>
              <a:buAutoNum type="arabicPeriod"/>
            </a:pPr>
            <a:r>
              <a:rPr lang="de-DE" b="0" i="0" dirty="0">
                <a:solidFill>
                  <a:srgbClr val="000000"/>
                </a:solidFill>
                <a:effectLst/>
                <a:latin typeface="FSAlbert-Regular"/>
              </a:rPr>
              <a:t>Für beide Bitten muss die </a:t>
            </a:r>
            <a:r>
              <a:rPr lang="de-DE" b="1" i="0" dirty="0">
                <a:solidFill>
                  <a:srgbClr val="000000"/>
                </a:solidFill>
                <a:effectLst/>
                <a:latin typeface="FSAlbert-Regular"/>
              </a:rPr>
              <a:t>gleiche Person</a:t>
            </a:r>
            <a:r>
              <a:rPr lang="de-DE" b="0" i="0" dirty="0">
                <a:solidFill>
                  <a:srgbClr val="000000"/>
                </a:solidFill>
                <a:effectLst/>
                <a:latin typeface="FSAlbert-Regular"/>
              </a:rPr>
              <a:t> gefragt werden. </a:t>
            </a:r>
          </a:p>
          <a:p>
            <a:pPr algn="l">
              <a:buFont typeface="+mj-lt"/>
              <a:buAutoNum type="arabicPeriod"/>
            </a:pPr>
            <a:r>
              <a:rPr lang="de-DE" b="0" i="0" dirty="0">
                <a:solidFill>
                  <a:srgbClr val="000000"/>
                </a:solidFill>
                <a:effectLst/>
                <a:latin typeface="FSAlbert-Regular"/>
              </a:rPr>
              <a:t>Die Bitte soll einen </a:t>
            </a:r>
            <a:r>
              <a:rPr lang="de-DE" b="1" i="0" dirty="0">
                <a:solidFill>
                  <a:srgbClr val="000000"/>
                </a:solidFill>
                <a:effectLst/>
                <a:latin typeface="FSAlbert-Regular"/>
              </a:rPr>
              <a:t>sozialen Inhalt</a:t>
            </a:r>
            <a:r>
              <a:rPr lang="de-DE" b="0" i="0" dirty="0">
                <a:solidFill>
                  <a:srgbClr val="000000"/>
                </a:solidFill>
                <a:effectLst/>
                <a:latin typeface="FSAlbert-Regular"/>
              </a:rPr>
              <a:t> haben.</a:t>
            </a:r>
          </a:p>
          <a:p>
            <a:pPr algn="l">
              <a:buFont typeface="+mj-lt"/>
              <a:buAutoNum type="arabicPeriod"/>
            </a:pPr>
            <a:r>
              <a:rPr lang="de-DE" b="0" i="0" dirty="0">
                <a:solidFill>
                  <a:srgbClr val="000000"/>
                </a:solidFill>
                <a:effectLst/>
                <a:latin typeface="FSAlbert-Regular"/>
              </a:rPr>
              <a:t>Der </a:t>
            </a:r>
            <a:r>
              <a:rPr lang="de-DE" b="1" i="0" dirty="0">
                <a:solidFill>
                  <a:srgbClr val="000000"/>
                </a:solidFill>
                <a:effectLst/>
                <a:latin typeface="FSAlbert-Regular"/>
              </a:rPr>
              <a:t>Abstand</a:t>
            </a:r>
            <a:r>
              <a:rPr lang="de-DE" b="0" i="0" dirty="0">
                <a:solidFill>
                  <a:srgbClr val="000000"/>
                </a:solidFill>
                <a:effectLst/>
                <a:latin typeface="FSAlbert-Regular"/>
              </a:rPr>
              <a:t> von der ersten zur zweiten Bitte soll </a:t>
            </a:r>
            <a:r>
              <a:rPr lang="de-DE" b="1" i="0" dirty="0">
                <a:solidFill>
                  <a:srgbClr val="000000"/>
                </a:solidFill>
                <a:effectLst/>
                <a:latin typeface="FSAlbert-Regular"/>
              </a:rPr>
              <a:t>möglichst klein</a:t>
            </a:r>
            <a:r>
              <a:rPr lang="de-DE" b="0" i="0" dirty="0">
                <a:solidFill>
                  <a:srgbClr val="000000"/>
                </a:solidFill>
                <a:effectLst/>
                <a:latin typeface="FSAlbert-Regular"/>
              </a:rPr>
              <a:t> sein.</a:t>
            </a:r>
          </a:p>
          <a:p>
            <a:pPr algn="l">
              <a:buFont typeface="+mj-lt"/>
              <a:buAutoNum type="arabicPeriod"/>
            </a:pPr>
            <a:r>
              <a:rPr lang="de-DE" b="0" i="0" dirty="0">
                <a:solidFill>
                  <a:srgbClr val="000000"/>
                </a:solidFill>
                <a:effectLst/>
                <a:latin typeface="FSAlbert-Regular"/>
              </a:rPr>
              <a:t>Die Bitte soll von </a:t>
            </a:r>
            <a:r>
              <a:rPr lang="de-DE" b="1" i="0" dirty="0">
                <a:solidFill>
                  <a:srgbClr val="000000"/>
                </a:solidFill>
                <a:effectLst/>
                <a:latin typeface="FSAlbert-Regular"/>
              </a:rPr>
              <a:t>Angesicht zu Angesicht</a:t>
            </a:r>
            <a:r>
              <a:rPr lang="de-DE" b="0" i="0" dirty="0">
                <a:solidFill>
                  <a:srgbClr val="000000"/>
                </a:solidFill>
                <a:effectLst/>
                <a:latin typeface="FSAlbert-Regular"/>
              </a:rPr>
              <a:t> gestellt werden. </a:t>
            </a:r>
          </a:p>
          <a:p>
            <a:pPr marL="0" indent="0">
              <a:buNone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0177923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F073238-8E62-4BD7-B711-EBAF210AC2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/>
              <a:t>Tipps zur Vermeidung von Manipulation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8C82E63D-8606-4A34-9086-DF3E0E190C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e-AT" sz="2000" b="1" dirty="0"/>
              <a:t>Selbstbewusstsein stärken:</a:t>
            </a:r>
            <a:r>
              <a:rPr lang="de-AT" sz="2000" dirty="0"/>
              <a:t> </a:t>
            </a:r>
            <a:r>
              <a:rPr lang="de-AT" sz="1800" dirty="0"/>
              <a:t>Je besser du dich selbst kennst und verstehst, desto weniger anfällig bist du für Manipulation.</a:t>
            </a:r>
          </a:p>
          <a:p>
            <a:r>
              <a:rPr lang="de-AT" sz="2000" b="1" dirty="0"/>
              <a:t>Grenzen setzen: </a:t>
            </a:r>
            <a:r>
              <a:rPr lang="de-AT" sz="1800" dirty="0"/>
              <a:t>Klare persönliche Grenzen sind wichtig. Übe, „Nein“ zu sagen, ohne dich schuldig zu fühlen.</a:t>
            </a:r>
          </a:p>
          <a:p>
            <a:r>
              <a:rPr lang="de-AT" sz="2000" b="1" dirty="0"/>
              <a:t>Emotionale Intelligenz entwickeln:</a:t>
            </a:r>
            <a:r>
              <a:rPr lang="de-AT" sz="2000" dirty="0"/>
              <a:t> </a:t>
            </a:r>
            <a:r>
              <a:rPr lang="de-AT" sz="1800" dirty="0"/>
              <a:t>Erkenne und verstehe deine eigenen Gefühle sowie die der anderen, um Manipulationsversuche frühzeitig zu identifizieren.</a:t>
            </a:r>
          </a:p>
          <a:p>
            <a:r>
              <a:rPr lang="de-AT" sz="2000" b="1" dirty="0"/>
              <a:t>Kommunikationsfähigkeiten verbessern: </a:t>
            </a:r>
            <a:r>
              <a:rPr lang="de-AT" sz="1800" dirty="0"/>
              <a:t>Klare und offene Kommunikation kann helfen, Missverständnisse und Manipulationsversuche zu vermeiden.</a:t>
            </a:r>
          </a:p>
          <a:p>
            <a:r>
              <a:rPr lang="de-AT" sz="2000" b="1" dirty="0"/>
              <a:t>Unabhängigkeit bewahren: </a:t>
            </a:r>
            <a:r>
              <a:rPr lang="de-AT" sz="1800" dirty="0"/>
              <a:t>Sei nicht übermäßig abhängig von anderen für emotionale Bestätigung oder materielle Unterstützung.</a:t>
            </a:r>
          </a:p>
          <a:p>
            <a:r>
              <a:rPr lang="de-AT" sz="2000" b="1" dirty="0"/>
              <a:t>Unterstützung suchen: </a:t>
            </a:r>
            <a:r>
              <a:rPr lang="de-AT" sz="1800" dirty="0"/>
              <a:t>Sprich mit vertrauenswürdigen Freunden, Familienmitgliedern oder Therapeuten über deine Erfahrungen und Gefühle.</a:t>
            </a:r>
          </a:p>
          <a:p>
            <a:r>
              <a:rPr lang="de-AT" sz="2000" b="1" dirty="0"/>
              <a:t>Bildung und Bewusstsein: </a:t>
            </a:r>
            <a:r>
              <a:rPr lang="de-AT" sz="1800" dirty="0"/>
              <a:t>Informiere dich über Manipulationstechniken und lerne, sie zu erkennen.</a:t>
            </a:r>
          </a:p>
        </p:txBody>
      </p:sp>
    </p:spTree>
    <p:extLst>
      <p:ext uri="{BB962C8B-B14F-4D97-AF65-F5344CB8AC3E}">
        <p14:creationId xmlns:p14="http://schemas.microsoft.com/office/powerpoint/2010/main" val="10019411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383</Words>
  <Application>Microsoft Office PowerPoint</Application>
  <PresentationFormat>Widescreen</PresentationFormat>
  <Paragraphs>33</Paragraphs>
  <Slides>7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</vt:lpstr>
      <vt:lpstr>Manipulationstechniken</vt:lpstr>
      <vt:lpstr>Was sind Manipulationen/Techniken</vt:lpstr>
      <vt:lpstr>Gängige Manipulationstechniken</vt:lpstr>
      <vt:lpstr>Beispiel 1</vt:lpstr>
      <vt:lpstr>Beispiel 2</vt:lpstr>
      <vt:lpstr>Vorgehensweise</vt:lpstr>
      <vt:lpstr>Tipps zur Vermeidung von Manipulation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Manipulationstechniken</dc:title>
  <dc:creator>Bernd Kreidl [3BK]</dc:creator>
  <cp:lastModifiedBy>Bernd Kreidl [3BK]</cp:lastModifiedBy>
  <cp:revision>38</cp:revision>
  <dcterms:created xsi:type="dcterms:W3CDTF">2024-06-12T08:11:11Z</dcterms:created>
  <dcterms:modified xsi:type="dcterms:W3CDTF">2026-04-08T19:29:25Z</dcterms:modified>
</cp:coreProperties>
</file>