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Klein Bold" charset="1" panose="02000503060000020004"/>
      <p:regular r:id="rId14"/>
    </p:embeddedFont>
    <p:embeddedFont>
      <p:font typeface="Helios" charset="1" panose="020B0504020202020204"/>
      <p:regular r:id="rId15"/>
    </p:embeddedFont>
    <p:embeddedFont>
      <p:font typeface="Helios Bold" charset="1" panose="020B0704020202020204"/>
      <p:regular r:id="rId16"/>
    </p:embeddedFont>
    <p:embeddedFont>
      <p:font typeface="Klein" charset="1" panose="020005030600000200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Relationship Id="rId4" Target="../media/image7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466927" y="-4280359"/>
            <a:ext cx="10812392" cy="10812392"/>
          </a:xfrm>
          <a:custGeom>
            <a:avLst/>
            <a:gdLst/>
            <a:ahLst/>
            <a:cxnLst/>
            <a:rect r="r" b="b" t="t" l="l"/>
            <a:pathLst>
              <a:path h="10812392" w="10812392">
                <a:moveTo>
                  <a:pt x="0" y="0"/>
                </a:moveTo>
                <a:lnTo>
                  <a:pt x="10812393" y="0"/>
                </a:lnTo>
                <a:lnTo>
                  <a:pt x="10812393" y="10812392"/>
                </a:lnTo>
                <a:lnTo>
                  <a:pt x="0" y="108123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3407200" y="4432068"/>
            <a:ext cx="5764383" cy="5764383"/>
          </a:xfrm>
          <a:custGeom>
            <a:avLst/>
            <a:gdLst/>
            <a:ahLst/>
            <a:cxnLst/>
            <a:rect r="r" b="b" t="t" l="l"/>
            <a:pathLst>
              <a:path h="5764383" w="5764383">
                <a:moveTo>
                  <a:pt x="0" y="0"/>
                </a:moveTo>
                <a:lnTo>
                  <a:pt x="5764383" y="0"/>
                </a:lnTo>
                <a:lnTo>
                  <a:pt x="5764383" y="5764383"/>
                </a:lnTo>
                <a:lnTo>
                  <a:pt x="0" y="57643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7078" y="7902203"/>
            <a:ext cx="5764383" cy="5764383"/>
          </a:xfrm>
          <a:custGeom>
            <a:avLst/>
            <a:gdLst/>
            <a:ahLst/>
            <a:cxnLst/>
            <a:rect r="r" b="b" t="t" l="l"/>
            <a:pathLst>
              <a:path h="5764383" w="5764383">
                <a:moveTo>
                  <a:pt x="0" y="0"/>
                </a:moveTo>
                <a:lnTo>
                  <a:pt x="5764383" y="0"/>
                </a:lnTo>
                <a:lnTo>
                  <a:pt x="5764383" y="5764382"/>
                </a:lnTo>
                <a:lnTo>
                  <a:pt x="0" y="5764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75634" y="282041"/>
            <a:ext cx="4927271" cy="1687590"/>
          </a:xfrm>
          <a:custGeom>
            <a:avLst/>
            <a:gdLst/>
            <a:ahLst/>
            <a:cxnLst/>
            <a:rect r="r" b="b" t="t" l="l"/>
            <a:pathLst>
              <a:path h="1687590" w="4927271">
                <a:moveTo>
                  <a:pt x="0" y="0"/>
                </a:moveTo>
                <a:lnTo>
                  <a:pt x="4927271" y="0"/>
                </a:lnTo>
                <a:lnTo>
                  <a:pt x="4927271" y="1687591"/>
                </a:lnTo>
                <a:lnTo>
                  <a:pt x="0" y="168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9144000" y="3979515"/>
            <a:ext cx="9144000" cy="2327969"/>
            <a:chOff x="0" y="0"/>
            <a:chExt cx="12192000" cy="3103959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9525"/>
              <a:ext cx="12192000" cy="188912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1160"/>
                </a:lnSpc>
              </a:pPr>
              <a:r>
                <a:rPr lang="en-US" sz="9300" b="true">
                  <a:solidFill>
                    <a:srgbClr val="2A2E3A"/>
                  </a:solidFill>
                  <a:latin typeface="Klein Bold"/>
                  <a:ea typeface="Klein Bold"/>
                  <a:cs typeface="Klein Bold"/>
                  <a:sym typeface="Klein Bold"/>
                </a:rPr>
                <a:t>Markenanalyse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107008"/>
              <a:ext cx="11829830" cy="9969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6299"/>
                </a:lnSpc>
              </a:pPr>
              <a:r>
                <a:rPr lang="en-US" sz="449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Apple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539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525" y="0"/>
            <a:ext cx="18288000" cy="3773114"/>
            <a:chOff x="0" y="0"/>
            <a:chExt cx="24384000" cy="5030819"/>
          </a:xfrm>
        </p:grpSpPr>
        <p:pic>
          <p:nvPicPr>
            <p:cNvPr name="Picture 3" id="3"/>
            <p:cNvPicPr>
              <a:picLocks noChangeAspect="true"/>
            </p:cNvPicPr>
            <p:nvPr/>
          </p:nvPicPr>
          <p:blipFill>
            <a:blip r:embed="rId2">
              <a:alphaModFix amt="14000"/>
            </a:blip>
            <a:srcRect l="0" t="27933" r="0" b="41099"/>
            <a:stretch>
              <a:fillRect/>
            </a:stretch>
          </p:blipFill>
          <p:spPr>
            <a:xfrm flipH="false" flipV="false"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name="Group 4" id="4"/>
          <p:cNvGrpSpPr/>
          <p:nvPr/>
        </p:nvGrpSpPr>
        <p:grpSpPr>
          <a:xfrm rot="0">
            <a:off x="0" y="3773114"/>
            <a:ext cx="18288000" cy="6513886"/>
            <a:chOff x="0" y="0"/>
            <a:chExt cx="4816593" cy="171559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1715591"/>
            </a:xfrm>
            <a:custGeom>
              <a:avLst/>
              <a:gdLst/>
              <a:ahLst/>
              <a:cxnLst/>
              <a:rect r="r" b="b" t="t" l="l"/>
              <a:pathLst>
                <a:path h="171559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66675"/>
              <a:ext cx="4816593" cy="178226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639"/>
                </a:lnSpc>
              </a:pPr>
            </a:p>
          </p:txBody>
        </p:sp>
      </p:grpSp>
      <p:graphicFrame>
        <p:nvGraphicFramePr>
          <p:cNvPr name="Table 7" id="7"/>
          <p:cNvGraphicFramePr>
            <a:graphicFrameLocks noGrp="true"/>
          </p:cNvGraphicFramePr>
          <p:nvPr/>
        </p:nvGraphicFramePr>
        <p:xfrm>
          <a:off x="2035380" y="4645343"/>
          <a:ext cx="6604347" cy="3738562"/>
        </p:xfrm>
        <a:graphic>
          <a:graphicData uri="http://schemas.openxmlformats.org/drawingml/2006/table">
            <a:tbl>
              <a:tblPr/>
              <a:tblGrid>
                <a:gridCol w="5219898"/>
                <a:gridCol w="1384449"/>
              </a:tblGrid>
              <a:tr h="1239829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639"/>
                        </a:lnSpc>
                        <a:defRPr/>
                      </a:pPr>
                      <a:r>
                        <a:rPr lang="en-US" sz="2599">
                          <a:solidFill>
                            <a:srgbClr val="2A2E3A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Einführung und Hintergrund zur Marke Apple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3640"/>
                        </a:lnSpc>
                        <a:defRPr/>
                      </a:pPr>
                      <a:r>
                        <a:rPr lang="en-US" sz="2600" b="true">
                          <a:solidFill>
                            <a:srgbClr val="718BAB"/>
                          </a:solidFill>
                          <a:latin typeface="Helios Bold"/>
                          <a:ea typeface="Helios Bold"/>
                          <a:cs typeface="Helios Bold"/>
                          <a:sym typeface="Helios Bold"/>
                        </a:rPr>
                        <a:t>3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93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639"/>
                        </a:lnSpc>
                        <a:defRPr/>
                      </a:pPr>
                      <a:r>
                        <a:rPr lang="en-US" sz="2599">
                          <a:solidFill>
                            <a:srgbClr val="2A2E3A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Wie hat Apple die Markenbekanntheit erlangt?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3640"/>
                        </a:lnSpc>
                        <a:defRPr/>
                      </a:pPr>
                      <a:r>
                        <a:rPr lang="en-US" sz="2600" b="true">
                          <a:solidFill>
                            <a:srgbClr val="718BAB"/>
                          </a:solidFill>
                          <a:latin typeface="Helios Bold"/>
                          <a:ea typeface="Helios Bold"/>
                          <a:cs typeface="Helios Bold"/>
                          <a:sym typeface="Helios Bold"/>
                        </a:rPr>
                        <a:t>5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9367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639"/>
                        </a:lnSpc>
                        <a:defRPr/>
                      </a:pPr>
                      <a:r>
                        <a:rPr lang="en-US" sz="2599">
                          <a:solidFill>
                            <a:srgbClr val="2A2E3A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Maßnahmen, um Sympathie bei den Konsumenten zu gewinnen?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3640"/>
                        </a:lnSpc>
                        <a:defRPr/>
                      </a:pPr>
                      <a:r>
                        <a:rPr lang="en-US" sz="2600" b="true">
                          <a:solidFill>
                            <a:srgbClr val="718BAB"/>
                          </a:solidFill>
                          <a:latin typeface="Helios Bold"/>
                          <a:ea typeface="Helios Bold"/>
                          <a:cs typeface="Helios Bold"/>
                          <a:sym typeface="Helios Bold"/>
                        </a:rPr>
                        <a:t>6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name="Table 8" id="8"/>
          <p:cNvGraphicFramePr>
            <a:graphicFrameLocks noGrp="true"/>
          </p:cNvGraphicFramePr>
          <p:nvPr/>
        </p:nvGraphicFramePr>
        <p:xfrm>
          <a:off x="9647029" y="4645343"/>
          <a:ext cx="6604347" cy="2541157"/>
        </p:xfrm>
        <a:graphic>
          <a:graphicData uri="http://schemas.openxmlformats.org/drawingml/2006/table">
            <a:tbl>
              <a:tblPr/>
              <a:tblGrid>
                <a:gridCol w="5219898"/>
                <a:gridCol w="1384449"/>
              </a:tblGrid>
              <a:tr h="1708176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639"/>
                        </a:lnSpc>
                        <a:defRPr/>
                      </a:pPr>
                      <a:r>
                        <a:rPr lang="en-US" sz="2599">
                          <a:solidFill>
                            <a:srgbClr val="2A2E3A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Spezielle Werbestrategien oder Kampagnen, die den Kunden emotional ansprechen?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3640"/>
                        </a:lnSpc>
                        <a:defRPr/>
                      </a:pPr>
                      <a:r>
                        <a:rPr lang="en-US" sz="2600">
                          <a:solidFill>
                            <a:srgbClr val="718BAB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7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98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3639"/>
                        </a:lnSpc>
                        <a:defRPr/>
                      </a:pPr>
                      <a:r>
                        <a:rPr lang="en-US" sz="2599">
                          <a:solidFill>
                            <a:srgbClr val="2A2E3A"/>
                          </a:solidFill>
                          <a:latin typeface="Helios"/>
                          <a:ea typeface="Helios"/>
                          <a:cs typeface="Helios"/>
                          <a:sym typeface="Helios"/>
                        </a:rPr>
                        <a:t>Fazit und Ausblick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3640"/>
                        </a:lnSpc>
                        <a:defRPr/>
                      </a:pPr>
                      <a:r>
                        <a:rPr lang="en-US" sz="2600" b="true">
                          <a:solidFill>
                            <a:srgbClr val="718BAB"/>
                          </a:solidFill>
                          <a:latin typeface="Helios Bold"/>
                          <a:ea typeface="Helios Bold"/>
                          <a:cs typeface="Helios Bold"/>
                          <a:sym typeface="Helios Bold"/>
                        </a:rPr>
                        <a:t>8</a:t>
                      </a:r>
                      <a:endParaRPr lang="en-US" sz="1100"/>
                    </a:p>
                  </a:txBody>
                  <a:tcPr marL="152400" marR="152400" marT="152400" marB="152400" anchor="ctr">
                    <a:lnL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4F4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9" id="9"/>
          <p:cNvSpPr txBox="true"/>
          <p:nvPr/>
        </p:nvSpPr>
        <p:spPr>
          <a:xfrm rot="0">
            <a:off x="4639504" y="1391465"/>
            <a:ext cx="9008992" cy="1139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99"/>
              </a:lnSpc>
            </a:pPr>
            <a:r>
              <a:rPr lang="en-US" b="true" sz="6999">
                <a:solidFill>
                  <a:srgbClr val="FFFFFF"/>
                </a:solidFill>
                <a:latin typeface="Klein Bold"/>
                <a:ea typeface="Klein Bold"/>
                <a:cs typeface="Klein Bold"/>
                <a:sym typeface="Klein Bold"/>
              </a:rPr>
              <a:t>Agenda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8333203" y="-1109791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8333203" y="9678747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418272" y="215303"/>
            <a:ext cx="9856393" cy="9856393"/>
            <a:chOff x="0" y="0"/>
            <a:chExt cx="13141858" cy="13141858"/>
          </a:xfrm>
        </p:grpSpPr>
        <p:sp>
          <p:nvSpPr>
            <p:cNvPr name="Freeform 3" id="3"/>
            <p:cNvSpPr/>
            <p:nvPr/>
          </p:nvSpPr>
          <p:spPr>
            <a:xfrm flipH="false" flipV="false" rot="-1200957">
              <a:off x="1444916" y="1444916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311122" y="1311122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11485370" y="2638429"/>
            <a:ext cx="3287535" cy="3905982"/>
          </a:xfrm>
          <a:custGeom>
            <a:avLst/>
            <a:gdLst/>
            <a:ahLst/>
            <a:cxnLst/>
            <a:rect r="r" b="b" t="t" l="l"/>
            <a:pathLst>
              <a:path h="3905982" w="3287535">
                <a:moveTo>
                  <a:pt x="0" y="0"/>
                </a:moveTo>
                <a:lnTo>
                  <a:pt x="3287535" y="0"/>
                </a:lnTo>
                <a:lnTo>
                  <a:pt x="3287535" y="3905982"/>
                </a:lnTo>
                <a:lnTo>
                  <a:pt x="0" y="39059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398777" y="355132"/>
            <a:ext cx="9951273" cy="9072824"/>
            <a:chOff x="0" y="0"/>
            <a:chExt cx="13268364" cy="12097099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85725"/>
              <a:ext cx="13268364" cy="35848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0776"/>
                </a:lnSpc>
              </a:pPr>
              <a:r>
                <a:rPr lang="en-US" sz="8289" b="true">
                  <a:solidFill>
                    <a:srgbClr val="2A2E3A"/>
                  </a:solidFill>
                  <a:latin typeface="Klein Bold"/>
                  <a:ea typeface="Klein Bold"/>
                  <a:cs typeface="Klein Bold"/>
                  <a:sym typeface="Klein Bold"/>
                </a:rPr>
                <a:t>Einführung zu </a:t>
              </a:r>
              <a:r>
                <a:rPr lang="en-US" b="true" sz="8289">
                  <a:solidFill>
                    <a:srgbClr val="718BAB"/>
                  </a:solidFill>
                  <a:latin typeface="Klein Bold"/>
                  <a:ea typeface="Klein Bold"/>
                  <a:cs typeface="Klein Bold"/>
                  <a:sym typeface="Klein Bold"/>
                </a:rPr>
                <a:t>Apple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4309735"/>
              <a:ext cx="11978952" cy="778736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774954" indent="-387477" lvl="1">
                <a:lnSpc>
                  <a:spcPts val="5025"/>
                </a:lnSpc>
                <a:buFont typeface="Arial"/>
                <a:buChar char="•"/>
              </a:pPr>
              <a:r>
                <a:rPr lang="en-US" b="true" sz="3589">
                  <a:solidFill>
                    <a:srgbClr val="2A2E3A"/>
                  </a:solidFill>
                  <a:latin typeface="Helios Bold"/>
                  <a:ea typeface="Helios Bold"/>
                  <a:cs typeface="Helios Bold"/>
                  <a:sym typeface="Helios Bold"/>
                </a:rPr>
                <a:t>Gründung: </a:t>
              </a:r>
              <a:r>
                <a:rPr lang="en-US" sz="358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1976 von Steve Jobs, Steve Wozniak und Ronald Wayne</a:t>
              </a:r>
            </a:p>
            <a:p>
              <a:pPr algn="l">
                <a:lnSpc>
                  <a:spcPts val="1525"/>
                </a:lnSpc>
              </a:pPr>
            </a:p>
            <a:p>
              <a:pPr algn="l" marL="774954" indent="-387477" lvl="1">
                <a:lnSpc>
                  <a:spcPts val="5025"/>
                </a:lnSpc>
                <a:buFont typeface="Arial"/>
                <a:buChar char="•"/>
              </a:pPr>
              <a:r>
                <a:rPr lang="en-US" b="true" sz="3589">
                  <a:solidFill>
                    <a:srgbClr val="2A2E3A"/>
                  </a:solidFill>
                  <a:latin typeface="Helios Bold"/>
                  <a:ea typeface="Helios Bold"/>
                  <a:cs typeface="Helios Bold"/>
                  <a:sym typeface="Helios Bold"/>
                </a:rPr>
                <a:t>Hauptsitz:</a:t>
              </a:r>
              <a:r>
                <a:rPr lang="en-US" sz="358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 Kalifornien, USA</a:t>
              </a:r>
            </a:p>
            <a:p>
              <a:pPr algn="l">
                <a:lnSpc>
                  <a:spcPts val="1525"/>
                </a:lnSpc>
              </a:pPr>
            </a:p>
            <a:p>
              <a:pPr algn="l" marL="774954" indent="-387477" lvl="1">
                <a:lnSpc>
                  <a:spcPts val="5025"/>
                </a:lnSpc>
                <a:buFont typeface="Arial"/>
                <a:buChar char="•"/>
              </a:pPr>
              <a:r>
                <a:rPr lang="en-US" b="true" sz="3589">
                  <a:solidFill>
                    <a:srgbClr val="2A2E3A"/>
                  </a:solidFill>
                  <a:latin typeface="Helios Bold"/>
                  <a:ea typeface="Helios Bold"/>
                  <a:cs typeface="Helios Bold"/>
                  <a:sym typeface="Helios Bold"/>
                </a:rPr>
                <a:t>Produkte:</a:t>
              </a:r>
              <a:r>
                <a:rPr lang="en-US" sz="358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 iPhone, iPad, MacBook, Apple Watch, AirPods</a:t>
              </a:r>
            </a:p>
            <a:p>
              <a:pPr algn="l">
                <a:lnSpc>
                  <a:spcPts val="1525"/>
                </a:lnSpc>
              </a:pPr>
            </a:p>
            <a:p>
              <a:pPr algn="l" marL="774954" indent="-387477" lvl="1">
                <a:lnSpc>
                  <a:spcPts val="5025"/>
                </a:lnSpc>
                <a:buFont typeface="Arial"/>
                <a:buChar char="•"/>
              </a:pPr>
              <a:r>
                <a:rPr lang="en-US" b="true" sz="3589">
                  <a:solidFill>
                    <a:srgbClr val="2A2E3A"/>
                  </a:solidFill>
                  <a:latin typeface="Helios Bold"/>
                  <a:ea typeface="Helios Bold"/>
                  <a:cs typeface="Helios Bold"/>
                  <a:sym typeface="Helios Bold"/>
                </a:rPr>
                <a:t>Slogan:</a:t>
              </a:r>
              <a:r>
                <a:rPr lang="en-US" sz="358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 „Think Different“</a:t>
              </a:r>
            </a:p>
            <a:p>
              <a:pPr algn="l">
                <a:lnSpc>
                  <a:spcPts val="1525"/>
                </a:lnSpc>
              </a:pPr>
            </a:p>
            <a:p>
              <a:pPr algn="l" marL="774954" indent="-387477" lvl="1">
                <a:lnSpc>
                  <a:spcPts val="5025"/>
                </a:lnSpc>
                <a:buFont typeface="Arial"/>
                <a:buChar char="•"/>
              </a:pPr>
              <a:r>
                <a:rPr lang="en-US" b="true" sz="3589">
                  <a:solidFill>
                    <a:srgbClr val="2A2E3A"/>
                  </a:solidFill>
                  <a:latin typeface="Helios Bold"/>
                  <a:ea typeface="Helios Bold"/>
                  <a:cs typeface="Helios Bold"/>
                  <a:sym typeface="Helios Bold"/>
                </a:rPr>
                <a:t>Mission:</a:t>
              </a:r>
              <a:r>
                <a:rPr lang="en-US" sz="3589">
                  <a:solidFill>
                    <a:srgbClr val="2A2E3A"/>
                  </a:solidFill>
                  <a:latin typeface="Helios"/>
                  <a:ea typeface="Helios"/>
                  <a:cs typeface="Helios"/>
                  <a:sym typeface="Helios"/>
                </a:rPr>
                <a:t> Innovation und Benutzerfreundlichkeit verbinden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609340" y="1131303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609340" y="2855499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0262" y="4477093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609340" y="6098687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609340" y="7720281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0" y="0"/>
            <a:ext cx="9411059" cy="10287000"/>
            <a:chOff x="0" y="0"/>
            <a:chExt cx="2478633" cy="270933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78633" cy="2709333"/>
            </a:xfrm>
            <a:custGeom>
              <a:avLst/>
              <a:gdLst/>
              <a:ahLst/>
              <a:cxnLst/>
              <a:rect r="r" b="b" t="t" l="l"/>
              <a:pathLst>
                <a:path h="2709333" w="2478633">
                  <a:moveTo>
                    <a:pt x="0" y="0"/>
                  </a:moveTo>
                  <a:lnTo>
                    <a:pt x="2478633" y="0"/>
                  </a:lnTo>
                  <a:lnTo>
                    <a:pt x="247863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78633" cy="27474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-222667" y="359693"/>
            <a:ext cx="9856393" cy="9856393"/>
            <a:chOff x="0" y="0"/>
            <a:chExt cx="13141858" cy="13141858"/>
          </a:xfrm>
        </p:grpSpPr>
        <p:sp>
          <p:nvSpPr>
            <p:cNvPr name="Freeform 11" id="11"/>
            <p:cNvSpPr/>
            <p:nvPr/>
          </p:nvSpPr>
          <p:spPr>
            <a:xfrm flipH="false" flipV="false" rot="-1200957">
              <a:off x="1444916" y="1444916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311122" y="1311122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205419" y="3923013"/>
            <a:ext cx="6746873" cy="3259455"/>
            <a:chOff x="0" y="0"/>
            <a:chExt cx="8995831" cy="4345940"/>
          </a:xfrm>
        </p:grpSpPr>
        <p:sp>
          <p:nvSpPr>
            <p:cNvPr name="TextBox 14" id="14"/>
            <p:cNvSpPr txBox="true"/>
            <p:nvPr/>
          </p:nvSpPr>
          <p:spPr>
            <a:xfrm rot="0">
              <a:off x="0" y="-76200"/>
              <a:ext cx="8995831" cy="3031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099"/>
                </a:lnSpc>
              </a:pPr>
              <a:r>
                <a:rPr lang="en-US" b="true" sz="6999">
                  <a:solidFill>
                    <a:srgbClr val="FFFFFF"/>
                  </a:solidFill>
                  <a:latin typeface="Klein Bold"/>
                  <a:ea typeface="Klein Bold"/>
                  <a:cs typeface="Klein Bold"/>
                  <a:sym typeface="Klein Bold"/>
                </a:rPr>
                <a:t>Wichtige </a:t>
              </a:r>
              <a:r>
                <a:rPr lang="en-US" b="true" sz="6999">
                  <a:solidFill>
                    <a:srgbClr val="FFFFFF"/>
                  </a:solidFill>
                  <a:latin typeface="Klein Bold"/>
                  <a:ea typeface="Klein Bold"/>
                  <a:cs typeface="Klein Bold"/>
                  <a:sym typeface="Klein Bold"/>
                </a:rPr>
                <a:t>Meilensteine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3638338"/>
              <a:ext cx="7058405" cy="70760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47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1884020" y="1425593"/>
            <a:ext cx="5375280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Einführung des ersten Macintosh-Computers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1884020" y="3397440"/>
            <a:ext cx="5375280" cy="480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Markteinführung des iPod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884020" y="5019034"/>
            <a:ext cx="5375280" cy="480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Vorstellung des ersten iPhones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884020" y="6640628"/>
            <a:ext cx="5375280" cy="480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Einführung des iPads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884020" y="8262222"/>
            <a:ext cx="5375280" cy="4805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Einführung des ersten M1-Chips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482314" y="1592916"/>
            <a:ext cx="1639253" cy="62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82"/>
              </a:lnSpc>
              <a:spcBef>
                <a:spcPct val="0"/>
              </a:spcBef>
            </a:pPr>
            <a:r>
              <a:rPr lang="en-US" sz="3630">
                <a:solidFill>
                  <a:srgbClr val="718BAB"/>
                </a:solidFill>
                <a:latin typeface="Helios"/>
                <a:ea typeface="Helios"/>
                <a:cs typeface="Helios"/>
                <a:sym typeface="Helios"/>
              </a:rPr>
              <a:t>1984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482314" y="3316413"/>
            <a:ext cx="1639253" cy="62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82"/>
              </a:lnSpc>
              <a:spcBef>
                <a:spcPct val="0"/>
              </a:spcBef>
            </a:pPr>
            <a:r>
              <a:rPr lang="en-US" sz="3630">
                <a:solidFill>
                  <a:srgbClr val="718BAB"/>
                </a:solidFill>
                <a:latin typeface="Helios"/>
                <a:ea typeface="Helios"/>
                <a:cs typeface="Helios"/>
                <a:sym typeface="Helios"/>
              </a:rPr>
              <a:t>2001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0482314" y="4938706"/>
            <a:ext cx="1639253" cy="62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82"/>
              </a:lnSpc>
              <a:spcBef>
                <a:spcPct val="0"/>
              </a:spcBef>
            </a:pPr>
            <a:r>
              <a:rPr lang="en-US" sz="3630">
                <a:solidFill>
                  <a:srgbClr val="718BAB"/>
                </a:solidFill>
                <a:latin typeface="Helios"/>
                <a:ea typeface="Helios"/>
                <a:cs typeface="Helios"/>
                <a:sym typeface="Helios"/>
              </a:rPr>
              <a:t>2007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482314" y="6560300"/>
            <a:ext cx="1639253" cy="62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82"/>
              </a:lnSpc>
              <a:spcBef>
                <a:spcPct val="0"/>
              </a:spcBef>
            </a:pPr>
            <a:r>
              <a:rPr lang="en-US" sz="3630">
                <a:solidFill>
                  <a:srgbClr val="718BAB"/>
                </a:solidFill>
                <a:latin typeface="Helios"/>
                <a:ea typeface="Helios"/>
                <a:cs typeface="Helios"/>
                <a:sym typeface="Helios"/>
              </a:rPr>
              <a:t>2010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482314" y="8181894"/>
            <a:ext cx="1639253" cy="6221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082"/>
              </a:lnSpc>
              <a:spcBef>
                <a:spcPct val="0"/>
              </a:spcBef>
            </a:pPr>
            <a:r>
              <a:rPr lang="en-US" sz="3630">
                <a:solidFill>
                  <a:srgbClr val="718BAB"/>
                </a:solidFill>
                <a:latin typeface="Helios"/>
                <a:ea typeface="Helios"/>
                <a:cs typeface="Helios"/>
                <a:sym typeface="Helios"/>
              </a:rPr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364069" y="-1836715"/>
            <a:ext cx="13960430" cy="13960430"/>
          </a:xfrm>
          <a:custGeom>
            <a:avLst/>
            <a:gdLst/>
            <a:ahLst/>
            <a:cxnLst/>
            <a:rect r="r" b="b" t="t" l="l"/>
            <a:pathLst>
              <a:path h="13960430" w="13960430">
                <a:moveTo>
                  <a:pt x="0" y="0"/>
                </a:moveTo>
                <a:lnTo>
                  <a:pt x="13960430" y="0"/>
                </a:lnTo>
                <a:lnTo>
                  <a:pt x="13960430" y="13960430"/>
                </a:lnTo>
                <a:lnTo>
                  <a:pt x="0" y="139604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26268" y="4686618"/>
            <a:ext cx="7811205" cy="8566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890"/>
              </a:lnSpc>
            </a:pPr>
            <a:r>
              <a:rPr lang="en-US" sz="5300" b="true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Marken</a:t>
            </a:r>
            <a:r>
              <a:rPr lang="en-US" sz="5300" b="true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bekanntheit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261359" y="702945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Revolutionäre Produkte: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iPhone, iPad und MacBook haben technologische Standards gesetzt.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119243" y="2554129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Starke Markenidentität: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Ein klares Logo, minimalistisches Design und konsistente Markenbotschaften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811205" y="4438650"/>
            <a:ext cx="10853443" cy="1390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Events und Keynotes: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Die jährlichen Apple-Keynotes erzeugen weltweites Interesse und hohe mediale Aufmerksamkeit.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119243" y="6781800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Ökosystem:</a:t>
            </a: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 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Nahtlose Integration von Hardware, Software und Services (z.B. iCloud, Apple Music, Apple Pay).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261359" y="8634412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Exklusivität: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Apple-Produkte gelten als Premium-Produkte mit hohem Statussymbol.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364069" y="-1836715"/>
            <a:ext cx="13960430" cy="13960430"/>
          </a:xfrm>
          <a:custGeom>
            <a:avLst/>
            <a:gdLst/>
            <a:ahLst/>
            <a:cxnLst/>
            <a:rect r="r" b="b" t="t" l="l"/>
            <a:pathLst>
              <a:path h="13960430" w="13960430">
                <a:moveTo>
                  <a:pt x="0" y="0"/>
                </a:moveTo>
                <a:lnTo>
                  <a:pt x="13960430" y="0"/>
                </a:lnTo>
                <a:lnTo>
                  <a:pt x="13960430" y="13960430"/>
                </a:lnTo>
                <a:lnTo>
                  <a:pt x="0" y="139604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4391025"/>
            <a:ext cx="7811205" cy="18611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410"/>
              </a:lnSpc>
            </a:pPr>
            <a:r>
              <a:rPr lang="en-US" sz="5700" b="true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Sympathie bei</a:t>
            </a:r>
          </a:p>
          <a:p>
            <a:pPr algn="l">
              <a:lnSpc>
                <a:spcPts val="7410"/>
              </a:lnSpc>
            </a:pPr>
            <a:r>
              <a:rPr lang="en-US" sz="5700" b="true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Kunden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261359" y="702945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Emotionale Werbung: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Kampagnen wie „Think Different“ und „Shot on iPhone“ schaffen emotionale Verbindungen.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119243" y="2554129"/>
            <a:ext cx="11545405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Storytelling:</a:t>
            </a:r>
            <a:r>
              <a:rPr lang="en-US" sz="3000">
                <a:solidFill>
                  <a:srgbClr val="718BAB"/>
                </a:solidFill>
                <a:latin typeface="Klein"/>
                <a:ea typeface="Klein"/>
                <a:cs typeface="Klein"/>
                <a:sym typeface="Klein"/>
              </a:rPr>
              <a:t> 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Jede Produktvorstellung erzählt eine Geschichte, die das Publikum fesselt.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811205" y="4438650"/>
            <a:ext cx="10476795" cy="1390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Kundenerlebnis in Apple Stores: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Moderne und minimalistische Apple Stores bieten nicht nur Produkte, sondern ein Erlebnis.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119243" y="6781800"/>
            <a:ext cx="11168757" cy="933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Exklusivität und Gemeinschaftsgefühl: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Apple-Nutzer fühlen sich als Teil einer exklusiven Gemeinschaft.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261359" y="8405812"/>
            <a:ext cx="11545405" cy="1390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b="true" sz="30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Social Media Präsenz:</a:t>
            </a:r>
            <a:r>
              <a:rPr lang="en-US" sz="30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Apple nutzt Plattformen wie Instagram und YouTube gezielt für visuelle und emotionale Kampagnen.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364069" y="-1836715"/>
            <a:ext cx="13960430" cy="13960430"/>
          </a:xfrm>
          <a:custGeom>
            <a:avLst/>
            <a:gdLst/>
            <a:ahLst/>
            <a:cxnLst/>
            <a:rect r="r" b="b" t="t" l="l"/>
            <a:pathLst>
              <a:path h="13960430" w="13960430">
                <a:moveTo>
                  <a:pt x="0" y="0"/>
                </a:moveTo>
                <a:lnTo>
                  <a:pt x="13960430" y="0"/>
                </a:lnTo>
                <a:lnTo>
                  <a:pt x="13960430" y="13960430"/>
                </a:lnTo>
                <a:lnTo>
                  <a:pt x="0" y="139604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67498" y="4455795"/>
            <a:ext cx="7811205" cy="17056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60"/>
              </a:lnSpc>
            </a:pPr>
            <a:r>
              <a:rPr lang="en-US" sz="5200" b="true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Werbestrategien &amp;</a:t>
            </a:r>
          </a:p>
          <a:p>
            <a:pPr algn="l">
              <a:lnSpc>
                <a:spcPts val="6760"/>
              </a:lnSpc>
            </a:pPr>
            <a:r>
              <a:rPr lang="en-US" sz="5200" b="true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Kampagnen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261359" y="474345"/>
            <a:ext cx="11403758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b="true" sz="33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„Think Different“-Kampagne (1997):</a:t>
            </a:r>
            <a:r>
              <a:rPr lang="en-US" sz="33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Feier von Kreativität und Innovation.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724422" y="2369820"/>
            <a:ext cx="11403758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b="true" sz="33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„Shot on iPhone“-Kampagne:</a:t>
            </a:r>
            <a:r>
              <a:rPr lang="en-US" sz="33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Nutzerfotos betonen die Kameraqualität und Authentizität.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7567714" y="4503420"/>
            <a:ext cx="10720286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b="true" sz="33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Produkt-Launch-Strategien: </a:t>
            </a:r>
            <a:r>
              <a:rPr lang="en-US" sz="33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Apple schafft gezielt Hype vor Produktvorstellungen.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724422" y="6400562"/>
            <a:ext cx="11403758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b="true" sz="3300">
                <a:solidFill>
                  <a:srgbClr val="718BAB"/>
                </a:solidFill>
                <a:latin typeface="Klein Bold"/>
                <a:ea typeface="Klein Bold"/>
                <a:cs typeface="Klein Bold"/>
                <a:sym typeface="Klein Bold"/>
              </a:rPr>
              <a:t>Minimalistische Werbung:</a:t>
            </a:r>
            <a:r>
              <a:rPr lang="en-US" sz="33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Klare Botschaften, reduziertes Design und Fokus auf das Produkt.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261359" y="8297704"/>
            <a:ext cx="11403758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0"/>
              </a:lnSpc>
            </a:pPr>
            <a:r>
              <a:rPr lang="en-US" b="true" sz="3300">
                <a:solidFill>
                  <a:srgbClr val="2A2E3A"/>
                </a:solidFill>
                <a:latin typeface="Klein Bold"/>
                <a:ea typeface="Klein Bold"/>
                <a:cs typeface="Klein Bold"/>
                <a:sym typeface="Klein Bold"/>
              </a:rPr>
              <a:t>Emotionale Geschichten:</a:t>
            </a:r>
            <a:r>
              <a:rPr lang="en-US" sz="3300">
                <a:solidFill>
                  <a:srgbClr val="2A2E3A"/>
                </a:solidFill>
                <a:latin typeface="Klein"/>
                <a:ea typeface="Klein"/>
                <a:cs typeface="Klein"/>
                <a:sym typeface="Klein"/>
              </a:rPr>
              <a:t> In Werbespots stehen oft Geschichten und Emotionen im Vordergrund.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609340" y="599423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609340" y="2538258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600262" y="4477093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609340" y="6413012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609340" y="8354763"/>
            <a:ext cx="1621594" cy="1621594"/>
          </a:xfrm>
          <a:custGeom>
            <a:avLst/>
            <a:gdLst/>
            <a:ahLst/>
            <a:cxnLst/>
            <a:rect r="r" b="b" t="t" l="l"/>
            <a:pathLst>
              <a:path h="1621594" w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0" y="0"/>
            <a:ext cx="9411059" cy="10287000"/>
            <a:chOff x="0" y="0"/>
            <a:chExt cx="2478633" cy="270933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78633" cy="2709333"/>
            </a:xfrm>
            <a:custGeom>
              <a:avLst/>
              <a:gdLst/>
              <a:ahLst/>
              <a:cxnLst/>
              <a:rect r="r" b="b" t="t" l="l"/>
              <a:pathLst>
                <a:path h="2709333" w="2478633">
                  <a:moveTo>
                    <a:pt x="0" y="0"/>
                  </a:moveTo>
                  <a:lnTo>
                    <a:pt x="2478633" y="0"/>
                  </a:lnTo>
                  <a:lnTo>
                    <a:pt x="247863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78633" cy="27474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-222667" y="215303"/>
            <a:ext cx="9856393" cy="9856393"/>
            <a:chOff x="0" y="0"/>
            <a:chExt cx="13141858" cy="13141858"/>
          </a:xfrm>
        </p:grpSpPr>
        <p:sp>
          <p:nvSpPr>
            <p:cNvPr name="Freeform 11" id="11"/>
            <p:cNvSpPr/>
            <p:nvPr/>
          </p:nvSpPr>
          <p:spPr>
            <a:xfrm flipH="false" flipV="false" rot="-1200957">
              <a:off x="1444916" y="1444916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1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311122" y="1311122"/>
              <a:ext cx="10252025" cy="10252025"/>
            </a:xfrm>
            <a:custGeom>
              <a:avLst/>
              <a:gdLst/>
              <a:ahLst/>
              <a:cxnLst/>
              <a:rect r="r" b="b" t="t" l="l"/>
              <a:pathLst>
                <a:path h="10252025" w="10252025">
                  <a:moveTo>
                    <a:pt x="0" y="0"/>
                  </a:moveTo>
                  <a:lnTo>
                    <a:pt x="10252025" y="0"/>
                  </a:lnTo>
                  <a:lnTo>
                    <a:pt x="10252025" y="10252025"/>
                  </a:lnTo>
                  <a:lnTo>
                    <a:pt x="0" y="10252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332093" y="3753413"/>
            <a:ext cx="6746873" cy="3259455"/>
            <a:chOff x="0" y="0"/>
            <a:chExt cx="8995831" cy="4345940"/>
          </a:xfrm>
        </p:grpSpPr>
        <p:sp>
          <p:nvSpPr>
            <p:cNvPr name="TextBox 14" id="14"/>
            <p:cNvSpPr txBox="true"/>
            <p:nvPr/>
          </p:nvSpPr>
          <p:spPr>
            <a:xfrm rot="0">
              <a:off x="0" y="-76200"/>
              <a:ext cx="8995831" cy="3031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099"/>
                </a:lnSpc>
              </a:pPr>
              <a:r>
                <a:rPr lang="en-US" b="true" sz="6999">
                  <a:solidFill>
                    <a:srgbClr val="F4F4F4"/>
                  </a:solidFill>
                  <a:latin typeface="Klein Bold"/>
                  <a:ea typeface="Klein Bold"/>
                  <a:cs typeface="Klein Bold"/>
                  <a:sym typeface="Klein Bold"/>
                </a:rPr>
                <a:t>Fazit &amp; </a:t>
              </a:r>
              <a:r>
                <a:rPr lang="en-US" b="true" sz="6999">
                  <a:solidFill>
                    <a:srgbClr val="F4F4F4"/>
                  </a:solidFill>
                  <a:latin typeface="Klein Bold"/>
                  <a:ea typeface="Klein Bold"/>
                  <a:cs typeface="Klein Bold"/>
                  <a:sym typeface="Klein Bold"/>
                </a:rPr>
                <a:t>Ausblick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0" y="3638338"/>
              <a:ext cx="7058405" cy="70760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447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0507215" y="870855"/>
            <a:ext cx="7432680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Apple verbindet Innovation, Design und Markenbindung auf einzigartige Weise.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507215" y="2818267"/>
            <a:ext cx="7432680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Emotionales Marketing schafft Kundennähe und langfristige Bindung.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507215" y="4769416"/>
            <a:ext cx="7432680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Das Apple-Ökosystem fördert Kundenloyalität und Benutzerfreundlichkeit.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507215" y="6707303"/>
            <a:ext cx="7432680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Stetige Weiterentwicklung und Fokus auf neue Technologien.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507215" y="8649054"/>
            <a:ext cx="7780785" cy="9758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62"/>
              </a:lnSpc>
              <a:spcBef>
                <a:spcPct val="0"/>
              </a:spcBef>
            </a:pPr>
            <a:r>
              <a:rPr lang="en-US" sz="2830">
                <a:solidFill>
                  <a:srgbClr val="2A2E3A"/>
                </a:solidFill>
                <a:latin typeface="Helios"/>
                <a:ea typeface="Helios"/>
                <a:cs typeface="Helios"/>
                <a:sym typeface="Helios"/>
              </a:rPr>
              <a:t>Zukunft: Nachhaltigkeit, Datenschutz und digitale Innovationen.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DAGbbaHzjgg</dc:identifier>
  <dcterms:modified xsi:type="dcterms:W3CDTF">2011-08-01T06:04:30Z</dcterms:modified>
  <cp:revision>1</cp:revision>
  <dc:title>Company Profile Presentation</dc:title>
</cp:coreProperties>
</file>