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772400" cy="10058400"/>
  <p:notesSz cx="7772400" cy="10058400"/>
  <p:embeddedFontLst>
    <p:embeddedFont>
      <p:font typeface="AQVATU+Calibri-Bold" panose="020B0604020202020204"/>
      <p:regular r:id="rId6"/>
    </p:embeddedFont>
    <p:embeddedFont>
      <p:font typeface="Besoris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QRHVT+Montserrat-SemiBold" panose="020B0604020202020204"/>
      <p:regular r:id="rId12"/>
    </p:embeddedFont>
    <p:embeddedFont>
      <p:font typeface="GBALUF+Montserrat-Medium" panose="020B0604020202020204"/>
      <p:regular r:id="rId13"/>
    </p:embeddedFont>
    <p:embeddedFont>
      <p:font typeface="HATLKM+Calibri-Light" panose="020B0604020202020204"/>
      <p:regular r:id="rId14"/>
    </p:embeddedFont>
    <p:embeddedFont>
      <p:font typeface="HKJDAO+Montserrat-Bold" panose="020B0604020202020204"/>
      <p:regular r:id="rId15"/>
    </p:embeddedFont>
    <p:embeddedFont>
      <p:font typeface="JOKGBV+Calibri-Light" panose="020B0604020202020204"/>
      <p:regular r:id="rId16"/>
    </p:embeddedFont>
    <p:embeddedFont>
      <p:font typeface="JTOIFW+Aharoni-Bold" panose="020B0604020202020204"/>
      <p:regular r:id="rId17"/>
    </p:embeddedFont>
    <p:embeddedFont>
      <p:font typeface="KWGQRO+Montserrat-SemiBold" panose="020B0604020202020204"/>
      <p:regular r:id="rId18"/>
    </p:embeddedFont>
    <p:embeddedFont>
      <p:font typeface="MPECCG+Calibri-Light" panose="020B0604020202020204"/>
      <p:regular r:id="rId19"/>
    </p:embeddedFont>
    <p:embeddedFont>
      <p:font typeface="MRFOHK+Calibri-Light" panose="020B0604020202020204"/>
      <p:regular r:id="rId20"/>
    </p:embeddedFont>
    <p:embeddedFont>
      <p:font typeface="QDSRRI+Montserrat-SemiBold" panose="020B0604020202020204"/>
      <p:regular r:id="rId21"/>
    </p:embeddedFont>
    <p:embeddedFont>
      <p:font typeface="SLUIAI+Calibri-Light" panose="020B0604020202020204"/>
      <p:regular r:id="rId22"/>
    </p:embeddedFont>
    <p:embeddedFont>
      <p:font typeface="SQOKVI+Montserrat-Medium" panose="020B0604020202020204"/>
      <p:regular r:id="rId23"/>
    </p:embeddedFont>
    <p:embeddedFont>
      <p:font typeface="Times New Roman" panose="02020603050405020304" pitchFamily="18" charset="0"/>
      <p:regular r:id="rId24"/>
    </p:embeddedFont>
    <p:embeddedFont>
      <p:font typeface="TUTCTB+Montserrat-SemiBold" panose="020B0604020202020204"/>
      <p:regular r:id="rId25"/>
    </p:embeddedFont>
    <p:embeddedFont>
      <p:font typeface="VURAHW+Aharoni-Bold" panose="020B0604020202020204"/>
      <p:regular r:id="rId26"/>
    </p:embeddedFont>
  </p:embeddedFontLst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00E8"/>
    <a:srgbClr val="3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094" y="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"/>
          <p:cNvSpPr/>
          <p:nvPr/>
        </p:nvSpPr>
        <p:spPr>
          <a:xfrm>
            <a:off x="519137" y="4925636"/>
            <a:ext cx="189177" cy="333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76197" y="4387837"/>
            <a:ext cx="281301" cy="281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314" y="3933347"/>
            <a:ext cx="324379" cy="1257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205" y="3819851"/>
            <a:ext cx="340598" cy="97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221" y="3196736"/>
            <a:ext cx="331022" cy="331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995515"/>
            <a:ext cx="7772400" cy="1062884"/>
          </a:xfrm>
          <a:prstGeom prst="rect">
            <a:avLst/>
          </a:prstGeom>
          <a:solidFill>
            <a:srgbClr val="3FFFE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87096" y="1252728"/>
            <a:ext cx="902208" cy="12923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45" y="57567"/>
            <a:ext cx="7763509" cy="1066800"/>
          </a:xfrm>
          <a:prstGeom prst="rect">
            <a:avLst/>
          </a:prstGeom>
          <a:solidFill>
            <a:srgbClr val="3FFFE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46969" y="6221344"/>
            <a:ext cx="802170" cy="2152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0338" y="1451164"/>
            <a:ext cx="6322061" cy="70173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0726" y="200997"/>
            <a:ext cx="5283089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1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4900E8"/>
                </a:solidFill>
                <a:latin typeface="Besoris" pitchFamily="2" charset="0"/>
                <a:cs typeface="DTOLCU+Montserrat-ExtraBold"/>
              </a:rPr>
              <a:t>CROSSBOW</a:t>
            </a:r>
          </a:p>
          <a:p>
            <a:pPr marL="0" marR="0">
              <a:lnSpc>
                <a:spcPts val="1228"/>
              </a:lnSpc>
              <a:spcBef>
                <a:spcPts val="6"/>
              </a:spcBef>
              <a:spcAft>
                <a:spcPts val="0"/>
              </a:spcAft>
            </a:pPr>
            <a:r>
              <a:rPr sz="1000" dirty="0">
                <a:solidFill>
                  <a:srgbClr val="4900E8"/>
                </a:solidFill>
                <a:latin typeface="SQOKVI+Montserrat-Medium"/>
                <a:cs typeface="SQOKVI+Montserrat-Medium"/>
              </a:rPr>
              <a:t>PLATAFORMA PARA EL ANALISIS DE DISPOSITIVOS MÓVILES EN TIEMPO REAL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0726" y="695992"/>
            <a:ext cx="34181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4900E8"/>
                </a:solidFill>
                <a:latin typeface="SQOKVI+Montserrat-Medium"/>
                <a:cs typeface="SQOKVI+Montserrat-Medium"/>
              </a:rPr>
              <a:t>PARA LA DETECCIÓN DE AMENAZAS AVANZADAS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85900" y="1427077"/>
            <a:ext cx="5922258" cy="721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950" spc="30" dirty="0">
                <a:solidFill>
                  <a:srgbClr val="404040"/>
                </a:solidFill>
                <a:latin typeface="DQRHVT+Montserrat-SemiBold"/>
                <a:cs typeface="DQRHVT+Montserrat-SemiBold"/>
              </a:rPr>
              <a:t>CROSSBOW</a:t>
            </a:r>
            <a:r>
              <a:rPr sz="950" spc="5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realiza</a:t>
            </a:r>
            <a:r>
              <a:rPr sz="1100" spc="6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análisis</a:t>
            </a:r>
            <a:r>
              <a:rPr sz="1100" spc="62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en</a:t>
            </a:r>
            <a:r>
              <a:rPr sz="1100" spc="6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tiempo</a:t>
            </a:r>
            <a:r>
              <a:rPr sz="1100" spc="6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real</a:t>
            </a:r>
            <a:r>
              <a:rPr sz="1100" spc="6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en</a:t>
            </a:r>
            <a:r>
              <a:rPr sz="1100" spc="6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dispositivos</a:t>
            </a:r>
            <a:r>
              <a:rPr sz="1100" spc="62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móviles</a:t>
            </a:r>
            <a:r>
              <a:rPr sz="1100" spc="6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(teléfonos</a:t>
            </a:r>
            <a:r>
              <a:rPr sz="1100" spc="62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y</a:t>
            </a:r>
            <a:r>
              <a:rPr sz="1100" spc="9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tabletas</a:t>
            </a:r>
            <a:r>
              <a:rPr sz="1100" spc="62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Google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Android</a:t>
            </a:r>
            <a:r>
              <a:rPr sz="1100" spc="144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y</a:t>
            </a:r>
            <a:r>
              <a:rPr sz="1100" spc="174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Apple</a:t>
            </a:r>
            <a:r>
              <a:rPr sz="1100" spc="144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iOS)</a:t>
            </a:r>
            <a:r>
              <a:rPr sz="1100" spc="143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por</a:t>
            </a:r>
            <a:r>
              <a:rPr sz="1100" spc="144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la</a:t>
            </a:r>
            <a:r>
              <a:rPr sz="1100" spc="144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búsqueda</a:t>
            </a:r>
            <a:r>
              <a:rPr sz="1100" spc="145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de</a:t>
            </a:r>
            <a:r>
              <a:rPr sz="1100" spc="144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programas</a:t>
            </a:r>
            <a:r>
              <a:rPr sz="1100" spc="144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espía</a:t>
            </a:r>
            <a:r>
              <a:rPr sz="1100" spc="144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o</a:t>
            </a:r>
            <a:r>
              <a:rPr sz="1100" spc="174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maliciosos,</a:t>
            </a:r>
            <a:r>
              <a:rPr sz="1100" spc="143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esto</a:t>
            </a:r>
            <a:r>
              <a:rPr sz="1100" spc="144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sin</a:t>
            </a:r>
            <a:r>
              <a:rPr sz="1100" spc="143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necesidad</a:t>
            </a:r>
            <a:r>
              <a:rPr sz="1100" spc="144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de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instalar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aplicación</a:t>
            </a:r>
            <a:r>
              <a:rPr sz="1100" spc="-1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alguna</a:t>
            </a:r>
            <a:r>
              <a:rPr sz="1100" spc="-1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en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el</a:t>
            </a:r>
            <a:r>
              <a:rPr sz="1100" spc="-1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aparato,</a:t>
            </a:r>
            <a:r>
              <a:rPr sz="1100" spc="-1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evitando</a:t>
            </a:r>
            <a:r>
              <a:rPr sz="1100" spc="-1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ser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invasivo</a:t>
            </a:r>
            <a:r>
              <a:rPr sz="1100" spc="-1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o</a:t>
            </a:r>
            <a:r>
              <a:rPr sz="1100" spc="2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alterar</a:t>
            </a:r>
            <a:r>
              <a:rPr sz="1100" spc="-1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su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estructura</a:t>
            </a:r>
            <a:r>
              <a:rPr sz="1100" spc="-1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de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seguridad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y</a:t>
            </a:r>
            <a:r>
              <a:rPr sz="1100" spc="6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privacidad.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85900" y="2274421"/>
            <a:ext cx="5302335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Esta característica destaca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a</a:t>
            </a:r>
            <a:r>
              <a:rPr sz="1100" spc="6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950" spc="30" dirty="0">
                <a:solidFill>
                  <a:srgbClr val="404040"/>
                </a:solidFill>
                <a:latin typeface="DQRHVT+Montserrat-SemiBold"/>
                <a:cs typeface="DQRHVT+Montserrat-SemiBold"/>
              </a:rPr>
              <a:t>CROSSBOW</a:t>
            </a:r>
            <a:r>
              <a:rPr sz="950" spc="1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con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respecto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a</a:t>
            </a:r>
            <a:r>
              <a:rPr sz="1100" spc="6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otras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soluciones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de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su clase.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66343" y="2817135"/>
            <a:ext cx="3169457" cy="188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5"/>
              </a:lnSpc>
              <a:spcBef>
                <a:spcPts val="0"/>
              </a:spcBef>
              <a:spcAft>
                <a:spcPts val="0"/>
              </a:spcAft>
            </a:pPr>
            <a:r>
              <a:rPr sz="1200" spc="30" dirty="0">
                <a:solidFill>
                  <a:srgbClr val="404040"/>
                </a:solidFill>
                <a:latin typeface="VURAHW+Aharoni-Bold"/>
                <a:cs typeface="VURAHW+Aharoni-Bold"/>
              </a:rPr>
              <a:t>OBJETIVOS</a:t>
            </a:r>
            <a:r>
              <a:rPr sz="1200" spc="64" dirty="0">
                <a:solidFill>
                  <a:srgbClr val="404040"/>
                </a:solidFill>
                <a:latin typeface="VURAHW+Aharoni-Bold"/>
                <a:cs typeface="VURAHW+Aharoni-Bold"/>
              </a:rPr>
              <a:t> </a:t>
            </a:r>
            <a:r>
              <a:rPr sz="1200" spc="30" dirty="0">
                <a:solidFill>
                  <a:srgbClr val="404040"/>
                </a:solidFill>
                <a:latin typeface="VURAHW+Aharoni-Bold"/>
                <a:cs typeface="VURAHW+Aharoni-Bold"/>
              </a:rPr>
              <a:t>PRINCIPALES</a:t>
            </a:r>
            <a:r>
              <a:rPr sz="1200" spc="63" dirty="0">
                <a:solidFill>
                  <a:srgbClr val="404040"/>
                </a:solidFill>
                <a:latin typeface="VURAHW+Aharoni-Bold"/>
                <a:cs typeface="VURAHW+Aharoni-Bold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VURAHW+Aharoni-Bold"/>
                <a:cs typeface="VURAHW+Aharoni-Bold"/>
              </a:rPr>
              <a:t>DE</a:t>
            </a:r>
            <a:r>
              <a:rPr sz="1200" spc="63" dirty="0">
                <a:solidFill>
                  <a:srgbClr val="262626"/>
                </a:solidFill>
                <a:latin typeface="VURAHW+Aharoni-Bold"/>
                <a:cs typeface="VURAHW+Aharoni-Bold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VURAHW+Aharoni-Bold"/>
                <a:cs typeface="VURAHW+Aharoni-Bold"/>
              </a:rPr>
              <a:t>CROSSBOW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99160" y="3105712"/>
            <a:ext cx="4085601" cy="551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Detección de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programas</a:t>
            </a:r>
            <a:r>
              <a:rPr sz="1100" spc="32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maliciosos. Código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ejecutable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diseñado</a:t>
            </a:r>
          </a:p>
          <a:p>
            <a:pPr marL="0" marR="0">
              <a:lnSpc>
                <a:spcPts val="1347"/>
              </a:lnSpc>
              <a:spcBef>
                <a:spcPts val="50"/>
              </a:spcBef>
              <a:spcAft>
                <a:spcPts val="0"/>
              </a:spcAft>
            </a:pP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para alterar,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modificar, corromper</a:t>
            </a:r>
            <a:r>
              <a:rPr sz="1100" spc="29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o</a:t>
            </a:r>
            <a:r>
              <a:rPr sz="1100" spc="6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denegar</a:t>
            </a:r>
            <a:r>
              <a:rPr sz="1100" spc="29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el acceso al usuario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del dispositivo móvil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a</a:t>
            </a:r>
            <a:r>
              <a:rPr sz="1100" spc="6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la información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o</a:t>
            </a:r>
            <a:r>
              <a:rPr sz="1100" spc="6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normal operación de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este.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99160" y="3684832"/>
            <a:ext cx="3714017" cy="551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Detección de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programas</a:t>
            </a:r>
            <a:r>
              <a:rPr sz="1100" spc="32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espías.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Código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ejecutable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capaz de</a:t>
            </a:r>
          </a:p>
          <a:p>
            <a:pPr marL="0" marR="0">
              <a:lnSpc>
                <a:spcPts val="1347"/>
              </a:lnSpc>
              <a:spcBef>
                <a:spcPts val="50"/>
              </a:spcBef>
              <a:spcAft>
                <a:spcPts val="0"/>
              </a:spcAft>
            </a:pP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registrar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y</a:t>
            </a:r>
            <a:r>
              <a:rPr sz="1100" spc="6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enviar las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acciones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realizadas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por el usuario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a</a:t>
            </a:r>
            <a:r>
              <a:rPr sz="1100" spc="6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un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sistema remoto.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99160" y="4273096"/>
            <a:ext cx="3929781" cy="551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Detección de vectores de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infección.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Mensajes de texto, enlaces</a:t>
            </a:r>
          </a:p>
          <a:p>
            <a:pPr marL="0" marR="0">
              <a:lnSpc>
                <a:spcPts val="1347"/>
              </a:lnSpc>
              <a:spcBef>
                <a:spcPts val="50"/>
              </a:spcBef>
              <a:spcAft>
                <a:spcPts val="0"/>
              </a:spcAft>
            </a:pP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Web maliciosos, conexiones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inalámbricas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no autorizadas,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instalación forzada</a:t>
            </a:r>
            <a:r>
              <a:rPr sz="1100" spc="29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de</a:t>
            </a:r>
            <a:r>
              <a:rPr sz="1100" spc="29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aplicaciones.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99160" y="4922320"/>
            <a:ext cx="4059261" cy="380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Identificación de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aplicaciones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sospechosas</a:t>
            </a:r>
            <a:r>
              <a:rPr sz="1100" spc="37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que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puedan ser sujeto</a:t>
            </a:r>
          </a:p>
          <a:p>
            <a:pPr marL="0" marR="0">
              <a:lnSpc>
                <a:spcPts val="1347"/>
              </a:lnSpc>
              <a:spcBef>
                <a:spcPts val="50"/>
              </a:spcBef>
              <a:spcAft>
                <a:spcPts val="0"/>
              </a:spcAft>
            </a:pP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de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un análisis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individual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y</a:t>
            </a:r>
            <a:r>
              <a:rPr sz="1100" spc="6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extendido.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66343" y="5633487"/>
            <a:ext cx="1235639" cy="188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VURAHW+Aharoni-Bold"/>
                <a:cs typeface="VURAHW+Aharoni-Bold"/>
              </a:rPr>
              <a:t>CASOS</a:t>
            </a:r>
            <a:r>
              <a:rPr sz="1200" spc="32" dirty="0">
                <a:solidFill>
                  <a:srgbClr val="404040"/>
                </a:solidFill>
                <a:latin typeface="VURAHW+Aharoni-Bold"/>
                <a:cs typeface="VURAHW+Aharoni-Bold"/>
              </a:rPr>
              <a:t> </a:t>
            </a:r>
            <a:r>
              <a:rPr sz="1200" dirty="0">
                <a:solidFill>
                  <a:srgbClr val="404040"/>
                </a:solidFill>
                <a:latin typeface="VURAHW+Aharoni-Bold"/>
                <a:cs typeface="VURAHW+Aharoni-Bold"/>
              </a:rPr>
              <a:t>DE</a:t>
            </a:r>
            <a:r>
              <a:rPr sz="1200" spc="32" dirty="0">
                <a:solidFill>
                  <a:srgbClr val="404040"/>
                </a:solidFill>
                <a:latin typeface="VURAHW+Aharoni-Bold"/>
                <a:cs typeface="VURAHW+Aharoni-Bold"/>
              </a:rPr>
              <a:t> </a:t>
            </a:r>
            <a:r>
              <a:rPr sz="1200" dirty="0">
                <a:solidFill>
                  <a:srgbClr val="404040"/>
                </a:solidFill>
                <a:latin typeface="VURAHW+Aharoni-Bold"/>
                <a:cs typeface="VURAHW+Aharoni-Bold"/>
              </a:rPr>
              <a:t>USO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66343" y="5886301"/>
            <a:ext cx="381214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404040"/>
                </a:solidFill>
                <a:latin typeface="KWGQRO+Montserrat-SemiBold"/>
                <a:cs typeface="KWGQRO+Montserrat-SemiBold"/>
              </a:rPr>
              <a:t>CROSSBOW</a:t>
            </a:r>
            <a:r>
              <a:rPr sz="1000" spc="-24" dirty="0">
                <a:solidFill>
                  <a:srgbClr val="404040"/>
                </a:solidFill>
                <a:latin typeface="KWGQRO+Montserrat-SemiBold"/>
                <a:cs typeface="KWGQRO+Montserrat-SemiBold"/>
              </a:rPr>
              <a:t>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es ideal para su organización si en ella se requiere: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909573" y="6187761"/>
            <a:ext cx="5001436" cy="36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JOKGBV+Calibri-Light"/>
                <a:cs typeface="JOKGBV+Calibri-Light"/>
              </a:rPr>
              <a:t>Determinar con certeza si los dispositivos móviles que interactúan con la información de la</a:t>
            </a:r>
          </a:p>
          <a:p>
            <a:pPr marL="0" marR="0">
              <a:lnSpc>
                <a:spcPts val="12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JOKGBV+Calibri-Light"/>
                <a:cs typeface="JOKGBV+Calibri-Light"/>
              </a:rPr>
              <a:t>empresa no están contaminados o comprometidos.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909573" y="6657153"/>
            <a:ext cx="5169254" cy="366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JOKGBV+Calibri-Light"/>
                <a:cs typeface="JOKGBV+Calibri-Light"/>
              </a:rPr>
              <a:t>Identificar que telefonos podrian representar una amenaza para los intereses de la institución</a:t>
            </a:r>
          </a:p>
          <a:p>
            <a:pPr marL="0" marR="0">
              <a:lnSpc>
                <a:spcPts val="1289"/>
              </a:lnSpc>
              <a:spcBef>
                <a:spcPts val="6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JOKGBV+Calibri-Light"/>
                <a:cs typeface="JOKGBV+Calibri-Light"/>
              </a:rPr>
              <a:t>y que curso de acción tomar.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909573" y="7196649"/>
            <a:ext cx="4135051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JOKGBV+Calibri-Light"/>
                <a:cs typeface="JOKGBV+Calibri-Light"/>
              </a:rPr>
              <a:t>Individualizar los actores maliciosos que tratan de vulnerar estos aparatos.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909573" y="7611177"/>
            <a:ext cx="4682680" cy="36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JOKGBV+Calibri-Light"/>
                <a:cs typeface="JOKGBV+Calibri-Light"/>
              </a:rPr>
              <a:t>Cumplir con los estándares y políticas de seguridad de tratamiento de la información</a:t>
            </a:r>
          </a:p>
          <a:p>
            <a:pPr marL="0" marR="0">
              <a:lnSpc>
                <a:spcPts val="12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JOKGBV+Calibri-Light"/>
                <a:cs typeface="JOKGBV+Calibri-Light"/>
              </a:rPr>
              <a:t>establecidos por la corporación.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909573" y="8074473"/>
            <a:ext cx="5091388" cy="366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JOKGBV+Calibri-Light"/>
                <a:cs typeface="JOKGBV+Calibri-Light"/>
              </a:rPr>
              <a:t>Que los responsables de cumplimiento obtengan de manera rápida y sencilla los indicadores</a:t>
            </a:r>
          </a:p>
          <a:p>
            <a:pPr marL="0" marR="0">
              <a:lnSpc>
                <a:spcPts val="1289"/>
              </a:lnSpc>
              <a:spcBef>
                <a:spcPts val="6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JOKGBV+Calibri-Light"/>
                <a:cs typeface="JOKGBV+Calibri-Light"/>
              </a:rPr>
              <a:t>de seguridad y privacidad solicitados.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70432" y="9428660"/>
            <a:ext cx="1574446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srgbClr val="FFFEFE"/>
              </a:solidFill>
              <a:latin typeface="MRFOHK+Calibri-Light"/>
              <a:cs typeface="MRFOHK+Calibri-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71744" y="9433006"/>
            <a:ext cx="1997028" cy="418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©2022 DATAENFORCE.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Todos</a:t>
            </a:r>
            <a:r>
              <a:rPr sz="900" spc="23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spc="-10" dirty="0">
                <a:solidFill>
                  <a:srgbClr val="4900E8"/>
                </a:solidFill>
                <a:latin typeface="MPECCG+Calibri-Light"/>
                <a:cs typeface="MPECCG+Calibri-Light"/>
              </a:rPr>
              <a:t>los</a:t>
            </a:r>
            <a:r>
              <a:rPr sz="900" spc="11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derechos</a:t>
            </a:r>
            <a:r>
              <a:rPr sz="900" spc="26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reservados.</a:t>
            </a:r>
          </a:p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DATAENFORCE </a:t>
            </a:r>
            <a:r>
              <a:rPr sz="900" spc="-13" dirty="0">
                <a:solidFill>
                  <a:srgbClr val="4900E8"/>
                </a:solidFill>
                <a:latin typeface="MPECCG+Calibri-Light"/>
                <a:cs typeface="MPECCG+Calibri-Light"/>
              </a:rPr>
              <a:t>es</a:t>
            </a:r>
            <a:r>
              <a:rPr sz="900" spc="14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una marca</a:t>
            </a:r>
            <a:r>
              <a:rPr sz="900" spc="22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registrada.</a:t>
            </a:r>
          </a:p>
        </p:txBody>
      </p:sp>
      <p:pic>
        <p:nvPicPr>
          <p:cNvPr id="31" name="Imagen 30" descr="Imagen que contiene Forma&#10;&#10;Descripción generada automáticamente">
            <a:extLst>
              <a:ext uri="{FF2B5EF4-FFF2-40B4-BE49-F238E27FC236}">
                <a16:creationId xmlns:a16="http://schemas.microsoft.com/office/drawing/2014/main" id="{F0FCEE45-B224-0A6D-76DF-8E642A5E2C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08" y="81377"/>
            <a:ext cx="1142788" cy="9394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9004802"/>
            <a:ext cx="7772400" cy="1053598"/>
          </a:xfrm>
          <a:prstGeom prst="rect">
            <a:avLst/>
          </a:prstGeom>
          <a:solidFill>
            <a:srgbClr val="3FFFE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7989" y="-32072"/>
            <a:ext cx="7772400" cy="1041400"/>
          </a:xfrm>
          <a:prstGeom prst="rect">
            <a:avLst/>
          </a:prstGeom>
          <a:solidFill>
            <a:srgbClr val="3FFFE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328" y="1494117"/>
            <a:ext cx="7434072" cy="7017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8328" y="206499"/>
            <a:ext cx="1994133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1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4900E8"/>
                </a:solidFill>
                <a:latin typeface="Besoris" pitchFamily="2" charset="0"/>
                <a:cs typeface="LPVCAJ+Aharoni-Bold"/>
              </a:rPr>
              <a:t>CROSSBOW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8430" y="1430125"/>
            <a:ext cx="7029343" cy="550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000" spc="30" dirty="0">
                <a:solidFill>
                  <a:srgbClr val="404040"/>
                </a:solidFill>
                <a:latin typeface="KWGQRO+Montserrat-SemiBold"/>
                <a:cs typeface="KWGQRO+Montserrat-SemiBold"/>
              </a:rPr>
              <a:t>CROSSBOW</a:t>
            </a:r>
            <a:r>
              <a:rPr sz="1000" spc="28" dirty="0">
                <a:solidFill>
                  <a:srgbClr val="404040"/>
                </a:solidFill>
                <a:latin typeface="KWGQRO+Montserrat-SemiBold"/>
                <a:cs typeface="KWGQRO+Montserrat-SemiBold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fue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diseñado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para detectar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con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29" dirty="0">
                <a:solidFill>
                  <a:srgbClr val="000000"/>
                </a:solidFill>
                <a:latin typeface="HATLKM+Calibri-Light"/>
                <a:cs typeface="HATLKM+Calibri-Light"/>
              </a:rPr>
              <a:t>precisión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las amenazas de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categoria avanzada dirigidas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a</a:t>
            </a:r>
            <a:r>
              <a:rPr sz="1100" spc="6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los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dispositivos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móviles</a:t>
            </a:r>
            <a:r>
              <a:rPr sz="1100" spc="29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y</a:t>
            </a:r>
            <a:r>
              <a:rPr sz="1100" spc="6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ofrecer asi una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vista completa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del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estado de la seguridad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y</a:t>
            </a:r>
            <a:r>
              <a:rPr sz="1100" spc="6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privacidad de cada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aparato digital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inteligente</a:t>
            </a:r>
            <a:r>
              <a:rPr sz="1100" spc="32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que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interactue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con la infraestructura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o</a:t>
            </a:r>
            <a:r>
              <a:rPr sz="1100" spc="60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datos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de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la organización.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8430" y="2269151"/>
            <a:ext cx="2280126" cy="394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sz="1100" spc="50" dirty="0">
                <a:solidFill>
                  <a:srgbClr val="FFFEFE"/>
                </a:solidFill>
                <a:latin typeface="HKJDAO+Montserrat-Bold"/>
                <a:cs typeface="HKJDAO+Montserrat-Bold"/>
              </a:rPr>
              <a:t>AMENAZAS</a:t>
            </a:r>
            <a:r>
              <a:rPr sz="1100" spc="87" dirty="0">
                <a:solidFill>
                  <a:srgbClr val="FFFEFE"/>
                </a:solidFill>
                <a:latin typeface="HKJDAO+Montserrat-Bold"/>
                <a:cs typeface="HKJDAO+Montserrat-Bold"/>
              </a:rPr>
              <a:t> </a:t>
            </a:r>
            <a:r>
              <a:rPr sz="1100" spc="50" dirty="0">
                <a:solidFill>
                  <a:srgbClr val="FFFEFE"/>
                </a:solidFill>
                <a:latin typeface="HKJDAO+Montserrat-Bold"/>
                <a:cs typeface="HKJDAO+Montserrat-Bold"/>
              </a:rPr>
              <a:t>EN</a:t>
            </a:r>
            <a:r>
              <a:rPr sz="1100" spc="87" dirty="0">
                <a:solidFill>
                  <a:srgbClr val="FFFEFE"/>
                </a:solidFill>
                <a:latin typeface="HKJDAO+Montserrat-Bold"/>
                <a:cs typeface="HKJDAO+Montserrat-Bold"/>
              </a:rPr>
              <a:t> </a:t>
            </a:r>
            <a:r>
              <a:rPr sz="1100" spc="50" dirty="0">
                <a:solidFill>
                  <a:srgbClr val="FFFEFE"/>
                </a:solidFill>
                <a:latin typeface="HKJDAO+Montserrat-Bold"/>
                <a:cs typeface="HKJDAO+Montserrat-Bold"/>
              </a:rPr>
              <a:t>LAS</a:t>
            </a:r>
            <a:r>
              <a:rPr sz="1100" spc="87" dirty="0">
                <a:solidFill>
                  <a:srgbClr val="FFFEFE"/>
                </a:solidFill>
                <a:latin typeface="HKJDAO+Montserrat-Bold"/>
                <a:cs typeface="HKJDAO+Montserrat-Bold"/>
              </a:rPr>
              <a:t> </a:t>
            </a:r>
            <a:r>
              <a:rPr sz="1100" spc="50" dirty="0">
                <a:solidFill>
                  <a:srgbClr val="FFFEFE"/>
                </a:solidFill>
                <a:latin typeface="HKJDAO+Montserrat-Bold"/>
                <a:cs typeface="HKJDAO+Montserrat-Bold"/>
              </a:rPr>
              <a:t>QUE</a:t>
            </a:r>
            <a:r>
              <a:rPr sz="1100" spc="86" dirty="0">
                <a:solidFill>
                  <a:srgbClr val="FFFEFE"/>
                </a:solidFill>
                <a:latin typeface="HKJDAO+Montserrat-Bold"/>
                <a:cs typeface="HKJDAO+Montserrat-Bold"/>
              </a:rPr>
              <a:t> </a:t>
            </a:r>
            <a:r>
              <a:rPr sz="1100" spc="51" dirty="0">
                <a:solidFill>
                  <a:srgbClr val="FFFEFE"/>
                </a:solidFill>
                <a:latin typeface="HKJDAO+Montserrat-Bold"/>
                <a:cs typeface="HKJDAO+Montserrat-Bold"/>
              </a:rPr>
              <a:t>SE</a:t>
            </a:r>
          </a:p>
          <a:p>
            <a:pPr marL="0" marR="0">
              <a:lnSpc>
                <a:spcPts val="1345"/>
              </a:lnSpc>
              <a:spcBef>
                <a:spcPts val="168"/>
              </a:spcBef>
              <a:spcAft>
                <a:spcPts val="0"/>
              </a:spcAft>
            </a:pPr>
            <a:r>
              <a:rPr sz="1100" spc="50" dirty="0">
                <a:solidFill>
                  <a:srgbClr val="FFFEFE"/>
                </a:solidFill>
                <a:latin typeface="HKJDAO+Montserrat-Bold"/>
                <a:cs typeface="HKJDAO+Montserrat-Bold"/>
              </a:rPr>
              <a:t>CONCENTRA</a:t>
            </a:r>
            <a:r>
              <a:rPr sz="1100" spc="86" dirty="0">
                <a:solidFill>
                  <a:srgbClr val="FFFEFE"/>
                </a:solidFill>
                <a:latin typeface="HKJDAO+Montserrat-Bold"/>
                <a:cs typeface="HKJDAO+Montserrat-Bold"/>
              </a:rPr>
              <a:t> </a:t>
            </a:r>
            <a:r>
              <a:rPr sz="1100" spc="50" dirty="0">
                <a:solidFill>
                  <a:srgbClr val="FFFEFE"/>
                </a:solidFill>
                <a:latin typeface="HKJDAO+Montserrat-Bold"/>
                <a:cs typeface="HKJDAO+Montserrat-Bold"/>
              </a:rPr>
              <a:t>CROSSBOW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16678" y="2269151"/>
            <a:ext cx="2547574" cy="394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003" marR="0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sz="1100" spc="50" dirty="0">
                <a:solidFill>
                  <a:srgbClr val="F1F1F1"/>
                </a:solidFill>
                <a:latin typeface="HKJDAO+Montserrat-Bold"/>
                <a:cs typeface="HKJDAO+Montserrat-Bold"/>
              </a:rPr>
              <a:t>RIESGOS</a:t>
            </a:r>
            <a:r>
              <a:rPr sz="1100" spc="86" dirty="0">
                <a:solidFill>
                  <a:srgbClr val="F1F1F1"/>
                </a:solidFill>
                <a:latin typeface="HKJDAO+Montserrat-Bold"/>
                <a:cs typeface="HKJDAO+Montserrat-Bold"/>
              </a:rPr>
              <a:t> </a:t>
            </a:r>
            <a:r>
              <a:rPr sz="1100" spc="50" dirty="0">
                <a:solidFill>
                  <a:srgbClr val="F1F1F1"/>
                </a:solidFill>
                <a:latin typeface="HKJDAO+Montserrat-Bold"/>
                <a:cs typeface="HKJDAO+Montserrat-Bold"/>
              </a:rPr>
              <a:t>QUE</a:t>
            </a:r>
            <a:r>
              <a:rPr sz="1100" spc="86" dirty="0">
                <a:solidFill>
                  <a:srgbClr val="F1F1F1"/>
                </a:solidFill>
                <a:latin typeface="HKJDAO+Montserrat-Bold"/>
                <a:cs typeface="HKJDAO+Montserrat-Bold"/>
              </a:rPr>
              <a:t> </a:t>
            </a:r>
            <a:r>
              <a:rPr sz="1100" spc="50" dirty="0">
                <a:solidFill>
                  <a:srgbClr val="F1F1F1"/>
                </a:solidFill>
                <a:latin typeface="HKJDAO+Montserrat-Bold"/>
                <a:cs typeface="HKJDAO+Montserrat-Bold"/>
              </a:rPr>
              <a:t>SE</a:t>
            </a:r>
            <a:r>
              <a:rPr sz="1100" spc="86" dirty="0">
                <a:solidFill>
                  <a:srgbClr val="F1F1F1"/>
                </a:solidFill>
                <a:latin typeface="HKJDAO+Montserrat-Bold"/>
                <a:cs typeface="HKJDAO+Montserrat-Bold"/>
              </a:rPr>
              <a:t> </a:t>
            </a:r>
            <a:r>
              <a:rPr sz="1100" spc="50" dirty="0">
                <a:solidFill>
                  <a:srgbClr val="F1F1F1"/>
                </a:solidFill>
                <a:latin typeface="HKJDAO+Montserrat-Bold"/>
                <a:cs typeface="HKJDAO+Montserrat-Bold"/>
              </a:rPr>
              <a:t>PREVIENEN</a:t>
            </a:r>
          </a:p>
          <a:p>
            <a:pPr marL="0" marR="0">
              <a:lnSpc>
                <a:spcPts val="1345"/>
              </a:lnSpc>
              <a:spcBef>
                <a:spcPts val="168"/>
              </a:spcBef>
              <a:spcAft>
                <a:spcPts val="0"/>
              </a:spcAft>
            </a:pPr>
            <a:r>
              <a:rPr sz="1100" spc="50" dirty="0">
                <a:solidFill>
                  <a:srgbClr val="F1F1F1"/>
                </a:solidFill>
                <a:latin typeface="HKJDAO+Montserrat-Bold"/>
                <a:cs typeface="HKJDAO+Montserrat-Bold"/>
              </a:rPr>
              <a:t>AL</a:t>
            </a:r>
            <a:r>
              <a:rPr sz="1100" spc="87" dirty="0">
                <a:solidFill>
                  <a:srgbClr val="F1F1F1"/>
                </a:solidFill>
                <a:latin typeface="HKJDAO+Montserrat-Bold"/>
                <a:cs typeface="HKJDAO+Montserrat-Bold"/>
              </a:rPr>
              <a:t> </a:t>
            </a:r>
            <a:r>
              <a:rPr sz="1100" spc="50" dirty="0">
                <a:solidFill>
                  <a:srgbClr val="F1F1F1"/>
                </a:solidFill>
                <a:latin typeface="HKJDAO+Montserrat-Bold"/>
                <a:cs typeface="HKJDAO+Montserrat-Bold"/>
              </a:rPr>
              <a:t>IMPLEMENTAR</a:t>
            </a:r>
            <a:r>
              <a:rPr sz="1100" spc="86" dirty="0">
                <a:solidFill>
                  <a:srgbClr val="F1F1F1"/>
                </a:solidFill>
                <a:latin typeface="HKJDAO+Montserrat-Bold"/>
                <a:cs typeface="HKJDAO+Montserrat-Bold"/>
              </a:rPr>
              <a:t> </a:t>
            </a:r>
            <a:r>
              <a:rPr sz="1100" spc="50" dirty="0">
                <a:solidFill>
                  <a:srgbClr val="F1F1F1"/>
                </a:solidFill>
                <a:latin typeface="HKJDAO+Montserrat-Bold"/>
                <a:cs typeface="HKJDAO+Montserrat-Bold"/>
              </a:rPr>
              <a:t>CROSSBOW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5566" y="2777386"/>
            <a:ext cx="1692977" cy="319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AMENAZAS</a:t>
            </a:r>
            <a:r>
              <a:rPr sz="900" spc="53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AVANZADAS</a:t>
            </a:r>
          </a:p>
          <a:p>
            <a:pPr marL="619047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PERSISTENTES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44896" y="2917594"/>
            <a:ext cx="1677802" cy="315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FUGA</a:t>
            </a:r>
            <a:r>
              <a:rPr sz="900" spc="53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DE</a:t>
            </a:r>
            <a:r>
              <a:rPr sz="900" spc="54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INFORMACIÓN</a:t>
            </a:r>
          </a:p>
          <a:p>
            <a:pPr marL="0" marR="0">
              <a:lnSpc>
                <a:spcPts val="105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MPECCG+Calibri-Light"/>
                <a:cs typeface="MPECCG+Calibri-Light"/>
              </a:rPr>
              <a:t>Daño financiero, reputacional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83028" y="3053542"/>
            <a:ext cx="1058881" cy="179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MPECCG+Calibri-Light"/>
                <a:cs typeface="MPECCG+Calibri-Light"/>
              </a:rPr>
              <a:t>APT, explotación de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4000" y="3193750"/>
            <a:ext cx="1588192" cy="179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MPECCG+Calibri-Light"/>
                <a:cs typeface="MPECCG+Calibri-Light"/>
              </a:rPr>
              <a:t>vulnerabilidades del dispositivo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6908" y="3493666"/>
            <a:ext cx="1431603" cy="595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241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APLICACIONES</a:t>
            </a:r>
          </a:p>
          <a:p>
            <a:pPr marL="499048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MALICIOSAS</a:t>
            </a:r>
          </a:p>
          <a:p>
            <a:pPr marL="117989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MPECCG+Calibri-Light"/>
                <a:cs typeface="MPECCG+Calibri-Light"/>
              </a:rPr>
              <a:t>Descargadas de tiendas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MPECCG+Calibri-Light"/>
                <a:cs typeface="MPECCG+Calibri-Light"/>
              </a:rPr>
              <a:t>oficiales</a:t>
            </a:r>
            <a:r>
              <a:rPr sz="900" spc="31" dirty="0">
                <a:solidFill>
                  <a:srgbClr val="000000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000000"/>
                </a:solidFill>
                <a:latin typeface="MPECCG+Calibri-Light"/>
                <a:cs typeface="MPECCG+Calibri-Light"/>
              </a:rPr>
              <a:t>o</a:t>
            </a:r>
            <a:r>
              <a:rPr sz="900" spc="60" dirty="0">
                <a:solidFill>
                  <a:srgbClr val="000000"/>
                </a:solidFill>
                <a:latin typeface="MPECCG+Calibri-Light"/>
                <a:cs typeface="MPECCG+Calibri-Light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MPECCG+Calibri-Light"/>
                <a:cs typeface="MPECCG+Calibri-Light"/>
              </a:rPr>
              <a:t>no</a:t>
            </a:r>
            <a:r>
              <a:rPr sz="900" spc="31" dirty="0">
                <a:solidFill>
                  <a:srgbClr val="000000"/>
                </a:solidFill>
                <a:latin typeface="MPECCG+Calibri-Light"/>
                <a:cs typeface="MPECCG+Calibri-Light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MPECCG+Calibri-Light"/>
                <a:cs typeface="MPECCG+Calibri-Light"/>
              </a:rPr>
              <a:t>reconocidas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44896" y="3493666"/>
            <a:ext cx="1565684" cy="456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ALTERACIÓN</a:t>
            </a:r>
            <a:r>
              <a:rPr sz="900" spc="53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O</a:t>
            </a:r>
          </a:p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DESTRUCCIÓN</a:t>
            </a:r>
            <a:r>
              <a:rPr sz="900" spc="53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DE</a:t>
            </a:r>
            <a:r>
              <a:rPr sz="900" spc="53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LOS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DATOS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44896" y="3910030"/>
            <a:ext cx="1307690" cy="179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3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MPECCG+Calibri-Light"/>
                <a:cs typeface="MPECCG+Calibri-Light"/>
              </a:rPr>
              <a:t>Perdida</a:t>
            </a:r>
            <a:r>
              <a:rPr sz="900" spc="29" dirty="0">
                <a:solidFill>
                  <a:srgbClr val="000000"/>
                </a:solidFill>
                <a:latin typeface="MPECCG+Calibri-Light"/>
                <a:cs typeface="MPECCG+Calibri-Light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MPECCG+Calibri-Light"/>
                <a:cs typeface="MPECCG+Calibri-Light"/>
              </a:rPr>
              <a:t>de información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5169" y="4280051"/>
            <a:ext cx="1583468" cy="45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6949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IMPLANTES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MPECCG+Calibri-Light"/>
                <a:cs typeface="MPECCG+Calibri-Light"/>
              </a:rPr>
              <a:t>Instalación local </a:t>
            </a:r>
            <a:r>
              <a:rPr sz="900" dirty="0">
                <a:solidFill>
                  <a:srgbClr val="000000"/>
                </a:solidFill>
                <a:latin typeface="MPECCG+Calibri-Light"/>
                <a:cs typeface="MPECCG+Calibri-Light"/>
              </a:rPr>
              <a:t>o</a:t>
            </a:r>
            <a:r>
              <a:rPr sz="900" spc="60" dirty="0">
                <a:solidFill>
                  <a:srgbClr val="000000"/>
                </a:solidFill>
                <a:latin typeface="MPECCG+Calibri-Light"/>
                <a:cs typeface="MPECCG+Calibri-Light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MPECCG+Calibri-Light"/>
                <a:cs typeface="MPECCG+Calibri-Light"/>
              </a:rPr>
              <a:t>remota de</a:t>
            </a:r>
          </a:p>
          <a:p>
            <a:pPr marL="570082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MPECCG+Calibri-Light"/>
                <a:cs typeface="MPECCG+Calibri-Light"/>
              </a:rPr>
              <a:t>programas espías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644896" y="4280051"/>
            <a:ext cx="1188700" cy="45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SECUESTRO</a:t>
            </a:r>
            <a:r>
              <a:rPr sz="900" spc="53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DEL</a:t>
            </a:r>
          </a:p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DISPOSITIVO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MPECCG+Calibri-Light"/>
                <a:cs typeface="MPECCG+Calibri-Light"/>
              </a:rPr>
              <a:t>Denegación al acceso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644896" y="4996330"/>
            <a:ext cx="1363733" cy="458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SUPLANTACIÓN</a:t>
            </a:r>
            <a:r>
              <a:rPr sz="900" spc="54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DE</a:t>
            </a:r>
          </a:p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IDENTIDAD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MPECCG+Calibri-Light"/>
                <a:cs typeface="MPECCG+Calibri-Light"/>
              </a:rPr>
              <a:t>Fraude,</a:t>
            </a:r>
            <a:r>
              <a:rPr sz="900" spc="29" dirty="0">
                <a:solidFill>
                  <a:srgbClr val="000000"/>
                </a:solidFill>
                <a:latin typeface="MPECCG+Calibri-Light"/>
                <a:cs typeface="MPECCG+Calibri-Light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MPECCG+Calibri-Light"/>
                <a:cs typeface="MPECCG+Calibri-Light"/>
              </a:rPr>
              <a:t>difamación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9944" y="5066434"/>
            <a:ext cx="1579060" cy="318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53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ENLACES</a:t>
            </a:r>
            <a:r>
              <a:rPr sz="900" spc="53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MALICIOSOS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MPECCG+Calibri-Light"/>
                <a:cs typeface="MPECCG+Calibri-Light"/>
              </a:rPr>
              <a:t>Phishing/redireccionamiento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56331" y="5645554"/>
            <a:ext cx="1685809" cy="595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748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ATAQUES</a:t>
            </a:r>
            <a:r>
              <a:rPr sz="900" spc="53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DE</a:t>
            </a:r>
            <a:r>
              <a:rPr sz="900" spc="53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HOMBRE</a:t>
            </a:r>
          </a:p>
          <a:p>
            <a:pPr marL="700561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EN</a:t>
            </a:r>
            <a:r>
              <a:rPr sz="900" spc="53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EL</a:t>
            </a:r>
            <a:r>
              <a:rPr sz="900" spc="53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MEDIO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MPECCG+Calibri-Light"/>
                <a:cs typeface="MPECCG+Calibri-Light"/>
              </a:rPr>
              <a:t>Interceptación y manipulación de</a:t>
            </a:r>
          </a:p>
          <a:p>
            <a:pPr marL="645002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MPECCG+Calibri-Light"/>
                <a:cs typeface="MPECCG+Calibri-Light"/>
              </a:rPr>
              <a:t>las comunicaciones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644896" y="5715658"/>
            <a:ext cx="1184264" cy="45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VIOLACIÓN</a:t>
            </a:r>
            <a:r>
              <a:rPr sz="900" spc="53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A</a:t>
            </a:r>
            <a:r>
              <a:rPr sz="900" spc="83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LA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PRIVACIDAD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MPECCG+Calibri-Light"/>
                <a:cs typeface="MPECCG+Calibri-Light"/>
              </a:rPr>
              <a:t>Espionaje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94642" y="6431939"/>
            <a:ext cx="1447683" cy="45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116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INGENIERIA</a:t>
            </a:r>
            <a:r>
              <a:rPr sz="900" spc="53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SOCIAL</a:t>
            </a:r>
          </a:p>
          <a:p>
            <a:pPr marL="0" marR="0">
              <a:lnSpc>
                <a:spcPts val="105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MPECCG+Calibri-Light"/>
                <a:cs typeface="MPECCG+Calibri-Light"/>
              </a:rPr>
              <a:t>Compromiso del aparato vía</a:t>
            </a:r>
          </a:p>
          <a:p>
            <a:pPr marL="346974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MPECCG+Calibri-Light"/>
                <a:cs typeface="MPECCG+Calibri-Light"/>
              </a:rPr>
              <a:t>mensajes engañosos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644896" y="6431939"/>
            <a:ext cx="1748932" cy="45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MOVIMIENTO</a:t>
            </a:r>
            <a:r>
              <a:rPr sz="900" spc="53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 </a:t>
            </a:r>
            <a:r>
              <a:rPr sz="900" spc="30" dirty="0">
                <a:solidFill>
                  <a:srgbClr val="000000"/>
                </a:solidFill>
                <a:latin typeface="TUTCTB+Montserrat-SemiBold"/>
                <a:cs typeface="TUTCTB+Montserrat-SemiBold"/>
              </a:rPr>
              <a:t>LATERAL</a:t>
            </a:r>
          </a:p>
          <a:p>
            <a:pPr marL="0" marR="0">
              <a:lnSpc>
                <a:spcPts val="105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MPECCG+Calibri-Light"/>
                <a:cs typeface="MPECCG+Calibri-Light"/>
              </a:rPr>
              <a:t>Acceso a otros dispositivos o redes</a:t>
            </a:r>
          </a:p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MPECCG+Calibri-Light"/>
                <a:cs typeface="MPECCG+Calibri-Light"/>
              </a:rPr>
              <a:t>usando como pivote al dispositivo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08430" y="7309717"/>
            <a:ext cx="7090895" cy="3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000" spc="30" dirty="0">
                <a:solidFill>
                  <a:srgbClr val="404040"/>
                </a:solidFill>
                <a:latin typeface="KWGQRO+Montserrat-SemiBold"/>
                <a:cs typeface="KWGQRO+Montserrat-SemiBold"/>
              </a:rPr>
              <a:t>CROSSBOW</a:t>
            </a:r>
            <a:r>
              <a:rPr sz="1000" spc="28" dirty="0">
                <a:solidFill>
                  <a:srgbClr val="404040"/>
                </a:solidFill>
                <a:latin typeface="KWGQRO+Montserrat-SemiBold"/>
                <a:cs typeface="KWGQRO+Montserrat-SemiBold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ha sido usado desde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29" dirty="0">
                <a:solidFill>
                  <a:srgbClr val="000000"/>
                </a:solidFill>
                <a:latin typeface="HATLKM+Calibri-Light"/>
                <a:cs typeface="HATLKM+Calibri-Light"/>
              </a:rPr>
              <a:t>2018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como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la herramienta principal</a:t>
            </a:r>
            <a:r>
              <a:rPr sz="1100" spc="29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de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verificación del estado de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la seguridad de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dispositivos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móviles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de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instituciones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gubernamentales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y</a:t>
            </a:r>
            <a:r>
              <a:rPr sz="1100" spc="6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privadas</a:t>
            </a:r>
            <a:r>
              <a:rPr sz="1100" spc="28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de varios paises en tres continentes.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08430" y="7812637"/>
            <a:ext cx="6726560" cy="3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000" spc="30" dirty="0">
                <a:solidFill>
                  <a:srgbClr val="404040"/>
                </a:solidFill>
                <a:latin typeface="KWGQRO+Montserrat-SemiBold"/>
                <a:cs typeface="KWGQRO+Montserrat-SemiBold"/>
              </a:rPr>
              <a:t>CROSSBOW</a:t>
            </a:r>
            <a:r>
              <a:rPr sz="1000" spc="54" dirty="0">
                <a:solidFill>
                  <a:srgbClr val="404040"/>
                </a:solidFill>
                <a:latin typeface="KWGQRO+Montserrat-SemiBold"/>
                <a:cs typeface="KWGQRO+Montserrat-SemiBold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no es un antivirus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y</a:t>
            </a:r>
            <a:r>
              <a:rPr sz="1100" spc="6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al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contrario, utiliza tecnologia</a:t>
            </a:r>
            <a:r>
              <a:rPr sz="1100" spc="28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aplicada en</a:t>
            </a:r>
            <a:r>
              <a:rPr sz="1100" spc="31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el sector defensa para</a:t>
            </a:r>
            <a:r>
              <a:rPr sz="1100" spc="29" dirty="0">
                <a:solidFill>
                  <a:srgbClr val="000000"/>
                </a:solidFill>
                <a:latin typeface="HATLKM+Calibri-Light"/>
                <a:cs typeface="HATLKM+Calibri-Light"/>
              </a:rPr>
              <a:t> </a:t>
            </a: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cumplir su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spc="30" dirty="0">
                <a:solidFill>
                  <a:srgbClr val="000000"/>
                </a:solidFill>
                <a:latin typeface="HATLKM+Calibri-Light"/>
                <a:cs typeface="HATLKM+Calibri-Light"/>
              </a:rPr>
              <a:t>objetivo.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571744" y="9436054"/>
            <a:ext cx="1993788" cy="418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©2022 DATAENFORCE.</a:t>
            </a:r>
          </a:p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Todos los derechos reservados.</a:t>
            </a:r>
          </a:p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DATAENFORCE es una marca registrada.</a:t>
            </a:r>
          </a:p>
        </p:txBody>
      </p:sp>
      <p:pic>
        <p:nvPicPr>
          <p:cNvPr id="29" name="Imagen 28" descr="Imagen que contiene Forma&#10;&#10;Descripción generada automáticamente">
            <a:extLst>
              <a:ext uri="{FF2B5EF4-FFF2-40B4-BE49-F238E27FC236}">
                <a16:creationId xmlns:a16="http://schemas.microsoft.com/office/drawing/2014/main" id="{2345595D-5359-BFB5-8EF4-A511A4BDDA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08" y="81377"/>
            <a:ext cx="1142788" cy="9394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9046725"/>
            <a:ext cx="7772400" cy="1011674"/>
          </a:xfrm>
          <a:prstGeom prst="rect">
            <a:avLst/>
          </a:prstGeom>
          <a:solidFill>
            <a:srgbClr val="3FFFE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7772400" cy="1066800"/>
          </a:xfrm>
          <a:prstGeom prst="rect">
            <a:avLst/>
          </a:prstGeom>
          <a:solidFill>
            <a:srgbClr val="3FFFE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1395694"/>
            <a:ext cx="7318248" cy="7017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7397" y="369562"/>
            <a:ext cx="185011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1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4900E8"/>
                </a:solidFill>
                <a:latin typeface="Besoris" pitchFamily="2" charset="0"/>
                <a:cs typeface="LPVCAJ+Aharoni-Bold"/>
              </a:rPr>
              <a:t>CROSSBOW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1208" y="1425745"/>
            <a:ext cx="3309465" cy="239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8"/>
              </a:lnSpc>
              <a:spcBef>
                <a:spcPts val="0"/>
              </a:spcBef>
              <a:spcAft>
                <a:spcPts val="0"/>
              </a:spcAft>
            </a:pPr>
            <a:r>
              <a:rPr sz="1600" spc="30" dirty="0">
                <a:solidFill>
                  <a:srgbClr val="404040"/>
                </a:solidFill>
                <a:latin typeface="JTOIFW+Aharoni-Bold"/>
                <a:cs typeface="JTOIFW+Aharoni-Bold"/>
              </a:rPr>
              <a:t>CARACTERÍSTICAS</a:t>
            </a:r>
            <a:r>
              <a:rPr sz="1600" spc="72" dirty="0">
                <a:solidFill>
                  <a:srgbClr val="404040"/>
                </a:solidFill>
                <a:latin typeface="JTOIFW+Aharoni-Bold"/>
                <a:cs typeface="JTOIFW+Aharoni-Bold"/>
              </a:rPr>
              <a:t> </a:t>
            </a:r>
            <a:r>
              <a:rPr sz="1600" spc="30" dirty="0">
                <a:solidFill>
                  <a:srgbClr val="404040"/>
                </a:solidFill>
                <a:latin typeface="JTOIFW+Aharoni-Bold"/>
                <a:cs typeface="JTOIFW+Aharoni-Bold"/>
              </a:rPr>
              <a:t>DEL</a:t>
            </a:r>
            <a:r>
              <a:rPr sz="1600" spc="71" dirty="0">
                <a:solidFill>
                  <a:srgbClr val="404040"/>
                </a:solidFill>
                <a:latin typeface="JTOIFW+Aharoni-Bold"/>
                <a:cs typeface="JTOIFW+Aharoni-Bold"/>
              </a:rPr>
              <a:t> </a:t>
            </a:r>
            <a:r>
              <a:rPr sz="1600" spc="30" dirty="0">
                <a:solidFill>
                  <a:srgbClr val="404040"/>
                </a:solidFill>
                <a:latin typeface="JTOIFW+Aharoni-Bold"/>
                <a:cs typeface="JTOIFW+Aharoni-Bold"/>
              </a:rPr>
              <a:t>ANÁLISIS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62456" y="1939141"/>
            <a:ext cx="2056243" cy="550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Análisis interno de la actividad del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teléfono. Examen pasivo (no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invasivo) y profundo del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62456" y="2451205"/>
            <a:ext cx="2089610" cy="123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funcionamiento del sistema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operativo del dispositivo móvil por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búsqueda de indicadores de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acciones maliciosas o que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comprometan la confidencialidad,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integridad y disponibilidad del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aparato.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52416" y="2621893"/>
            <a:ext cx="2414762" cy="3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Ejecución de análisis estático y dinámico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de aplicaciones.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62456" y="3938629"/>
            <a:ext cx="1689616" cy="3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Monitoreo de eventos,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funcionalidades y sensores.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52416" y="4023973"/>
            <a:ext cx="1920865" cy="3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Capacidad de analizar múltiples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dispositivos simultáneamente.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62456" y="4950565"/>
            <a:ext cx="2171190" cy="550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Análisis del estado de los canales de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comunicaciones (conexiones,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radios).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52416" y="5035909"/>
            <a:ext cx="2109889" cy="550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Generación de indicadores de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compromiso (IoC) de las anomalías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encontradas.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52416" y="6133189"/>
            <a:ext cx="2308505" cy="550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Generación de reportes completos y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detallados del estado de seguridad del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dispositivo móvil.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62456" y="6218533"/>
            <a:ext cx="1841266" cy="3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Chequeo de legitimidad de las</a:t>
            </a:r>
          </a:p>
          <a:p>
            <a:pPr marL="0" marR="0">
              <a:lnSpc>
                <a:spcPts val="1343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aplicaciones instaladas.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62456" y="7145125"/>
            <a:ext cx="1863109" cy="550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Extracción de las aplicaciones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sospechosas para realizar un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examen individual y completo.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852416" y="7145125"/>
            <a:ext cx="2400285" cy="721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Generación de reportes completos y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detallados de los análisis estáticos y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dinámicos realizados sobre las muestras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examinadas.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74792" y="9390335"/>
            <a:ext cx="1993788" cy="418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©2022 DATAENFORCE.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Todos los derechos reservados.</a:t>
            </a:r>
          </a:p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DATAENFORCE es una marca registrada.</a:t>
            </a:r>
          </a:p>
        </p:txBody>
      </p:sp>
      <p:pic>
        <p:nvPicPr>
          <p:cNvPr id="20" name="Imagen 19" descr="Imagen que contiene Forma&#10;&#10;Descripción generada automáticamente">
            <a:extLst>
              <a:ext uri="{FF2B5EF4-FFF2-40B4-BE49-F238E27FC236}">
                <a16:creationId xmlns:a16="http://schemas.microsoft.com/office/drawing/2014/main" id="{34B88A75-4664-82F5-48B0-5ABE83A73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08" y="81377"/>
            <a:ext cx="1142788" cy="939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7772400" cy="1066800"/>
          </a:xfrm>
          <a:prstGeom prst="rect">
            <a:avLst/>
          </a:prstGeom>
          <a:solidFill>
            <a:srgbClr val="3FFFE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9016574"/>
            <a:ext cx="7763509" cy="1041825"/>
          </a:xfrm>
          <a:prstGeom prst="rect">
            <a:avLst/>
          </a:prstGeom>
          <a:solidFill>
            <a:srgbClr val="3FFFE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99288" y="1628078"/>
            <a:ext cx="7373112" cy="7017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6343" y="370260"/>
            <a:ext cx="1919488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1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4900E8"/>
                </a:solidFill>
                <a:latin typeface="Besoris" pitchFamily="2" charset="0"/>
                <a:cs typeface="LPVCAJ+Aharoni-Bold"/>
              </a:rPr>
              <a:t>CROSSBOW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343" y="1439439"/>
            <a:ext cx="4868915" cy="188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5"/>
              </a:lnSpc>
              <a:spcBef>
                <a:spcPts val="0"/>
              </a:spcBef>
              <a:spcAft>
                <a:spcPts val="0"/>
              </a:spcAft>
            </a:pPr>
            <a:r>
              <a:rPr sz="1200" spc="40" dirty="0">
                <a:solidFill>
                  <a:srgbClr val="404040"/>
                </a:solidFill>
                <a:latin typeface="VURAHW+Aharoni-Bold"/>
                <a:cs typeface="VURAHW+Aharoni-Bold"/>
              </a:rPr>
              <a:t>TECNOLOGIA</a:t>
            </a:r>
            <a:r>
              <a:rPr sz="1200" spc="73" dirty="0">
                <a:solidFill>
                  <a:srgbClr val="404040"/>
                </a:solidFill>
                <a:latin typeface="VURAHW+Aharoni-Bold"/>
                <a:cs typeface="VURAHW+Aharoni-Bold"/>
              </a:rPr>
              <a:t> </a:t>
            </a:r>
            <a:r>
              <a:rPr sz="1200" spc="40" dirty="0">
                <a:solidFill>
                  <a:srgbClr val="404040"/>
                </a:solidFill>
                <a:latin typeface="VURAHW+Aharoni-Bold"/>
                <a:cs typeface="VURAHW+Aharoni-Bold"/>
              </a:rPr>
              <a:t>DESTACADA</a:t>
            </a:r>
            <a:r>
              <a:rPr sz="1200" spc="69" dirty="0">
                <a:solidFill>
                  <a:srgbClr val="404040"/>
                </a:solidFill>
                <a:latin typeface="VURAHW+Aharoni-Bold"/>
                <a:cs typeface="VURAHW+Aharoni-Bold"/>
              </a:rPr>
              <a:t> </a:t>
            </a:r>
            <a:r>
              <a:rPr sz="1200" spc="40" dirty="0">
                <a:solidFill>
                  <a:srgbClr val="404040"/>
                </a:solidFill>
                <a:latin typeface="VURAHW+Aharoni-Bold"/>
                <a:cs typeface="VURAHW+Aharoni-Bold"/>
              </a:rPr>
              <a:t>PARA</a:t>
            </a:r>
            <a:r>
              <a:rPr sz="1200" spc="72" dirty="0">
                <a:solidFill>
                  <a:srgbClr val="404040"/>
                </a:solidFill>
                <a:latin typeface="VURAHW+Aharoni-Bold"/>
                <a:cs typeface="VURAHW+Aharoni-Bold"/>
              </a:rPr>
              <a:t> </a:t>
            </a:r>
            <a:r>
              <a:rPr sz="1200" spc="40" dirty="0">
                <a:solidFill>
                  <a:srgbClr val="404040"/>
                </a:solidFill>
                <a:latin typeface="VURAHW+Aharoni-Bold"/>
                <a:cs typeface="VURAHW+Aharoni-Bold"/>
              </a:rPr>
              <a:t>EL</a:t>
            </a:r>
            <a:r>
              <a:rPr sz="1200" spc="72" dirty="0">
                <a:solidFill>
                  <a:srgbClr val="404040"/>
                </a:solidFill>
                <a:latin typeface="VURAHW+Aharoni-Bold"/>
                <a:cs typeface="VURAHW+Aharoni-Bold"/>
              </a:rPr>
              <a:t> </a:t>
            </a:r>
            <a:r>
              <a:rPr sz="1200" spc="40" dirty="0">
                <a:solidFill>
                  <a:srgbClr val="404040"/>
                </a:solidFill>
                <a:latin typeface="VURAHW+Aharoni-Bold"/>
                <a:cs typeface="VURAHW+Aharoni-Bold"/>
              </a:rPr>
              <a:t>BENEFICIO</a:t>
            </a:r>
            <a:r>
              <a:rPr sz="1200" spc="73" dirty="0">
                <a:solidFill>
                  <a:srgbClr val="404040"/>
                </a:solidFill>
                <a:latin typeface="VURAHW+Aharoni-Bold"/>
                <a:cs typeface="VURAHW+Aharoni-Bold"/>
              </a:rPr>
              <a:t> </a:t>
            </a:r>
            <a:r>
              <a:rPr sz="1200" spc="40" dirty="0">
                <a:solidFill>
                  <a:srgbClr val="404040"/>
                </a:solidFill>
                <a:latin typeface="VURAHW+Aharoni-Bold"/>
                <a:cs typeface="VURAHW+Aharoni-Bold"/>
              </a:rPr>
              <a:t>DE</a:t>
            </a:r>
            <a:r>
              <a:rPr sz="1200" spc="73" dirty="0">
                <a:solidFill>
                  <a:srgbClr val="404040"/>
                </a:solidFill>
                <a:latin typeface="VURAHW+Aharoni-Bold"/>
                <a:cs typeface="VURAHW+Aharoni-Bold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URAHW+Aharoni-Bold"/>
                <a:cs typeface="VURAHW+Aharoni-Bold"/>
              </a:rPr>
              <a:t>SU</a:t>
            </a:r>
            <a:r>
              <a:rPr sz="1200" spc="71" dirty="0">
                <a:solidFill>
                  <a:srgbClr val="404040"/>
                </a:solidFill>
                <a:latin typeface="VURAHW+Aharoni-Bold"/>
                <a:cs typeface="VURAHW+Aharoni-Bold"/>
              </a:rPr>
              <a:t> </a:t>
            </a:r>
            <a:r>
              <a:rPr sz="1200" spc="40" dirty="0">
                <a:solidFill>
                  <a:srgbClr val="404040"/>
                </a:solidFill>
                <a:latin typeface="VURAHW+Aharoni-Bold"/>
                <a:cs typeface="VURAHW+Aharoni-Bold"/>
              </a:rPr>
              <a:t>EMPRESA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81456" y="1849936"/>
            <a:ext cx="6183158" cy="380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Detección automatizada de cualquier tipo de amenaza en el dispositivo móvil (programas maliciosos, espías</a:t>
            </a:r>
          </a:p>
          <a:p>
            <a:pPr marL="0" marR="0">
              <a:lnSpc>
                <a:spcPts val="1347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y/o de robo de información).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1456" y="2413816"/>
            <a:ext cx="5879615" cy="380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Análisis no intrusivo, no requiere instalar aplicativo alguno en el teléfono y con acceso cero a los datos</a:t>
            </a:r>
          </a:p>
          <a:p>
            <a:pPr marL="0" marR="0">
              <a:lnSpc>
                <a:spcPts val="1347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propiedad del usuario.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1456" y="3066088"/>
            <a:ext cx="6074701" cy="1355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Menos de 90 segundos para determinar el estado de seguridad del aparato.</a:t>
            </a:r>
          </a:p>
          <a:p>
            <a:pPr marL="0" marR="0">
              <a:lnSpc>
                <a:spcPts val="1347"/>
              </a:lnSpc>
              <a:spcBef>
                <a:spcPts val="31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HATLKM+Calibri-Light"/>
                <a:cs typeface="HATLKM+Calibri-Light"/>
              </a:rPr>
              <a:t>No se altera o dejan residuos digitales en el equipo del usuario una vez concluida su inspección.</a:t>
            </a:r>
          </a:p>
          <a:p>
            <a:pPr marL="2964176" marR="0">
              <a:lnSpc>
                <a:spcPts val="1230"/>
              </a:lnSpc>
              <a:spcBef>
                <a:spcPts val="3377"/>
              </a:spcBef>
              <a:spcAft>
                <a:spcPts val="0"/>
              </a:spcAft>
            </a:pPr>
            <a:r>
              <a:rPr sz="1000" spc="40" dirty="0">
                <a:solidFill>
                  <a:srgbClr val="FFFFFF"/>
                </a:solidFill>
                <a:latin typeface="AQVATU+Calibri-Bold"/>
                <a:cs typeface="AQVATU+Calibri-Bold"/>
              </a:rPr>
              <a:t>AMBIENTES </a:t>
            </a:r>
            <a:r>
              <a:rPr sz="1000" dirty="0">
                <a:solidFill>
                  <a:srgbClr val="FFFFFF"/>
                </a:solidFill>
                <a:latin typeface="AQVATU+Calibri-Bold"/>
                <a:cs typeface="AQVATU+Calibri-Bold"/>
              </a:rPr>
              <a:t>Y</a:t>
            </a:r>
            <a:r>
              <a:rPr sz="1000" spc="80" dirty="0">
                <a:solidFill>
                  <a:srgbClr val="FFFFFF"/>
                </a:solidFill>
                <a:latin typeface="AQVATU+Calibri-Bold"/>
                <a:cs typeface="AQVATU+Calibri-Bold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AQVATU+Calibri-Bold"/>
                <a:cs typeface="AQVATU+Calibri-Bold"/>
              </a:rPr>
              <a:t>SISTEMAS OPERATIVOS SOPORTADOS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66744" y="4501926"/>
            <a:ext cx="463251" cy="194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QVATU+Calibri-Bold"/>
                <a:cs typeface="AQVATU+Calibri-Bold"/>
              </a:rPr>
              <a:t>Apple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09744" y="4501926"/>
            <a:ext cx="1017625" cy="194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LUIAI+Calibri-Light"/>
                <a:cs typeface="SLUIAI+Calibri-Light"/>
              </a:rPr>
              <a:t>iOS 13 y superior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66744" y="4828062"/>
            <a:ext cx="528197" cy="194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QVATU+Calibri-Bold"/>
                <a:cs typeface="AQVATU+Calibri-Bold"/>
              </a:rPr>
              <a:t>Google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09744" y="4828062"/>
            <a:ext cx="1191983" cy="194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LUIAI+Calibri-Light"/>
                <a:cs typeface="SLUIAI+Calibri-Light"/>
              </a:rPr>
              <a:t>Android 8 y superior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52017" y="7738941"/>
            <a:ext cx="1834164" cy="185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8"/>
              </a:lnSpc>
              <a:spcBef>
                <a:spcPts val="0"/>
              </a:spcBef>
              <a:spcAft>
                <a:spcPts val="0"/>
              </a:spcAft>
            </a:pPr>
            <a:r>
              <a:rPr sz="950" spc="31" dirty="0">
                <a:solidFill>
                  <a:srgbClr val="595959"/>
                </a:solidFill>
                <a:latin typeface="GBALUF+Montserrat-Medium"/>
                <a:cs typeface="GBALUF+Montserrat-Medium"/>
              </a:rPr>
              <a:t>Acerca de</a:t>
            </a:r>
            <a:r>
              <a:rPr sz="950" spc="30" dirty="0">
                <a:solidFill>
                  <a:srgbClr val="595959"/>
                </a:solidFill>
                <a:latin typeface="GBALUF+Montserrat-Medium"/>
                <a:cs typeface="GBALUF+Montserrat-Medium"/>
              </a:rPr>
              <a:t> </a:t>
            </a:r>
            <a:r>
              <a:rPr sz="950" spc="31" dirty="0">
                <a:solidFill>
                  <a:srgbClr val="595959"/>
                </a:solidFill>
                <a:latin typeface="GBALUF+Montserrat-Medium"/>
                <a:cs typeface="GBALUF+Montserrat-Medium"/>
              </a:rPr>
              <a:t>DATAENFORCE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52017" y="7937021"/>
            <a:ext cx="5413106" cy="657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ts val="0"/>
              </a:spcBef>
              <a:spcAft>
                <a:spcPts val="0"/>
              </a:spcAft>
            </a:pPr>
            <a:r>
              <a:rPr sz="850" spc="40" dirty="0">
                <a:solidFill>
                  <a:srgbClr val="595959"/>
                </a:solidFill>
                <a:latin typeface="QDSRRI+Montserrat-SemiBold"/>
                <a:cs typeface="QDSRRI+Montserrat-SemiBold"/>
              </a:rPr>
              <a:t>DATAENFORCE</a:t>
            </a:r>
            <a:r>
              <a:rPr sz="850" spc="1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SLUIAI+Calibri-Light"/>
                <a:cs typeface="SLUIAI+Calibri-Light"/>
              </a:rPr>
              <a:t>es una fábrica de software con especialización en ciberseguridad y ciberdefensa</a:t>
            </a:r>
          </a:p>
          <a:p>
            <a:pPr marL="0" marR="0">
              <a:lnSpc>
                <a:spcPts val="1224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LUIAI+Calibri-Light"/>
                <a:cs typeface="SLUIAI+Calibri-Light"/>
              </a:rPr>
              <a:t>suministrando soluciones avanzadas que han sido reconocidas en el mercado global por destacadas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LUIAI+Calibri-Light"/>
                <a:cs typeface="SLUIAI+Calibri-Light"/>
              </a:rPr>
              <a:t>instituciones de gobierno. La tecnología </a:t>
            </a:r>
            <a:r>
              <a:rPr sz="850" spc="40" dirty="0">
                <a:solidFill>
                  <a:srgbClr val="595959"/>
                </a:solidFill>
                <a:latin typeface="QDSRRI+Montserrat-SemiBold"/>
                <a:cs typeface="QDSRRI+Montserrat-SemiBold"/>
              </a:rPr>
              <a:t>CROSSBOW</a:t>
            </a:r>
            <a:r>
              <a:rPr sz="850" spc="1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SLUIAI+Calibri-Light"/>
                <a:cs typeface="SLUIAI+Calibri-Light"/>
              </a:rPr>
              <a:t>ha sido usada por agencias de justicia, defensa y</a:t>
            </a:r>
          </a:p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LUIAI+Calibri-Light"/>
                <a:cs typeface="SLUIAI+Calibri-Light"/>
              </a:rPr>
              <a:t>fuerzas de la ley desde 2017 para evaluar el estado de la seguridad de dispositivos móviles.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599432" y="9359854"/>
            <a:ext cx="3036756" cy="559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©2022 DATAENFORCE.</a:t>
            </a:r>
            <a:r>
              <a:rPr sz="900" spc="10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Todos</a:t>
            </a:r>
            <a:r>
              <a:rPr sz="900" spc="29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spc="-10" dirty="0">
                <a:solidFill>
                  <a:srgbClr val="4900E8"/>
                </a:solidFill>
                <a:latin typeface="MPECCG+Calibri-Light"/>
                <a:cs typeface="MPECCG+Calibri-Light"/>
              </a:rPr>
              <a:t>los</a:t>
            </a:r>
            <a:r>
              <a:rPr sz="900" spc="10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derechos</a:t>
            </a:r>
            <a:r>
              <a:rPr sz="900" spc="26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reservados.</a:t>
            </a:r>
          </a:p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DATAENFORCE y DAEDALUS</a:t>
            </a:r>
            <a:r>
              <a:rPr sz="900" spc="-12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son marcas</a:t>
            </a:r>
            <a:r>
              <a:rPr sz="900" spc="29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registradas </a:t>
            </a:r>
            <a:r>
              <a:rPr sz="900" spc="12" dirty="0">
                <a:solidFill>
                  <a:srgbClr val="4900E8"/>
                </a:solidFill>
                <a:latin typeface="MPECCG+Calibri-Light"/>
                <a:cs typeface="MPECCG+Calibri-Light"/>
              </a:rPr>
              <a:t>de</a:t>
            </a:r>
          </a:p>
          <a:p>
            <a:pPr marL="0" marR="0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DATAENFORCE.</a:t>
            </a:r>
            <a:r>
              <a:rPr sz="900" spc="-19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Todas</a:t>
            </a:r>
            <a:r>
              <a:rPr sz="900" spc="29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spc="-11" dirty="0">
                <a:solidFill>
                  <a:srgbClr val="4900E8"/>
                </a:solidFill>
                <a:latin typeface="MPECCG+Calibri-Light"/>
                <a:cs typeface="MPECCG+Calibri-Light"/>
              </a:rPr>
              <a:t>las</a:t>
            </a:r>
            <a:r>
              <a:rPr sz="900" spc="11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otras marcas o nombres </a:t>
            </a:r>
            <a:r>
              <a:rPr sz="900" spc="13" dirty="0">
                <a:solidFill>
                  <a:srgbClr val="4900E8"/>
                </a:solidFill>
                <a:latin typeface="MPECCG+Calibri-Light"/>
                <a:cs typeface="MPECCG+Calibri-Light"/>
              </a:rPr>
              <a:t>de</a:t>
            </a:r>
            <a:r>
              <a:rPr sz="900" spc="-13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servicios</a:t>
            </a:r>
          </a:p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pueden ser</a:t>
            </a:r>
            <a:r>
              <a:rPr sz="900" spc="15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marcas</a:t>
            </a:r>
            <a:r>
              <a:rPr sz="900" spc="29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registradas </a:t>
            </a:r>
            <a:r>
              <a:rPr sz="900" spc="-11" dirty="0">
                <a:solidFill>
                  <a:srgbClr val="4900E8"/>
                </a:solidFill>
                <a:latin typeface="MPECCG+Calibri-Light"/>
                <a:cs typeface="MPECCG+Calibri-Light"/>
              </a:rPr>
              <a:t>de</a:t>
            </a:r>
            <a:r>
              <a:rPr sz="900" spc="11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sus</a:t>
            </a:r>
            <a:r>
              <a:rPr sz="900" spc="24" dirty="0">
                <a:solidFill>
                  <a:srgbClr val="4900E8"/>
                </a:solidFill>
                <a:latin typeface="MPECCG+Calibri-Light"/>
                <a:cs typeface="MPECCG+Calibri-Light"/>
              </a:rPr>
              <a:t> </a:t>
            </a:r>
            <a:r>
              <a:rPr sz="900" dirty="0">
                <a:solidFill>
                  <a:srgbClr val="4900E8"/>
                </a:solidFill>
                <a:latin typeface="MPECCG+Calibri-Light"/>
                <a:cs typeface="MPECCG+Calibri-Light"/>
              </a:rPr>
              <a:t>respectivos propietarios.</a:t>
            </a:r>
          </a:p>
        </p:txBody>
      </p:sp>
      <p:pic>
        <p:nvPicPr>
          <p:cNvPr id="21" name="Imagen 20" descr="Imagen que contiene Forma&#10;&#10;Descripción generada automáticamente">
            <a:extLst>
              <a:ext uri="{FF2B5EF4-FFF2-40B4-BE49-F238E27FC236}">
                <a16:creationId xmlns:a16="http://schemas.microsoft.com/office/drawing/2014/main" id="{D1D1F0DB-318B-CD1F-06A9-1767FB06B2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08" y="81377"/>
            <a:ext cx="1142788" cy="9394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890</Words>
  <Application>Microsoft Office PowerPoint</Application>
  <PresentationFormat>Personalizado</PresentationFormat>
  <Paragraphs>148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23" baseType="lpstr">
      <vt:lpstr>Besoris</vt:lpstr>
      <vt:lpstr>DQRHVT+Montserrat-SemiBold</vt:lpstr>
      <vt:lpstr>SLUIAI+Calibri-Light</vt:lpstr>
      <vt:lpstr>GBALUF+Montserrat-Medium</vt:lpstr>
      <vt:lpstr>QDSRRI+Montserrat-SemiBold</vt:lpstr>
      <vt:lpstr>AQVATU+Calibri-Bold</vt:lpstr>
      <vt:lpstr>TUTCTB+Montserrat-SemiBold</vt:lpstr>
      <vt:lpstr>JOKGBV+Calibri-Light</vt:lpstr>
      <vt:lpstr>Calibri</vt:lpstr>
      <vt:lpstr>VURAHW+Aharoni-Bold</vt:lpstr>
      <vt:lpstr>HKJDAO+Montserrat-Bold</vt:lpstr>
      <vt:lpstr>HATLKM+Calibri-Light</vt:lpstr>
      <vt:lpstr>MPECCG+Calibri-Light</vt:lpstr>
      <vt:lpstr>KWGQRO+Montserrat-SemiBold</vt:lpstr>
      <vt:lpstr>SQOKVI+Montserrat-Medium</vt:lpstr>
      <vt:lpstr>MRFOHK+Calibri-Light</vt:lpstr>
      <vt:lpstr>Times New Roman</vt:lpstr>
      <vt:lpstr>JTOIFW+Aharoni-Bold</vt:lpstr>
      <vt:lpstr>Theme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Wyler Salamanca</cp:lastModifiedBy>
  <cp:revision>4</cp:revision>
  <dcterms:modified xsi:type="dcterms:W3CDTF">2023-05-15T20:16:31Z</dcterms:modified>
</cp:coreProperties>
</file>