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78" r:id="rId2"/>
    <p:sldMasterId id="2147483990" r:id="rId3"/>
  </p:sldMasterIdLst>
  <p:notesMasterIdLst>
    <p:notesMasterId r:id="rId20"/>
  </p:notesMasterIdLst>
  <p:sldIdLst>
    <p:sldId id="256" r:id="rId4"/>
    <p:sldId id="263" r:id="rId5"/>
    <p:sldId id="306" r:id="rId6"/>
    <p:sldId id="273" r:id="rId7"/>
    <p:sldId id="274" r:id="rId8"/>
    <p:sldId id="276" r:id="rId9"/>
    <p:sldId id="307" r:id="rId10"/>
    <p:sldId id="258" r:id="rId11"/>
    <p:sldId id="275" r:id="rId12"/>
    <p:sldId id="277" r:id="rId13"/>
    <p:sldId id="297" r:id="rId14"/>
    <p:sldId id="305" r:id="rId15"/>
    <p:sldId id="271" r:id="rId16"/>
    <p:sldId id="308" r:id="rId17"/>
    <p:sldId id="267" r:id="rId18"/>
    <p:sldId id="29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BFF5E7-B22E-4242-A781-C736ACF854B7}" v="3" dt="2025-04-22T19:25:31.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749" autoAdjust="0"/>
  </p:normalViewPr>
  <p:slideViewPr>
    <p:cSldViewPr snapToGrid="0">
      <p:cViewPr varScale="1">
        <p:scale>
          <a:sx n="47" d="100"/>
          <a:sy n="47" d="100"/>
        </p:scale>
        <p:origin x="141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6T20:39:54.6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6T20:40:01.5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1 476,'4'4,"1"-1,-1 1,1-1,0-1,0 1,0-1,0 0,1 0,7 2,52 8,-58-11,73 7,146-6,-10 0,-23 23,23 1,17 2,-208-27,10 0,44-3,-78 2,0 0,0 0,0 0,0 0,0 0,0-1,0 1,0 0,0-1,0 1,0 0,0-1,0 1,0-1,0 0,0 1,0-1,0 0,-1 0,2-1,-2 2,1-1,-1 0,0 0,0 1,0-1,0 0,0 0,0 0,0 1,-1-1,1 0,0 0,0 1,0-1,-1 0,1 1,0-1,-1 0,1 1,-1-1,0-1,-3-3,-1 0,1 1,-1-1,0 1,-8-5,-155-96,-230-106,279 145,7 3,59 34,38 20,0 0,0 1,-22-7,27 11,-77-21,79 23,0 1,0-1,0 2,0-1,0 1,0 0,0 1,-14 3,20-4,0 1,0-1,0 1,0 0,0 0,1 0,-1 0,0 0,1 0,-1 1,0-1,1 0,0 1,-1-1,1 1,0 0,0-1,0 1,0 0,0 0,0 0,0 0,0 0,1 0,-1 0,1 0,0 0,0 0,-1 0,1 0,0 0,1 0,-1 0,1 4,2 6,0 0,0-1,1 1,9 17,-10-24,82 204,23 50,-107-257,0 1,0-1,0 0,1 0,-1 0,1 1,0-1,-1-1,1 1,0 0,0 0,0-1,4 3,-6-4,1 0,-1 0,1 1,-1-1,0 0,1 0,-1 0,1 0,-1 0,1 0,-1 0,0-1,1 1,-1 0,1 0,-1 0,0 0,1 0,-1-1,1 1,-1 0,0 0,1-1,-1 1,0 0,1-1,-1 1,1-1,6-22,-6-3,-1 21,-1 0,1 0,1 1,-1-1,1 0,0 1,0-1,0 0,0 1,1-1,3-5,-5 10,0-1,1 1,-1-1,0 1,1 0,-1-1,1 1,-1 0,0-1,1 1,-1 0,1-1,-1 1,1 0,-1 0,1-1,-1 1,1 0,0 0,-1 0,1 0,-1 0,1 0,-1 0,1 0,-1 0,1 0,-1 0,1 0,-1 0,2 1,15 10,1 0,-17-11,-1 0,1 0,0-1,0 1,-1 0,1-1,0 1,-1-1,1 1,-1-1,1 1,0-1,-1 1,1-1,-1 1,1-1,-1 0,0 1,1-1,-1 0,0 0,1 1,-1-1,0 0,0 1,0-1,0 0,1 0,-1 0,0-1,2-13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6T20:40:02.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0,'0'5,"1"-1,0 0,1 0,-1 0,1 0,-1-1,1 1,0 0,0-1,1 1,2 2,4 9,33 51,-13-21,-2 2,35 79,-43-82,50 81,-8-16,-57-104,-2-5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8E97D-6FF1-4407-B629-ACE5E44083BA}" type="datetimeFigureOut">
              <a:rPr lang="en-CA" smtClean="0"/>
              <a:t>2025-04-15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6AA746-3D46-4D28-B489-46659A7EC9B4}" type="slidenum">
              <a:rPr lang="en-CA" smtClean="0"/>
              <a:t>‹#›</a:t>
            </a:fld>
            <a:endParaRPr lang="en-CA"/>
          </a:p>
        </p:txBody>
      </p:sp>
    </p:spTree>
    <p:extLst>
      <p:ext uri="{BB962C8B-B14F-4D97-AF65-F5344CB8AC3E}">
        <p14:creationId xmlns:p14="http://schemas.microsoft.com/office/powerpoint/2010/main" val="50846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F362-0627-4F32-A597-414BA2B78A6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24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69827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090075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124434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9715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603957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50D368E-3963-467C-80EF-48765889C820}" type="datetimeFigureOut">
              <a:rPr lang="en-CA" smtClean="0"/>
              <a:t>2025-04-15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12311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50D368E-3963-467C-80EF-48765889C820}" type="datetimeFigureOut">
              <a:rPr lang="en-CA" smtClean="0"/>
              <a:t>2025-04-15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81579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48449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608279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09EF-DDBA-40FC-A345-51216781B5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7909597-4795-4568-9857-64B96A9BE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B58DFA7-BE91-4A13-B512-995F7A4D3214}"/>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a:extLst>
              <a:ext uri="{FF2B5EF4-FFF2-40B4-BE49-F238E27FC236}">
                <a16:creationId xmlns:a16="http://schemas.microsoft.com/office/drawing/2014/main" id="{8DEC739A-0147-4422-AADF-8EB2BA207A6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35F9C70-C4D2-4F9B-9512-A98E5F8F66AC}"/>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31327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9F82F-7DCB-404B-A5EC-443ECD67754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C0816D0-063C-4144-8616-1DBCF4E6DC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F5782B-5394-4750-8837-601C76E31B66}"/>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a:extLst>
              <a:ext uri="{FF2B5EF4-FFF2-40B4-BE49-F238E27FC236}">
                <a16:creationId xmlns:a16="http://schemas.microsoft.com/office/drawing/2014/main" id="{BF4B695E-EBF4-4C41-BCA3-BD2B02684D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66159D3-8177-4D34-B5D0-C7343E86B0C9}"/>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49388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760216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CCFF-CC1D-4C20-9724-2ED91B72FE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1356DEF-E5F4-4E8F-AFDF-30589CCE1C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9B1E4D-D0C9-4D6A-9ADC-30E750C2840E}"/>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a:extLst>
              <a:ext uri="{FF2B5EF4-FFF2-40B4-BE49-F238E27FC236}">
                <a16:creationId xmlns:a16="http://schemas.microsoft.com/office/drawing/2014/main" id="{1F3373CB-B767-4A09-BE4F-3D183314F19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D461362-CFC0-4939-B774-8CEBE9225B5E}"/>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239210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A295-9A5A-408F-B5C2-BCB078D2354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F791185-CEA0-4635-B5D7-1013083892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E0081FD-CAEC-4380-B60F-5D1E3A08C8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860470B-A879-4843-BC59-B93C65C14129}"/>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a:extLst>
              <a:ext uri="{FF2B5EF4-FFF2-40B4-BE49-F238E27FC236}">
                <a16:creationId xmlns:a16="http://schemas.microsoft.com/office/drawing/2014/main" id="{EA9A1BA0-37DE-4840-A883-93CC13FA03A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21B96B4-2381-44CF-BE84-D6F01D95A141}"/>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757816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FF60-309B-47D6-A5C7-92722761D2E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2E23653-84E1-46FC-9D37-C996DF9115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0E041A-AFD8-42E5-8D20-C980D3F41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1FAB0C3-2D05-46FD-83DB-B45DA40D2E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0B07CF-00C5-42AE-BC29-6E45FF9E4E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9148908-60C2-4A27-B995-054B006578D6}"/>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8" name="Footer Placeholder 7">
            <a:extLst>
              <a:ext uri="{FF2B5EF4-FFF2-40B4-BE49-F238E27FC236}">
                <a16:creationId xmlns:a16="http://schemas.microsoft.com/office/drawing/2014/main" id="{6FCB48C2-49B1-44CB-B547-85FBBFF6589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6071CAB-487C-4F60-A362-56B2C623899B}"/>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758394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1CB7-5406-407B-8EBB-AE280E140B9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0A52FBD-EBD6-43BF-AF2E-E0EB1FF0768F}"/>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4" name="Footer Placeholder 3">
            <a:extLst>
              <a:ext uri="{FF2B5EF4-FFF2-40B4-BE49-F238E27FC236}">
                <a16:creationId xmlns:a16="http://schemas.microsoft.com/office/drawing/2014/main" id="{CF65248A-04EE-4D1A-920C-333CF637A76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935C13C-1AB2-4CFC-BB7E-B9D94BFC9129}"/>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115326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3BE95-65E7-41A0-B772-7E0BD7157858}"/>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3" name="Footer Placeholder 2">
            <a:extLst>
              <a:ext uri="{FF2B5EF4-FFF2-40B4-BE49-F238E27FC236}">
                <a16:creationId xmlns:a16="http://schemas.microsoft.com/office/drawing/2014/main" id="{B7D5FE58-8A38-4D4A-B9AE-C01E67CD53C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D0C286D-5288-4238-BFEE-33D1CCCB3D07}"/>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332819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C7EA3-4DFE-45E5-9555-49EF81C14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6A65789-3939-49E3-AAC1-B4963C4B4B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0AF8958-6332-4AE2-A6BF-F6C7FC87E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03C401-36EF-4BB7-801E-3956C6FEC223}"/>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a:extLst>
              <a:ext uri="{FF2B5EF4-FFF2-40B4-BE49-F238E27FC236}">
                <a16:creationId xmlns:a16="http://schemas.microsoft.com/office/drawing/2014/main" id="{8FBADBA3-EE77-4F5A-A465-7F0E820BF95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4DE12A1-425F-4797-B090-078C47952CE1}"/>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774091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DF5B-1DAE-4204-BF1D-2773B6DAB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30C1DB5-B8DE-4E6B-BCE2-03EE342F5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514F09D-4591-4BF3-8B96-5A4F89D1C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9706F-7A9D-40D2-B608-BC5D374CE477}"/>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a:extLst>
              <a:ext uri="{FF2B5EF4-FFF2-40B4-BE49-F238E27FC236}">
                <a16:creationId xmlns:a16="http://schemas.microsoft.com/office/drawing/2014/main" id="{90929329-3065-40B5-A1D3-891C3E85E88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D1133FA-54E1-4FB9-951D-B76B3B4922D8}"/>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508254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369F7-DDF8-4A8F-82C5-E98AB58E603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64CA9C8-F0CD-4C32-BEAE-58870906ED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FD04B3-120E-40CD-988B-6D8AB4F4C52D}"/>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a:extLst>
              <a:ext uri="{FF2B5EF4-FFF2-40B4-BE49-F238E27FC236}">
                <a16:creationId xmlns:a16="http://schemas.microsoft.com/office/drawing/2014/main" id="{1DCB524C-7BF2-4561-8029-ABA2C27FBA9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15B9147-964E-4759-BA5D-148B2B8A3E1C}"/>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379190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23F2AF-32A6-42EE-819D-0803334AF2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2166701-60B4-4446-9951-9391B63CB3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48E4337-EA1E-4A2B-9FE9-40F39CE01836}"/>
              </a:ext>
            </a:extLst>
          </p:cNvPr>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a:extLst>
              <a:ext uri="{FF2B5EF4-FFF2-40B4-BE49-F238E27FC236}">
                <a16:creationId xmlns:a16="http://schemas.microsoft.com/office/drawing/2014/main" id="{7CD6E37D-9DE5-467F-A60D-68666FF3CF4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78B26FC-7F2B-4A05-8504-92B10B48219E}"/>
              </a:ext>
            </a:extLst>
          </p:cNvPr>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402824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21940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380352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432307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023786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248233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0D368E-3963-467C-80EF-48765889C820}" type="datetimeFigureOut">
              <a:rPr lang="en-CA" smtClean="0"/>
              <a:t>2025-04-15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555926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0D368E-3963-467C-80EF-48765889C820}" type="datetimeFigureOut">
              <a:rPr lang="en-CA" smtClean="0"/>
              <a:t>2025-04-15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500211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0D368E-3963-467C-80EF-48765889C820}" type="datetimeFigureOut">
              <a:rPr lang="en-CA" smtClean="0"/>
              <a:t>2025-04-15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062262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661985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544082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37746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D368E-3963-467C-80EF-48765889C820}"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435650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4261897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0D368E-3963-467C-80EF-48765889C820}" type="datetimeFigureOut">
              <a:rPr lang="en-CA" smtClean="0"/>
              <a:t>2025-04-15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124137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0D368E-3963-467C-80EF-48765889C820}" type="datetimeFigureOut">
              <a:rPr lang="en-CA" smtClean="0"/>
              <a:t>2025-04-15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22166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0D368E-3963-467C-80EF-48765889C820}" type="datetimeFigureOut">
              <a:rPr lang="en-CA" smtClean="0"/>
              <a:t>2025-04-15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71556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818620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0D368E-3963-467C-80EF-48765889C820}"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B3B6DF-90C8-4B25-AA3E-8F29185C883C}" type="slidenum">
              <a:rPr lang="en-CA" smtClean="0"/>
              <a:t>‹#›</a:t>
            </a:fld>
            <a:endParaRPr lang="en-CA"/>
          </a:p>
        </p:txBody>
      </p:sp>
    </p:spTree>
    <p:extLst>
      <p:ext uri="{BB962C8B-B14F-4D97-AF65-F5344CB8AC3E}">
        <p14:creationId xmlns:p14="http://schemas.microsoft.com/office/powerpoint/2010/main" val="171264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50D368E-3963-467C-80EF-48765889C820}" type="datetimeFigureOut">
              <a:rPr lang="en-CA" smtClean="0"/>
              <a:t>2025-04-15</a:t>
            </a:fld>
            <a:endParaRPr lang="en-CA"/>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CA"/>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7B3B6DF-90C8-4B25-AA3E-8F29185C883C}" type="slidenum">
              <a:rPr lang="en-CA" smtClean="0"/>
              <a:t>‹#›</a:t>
            </a:fld>
            <a:endParaRPr lang="en-CA"/>
          </a:p>
        </p:txBody>
      </p:sp>
    </p:spTree>
    <p:extLst>
      <p:ext uri="{BB962C8B-B14F-4D97-AF65-F5344CB8AC3E}">
        <p14:creationId xmlns:p14="http://schemas.microsoft.com/office/powerpoint/2010/main" val="3925095264"/>
      </p:ext>
    </p:extLst>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FE69D-57B2-44BD-B750-6B14D03F3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F72D180-8B95-450A-A3C5-9DA84FC4A2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1B5E674-14F9-49CA-BEB9-F9BDC059AD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D368E-3963-467C-80EF-48765889C820}" type="datetimeFigureOut">
              <a:rPr lang="en-CA" smtClean="0"/>
              <a:t>2025-04-15</a:t>
            </a:fld>
            <a:endParaRPr lang="en-CA"/>
          </a:p>
        </p:txBody>
      </p:sp>
      <p:sp>
        <p:nvSpPr>
          <p:cNvPr id="5" name="Footer Placeholder 4">
            <a:extLst>
              <a:ext uri="{FF2B5EF4-FFF2-40B4-BE49-F238E27FC236}">
                <a16:creationId xmlns:a16="http://schemas.microsoft.com/office/drawing/2014/main" id="{0A78D385-FFFF-4084-AAD8-791F74DB1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477F981-28F5-4B44-AA96-664CD9EE6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3B6DF-90C8-4B25-AA3E-8F29185C883C}" type="slidenum">
              <a:rPr lang="en-CA" smtClean="0"/>
              <a:t>‹#›</a:t>
            </a:fld>
            <a:endParaRPr lang="en-CA"/>
          </a:p>
        </p:txBody>
      </p:sp>
    </p:spTree>
    <p:extLst>
      <p:ext uri="{BB962C8B-B14F-4D97-AF65-F5344CB8AC3E}">
        <p14:creationId xmlns:p14="http://schemas.microsoft.com/office/powerpoint/2010/main" val="185422600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D368E-3963-467C-80EF-48765889C820}" type="datetimeFigureOut">
              <a:rPr lang="en-CA" smtClean="0"/>
              <a:t>2025-04-15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3B6DF-90C8-4B25-AA3E-8F29185C883C}" type="slidenum">
              <a:rPr lang="en-CA" smtClean="0"/>
              <a:t>‹#›</a:t>
            </a:fld>
            <a:endParaRPr lang="en-CA"/>
          </a:p>
        </p:txBody>
      </p:sp>
    </p:spTree>
    <p:extLst>
      <p:ext uri="{BB962C8B-B14F-4D97-AF65-F5344CB8AC3E}">
        <p14:creationId xmlns:p14="http://schemas.microsoft.com/office/powerpoint/2010/main" val="3865381813"/>
      </p:ext>
    </p:extLst>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63.jpg"/><Relationship Id="rId26" Type="http://schemas.openxmlformats.org/officeDocument/2006/relationships/image" Target="../media/image70.jpeg"/><Relationship Id="rId3" Type="http://schemas.openxmlformats.org/officeDocument/2006/relationships/image" Target="../media/image6.jpg"/><Relationship Id="rId21" Type="http://schemas.openxmlformats.org/officeDocument/2006/relationships/image" Target="../media/image66.jpg"/><Relationship Id="rId34" Type="http://schemas.openxmlformats.org/officeDocument/2006/relationships/image" Target="../media/image18.jpeg"/><Relationship Id="rId7" Type="http://schemas.openxmlformats.org/officeDocument/2006/relationships/image" Target="../media/image52.png"/><Relationship Id="rId12" Type="http://schemas.openxmlformats.org/officeDocument/2006/relationships/image" Target="../media/image11.jpg"/><Relationship Id="rId17" Type="http://schemas.openxmlformats.org/officeDocument/2006/relationships/image" Target="../media/image62.jpg"/><Relationship Id="rId25" Type="http://schemas.openxmlformats.org/officeDocument/2006/relationships/image" Target="../media/image69.png"/><Relationship Id="rId33" Type="http://schemas.openxmlformats.org/officeDocument/2006/relationships/image" Target="../media/image75.jpg"/><Relationship Id="rId2" Type="http://schemas.openxmlformats.org/officeDocument/2006/relationships/notesSlide" Target="../notesSlides/notesSlide1.xml"/><Relationship Id="rId16" Type="http://schemas.openxmlformats.org/officeDocument/2006/relationships/image" Target="../media/image61.png"/><Relationship Id="rId20" Type="http://schemas.openxmlformats.org/officeDocument/2006/relationships/image" Target="../media/image65.jpg"/><Relationship Id="rId29" Type="http://schemas.openxmlformats.org/officeDocument/2006/relationships/image" Target="../media/image72.jpg"/><Relationship Id="rId1" Type="http://schemas.openxmlformats.org/officeDocument/2006/relationships/slideLayout" Target="../slideLayouts/slideLayout19.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8.jpg"/><Relationship Id="rId32" Type="http://schemas.openxmlformats.org/officeDocument/2006/relationships/image" Target="../media/image74.jpg"/><Relationship Id="rId5" Type="http://schemas.openxmlformats.org/officeDocument/2006/relationships/image" Target="../media/image50.jpg"/><Relationship Id="rId15" Type="http://schemas.openxmlformats.org/officeDocument/2006/relationships/image" Target="../media/image59.png"/><Relationship Id="rId23" Type="http://schemas.openxmlformats.org/officeDocument/2006/relationships/image" Target="../media/image10.jpg"/><Relationship Id="rId28" Type="http://schemas.openxmlformats.org/officeDocument/2006/relationships/image" Target="../media/image71.jpg"/><Relationship Id="rId10" Type="http://schemas.openxmlformats.org/officeDocument/2006/relationships/image" Target="../media/image55.jpg"/><Relationship Id="rId19" Type="http://schemas.openxmlformats.org/officeDocument/2006/relationships/image" Target="../media/image64.png"/><Relationship Id="rId31" Type="http://schemas.openxmlformats.org/officeDocument/2006/relationships/image" Target="../media/image73.jp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8.png"/><Relationship Id="rId22" Type="http://schemas.openxmlformats.org/officeDocument/2006/relationships/image" Target="../media/image67.png"/><Relationship Id="rId27" Type="http://schemas.openxmlformats.org/officeDocument/2006/relationships/image" Target="../media/image8.jpg"/><Relationship Id="rId30" Type="http://schemas.openxmlformats.org/officeDocument/2006/relationships/image" Target="../media/image14.jpg"/><Relationship Id="rId35" Type="http://schemas.openxmlformats.org/officeDocument/2006/relationships/image" Target="../media/image20.jpg"/><Relationship Id="rId8"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0.jpg"/><Relationship Id="rId18" Type="http://schemas.openxmlformats.org/officeDocument/2006/relationships/image" Target="../media/image15.png"/><Relationship Id="rId3" Type="http://schemas.openxmlformats.org/officeDocument/2006/relationships/image" Target="../media/image7.jpg"/><Relationship Id="rId21" Type="http://schemas.openxmlformats.org/officeDocument/2006/relationships/image" Target="../media/image18.jpeg"/><Relationship Id="rId7" Type="http://schemas.openxmlformats.org/officeDocument/2006/relationships/customXml" Target="../ink/ink2.xml"/><Relationship Id="rId12" Type="http://schemas.openxmlformats.org/officeDocument/2006/relationships/image" Target="../media/image9.jpg"/><Relationship Id="rId17" Type="http://schemas.openxmlformats.org/officeDocument/2006/relationships/image" Target="../media/image14.jpg"/><Relationship Id="rId2" Type="http://schemas.openxmlformats.org/officeDocument/2006/relationships/image" Target="../media/image1.jpeg"/><Relationship Id="rId16" Type="http://schemas.openxmlformats.org/officeDocument/2006/relationships/image" Target="../media/image13.jpg"/><Relationship Id="rId20"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8.jpg"/><Relationship Id="rId24" Type="http://schemas.openxmlformats.org/officeDocument/2006/relationships/image" Target="../media/image21.jpg"/><Relationship Id="rId15" Type="http://schemas.openxmlformats.org/officeDocument/2006/relationships/image" Target="../media/image12.png"/><Relationship Id="rId23" Type="http://schemas.openxmlformats.org/officeDocument/2006/relationships/image" Target="../media/image20.jpg"/><Relationship Id="rId10" Type="http://schemas.openxmlformats.org/officeDocument/2006/relationships/image" Target="../media/image60.png"/><Relationship Id="rId19" Type="http://schemas.openxmlformats.org/officeDocument/2006/relationships/image" Target="../media/image16.png"/><Relationship Id="rId4" Type="http://schemas.openxmlformats.org/officeDocument/2006/relationships/customXml" Target="../ink/ink1.xml"/><Relationship Id="rId9" Type="http://schemas.openxmlformats.org/officeDocument/2006/relationships/customXml" Target="../ink/ink3.xml"/><Relationship Id="rId14" Type="http://schemas.openxmlformats.org/officeDocument/2006/relationships/image" Target="../media/image11.jpg"/><Relationship Id="rId22"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1.jpg"/><Relationship Id="rId3" Type="http://schemas.openxmlformats.org/officeDocument/2006/relationships/image" Target="../media/image7.jp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ouse with a broken roof and a fence and birds flying&#10;&#10;Description automatically generated with medium confidence">
            <a:extLst>
              <a:ext uri="{FF2B5EF4-FFF2-40B4-BE49-F238E27FC236}">
                <a16:creationId xmlns:a16="http://schemas.microsoft.com/office/drawing/2014/main" id="{1512845F-BCC9-ADB5-BC40-84C7B4DAFDEE}"/>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54C3E8A-8DC4-4A4C-9D6E-23DAE8253049}"/>
              </a:ext>
            </a:extLst>
          </p:cNvPr>
          <p:cNvSpPr txBox="1"/>
          <p:nvPr/>
        </p:nvSpPr>
        <p:spPr>
          <a:xfrm>
            <a:off x="0" y="5991769"/>
            <a:ext cx="12191999" cy="830997"/>
          </a:xfrm>
          <a:prstGeom prst="rect">
            <a:avLst/>
          </a:prstGeom>
          <a:noFill/>
        </p:spPr>
        <p:txBody>
          <a:bodyPr wrap="square" rtlCol="0">
            <a:spAutoFit/>
          </a:bodyPr>
          <a:lstStyle/>
          <a:p>
            <a:pPr algn="ctr"/>
            <a:r>
              <a:rPr lang="en-CA" sz="4800" b="1" i="1" dirty="0">
                <a:solidFill>
                  <a:srgbClr val="FF0000"/>
                </a:solidFill>
                <a:latin typeface="Chiller" panose="04020404031007020602" pitchFamily="82" charset="0"/>
              </a:rPr>
              <a:t>Urban Legends and Supernatural Tales to Chill your Soul.</a:t>
            </a:r>
          </a:p>
        </p:txBody>
      </p:sp>
      <p:sp>
        <p:nvSpPr>
          <p:cNvPr id="6" name="TextBox 5">
            <a:extLst>
              <a:ext uri="{FF2B5EF4-FFF2-40B4-BE49-F238E27FC236}">
                <a16:creationId xmlns:a16="http://schemas.microsoft.com/office/drawing/2014/main" id="{1FBBA817-1407-A094-BA98-3252E1978092}"/>
              </a:ext>
            </a:extLst>
          </p:cNvPr>
          <p:cNvSpPr txBox="1"/>
          <p:nvPr/>
        </p:nvSpPr>
        <p:spPr>
          <a:xfrm>
            <a:off x="-1" y="2888050"/>
            <a:ext cx="12192000" cy="646331"/>
          </a:xfrm>
          <a:prstGeom prst="rect">
            <a:avLst/>
          </a:prstGeom>
          <a:noFill/>
        </p:spPr>
        <p:txBody>
          <a:bodyPr wrap="square" rtlCol="0">
            <a:spAutoFit/>
          </a:bodyPr>
          <a:lstStyle/>
          <a:p>
            <a:pPr algn="ctr"/>
            <a:r>
              <a:rPr lang="en-CA" sz="3600" b="1" i="1" dirty="0">
                <a:solidFill>
                  <a:schemeClr val="tx1">
                    <a:lumMod val="85000"/>
                  </a:schemeClr>
                </a:solidFill>
                <a:latin typeface="Algerian" panose="04020705040A02060702" pitchFamily="82" charset="0"/>
              </a:rPr>
              <a:t>TALES FROM THE GRINDHOUSE</a:t>
            </a:r>
          </a:p>
        </p:txBody>
      </p:sp>
    </p:spTree>
    <p:extLst>
      <p:ext uri="{BB962C8B-B14F-4D97-AF65-F5344CB8AC3E}">
        <p14:creationId xmlns:p14="http://schemas.microsoft.com/office/powerpoint/2010/main" val="4004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05ACBD-5F07-4C1C-86E8-2D9CB4FC9547}"/>
              </a:ext>
            </a:extLst>
          </p:cNvPr>
          <p:cNvSpPr>
            <a:spLocks noGrp="1"/>
          </p:cNvSpPr>
          <p:nvPr>
            <p:ph idx="1"/>
          </p:nvPr>
        </p:nvSpPr>
        <p:spPr>
          <a:xfrm>
            <a:off x="6544137" y="297847"/>
            <a:ext cx="5470310" cy="6560153"/>
          </a:xfrm>
        </p:spPr>
        <p:txBody>
          <a:bodyPr>
            <a:normAutofit fontScale="92500" lnSpcReduction="20000"/>
          </a:bodyPr>
          <a:lstStyle/>
          <a:p>
            <a:pPr marL="0" indent="0" algn="ctr">
              <a:buNone/>
            </a:pPr>
            <a:r>
              <a:rPr lang="en-CA" b="1" dirty="0">
                <a:latin typeface="Algerian" panose="04020705040A02060702" pitchFamily="82" charset="0"/>
              </a:rPr>
              <a:t>E6: DIA DEL LA MORTE</a:t>
            </a:r>
          </a:p>
          <a:p>
            <a:pPr marL="0" indent="0" algn="ctr">
              <a:buNone/>
            </a:pPr>
            <a:endParaRPr lang="en-CA" sz="1100" b="1" dirty="0">
              <a:latin typeface="Algerian" panose="04020705040A02060702" pitchFamily="82" charset="0"/>
            </a:endParaRP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WILLY DIAZ is as tough as they come. Born and raised on the hard streets of a poor neighborhood just outside Mexico City, it isn’t long before he finds himself working for the Cartel. He is eventually given a gift following years of loyal service. He is made block captain on a lucrative stretch of 5</a:t>
            </a:r>
            <a:r>
              <a:rPr lang="en-CA"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CA" sz="1800" dirty="0">
                <a:effectLst/>
                <a:latin typeface="Calibri" panose="020F0502020204030204" pitchFamily="34" charset="0"/>
                <a:ea typeface="Calibri" panose="020F0502020204030204" pitchFamily="34" charset="0"/>
                <a:cs typeface="Times New Roman" panose="02020603050405020304" pitchFamily="18" charset="0"/>
              </a:rPr>
              <a:t> Avenue in Playa Del Carmen. Once there, he marries, has a daughter, and settles into a better life. One night, on the Day of the Dead, he is attacked and hung by a rival gang. His daughter wakes, and with the help of the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Alux</a:t>
            </a:r>
            <a:r>
              <a:rPr lang="en-CA" sz="1800" dirty="0">
                <a:effectLst/>
                <a:latin typeface="Calibri" panose="020F0502020204030204" pitchFamily="34" charset="0"/>
                <a:ea typeface="Calibri" panose="020F0502020204030204" pitchFamily="34" charset="0"/>
                <a:cs typeface="Times New Roman" panose="02020603050405020304" pitchFamily="18" charset="0"/>
              </a:rPr>
              <a:t>, they resurrect WILLY. </a:t>
            </a: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next day, WILLY has no idea what happened, and worse, people around town are calling him The Resurrected. The story reaches the heads of the Cartel, and he is invited to a meeting where he is asked by a Cartel leader to provide him with the ability to survive death. Under pressure to serve the cartel, he also finds out his daughter made a trade to save WILLY that night, a trade that may have terrible consequences. WILLY, with the help of a local Mayan priest, makes a deal with a Mayan spirit, a trade of two cartel heads to let his daughter out of her deal. The spirit takes the men while WILLY and his family escape to Tulum.</a:t>
            </a: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A year later, on El Dia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CA" sz="1800" dirty="0">
                <a:effectLst/>
                <a:latin typeface="Calibri" panose="020F0502020204030204" pitchFamily="34" charset="0"/>
                <a:ea typeface="Calibri" panose="020F0502020204030204" pitchFamily="34" charset="0"/>
                <a:cs typeface="Times New Roman" panose="02020603050405020304" pitchFamily="18" charset="0"/>
              </a:rPr>
              <a:t> Muertos, WILLY finds out that deals with spirits are not always what they seem to be.</a:t>
            </a:r>
          </a:p>
          <a:p>
            <a:pPr marL="0" indent="0" algn="ctr">
              <a:buNone/>
            </a:pPr>
            <a:endParaRPr lang="en-CA" sz="1100" b="1" dirty="0">
              <a:latin typeface="Algerian" panose="04020705040A02060702" pitchFamily="82" charset="0"/>
            </a:endParaRPr>
          </a:p>
          <a:p>
            <a:pPr marL="0" indent="0" algn="ctr">
              <a:buNone/>
            </a:pPr>
            <a:endParaRPr lang="en-CA" sz="1800" dirty="0">
              <a:latin typeface="Algerian" panose="04020705040A02060702" pitchFamily="82" charset="0"/>
            </a:endParaRPr>
          </a:p>
          <a:p>
            <a:pPr marL="0" indent="0" algn="ctr">
              <a:buNone/>
            </a:pPr>
            <a:endParaRPr lang="en-CA" dirty="0">
              <a:latin typeface="Algerian" panose="04020705040A02060702" pitchFamily="82" charset="0"/>
            </a:endParaRPr>
          </a:p>
        </p:txBody>
      </p:sp>
      <p:pic>
        <p:nvPicPr>
          <p:cNvPr id="6" name="Picture 5">
            <a:extLst>
              <a:ext uri="{FF2B5EF4-FFF2-40B4-BE49-F238E27FC236}">
                <a16:creationId xmlns:a16="http://schemas.microsoft.com/office/drawing/2014/main" id="{1CDDF140-D54D-7084-2C4A-BB338FB0A273}"/>
              </a:ext>
            </a:extLst>
          </p:cNvPr>
          <p:cNvPicPr>
            <a:picLocks noChangeAspect="1"/>
          </p:cNvPicPr>
          <p:nvPr/>
        </p:nvPicPr>
        <p:blipFill>
          <a:blip r:embed="rId2"/>
          <a:stretch>
            <a:fillRect/>
          </a:stretch>
        </p:blipFill>
        <p:spPr>
          <a:xfrm>
            <a:off x="1" y="-3547"/>
            <a:ext cx="6265970" cy="6861547"/>
          </a:xfrm>
          <a:prstGeom prst="rect">
            <a:avLst/>
          </a:prstGeom>
        </p:spPr>
      </p:pic>
      <p:pic>
        <p:nvPicPr>
          <p:cNvPr id="2" name="Picture 1">
            <a:extLst>
              <a:ext uri="{FF2B5EF4-FFF2-40B4-BE49-F238E27FC236}">
                <a16:creationId xmlns:a16="http://schemas.microsoft.com/office/drawing/2014/main" id="{CD5ABB6A-6529-A9EA-01E2-BB42CF7E693A}"/>
              </a:ext>
            </a:extLst>
          </p:cNvPr>
          <p:cNvPicPr>
            <a:picLocks noChangeAspect="1"/>
          </p:cNvPicPr>
          <p:nvPr/>
        </p:nvPicPr>
        <p:blipFill>
          <a:blip r:embed="rId3"/>
          <a:stretch>
            <a:fillRect/>
          </a:stretch>
        </p:blipFill>
        <p:spPr>
          <a:xfrm>
            <a:off x="177553" y="5838068"/>
            <a:ext cx="1213209" cy="804742"/>
          </a:xfrm>
          <a:prstGeom prst="rect">
            <a:avLst/>
          </a:prstGeom>
        </p:spPr>
      </p:pic>
    </p:spTree>
    <p:extLst>
      <p:ext uri="{BB962C8B-B14F-4D97-AF65-F5344CB8AC3E}">
        <p14:creationId xmlns:p14="http://schemas.microsoft.com/office/powerpoint/2010/main" val="26379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69796C-B8E2-42C6-A018-BDD74B0B2F74}"/>
              </a:ext>
            </a:extLst>
          </p:cNvPr>
          <p:cNvPicPr>
            <a:picLocks noChangeAspect="1"/>
          </p:cNvPicPr>
          <p:nvPr/>
        </p:nvPicPr>
        <p:blipFill>
          <a:blip r:embed="rId2"/>
          <a:stretch>
            <a:fillRect/>
          </a:stretch>
        </p:blipFill>
        <p:spPr>
          <a:xfrm>
            <a:off x="9327691" y="0"/>
            <a:ext cx="3136560" cy="6858000"/>
          </a:xfrm>
          <a:prstGeom prst="rect">
            <a:avLst/>
          </a:prstGeom>
        </p:spPr>
      </p:pic>
      <p:pic>
        <p:nvPicPr>
          <p:cNvPr id="13" name="Picture 12">
            <a:extLst>
              <a:ext uri="{FF2B5EF4-FFF2-40B4-BE49-F238E27FC236}">
                <a16:creationId xmlns:a16="http://schemas.microsoft.com/office/drawing/2014/main" id="{303E8ADE-4F8B-9DD8-04F8-5C1556DBA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15" y="0"/>
            <a:ext cx="3088641" cy="6858000"/>
          </a:xfrm>
          <a:prstGeom prst="rect">
            <a:avLst/>
          </a:prstGeom>
        </p:spPr>
      </p:pic>
      <p:pic>
        <p:nvPicPr>
          <p:cNvPr id="8" name="Picture 7">
            <a:extLst>
              <a:ext uri="{FF2B5EF4-FFF2-40B4-BE49-F238E27FC236}">
                <a16:creationId xmlns:a16="http://schemas.microsoft.com/office/drawing/2014/main" id="{39CBB0BD-6F92-246F-D165-F52E3AB60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203" y="0"/>
            <a:ext cx="3088641" cy="6858000"/>
          </a:xfrm>
          <a:prstGeom prst="rect">
            <a:avLst/>
          </a:prstGeom>
        </p:spPr>
      </p:pic>
      <p:pic>
        <p:nvPicPr>
          <p:cNvPr id="12" name="Picture 11">
            <a:extLst>
              <a:ext uri="{FF2B5EF4-FFF2-40B4-BE49-F238E27FC236}">
                <a16:creationId xmlns:a16="http://schemas.microsoft.com/office/drawing/2014/main" id="{CFDA2698-9A78-41CD-E557-7C3388F11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9" y="0"/>
            <a:ext cx="3166096" cy="6858000"/>
          </a:xfrm>
          <a:prstGeom prst="rect">
            <a:avLst/>
          </a:prstGeom>
        </p:spPr>
      </p:pic>
      <p:sp>
        <p:nvSpPr>
          <p:cNvPr id="2" name="Title 1">
            <a:extLst>
              <a:ext uri="{FF2B5EF4-FFF2-40B4-BE49-F238E27FC236}">
                <a16:creationId xmlns:a16="http://schemas.microsoft.com/office/drawing/2014/main" id="{489F9384-3763-D180-19E8-03E991C66307}"/>
              </a:ext>
            </a:extLst>
          </p:cNvPr>
          <p:cNvSpPr>
            <a:spLocks noGrp="1"/>
          </p:cNvSpPr>
          <p:nvPr>
            <p:ph type="title"/>
          </p:nvPr>
        </p:nvSpPr>
        <p:spPr>
          <a:xfrm>
            <a:off x="838200" y="316076"/>
            <a:ext cx="10515600" cy="701731"/>
          </a:xfrm>
          <a:noFill/>
        </p:spPr>
        <p:txBody>
          <a:bodyPr wrap="square" rtlCol="0">
            <a:spAutoFit/>
          </a:bodyPr>
          <a:lstStyle/>
          <a:p>
            <a:pPr algn="ctr" defTabSz="457200"/>
            <a:r>
              <a:rPr lang="en-CA" b="1" dirty="0">
                <a:solidFill>
                  <a:schemeClr val="tx2"/>
                </a:solidFill>
                <a:latin typeface="Goudy Old Style" panose="02020502050305020303" pitchFamily="18" charset="0"/>
                <a:ea typeface="+mn-ea"/>
                <a:cs typeface="Adobe Hebrew" panose="02040503050201020203" pitchFamily="18" charset="-79"/>
              </a:rPr>
              <a:t>Film </a:t>
            </a:r>
            <a:r>
              <a:rPr lang="en-CA" b="1" dirty="0" err="1">
                <a:solidFill>
                  <a:schemeClr val="tx2"/>
                </a:solidFill>
                <a:latin typeface="Goudy Old Style" panose="02020502050305020303" pitchFamily="18" charset="0"/>
                <a:ea typeface="+mn-ea"/>
                <a:cs typeface="Adobe Hebrew" panose="02040503050201020203" pitchFamily="18" charset="-79"/>
              </a:rPr>
              <a:t>Comparables</a:t>
            </a:r>
            <a:endParaRPr lang="en-CA" b="1" dirty="0">
              <a:solidFill>
                <a:schemeClr val="tx2"/>
              </a:solidFill>
              <a:latin typeface="Goudy Old Style" panose="02020502050305020303" pitchFamily="18" charset="0"/>
              <a:ea typeface="+mn-ea"/>
              <a:cs typeface="Adobe Hebrew" panose="02040503050201020203" pitchFamily="18" charset="-79"/>
            </a:endParaRPr>
          </a:p>
        </p:txBody>
      </p:sp>
      <p:sp>
        <p:nvSpPr>
          <p:cNvPr id="35" name="TextBox 34">
            <a:extLst>
              <a:ext uri="{FF2B5EF4-FFF2-40B4-BE49-F238E27FC236}">
                <a16:creationId xmlns:a16="http://schemas.microsoft.com/office/drawing/2014/main" id="{A03681ED-F360-84F0-922F-C19BEF45F86A}"/>
              </a:ext>
            </a:extLst>
          </p:cNvPr>
          <p:cNvSpPr txBox="1"/>
          <p:nvPr/>
        </p:nvSpPr>
        <p:spPr>
          <a:xfrm>
            <a:off x="3135259" y="1154418"/>
            <a:ext cx="785931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The Twilight Zone, 1959 - 1964</a:t>
            </a:r>
            <a:r>
              <a:rPr kumimoji="0" lang="en-CA" sz="1600" b="0" i="0" u="none" strike="noStrike" kern="1200" cap="none" spc="0" normalizeH="0" baseline="0" noProof="0" dirty="0">
                <a:ln>
                  <a:noFill/>
                </a:ln>
                <a:solidFill>
                  <a:srgbClr val="DADADA"/>
                </a:solidFill>
                <a:effectLst/>
                <a:uLnTx/>
                <a:uFillTx/>
                <a:latin typeface="Calibri" panose="020F0502020204030204"/>
                <a:ea typeface="+mn-ea"/>
                <a:cs typeface="+mn-cs"/>
              </a:rPr>
              <a:t>–  Produced Cayuga, Distributed by CBS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Connection: </a:t>
            </a:r>
            <a:r>
              <a:rPr kumimoji="0" lang="en-CA" sz="1600" b="0" i="0" u="none" strike="noStrike" kern="1200" cap="none" spc="0" normalizeH="0" baseline="0" noProof="0" dirty="0">
                <a:ln>
                  <a:noFill/>
                </a:ln>
                <a:solidFill>
                  <a:srgbClr val="DADADA"/>
                </a:solidFill>
                <a:effectLst/>
                <a:uLnTx/>
                <a:uFillTx/>
                <a:latin typeface="Calibri" panose="020F0502020204030204"/>
                <a:ea typeface="+mn-ea"/>
                <a:cs typeface="+mn-cs"/>
              </a:rPr>
              <a:t> </a:t>
            </a:r>
            <a:r>
              <a:rPr lang="en-CA" sz="1600" dirty="0">
                <a:solidFill>
                  <a:srgbClr val="DADADA"/>
                </a:solidFill>
                <a:latin typeface="Calibri" panose="020F0502020204030204"/>
              </a:rPr>
              <a:t>The Twilight Zone was the innovator in creating a series of spooky tales that crossed the boundaries of Fantasy, Science Fiction, Thriller and horror.</a:t>
            </a:r>
            <a:endParaRPr kumimoji="0" lang="en-CA"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AC0C8B7-391E-0D57-7FE2-928BB5F8D49A}"/>
              </a:ext>
            </a:extLst>
          </p:cNvPr>
          <p:cNvSpPr txBox="1"/>
          <p:nvPr/>
        </p:nvSpPr>
        <p:spPr>
          <a:xfrm>
            <a:off x="3095153" y="2412395"/>
            <a:ext cx="7986503"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Supernatural, 2005 - 2020 </a:t>
            </a:r>
            <a:r>
              <a:rPr kumimoji="0" lang="en-CA" sz="1600" b="0" i="0" u="none" strike="noStrike" kern="1200" cap="none" spc="0" normalizeH="0" baseline="0" noProof="0" dirty="0">
                <a:ln>
                  <a:noFill/>
                </a:ln>
                <a:solidFill>
                  <a:srgbClr val="DADADA"/>
                </a:solidFill>
                <a:effectLst/>
                <a:uLnTx/>
                <a:uFillTx/>
                <a:latin typeface="Calibri" panose="020F0502020204030204"/>
                <a:ea typeface="+mn-ea"/>
                <a:cs typeface="+mn-cs"/>
              </a:rPr>
              <a:t>– Produced by Kripke, Distributed by The WB TV Network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Connection: </a:t>
            </a:r>
            <a:r>
              <a:rPr lang="en-CA" sz="1600" dirty="0">
                <a:solidFill>
                  <a:srgbClr val="DADADA"/>
                </a:solidFill>
                <a:latin typeface="Calibri" panose="020F0502020204030204"/>
              </a:rPr>
              <a:t>Supernatural picked up The Twilight Zone theme and modernized it. They added the concept hunting demons and being hunted by demons.</a:t>
            </a:r>
            <a:endPar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CD3AD461-E887-C139-4F7B-23B3BA3B51B5}"/>
              </a:ext>
            </a:extLst>
          </p:cNvPr>
          <p:cNvSpPr txBox="1"/>
          <p:nvPr/>
        </p:nvSpPr>
        <p:spPr>
          <a:xfrm>
            <a:off x="3130229" y="3773938"/>
            <a:ext cx="7679286"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American Horror Story,  2010 - 2022 </a:t>
            </a:r>
            <a:r>
              <a:rPr kumimoji="0" lang="en-CA" sz="1600" b="0" i="0" u="none" strike="noStrike" kern="1200" cap="none" spc="0" normalizeH="0" baseline="0" noProof="0" dirty="0">
                <a:ln>
                  <a:noFill/>
                </a:ln>
                <a:solidFill>
                  <a:srgbClr val="DADADA"/>
                </a:solidFill>
                <a:effectLst/>
                <a:uLnTx/>
                <a:uFillTx/>
                <a:latin typeface="Calibri" panose="020F0502020204030204"/>
                <a:ea typeface="+mn-ea"/>
                <a:cs typeface="+mn-cs"/>
              </a:rPr>
              <a:t>– Produced by FX , Distributed by Walt Disney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Connection: </a:t>
            </a:r>
            <a:r>
              <a:rPr lang="en-CA" sz="1600" dirty="0">
                <a:solidFill>
                  <a:srgbClr val="DADADA"/>
                </a:solidFill>
                <a:latin typeface="Calibri" panose="020F0502020204030204"/>
              </a:rPr>
              <a:t>American Horror Story brought more of a miniseries concept to the Genre and added a little more darkness.</a:t>
            </a:r>
            <a:r>
              <a:rPr kumimoji="0" lang="en-CA"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41" name="Picture 40">
            <a:extLst>
              <a:ext uri="{FF2B5EF4-FFF2-40B4-BE49-F238E27FC236}">
                <a16:creationId xmlns:a16="http://schemas.microsoft.com/office/drawing/2014/main" id="{31A80375-D726-DD4A-0439-A6E5696A1F2B}"/>
              </a:ext>
            </a:extLst>
          </p:cNvPr>
          <p:cNvPicPr>
            <a:picLocks noChangeAspect="1"/>
          </p:cNvPicPr>
          <p:nvPr/>
        </p:nvPicPr>
        <p:blipFill>
          <a:blip r:embed="rId4"/>
          <a:stretch>
            <a:fillRect/>
          </a:stretch>
        </p:blipFill>
        <p:spPr>
          <a:xfrm flipV="1">
            <a:off x="3163033" y="3494801"/>
            <a:ext cx="7570281" cy="59278"/>
          </a:xfrm>
          <a:prstGeom prst="rect">
            <a:avLst/>
          </a:prstGeom>
        </p:spPr>
      </p:pic>
      <p:sp>
        <p:nvSpPr>
          <p:cNvPr id="43" name="TextBox 42">
            <a:extLst>
              <a:ext uri="{FF2B5EF4-FFF2-40B4-BE49-F238E27FC236}">
                <a16:creationId xmlns:a16="http://schemas.microsoft.com/office/drawing/2014/main" id="{C4301B6C-9D30-4B48-39F8-B7AAB884DDDD}"/>
              </a:ext>
            </a:extLst>
          </p:cNvPr>
          <p:cNvSpPr txBox="1"/>
          <p:nvPr/>
        </p:nvSpPr>
        <p:spPr>
          <a:xfrm>
            <a:off x="3166476" y="5236234"/>
            <a:ext cx="7481351" cy="15388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Creepshow, 2008 </a:t>
            </a:r>
            <a:r>
              <a:rPr kumimoji="0" lang="en-CA" sz="1600" b="0" i="0" u="none" strike="noStrike" kern="1200" cap="none" spc="0" normalizeH="0" baseline="0" noProof="0" dirty="0">
                <a:ln>
                  <a:noFill/>
                </a:ln>
                <a:solidFill>
                  <a:srgbClr val="DADADA"/>
                </a:solidFill>
                <a:effectLst/>
                <a:uLnTx/>
                <a:uFillTx/>
                <a:latin typeface="Calibri" panose="020F0502020204030204"/>
                <a:ea typeface="+mn-ea"/>
                <a:cs typeface="+mn-cs"/>
              </a:rPr>
              <a:t>– Produced by  United Films,  Distributed by Warner Bros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Budget:</a:t>
            </a:r>
            <a:r>
              <a:rPr kumimoji="0" lang="en-CA" sz="1600" b="0" i="0" u="none" strike="noStrike" kern="1200" cap="none" spc="0" normalizeH="0" baseline="0" noProof="0" dirty="0">
                <a:ln>
                  <a:noFill/>
                </a:ln>
                <a:solidFill>
                  <a:srgbClr val="DADADA"/>
                </a:solidFill>
                <a:effectLst/>
                <a:uLnTx/>
                <a:uFillTx/>
                <a:latin typeface="Calibri" panose="020F0502020204030204"/>
                <a:ea typeface="+mn-ea"/>
                <a:cs typeface="+mn-cs"/>
              </a:rPr>
              <a:t> $8M  USD </a:t>
            </a: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Gross: </a:t>
            </a:r>
            <a:r>
              <a:rPr kumimoji="0" lang="en-CA" sz="1600" b="0" i="0" u="none" strike="noStrike" kern="1200" cap="none" spc="0" normalizeH="0" baseline="0" noProof="0" dirty="0">
                <a:ln>
                  <a:noFill/>
                </a:ln>
                <a:solidFill>
                  <a:srgbClr val="DADADA"/>
                </a:solidFill>
                <a:effectLst/>
                <a:uLnTx/>
                <a:uFillTx/>
                <a:latin typeface="Calibri" panose="020F0502020204030204"/>
                <a:ea typeface="+mn-ea"/>
                <a:cs typeface="+mn-cs"/>
              </a:rPr>
              <a:t>$21M USD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DADADA"/>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DADADA"/>
                </a:solidFill>
                <a:effectLst/>
                <a:uLnTx/>
                <a:uFillTx/>
                <a:latin typeface="Calibri" panose="020F0502020204030204"/>
                <a:ea typeface="+mn-ea"/>
                <a:cs typeface="+mn-cs"/>
              </a:rPr>
              <a:t>Connection: </a:t>
            </a:r>
            <a:r>
              <a:rPr kumimoji="0" lang="en-CA" sz="1600" i="0" u="none" strike="noStrike" kern="1200" cap="none" spc="0" normalizeH="0" baseline="0" noProof="0" dirty="0">
                <a:ln>
                  <a:noFill/>
                </a:ln>
                <a:solidFill>
                  <a:srgbClr val="DADADA"/>
                </a:solidFill>
                <a:effectLst/>
                <a:uLnTx/>
                <a:uFillTx/>
                <a:latin typeface="Calibri" panose="020F0502020204030204"/>
                <a:ea typeface="+mn-ea"/>
                <a:cs typeface="+mn-cs"/>
              </a:rPr>
              <a:t>The </a:t>
            </a:r>
            <a:r>
              <a:rPr lang="en-CA" sz="1600" dirty="0">
                <a:solidFill>
                  <a:srgbClr val="DADADA"/>
                </a:solidFill>
                <a:latin typeface="Calibri" panose="020F0502020204030204"/>
              </a:rPr>
              <a:t>Stephen King and George Romero tongue in cheek comic book-oriented classic was one of the influences for my Grindhouse book series.  </a:t>
            </a:r>
            <a:endParaRPr kumimoji="0" lang="en-CA" sz="1600" b="0" i="0" u="none" strike="noStrike" kern="1200" cap="none" spc="0" normalizeH="0" baseline="0" noProof="0" dirty="0">
              <a:ln>
                <a:noFill/>
              </a:ln>
              <a:solidFill>
                <a:srgbClr val="DADADA"/>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93AF2E5-DDB6-7DA3-F31D-D31FEFBB19F9}"/>
              </a:ext>
            </a:extLst>
          </p:cNvPr>
          <p:cNvPicPr>
            <a:picLocks noChangeAspect="1"/>
          </p:cNvPicPr>
          <p:nvPr/>
        </p:nvPicPr>
        <p:blipFill>
          <a:blip r:embed="rId4"/>
          <a:stretch>
            <a:fillRect/>
          </a:stretch>
        </p:blipFill>
        <p:spPr>
          <a:xfrm>
            <a:off x="3188391" y="2231635"/>
            <a:ext cx="7544923" cy="59079"/>
          </a:xfrm>
          <a:prstGeom prst="rect">
            <a:avLst/>
          </a:prstGeom>
        </p:spPr>
      </p:pic>
      <p:pic>
        <p:nvPicPr>
          <p:cNvPr id="6" name="Picture 5">
            <a:extLst>
              <a:ext uri="{FF2B5EF4-FFF2-40B4-BE49-F238E27FC236}">
                <a16:creationId xmlns:a16="http://schemas.microsoft.com/office/drawing/2014/main" id="{C35CE06B-472C-5D4A-AA85-8899654DDC7A}"/>
              </a:ext>
            </a:extLst>
          </p:cNvPr>
          <p:cNvPicPr>
            <a:picLocks noChangeAspect="1"/>
          </p:cNvPicPr>
          <p:nvPr/>
        </p:nvPicPr>
        <p:blipFill>
          <a:blip r:embed="rId4"/>
          <a:stretch>
            <a:fillRect/>
          </a:stretch>
        </p:blipFill>
        <p:spPr>
          <a:xfrm flipV="1">
            <a:off x="3219045" y="6560457"/>
            <a:ext cx="7570270" cy="59278"/>
          </a:xfrm>
          <a:prstGeom prst="rect">
            <a:avLst/>
          </a:prstGeom>
        </p:spPr>
      </p:pic>
      <p:pic>
        <p:nvPicPr>
          <p:cNvPr id="15" name="Picture 14">
            <a:extLst>
              <a:ext uri="{FF2B5EF4-FFF2-40B4-BE49-F238E27FC236}">
                <a16:creationId xmlns:a16="http://schemas.microsoft.com/office/drawing/2014/main" id="{8650F7D2-B3E7-DB6C-3A89-DF28AB321CC8}"/>
              </a:ext>
            </a:extLst>
          </p:cNvPr>
          <p:cNvPicPr>
            <a:picLocks noChangeAspect="1"/>
          </p:cNvPicPr>
          <p:nvPr/>
        </p:nvPicPr>
        <p:blipFill>
          <a:blip r:embed="rId5"/>
          <a:stretch>
            <a:fillRect/>
          </a:stretch>
        </p:blipFill>
        <p:spPr>
          <a:xfrm>
            <a:off x="2034396" y="1017807"/>
            <a:ext cx="1058851" cy="1374391"/>
          </a:xfrm>
          <a:prstGeom prst="rect">
            <a:avLst/>
          </a:prstGeom>
        </p:spPr>
      </p:pic>
      <p:pic>
        <p:nvPicPr>
          <p:cNvPr id="16" name="Picture 15">
            <a:extLst>
              <a:ext uri="{FF2B5EF4-FFF2-40B4-BE49-F238E27FC236}">
                <a16:creationId xmlns:a16="http://schemas.microsoft.com/office/drawing/2014/main" id="{F22A3B8B-5A76-C301-1FF6-CF70BFC21D8B}"/>
              </a:ext>
            </a:extLst>
          </p:cNvPr>
          <p:cNvPicPr>
            <a:picLocks noChangeAspect="1"/>
          </p:cNvPicPr>
          <p:nvPr/>
        </p:nvPicPr>
        <p:blipFill>
          <a:blip r:embed="rId6"/>
          <a:stretch>
            <a:fillRect/>
          </a:stretch>
        </p:blipFill>
        <p:spPr>
          <a:xfrm>
            <a:off x="2071640" y="2446628"/>
            <a:ext cx="910870" cy="1271155"/>
          </a:xfrm>
          <a:prstGeom prst="rect">
            <a:avLst/>
          </a:prstGeom>
        </p:spPr>
      </p:pic>
      <p:pic>
        <p:nvPicPr>
          <p:cNvPr id="17" name="Picture 16">
            <a:extLst>
              <a:ext uri="{FF2B5EF4-FFF2-40B4-BE49-F238E27FC236}">
                <a16:creationId xmlns:a16="http://schemas.microsoft.com/office/drawing/2014/main" id="{4CC51741-993D-BE37-D35E-2BF13996CA37}"/>
              </a:ext>
            </a:extLst>
          </p:cNvPr>
          <p:cNvPicPr>
            <a:picLocks noChangeAspect="1"/>
          </p:cNvPicPr>
          <p:nvPr/>
        </p:nvPicPr>
        <p:blipFill>
          <a:blip r:embed="rId7"/>
          <a:stretch>
            <a:fillRect/>
          </a:stretch>
        </p:blipFill>
        <p:spPr>
          <a:xfrm>
            <a:off x="2053479" y="3827321"/>
            <a:ext cx="891654" cy="1319283"/>
          </a:xfrm>
          <a:prstGeom prst="rect">
            <a:avLst/>
          </a:prstGeom>
        </p:spPr>
      </p:pic>
      <p:pic>
        <p:nvPicPr>
          <p:cNvPr id="19" name="Picture 18">
            <a:extLst>
              <a:ext uri="{FF2B5EF4-FFF2-40B4-BE49-F238E27FC236}">
                <a16:creationId xmlns:a16="http://schemas.microsoft.com/office/drawing/2014/main" id="{E53911B9-6D3F-DD25-BFBC-A3743DDAF8FB}"/>
              </a:ext>
            </a:extLst>
          </p:cNvPr>
          <p:cNvPicPr>
            <a:picLocks noChangeAspect="1"/>
          </p:cNvPicPr>
          <p:nvPr/>
        </p:nvPicPr>
        <p:blipFill>
          <a:blip r:embed="rId4"/>
          <a:stretch>
            <a:fillRect/>
          </a:stretch>
        </p:blipFill>
        <p:spPr>
          <a:xfrm flipV="1">
            <a:off x="3184406" y="4857938"/>
            <a:ext cx="7570281" cy="59278"/>
          </a:xfrm>
          <a:prstGeom prst="rect">
            <a:avLst/>
          </a:prstGeom>
        </p:spPr>
      </p:pic>
      <p:pic>
        <p:nvPicPr>
          <p:cNvPr id="3" name="Picture 2">
            <a:extLst>
              <a:ext uri="{FF2B5EF4-FFF2-40B4-BE49-F238E27FC236}">
                <a16:creationId xmlns:a16="http://schemas.microsoft.com/office/drawing/2014/main" id="{0AFBE81F-B8CB-5466-35FA-92F1D7632295}"/>
              </a:ext>
            </a:extLst>
          </p:cNvPr>
          <p:cNvPicPr>
            <a:picLocks noChangeAspect="1"/>
          </p:cNvPicPr>
          <p:nvPr/>
        </p:nvPicPr>
        <p:blipFill>
          <a:blip r:embed="rId8"/>
          <a:stretch>
            <a:fillRect/>
          </a:stretch>
        </p:blipFill>
        <p:spPr>
          <a:xfrm>
            <a:off x="2071639" y="5255600"/>
            <a:ext cx="891653" cy="1304857"/>
          </a:xfrm>
          <a:prstGeom prst="rect">
            <a:avLst/>
          </a:prstGeom>
        </p:spPr>
      </p:pic>
    </p:spTree>
    <p:extLst>
      <p:ext uri="{BB962C8B-B14F-4D97-AF65-F5344CB8AC3E}">
        <p14:creationId xmlns:p14="http://schemas.microsoft.com/office/powerpoint/2010/main" val="1902998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ld, area, several">
            <a:extLst>
              <a:ext uri="{FF2B5EF4-FFF2-40B4-BE49-F238E27FC236}">
                <a16:creationId xmlns:a16="http://schemas.microsoft.com/office/drawing/2014/main" id="{914A59C2-3A89-7AA6-F03A-3B487A1C18D1}"/>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5A235FA-34AC-8A11-6E5F-7C1EEA10CC3E}"/>
              </a:ext>
            </a:extLst>
          </p:cNvPr>
          <p:cNvSpPr txBox="1"/>
          <p:nvPr/>
        </p:nvSpPr>
        <p:spPr>
          <a:xfrm>
            <a:off x="0" y="233681"/>
            <a:ext cx="12192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srgbClr val="FF0000"/>
                </a:solidFill>
                <a:effectLst/>
                <a:uLnTx/>
                <a:uFillTx/>
                <a:latin typeface="Goudy Old Style" panose="02020502050305020303" pitchFamily="18" charset="0"/>
                <a:ea typeface="+mn-ea"/>
                <a:cs typeface="Adobe Hebrew" panose="02040503050201020203" pitchFamily="18" charset="-79"/>
              </a:rPr>
              <a:t>Why Invest in The Tales from the Grindhouse</a:t>
            </a:r>
          </a:p>
        </p:txBody>
      </p:sp>
      <p:sp>
        <p:nvSpPr>
          <p:cNvPr id="2" name="TextBox 1">
            <a:extLst>
              <a:ext uri="{FF2B5EF4-FFF2-40B4-BE49-F238E27FC236}">
                <a16:creationId xmlns:a16="http://schemas.microsoft.com/office/drawing/2014/main" id="{998820FA-F22F-6FD9-D784-E86C1042408B}"/>
              </a:ext>
            </a:extLst>
          </p:cNvPr>
          <p:cNvSpPr txBox="1"/>
          <p:nvPr/>
        </p:nvSpPr>
        <p:spPr>
          <a:xfrm>
            <a:off x="163286" y="1236803"/>
            <a:ext cx="11944375" cy="550920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1"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Horror Consistently Ranks as the Top in ROI amongst Film Genre</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2023 showed a 173% ROI according to the Kaggle The Movie Dataset.</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A popular place to invest given the growth of horror streaming platforms.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1"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The Series is Highly Compelling</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2200" dirty="0">
                <a:solidFill>
                  <a:srgbClr val="E7E6E6"/>
                </a:solidFill>
                <a:latin typeface="Goudy Old Style" panose="02020502050305020303" pitchFamily="18" charset="0"/>
                <a:cs typeface="Adobe Hebrew" panose="02040503050201020203" pitchFamily="18" charset="-79"/>
              </a:rPr>
              <a:t>M</a:t>
            </a:r>
            <a:r>
              <a:rPr kumimoji="0" lang="en-CA" sz="2200" b="0" i="0" u="none" strike="noStrike" kern="1200" cap="none" spc="0" normalizeH="0" baseline="0" noProof="0" dirty="0" err="1">
                <a:ln>
                  <a:noFill/>
                </a:ln>
                <a:solidFill>
                  <a:srgbClr val="E7E6E6"/>
                </a:solidFill>
                <a:effectLst/>
                <a:uLnTx/>
                <a:uFillTx/>
                <a:latin typeface="Goudy Old Style" panose="02020502050305020303" pitchFamily="18" charset="0"/>
                <a:ea typeface="+mn-ea"/>
                <a:cs typeface="Adobe Hebrew" panose="02040503050201020203" pitchFamily="18" charset="-79"/>
              </a:rPr>
              <a:t>ulti</a:t>
            </a:r>
            <a:r>
              <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 award winning scripts based on two published novels by a best-selling author.</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A series of slow burn classics built on urban legends and native spirits.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2200" dirty="0">
                <a:solidFill>
                  <a:srgbClr val="E7E6E6"/>
                </a:solidFill>
                <a:latin typeface="Goudy Old Style" panose="02020502050305020303" pitchFamily="18" charset="0"/>
                <a:cs typeface="Adobe Hebrew" panose="02040503050201020203" pitchFamily="18" charset="-79"/>
              </a:rPr>
              <a:t>Reminiscent of old-school classics such as The Twilight Zone and The Outer Limits.</a:t>
            </a:r>
            <a:endPar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1"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Cost Efficient Production Plan and Positive ROI Forecast</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Leverages the efficiencies of the Canadian film industry and the Canadian Dollar.</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Leverages the Canadian tax credit and grant infrastructure, the Canadian trilogy is grant friendly.</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1"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Canadian Centric Stories. People and Locations in the Canadian Trilogy</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The actors, crews and locations will be </a:t>
            </a:r>
            <a:r>
              <a:rPr lang="en-CA" sz="2200" dirty="0">
                <a:solidFill>
                  <a:srgbClr val="E7E6E6"/>
                </a:solidFill>
                <a:latin typeface="Goudy Old Style" panose="02020502050305020303" pitchFamily="18" charset="0"/>
                <a:cs typeface="Adobe Hebrew" panose="02040503050201020203" pitchFamily="18" charset="-79"/>
              </a:rPr>
              <a:t>primarily</a:t>
            </a:r>
            <a:r>
              <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 Canadian.</a:t>
            </a:r>
          </a:p>
          <a:p>
            <a:pPr marL="1371600" lvl="2" indent="-457200">
              <a:buFont typeface="Arial" panose="020B0604020202020204" pitchFamily="34" charset="0"/>
              <a:buChar char="•"/>
              <a:defRPr/>
            </a:pPr>
            <a:r>
              <a:rPr kumimoji="0" lang="en-CA" sz="20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Highlighting Canada incredible landscape and the skills of our people.</a:t>
            </a:r>
          </a:p>
          <a:p>
            <a:pPr marL="914400" marR="0" lvl="1" indent="-4572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E7E6E6"/>
                </a:solidFill>
                <a:effectLst/>
                <a:uLnTx/>
                <a:uFillTx/>
                <a:latin typeface="Goudy Old Style" panose="02020502050305020303" pitchFamily="18" charset="0"/>
                <a:ea typeface="+mn-ea"/>
                <a:cs typeface="Adobe Hebrew" panose="02040503050201020203" pitchFamily="18" charset="-79"/>
              </a:rPr>
              <a:t>The series to include Native Canadian content, actors and resources.</a:t>
            </a:r>
          </a:p>
        </p:txBody>
      </p:sp>
    </p:spTree>
    <p:extLst>
      <p:ext uri="{BB962C8B-B14F-4D97-AF65-F5344CB8AC3E}">
        <p14:creationId xmlns:p14="http://schemas.microsoft.com/office/powerpoint/2010/main" val="1798608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831F08-EBCA-831A-E982-EA85D5DA8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779" y="843378"/>
            <a:ext cx="3637071" cy="5819313"/>
          </a:xfrm>
          <a:prstGeom prst="rect">
            <a:avLst/>
          </a:prstGeom>
        </p:spPr>
      </p:pic>
      <p:sp>
        <p:nvSpPr>
          <p:cNvPr id="8" name="TextBox 7">
            <a:extLst>
              <a:ext uri="{FF2B5EF4-FFF2-40B4-BE49-F238E27FC236}">
                <a16:creationId xmlns:a16="http://schemas.microsoft.com/office/drawing/2014/main" id="{F500062B-E078-9758-EA09-659B064AE717}"/>
              </a:ext>
            </a:extLst>
          </p:cNvPr>
          <p:cNvSpPr txBox="1"/>
          <p:nvPr/>
        </p:nvSpPr>
        <p:spPr>
          <a:xfrm>
            <a:off x="0" y="204186"/>
            <a:ext cx="12192000" cy="523220"/>
          </a:xfrm>
          <a:prstGeom prst="rect">
            <a:avLst/>
          </a:prstGeom>
          <a:noFill/>
        </p:spPr>
        <p:txBody>
          <a:bodyPr wrap="square" rtlCol="0">
            <a:spAutoFit/>
          </a:bodyPr>
          <a:lstStyle/>
          <a:p>
            <a:pPr algn="ctr"/>
            <a:r>
              <a:rPr lang="en-CA" sz="2800" dirty="0">
                <a:solidFill>
                  <a:schemeClr val="bg2">
                    <a:lumMod val="10000"/>
                    <a:lumOff val="90000"/>
                  </a:schemeClr>
                </a:solidFill>
              </a:rPr>
              <a:t>The series is based on two novels from best-selling author Sean O’Neil</a:t>
            </a:r>
          </a:p>
        </p:txBody>
      </p:sp>
      <p:pic>
        <p:nvPicPr>
          <p:cNvPr id="3" name="Picture 2" descr="A book cover with trees and a person in the middle&#10;&#10;AI-generated content may be incorrect.">
            <a:extLst>
              <a:ext uri="{FF2B5EF4-FFF2-40B4-BE49-F238E27FC236}">
                <a16:creationId xmlns:a16="http://schemas.microsoft.com/office/drawing/2014/main" id="{F184BF99-1DB1-F8E6-922E-D89E21435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275" y="870149"/>
            <a:ext cx="3745018" cy="5748939"/>
          </a:xfrm>
          <a:prstGeom prst="rect">
            <a:avLst/>
          </a:prstGeom>
        </p:spPr>
      </p:pic>
    </p:spTree>
    <p:extLst>
      <p:ext uri="{BB962C8B-B14F-4D97-AF65-F5344CB8AC3E}">
        <p14:creationId xmlns:p14="http://schemas.microsoft.com/office/powerpoint/2010/main" val="3712103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4D752-1176-183D-ECCE-47C6897992E5}"/>
              </a:ext>
            </a:extLst>
          </p:cNvPr>
          <p:cNvPicPr>
            <a:picLocks noChangeAspect="1"/>
          </p:cNvPicPr>
          <p:nvPr/>
        </p:nvPicPr>
        <p:blipFill>
          <a:blip r:embed="rId2">
            <a:alphaModFix amt="46000"/>
          </a:blip>
          <a:stretch>
            <a:fillRect/>
          </a:stretch>
        </p:blipFill>
        <p:spPr>
          <a:xfrm>
            <a:off x="0" y="-1"/>
            <a:ext cx="12147907" cy="6858001"/>
          </a:xfrm>
          <a:prstGeom prst="rect">
            <a:avLst/>
          </a:prstGeom>
        </p:spPr>
      </p:pic>
      <p:sp>
        <p:nvSpPr>
          <p:cNvPr id="3" name="Content Placeholder 2">
            <a:extLst>
              <a:ext uri="{FF2B5EF4-FFF2-40B4-BE49-F238E27FC236}">
                <a16:creationId xmlns:a16="http://schemas.microsoft.com/office/drawing/2014/main" id="{EC111448-B8E1-9BB1-DA93-28C50623EFBC}"/>
              </a:ext>
            </a:extLst>
          </p:cNvPr>
          <p:cNvSpPr>
            <a:spLocks noGrp="1"/>
          </p:cNvSpPr>
          <p:nvPr>
            <p:ph idx="1"/>
          </p:nvPr>
        </p:nvSpPr>
        <p:spPr>
          <a:xfrm>
            <a:off x="816153" y="1628855"/>
            <a:ext cx="10515600" cy="4351338"/>
          </a:xfrm>
        </p:spPr>
        <p:txBody>
          <a:bodyPr>
            <a:normAutofit lnSpcReduction="10000"/>
          </a:bodyPr>
          <a:lstStyle/>
          <a:p>
            <a:r>
              <a:rPr lang="en-CA" sz="3200" dirty="0"/>
              <a:t>The story pays homage to the history and talents of Canada’s First Nation people.</a:t>
            </a:r>
          </a:p>
          <a:p>
            <a:endParaRPr lang="en-CA" sz="3200" dirty="0"/>
          </a:p>
          <a:p>
            <a:r>
              <a:rPr lang="en-CA" sz="3200" dirty="0"/>
              <a:t>Highlights the incredible link between the First Nations people to both nature and the spiritual world.</a:t>
            </a:r>
          </a:p>
          <a:p>
            <a:endParaRPr lang="en-CA" sz="3200" dirty="0"/>
          </a:p>
          <a:p>
            <a:r>
              <a:rPr lang="en-CA" sz="3200" dirty="0"/>
              <a:t>The film project will provide multiple opportunities for First Nation actors, crew and supporting businesses.</a:t>
            </a:r>
          </a:p>
        </p:txBody>
      </p:sp>
      <p:sp>
        <p:nvSpPr>
          <p:cNvPr id="5" name="TextBox 4">
            <a:extLst>
              <a:ext uri="{FF2B5EF4-FFF2-40B4-BE49-F238E27FC236}">
                <a16:creationId xmlns:a16="http://schemas.microsoft.com/office/drawing/2014/main" id="{A5D34403-387D-8D18-B29F-E8823CA3428F}"/>
              </a:ext>
            </a:extLst>
          </p:cNvPr>
          <p:cNvSpPr txBox="1"/>
          <p:nvPr/>
        </p:nvSpPr>
        <p:spPr>
          <a:xfrm>
            <a:off x="0" y="233681"/>
            <a:ext cx="12192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schemeClr val="tx2"/>
                </a:solidFill>
                <a:effectLst/>
                <a:uLnTx/>
                <a:uFillTx/>
                <a:latin typeface="Goudy Old Style" panose="02020502050305020303" pitchFamily="18" charset="0"/>
                <a:ea typeface="+mn-ea"/>
                <a:cs typeface="Adobe Hebrew" panose="02040503050201020203" pitchFamily="18" charset="-79"/>
              </a:rPr>
              <a:t>Honoring our First Nations people </a:t>
            </a:r>
          </a:p>
        </p:txBody>
      </p:sp>
    </p:spTree>
    <p:extLst>
      <p:ext uri="{BB962C8B-B14F-4D97-AF65-F5344CB8AC3E}">
        <p14:creationId xmlns:p14="http://schemas.microsoft.com/office/powerpoint/2010/main" val="3362681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house with a broken roof and a fence and birds flying&#10;&#10;Description automatically generated with medium confidence">
            <a:extLst>
              <a:ext uri="{FF2B5EF4-FFF2-40B4-BE49-F238E27FC236}">
                <a16:creationId xmlns:a16="http://schemas.microsoft.com/office/drawing/2014/main" id="{03DE26CB-343E-F81A-7FA7-93ECCBEB16D3}"/>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27591" y="9112"/>
            <a:ext cx="12192000" cy="6858000"/>
          </a:xfrm>
          <a:prstGeom prst="rect">
            <a:avLst/>
          </a:prstGeom>
        </p:spPr>
      </p:pic>
      <p:sp>
        <p:nvSpPr>
          <p:cNvPr id="2" name="Title 1">
            <a:extLst>
              <a:ext uri="{FF2B5EF4-FFF2-40B4-BE49-F238E27FC236}">
                <a16:creationId xmlns:a16="http://schemas.microsoft.com/office/drawing/2014/main" id="{81C1D49D-0BC9-BA88-239B-D689A75A280C}"/>
              </a:ext>
            </a:extLst>
          </p:cNvPr>
          <p:cNvSpPr>
            <a:spLocks noGrp="1"/>
          </p:cNvSpPr>
          <p:nvPr>
            <p:ph type="title"/>
          </p:nvPr>
        </p:nvSpPr>
        <p:spPr>
          <a:xfrm>
            <a:off x="2662813" y="0"/>
            <a:ext cx="9529187" cy="619760"/>
          </a:xfrm>
        </p:spPr>
        <p:txBody>
          <a:bodyPr>
            <a:noAutofit/>
          </a:bodyPr>
          <a:lstStyle/>
          <a:p>
            <a:pPr algn="ctr"/>
            <a:r>
              <a:rPr lang="en-CA" sz="2800" b="1" dirty="0">
                <a:latin typeface="Goudy Old Style" panose="02020502050305020303" pitchFamily="18" charset="0"/>
              </a:rPr>
              <a:t>About the Creator</a:t>
            </a:r>
          </a:p>
        </p:txBody>
      </p:sp>
      <p:pic>
        <p:nvPicPr>
          <p:cNvPr id="5" name="Picture 4" descr="A picture containing gear&#10;&#10;Description automatically generated">
            <a:extLst>
              <a:ext uri="{FF2B5EF4-FFF2-40B4-BE49-F238E27FC236}">
                <a16:creationId xmlns:a16="http://schemas.microsoft.com/office/drawing/2014/main" id="{191A818D-DD7F-F98C-ACE8-D08577CFB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726" y="1805342"/>
            <a:ext cx="1343322" cy="875303"/>
          </a:xfrm>
          <a:prstGeom prst="rect">
            <a:avLst/>
          </a:prstGeom>
        </p:spPr>
      </p:pic>
      <p:pic>
        <p:nvPicPr>
          <p:cNvPr id="6" name="Picture 5" descr="A picture containing text, leaf, fern, vector graphics&#10;&#10;Description automatically generated">
            <a:extLst>
              <a:ext uri="{FF2B5EF4-FFF2-40B4-BE49-F238E27FC236}">
                <a16:creationId xmlns:a16="http://schemas.microsoft.com/office/drawing/2014/main" id="{3835829A-C313-0FAE-B933-777DFAFCC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732" y="1805343"/>
            <a:ext cx="1233959" cy="812267"/>
          </a:xfrm>
          <a:prstGeom prst="rect">
            <a:avLst/>
          </a:prstGeom>
        </p:spPr>
      </p:pic>
      <p:pic>
        <p:nvPicPr>
          <p:cNvPr id="8" name="Picture 7" descr="A picture containing gear&#10;&#10;Description automatically generated">
            <a:extLst>
              <a:ext uri="{FF2B5EF4-FFF2-40B4-BE49-F238E27FC236}">
                <a16:creationId xmlns:a16="http://schemas.microsoft.com/office/drawing/2014/main" id="{5C3A9D00-D6FC-4C49-F3D4-9719B17A9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0808" y="1801172"/>
            <a:ext cx="1289863" cy="840470"/>
          </a:xfrm>
          <a:prstGeom prst="rect">
            <a:avLst/>
          </a:prstGeom>
        </p:spPr>
      </p:pic>
      <p:pic>
        <p:nvPicPr>
          <p:cNvPr id="9" name="Picture 8" descr="A picture containing gear&#10;&#10;Description automatically generated">
            <a:extLst>
              <a:ext uri="{FF2B5EF4-FFF2-40B4-BE49-F238E27FC236}">
                <a16:creationId xmlns:a16="http://schemas.microsoft.com/office/drawing/2014/main" id="{571F35CA-8DB1-35D4-D263-E01B35B87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3642" y="1763459"/>
            <a:ext cx="1343322" cy="875303"/>
          </a:xfrm>
          <a:prstGeom prst="rect">
            <a:avLst/>
          </a:prstGeom>
        </p:spPr>
      </p:pic>
      <p:pic>
        <p:nvPicPr>
          <p:cNvPr id="10" name="Picture 9" descr="A picture containing gear&#10;&#10;Description automatically generated">
            <a:extLst>
              <a:ext uri="{FF2B5EF4-FFF2-40B4-BE49-F238E27FC236}">
                <a16:creationId xmlns:a16="http://schemas.microsoft.com/office/drawing/2014/main" id="{7D04139E-E36B-B088-A681-F6A00825F9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5696" y="1763459"/>
            <a:ext cx="1257174" cy="819169"/>
          </a:xfrm>
          <a:prstGeom prst="rect">
            <a:avLst/>
          </a:prstGeom>
        </p:spPr>
      </p:pic>
      <p:pic>
        <p:nvPicPr>
          <p:cNvPr id="12" name="Picture 11">
            <a:extLst>
              <a:ext uri="{FF2B5EF4-FFF2-40B4-BE49-F238E27FC236}">
                <a16:creationId xmlns:a16="http://schemas.microsoft.com/office/drawing/2014/main" id="{F1574A9F-9911-6328-B35D-6CD3C651C2B1}"/>
              </a:ext>
            </a:extLst>
          </p:cNvPr>
          <p:cNvPicPr>
            <a:picLocks noChangeAspect="1"/>
          </p:cNvPicPr>
          <p:nvPr/>
        </p:nvPicPr>
        <p:blipFill>
          <a:blip r:embed="rId9"/>
          <a:stretch>
            <a:fillRect/>
          </a:stretch>
        </p:blipFill>
        <p:spPr>
          <a:xfrm>
            <a:off x="3047199" y="2863218"/>
            <a:ext cx="1237996" cy="806183"/>
          </a:xfrm>
          <a:prstGeom prst="rect">
            <a:avLst/>
          </a:prstGeom>
        </p:spPr>
      </p:pic>
      <p:pic>
        <p:nvPicPr>
          <p:cNvPr id="13" name="Picture 12" descr="A screenshot of a computer&#10;&#10;Description automatically generated with low confidence">
            <a:extLst>
              <a:ext uri="{FF2B5EF4-FFF2-40B4-BE49-F238E27FC236}">
                <a16:creationId xmlns:a16="http://schemas.microsoft.com/office/drawing/2014/main" id="{6A7A4BE0-C1DE-F4FC-6195-BAA96E32C3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7445" y="2863217"/>
            <a:ext cx="1146459" cy="806184"/>
          </a:xfrm>
          <a:prstGeom prst="rect">
            <a:avLst/>
          </a:prstGeom>
        </p:spPr>
      </p:pic>
      <p:pic>
        <p:nvPicPr>
          <p:cNvPr id="15" name="Picture 14" descr="A picture containing gear&#10;&#10;Description automatically generated">
            <a:extLst>
              <a:ext uri="{FF2B5EF4-FFF2-40B4-BE49-F238E27FC236}">
                <a16:creationId xmlns:a16="http://schemas.microsoft.com/office/drawing/2014/main" id="{1DC4783C-269D-7D5A-C63D-461EF65A3C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474" y="2789883"/>
            <a:ext cx="1265224" cy="824414"/>
          </a:xfrm>
          <a:prstGeom prst="rect">
            <a:avLst/>
          </a:prstGeom>
        </p:spPr>
      </p:pic>
      <p:pic>
        <p:nvPicPr>
          <p:cNvPr id="16" name="Picture 15">
            <a:extLst>
              <a:ext uri="{FF2B5EF4-FFF2-40B4-BE49-F238E27FC236}">
                <a16:creationId xmlns:a16="http://schemas.microsoft.com/office/drawing/2014/main" id="{ED6E1313-D201-4EA0-17A5-12DDDAB444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1345" y="2721323"/>
            <a:ext cx="1230506" cy="802754"/>
          </a:xfrm>
          <a:prstGeom prst="rect">
            <a:avLst/>
          </a:prstGeom>
        </p:spPr>
      </p:pic>
      <p:pic>
        <p:nvPicPr>
          <p:cNvPr id="18" name="Picture 17" descr="A picture containing gear&#10;&#10;Description automatically generated">
            <a:extLst>
              <a:ext uri="{FF2B5EF4-FFF2-40B4-BE49-F238E27FC236}">
                <a16:creationId xmlns:a16="http://schemas.microsoft.com/office/drawing/2014/main" id="{DB4DE2F3-FFEB-C8AD-A2EC-144AF4194A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30095" y="2716001"/>
            <a:ext cx="1209008" cy="802754"/>
          </a:xfrm>
          <a:prstGeom prst="rect">
            <a:avLst/>
          </a:prstGeom>
        </p:spPr>
      </p:pic>
      <p:pic>
        <p:nvPicPr>
          <p:cNvPr id="19" name="Picture 18" descr="A picture containing application&#10;&#10;Description automatically generated">
            <a:extLst>
              <a:ext uri="{FF2B5EF4-FFF2-40B4-BE49-F238E27FC236}">
                <a16:creationId xmlns:a16="http://schemas.microsoft.com/office/drawing/2014/main" id="{A83003BC-C631-DA8F-E4FA-87FEA75356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3675" y="3897847"/>
            <a:ext cx="1220253" cy="772038"/>
          </a:xfrm>
          <a:prstGeom prst="rect">
            <a:avLst/>
          </a:prstGeom>
        </p:spPr>
      </p:pic>
      <p:pic>
        <p:nvPicPr>
          <p:cNvPr id="20" name="Picture 19" descr="A black and white image of a person's face&#10;&#10;Description automatically generated with low confidence">
            <a:extLst>
              <a:ext uri="{FF2B5EF4-FFF2-40B4-BE49-F238E27FC236}">
                <a16:creationId xmlns:a16="http://schemas.microsoft.com/office/drawing/2014/main" id="{7652E39F-802A-6E45-832D-2345496741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2061" y="3882907"/>
            <a:ext cx="1336347" cy="818709"/>
          </a:xfrm>
          <a:prstGeom prst="rect">
            <a:avLst/>
          </a:prstGeom>
        </p:spPr>
      </p:pic>
      <p:pic>
        <p:nvPicPr>
          <p:cNvPr id="21" name="Picture 20" descr="A picture containing gear&#10;&#10;Description automatically generated">
            <a:extLst>
              <a:ext uri="{FF2B5EF4-FFF2-40B4-BE49-F238E27FC236}">
                <a16:creationId xmlns:a16="http://schemas.microsoft.com/office/drawing/2014/main" id="{128CE788-D419-D129-9F22-A113A0814DA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66093" y="3805483"/>
            <a:ext cx="1336346" cy="870758"/>
          </a:xfrm>
          <a:prstGeom prst="rect">
            <a:avLst/>
          </a:prstGeom>
        </p:spPr>
      </p:pic>
      <p:pic>
        <p:nvPicPr>
          <p:cNvPr id="23" name="Picture 22" descr="A black and white image of a person's face&#10;&#10;Description automatically generated with low confidence">
            <a:extLst>
              <a:ext uri="{FF2B5EF4-FFF2-40B4-BE49-F238E27FC236}">
                <a16:creationId xmlns:a16="http://schemas.microsoft.com/office/drawing/2014/main" id="{E1ED0477-50C5-B05E-6DFD-26D0B21B56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51558" y="3877069"/>
            <a:ext cx="1268033" cy="826244"/>
          </a:xfrm>
          <a:prstGeom prst="rect">
            <a:avLst/>
          </a:prstGeom>
        </p:spPr>
      </p:pic>
      <p:pic>
        <p:nvPicPr>
          <p:cNvPr id="24" name="Picture 23" descr="A picture containing text, leaf, fern, plant&#10;&#10;Description automatically generated">
            <a:extLst>
              <a:ext uri="{FF2B5EF4-FFF2-40B4-BE49-F238E27FC236}">
                <a16:creationId xmlns:a16="http://schemas.microsoft.com/office/drawing/2014/main" id="{A9D58825-C13B-CE76-C008-918BC8D135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29145" y="3877069"/>
            <a:ext cx="1244387" cy="864582"/>
          </a:xfrm>
          <a:prstGeom prst="rect">
            <a:avLst/>
          </a:prstGeom>
        </p:spPr>
      </p:pic>
      <p:pic>
        <p:nvPicPr>
          <p:cNvPr id="27" name="Picture 26" descr="A picture containing gear&#10;&#10;Description automatically generated">
            <a:extLst>
              <a:ext uri="{FF2B5EF4-FFF2-40B4-BE49-F238E27FC236}">
                <a16:creationId xmlns:a16="http://schemas.microsoft.com/office/drawing/2014/main" id="{0187068C-FCCB-9E62-D0BF-BEF46527E4A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80642" y="4876394"/>
            <a:ext cx="1303764" cy="849526"/>
          </a:xfrm>
          <a:prstGeom prst="rect">
            <a:avLst/>
          </a:prstGeom>
        </p:spPr>
      </p:pic>
      <p:pic>
        <p:nvPicPr>
          <p:cNvPr id="28" name="Picture 27" descr="A picture containing text, leaf, fern, gear&#10;&#10;Description automatically generated">
            <a:extLst>
              <a:ext uri="{FF2B5EF4-FFF2-40B4-BE49-F238E27FC236}">
                <a16:creationId xmlns:a16="http://schemas.microsoft.com/office/drawing/2014/main" id="{45C08CD3-7774-239F-CF12-7FFD140FBF0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24657" y="4886151"/>
            <a:ext cx="1189023" cy="774763"/>
          </a:xfrm>
          <a:prstGeom prst="rect">
            <a:avLst/>
          </a:prstGeom>
        </p:spPr>
      </p:pic>
      <p:pic>
        <p:nvPicPr>
          <p:cNvPr id="29" name="Picture 28" descr="A picture containing calendar&#10;&#10;Description automatically generated">
            <a:extLst>
              <a:ext uri="{FF2B5EF4-FFF2-40B4-BE49-F238E27FC236}">
                <a16:creationId xmlns:a16="http://schemas.microsoft.com/office/drawing/2014/main" id="{D5AB489D-962D-213A-B30D-992CB7E54E9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191908" y="4875670"/>
            <a:ext cx="1213023" cy="790400"/>
          </a:xfrm>
          <a:prstGeom prst="rect">
            <a:avLst/>
          </a:prstGeom>
        </p:spPr>
      </p:pic>
      <p:pic>
        <p:nvPicPr>
          <p:cNvPr id="30" name="Picture 29">
            <a:extLst>
              <a:ext uri="{FF2B5EF4-FFF2-40B4-BE49-F238E27FC236}">
                <a16:creationId xmlns:a16="http://schemas.microsoft.com/office/drawing/2014/main" id="{9AE7AE8A-6A3F-3FA5-1FBE-10B19FB5BDE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21466" y="4871318"/>
            <a:ext cx="1265425" cy="765585"/>
          </a:xfrm>
          <a:prstGeom prst="rect">
            <a:avLst/>
          </a:prstGeom>
        </p:spPr>
      </p:pic>
      <p:pic>
        <p:nvPicPr>
          <p:cNvPr id="31" name="Picture 30" descr="A picture containing font, text, design, typography&#10;&#10;Description automatically generated">
            <a:extLst>
              <a:ext uri="{FF2B5EF4-FFF2-40B4-BE49-F238E27FC236}">
                <a16:creationId xmlns:a16="http://schemas.microsoft.com/office/drawing/2014/main" id="{396DD3B2-38D6-BA76-812D-85EDAA7CB10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70529" y="5935253"/>
            <a:ext cx="1193399" cy="792118"/>
          </a:xfrm>
          <a:prstGeom prst="rect">
            <a:avLst/>
          </a:prstGeom>
        </p:spPr>
      </p:pic>
      <p:pic>
        <p:nvPicPr>
          <p:cNvPr id="32" name="Picture 31" descr="A certificate with a skull and stars&#10;&#10;Description automatically generated with low confidence">
            <a:extLst>
              <a:ext uri="{FF2B5EF4-FFF2-40B4-BE49-F238E27FC236}">
                <a16:creationId xmlns:a16="http://schemas.microsoft.com/office/drawing/2014/main" id="{97951909-7CF8-9857-4493-5D089E70067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93065" y="5924984"/>
            <a:ext cx="1200956" cy="801407"/>
          </a:xfrm>
          <a:prstGeom prst="rect">
            <a:avLst/>
          </a:prstGeom>
        </p:spPr>
      </p:pic>
      <p:pic>
        <p:nvPicPr>
          <p:cNvPr id="33" name="Picture 32" descr="A picture containing text, font, graphics, design&#10;&#10;Description automatically generated">
            <a:extLst>
              <a:ext uri="{FF2B5EF4-FFF2-40B4-BE49-F238E27FC236}">
                <a16:creationId xmlns:a16="http://schemas.microsoft.com/office/drawing/2014/main" id="{0E13E344-4E11-B7D1-54B0-7DDE42DA959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83544" y="5853190"/>
            <a:ext cx="1287504" cy="854873"/>
          </a:xfrm>
          <a:prstGeom prst="rect">
            <a:avLst/>
          </a:prstGeom>
        </p:spPr>
      </p:pic>
      <p:pic>
        <p:nvPicPr>
          <p:cNvPr id="34" name="Picture 33" descr="A black and white logo&#10;&#10;Description automatically generated">
            <a:extLst>
              <a:ext uri="{FF2B5EF4-FFF2-40B4-BE49-F238E27FC236}">
                <a16:creationId xmlns:a16="http://schemas.microsoft.com/office/drawing/2014/main" id="{21C7E098-F337-995B-DA36-1676D595FF0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24104" y="5920094"/>
            <a:ext cx="1192988" cy="792118"/>
          </a:xfrm>
          <a:prstGeom prst="rect">
            <a:avLst/>
          </a:prstGeom>
        </p:spPr>
      </p:pic>
      <p:pic>
        <p:nvPicPr>
          <p:cNvPr id="35" name="Picture 34" descr="A black and white logo&#10;&#10;Description automatically generated">
            <a:extLst>
              <a:ext uri="{FF2B5EF4-FFF2-40B4-BE49-F238E27FC236}">
                <a16:creationId xmlns:a16="http://schemas.microsoft.com/office/drawing/2014/main" id="{0028A236-EFF1-BD15-4A83-22AC62BDB06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02881" y="5919714"/>
            <a:ext cx="1185607" cy="787111"/>
          </a:xfrm>
          <a:prstGeom prst="rect">
            <a:avLst/>
          </a:prstGeom>
        </p:spPr>
      </p:pic>
      <p:pic>
        <p:nvPicPr>
          <p:cNvPr id="36" name="Picture 35" descr="A black and white logo with black text&#10;&#10;Description automatically generated">
            <a:extLst>
              <a:ext uri="{FF2B5EF4-FFF2-40B4-BE49-F238E27FC236}">
                <a16:creationId xmlns:a16="http://schemas.microsoft.com/office/drawing/2014/main" id="{879DBBA2-DEAD-4598-C8A1-3DFD9315F2B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722859" y="5953308"/>
            <a:ext cx="1153223" cy="765585"/>
          </a:xfrm>
          <a:prstGeom prst="rect">
            <a:avLst/>
          </a:prstGeom>
        </p:spPr>
      </p:pic>
      <p:sp>
        <p:nvSpPr>
          <p:cNvPr id="38" name="TextBox 37">
            <a:extLst>
              <a:ext uri="{FF2B5EF4-FFF2-40B4-BE49-F238E27FC236}">
                <a16:creationId xmlns:a16="http://schemas.microsoft.com/office/drawing/2014/main" id="{F0231567-0EA0-84C6-B593-8E3F3E6912BE}"/>
              </a:ext>
            </a:extLst>
          </p:cNvPr>
          <p:cNvSpPr txBox="1"/>
          <p:nvPr/>
        </p:nvSpPr>
        <p:spPr>
          <a:xfrm>
            <a:off x="3209544" y="469536"/>
            <a:ext cx="853135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Goudy Old Style" panose="02020502050305020303" pitchFamily="18" charset="0"/>
                <a:ea typeface="+mn-ea"/>
                <a:cs typeface="+mn-cs"/>
              </a:rPr>
              <a:t>Sean is a Toronto based, best-selling author and award-winning screenwriter. He has published fifteen books to date and is known for his quick-paced thriller style. On the film front, he has penned seven film scripts and has three active film projects.</a:t>
            </a:r>
          </a:p>
        </p:txBody>
      </p:sp>
      <p:sp>
        <p:nvSpPr>
          <p:cNvPr id="39" name="TextBox 38">
            <a:extLst>
              <a:ext uri="{FF2B5EF4-FFF2-40B4-BE49-F238E27FC236}">
                <a16:creationId xmlns:a16="http://schemas.microsoft.com/office/drawing/2014/main" id="{AC402B6D-829B-9A3B-AD1F-5D79A88B600D}"/>
              </a:ext>
            </a:extLst>
          </p:cNvPr>
          <p:cNvSpPr txBox="1"/>
          <p:nvPr/>
        </p:nvSpPr>
        <p:spPr>
          <a:xfrm>
            <a:off x="4527846" y="1343291"/>
            <a:ext cx="579911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sng" strike="noStrike" kern="1200" cap="none" spc="0" normalizeH="0" baseline="0" noProof="0" dirty="0">
                <a:ln>
                  <a:noFill/>
                </a:ln>
                <a:solidFill>
                  <a:prstClr val="black"/>
                </a:solidFill>
                <a:effectLst/>
                <a:uLnTx/>
                <a:uFillTx/>
                <a:latin typeface="Goudy Old Style" panose="02020502050305020303" pitchFamily="18" charset="0"/>
                <a:ea typeface="+mn-ea"/>
                <a:cs typeface="+mn-cs"/>
              </a:rPr>
              <a:t>Recent Screenwriting Awards and Recognition </a:t>
            </a:r>
            <a:endParaRPr kumimoji="0" lang="en-CA"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descr="A black and white logo with black text&#10;&#10;Description automatically generated">
            <a:extLst>
              <a:ext uri="{FF2B5EF4-FFF2-40B4-BE49-F238E27FC236}">
                <a16:creationId xmlns:a16="http://schemas.microsoft.com/office/drawing/2014/main" id="{1A890E2C-88C4-41D9-6E91-0EB8EF5DB89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123591" y="2858601"/>
            <a:ext cx="1214173" cy="806183"/>
          </a:xfrm>
          <a:prstGeom prst="rect">
            <a:avLst/>
          </a:prstGeom>
        </p:spPr>
      </p:pic>
      <p:pic>
        <p:nvPicPr>
          <p:cNvPr id="44" name="Picture 43" descr="A black and white logo with leaves&#10;&#10;Description automatically generated">
            <a:extLst>
              <a:ext uri="{FF2B5EF4-FFF2-40B4-BE49-F238E27FC236}">
                <a16:creationId xmlns:a16="http://schemas.microsoft.com/office/drawing/2014/main" id="{B46BD999-033B-8D7D-505A-5F0D33597F8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711993" y="3866795"/>
            <a:ext cx="1189023" cy="789005"/>
          </a:xfrm>
          <a:prstGeom prst="rect">
            <a:avLst/>
          </a:prstGeom>
        </p:spPr>
      </p:pic>
      <p:sp>
        <p:nvSpPr>
          <p:cNvPr id="3" name="Rectangle 2">
            <a:extLst>
              <a:ext uri="{FF2B5EF4-FFF2-40B4-BE49-F238E27FC236}">
                <a16:creationId xmlns:a16="http://schemas.microsoft.com/office/drawing/2014/main" id="{1A1ADBAD-BF26-7511-A5A6-8B0089F55B56}"/>
              </a:ext>
            </a:extLst>
          </p:cNvPr>
          <p:cNvSpPr/>
          <p:nvPr/>
        </p:nvSpPr>
        <p:spPr>
          <a:xfrm>
            <a:off x="-4758" y="3518754"/>
            <a:ext cx="2904598" cy="13691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standing with his hands on his hips&#10;&#10;Description automatically generated">
            <a:extLst>
              <a:ext uri="{FF2B5EF4-FFF2-40B4-BE49-F238E27FC236}">
                <a16:creationId xmlns:a16="http://schemas.microsoft.com/office/drawing/2014/main" id="{0F4B424F-AC16-4762-28C5-90F2CE3FF01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050" y="9113"/>
            <a:ext cx="2904598" cy="5330177"/>
          </a:xfrm>
          <a:prstGeom prst="rect">
            <a:avLst/>
          </a:prstGeom>
        </p:spPr>
      </p:pic>
      <p:pic>
        <p:nvPicPr>
          <p:cNvPr id="42" name="Picture 41" descr="A collage of books&#10;&#10;Description automatically generated">
            <a:extLst>
              <a:ext uri="{FF2B5EF4-FFF2-40B4-BE49-F238E27FC236}">
                <a16:creationId xmlns:a16="http://schemas.microsoft.com/office/drawing/2014/main" id="{9D50C4DD-B072-F132-60FC-45C71DCBA14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1701" y="3664784"/>
            <a:ext cx="2920310" cy="3184104"/>
          </a:xfrm>
          <a:prstGeom prst="rect">
            <a:avLst/>
          </a:prstGeom>
        </p:spPr>
      </p:pic>
      <p:pic>
        <p:nvPicPr>
          <p:cNvPr id="11" name="Picture 10" descr="A black text and leaves&#10;&#10;Description automatically generated">
            <a:extLst>
              <a:ext uri="{FF2B5EF4-FFF2-40B4-BE49-F238E27FC236}">
                <a16:creationId xmlns:a16="http://schemas.microsoft.com/office/drawing/2014/main" id="{E4BC30D1-4B78-7803-663D-D5AAA498601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589753" y="4951865"/>
            <a:ext cx="1200956" cy="797273"/>
          </a:xfrm>
          <a:prstGeom prst="rect">
            <a:avLst/>
          </a:prstGeom>
        </p:spPr>
      </p:pic>
      <p:pic>
        <p:nvPicPr>
          <p:cNvPr id="22" name="Picture 21" descr="A black and white sign with white text&#10;&#10;Description automatically generated">
            <a:extLst>
              <a:ext uri="{FF2B5EF4-FFF2-40B4-BE49-F238E27FC236}">
                <a16:creationId xmlns:a16="http://schemas.microsoft.com/office/drawing/2014/main" id="{46D66D5D-20EE-D800-8E91-0D7BF947593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657541" y="1812746"/>
            <a:ext cx="1265425" cy="700413"/>
          </a:xfrm>
          <a:prstGeom prst="rect">
            <a:avLst/>
          </a:prstGeom>
        </p:spPr>
      </p:pic>
      <p:pic>
        <p:nvPicPr>
          <p:cNvPr id="14" name="Picture 13" descr="A black and white logo with leaves&#10;&#10;AI-generated content may be incorrect.">
            <a:extLst>
              <a:ext uri="{FF2B5EF4-FFF2-40B4-BE49-F238E27FC236}">
                <a16:creationId xmlns:a16="http://schemas.microsoft.com/office/drawing/2014/main" id="{10D5E553-89CF-51E2-BDA2-6046071AED92}"/>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054482" y="4957561"/>
            <a:ext cx="1193399" cy="792586"/>
          </a:xfrm>
          <a:prstGeom prst="rect">
            <a:avLst/>
          </a:prstGeom>
        </p:spPr>
      </p:pic>
    </p:spTree>
    <p:extLst>
      <p:ext uri="{BB962C8B-B14F-4D97-AF65-F5344CB8AC3E}">
        <p14:creationId xmlns:p14="http://schemas.microsoft.com/office/powerpoint/2010/main" val="1067613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1DE970-19C6-244A-EE11-0776C7AD10E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6602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descr="A train with a person standing next to it">
            <a:extLst>
              <a:ext uri="{FF2B5EF4-FFF2-40B4-BE49-F238E27FC236}">
                <a16:creationId xmlns:a16="http://schemas.microsoft.com/office/drawing/2014/main" id="{23FD2C99-04B2-995E-B31D-E0AFB346E3A5}"/>
              </a:ext>
            </a:extLst>
          </p:cNvPr>
          <p:cNvPicPr>
            <a:picLocks noChangeAspect="1"/>
          </p:cNvPicPr>
          <p:nvPr/>
        </p:nvPicPr>
        <p:blipFill>
          <a:blip r:embed="rId3">
            <a:alphaModFix amt="55000"/>
            <a:extLst>
              <a:ext uri="{28A0092B-C50C-407E-A947-70E740481C1C}">
                <a14:useLocalDpi xmlns:a14="http://schemas.microsoft.com/office/drawing/2010/main" val="0"/>
              </a:ext>
            </a:extLst>
          </a:blip>
          <a:stretch>
            <a:fillRect/>
          </a:stretch>
        </p:blipFill>
        <p:spPr>
          <a:xfrm>
            <a:off x="1" y="-22630"/>
            <a:ext cx="12192000" cy="6858000"/>
          </a:xfrm>
          <a:prstGeom prst="rect">
            <a:avLst/>
          </a:prstGeom>
        </p:spPr>
      </p:pic>
      <p:sp useBgFill="1">
        <p:nvSpPr>
          <p:cNvPr id="15"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7B23391B-523E-4965-BF56-DC082B545D9B}"/>
              </a:ext>
            </a:extLst>
          </p:cNvPr>
          <p:cNvSpPr txBox="1"/>
          <p:nvPr/>
        </p:nvSpPr>
        <p:spPr>
          <a:xfrm>
            <a:off x="1762740" y="623976"/>
            <a:ext cx="3246140" cy="5898744"/>
          </a:xfrm>
          <a:prstGeom prst="rect">
            <a:avLst/>
          </a:prstGeom>
        </p:spPr>
        <p:txBody>
          <a:bodyPr vert="horz" lIns="91440" tIns="45720" rIns="91440" bIns="45720" rtlCol="0" anchor="t">
            <a:normAutofit/>
          </a:bodyPr>
          <a:lstStyle/>
          <a:p>
            <a:pPr marR="0" lvl="0" algn="ctr" fontAlgn="auto">
              <a:spcBef>
                <a:spcPct val="20000"/>
              </a:spcBef>
              <a:spcAft>
                <a:spcPts val="600"/>
              </a:spcAft>
              <a:buClr>
                <a:schemeClr val="tx2"/>
              </a:buClr>
              <a:buSzPct val="70000"/>
              <a:buFont typeface="Wingdings 2" charset="2"/>
              <a:tabLst/>
              <a:defRPr/>
            </a:pPr>
            <a:r>
              <a:rPr kumimoji="0" lang="en-US" sz="2400" b="1" i="0" u="none" strike="noStrike"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Algerian" panose="04020705040A02060702" pitchFamily="82" charset="0"/>
              </a:rPr>
              <a:t>Series Overview</a:t>
            </a:r>
          </a:p>
          <a:p>
            <a:pPr defTabSz="914400">
              <a:lnSpc>
                <a:spcPct val="90000"/>
              </a:lnSpc>
              <a:spcAft>
                <a:spcPts val="600"/>
              </a:spcAft>
            </a:pPr>
            <a:endParaRPr lang="en-US" sz="1600" b="1" dirty="0">
              <a:solidFill>
                <a:prstClr val="white"/>
              </a:solidFill>
              <a:latin typeface="Calibri" panose="020F0502020204030204"/>
            </a:endParaRPr>
          </a:p>
          <a:p>
            <a:pPr marR="0" lvl="0" fontAlgn="auto">
              <a:spcBef>
                <a:spcPct val="20000"/>
              </a:spcBef>
              <a:spcAft>
                <a:spcPts val="600"/>
              </a:spcAft>
              <a:buClr>
                <a:schemeClr val="tx2"/>
              </a:buClr>
              <a:buSzPct val="70000"/>
              <a:buFont typeface="Wingdings 2" charset="2"/>
              <a:tabLst/>
              <a:defRPr/>
            </a:pPr>
            <a:endPar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R="0" lvl="0" fontAlgn="auto">
              <a:spcBef>
                <a:spcPct val="20000"/>
              </a:spcBef>
              <a:spcAft>
                <a:spcPts val="600"/>
              </a:spcAft>
              <a:buClr>
                <a:schemeClr val="tx2"/>
              </a:buClr>
              <a:buSzPct val="70000"/>
              <a:buFont typeface="Wingdings 2" charset="2"/>
              <a:tabLst/>
              <a:defRPr/>
            </a:pPr>
            <a:endPar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R="0" lvl="0" fontAlgn="auto">
              <a:spcBef>
                <a:spcPct val="20000"/>
              </a:spcBef>
              <a:spcAft>
                <a:spcPts val="600"/>
              </a:spcAft>
              <a:buClr>
                <a:schemeClr val="tx2"/>
              </a:buClr>
              <a:buSzPct val="70000"/>
              <a:buFont typeface="Wingdings 2" charset="2"/>
              <a:tabLst/>
              <a:defRPr/>
            </a:pPr>
            <a:endPar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R="0" lvl="0" fontAlgn="auto">
              <a:spcBef>
                <a:spcPct val="20000"/>
              </a:spcBef>
              <a:spcAft>
                <a:spcPts val="600"/>
              </a:spcAft>
              <a:buClr>
                <a:schemeClr val="tx2"/>
              </a:buClr>
              <a:buSzPct val="70000"/>
              <a:buFont typeface="Wingdings 2" charset="2"/>
              <a:tabLst/>
              <a:defRPr/>
            </a:pPr>
            <a:endParaRPr kumimoji="0" lang="en-US" sz="1600" b="0" i="0" u="none" strike="noStrike"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endParaRP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8318F4F-A735-50F7-FFA7-7986E733EC6A}"/>
                  </a:ext>
                </a:extLst>
              </p14:cNvPr>
              <p14:cNvContentPartPr/>
              <p14:nvPr/>
            </p14:nvContentPartPr>
            <p14:xfrm>
              <a:off x="1114020" y="1047450"/>
              <a:ext cx="360" cy="360"/>
            </p14:xfrm>
          </p:contentPart>
        </mc:Choice>
        <mc:Fallback xmlns="">
          <p:pic>
            <p:nvPicPr>
              <p:cNvPr id="7" name="Ink 6">
                <a:extLst>
                  <a:ext uri="{FF2B5EF4-FFF2-40B4-BE49-F238E27FC236}">
                    <a16:creationId xmlns:a16="http://schemas.microsoft.com/office/drawing/2014/main" id="{78318F4F-A735-50F7-FFA7-7986E733EC6A}"/>
                  </a:ext>
                </a:extLst>
              </p:cNvPr>
              <p:cNvPicPr/>
              <p:nvPr/>
            </p:nvPicPr>
            <p:blipFill>
              <a:blip r:embed="rId6"/>
              <a:stretch>
                <a:fillRect/>
              </a:stretch>
            </p:blipFill>
            <p:spPr>
              <a:xfrm>
                <a:off x="1087020" y="939450"/>
                <a:ext cx="541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5012135-BE44-9594-540E-415229F07F26}"/>
                  </a:ext>
                </a:extLst>
              </p14:cNvPr>
              <p14:cNvContentPartPr/>
              <p14:nvPr/>
            </p14:nvContentPartPr>
            <p14:xfrm>
              <a:off x="437580" y="704730"/>
              <a:ext cx="523800" cy="231840"/>
            </p14:xfrm>
          </p:contentPart>
        </mc:Choice>
        <mc:Fallback xmlns="">
          <p:pic>
            <p:nvPicPr>
              <p:cNvPr id="8" name="Ink 7">
                <a:extLst>
                  <a:ext uri="{FF2B5EF4-FFF2-40B4-BE49-F238E27FC236}">
                    <a16:creationId xmlns:a16="http://schemas.microsoft.com/office/drawing/2014/main" id="{75012135-BE44-9594-540E-415229F07F26}"/>
                  </a:ext>
                </a:extLst>
              </p:cNvPr>
              <p:cNvPicPr/>
              <p:nvPr/>
            </p:nvPicPr>
            <p:blipFill>
              <a:blip r:embed="rId8"/>
              <a:stretch>
                <a:fillRect/>
              </a:stretch>
            </p:blipFill>
            <p:spPr>
              <a:xfrm>
                <a:off x="383580" y="596730"/>
                <a:ext cx="631440" cy="447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735ED76B-8640-81A2-D778-8A88E3CCCCDF}"/>
                  </a:ext>
                </a:extLst>
              </p14:cNvPr>
              <p14:cNvContentPartPr/>
              <p14:nvPr/>
            </p14:nvContentPartPr>
            <p14:xfrm>
              <a:off x="694980" y="809490"/>
              <a:ext cx="124920" cy="227520"/>
            </p14:xfrm>
          </p:contentPart>
        </mc:Choice>
        <mc:Fallback xmlns="">
          <p:pic>
            <p:nvPicPr>
              <p:cNvPr id="9" name="Ink 8">
                <a:extLst>
                  <a:ext uri="{FF2B5EF4-FFF2-40B4-BE49-F238E27FC236}">
                    <a16:creationId xmlns:a16="http://schemas.microsoft.com/office/drawing/2014/main" id="{735ED76B-8640-81A2-D778-8A88E3CCCCDF}"/>
                  </a:ext>
                </a:extLst>
              </p:cNvPr>
              <p:cNvPicPr/>
              <p:nvPr/>
            </p:nvPicPr>
            <p:blipFill>
              <a:blip r:embed="rId10"/>
              <a:stretch>
                <a:fillRect/>
              </a:stretch>
            </p:blipFill>
            <p:spPr>
              <a:xfrm>
                <a:off x="640980" y="701490"/>
                <a:ext cx="232560" cy="443160"/>
              </a:xfrm>
              <a:prstGeom prst="rect">
                <a:avLst/>
              </a:prstGeom>
            </p:spPr>
          </p:pic>
        </mc:Fallback>
      </mc:AlternateContent>
      <p:sp>
        <p:nvSpPr>
          <p:cNvPr id="13" name="TextBox 12">
            <a:extLst>
              <a:ext uri="{FF2B5EF4-FFF2-40B4-BE49-F238E27FC236}">
                <a16:creationId xmlns:a16="http://schemas.microsoft.com/office/drawing/2014/main" id="{083B6995-CE25-5082-A7D3-D6246971924E}"/>
              </a:ext>
            </a:extLst>
          </p:cNvPr>
          <p:cNvSpPr txBox="1"/>
          <p:nvPr/>
        </p:nvSpPr>
        <p:spPr>
          <a:xfrm>
            <a:off x="5730240" y="365760"/>
            <a:ext cx="6461760" cy="1015663"/>
          </a:xfrm>
          <a:prstGeom prst="rect">
            <a:avLst/>
          </a:prstGeom>
          <a:noFill/>
        </p:spPr>
        <p:txBody>
          <a:bodyPr wrap="square" rtlCol="0">
            <a:spAutoFit/>
          </a:bodyPr>
          <a:lstStyle/>
          <a:p>
            <a:pPr algn="ctr"/>
            <a:r>
              <a:rPr lang="en-CA" sz="6000" dirty="0">
                <a:solidFill>
                  <a:srgbClr val="C00000"/>
                </a:solidFill>
                <a:latin typeface="Gill Sans MT Ext Condensed Bold" panose="020B0902020104020203" pitchFamily="34" charset="0"/>
              </a:rPr>
              <a:t>Tales from the Grindhouse</a:t>
            </a:r>
          </a:p>
        </p:txBody>
      </p:sp>
      <p:pic>
        <p:nvPicPr>
          <p:cNvPr id="3" name="Picture 2" descr="A black and white logo&#10;&#10;Description automatically generated">
            <a:extLst>
              <a:ext uri="{FF2B5EF4-FFF2-40B4-BE49-F238E27FC236}">
                <a16:creationId xmlns:a16="http://schemas.microsoft.com/office/drawing/2014/main" id="{FB488096-2C18-01C7-6A5E-E0CEE8B9DD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4741" y="5942393"/>
            <a:ext cx="1216781" cy="807807"/>
          </a:xfrm>
          <a:prstGeom prst="rect">
            <a:avLst/>
          </a:prstGeom>
        </p:spPr>
      </p:pic>
      <p:pic>
        <p:nvPicPr>
          <p:cNvPr id="4" name="Picture 3" descr="A logo for a film festival&#10;&#10;Description automatically generated">
            <a:extLst>
              <a:ext uri="{FF2B5EF4-FFF2-40B4-BE49-F238E27FC236}">
                <a16:creationId xmlns:a16="http://schemas.microsoft.com/office/drawing/2014/main" id="{20BCE536-DD9A-EDD6-336B-4DA9C21C0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96405" y="5937279"/>
            <a:ext cx="1195256" cy="787619"/>
          </a:xfrm>
          <a:prstGeom prst="rect">
            <a:avLst/>
          </a:prstGeom>
        </p:spPr>
      </p:pic>
      <p:pic>
        <p:nvPicPr>
          <p:cNvPr id="10" name="Picture 9" descr="A black text and leaves&#10;&#10;Description automatically generated">
            <a:extLst>
              <a:ext uri="{FF2B5EF4-FFF2-40B4-BE49-F238E27FC236}">
                <a16:creationId xmlns:a16="http://schemas.microsoft.com/office/drawing/2014/main" id="{9D94308F-0385-44B6-2D43-9820E2EB59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40164" y="5013112"/>
            <a:ext cx="1206991" cy="801140"/>
          </a:xfrm>
          <a:prstGeom prst="rect">
            <a:avLst/>
          </a:prstGeom>
        </p:spPr>
      </p:pic>
      <p:pic>
        <p:nvPicPr>
          <p:cNvPr id="14" name="Picture 13">
            <a:extLst>
              <a:ext uri="{FF2B5EF4-FFF2-40B4-BE49-F238E27FC236}">
                <a16:creationId xmlns:a16="http://schemas.microsoft.com/office/drawing/2014/main" id="{C812D19B-3319-F82D-8AC5-732672C882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9141" y="5917598"/>
            <a:ext cx="1216782" cy="807299"/>
          </a:xfrm>
          <a:prstGeom prst="rect">
            <a:avLst/>
          </a:prstGeom>
        </p:spPr>
      </p:pic>
      <p:pic>
        <p:nvPicPr>
          <p:cNvPr id="16" name="Picture 15">
            <a:extLst>
              <a:ext uri="{FF2B5EF4-FFF2-40B4-BE49-F238E27FC236}">
                <a16:creationId xmlns:a16="http://schemas.microsoft.com/office/drawing/2014/main" id="{C057F80D-CA85-068E-3D55-7464D186E13A}"/>
              </a:ext>
            </a:extLst>
          </p:cNvPr>
          <p:cNvPicPr>
            <a:picLocks noChangeAspect="1"/>
          </p:cNvPicPr>
          <p:nvPr/>
        </p:nvPicPr>
        <p:blipFill>
          <a:blip r:embed="rId15"/>
          <a:stretch>
            <a:fillRect/>
          </a:stretch>
        </p:blipFill>
        <p:spPr>
          <a:xfrm>
            <a:off x="8187953" y="5005954"/>
            <a:ext cx="1217357" cy="808298"/>
          </a:xfrm>
          <a:prstGeom prst="rect">
            <a:avLst/>
          </a:prstGeom>
        </p:spPr>
      </p:pic>
      <p:pic>
        <p:nvPicPr>
          <p:cNvPr id="17" name="Picture 16" descr="A close-up of a person's face&#10;&#10;Description automatically generated">
            <a:extLst>
              <a:ext uri="{FF2B5EF4-FFF2-40B4-BE49-F238E27FC236}">
                <a16:creationId xmlns:a16="http://schemas.microsoft.com/office/drawing/2014/main" id="{04360B30-BA20-A4C5-BCED-2199327576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49082" y="5005188"/>
            <a:ext cx="1209436" cy="809064"/>
          </a:xfrm>
          <a:prstGeom prst="rect">
            <a:avLst/>
          </a:prstGeom>
        </p:spPr>
      </p:pic>
      <p:pic>
        <p:nvPicPr>
          <p:cNvPr id="18" name="Picture 17" descr="A black and white logo with leaves&#10;&#10;Description automatically generated">
            <a:extLst>
              <a:ext uri="{FF2B5EF4-FFF2-40B4-BE49-F238E27FC236}">
                <a16:creationId xmlns:a16="http://schemas.microsoft.com/office/drawing/2014/main" id="{5D35C25C-9C64-B579-03BD-BEDEFE256B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37362" y="5005038"/>
            <a:ext cx="1136895" cy="801140"/>
          </a:xfrm>
          <a:prstGeom prst="rect">
            <a:avLst/>
          </a:prstGeom>
        </p:spPr>
      </p:pic>
      <p:pic>
        <p:nvPicPr>
          <p:cNvPr id="19" name="Picture 18" descr="A logo with black leaves&#10;&#10;Description automatically generated">
            <a:extLst>
              <a:ext uri="{FF2B5EF4-FFF2-40B4-BE49-F238E27FC236}">
                <a16:creationId xmlns:a16="http://schemas.microsoft.com/office/drawing/2014/main" id="{94868925-F38F-F742-47C0-75EE949F749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04965" y="5937280"/>
            <a:ext cx="1205330" cy="800176"/>
          </a:xfrm>
          <a:prstGeom prst="rect">
            <a:avLst/>
          </a:prstGeom>
        </p:spPr>
      </p:pic>
      <p:sp>
        <p:nvSpPr>
          <p:cNvPr id="2" name="Rectangle: Rounded Corners 1">
            <a:extLst>
              <a:ext uri="{FF2B5EF4-FFF2-40B4-BE49-F238E27FC236}">
                <a16:creationId xmlns:a16="http://schemas.microsoft.com/office/drawing/2014/main" id="{1768B59B-6322-EAFB-3F45-5393D9014E8D}"/>
              </a:ext>
            </a:extLst>
          </p:cNvPr>
          <p:cNvSpPr/>
          <p:nvPr/>
        </p:nvSpPr>
        <p:spPr>
          <a:xfrm>
            <a:off x="171807" y="0"/>
            <a:ext cx="5191361" cy="68353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Series Overview</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1000" b="1" dirty="0">
              <a:solidFill>
                <a:prstClr val="white"/>
              </a:solidFill>
              <a:latin typeface="Calibri" panose="020F0502020204030204"/>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Format:</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Streaming Series,  </a:t>
            </a:r>
            <a:r>
              <a:rPr lang="en-US" sz="1500" dirty="0">
                <a:solidFill>
                  <a:prstClr val="white"/>
                </a:solidFill>
                <a:latin typeface="Calibri" panose="020F0502020204030204"/>
              </a:rPr>
              <a:t>T</a:t>
            </a: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wo </a:t>
            </a:r>
            <a:r>
              <a:rPr lang="en-US" sz="1500" dirty="0">
                <a:solidFill>
                  <a:prstClr val="white"/>
                </a:solidFill>
                <a:latin typeface="Calibri" panose="020F0502020204030204"/>
              </a:rPr>
              <a:t>S</a:t>
            </a:r>
            <a:r>
              <a:rPr kumimoji="0" lang="en-US" sz="1500" b="0" i="0" u="none" strike="noStrike" kern="1200" cap="none" spc="0" normalizeH="0" baseline="0" noProof="0" dirty="0" err="1">
                <a:ln>
                  <a:noFill/>
                </a:ln>
                <a:solidFill>
                  <a:prstClr val="white"/>
                </a:solidFill>
                <a:effectLst/>
                <a:uLnTx/>
                <a:uFillTx/>
                <a:latin typeface="Calibri" panose="020F0502020204030204"/>
                <a:ea typeface="+mn-ea"/>
                <a:cs typeface="+mn-cs"/>
              </a:rPr>
              <a:t>easons</a:t>
            </a:r>
            <a:r>
              <a:rPr lang="en-US" sz="1500" dirty="0">
                <a:solidFill>
                  <a:prstClr val="white"/>
                </a:solidFill>
                <a:latin typeface="Calibri" panose="020F0502020204030204"/>
              </a:rPr>
              <a:t>: </a:t>
            </a: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Six Episodes, </a:t>
            </a:r>
            <a:r>
              <a:rPr lang="en-US" sz="1500" dirty="0">
                <a:solidFill>
                  <a:prstClr val="white"/>
                </a:solidFill>
                <a:latin typeface="Calibri" panose="020F0502020204030204"/>
              </a:rPr>
              <a:t>51</a:t>
            </a: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-59 Mins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Genre: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Thriller / Supernatural / Historical</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Comparable: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American Horror Story meets The Twilight Zone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Synopsis:</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1500" dirty="0">
                <a:solidFill>
                  <a:prstClr val="white"/>
                </a:solidFill>
                <a:latin typeface="Calibri" panose="020F0502020204030204"/>
              </a:rPr>
              <a:t>Six episodes emanating </a:t>
            </a: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from two Grindhouse supernatural novels. </a:t>
            </a:r>
          </a:p>
          <a:p>
            <a:pPr defTabSz="914400">
              <a:lnSpc>
                <a:spcPct val="90000"/>
              </a:lnSpc>
              <a:spcAft>
                <a:spcPts val="800"/>
              </a:spcAft>
              <a:defRPr/>
            </a:pPr>
            <a:r>
              <a:rPr lang="en-US" sz="1500" b="1" dirty="0">
                <a:solidFill>
                  <a:prstClr val="white"/>
                </a:solidFill>
                <a:latin typeface="Calibri" panose="020F0502020204030204"/>
              </a:rPr>
              <a:t>Season one: </a:t>
            </a:r>
            <a:r>
              <a:rPr lang="en-US" sz="1500" dirty="0">
                <a:solidFill>
                  <a:prstClr val="white"/>
                </a:solidFill>
                <a:latin typeface="Calibri" panose="020F0502020204030204"/>
              </a:rPr>
              <a:t>Set in Canada, the Grindhouse Canada triple bill spans the Canadian landscape from coast to coast and features a native Canadian spirit known as the Reclaimer who rights the wrongdoings of man.</a:t>
            </a:r>
          </a:p>
          <a:p>
            <a:pPr defTabSz="914400">
              <a:lnSpc>
                <a:spcPct val="90000"/>
              </a:lnSpc>
              <a:spcAft>
                <a:spcPts val="600"/>
              </a:spcAft>
              <a:defRPr/>
            </a:pPr>
            <a:r>
              <a:rPr lang="en-US" sz="1500" b="1" dirty="0">
                <a:solidFill>
                  <a:prstClr val="white"/>
                </a:solidFill>
                <a:latin typeface="Calibri" panose="020F0502020204030204"/>
              </a:rPr>
              <a:t>Season two: </a:t>
            </a:r>
            <a:r>
              <a:rPr lang="en-US" sz="1500" dirty="0">
                <a:solidFill>
                  <a:prstClr val="white"/>
                </a:solidFill>
                <a:latin typeface="Calibri" panose="020F0502020204030204"/>
              </a:rPr>
              <a:t>The stories take place across the Caribbean region. The themes of these three stories revolve around people who attempt to cheat death only to find out that death always wins.</a:t>
            </a: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Based on the novels Grindhouse Canada and Grindhouse Caribbean by best-selling author Sean O’Neil.</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1000" b="1" dirty="0">
              <a:solidFill>
                <a:prstClr val="white"/>
              </a:solidFill>
              <a:latin typeface="Calibri" panose="020F050202020403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 Canadian Elbows Up Project,</a:t>
            </a:r>
          </a:p>
        </p:txBody>
      </p:sp>
      <p:pic>
        <p:nvPicPr>
          <p:cNvPr id="12" name="Picture 11" descr="A logo for a film festival&#10;&#10;AI-generated content may be incorrect.">
            <a:extLst>
              <a:ext uri="{FF2B5EF4-FFF2-40B4-BE49-F238E27FC236}">
                <a16:creationId xmlns:a16="http://schemas.microsoft.com/office/drawing/2014/main" id="{AE87AD85-C699-1380-3784-4511CE2F58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86641" y="5021036"/>
            <a:ext cx="1218717" cy="801140"/>
          </a:xfrm>
          <a:prstGeom prst="rect">
            <a:avLst/>
          </a:prstGeom>
        </p:spPr>
      </p:pic>
      <p:pic>
        <p:nvPicPr>
          <p:cNvPr id="21" name="Picture 20" descr="A black and white logo&#10;&#10;AI-generated content may be incorrect.">
            <a:extLst>
              <a:ext uri="{FF2B5EF4-FFF2-40B4-BE49-F238E27FC236}">
                <a16:creationId xmlns:a16="http://schemas.microsoft.com/office/drawing/2014/main" id="{F58DD50A-C8CF-4B3D-AC1C-FBC9EA4812F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00257" y="5937279"/>
            <a:ext cx="1186213" cy="787618"/>
          </a:xfrm>
          <a:prstGeom prst="rect">
            <a:avLst/>
          </a:prstGeom>
        </p:spPr>
      </p:pic>
      <p:pic>
        <p:nvPicPr>
          <p:cNvPr id="22" name="Picture 21" descr="A black and white sign with white text&#10;&#10;Description automatically generated">
            <a:extLst>
              <a:ext uri="{FF2B5EF4-FFF2-40B4-BE49-F238E27FC236}">
                <a16:creationId xmlns:a16="http://schemas.microsoft.com/office/drawing/2014/main" id="{046586CA-089D-592A-5095-6455869ED32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13444" y="4100520"/>
            <a:ext cx="1206749" cy="801140"/>
          </a:xfrm>
          <a:prstGeom prst="rect">
            <a:avLst/>
          </a:prstGeom>
        </p:spPr>
      </p:pic>
      <p:pic>
        <p:nvPicPr>
          <p:cNvPr id="20" name="Picture 19" descr="A black and white logo with black text&#10;&#10;AI-generated content may be incorrect.">
            <a:extLst>
              <a:ext uri="{FF2B5EF4-FFF2-40B4-BE49-F238E27FC236}">
                <a16:creationId xmlns:a16="http://schemas.microsoft.com/office/drawing/2014/main" id="{B27F4717-F455-5C87-CB7A-2B289C40916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539466" y="4106096"/>
            <a:ext cx="1136895" cy="762727"/>
          </a:xfrm>
          <a:prstGeom prst="rect">
            <a:avLst/>
          </a:prstGeom>
        </p:spPr>
      </p:pic>
      <p:pic>
        <p:nvPicPr>
          <p:cNvPr id="23" name="Picture 22" descr="A black and white logo with leaves&#10;&#10;AI-generated content may be incorrect.">
            <a:extLst>
              <a:ext uri="{FF2B5EF4-FFF2-40B4-BE49-F238E27FC236}">
                <a16:creationId xmlns:a16="http://schemas.microsoft.com/office/drawing/2014/main" id="{F3FDAA29-88DA-91FD-EC69-3D3637B8E06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78829" y="4109604"/>
            <a:ext cx="1196977" cy="762728"/>
          </a:xfrm>
          <a:prstGeom prst="rect">
            <a:avLst/>
          </a:prstGeom>
        </p:spPr>
      </p:pic>
      <p:pic>
        <p:nvPicPr>
          <p:cNvPr id="24" name="Picture 23" descr="A black and white logo with black text&#10;&#10;AI-generated content may be incorrect.">
            <a:extLst>
              <a:ext uri="{FF2B5EF4-FFF2-40B4-BE49-F238E27FC236}">
                <a16:creationId xmlns:a16="http://schemas.microsoft.com/office/drawing/2014/main" id="{79453D69-02F5-E8B5-2A7B-900BD2B6ADF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831175" y="4086889"/>
            <a:ext cx="1213695" cy="801140"/>
          </a:xfrm>
          <a:prstGeom prst="rect">
            <a:avLst/>
          </a:prstGeom>
        </p:spPr>
      </p:pic>
    </p:spTree>
    <p:extLst>
      <p:ext uri="{BB962C8B-B14F-4D97-AF65-F5344CB8AC3E}">
        <p14:creationId xmlns:p14="http://schemas.microsoft.com/office/powerpoint/2010/main" val="329881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3F57C6-CA19-33D4-1053-86B538D2B40F}"/>
            </a:ext>
          </a:extLst>
        </p:cNvPr>
        <p:cNvGrpSpPr/>
        <p:nvPr/>
      </p:nvGrpSpPr>
      <p:grpSpPr>
        <a:xfrm>
          <a:off x="0" y="0"/>
          <a:ext cx="0" cy="0"/>
          <a:chOff x="0" y="0"/>
          <a:chExt cx="0" cy="0"/>
        </a:xfrm>
      </p:grpSpPr>
      <p:pic>
        <p:nvPicPr>
          <p:cNvPr id="4" name="Picture 3" descr="A house with a broken roof and a fence and birds flying&#10;&#10;Description automatically generated with medium confidence">
            <a:extLst>
              <a:ext uri="{FF2B5EF4-FFF2-40B4-BE49-F238E27FC236}">
                <a16:creationId xmlns:a16="http://schemas.microsoft.com/office/drawing/2014/main" id="{4B061DEF-4064-2A38-D098-474D3EF43192}"/>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1C83B4CF-922E-0E5C-D927-8181FA288252}"/>
              </a:ext>
            </a:extLst>
          </p:cNvPr>
          <p:cNvSpPr txBox="1"/>
          <p:nvPr/>
        </p:nvSpPr>
        <p:spPr>
          <a:xfrm>
            <a:off x="-1" y="5830291"/>
            <a:ext cx="1219199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4800" b="1" i="1" dirty="0">
                <a:solidFill>
                  <a:srgbClr val="FF0000"/>
                </a:solidFill>
                <a:latin typeface="Chiller" panose="04020404031007020602" pitchFamily="82" charset="0"/>
              </a:rPr>
              <a:t>Supernatural tales from across the Great White North</a:t>
            </a:r>
            <a:endParaRPr kumimoji="0" lang="en-CA" sz="4800" b="1" i="1" u="none" strike="noStrike" kern="1200" cap="none" spc="0" normalizeH="0" baseline="0" noProof="0" dirty="0">
              <a:ln>
                <a:noFill/>
              </a:ln>
              <a:solidFill>
                <a:srgbClr val="FF0000"/>
              </a:solidFill>
              <a:effectLst/>
              <a:uLnTx/>
              <a:uFillTx/>
              <a:latin typeface="Chiller" panose="04020404031007020602" pitchFamily="82" charset="0"/>
              <a:ea typeface="+mn-ea"/>
              <a:cs typeface="+mn-cs"/>
            </a:endParaRPr>
          </a:p>
        </p:txBody>
      </p:sp>
      <p:sp>
        <p:nvSpPr>
          <p:cNvPr id="6" name="TextBox 5">
            <a:extLst>
              <a:ext uri="{FF2B5EF4-FFF2-40B4-BE49-F238E27FC236}">
                <a16:creationId xmlns:a16="http://schemas.microsoft.com/office/drawing/2014/main" id="{3F8D23D0-2B55-11D1-577F-17A8C602F757}"/>
              </a:ext>
            </a:extLst>
          </p:cNvPr>
          <p:cNvSpPr txBox="1"/>
          <p:nvPr/>
        </p:nvSpPr>
        <p:spPr>
          <a:xfrm>
            <a:off x="-1" y="612210"/>
            <a:ext cx="12192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3600" b="1" i="1" dirty="0">
                <a:solidFill>
                  <a:prstClr val="white">
                    <a:lumMod val="85000"/>
                  </a:prstClr>
                </a:solidFill>
                <a:latin typeface="Algerian" panose="04020705040A02060702" pitchFamily="82" charset="0"/>
              </a:rPr>
              <a:t>Season 1: Grindhouse Canada</a:t>
            </a:r>
            <a:endParaRPr kumimoji="0" lang="en-CA" sz="3600" b="1" i="1" u="none" strike="noStrike" kern="1200" cap="none" spc="0" normalizeH="0" baseline="0" noProof="0" dirty="0">
              <a:ln>
                <a:noFill/>
              </a:ln>
              <a:solidFill>
                <a:prstClr val="white">
                  <a:lumMod val="85000"/>
                </a:prstClr>
              </a:solidFill>
              <a:effectLst/>
              <a:uLnTx/>
              <a:uFillTx/>
              <a:latin typeface="Algerian" panose="04020705040A02060702" pitchFamily="82" charset="0"/>
              <a:ea typeface="+mn-ea"/>
              <a:cs typeface="+mn-cs"/>
            </a:endParaRPr>
          </a:p>
        </p:txBody>
      </p:sp>
      <p:pic>
        <p:nvPicPr>
          <p:cNvPr id="2" name="Picture 1" descr="A train with a person standing next to it">
            <a:extLst>
              <a:ext uri="{FF2B5EF4-FFF2-40B4-BE49-F238E27FC236}">
                <a16:creationId xmlns:a16="http://schemas.microsoft.com/office/drawing/2014/main" id="{D032AFF7-F19C-9BA9-E623-1D6184918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238" y="1812073"/>
            <a:ext cx="3484132" cy="3233853"/>
          </a:xfrm>
          <a:prstGeom prst="rect">
            <a:avLst/>
          </a:prstGeom>
        </p:spPr>
      </p:pic>
      <p:sp>
        <p:nvSpPr>
          <p:cNvPr id="7" name="Rectangle 6">
            <a:extLst>
              <a:ext uri="{FF2B5EF4-FFF2-40B4-BE49-F238E27FC236}">
                <a16:creationId xmlns:a16="http://schemas.microsoft.com/office/drawing/2014/main" id="{A1C3D198-783D-1995-D18F-2F59F7FA4BB5}"/>
              </a:ext>
            </a:extLst>
          </p:cNvPr>
          <p:cNvSpPr/>
          <p:nvPr/>
        </p:nvSpPr>
        <p:spPr>
          <a:xfrm>
            <a:off x="560533" y="5045926"/>
            <a:ext cx="3484132" cy="30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Calisto MT" panose="02040603050505030304"/>
                <a:ea typeface="+mn-ea"/>
                <a:cs typeface="+mn-cs"/>
              </a:rPr>
              <a:t>The BC Night Train</a:t>
            </a:r>
            <a:endParaRPr kumimoji="0" lang="en-CA" sz="1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pic>
        <p:nvPicPr>
          <p:cNvPr id="10" name="Picture 9" descr="A building with lights on the sides&#10;&#10;Description automatically generated">
            <a:extLst>
              <a:ext uri="{FF2B5EF4-FFF2-40B4-BE49-F238E27FC236}">
                <a16:creationId xmlns:a16="http://schemas.microsoft.com/office/drawing/2014/main" id="{94150EB8-9CA8-9CEC-1485-3709B777A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818" y="1812073"/>
            <a:ext cx="3492502" cy="3281067"/>
          </a:xfrm>
          <a:prstGeom prst="rect">
            <a:avLst/>
          </a:prstGeom>
        </p:spPr>
      </p:pic>
      <p:sp>
        <p:nvSpPr>
          <p:cNvPr id="11" name="Rectangle 10">
            <a:extLst>
              <a:ext uri="{FF2B5EF4-FFF2-40B4-BE49-F238E27FC236}">
                <a16:creationId xmlns:a16="http://schemas.microsoft.com/office/drawing/2014/main" id="{7CE0CA10-F00A-9A2E-B52C-DBA27FC7480A}"/>
              </a:ext>
            </a:extLst>
          </p:cNvPr>
          <p:cNvSpPr/>
          <p:nvPr/>
        </p:nvSpPr>
        <p:spPr>
          <a:xfrm>
            <a:off x="8204110" y="5036755"/>
            <a:ext cx="3484132" cy="30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dirty="0">
                <a:solidFill>
                  <a:prstClr val="white"/>
                </a:solidFill>
                <a:latin typeface="Calisto MT" panose="02040603050505030304"/>
              </a:rPr>
              <a:t>The Fogo Island Blind Spot</a:t>
            </a:r>
            <a:endParaRPr kumimoji="0" lang="en-CA" sz="1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pic>
        <p:nvPicPr>
          <p:cNvPr id="13" name="Picture 12" descr="A foggy landscape with trees and water&#10;&#10;Description automatically generated">
            <a:extLst>
              <a:ext uri="{FF2B5EF4-FFF2-40B4-BE49-F238E27FC236}">
                <a16:creationId xmlns:a16="http://schemas.microsoft.com/office/drawing/2014/main" id="{CDFD5B5F-B07A-EAD7-1767-D77EAF9C4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8392" y="1805636"/>
            <a:ext cx="3484132" cy="3240290"/>
          </a:xfrm>
          <a:prstGeom prst="rect">
            <a:avLst/>
          </a:prstGeom>
        </p:spPr>
      </p:pic>
      <p:sp>
        <p:nvSpPr>
          <p:cNvPr id="14" name="Rectangle 13">
            <a:extLst>
              <a:ext uri="{FF2B5EF4-FFF2-40B4-BE49-F238E27FC236}">
                <a16:creationId xmlns:a16="http://schemas.microsoft.com/office/drawing/2014/main" id="{9FB483C7-D31D-2A2D-CC0B-6797F7B64501}"/>
              </a:ext>
            </a:extLst>
          </p:cNvPr>
          <p:cNvSpPr/>
          <p:nvPr/>
        </p:nvSpPr>
        <p:spPr>
          <a:xfrm>
            <a:off x="4378392" y="5052364"/>
            <a:ext cx="3484132" cy="30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dirty="0">
                <a:solidFill>
                  <a:prstClr val="white"/>
                </a:solidFill>
                <a:latin typeface="Calisto MT" panose="02040603050505030304"/>
              </a:rPr>
              <a:t>The Manitoba Mining Mist</a:t>
            </a:r>
            <a:endParaRPr kumimoji="0" lang="en-CA" sz="1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spTree>
    <p:extLst>
      <p:ext uri="{BB962C8B-B14F-4D97-AF65-F5344CB8AC3E}">
        <p14:creationId xmlns:p14="http://schemas.microsoft.com/office/powerpoint/2010/main" val="2074679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3" name="Picture 12" descr="A train with a person standing next to it">
            <a:extLst>
              <a:ext uri="{FF2B5EF4-FFF2-40B4-BE49-F238E27FC236}">
                <a16:creationId xmlns:a16="http://schemas.microsoft.com/office/drawing/2014/main" id="{6C1C5431-7671-B1CE-FBA7-0C265CD72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7388765" cy="6858000"/>
          </a:xfrm>
          <a:prstGeom prst="rect">
            <a:avLst/>
          </a:prstGeom>
        </p:spPr>
      </p:pic>
      <p:pic>
        <p:nvPicPr>
          <p:cNvPr id="9" name="Picture 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3" name="Content Placeholder 2">
            <a:extLst>
              <a:ext uri="{FF2B5EF4-FFF2-40B4-BE49-F238E27FC236}">
                <a16:creationId xmlns:a16="http://schemas.microsoft.com/office/drawing/2014/main" id="{0705ACBD-5F07-4C1C-86E8-2D9CB4FC9547}"/>
              </a:ext>
            </a:extLst>
          </p:cNvPr>
          <p:cNvSpPr>
            <a:spLocks noGrp="1"/>
          </p:cNvSpPr>
          <p:nvPr>
            <p:ph idx="1"/>
          </p:nvPr>
        </p:nvSpPr>
        <p:spPr>
          <a:xfrm>
            <a:off x="7388765" y="498453"/>
            <a:ext cx="4403596" cy="6195310"/>
          </a:xfrm>
        </p:spPr>
        <p:txBody>
          <a:bodyPr anchor="t">
            <a:normAutofit/>
          </a:bodyPr>
          <a:lstStyle/>
          <a:p>
            <a:pPr marL="0" indent="0" algn="ctr">
              <a:buNone/>
            </a:pPr>
            <a:r>
              <a:rPr lang="en-CA" b="1" dirty="0">
                <a:latin typeface="Algerian" panose="04020705040A02060702" pitchFamily="82" charset="0"/>
              </a:rPr>
              <a:t>E1: The BC Night Train (PILOT)</a:t>
            </a:r>
          </a:p>
          <a:p>
            <a:pPr marL="0" indent="0" algn="ctr">
              <a:buNone/>
            </a:pPr>
            <a:endParaRPr lang="en-CA" sz="1000" dirty="0">
              <a:latin typeface="Algerian" panose="04020705040A02060702" pitchFamily="82" charset="0"/>
            </a:endParaRPr>
          </a:p>
          <a:p>
            <a:pPr marL="36900" indent="0" algn="ctr">
              <a:lnSpc>
                <a:spcPct val="107000"/>
              </a:lnSpc>
              <a:spcAft>
                <a:spcPts val="800"/>
              </a:spcAft>
              <a:buNone/>
            </a:pPr>
            <a:r>
              <a:rPr lang="en-CA" sz="1700" dirty="0">
                <a:effectLst/>
                <a:latin typeface="Calibri" panose="020F0502020204030204" pitchFamily="34" charset="0"/>
                <a:ea typeface="Calibri" panose="020F0502020204030204" pitchFamily="34" charset="0"/>
                <a:cs typeface="Times New Roman" panose="02020603050405020304" pitchFamily="18" charset="0"/>
              </a:rPr>
              <a:t>JAMES, a young professor from the University of Hong Kong, is in Vancouver to audit a course at the University of British Columbia (UBC). The course, Canadian Urban Legends, has quickly gained interest in Canada as well as at foreign universities with good ex-pat populations.</a:t>
            </a:r>
          </a:p>
          <a:p>
            <a:pPr marL="36900" indent="0" algn="ctr">
              <a:lnSpc>
                <a:spcPct val="107000"/>
              </a:lnSpc>
              <a:spcAft>
                <a:spcPts val="800"/>
              </a:spcAft>
              <a:buNone/>
            </a:pPr>
            <a:r>
              <a:rPr lang="en-CA" sz="1700" dirty="0">
                <a:effectLst/>
                <a:latin typeface="Calibri" panose="020F0502020204030204" pitchFamily="34" charset="0"/>
                <a:ea typeface="Calibri" panose="020F0502020204030204" pitchFamily="34" charset="0"/>
                <a:cs typeface="Times New Roman" panose="02020603050405020304" pitchFamily="18" charset="0"/>
              </a:rPr>
              <a:t>During the course, JAMES is drawn to a horrific event that took place in BC during the building of the railroad where over a hundred Chinese immigrants were killed in a train bombing. The event raised a native spirit, the Reclaimer.</a:t>
            </a:r>
          </a:p>
          <a:p>
            <a:pPr marL="36900" indent="0" algn="ctr">
              <a:lnSpc>
                <a:spcPct val="107000"/>
              </a:lnSpc>
              <a:spcAft>
                <a:spcPts val="800"/>
              </a:spcAft>
              <a:buNone/>
            </a:pPr>
            <a:r>
              <a:rPr lang="en-CA" sz="1700" dirty="0">
                <a:effectLst/>
                <a:latin typeface="Calibri" panose="020F0502020204030204" pitchFamily="34" charset="0"/>
                <a:ea typeface="Calibri" panose="020F0502020204030204" pitchFamily="34" charset="0"/>
                <a:cs typeface="Times New Roman" panose="02020603050405020304" pitchFamily="18" charset="0"/>
              </a:rPr>
              <a:t> JAMES, through a series of dreams, finds a connection to the event and his great-grandfather. When the school is offered a ghost ride along the original tracks where the event occurred,  JAMES and the UBC professor, BILL, find out just how real the story is.</a:t>
            </a:r>
          </a:p>
          <a:p>
            <a:pPr marL="0" indent="0" algn="ctr">
              <a:buNone/>
            </a:pPr>
            <a:endParaRPr lang="en-CA" dirty="0">
              <a:latin typeface="Algerian" panose="04020705040A02060702" pitchFamily="82" charset="0"/>
            </a:endParaRPr>
          </a:p>
        </p:txBody>
      </p:sp>
      <p:pic>
        <p:nvPicPr>
          <p:cNvPr id="2" name="Picture 1">
            <a:extLst>
              <a:ext uri="{FF2B5EF4-FFF2-40B4-BE49-F238E27FC236}">
                <a16:creationId xmlns:a16="http://schemas.microsoft.com/office/drawing/2014/main" id="{377BCE28-0C24-C3A8-C871-9A6DC2BF0F94}"/>
              </a:ext>
            </a:extLst>
          </p:cNvPr>
          <p:cNvPicPr>
            <a:picLocks noChangeAspect="1"/>
          </p:cNvPicPr>
          <p:nvPr/>
        </p:nvPicPr>
        <p:blipFill>
          <a:blip r:embed="rId5"/>
          <a:stretch>
            <a:fillRect/>
          </a:stretch>
        </p:blipFill>
        <p:spPr>
          <a:xfrm>
            <a:off x="140782" y="5889021"/>
            <a:ext cx="1213209" cy="804742"/>
          </a:xfrm>
          <a:prstGeom prst="rect">
            <a:avLst/>
          </a:prstGeom>
        </p:spPr>
      </p:pic>
      <p:pic>
        <p:nvPicPr>
          <p:cNvPr id="4" name="Picture 3">
            <a:extLst>
              <a:ext uri="{FF2B5EF4-FFF2-40B4-BE49-F238E27FC236}">
                <a16:creationId xmlns:a16="http://schemas.microsoft.com/office/drawing/2014/main" id="{C78E83D5-49E6-4910-C07D-A841BD4D4F43}"/>
              </a:ext>
            </a:extLst>
          </p:cNvPr>
          <p:cNvPicPr>
            <a:picLocks noChangeAspect="1"/>
          </p:cNvPicPr>
          <p:nvPr/>
        </p:nvPicPr>
        <p:blipFill>
          <a:blip r:embed="rId6"/>
          <a:stretch>
            <a:fillRect/>
          </a:stretch>
        </p:blipFill>
        <p:spPr>
          <a:xfrm>
            <a:off x="1542367" y="5901880"/>
            <a:ext cx="1194920" cy="792549"/>
          </a:xfrm>
          <a:prstGeom prst="rect">
            <a:avLst/>
          </a:prstGeom>
        </p:spPr>
      </p:pic>
      <p:grpSp>
        <p:nvGrpSpPr>
          <p:cNvPr id="8" name="Group 7">
            <a:extLst>
              <a:ext uri="{FF2B5EF4-FFF2-40B4-BE49-F238E27FC236}">
                <a16:creationId xmlns:a16="http://schemas.microsoft.com/office/drawing/2014/main" id="{8EEF2738-430A-9E52-2C87-7634D61646F7}"/>
              </a:ext>
            </a:extLst>
          </p:cNvPr>
          <p:cNvGrpSpPr/>
          <p:nvPr/>
        </p:nvGrpSpPr>
        <p:grpSpPr>
          <a:xfrm>
            <a:off x="2896359" y="5914074"/>
            <a:ext cx="1360979" cy="779689"/>
            <a:chOff x="5327374" y="-2941983"/>
            <a:chExt cx="1331843" cy="874645"/>
          </a:xfrm>
        </p:grpSpPr>
        <p:sp>
          <p:nvSpPr>
            <p:cNvPr id="6" name="Rectangle 5">
              <a:extLst>
                <a:ext uri="{FF2B5EF4-FFF2-40B4-BE49-F238E27FC236}">
                  <a16:creationId xmlns:a16="http://schemas.microsoft.com/office/drawing/2014/main" id="{13945EBF-0249-04B0-59B2-64CB814C582B}"/>
                </a:ext>
              </a:extLst>
            </p:cNvPr>
            <p:cNvSpPr/>
            <p:nvPr/>
          </p:nvSpPr>
          <p:spPr>
            <a:xfrm>
              <a:off x="5327374" y="-2941983"/>
              <a:ext cx="1331843" cy="87464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D0DC1AF3-095A-C543-CC49-569BD8CDC05A}"/>
                </a:ext>
              </a:extLst>
            </p:cNvPr>
            <p:cNvPicPr>
              <a:picLocks noChangeAspect="1"/>
            </p:cNvPicPr>
            <p:nvPr/>
          </p:nvPicPr>
          <p:blipFill>
            <a:blip r:embed="rId7"/>
            <a:stretch>
              <a:fillRect/>
            </a:stretch>
          </p:blipFill>
          <p:spPr>
            <a:xfrm>
              <a:off x="5347258" y="-2914755"/>
              <a:ext cx="1304657" cy="847417"/>
            </a:xfrm>
            <a:prstGeom prst="rect">
              <a:avLst/>
            </a:prstGeom>
          </p:spPr>
        </p:pic>
      </p:grpSp>
      <p:pic>
        <p:nvPicPr>
          <p:cNvPr id="10" name="Picture 9">
            <a:extLst>
              <a:ext uri="{FF2B5EF4-FFF2-40B4-BE49-F238E27FC236}">
                <a16:creationId xmlns:a16="http://schemas.microsoft.com/office/drawing/2014/main" id="{8FFF1DC4-BF7C-04F1-3146-ED2F62EAB4B8}"/>
              </a:ext>
            </a:extLst>
          </p:cNvPr>
          <p:cNvPicPr>
            <a:picLocks noChangeAspect="1"/>
          </p:cNvPicPr>
          <p:nvPr/>
        </p:nvPicPr>
        <p:blipFill>
          <a:blip r:embed="rId8"/>
          <a:stretch>
            <a:fillRect/>
          </a:stretch>
        </p:blipFill>
        <p:spPr>
          <a:xfrm>
            <a:off x="4458549" y="5938346"/>
            <a:ext cx="1207113" cy="755416"/>
          </a:xfrm>
          <a:prstGeom prst="rect">
            <a:avLst/>
          </a:prstGeom>
        </p:spPr>
      </p:pic>
      <p:pic>
        <p:nvPicPr>
          <p:cNvPr id="7" name="Picture 6" descr="A close-up of a person's face&#10;&#10;Description automatically generated">
            <a:extLst>
              <a:ext uri="{FF2B5EF4-FFF2-40B4-BE49-F238E27FC236}">
                <a16:creationId xmlns:a16="http://schemas.microsoft.com/office/drawing/2014/main" id="{243F3251-8D60-A32A-3602-A6F2BBBD9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7952" y="5889020"/>
            <a:ext cx="1202975" cy="804742"/>
          </a:xfrm>
          <a:prstGeom prst="rect">
            <a:avLst/>
          </a:prstGeom>
        </p:spPr>
      </p:pic>
      <p:pic>
        <p:nvPicPr>
          <p:cNvPr id="11" name="Picture 10" descr="A black and white sign with white text&#10;&#10;Description automatically generated">
            <a:extLst>
              <a:ext uri="{FF2B5EF4-FFF2-40B4-BE49-F238E27FC236}">
                <a16:creationId xmlns:a16="http://schemas.microsoft.com/office/drawing/2014/main" id="{B199DDB5-4966-D66C-E32D-379F6B9799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0649" y="5103635"/>
            <a:ext cx="1206749" cy="712945"/>
          </a:xfrm>
          <a:prstGeom prst="rect">
            <a:avLst/>
          </a:prstGeom>
        </p:spPr>
      </p:pic>
      <p:pic>
        <p:nvPicPr>
          <p:cNvPr id="12" name="Picture 11" descr="A logo with black leaves&#10;&#10;Description automatically generated">
            <a:extLst>
              <a:ext uri="{FF2B5EF4-FFF2-40B4-BE49-F238E27FC236}">
                <a16:creationId xmlns:a16="http://schemas.microsoft.com/office/drawing/2014/main" id="{49312B80-A8EC-1694-4E3D-015D14756E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782" y="5068160"/>
            <a:ext cx="1206749" cy="712946"/>
          </a:xfrm>
          <a:prstGeom prst="rect">
            <a:avLst/>
          </a:prstGeom>
        </p:spPr>
      </p:pic>
      <p:pic>
        <p:nvPicPr>
          <p:cNvPr id="14" name="Picture 13">
            <a:extLst>
              <a:ext uri="{FF2B5EF4-FFF2-40B4-BE49-F238E27FC236}">
                <a16:creationId xmlns:a16="http://schemas.microsoft.com/office/drawing/2014/main" id="{693B4404-3221-4880-0E49-4BBBEF25C4E5}"/>
              </a:ext>
            </a:extLst>
          </p:cNvPr>
          <p:cNvPicPr>
            <a:picLocks noChangeAspect="1"/>
          </p:cNvPicPr>
          <p:nvPr/>
        </p:nvPicPr>
        <p:blipFill>
          <a:blip r:embed="rId12"/>
          <a:stretch>
            <a:fillRect/>
          </a:stretch>
        </p:blipFill>
        <p:spPr>
          <a:xfrm>
            <a:off x="1601157" y="5068161"/>
            <a:ext cx="1077340" cy="712945"/>
          </a:xfrm>
          <a:prstGeom prst="rect">
            <a:avLst/>
          </a:prstGeom>
        </p:spPr>
      </p:pic>
      <p:pic>
        <p:nvPicPr>
          <p:cNvPr id="15" name="Picture 14">
            <a:extLst>
              <a:ext uri="{FF2B5EF4-FFF2-40B4-BE49-F238E27FC236}">
                <a16:creationId xmlns:a16="http://schemas.microsoft.com/office/drawing/2014/main" id="{D1D8C04B-670A-5BB2-E00E-9199CB3AC0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58185" y="5078275"/>
            <a:ext cx="1207113" cy="702831"/>
          </a:xfrm>
          <a:prstGeom prst="rect">
            <a:avLst/>
          </a:prstGeom>
        </p:spPr>
      </p:pic>
    </p:spTree>
    <p:extLst>
      <p:ext uri="{BB962C8B-B14F-4D97-AF65-F5344CB8AC3E}">
        <p14:creationId xmlns:p14="http://schemas.microsoft.com/office/powerpoint/2010/main" val="3524192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3A6D96-3875-9157-D866-382DB920B093}"/>
              </a:ext>
            </a:extLst>
          </p:cNvPr>
          <p:cNvPicPr>
            <a:picLocks noChangeAspect="1"/>
          </p:cNvPicPr>
          <p:nvPr/>
        </p:nvPicPr>
        <p:blipFill>
          <a:blip r:embed="rId3"/>
          <a:stretch>
            <a:fillRect/>
          </a:stretch>
        </p:blipFill>
        <p:spPr>
          <a:xfrm>
            <a:off x="0" y="6096"/>
            <a:ext cx="12192000" cy="6845807"/>
          </a:xfrm>
          <a:prstGeom prst="rect">
            <a:avLst/>
          </a:prstGeom>
        </p:spPr>
      </p:pic>
      <p:pic>
        <p:nvPicPr>
          <p:cNvPr id="5" name="Picture 4">
            <a:extLst>
              <a:ext uri="{FF2B5EF4-FFF2-40B4-BE49-F238E27FC236}">
                <a16:creationId xmlns:a16="http://schemas.microsoft.com/office/drawing/2014/main" id="{C6B3B90F-43FB-1F12-B4EB-177BDAEDE514}"/>
              </a:ext>
            </a:extLst>
          </p:cNvPr>
          <p:cNvPicPr>
            <a:picLocks noChangeAspect="1"/>
          </p:cNvPicPr>
          <p:nvPr/>
        </p:nvPicPr>
        <p:blipFill>
          <a:blip r:embed="rId4"/>
          <a:stretch>
            <a:fillRect/>
          </a:stretch>
        </p:blipFill>
        <p:spPr>
          <a:xfrm>
            <a:off x="115411" y="211873"/>
            <a:ext cx="4657311" cy="6640327"/>
          </a:xfrm>
          <a:prstGeom prst="rect">
            <a:avLst/>
          </a:prstGeom>
        </p:spPr>
      </p:pic>
      <p:sp>
        <p:nvSpPr>
          <p:cNvPr id="3" name="Content Placeholder 2">
            <a:extLst>
              <a:ext uri="{FF2B5EF4-FFF2-40B4-BE49-F238E27FC236}">
                <a16:creationId xmlns:a16="http://schemas.microsoft.com/office/drawing/2014/main" id="{0705ACBD-5F07-4C1C-86E8-2D9CB4FC9547}"/>
              </a:ext>
            </a:extLst>
          </p:cNvPr>
          <p:cNvSpPr>
            <a:spLocks noGrp="1"/>
          </p:cNvSpPr>
          <p:nvPr>
            <p:ph idx="1"/>
          </p:nvPr>
        </p:nvSpPr>
        <p:spPr>
          <a:xfrm>
            <a:off x="115411" y="399495"/>
            <a:ext cx="4437539" cy="6773663"/>
          </a:xfrm>
        </p:spPr>
        <p:txBody>
          <a:bodyPr anchor="t">
            <a:normAutofit fontScale="92500" lnSpcReduction="20000"/>
          </a:bodyPr>
          <a:lstStyle/>
          <a:p>
            <a:pPr marL="0" indent="0" algn="ctr">
              <a:buNone/>
            </a:pPr>
            <a:r>
              <a:rPr lang="en-CA" b="1" dirty="0">
                <a:latin typeface="Algerian" panose="04020705040A02060702" pitchFamily="82" charset="0"/>
              </a:rPr>
              <a:t>E2: The Fogo Island Blind Spot</a:t>
            </a:r>
          </a:p>
          <a:p>
            <a:pPr marL="0" indent="0">
              <a:buNone/>
            </a:pPr>
            <a:endParaRPr lang="en-CA" sz="1200" dirty="0">
              <a:latin typeface="Algerian" panose="04020705040A02060702" pitchFamily="82" charset="0"/>
            </a:endParaRP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It’s the mid-1800s, during the height of the Irish famine, when a ship carrying starving men, women, and children in search of a better life in Canada is hit by a mysterious storm. The ship is forced to take to port in Fogo Island, Newfoundland. </a:t>
            </a: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inhabitants don’t take kindly to having the Irish on their island. When the Irish take shelter from the storm in a local Anglican church, the locals, led by GERRY SMITH, a vile little man, burn the church down, killing over 80 people. The event causes a native spirit known as the Reclaimer to rise.</a:t>
            </a: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Jumping ahead to the present day, MIKE MURPHY, a young university student, finds himself taking a new offering at McGill University in Montreal. The course, Canadian Urban Legends, quickly has him enthralled. One story, in particular, draws him in: The Fogo Island Blind Spot. When his project group decides to visit Fogo Island during the Canadian Thanksgiving, he and his roommate, JERRY, find a terrifying connection to the event and the legend.</a:t>
            </a:r>
          </a:p>
          <a:p>
            <a:pPr marL="0" indent="0">
              <a:buNone/>
            </a:pPr>
            <a:endParaRPr lang="en-CA" dirty="0">
              <a:latin typeface="Algerian" panose="04020705040A02060702" pitchFamily="82" charset="0"/>
            </a:endParaRPr>
          </a:p>
        </p:txBody>
      </p:sp>
      <p:pic>
        <p:nvPicPr>
          <p:cNvPr id="9" name="Picture 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Picture 3" descr="A logo for a film awards&#10;&#10;AI-generated content may be incorrect.">
            <a:extLst>
              <a:ext uri="{FF2B5EF4-FFF2-40B4-BE49-F238E27FC236}">
                <a16:creationId xmlns:a16="http://schemas.microsoft.com/office/drawing/2014/main" id="{E75D263B-CAFA-6554-F6AC-C056D8A91D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4455" y="5901636"/>
            <a:ext cx="1192291" cy="791521"/>
          </a:xfrm>
          <a:prstGeom prst="rect">
            <a:avLst/>
          </a:prstGeom>
        </p:spPr>
      </p:pic>
      <p:pic>
        <p:nvPicPr>
          <p:cNvPr id="8" name="Picture 7" descr="A black and white logo with black text&#10;&#10;AI-generated content may be incorrect.">
            <a:extLst>
              <a:ext uri="{FF2B5EF4-FFF2-40B4-BE49-F238E27FC236}">
                <a16:creationId xmlns:a16="http://schemas.microsoft.com/office/drawing/2014/main" id="{E75D6BA9-5DF6-B204-28DB-CDCCC5805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7506" y="5893266"/>
            <a:ext cx="1192291" cy="799891"/>
          </a:xfrm>
          <a:prstGeom prst="rect">
            <a:avLst/>
          </a:prstGeom>
        </p:spPr>
      </p:pic>
    </p:spTree>
    <p:extLst>
      <p:ext uri="{BB962C8B-B14F-4D97-AF65-F5344CB8AC3E}">
        <p14:creationId xmlns:p14="http://schemas.microsoft.com/office/powerpoint/2010/main" val="669366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E6F2A-CB52-F236-9540-91E8A1834669}"/>
              </a:ext>
            </a:extLst>
          </p:cNvPr>
          <p:cNvPicPr>
            <a:picLocks noChangeAspect="1"/>
          </p:cNvPicPr>
          <p:nvPr/>
        </p:nvPicPr>
        <p:blipFill>
          <a:blip r:embed="rId2"/>
          <a:stretch>
            <a:fillRect/>
          </a:stretch>
        </p:blipFill>
        <p:spPr>
          <a:xfrm>
            <a:off x="0" y="0"/>
            <a:ext cx="12192000" cy="6877689"/>
          </a:xfrm>
          <a:prstGeom prst="rect">
            <a:avLst/>
          </a:prstGeom>
        </p:spPr>
      </p:pic>
      <p:sp>
        <p:nvSpPr>
          <p:cNvPr id="5" name="Rectangle 4">
            <a:extLst>
              <a:ext uri="{FF2B5EF4-FFF2-40B4-BE49-F238E27FC236}">
                <a16:creationId xmlns:a16="http://schemas.microsoft.com/office/drawing/2014/main" id="{348B5167-3EA2-7D2C-DB8C-AF17ECC5FAD5}"/>
              </a:ext>
            </a:extLst>
          </p:cNvPr>
          <p:cNvSpPr/>
          <p:nvPr/>
        </p:nvSpPr>
        <p:spPr>
          <a:xfrm>
            <a:off x="5866793" y="205348"/>
            <a:ext cx="6133414" cy="6447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0705ACBD-5F07-4C1C-86E8-2D9CB4FC9547}"/>
              </a:ext>
            </a:extLst>
          </p:cNvPr>
          <p:cNvSpPr>
            <a:spLocks noGrp="1"/>
          </p:cNvSpPr>
          <p:nvPr>
            <p:ph idx="1"/>
          </p:nvPr>
        </p:nvSpPr>
        <p:spPr>
          <a:xfrm>
            <a:off x="5805996" y="301840"/>
            <a:ext cx="6214369" cy="6556159"/>
          </a:xfrm>
        </p:spPr>
        <p:txBody>
          <a:bodyPr>
            <a:normAutofit fontScale="92500" lnSpcReduction="10000"/>
          </a:bodyPr>
          <a:lstStyle/>
          <a:p>
            <a:pPr marL="0" indent="0" algn="ctr">
              <a:buNone/>
            </a:pPr>
            <a:r>
              <a:rPr lang="en-CA" sz="2200" b="1" dirty="0">
                <a:latin typeface="Algerian" panose="04020705040A02060702" pitchFamily="82" charset="0"/>
              </a:rPr>
              <a:t>E3: The Manitoba Mining Mist</a:t>
            </a:r>
          </a:p>
          <a:p>
            <a:pPr marL="0" indent="0" algn="ctr">
              <a:buNone/>
            </a:pPr>
            <a:endParaRPr lang="en-CA" sz="1100" dirty="0">
              <a:latin typeface="Algerian" panose="04020705040A02060702" pitchFamily="82" charset="0"/>
            </a:endParaRP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MIKE EDWARDS, the mayor of Randall, Manitoba, was looking to make a little quick money at the tail end of WWII. It seemed easy, sign off on some mining rights, turn a blind eye to the fact that the mine would make its way into a Native burial ground, and collect some cash. </a:t>
            </a: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When the mine, dug by a company known for its questionable methods, caves in, the Reclaimer escapes from the mine in the form of a mist. The mist seeks out those who have done wrong and causes them to violently take their own lives. Just as the town loses hope, CHIEF PROUDFOOT and a group of Native elders manage to return the mist to the cave-in site and trap it inside.</a:t>
            </a: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Jump to the present day, where PETE SAMPSON, a football player at the University of Saskatchewan, is looking for some easy credits to maintain his grade point average. He and several other players register for a new course called Canadian Urban Legends. The four of them find a connection to the Manitoba Mining Mist legend and following a football game in Winnipeg, they decide to visit Randall, Manitoba, and look for the mine. Once there, under the influence of a young Native spiritualist, PETE and his friends open the mine and release mist. The horrors of the past quickly return, and PETE finds himself tied into a history he never knew.</a:t>
            </a:r>
          </a:p>
          <a:p>
            <a:pPr marL="0" indent="0" algn="ctr">
              <a:buNone/>
            </a:pPr>
            <a:endParaRPr lang="en-CA" dirty="0">
              <a:latin typeface="Algerian" panose="04020705040A02060702" pitchFamily="82" charset="0"/>
            </a:endParaRPr>
          </a:p>
        </p:txBody>
      </p:sp>
      <p:pic>
        <p:nvPicPr>
          <p:cNvPr id="7" name="Picture 6" descr="A black and white logo with leaves&#10;&#10;AI-generated content may be incorrect.">
            <a:extLst>
              <a:ext uri="{FF2B5EF4-FFF2-40B4-BE49-F238E27FC236}">
                <a16:creationId xmlns:a16="http://schemas.microsoft.com/office/drawing/2014/main" id="{9F028E5D-FF4C-BDD7-2291-F9D71A84F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93" y="5872936"/>
            <a:ext cx="1174020" cy="779715"/>
          </a:xfrm>
          <a:prstGeom prst="rect">
            <a:avLst/>
          </a:prstGeom>
        </p:spPr>
      </p:pic>
    </p:spTree>
    <p:extLst>
      <p:ext uri="{BB962C8B-B14F-4D97-AF65-F5344CB8AC3E}">
        <p14:creationId xmlns:p14="http://schemas.microsoft.com/office/powerpoint/2010/main" val="368179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49F8E3-E373-1989-9187-8817D076993F}"/>
            </a:ext>
          </a:extLst>
        </p:cNvPr>
        <p:cNvGrpSpPr/>
        <p:nvPr/>
      </p:nvGrpSpPr>
      <p:grpSpPr>
        <a:xfrm>
          <a:off x="0" y="0"/>
          <a:ext cx="0" cy="0"/>
          <a:chOff x="0" y="0"/>
          <a:chExt cx="0" cy="0"/>
        </a:xfrm>
      </p:grpSpPr>
      <p:pic>
        <p:nvPicPr>
          <p:cNvPr id="4" name="Picture 3" descr="A house with a broken roof and a fence and birds flying&#10;&#10;Description automatically generated with medium confidence">
            <a:extLst>
              <a:ext uri="{FF2B5EF4-FFF2-40B4-BE49-F238E27FC236}">
                <a16:creationId xmlns:a16="http://schemas.microsoft.com/office/drawing/2014/main" id="{42C5EC50-2CC4-FF6F-D6B9-4618E6D8B458}"/>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DB610F1-8414-2A87-5AB0-4E17E62995A6}"/>
              </a:ext>
            </a:extLst>
          </p:cNvPr>
          <p:cNvSpPr txBox="1"/>
          <p:nvPr/>
        </p:nvSpPr>
        <p:spPr>
          <a:xfrm>
            <a:off x="0" y="5991769"/>
            <a:ext cx="1219199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800" b="1" i="1" u="none" strike="noStrike" kern="1200" cap="none" spc="0" normalizeH="0" baseline="0" noProof="0" dirty="0">
                <a:ln>
                  <a:noFill/>
                </a:ln>
                <a:solidFill>
                  <a:srgbClr val="FF0000"/>
                </a:solidFill>
                <a:effectLst/>
                <a:uLnTx/>
                <a:uFillTx/>
                <a:latin typeface="Chiller" panose="04020404031007020602" pitchFamily="82" charset="0"/>
                <a:ea typeface="+mn-ea"/>
                <a:cs typeface="+mn-cs"/>
              </a:rPr>
              <a:t>Supernatural tales from across the </a:t>
            </a:r>
            <a:r>
              <a:rPr lang="en-CA" sz="4800" b="1" i="1" dirty="0">
                <a:solidFill>
                  <a:srgbClr val="FF0000"/>
                </a:solidFill>
                <a:latin typeface="Chiller" panose="04020404031007020602" pitchFamily="82" charset="0"/>
              </a:rPr>
              <a:t>Caribbean</a:t>
            </a:r>
            <a:r>
              <a:rPr kumimoji="0" lang="en-CA" sz="4800" b="1" i="1" u="none" strike="noStrike" kern="1200" cap="none" spc="0" normalizeH="0" baseline="0" noProof="0" dirty="0">
                <a:ln>
                  <a:noFill/>
                </a:ln>
                <a:solidFill>
                  <a:srgbClr val="FF0000"/>
                </a:solidFill>
                <a:effectLst/>
                <a:uLnTx/>
                <a:uFillTx/>
                <a:latin typeface="Chiller" panose="04020404031007020602" pitchFamily="82" charset="0"/>
                <a:ea typeface="+mn-ea"/>
                <a:cs typeface="+mn-cs"/>
              </a:rPr>
              <a:t> landscape</a:t>
            </a:r>
          </a:p>
        </p:txBody>
      </p:sp>
      <p:sp>
        <p:nvSpPr>
          <p:cNvPr id="6" name="TextBox 5">
            <a:extLst>
              <a:ext uri="{FF2B5EF4-FFF2-40B4-BE49-F238E27FC236}">
                <a16:creationId xmlns:a16="http://schemas.microsoft.com/office/drawing/2014/main" id="{0B30BB8B-409A-91EB-945C-022CAC97DEE7}"/>
              </a:ext>
            </a:extLst>
          </p:cNvPr>
          <p:cNvSpPr txBox="1"/>
          <p:nvPr/>
        </p:nvSpPr>
        <p:spPr>
          <a:xfrm>
            <a:off x="-1" y="612210"/>
            <a:ext cx="12192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1" u="none" strike="noStrike" kern="1200" cap="none" spc="0" normalizeH="0" baseline="0" noProof="0" dirty="0">
                <a:ln>
                  <a:noFill/>
                </a:ln>
                <a:solidFill>
                  <a:prstClr val="white">
                    <a:lumMod val="85000"/>
                  </a:prstClr>
                </a:solidFill>
                <a:effectLst/>
                <a:uLnTx/>
                <a:uFillTx/>
                <a:latin typeface="Algerian" panose="04020705040A02060702" pitchFamily="82" charset="0"/>
                <a:ea typeface="+mn-ea"/>
                <a:cs typeface="+mn-cs"/>
              </a:rPr>
              <a:t>Season 2: Grindhouse Caribbean</a:t>
            </a:r>
          </a:p>
        </p:txBody>
      </p:sp>
      <p:sp>
        <p:nvSpPr>
          <p:cNvPr id="7" name="Rectangle 6">
            <a:extLst>
              <a:ext uri="{FF2B5EF4-FFF2-40B4-BE49-F238E27FC236}">
                <a16:creationId xmlns:a16="http://schemas.microsoft.com/office/drawing/2014/main" id="{8799F291-2B52-076E-ED72-4879CE32960C}"/>
              </a:ext>
            </a:extLst>
          </p:cNvPr>
          <p:cNvSpPr/>
          <p:nvPr/>
        </p:nvSpPr>
        <p:spPr>
          <a:xfrm>
            <a:off x="560533" y="5045926"/>
            <a:ext cx="3484132" cy="30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alisto MT" panose="02040603050505030304"/>
                <a:ea typeface="+mn-ea"/>
                <a:cs typeface="+mn-cs"/>
              </a:rPr>
              <a:t>The White Witch of Rose Hall</a:t>
            </a:r>
          </a:p>
        </p:txBody>
      </p:sp>
      <p:sp>
        <p:nvSpPr>
          <p:cNvPr id="11" name="Rectangle 10">
            <a:extLst>
              <a:ext uri="{FF2B5EF4-FFF2-40B4-BE49-F238E27FC236}">
                <a16:creationId xmlns:a16="http://schemas.microsoft.com/office/drawing/2014/main" id="{8196E27D-D1A8-0277-39F9-53859AAD5BC5}"/>
              </a:ext>
            </a:extLst>
          </p:cNvPr>
          <p:cNvSpPr/>
          <p:nvPr/>
        </p:nvSpPr>
        <p:spPr>
          <a:xfrm>
            <a:off x="8204110" y="5036755"/>
            <a:ext cx="3484132" cy="30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dirty="0">
                <a:solidFill>
                  <a:prstClr val="white"/>
                </a:solidFill>
                <a:latin typeface="Calisto MT" panose="02040603050505030304"/>
              </a:rPr>
              <a:t>Dia de la Morte</a:t>
            </a:r>
            <a:endParaRPr kumimoji="0" lang="en-CA" sz="1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sp>
        <p:nvSpPr>
          <p:cNvPr id="14" name="Rectangle 13">
            <a:extLst>
              <a:ext uri="{FF2B5EF4-FFF2-40B4-BE49-F238E27FC236}">
                <a16:creationId xmlns:a16="http://schemas.microsoft.com/office/drawing/2014/main" id="{DBDE9C83-7C24-1BE7-532C-7586EB99995B}"/>
              </a:ext>
            </a:extLst>
          </p:cNvPr>
          <p:cNvSpPr/>
          <p:nvPr/>
        </p:nvSpPr>
        <p:spPr>
          <a:xfrm>
            <a:off x="4378392" y="5052364"/>
            <a:ext cx="3484132" cy="30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alisto MT" panose="02040603050505030304"/>
                <a:ea typeface="+mn-ea"/>
                <a:cs typeface="+mn-cs"/>
              </a:rPr>
              <a:t>The </a:t>
            </a:r>
            <a:r>
              <a:rPr lang="en-CA" dirty="0">
                <a:solidFill>
                  <a:prstClr val="white"/>
                </a:solidFill>
                <a:latin typeface="Calisto MT" panose="02040603050505030304"/>
              </a:rPr>
              <a:t>Voodoo Princess of Haiti</a:t>
            </a:r>
            <a:endParaRPr kumimoji="0" lang="en-CA" sz="1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pic>
        <p:nvPicPr>
          <p:cNvPr id="16" name="Picture 15" descr="A person sitting on a rock&#10;&#10;Description automatically generated">
            <a:extLst>
              <a:ext uri="{FF2B5EF4-FFF2-40B4-BE49-F238E27FC236}">
                <a16:creationId xmlns:a16="http://schemas.microsoft.com/office/drawing/2014/main" id="{E8DAE64A-5635-29C0-9421-BB7F3B415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575" y="1812072"/>
            <a:ext cx="3489041" cy="3217043"/>
          </a:xfrm>
          <a:prstGeom prst="rect">
            <a:avLst/>
          </a:prstGeom>
        </p:spPr>
      </p:pic>
      <p:pic>
        <p:nvPicPr>
          <p:cNvPr id="20" name="Picture 19" descr="A person in a garment holding torches&#10;&#10;Description automatically generated">
            <a:extLst>
              <a:ext uri="{FF2B5EF4-FFF2-40B4-BE49-F238E27FC236}">
                <a16:creationId xmlns:a16="http://schemas.microsoft.com/office/drawing/2014/main" id="{797A4F5E-C1DD-16DA-A8BB-5BD6E73D8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8002" y="1782387"/>
            <a:ext cx="3356348" cy="3246728"/>
          </a:xfrm>
          <a:prstGeom prst="rect">
            <a:avLst/>
          </a:prstGeom>
        </p:spPr>
      </p:pic>
      <p:pic>
        <p:nvPicPr>
          <p:cNvPr id="2" name="Picture 1">
            <a:extLst>
              <a:ext uri="{FF2B5EF4-FFF2-40B4-BE49-F238E27FC236}">
                <a16:creationId xmlns:a16="http://schemas.microsoft.com/office/drawing/2014/main" id="{E1B6CD28-73FB-A45C-ED58-B3D90437F5CA}"/>
              </a:ext>
            </a:extLst>
          </p:cNvPr>
          <p:cNvPicPr>
            <a:picLocks noChangeAspect="1"/>
          </p:cNvPicPr>
          <p:nvPr/>
        </p:nvPicPr>
        <p:blipFill>
          <a:blip r:embed="rId5"/>
          <a:stretch>
            <a:fillRect/>
          </a:stretch>
        </p:blipFill>
        <p:spPr>
          <a:xfrm>
            <a:off x="560533" y="1809494"/>
            <a:ext cx="3484132" cy="3217043"/>
          </a:xfrm>
          <a:prstGeom prst="rect">
            <a:avLst/>
          </a:prstGeom>
        </p:spPr>
      </p:pic>
    </p:spTree>
    <p:extLst>
      <p:ext uri="{BB962C8B-B14F-4D97-AF65-F5344CB8AC3E}">
        <p14:creationId xmlns:p14="http://schemas.microsoft.com/office/powerpoint/2010/main" val="820256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05ACBD-5F07-4C1C-86E8-2D9CB4FC9547}"/>
              </a:ext>
            </a:extLst>
          </p:cNvPr>
          <p:cNvSpPr>
            <a:spLocks noGrp="1"/>
          </p:cNvSpPr>
          <p:nvPr>
            <p:ph idx="1"/>
          </p:nvPr>
        </p:nvSpPr>
        <p:spPr>
          <a:xfrm>
            <a:off x="0" y="676922"/>
            <a:ext cx="4552950" cy="6181078"/>
          </a:xfrm>
        </p:spPr>
        <p:txBody>
          <a:bodyPr anchor="t">
            <a:normAutofit/>
          </a:bodyPr>
          <a:lstStyle/>
          <a:p>
            <a:pPr marL="0" indent="0" algn="ctr">
              <a:buNone/>
            </a:pPr>
            <a:r>
              <a:rPr lang="en-CA" b="1" dirty="0">
                <a:latin typeface="Algerian" panose="04020705040A02060702" pitchFamily="82" charset="0"/>
              </a:rPr>
              <a:t>E4: The White Witch of Rose Hall</a:t>
            </a:r>
          </a:p>
          <a:p>
            <a:pPr marL="0" indent="0" algn="ctr">
              <a:buNone/>
            </a:pPr>
            <a:endParaRPr lang="en-CA" sz="1000" dirty="0">
              <a:latin typeface="Algerian" panose="04020705040A02060702" pitchFamily="82" charset="0"/>
            </a:endParaRPr>
          </a:p>
          <a:p>
            <a:pPr marL="36900" indent="0" algn="ctr">
              <a:lnSpc>
                <a:spcPct val="107000"/>
              </a:lnSpc>
              <a:spcAft>
                <a:spcPts val="800"/>
              </a:spcAft>
              <a:buNone/>
            </a:pPr>
            <a:r>
              <a:rPr lang="en-CA" sz="1700" dirty="0">
                <a:effectLst/>
                <a:latin typeface="Calibri" panose="020F0502020204030204" pitchFamily="34" charset="0"/>
                <a:ea typeface="Calibri" panose="020F0502020204030204" pitchFamily="34" charset="0"/>
                <a:cs typeface="Times New Roman" panose="02020603050405020304" pitchFamily="18" charset="0"/>
              </a:rPr>
              <a:t>ADIO is a well-known gangster in Kingston, Jamaica. Knowing that his position put him at risk, he and his right-hand man, MOBI, enter a contract with the witch great-granddaughter of the WHITE WITCH OF ROSE HALL. The contract is to resurrect either one of them if they were to be killed.</a:t>
            </a:r>
          </a:p>
          <a:p>
            <a:pPr marL="36900" indent="0" algn="ctr">
              <a:lnSpc>
                <a:spcPct val="107000"/>
              </a:lnSpc>
              <a:spcAft>
                <a:spcPts val="800"/>
              </a:spcAft>
              <a:buNone/>
            </a:pPr>
            <a:r>
              <a:rPr lang="en-CA" sz="1700" dirty="0">
                <a:effectLst/>
                <a:latin typeface="Calibri" panose="020F0502020204030204" pitchFamily="34" charset="0"/>
                <a:ea typeface="Calibri" panose="020F0502020204030204" pitchFamily="34" charset="0"/>
                <a:cs typeface="Times New Roman" panose="02020603050405020304" pitchFamily="18" charset="0"/>
              </a:rPr>
              <a:t>When ADIO mistakenly kills a New York main man, they are forced to call in the contract to resurrect him. The WHITE WITCH manages to bring the man back to life, </a:t>
            </a:r>
            <a:r>
              <a:rPr lang="en-CA" sz="1700" dirty="0" err="1">
                <a:effectLst/>
                <a:latin typeface="Calibri" panose="020F0502020204030204" pitchFamily="34" charset="0"/>
                <a:ea typeface="Calibri" panose="020F0502020204030204" pitchFamily="34" charset="0"/>
                <a:cs typeface="Times New Roman" panose="02020603050405020304" pitchFamily="18" charset="0"/>
              </a:rPr>
              <a:t>but,in</a:t>
            </a:r>
            <a:r>
              <a:rPr lang="en-CA" sz="1700" dirty="0">
                <a:effectLst/>
                <a:latin typeface="Calibri" panose="020F0502020204030204" pitchFamily="34" charset="0"/>
                <a:ea typeface="Calibri" panose="020F0502020204030204" pitchFamily="34" charset="0"/>
                <a:cs typeface="Times New Roman" panose="02020603050405020304" pitchFamily="18" charset="0"/>
              </a:rPr>
              <a:t> the process, ADIO and MOBI discover the true price of the contract. </a:t>
            </a:r>
          </a:p>
          <a:p>
            <a:pPr marL="36900" indent="0" algn="ctr">
              <a:lnSpc>
                <a:spcPct val="107000"/>
              </a:lnSpc>
              <a:spcAft>
                <a:spcPts val="800"/>
              </a:spcAft>
              <a:buNone/>
            </a:pPr>
            <a:r>
              <a:rPr lang="en-CA" sz="1700" dirty="0">
                <a:effectLst/>
                <a:latin typeface="Calibri" panose="020F0502020204030204" pitchFamily="34" charset="0"/>
                <a:ea typeface="Calibri" panose="020F0502020204030204" pitchFamily="34" charset="0"/>
                <a:cs typeface="Times New Roman" panose="02020603050405020304" pitchFamily="18" charset="0"/>
              </a:rPr>
              <a:t>They attempt to sneak out on the deal only to find out the true nature and power of the WHITE WITCH.</a:t>
            </a:r>
          </a:p>
          <a:p>
            <a:pPr marL="0" indent="0" algn="ctr">
              <a:buNone/>
            </a:pPr>
            <a:endParaRPr lang="en-CA" dirty="0">
              <a:latin typeface="Algerian" panose="04020705040A02060702" pitchFamily="82" charset="0"/>
            </a:endParaRPr>
          </a:p>
        </p:txBody>
      </p:sp>
      <p:pic>
        <p:nvPicPr>
          <p:cNvPr id="17" name="Picture 16">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2" name="Picture 1">
            <a:extLst>
              <a:ext uri="{FF2B5EF4-FFF2-40B4-BE49-F238E27FC236}">
                <a16:creationId xmlns:a16="http://schemas.microsoft.com/office/drawing/2014/main" id="{B03FF242-B149-3181-E1A5-F1814DD49040}"/>
              </a:ext>
            </a:extLst>
          </p:cNvPr>
          <p:cNvPicPr>
            <a:picLocks noChangeAspect="1"/>
          </p:cNvPicPr>
          <p:nvPr/>
        </p:nvPicPr>
        <p:blipFill>
          <a:blip r:embed="rId4"/>
          <a:stretch>
            <a:fillRect/>
          </a:stretch>
        </p:blipFill>
        <p:spPr>
          <a:xfrm>
            <a:off x="4552950" y="-11576"/>
            <a:ext cx="7639050" cy="6857999"/>
          </a:xfrm>
          <a:prstGeom prst="rect">
            <a:avLst/>
          </a:prstGeom>
        </p:spPr>
      </p:pic>
    </p:spTree>
    <p:extLst>
      <p:ext uri="{BB962C8B-B14F-4D97-AF65-F5344CB8AC3E}">
        <p14:creationId xmlns:p14="http://schemas.microsoft.com/office/powerpoint/2010/main" val="2092140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05ACBD-5F07-4C1C-86E8-2D9CB4FC9547}"/>
              </a:ext>
            </a:extLst>
          </p:cNvPr>
          <p:cNvSpPr>
            <a:spLocks noGrp="1"/>
          </p:cNvSpPr>
          <p:nvPr>
            <p:ph idx="1"/>
          </p:nvPr>
        </p:nvSpPr>
        <p:spPr>
          <a:xfrm>
            <a:off x="6285390" y="355107"/>
            <a:ext cx="5450890" cy="6258757"/>
          </a:xfrm>
        </p:spPr>
        <p:txBody>
          <a:bodyPr>
            <a:normAutofit fontScale="92500" lnSpcReduction="10000"/>
          </a:bodyPr>
          <a:lstStyle/>
          <a:p>
            <a:pPr marL="0" indent="0" algn="ctr">
              <a:buNone/>
            </a:pPr>
            <a:r>
              <a:rPr lang="en-CA" b="1" dirty="0">
                <a:latin typeface="Algerian" panose="04020705040A02060702" pitchFamily="82" charset="0"/>
              </a:rPr>
              <a:t>E5: The Voodoo Princess of Haiti</a:t>
            </a:r>
          </a:p>
          <a:p>
            <a:pPr marL="0" indent="0" algn="ctr">
              <a:buNone/>
            </a:pPr>
            <a:endParaRPr lang="en-CA" sz="1100" b="1" dirty="0">
              <a:latin typeface="Algerian" panose="04020705040A02060702" pitchFamily="82" charset="0"/>
            </a:endParaRP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EDWARD WICKS is a very wealthy man. However, he is old and recognizes that his days are numbered. While on an African safari, he witnesses a voodoo priest resurrect a dead lion. From that point, he decides to move his business and himself to Haiti. Once there, he hunts for a Voodoo princess who can assure bringing him back from the dead when his time comes. When PRINCESS SHANTI resurrects a goat in front of him, he knows he has found his savior.</a:t>
            </a: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EDWARD enters into a contract with PRINCESS SHANTI and sets her up with a house on his estate. As EDWARD’S health begins to decline, PRINCESS SHANTI brings him an offer. Not only will she bring him back, but she can bring him back younger. The price, she tells him, is another human life. In a moment of weakness and desperation, he accepts.</a:t>
            </a:r>
          </a:p>
          <a:p>
            <a:pPr marL="36900" indent="0" algn="ctr">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Eventually, his day does come, and as agreed, PRINCESS SHANTI brings him back to life. He soon finds himself getting younger and younger. Worse, PRINCESS SHANTI is nowhere to be found. He finds himself alone, facing a fate he wants nothing to do with.</a:t>
            </a:r>
          </a:p>
          <a:p>
            <a:pPr marL="0" indent="0" algn="ctr">
              <a:buNone/>
            </a:pPr>
            <a:endParaRPr lang="en-CA" sz="1800" dirty="0">
              <a:latin typeface="Algerian" panose="04020705040A02060702" pitchFamily="82" charset="0"/>
            </a:endParaRPr>
          </a:p>
          <a:p>
            <a:pPr marL="0" indent="0" algn="ctr">
              <a:buNone/>
            </a:pPr>
            <a:endParaRPr lang="en-CA" dirty="0">
              <a:latin typeface="Algerian" panose="04020705040A02060702" pitchFamily="82" charset="0"/>
            </a:endParaRPr>
          </a:p>
        </p:txBody>
      </p:sp>
      <p:pic>
        <p:nvPicPr>
          <p:cNvPr id="4" name="Picture 3">
            <a:extLst>
              <a:ext uri="{FF2B5EF4-FFF2-40B4-BE49-F238E27FC236}">
                <a16:creationId xmlns:a16="http://schemas.microsoft.com/office/drawing/2014/main" id="{547E6623-B5DB-B392-9E35-0895B3754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16" y="0"/>
            <a:ext cx="4624995" cy="6858000"/>
          </a:xfrm>
          <a:prstGeom prst="rect">
            <a:avLst/>
          </a:prstGeom>
        </p:spPr>
      </p:pic>
    </p:spTree>
    <p:extLst>
      <p:ext uri="{BB962C8B-B14F-4D97-AF65-F5344CB8AC3E}">
        <p14:creationId xmlns:p14="http://schemas.microsoft.com/office/powerpoint/2010/main" val="8527824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TM04033929[[fn=Slate]]</Template>
  <TotalTime>68339</TotalTime>
  <Words>1966</Words>
  <Application>Microsoft Office PowerPoint</Application>
  <PresentationFormat>Widescreen</PresentationFormat>
  <Paragraphs>109</Paragraphs>
  <Slides>16</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Algerian</vt:lpstr>
      <vt:lpstr>Aptos</vt:lpstr>
      <vt:lpstr>Arial</vt:lpstr>
      <vt:lpstr>Calibri</vt:lpstr>
      <vt:lpstr>Calibri Light</vt:lpstr>
      <vt:lpstr>Calisto MT</vt:lpstr>
      <vt:lpstr>Chiller</vt:lpstr>
      <vt:lpstr>Gill Sans MT Ext Condensed Bold</vt:lpstr>
      <vt:lpstr>Goudy Old Style</vt:lpstr>
      <vt:lpstr>Wingdings 2</vt:lpstr>
      <vt:lpstr>Slate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Film Comparables</vt:lpstr>
      <vt:lpstr>PowerPoint Presentation</vt:lpstr>
      <vt:lpstr>PowerPoint Presentation</vt:lpstr>
      <vt:lpstr>PowerPoint Presentation</vt:lpstr>
      <vt:lpstr>About the Creator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O'Neil</dc:creator>
  <cp:lastModifiedBy>Sean O'Neil</cp:lastModifiedBy>
  <cp:revision>73</cp:revision>
  <dcterms:created xsi:type="dcterms:W3CDTF">2022-04-10T20:14:42Z</dcterms:created>
  <dcterms:modified xsi:type="dcterms:W3CDTF">2025-04-22T19:31:35Z</dcterms:modified>
</cp:coreProperties>
</file>