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79" r:id="rId5"/>
    <p:sldId id="280" r:id="rId6"/>
    <p:sldId id="281" r:id="rId7"/>
    <p:sldId id="260" r:id="rId8"/>
    <p:sldId id="282" r:id="rId9"/>
    <p:sldId id="259" r:id="rId10"/>
    <p:sldId id="261" r:id="rId11"/>
    <p:sldId id="265" r:id="rId12"/>
    <p:sldId id="262" r:id="rId13"/>
    <p:sldId id="269" r:id="rId14"/>
    <p:sldId id="268" r:id="rId15"/>
    <p:sldId id="270" r:id="rId16"/>
    <p:sldId id="273" r:id="rId17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7143" autoAdjust="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B9B1C-F266-4EA0-AEF0-FE0FB2A47C6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2F24268-089D-4C27-ABC4-635DA040DB5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MX" sz="1800" dirty="0"/>
            <a:t>OE1. Incentivar la preservación de la biodiversidad y la protección del</a:t>
          </a:r>
          <a:endParaRPr lang="es-ES" sz="1800" dirty="0"/>
        </a:p>
        <a:p>
          <a:pPr algn="just"/>
          <a:r>
            <a:rPr lang="es-MX" sz="1800" dirty="0"/>
            <a:t>ambiente mediante el desarrollo de actividades productivas comunitarias</a:t>
          </a:r>
          <a:endParaRPr lang="es-ES" sz="1800" dirty="0"/>
        </a:p>
        <a:p>
          <a:pPr algn="just"/>
          <a:r>
            <a:rPr lang="es-ES" sz="1800" dirty="0"/>
            <a:t>sostenibles.</a:t>
          </a:r>
        </a:p>
      </dgm:t>
    </dgm:pt>
    <dgm:pt modelId="{870F89C5-81FD-4B5E-B2EA-1A4B28B0F936}" type="parTrans" cxnId="{093E814B-6638-4C84-B0B6-77B12D2610F9}">
      <dgm:prSet/>
      <dgm:spPr/>
      <dgm:t>
        <a:bodyPr/>
        <a:lstStyle/>
        <a:p>
          <a:endParaRPr lang="es-ES"/>
        </a:p>
      </dgm:t>
    </dgm:pt>
    <dgm:pt modelId="{0F4EA90C-5FC5-4947-9D4E-576776D468B2}" type="sibTrans" cxnId="{093E814B-6638-4C84-B0B6-77B12D2610F9}">
      <dgm:prSet/>
      <dgm:spPr/>
      <dgm:t>
        <a:bodyPr/>
        <a:lstStyle/>
        <a:p>
          <a:endParaRPr lang="es-ES"/>
        </a:p>
      </dgm:t>
    </dgm:pt>
    <dgm:pt modelId="{3555458E-C126-4119-92A0-AC8A22919680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MX" sz="1800" dirty="0" err="1"/>
            <a:t>OE2</a:t>
          </a:r>
          <a:r>
            <a:rPr lang="es-MX" sz="1800" dirty="0"/>
            <a:t>. Contribuir a la reducción de procesos contaminantes en las cuencas</a:t>
          </a:r>
          <a:endParaRPr lang="es-ES" sz="1800" dirty="0"/>
        </a:p>
        <a:p>
          <a:pPr algn="just"/>
          <a:r>
            <a:rPr lang="es-MX" sz="1800" dirty="0"/>
            <a:t>hídricas mediante la concientización de la población respecto al cuidado del</a:t>
          </a:r>
          <a:endParaRPr lang="es-ES" sz="1800" dirty="0"/>
        </a:p>
        <a:p>
          <a:pPr algn="just"/>
          <a:r>
            <a:rPr lang="es-MX" sz="1800" dirty="0"/>
            <a:t>medio ambiente y la vulnerabilidad ante eventos de riesgo</a:t>
          </a:r>
          <a:endParaRPr lang="es-ES" sz="1800" dirty="0"/>
        </a:p>
      </dgm:t>
    </dgm:pt>
    <dgm:pt modelId="{F40CE127-8A01-4691-9FEA-582FB8E08584}" type="parTrans" cxnId="{E019F295-B059-4794-A5AC-3C3D91DF167B}">
      <dgm:prSet/>
      <dgm:spPr/>
      <dgm:t>
        <a:bodyPr/>
        <a:lstStyle/>
        <a:p>
          <a:endParaRPr lang="es-ES"/>
        </a:p>
      </dgm:t>
    </dgm:pt>
    <dgm:pt modelId="{D9E0ABD1-45B7-483C-A18B-6895D85CD923}" type="sibTrans" cxnId="{E019F295-B059-4794-A5AC-3C3D91DF167B}">
      <dgm:prSet/>
      <dgm:spPr/>
      <dgm:t>
        <a:bodyPr/>
        <a:lstStyle/>
        <a:p>
          <a:endParaRPr lang="es-ES"/>
        </a:p>
      </dgm:t>
    </dgm:pt>
    <dgm:pt modelId="{E2DFFE9A-EEA6-4C0E-A057-5D4BE5D2459C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err="1"/>
            <a:t>OE3</a:t>
          </a:r>
          <a:r>
            <a:rPr lang="es-MX" dirty="0"/>
            <a:t>. Fortalecer los saberes ancestrales de los pueblos y nacionalidades de</a:t>
          </a:r>
          <a:endParaRPr lang="es-ES" dirty="0"/>
        </a:p>
        <a:p>
          <a:r>
            <a:rPr lang="es-ES" dirty="0"/>
            <a:t>la parroquia.</a:t>
          </a:r>
        </a:p>
      </dgm:t>
    </dgm:pt>
    <dgm:pt modelId="{A3D97DA1-4B70-4CA7-805F-3FBB91745235}" type="parTrans" cxnId="{8D61CE9E-D61D-45D0-88A3-F04670CE7B07}">
      <dgm:prSet/>
      <dgm:spPr/>
      <dgm:t>
        <a:bodyPr/>
        <a:lstStyle/>
        <a:p>
          <a:endParaRPr lang="es-ES"/>
        </a:p>
      </dgm:t>
    </dgm:pt>
    <dgm:pt modelId="{34CCF61F-824B-47ED-8D2E-36EBE4125FE9}" type="sibTrans" cxnId="{8D61CE9E-D61D-45D0-88A3-F04670CE7B07}">
      <dgm:prSet/>
      <dgm:spPr/>
      <dgm:t>
        <a:bodyPr/>
        <a:lstStyle/>
        <a:p>
          <a:endParaRPr lang="es-ES"/>
        </a:p>
      </dgm:t>
    </dgm:pt>
    <dgm:pt modelId="{08D6DFA6-E979-4DEC-AC02-014F62F56F9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err="1"/>
            <a:t>OE4</a:t>
          </a:r>
          <a:r>
            <a:rPr lang="es-MX" dirty="0"/>
            <a:t>. Mejorar la calidad de vida de la población mediante el fortalecimiento de la </a:t>
          </a:r>
          <a:r>
            <a:rPr lang="es-MX" dirty="0" err="1"/>
            <a:t>cohesion</a:t>
          </a:r>
          <a:r>
            <a:rPr lang="es-MX" dirty="0"/>
            <a:t> social </a:t>
          </a:r>
          <a:endParaRPr lang="es-ES" dirty="0"/>
        </a:p>
      </dgm:t>
    </dgm:pt>
    <dgm:pt modelId="{13095295-475B-4371-921D-19BE31A65C64}" type="parTrans" cxnId="{5B83C168-4EE6-4ED6-A6C4-ADCAD788ED93}">
      <dgm:prSet/>
      <dgm:spPr/>
      <dgm:t>
        <a:bodyPr/>
        <a:lstStyle/>
        <a:p>
          <a:endParaRPr lang="es-ES"/>
        </a:p>
      </dgm:t>
    </dgm:pt>
    <dgm:pt modelId="{0C1D6873-85D8-4910-8123-21E93F83DFFE}" type="sibTrans" cxnId="{5B83C168-4EE6-4ED6-A6C4-ADCAD788ED93}">
      <dgm:prSet/>
      <dgm:spPr/>
      <dgm:t>
        <a:bodyPr/>
        <a:lstStyle/>
        <a:p>
          <a:endParaRPr lang="es-ES"/>
        </a:p>
      </dgm:t>
    </dgm:pt>
    <dgm:pt modelId="{CBADD4CF-A5F4-4B6B-A691-571479BA0152}" type="pres">
      <dgm:prSet presAssocID="{995B9B1C-F266-4EA0-AEF0-FE0FB2A47C61}" presName="Name0" presStyleCnt="0">
        <dgm:presLayoutVars>
          <dgm:chMax val="7"/>
          <dgm:chPref val="7"/>
          <dgm:dir/>
        </dgm:presLayoutVars>
      </dgm:prSet>
      <dgm:spPr/>
    </dgm:pt>
    <dgm:pt modelId="{2BBD9210-7714-431F-86A3-9A854CC7A495}" type="pres">
      <dgm:prSet presAssocID="{995B9B1C-F266-4EA0-AEF0-FE0FB2A47C61}" presName="Name1" presStyleCnt="0"/>
      <dgm:spPr/>
    </dgm:pt>
    <dgm:pt modelId="{DE787491-8212-4FA8-9AB5-D764993A164B}" type="pres">
      <dgm:prSet presAssocID="{995B9B1C-F266-4EA0-AEF0-FE0FB2A47C61}" presName="cycle" presStyleCnt="0"/>
      <dgm:spPr/>
    </dgm:pt>
    <dgm:pt modelId="{CC3C8180-7B78-4E6D-AF6D-5AB3BF6168D6}" type="pres">
      <dgm:prSet presAssocID="{995B9B1C-F266-4EA0-AEF0-FE0FB2A47C61}" presName="srcNode" presStyleLbl="node1" presStyleIdx="0" presStyleCnt="4"/>
      <dgm:spPr/>
    </dgm:pt>
    <dgm:pt modelId="{119FA856-5981-421E-A027-704556ED7769}" type="pres">
      <dgm:prSet presAssocID="{995B9B1C-F266-4EA0-AEF0-FE0FB2A47C61}" presName="conn" presStyleLbl="parChTrans1D2" presStyleIdx="0" presStyleCnt="1"/>
      <dgm:spPr/>
    </dgm:pt>
    <dgm:pt modelId="{A6E82B3B-2566-41C4-A7F1-13050AA58A9C}" type="pres">
      <dgm:prSet presAssocID="{995B9B1C-F266-4EA0-AEF0-FE0FB2A47C61}" presName="extraNode" presStyleLbl="node1" presStyleIdx="0" presStyleCnt="4"/>
      <dgm:spPr/>
    </dgm:pt>
    <dgm:pt modelId="{ADF471BC-BBE2-4D0B-AE3D-F697CEACDB6E}" type="pres">
      <dgm:prSet presAssocID="{995B9B1C-F266-4EA0-AEF0-FE0FB2A47C61}" presName="dstNode" presStyleLbl="node1" presStyleIdx="0" presStyleCnt="4"/>
      <dgm:spPr/>
    </dgm:pt>
    <dgm:pt modelId="{BBE2D06F-F33D-4246-AC58-BA3EC60E0991}" type="pres">
      <dgm:prSet presAssocID="{F2F24268-089D-4C27-ABC4-635DA040DB5E}" presName="text_1" presStyleLbl="node1" presStyleIdx="0" presStyleCnt="4">
        <dgm:presLayoutVars>
          <dgm:bulletEnabled val="1"/>
        </dgm:presLayoutVars>
      </dgm:prSet>
      <dgm:spPr/>
    </dgm:pt>
    <dgm:pt modelId="{6C8560BE-CD7A-44F8-9C13-7FEE55A4979B}" type="pres">
      <dgm:prSet presAssocID="{F2F24268-089D-4C27-ABC4-635DA040DB5E}" presName="accent_1" presStyleCnt="0"/>
      <dgm:spPr/>
    </dgm:pt>
    <dgm:pt modelId="{CAC7BEB2-4D2A-4ED2-9C2A-13DB7EC44A76}" type="pres">
      <dgm:prSet presAssocID="{F2F24268-089D-4C27-ABC4-635DA040DB5E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94EBC8-0162-4A15-BC8C-C23AFB51D3C6}" type="pres">
      <dgm:prSet presAssocID="{3555458E-C126-4119-92A0-AC8A22919680}" presName="text_2" presStyleLbl="node1" presStyleIdx="1" presStyleCnt="4">
        <dgm:presLayoutVars>
          <dgm:bulletEnabled val="1"/>
        </dgm:presLayoutVars>
      </dgm:prSet>
      <dgm:spPr/>
    </dgm:pt>
    <dgm:pt modelId="{B3830D7C-84B2-463D-BD87-492F805D92A3}" type="pres">
      <dgm:prSet presAssocID="{3555458E-C126-4119-92A0-AC8A22919680}" presName="accent_2" presStyleCnt="0"/>
      <dgm:spPr/>
    </dgm:pt>
    <dgm:pt modelId="{4B44A971-DDE0-4EC8-8466-1262748FF179}" type="pres">
      <dgm:prSet presAssocID="{3555458E-C126-4119-92A0-AC8A22919680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8BCAC8D-D387-4073-8089-3373D7AF94C5}" type="pres">
      <dgm:prSet presAssocID="{E2DFFE9A-EEA6-4C0E-A057-5D4BE5D2459C}" presName="text_3" presStyleLbl="node1" presStyleIdx="2" presStyleCnt="4">
        <dgm:presLayoutVars>
          <dgm:bulletEnabled val="1"/>
        </dgm:presLayoutVars>
      </dgm:prSet>
      <dgm:spPr/>
    </dgm:pt>
    <dgm:pt modelId="{0D9932E5-C5D0-4AD4-B767-3BC5099AAE80}" type="pres">
      <dgm:prSet presAssocID="{E2DFFE9A-EEA6-4C0E-A057-5D4BE5D2459C}" presName="accent_3" presStyleCnt="0"/>
      <dgm:spPr/>
    </dgm:pt>
    <dgm:pt modelId="{CCC6999D-5B83-45F6-BD9D-D6252682CD42}" type="pres">
      <dgm:prSet presAssocID="{E2DFFE9A-EEA6-4C0E-A057-5D4BE5D2459C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DEBEF72-4AF5-418E-95BC-ED6B1F03596C}" type="pres">
      <dgm:prSet presAssocID="{08D6DFA6-E979-4DEC-AC02-014F62F56F92}" presName="text_4" presStyleLbl="node1" presStyleIdx="3" presStyleCnt="4">
        <dgm:presLayoutVars>
          <dgm:bulletEnabled val="1"/>
        </dgm:presLayoutVars>
      </dgm:prSet>
      <dgm:spPr/>
    </dgm:pt>
    <dgm:pt modelId="{8C1B9BD9-D8B1-4DB0-99F6-FAF1CC11407C}" type="pres">
      <dgm:prSet presAssocID="{08D6DFA6-E979-4DEC-AC02-014F62F56F92}" presName="accent_4" presStyleCnt="0"/>
      <dgm:spPr/>
    </dgm:pt>
    <dgm:pt modelId="{B336A14B-9BAF-4423-B631-62E80EC93055}" type="pres">
      <dgm:prSet presAssocID="{08D6DFA6-E979-4DEC-AC02-014F62F56F92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ACA5604-210B-4BB9-A81E-D82CEFB46F7C}" type="presOf" srcId="{08D6DFA6-E979-4DEC-AC02-014F62F56F92}" destId="{7DEBEF72-4AF5-418E-95BC-ED6B1F03596C}" srcOrd="0" destOrd="0" presId="urn:microsoft.com/office/officeart/2008/layout/VerticalCurvedList"/>
    <dgm:cxn modelId="{44B5FA12-3A3B-4F77-9CA5-82F4348E7EE9}" type="presOf" srcId="{995B9B1C-F266-4EA0-AEF0-FE0FB2A47C61}" destId="{CBADD4CF-A5F4-4B6B-A691-571479BA0152}" srcOrd="0" destOrd="0" presId="urn:microsoft.com/office/officeart/2008/layout/VerticalCurvedList"/>
    <dgm:cxn modelId="{1925243B-2D07-4134-A5B5-57ED337C2C19}" type="presOf" srcId="{0F4EA90C-5FC5-4947-9D4E-576776D468B2}" destId="{119FA856-5981-421E-A027-704556ED7769}" srcOrd="0" destOrd="0" presId="urn:microsoft.com/office/officeart/2008/layout/VerticalCurvedList"/>
    <dgm:cxn modelId="{5B83C168-4EE6-4ED6-A6C4-ADCAD788ED93}" srcId="{995B9B1C-F266-4EA0-AEF0-FE0FB2A47C61}" destId="{08D6DFA6-E979-4DEC-AC02-014F62F56F92}" srcOrd="3" destOrd="0" parTransId="{13095295-475B-4371-921D-19BE31A65C64}" sibTransId="{0C1D6873-85D8-4910-8123-21E93F83DFFE}"/>
    <dgm:cxn modelId="{093E814B-6638-4C84-B0B6-77B12D2610F9}" srcId="{995B9B1C-F266-4EA0-AEF0-FE0FB2A47C61}" destId="{F2F24268-089D-4C27-ABC4-635DA040DB5E}" srcOrd="0" destOrd="0" parTransId="{870F89C5-81FD-4B5E-B2EA-1A4B28B0F936}" sibTransId="{0F4EA90C-5FC5-4947-9D4E-576776D468B2}"/>
    <dgm:cxn modelId="{9570A36D-B74F-47A1-BCF4-0E1E34E19286}" type="presOf" srcId="{F2F24268-089D-4C27-ABC4-635DA040DB5E}" destId="{BBE2D06F-F33D-4246-AC58-BA3EC60E0991}" srcOrd="0" destOrd="0" presId="urn:microsoft.com/office/officeart/2008/layout/VerticalCurvedList"/>
    <dgm:cxn modelId="{E019F295-B059-4794-A5AC-3C3D91DF167B}" srcId="{995B9B1C-F266-4EA0-AEF0-FE0FB2A47C61}" destId="{3555458E-C126-4119-92A0-AC8A22919680}" srcOrd="1" destOrd="0" parTransId="{F40CE127-8A01-4691-9FEA-582FB8E08584}" sibTransId="{D9E0ABD1-45B7-483C-A18B-6895D85CD923}"/>
    <dgm:cxn modelId="{8D61CE9E-D61D-45D0-88A3-F04670CE7B07}" srcId="{995B9B1C-F266-4EA0-AEF0-FE0FB2A47C61}" destId="{E2DFFE9A-EEA6-4C0E-A057-5D4BE5D2459C}" srcOrd="2" destOrd="0" parTransId="{A3D97DA1-4B70-4CA7-805F-3FBB91745235}" sibTransId="{34CCF61F-824B-47ED-8D2E-36EBE4125FE9}"/>
    <dgm:cxn modelId="{C54953E8-46FC-4A8D-9006-89E311DBB99C}" type="presOf" srcId="{E2DFFE9A-EEA6-4C0E-A057-5D4BE5D2459C}" destId="{48BCAC8D-D387-4073-8089-3373D7AF94C5}" srcOrd="0" destOrd="0" presId="urn:microsoft.com/office/officeart/2008/layout/VerticalCurvedList"/>
    <dgm:cxn modelId="{C1CA87E9-B581-4654-9BCE-DC72FF07A163}" type="presOf" srcId="{3555458E-C126-4119-92A0-AC8A22919680}" destId="{E094EBC8-0162-4A15-BC8C-C23AFB51D3C6}" srcOrd="0" destOrd="0" presId="urn:microsoft.com/office/officeart/2008/layout/VerticalCurvedList"/>
    <dgm:cxn modelId="{8D862908-55F8-4AE4-A549-33FBFD8CD847}" type="presParOf" srcId="{CBADD4CF-A5F4-4B6B-A691-571479BA0152}" destId="{2BBD9210-7714-431F-86A3-9A854CC7A495}" srcOrd="0" destOrd="0" presId="urn:microsoft.com/office/officeart/2008/layout/VerticalCurvedList"/>
    <dgm:cxn modelId="{344089CD-8F6A-43A2-86B4-A2BF160D03CC}" type="presParOf" srcId="{2BBD9210-7714-431F-86A3-9A854CC7A495}" destId="{DE787491-8212-4FA8-9AB5-D764993A164B}" srcOrd="0" destOrd="0" presId="urn:microsoft.com/office/officeart/2008/layout/VerticalCurvedList"/>
    <dgm:cxn modelId="{2B3C1CC5-BCED-4EE0-8358-7382CB431F3C}" type="presParOf" srcId="{DE787491-8212-4FA8-9AB5-D764993A164B}" destId="{CC3C8180-7B78-4E6D-AF6D-5AB3BF6168D6}" srcOrd="0" destOrd="0" presId="urn:microsoft.com/office/officeart/2008/layout/VerticalCurvedList"/>
    <dgm:cxn modelId="{8F110F5A-B0B5-48F6-82C6-264CE0804698}" type="presParOf" srcId="{DE787491-8212-4FA8-9AB5-D764993A164B}" destId="{119FA856-5981-421E-A027-704556ED7769}" srcOrd="1" destOrd="0" presId="urn:microsoft.com/office/officeart/2008/layout/VerticalCurvedList"/>
    <dgm:cxn modelId="{6EE95200-11EE-4A80-BE1A-259A8B521601}" type="presParOf" srcId="{DE787491-8212-4FA8-9AB5-D764993A164B}" destId="{A6E82B3B-2566-41C4-A7F1-13050AA58A9C}" srcOrd="2" destOrd="0" presId="urn:microsoft.com/office/officeart/2008/layout/VerticalCurvedList"/>
    <dgm:cxn modelId="{2A8F8B49-FF50-4DD4-84D5-68B60DF55557}" type="presParOf" srcId="{DE787491-8212-4FA8-9AB5-D764993A164B}" destId="{ADF471BC-BBE2-4D0B-AE3D-F697CEACDB6E}" srcOrd="3" destOrd="0" presId="urn:microsoft.com/office/officeart/2008/layout/VerticalCurvedList"/>
    <dgm:cxn modelId="{014C3D01-BAF1-4C8D-8BF3-48AFE4D134C4}" type="presParOf" srcId="{2BBD9210-7714-431F-86A3-9A854CC7A495}" destId="{BBE2D06F-F33D-4246-AC58-BA3EC60E0991}" srcOrd="1" destOrd="0" presId="urn:microsoft.com/office/officeart/2008/layout/VerticalCurvedList"/>
    <dgm:cxn modelId="{A01BDE06-0523-4BFE-9E59-CCBE65B90F97}" type="presParOf" srcId="{2BBD9210-7714-431F-86A3-9A854CC7A495}" destId="{6C8560BE-CD7A-44F8-9C13-7FEE55A4979B}" srcOrd="2" destOrd="0" presId="urn:microsoft.com/office/officeart/2008/layout/VerticalCurvedList"/>
    <dgm:cxn modelId="{2275D168-0981-4BF5-B184-4DB0ECCD9AD3}" type="presParOf" srcId="{6C8560BE-CD7A-44F8-9C13-7FEE55A4979B}" destId="{CAC7BEB2-4D2A-4ED2-9C2A-13DB7EC44A76}" srcOrd="0" destOrd="0" presId="urn:microsoft.com/office/officeart/2008/layout/VerticalCurvedList"/>
    <dgm:cxn modelId="{C027D54A-20AF-45FD-9737-96F5D474A46E}" type="presParOf" srcId="{2BBD9210-7714-431F-86A3-9A854CC7A495}" destId="{E094EBC8-0162-4A15-BC8C-C23AFB51D3C6}" srcOrd="3" destOrd="0" presId="urn:microsoft.com/office/officeart/2008/layout/VerticalCurvedList"/>
    <dgm:cxn modelId="{A9F59DF9-3A1F-4313-A383-5558F4F859C9}" type="presParOf" srcId="{2BBD9210-7714-431F-86A3-9A854CC7A495}" destId="{B3830D7C-84B2-463D-BD87-492F805D92A3}" srcOrd="4" destOrd="0" presId="urn:microsoft.com/office/officeart/2008/layout/VerticalCurvedList"/>
    <dgm:cxn modelId="{1D3F7124-6768-4493-A65E-4D526B0F0798}" type="presParOf" srcId="{B3830D7C-84B2-463D-BD87-492F805D92A3}" destId="{4B44A971-DDE0-4EC8-8466-1262748FF179}" srcOrd="0" destOrd="0" presId="urn:microsoft.com/office/officeart/2008/layout/VerticalCurvedList"/>
    <dgm:cxn modelId="{B2CC75E6-E1BE-4C13-AD89-872CCDEEE7C4}" type="presParOf" srcId="{2BBD9210-7714-431F-86A3-9A854CC7A495}" destId="{48BCAC8D-D387-4073-8089-3373D7AF94C5}" srcOrd="5" destOrd="0" presId="urn:microsoft.com/office/officeart/2008/layout/VerticalCurvedList"/>
    <dgm:cxn modelId="{BA5D1A0F-DD04-45CB-8AD1-9A864CD50DB0}" type="presParOf" srcId="{2BBD9210-7714-431F-86A3-9A854CC7A495}" destId="{0D9932E5-C5D0-4AD4-B767-3BC5099AAE80}" srcOrd="6" destOrd="0" presId="urn:microsoft.com/office/officeart/2008/layout/VerticalCurvedList"/>
    <dgm:cxn modelId="{81A41316-AABB-40F8-8CFD-C630E6C7B22A}" type="presParOf" srcId="{0D9932E5-C5D0-4AD4-B767-3BC5099AAE80}" destId="{CCC6999D-5B83-45F6-BD9D-D6252682CD42}" srcOrd="0" destOrd="0" presId="urn:microsoft.com/office/officeart/2008/layout/VerticalCurvedList"/>
    <dgm:cxn modelId="{880DD5F8-352C-4DB1-8A0B-04DFD379A588}" type="presParOf" srcId="{2BBD9210-7714-431F-86A3-9A854CC7A495}" destId="{7DEBEF72-4AF5-418E-95BC-ED6B1F03596C}" srcOrd="7" destOrd="0" presId="urn:microsoft.com/office/officeart/2008/layout/VerticalCurvedList"/>
    <dgm:cxn modelId="{7B9AD6E5-376A-41A1-9C68-0D61D01DE1FA}" type="presParOf" srcId="{2BBD9210-7714-431F-86A3-9A854CC7A495}" destId="{8C1B9BD9-D8B1-4DB0-99F6-FAF1CC11407C}" srcOrd="8" destOrd="0" presId="urn:microsoft.com/office/officeart/2008/layout/VerticalCurvedList"/>
    <dgm:cxn modelId="{A1E10644-7A59-41EC-A852-2F37941A574A}" type="presParOf" srcId="{8C1B9BD9-D8B1-4DB0-99F6-FAF1CC11407C}" destId="{B336A14B-9BAF-4423-B631-62E80EC930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550D6-B762-4EEB-A4D4-6E4B3C7561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8F52905-F876-430B-BD08-483AE27A39C2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MX" sz="1800" dirty="0" err="1"/>
            <a:t>OE5</a:t>
          </a:r>
          <a:r>
            <a:rPr lang="es-MX" sz="1800" dirty="0"/>
            <a:t>. Impulsar el desarrollo de actividades productivas amigables con el</a:t>
          </a:r>
          <a:endParaRPr lang="es-ES" sz="1800" dirty="0"/>
        </a:p>
        <a:p>
          <a:pPr algn="just"/>
          <a:r>
            <a:rPr lang="es-MX" sz="1800" dirty="0"/>
            <a:t>ambiente, apuntalando emprendimientos de la economía popular y</a:t>
          </a:r>
          <a:endParaRPr lang="es-ES" sz="1800" dirty="0"/>
        </a:p>
        <a:p>
          <a:pPr algn="just"/>
          <a:r>
            <a:rPr lang="es-ES" sz="1800" dirty="0"/>
            <a:t>solidaria.</a:t>
          </a:r>
        </a:p>
      </dgm:t>
    </dgm:pt>
    <dgm:pt modelId="{BC9B2F5C-9268-4657-B8B0-3E2C5065D2EF}" type="parTrans" cxnId="{FA52A502-489D-434A-9192-68FF5502B40D}">
      <dgm:prSet/>
      <dgm:spPr/>
      <dgm:t>
        <a:bodyPr/>
        <a:lstStyle/>
        <a:p>
          <a:endParaRPr lang="es-ES"/>
        </a:p>
      </dgm:t>
    </dgm:pt>
    <dgm:pt modelId="{B0B0B904-ACCB-4227-BB59-4608F25A8E7F}" type="sibTrans" cxnId="{FA52A502-489D-434A-9192-68FF5502B40D}">
      <dgm:prSet/>
      <dgm:spPr/>
      <dgm:t>
        <a:bodyPr/>
        <a:lstStyle/>
        <a:p>
          <a:endParaRPr lang="es-ES"/>
        </a:p>
      </dgm:t>
    </dgm:pt>
    <dgm:pt modelId="{A2710E2A-EB17-46C7-84F3-898160C4E0B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600" dirty="0" err="1"/>
            <a:t>OE6</a:t>
          </a:r>
          <a:r>
            <a:rPr lang="es-MX" sz="1600" dirty="0"/>
            <a:t>. Fomentar el desarrollo de actividades turísticas vinculadas al turismo</a:t>
          </a:r>
          <a:endParaRPr lang="es-ES" sz="1600" dirty="0"/>
        </a:p>
        <a:p>
          <a:r>
            <a:rPr lang="es-MX" sz="1600" dirty="0"/>
            <a:t>comunitario y ecoturismo como fuentes alternativas de ingresos para las</a:t>
          </a:r>
          <a:endParaRPr lang="es-ES" sz="1600" dirty="0"/>
        </a:p>
        <a:p>
          <a:r>
            <a:rPr lang="es-ES" sz="1600" dirty="0"/>
            <a:t>comunidades</a:t>
          </a:r>
          <a:r>
            <a:rPr lang="es-ES" sz="1300" dirty="0"/>
            <a:t>.</a:t>
          </a:r>
        </a:p>
      </dgm:t>
    </dgm:pt>
    <dgm:pt modelId="{C873EB88-E5D8-4157-BCA8-9FD3A1EA253D}" type="parTrans" cxnId="{34F0D3CC-2363-4E15-A3CD-C8628AD1E4C4}">
      <dgm:prSet/>
      <dgm:spPr/>
      <dgm:t>
        <a:bodyPr/>
        <a:lstStyle/>
        <a:p>
          <a:endParaRPr lang="es-ES"/>
        </a:p>
      </dgm:t>
    </dgm:pt>
    <dgm:pt modelId="{931CA534-03AC-4FAC-AA9C-84728109A948}" type="sibTrans" cxnId="{34F0D3CC-2363-4E15-A3CD-C8628AD1E4C4}">
      <dgm:prSet/>
      <dgm:spPr/>
      <dgm:t>
        <a:bodyPr/>
        <a:lstStyle/>
        <a:p>
          <a:endParaRPr lang="es-ES"/>
        </a:p>
      </dgm:t>
    </dgm:pt>
    <dgm:pt modelId="{52593390-6E29-4E1D-80F4-9D6E3D0C1CD0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err="1"/>
            <a:t>OE7</a:t>
          </a:r>
          <a:r>
            <a:rPr lang="es-MX" dirty="0"/>
            <a:t>. Mejorar la infraestructura pública de la parroquia con énfasis en la</a:t>
          </a:r>
          <a:endParaRPr lang="es-ES" dirty="0"/>
        </a:p>
        <a:p>
          <a:r>
            <a:rPr lang="es-ES" dirty="0"/>
            <a:t>integración comunitaria</a:t>
          </a:r>
        </a:p>
      </dgm:t>
    </dgm:pt>
    <dgm:pt modelId="{88E03C4D-D085-4E96-809A-F8BA11AF3EB0}" type="parTrans" cxnId="{A387655A-6CF2-4809-8E6B-F176534F3E4A}">
      <dgm:prSet/>
      <dgm:spPr/>
      <dgm:t>
        <a:bodyPr/>
        <a:lstStyle/>
        <a:p>
          <a:endParaRPr lang="es-ES"/>
        </a:p>
      </dgm:t>
    </dgm:pt>
    <dgm:pt modelId="{AE9FC953-06F7-4B8B-BF9C-578BE1099C43}" type="sibTrans" cxnId="{A387655A-6CF2-4809-8E6B-F176534F3E4A}">
      <dgm:prSet/>
      <dgm:spPr/>
      <dgm:t>
        <a:bodyPr/>
        <a:lstStyle/>
        <a:p>
          <a:endParaRPr lang="es-ES"/>
        </a:p>
      </dgm:t>
    </dgm:pt>
    <dgm:pt modelId="{3D9B4ED4-BDFC-46DF-B3F4-D9A61D97743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err="1"/>
            <a:t>OE8</a:t>
          </a:r>
          <a:r>
            <a:rPr lang="es-MX" dirty="0"/>
            <a:t>. Potenciar las estrategias institucionales para la dotación de servicios públicos de calidad para el acceso a agua segura y saneamiento ambiental.</a:t>
          </a:r>
          <a:endParaRPr lang="es-ES" dirty="0"/>
        </a:p>
      </dgm:t>
    </dgm:pt>
    <dgm:pt modelId="{2CF325DD-00E7-4F51-9E29-1C6B878100ED}" type="parTrans" cxnId="{E0CE52BF-85A3-4FFF-AADF-36D1158EBEE0}">
      <dgm:prSet/>
      <dgm:spPr/>
      <dgm:t>
        <a:bodyPr/>
        <a:lstStyle/>
        <a:p>
          <a:endParaRPr lang="es-ES"/>
        </a:p>
      </dgm:t>
    </dgm:pt>
    <dgm:pt modelId="{D670BDF6-1C5F-4A20-B800-6E6F80929B60}" type="sibTrans" cxnId="{E0CE52BF-85A3-4FFF-AADF-36D1158EBEE0}">
      <dgm:prSet/>
      <dgm:spPr/>
      <dgm:t>
        <a:bodyPr/>
        <a:lstStyle/>
        <a:p>
          <a:endParaRPr lang="es-ES"/>
        </a:p>
      </dgm:t>
    </dgm:pt>
    <dgm:pt modelId="{2C1C3270-D8CE-49B9-A6B5-421E5906E541}" type="pres">
      <dgm:prSet presAssocID="{0FE550D6-B762-4EEB-A4D4-6E4B3C7561BB}" presName="Name0" presStyleCnt="0">
        <dgm:presLayoutVars>
          <dgm:chMax val="7"/>
          <dgm:chPref val="7"/>
          <dgm:dir/>
        </dgm:presLayoutVars>
      </dgm:prSet>
      <dgm:spPr/>
    </dgm:pt>
    <dgm:pt modelId="{76FA5CCD-139E-4B4A-A0EB-C269C3364E4A}" type="pres">
      <dgm:prSet presAssocID="{0FE550D6-B762-4EEB-A4D4-6E4B3C7561BB}" presName="Name1" presStyleCnt="0"/>
      <dgm:spPr/>
    </dgm:pt>
    <dgm:pt modelId="{5227F7B4-4F3B-4A88-9BD3-47B7153923B7}" type="pres">
      <dgm:prSet presAssocID="{0FE550D6-B762-4EEB-A4D4-6E4B3C7561BB}" presName="cycle" presStyleCnt="0"/>
      <dgm:spPr/>
    </dgm:pt>
    <dgm:pt modelId="{B75020FE-BB1B-457C-958A-D47A22776CFE}" type="pres">
      <dgm:prSet presAssocID="{0FE550D6-B762-4EEB-A4D4-6E4B3C7561BB}" presName="srcNode" presStyleLbl="node1" presStyleIdx="0" presStyleCnt="4"/>
      <dgm:spPr/>
    </dgm:pt>
    <dgm:pt modelId="{B383ED06-E090-4FE5-934C-CF1966597B9F}" type="pres">
      <dgm:prSet presAssocID="{0FE550D6-B762-4EEB-A4D4-6E4B3C7561BB}" presName="conn" presStyleLbl="parChTrans1D2" presStyleIdx="0" presStyleCnt="1"/>
      <dgm:spPr/>
    </dgm:pt>
    <dgm:pt modelId="{376215EA-27E3-466B-908A-164782E013A2}" type="pres">
      <dgm:prSet presAssocID="{0FE550D6-B762-4EEB-A4D4-6E4B3C7561BB}" presName="extraNode" presStyleLbl="node1" presStyleIdx="0" presStyleCnt="4"/>
      <dgm:spPr/>
    </dgm:pt>
    <dgm:pt modelId="{E924C749-CF9C-453A-9F33-A44735715C4E}" type="pres">
      <dgm:prSet presAssocID="{0FE550D6-B762-4EEB-A4D4-6E4B3C7561BB}" presName="dstNode" presStyleLbl="node1" presStyleIdx="0" presStyleCnt="4"/>
      <dgm:spPr/>
    </dgm:pt>
    <dgm:pt modelId="{C7E63608-58A2-43A9-95BB-93594387A2E3}" type="pres">
      <dgm:prSet presAssocID="{08F52905-F876-430B-BD08-483AE27A39C2}" presName="text_1" presStyleLbl="node1" presStyleIdx="0" presStyleCnt="4">
        <dgm:presLayoutVars>
          <dgm:bulletEnabled val="1"/>
        </dgm:presLayoutVars>
      </dgm:prSet>
      <dgm:spPr/>
    </dgm:pt>
    <dgm:pt modelId="{E961CC4D-53EE-4786-ABCA-7F1DD75AA377}" type="pres">
      <dgm:prSet presAssocID="{08F52905-F876-430B-BD08-483AE27A39C2}" presName="accent_1" presStyleCnt="0"/>
      <dgm:spPr/>
    </dgm:pt>
    <dgm:pt modelId="{252A69B9-31A4-447F-81DB-697FF63B26CF}" type="pres">
      <dgm:prSet presAssocID="{08F52905-F876-430B-BD08-483AE27A39C2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36E410-07FC-4257-9BA0-0E8E79E4F7FF}" type="pres">
      <dgm:prSet presAssocID="{A2710E2A-EB17-46C7-84F3-898160C4E0B8}" presName="text_2" presStyleLbl="node1" presStyleIdx="1" presStyleCnt="4">
        <dgm:presLayoutVars>
          <dgm:bulletEnabled val="1"/>
        </dgm:presLayoutVars>
      </dgm:prSet>
      <dgm:spPr/>
    </dgm:pt>
    <dgm:pt modelId="{B26D63EE-EC61-4EE0-A689-E3C60AA3E60B}" type="pres">
      <dgm:prSet presAssocID="{A2710E2A-EB17-46C7-84F3-898160C4E0B8}" presName="accent_2" presStyleCnt="0"/>
      <dgm:spPr/>
    </dgm:pt>
    <dgm:pt modelId="{655C76A2-B631-403A-B95E-F4EE8380B2C4}" type="pres">
      <dgm:prSet presAssocID="{A2710E2A-EB17-46C7-84F3-898160C4E0B8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A260865-2266-4BFA-952F-C9AA2E206AE2}" type="pres">
      <dgm:prSet presAssocID="{52593390-6E29-4E1D-80F4-9D6E3D0C1CD0}" presName="text_3" presStyleLbl="node1" presStyleIdx="2" presStyleCnt="4">
        <dgm:presLayoutVars>
          <dgm:bulletEnabled val="1"/>
        </dgm:presLayoutVars>
      </dgm:prSet>
      <dgm:spPr/>
    </dgm:pt>
    <dgm:pt modelId="{19AB9693-17DE-4714-9141-4A21910AAFB3}" type="pres">
      <dgm:prSet presAssocID="{52593390-6E29-4E1D-80F4-9D6E3D0C1CD0}" presName="accent_3" presStyleCnt="0"/>
      <dgm:spPr/>
    </dgm:pt>
    <dgm:pt modelId="{C36A22FC-D2A5-4CB7-9C72-33939A6CDAFB}" type="pres">
      <dgm:prSet presAssocID="{52593390-6E29-4E1D-80F4-9D6E3D0C1CD0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1C63818-3642-4FDC-96D5-806F9CA9CFD8}" type="pres">
      <dgm:prSet presAssocID="{3D9B4ED4-BDFC-46DF-B3F4-D9A61D977431}" presName="text_4" presStyleLbl="node1" presStyleIdx="3" presStyleCnt="4" custLinFactNeighborX="453">
        <dgm:presLayoutVars>
          <dgm:bulletEnabled val="1"/>
        </dgm:presLayoutVars>
      </dgm:prSet>
      <dgm:spPr/>
    </dgm:pt>
    <dgm:pt modelId="{3017BAFE-6BDE-401B-856F-5CA0685BD93D}" type="pres">
      <dgm:prSet presAssocID="{3D9B4ED4-BDFC-46DF-B3F4-D9A61D977431}" presName="accent_4" presStyleCnt="0"/>
      <dgm:spPr/>
    </dgm:pt>
    <dgm:pt modelId="{2ECCE5EB-1503-4689-9026-3001E31EB10F}" type="pres">
      <dgm:prSet presAssocID="{3D9B4ED4-BDFC-46DF-B3F4-D9A61D977431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A52A502-489D-434A-9192-68FF5502B40D}" srcId="{0FE550D6-B762-4EEB-A4D4-6E4B3C7561BB}" destId="{08F52905-F876-430B-BD08-483AE27A39C2}" srcOrd="0" destOrd="0" parTransId="{BC9B2F5C-9268-4657-B8B0-3E2C5065D2EF}" sibTransId="{B0B0B904-ACCB-4227-BB59-4608F25A8E7F}"/>
    <dgm:cxn modelId="{D338380C-6449-4EB5-AEB6-24661A5F1F00}" type="presOf" srcId="{A2710E2A-EB17-46C7-84F3-898160C4E0B8}" destId="{4336E410-07FC-4257-9BA0-0E8E79E4F7FF}" srcOrd="0" destOrd="0" presId="urn:microsoft.com/office/officeart/2008/layout/VerticalCurvedList"/>
    <dgm:cxn modelId="{A387655A-6CF2-4809-8E6B-F176534F3E4A}" srcId="{0FE550D6-B762-4EEB-A4D4-6E4B3C7561BB}" destId="{52593390-6E29-4E1D-80F4-9D6E3D0C1CD0}" srcOrd="2" destOrd="0" parTransId="{88E03C4D-D085-4E96-809A-F8BA11AF3EB0}" sibTransId="{AE9FC953-06F7-4B8B-BF9C-578BE1099C43}"/>
    <dgm:cxn modelId="{5D63688D-032D-43F3-AC94-429C56EA6298}" type="presOf" srcId="{B0B0B904-ACCB-4227-BB59-4608F25A8E7F}" destId="{B383ED06-E090-4FE5-934C-CF1966597B9F}" srcOrd="0" destOrd="0" presId="urn:microsoft.com/office/officeart/2008/layout/VerticalCurvedList"/>
    <dgm:cxn modelId="{44AC6A8E-9F41-4C3E-87B7-63AAEA6F92A7}" type="presOf" srcId="{52593390-6E29-4E1D-80F4-9D6E3D0C1CD0}" destId="{8A260865-2266-4BFA-952F-C9AA2E206AE2}" srcOrd="0" destOrd="0" presId="urn:microsoft.com/office/officeart/2008/layout/VerticalCurvedList"/>
    <dgm:cxn modelId="{E0CE52BF-85A3-4FFF-AADF-36D1158EBEE0}" srcId="{0FE550D6-B762-4EEB-A4D4-6E4B3C7561BB}" destId="{3D9B4ED4-BDFC-46DF-B3F4-D9A61D977431}" srcOrd="3" destOrd="0" parTransId="{2CF325DD-00E7-4F51-9E29-1C6B878100ED}" sibTransId="{D670BDF6-1C5F-4A20-B800-6E6F80929B60}"/>
    <dgm:cxn modelId="{34F0D3CC-2363-4E15-A3CD-C8628AD1E4C4}" srcId="{0FE550D6-B762-4EEB-A4D4-6E4B3C7561BB}" destId="{A2710E2A-EB17-46C7-84F3-898160C4E0B8}" srcOrd="1" destOrd="0" parTransId="{C873EB88-E5D8-4157-BCA8-9FD3A1EA253D}" sibTransId="{931CA534-03AC-4FAC-AA9C-84728109A948}"/>
    <dgm:cxn modelId="{880A2FD4-CE6B-4F5E-83F3-6F7B221A81F9}" type="presOf" srcId="{08F52905-F876-430B-BD08-483AE27A39C2}" destId="{C7E63608-58A2-43A9-95BB-93594387A2E3}" srcOrd="0" destOrd="0" presId="urn:microsoft.com/office/officeart/2008/layout/VerticalCurvedList"/>
    <dgm:cxn modelId="{603A27E4-931D-49D8-A534-45979C418201}" type="presOf" srcId="{3D9B4ED4-BDFC-46DF-B3F4-D9A61D977431}" destId="{51C63818-3642-4FDC-96D5-806F9CA9CFD8}" srcOrd="0" destOrd="0" presId="urn:microsoft.com/office/officeart/2008/layout/VerticalCurvedList"/>
    <dgm:cxn modelId="{B6D679EB-332C-43E6-99CB-F748FEE72D99}" type="presOf" srcId="{0FE550D6-B762-4EEB-A4D4-6E4B3C7561BB}" destId="{2C1C3270-D8CE-49B9-A6B5-421E5906E541}" srcOrd="0" destOrd="0" presId="urn:microsoft.com/office/officeart/2008/layout/VerticalCurvedList"/>
    <dgm:cxn modelId="{D64D0634-CE6F-4F52-922C-92AFECE38C27}" type="presParOf" srcId="{2C1C3270-D8CE-49B9-A6B5-421E5906E541}" destId="{76FA5CCD-139E-4B4A-A0EB-C269C3364E4A}" srcOrd="0" destOrd="0" presId="urn:microsoft.com/office/officeart/2008/layout/VerticalCurvedList"/>
    <dgm:cxn modelId="{F683CC91-4F38-45B5-AD75-61F8676A7A60}" type="presParOf" srcId="{76FA5CCD-139E-4B4A-A0EB-C269C3364E4A}" destId="{5227F7B4-4F3B-4A88-9BD3-47B7153923B7}" srcOrd="0" destOrd="0" presId="urn:microsoft.com/office/officeart/2008/layout/VerticalCurvedList"/>
    <dgm:cxn modelId="{3BBE36EF-F4B4-4EF9-8DBE-1A2895852D2A}" type="presParOf" srcId="{5227F7B4-4F3B-4A88-9BD3-47B7153923B7}" destId="{B75020FE-BB1B-457C-958A-D47A22776CFE}" srcOrd="0" destOrd="0" presId="urn:microsoft.com/office/officeart/2008/layout/VerticalCurvedList"/>
    <dgm:cxn modelId="{F19BEDCB-5139-493B-BA19-EBC11072951E}" type="presParOf" srcId="{5227F7B4-4F3B-4A88-9BD3-47B7153923B7}" destId="{B383ED06-E090-4FE5-934C-CF1966597B9F}" srcOrd="1" destOrd="0" presId="urn:microsoft.com/office/officeart/2008/layout/VerticalCurvedList"/>
    <dgm:cxn modelId="{C6AD57A9-8B5E-40C9-9715-A844572A7B14}" type="presParOf" srcId="{5227F7B4-4F3B-4A88-9BD3-47B7153923B7}" destId="{376215EA-27E3-466B-908A-164782E013A2}" srcOrd="2" destOrd="0" presId="urn:microsoft.com/office/officeart/2008/layout/VerticalCurvedList"/>
    <dgm:cxn modelId="{7A9F4AC5-5A4E-49A5-B431-468968E78CFF}" type="presParOf" srcId="{5227F7B4-4F3B-4A88-9BD3-47B7153923B7}" destId="{E924C749-CF9C-453A-9F33-A44735715C4E}" srcOrd="3" destOrd="0" presId="urn:microsoft.com/office/officeart/2008/layout/VerticalCurvedList"/>
    <dgm:cxn modelId="{445D34C4-7C21-4FC5-8EC4-852F95BD8E38}" type="presParOf" srcId="{76FA5CCD-139E-4B4A-A0EB-C269C3364E4A}" destId="{C7E63608-58A2-43A9-95BB-93594387A2E3}" srcOrd="1" destOrd="0" presId="urn:microsoft.com/office/officeart/2008/layout/VerticalCurvedList"/>
    <dgm:cxn modelId="{92265460-C212-41B1-9CC5-B33616BD4F30}" type="presParOf" srcId="{76FA5CCD-139E-4B4A-A0EB-C269C3364E4A}" destId="{E961CC4D-53EE-4786-ABCA-7F1DD75AA377}" srcOrd="2" destOrd="0" presId="urn:microsoft.com/office/officeart/2008/layout/VerticalCurvedList"/>
    <dgm:cxn modelId="{A94B40AC-E274-47ED-98F4-AFC708500685}" type="presParOf" srcId="{E961CC4D-53EE-4786-ABCA-7F1DD75AA377}" destId="{252A69B9-31A4-447F-81DB-697FF63B26CF}" srcOrd="0" destOrd="0" presId="urn:microsoft.com/office/officeart/2008/layout/VerticalCurvedList"/>
    <dgm:cxn modelId="{D8D31B73-37CD-480F-A5DE-D1DBB03ACDCC}" type="presParOf" srcId="{76FA5CCD-139E-4B4A-A0EB-C269C3364E4A}" destId="{4336E410-07FC-4257-9BA0-0E8E79E4F7FF}" srcOrd="3" destOrd="0" presId="urn:microsoft.com/office/officeart/2008/layout/VerticalCurvedList"/>
    <dgm:cxn modelId="{02A3F0C0-FCDD-4DD9-8964-4D8FBC1B034F}" type="presParOf" srcId="{76FA5CCD-139E-4B4A-A0EB-C269C3364E4A}" destId="{B26D63EE-EC61-4EE0-A689-E3C60AA3E60B}" srcOrd="4" destOrd="0" presId="urn:microsoft.com/office/officeart/2008/layout/VerticalCurvedList"/>
    <dgm:cxn modelId="{D87FDDF0-0968-4CE3-BDF2-1DFF80DB90BB}" type="presParOf" srcId="{B26D63EE-EC61-4EE0-A689-E3C60AA3E60B}" destId="{655C76A2-B631-403A-B95E-F4EE8380B2C4}" srcOrd="0" destOrd="0" presId="urn:microsoft.com/office/officeart/2008/layout/VerticalCurvedList"/>
    <dgm:cxn modelId="{95DC02E1-C548-420D-A2ED-0A56EBA13A36}" type="presParOf" srcId="{76FA5CCD-139E-4B4A-A0EB-C269C3364E4A}" destId="{8A260865-2266-4BFA-952F-C9AA2E206AE2}" srcOrd="5" destOrd="0" presId="urn:microsoft.com/office/officeart/2008/layout/VerticalCurvedList"/>
    <dgm:cxn modelId="{42CF9CD2-58C2-45C5-A9C2-D23E0C0E3D64}" type="presParOf" srcId="{76FA5CCD-139E-4B4A-A0EB-C269C3364E4A}" destId="{19AB9693-17DE-4714-9141-4A21910AAFB3}" srcOrd="6" destOrd="0" presId="urn:microsoft.com/office/officeart/2008/layout/VerticalCurvedList"/>
    <dgm:cxn modelId="{036A16D2-955E-4BE7-BF1E-C97686589F9D}" type="presParOf" srcId="{19AB9693-17DE-4714-9141-4A21910AAFB3}" destId="{C36A22FC-D2A5-4CB7-9C72-33939A6CDAFB}" srcOrd="0" destOrd="0" presId="urn:microsoft.com/office/officeart/2008/layout/VerticalCurvedList"/>
    <dgm:cxn modelId="{F3E0F10F-4412-457B-A52D-54BEDD1E55C9}" type="presParOf" srcId="{76FA5CCD-139E-4B4A-A0EB-C269C3364E4A}" destId="{51C63818-3642-4FDC-96D5-806F9CA9CFD8}" srcOrd="7" destOrd="0" presId="urn:microsoft.com/office/officeart/2008/layout/VerticalCurvedList"/>
    <dgm:cxn modelId="{E1309134-0E07-488A-935B-3446EBCD623B}" type="presParOf" srcId="{76FA5CCD-139E-4B4A-A0EB-C269C3364E4A}" destId="{3017BAFE-6BDE-401B-856F-5CA0685BD93D}" srcOrd="8" destOrd="0" presId="urn:microsoft.com/office/officeart/2008/layout/VerticalCurvedList"/>
    <dgm:cxn modelId="{289939C0-728C-4A5F-8CA4-666C36B777F8}" type="presParOf" srcId="{3017BAFE-6BDE-401B-856F-5CA0685BD93D}" destId="{2ECCE5EB-1503-4689-9026-3001E31EB1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667133-B616-4782-948D-BA6DD4E08A7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EBEEBF7-3524-4E37-B793-566FE16E39C7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 err="1"/>
            <a:t>OE9</a:t>
          </a:r>
          <a:r>
            <a:rPr lang="es-MX" sz="2000" dirty="0"/>
            <a:t>. Mejorar la conectividad vial rural de la Parroquia.</a:t>
          </a:r>
          <a:endParaRPr lang="es-ES" sz="2000" dirty="0"/>
        </a:p>
      </dgm:t>
    </dgm:pt>
    <dgm:pt modelId="{C707474D-B1CE-4893-8480-46E154A3B22E}" type="parTrans" cxnId="{37A668FF-1EE8-4C51-A732-90D6C5E6E562}">
      <dgm:prSet/>
      <dgm:spPr/>
      <dgm:t>
        <a:bodyPr/>
        <a:lstStyle/>
        <a:p>
          <a:endParaRPr lang="es-ES"/>
        </a:p>
      </dgm:t>
    </dgm:pt>
    <dgm:pt modelId="{FEC56CBF-F606-4634-AAE7-3CE788452FEB}" type="sibTrans" cxnId="{37A668FF-1EE8-4C51-A732-90D6C5E6E562}">
      <dgm:prSet/>
      <dgm:spPr/>
      <dgm:t>
        <a:bodyPr/>
        <a:lstStyle/>
        <a:p>
          <a:endParaRPr lang="es-ES"/>
        </a:p>
      </dgm:t>
    </dgm:pt>
    <dgm:pt modelId="{4B52BBAB-E074-4F45-8E11-AE96B61B3205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800" dirty="0" err="1"/>
            <a:t>OE10</a:t>
          </a:r>
          <a:r>
            <a:rPr lang="es-MX" sz="1800" dirty="0"/>
            <a:t>. Reforzar la gestión institucional para la implementación de sistemas</a:t>
          </a:r>
          <a:endParaRPr lang="es-ES" sz="1800" dirty="0"/>
        </a:p>
        <a:p>
          <a:r>
            <a:rPr lang="es-MX" sz="1800" dirty="0"/>
            <a:t>de comunicación y energía en toda la Parroquia</a:t>
          </a:r>
          <a:endParaRPr lang="es-ES" sz="1800" dirty="0"/>
        </a:p>
      </dgm:t>
    </dgm:pt>
    <dgm:pt modelId="{694AB0DB-EA77-48F7-AB7C-6EFE59CE09A2}" type="parTrans" cxnId="{ACAD98D9-6EA1-4351-8511-D60889076C71}">
      <dgm:prSet/>
      <dgm:spPr/>
      <dgm:t>
        <a:bodyPr/>
        <a:lstStyle/>
        <a:p>
          <a:endParaRPr lang="es-ES"/>
        </a:p>
      </dgm:t>
    </dgm:pt>
    <dgm:pt modelId="{C45090B0-7126-418A-9DBD-71AAEACD48A6}" type="sibTrans" cxnId="{ACAD98D9-6EA1-4351-8511-D60889076C71}">
      <dgm:prSet/>
      <dgm:spPr/>
      <dgm:t>
        <a:bodyPr/>
        <a:lstStyle/>
        <a:p>
          <a:endParaRPr lang="es-ES"/>
        </a:p>
      </dgm:t>
    </dgm:pt>
    <dgm:pt modelId="{44B2DE9B-30D4-494A-A9F2-20E0B303FA73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err="1"/>
            <a:t>OE11</a:t>
          </a:r>
          <a:r>
            <a:rPr lang="es-MX" dirty="0"/>
            <a:t>. Fortalecer las alianzas estratégicas de administración y liderazgo</a:t>
          </a:r>
          <a:endParaRPr lang="es-ES" dirty="0"/>
        </a:p>
        <a:p>
          <a:r>
            <a:rPr lang="es-MX" dirty="0"/>
            <a:t>parroquial con la participación de los actores sociales</a:t>
          </a:r>
          <a:endParaRPr lang="es-ES" dirty="0"/>
        </a:p>
      </dgm:t>
    </dgm:pt>
    <dgm:pt modelId="{3F218858-B34F-4465-B9F8-2AA6C7276636}" type="parTrans" cxnId="{14A8C41A-08E0-4106-BD52-666D47D59A67}">
      <dgm:prSet/>
      <dgm:spPr/>
      <dgm:t>
        <a:bodyPr/>
        <a:lstStyle/>
        <a:p>
          <a:endParaRPr lang="es-ES"/>
        </a:p>
      </dgm:t>
    </dgm:pt>
    <dgm:pt modelId="{1DAB8928-254A-4D9E-85DE-54B47E26C3C1}" type="sibTrans" cxnId="{14A8C41A-08E0-4106-BD52-666D47D59A67}">
      <dgm:prSet/>
      <dgm:spPr/>
      <dgm:t>
        <a:bodyPr/>
        <a:lstStyle/>
        <a:p>
          <a:endParaRPr lang="es-ES"/>
        </a:p>
      </dgm:t>
    </dgm:pt>
    <dgm:pt modelId="{FD41825B-502D-41DD-9463-A937EFD2FB7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err="1"/>
            <a:t>OE12</a:t>
          </a:r>
          <a:r>
            <a:rPr lang="es-MX" dirty="0"/>
            <a:t>. Fortalecer la administración institucional del GAD Parroquial Rural Madre Tierra para garantizar un servicio adecuado a la población</a:t>
          </a:r>
          <a:endParaRPr lang="es-ES" dirty="0"/>
        </a:p>
      </dgm:t>
    </dgm:pt>
    <dgm:pt modelId="{C7CBFE5B-ED5A-44E0-9FF8-EABF42B96EF4}" type="parTrans" cxnId="{6B95071A-7C1A-4D7C-A60A-64082737B50C}">
      <dgm:prSet/>
      <dgm:spPr/>
      <dgm:t>
        <a:bodyPr/>
        <a:lstStyle/>
        <a:p>
          <a:endParaRPr lang="es-ES"/>
        </a:p>
      </dgm:t>
    </dgm:pt>
    <dgm:pt modelId="{64FC6F58-FCEB-43EC-A4A2-56010104AF41}" type="sibTrans" cxnId="{6B95071A-7C1A-4D7C-A60A-64082737B50C}">
      <dgm:prSet/>
      <dgm:spPr/>
      <dgm:t>
        <a:bodyPr/>
        <a:lstStyle/>
        <a:p>
          <a:endParaRPr lang="es-ES"/>
        </a:p>
      </dgm:t>
    </dgm:pt>
    <dgm:pt modelId="{FC2ACB55-BEFD-481A-A99C-F08663C19EA6}" type="pres">
      <dgm:prSet presAssocID="{6C667133-B616-4782-948D-BA6DD4E08A72}" presName="Name0" presStyleCnt="0">
        <dgm:presLayoutVars>
          <dgm:chMax val="7"/>
          <dgm:chPref val="7"/>
          <dgm:dir/>
        </dgm:presLayoutVars>
      </dgm:prSet>
      <dgm:spPr/>
    </dgm:pt>
    <dgm:pt modelId="{8D2C409B-A6AB-4FAC-9592-BCB2D78FAAA5}" type="pres">
      <dgm:prSet presAssocID="{6C667133-B616-4782-948D-BA6DD4E08A72}" presName="Name1" presStyleCnt="0"/>
      <dgm:spPr/>
    </dgm:pt>
    <dgm:pt modelId="{E89ED460-9EF4-4A44-9D8B-2AB1E6CD7661}" type="pres">
      <dgm:prSet presAssocID="{6C667133-B616-4782-948D-BA6DD4E08A72}" presName="cycle" presStyleCnt="0"/>
      <dgm:spPr/>
    </dgm:pt>
    <dgm:pt modelId="{0A6E6FF5-05D1-466F-A521-3F332503124D}" type="pres">
      <dgm:prSet presAssocID="{6C667133-B616-4782-948D-BA6DD4E08A72}" presName="srcNode" presStyleLbl="node1" presStyleIdx="0" presStyleCnt="4"/>
      <dgm:spPr/>
    </dgm:pt>
    <dgm:pt modelId="{D9ECCFC5-90C0-4F2E-A38E-6AE89AC03B9A}" type="pres">
      <dgm:prSet presAssocID="{6C667133-B616-4782-948D-BA6DD4E08A72}" presName="conn" presStyleLbl="parChTrans1D2" presStyleIdx="0" presStyleCnt="1"/>
      <dgm:spPr/>
    </dgm:pt>
    <dgm:pt modelId="{3C4A3843-57BE-48BC-8F3A-31B8D0856DCF}" type="pres">
      <dgm:prSet presAssocID="{6C667133-B616-4782-948D-BA6DD4E08A72}" presName="extraNode" presStyleLbl="node1" presStyleIdx="0" presStyleCnt="4"/>
      <dgm:spPr/>
    </dgm:pt>
    <dgm:pt modelId="{0874CFB1-4005-479C-B7BD-686BD093DE2E}" type="pres">
      <dgm:prSet presAssocID="{6C667133-B616-4782-948D-BA6DD4E08A72}" presName="dstNode" presStyleLbl="node1" presStyleIdx="0" presStyleCnt="4"/>
      <dgm:spPr/>
    </dgm:pt>
    <dgm:pt modelId="{E8B984BF-F747-42B8-B260-83C10F8B0C1D}" type="pres">
      <dgm:prSet presAssocID="{8EBEEBF7-3524-4E37-B793-566FE16E39C7}" presName="text_1" presStyleLbl="node1" presStyleIdx="0" presStyleCnt="4">
        <dgm:presLayoutVars>
          <dgm:bulletEnabled val="1"/>
        </dgm:presLayoutVars>
      </dgm:prSet>
      <dgm:spPr/>
    </dgm:pt>
    <dgm:pt modelId="{B2005493-749A-4736-A5B6-A6F2FCECF472}" type="pres">
      <dgm:prSet presAssocID="{8EBEEBF7-3524-4E37-B793-566FE16E39C7}" presName="accent_1" presStyleCnt="0"/>
      <dgm:spPr/>
    </dgm:pt>
    <dgm:pt modelId="{987B4E71-A7A0-40E3-8DAB-E1951083DE52}" type="pres">
      <dgm:prSet presAssocID="{8EBEEBF7-3524-4E37-B793-566FE16E39C7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C724641-EA9D-4115-8415-86732C4FA7B1}" type="pres">
      <dgm:prSet presAssocID="{4B52BBAB-E074-4F45-8E11-AE96B61B3205}" presName="text_2" presStyleLbl="node1" presStyleIdx="1" presStyleCnt="4">
        <dgm:presLayoutVars>
          <dgm:bulletEnabled val="1"/>
        </dgm:presLayoutVars>
      </dgm:prSet>
      <dgm:spPr/>
    </dgm:pt>
    <dgm:pt modelId="{9594C4AE-99F5-4108-AED0-9D628CDEE052}" type="pres">
      <dgm:prSet presAssocID="{4B52BBAB-E074-4F45-8E11-AE96B61B3205}" presName="accent_2" presStyleCnt="0"/>
      <dgm:spPr/>
    </dgm:pt>
    <dgm:pt modelId="{7BFDA60B-C619-46DE-A6A6-55DBD960D7A2}" type="pres">
      <dgm:prSet presAssocID="{4B52BBAB-E074-4F45-8E11-AE96B61B3205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5015BCB-CB4F-4AA8-90CC-A1FA71C5B9F0}" type="pres">
      <dgm:prSet presAssocID="{44B2DE9B-30D4-494A-A9F2-20E0B303FA73}" presName="text_3" presStyleLbl="node1" presStyleIdx="2" presStyleCnt="4">
        <dgm:presLayoutVars>
          <dgm:bulletEnabled val="1"/>
        </dgm:presLayoutVars>
      </dgm:prSet>
      <dgm:spPr/>
    </dgm:pt>
    <dgm:pt modelId="{9DAFBE95-8CD9-4AB8-B078-204BF49AE8AD}" type="pres">
      <dgm:prSet presAssocID="{44B2DE9B-30D4-494A-A9F2-20E0B303FA73}" presName="accent_3" presStyleCnt="0"/>
      <dgm:spPr/>
    </dgm:pt>
    <dgm:pt modelId="{42D80E9C-BDC7-44D8-99E5-6838506D60FE}" type="pres">
      <dgm:prSet presAssocID="{44B2DE9B-30D4-494A-A9F2-20E0B303FA73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BBC7FB5-CACD-46A4-8D14-A18A1B9D9509}" type="pres">
      <dgm:prSet presAssocID="{FD41825B-502D-41DD-9463-A937EFD2FB7D}" presName="text_4" presStyleLbl="node1" presStyleIdx="3" presStyleCnt="4">
        <dgm:presLayoutVars>
          <dgm:bulletEnabled val="1"/>
        </dgm:presLayoutVars>
      </dgm:prSet>
      <dgm:spPr/>
    </dgm:pt>
    <dgm:pt modelId="{43F41D1B-A475-43B6-98F4-7CC5C271C81C}" type="pres">
      <dgm:prSet presAssocID="{FD41825B-502D-41DD-9463-A937EFD2FB7D}" presName="accent_4" presStyleCnt="0"/>
      <dgm:spPr/>
    </dgm:pt>
    <dgm:pt modelId="{3D00A2DA-28F5-436B-8E92-C951E9156ED6}" type="pres">
      <dgm:prSet presAssocID="{FD41825B-502D-41DD-9463-A937EFD2FB7D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72DAC60C-80B6-4419-8FFC-3F175818D493}" type="presOf" srcId="{6C667133-B616-4782-948D-BA6DD4E08A72}" destId="{FC2ACB55-BEFD-481A-A99C-F08663C19EA6}" srcOrd="0" destOrd="0" presId="urn:microsoft.com/office/officeart/2008/layout/VerticalCurvedList"/>
    <dgm:cxn modelId="{6B95071A-7C1A-4D7C-A60A-64082737B50C}" srcId="{6C667133-B616-4782-948D-BA6DD4E08A72}" destId="{FD41825B-502D-41DD-9463-A937EFD2FB7D}" srcOrd="3" destOrd="0" parTransId="{C7CBFE5B-ED5A-44E0-9FF8-EABF42B96EF4}" sibTransId="{64FC6F58-FCEB-43EC-A4A2-56010104AF41}"/>
    <dgm:cxn modelId="{14A8C41A-08E0-4106-BD52-666D47D59A67}" srcId="{6C667133-B616-4782-948D-BA6DD4E08A72}" destId="{44B2DE9B-30D4-494A-A9F2-20E0B303FA73}" srcOrd="2" destOrd="0" parTransId="{3F218858-B34F-4465-B9F8-2AA6C7276636}" sibTransId="{1DAB8928-254A-4D9E-85DE-54B47E26C3C1}"/>
    <dgm:cxn modelId="{21F01A31-2299-453F-972E-9795ECB1D75D}" type="presOf" srcId="{4B52BBAB-E074-4F45-8E11-AE96B61B3205}" destId="{BC724641-EA9D-4115-8415-86732C4FA7B1}" srcOrd="0" destOrd="0" presId="urn:microsoft.com/office/officeart/2008/layout/VerticalCurvedList"/>
    <dgm:cxn modelId="{D5A87743-4C0D-461B-813E-D41C4E978E0C}" type="presOf" srcId="{8EBEEBF7-3524-4E37-B793-566FE16E39C7}" destId="{E8B984BF-F747-42B8-B260-83C10F8B0C1D}" srcOrd="0" destOrd="0" presId="urn:microsoft.com/office/officeart/2008/layout/VerticalCurvedList"/>
    <dgm:cxn modelId="{DA32F68F-549F-4119-90BD-0AB54FFF6941}" type="presOf" srcId="{FD41825B-502D-41DD-9463-A937EFD2FB7D}" destId="{6BBC7FB5-CACD-46A4-8D14-A18A1B9D9509}" srcOrd="0" destOrd="0" presId="urn:microsoft.com/office/officeart/2008/layout/VerticalCurvedList"/>
    <dgm:cxn modelId="{877B25AA-D183-4408-871B-D06FF792BE67}" type="presOf" srcId="{FEC56CBF-F606-4634-AAE7-3CE788452FEB}" destId="{D9ECCFC5-90C0-4F2E-A38E-6AE89AC03B9A}" srcOrd="0" destOrd="0" presId="urn:microsoft.com/office/officeart/2008/layout/VerticalCurvedList"/>
    <dgm:cxn modelId="{ACAD98D9-6EA1-4351-8511-D60889076C71}" srcId="{6C667133-B616-4782-948D-BA6DD4E08A72}" destId="{4B52BBAB-E074-4F45-8E11-AE96B61B3205}" srcOrd="1" destOrd="0" parTransId="{694AB0DB-EA77-48F7-AB7C-6EFE59CE09A2}" sibTransId="{C45090B0-7126-418A-9DBD-71AAEACD48A6}"/>
    <dgm:cxn modelId="{F408EFE0-0405-4C65-89A0-5EE98C4C1020}" type="presOf" srcId="{44B2DE9B-30D4-494A-A9F2-20E0B303FA73}" destId="{B5015BCB-CB4F-4AA8-90CC-A1FA71C5B9F0}" srcOrd="0" destOrd="0" presId="urn:microsoft.com/office/officeart/2008/layout/VerticalCurvedList"/>
    <dgm:cxn modelId="{37A668FF-1EE8-4C51-A732-90D6C5E6E562}" srcId="{6C667133-B616-4782-948D-BA6DD4E08A72}" destId="{8EBEEBF7-3524-4E37-B793-566FE16E39C7}" srcOrd="0" destOrd="0" parTransId="{C707474D-B1CE-4893-8480-46E154A3B22E}" sibTransId="{FEC56CBF-F606-4634-AAE7-3CE788452FEB}"/>
    <dgm:cxn modelId="{6050E01F-DD56-4C21-857F-5891AAF79D07}" type="presParOf" srcId="{FC2ACB55-BEFD-481A-A99C-F08663C19EA6}" destId="{8D2C409B-A6AB-4FAC-9592-BCB2D78FAAA5}" srcOrd="0" destOrd="0" presId="urn:microsoft.com/office/officeart/2008/layout/VerticalCurvedList"/>
    <dgm:cxn modelId="{951E11F2-2C46-4367-B6B2-2FB5BE8562FB}" type="presParOf" srcId="{8D2C409B-A6AB-4FAC-9592-BCB2D78FAAA5}" destId="{E89ED460-9EF4-4A44-9D8B-2AB1E6CD7661}" srcOrd="0" destOrd="0" presId="urn:microsoft.com/office/officeart/2008/layout/VerticalCurvedList"/>
    <dgm:cxn modelId="{3AA8116D-8485-47EF-8B56-BE627897E06D}" type="presParOf" srcId="{E89ED460-9EF4-4A44-9D8B-2AB1E6CD7661}" destId="{0A6E6FF5-05D1-466F-A521-3F332503124D}" srcOrd="0" destOrd="0" presId="urn:microsoft.com/office/officeart/2008/layout/VerticalCurvedList"/>
    <dgm:cxn modelId="{62437BA7-37CD-4ADD-8F7E-A3DFF22DC804}" type="presParOf" srcId="{E89ED460-9EF4-4A44-9D8B-2AB1E6CD7661}" destId="{D9ECCFC5-90C0-4F2E-A38E-6AE89AC03B9A}" srcOrd="1" destOrd="0" presId="urn:microsoft.com/office/officeart/2008/layout/VerticalCurvedList"/>
    <dgm:cxn modelId="{3CE5D4AC-6857-40BC-B9F4-08E7EB65C165}" type="presParOf" srcId="{E89ED460-9EF4-4A44-9D8B-2AB1E6CD7661}" destId="{3C4A3843-57BE-48BC-8F3A-31B8D0856DCF}" srcOrd="2" destOrd="0" presId="urn:microsoft.com/office/officeart/2008/layout/VerticalCurvedList"/>
    <dgm:cxn modelId="{67405C7E-6812-4EDA-9CA2-1A25924B19CB}" type="presParOf" srcId="{E89ED460-9EF4-4A44-9D8B-2AB1E6CD7661}" destId="{0874CFB1-4005-479C-B7BD-686BD093DE2E}" srcOrd="3" destOrd="0" presId="urn:microsoft.com/office/officeart/2008/layout/VerticalCurvedList"/>
    <dgm:cxn modelId="{CCE4BCEB-6F83-42D0-8814-2DBEFB9EF1D0}" type="presParOf" srcId="{8D2C409B-A6AB-4FAC-9592-BCB2D78FAAA5}" destId="{E8B984BF-F747-42B8-B260-83C10F8B0C1D}" srcOrd="1" destOrd="0" presId="urn:microsoft.com/office/officeart/2008/layout/VerticalCurvedList"/>
    <dgm:cxn modelId="{26D38AE2-F88F-493F-832F-32C6B68BC646}" type="presParOf" srcId="{8D2C409B-A6AB-4FAC-9592-BCB2D78FAAA5}" destId="{B2005493-749A-4736-A5B6-A6F2FCECF472}" srcOrd="2" destOrd="0" presId="urn:microsoft.com/office/officeart/2008/layout/VerticalCurvedList"/>
    <dgm:cxn modelId="{63435861-67E2-4DC1-B892-0C858599B58B}" type="presParOf" srcId="{B2005493-749A-4736-A5B6-A6F2FCECF472}" destId="{987B4E71-A7A0-40E3-8DAB-E1951083DE52}" srcOrd="0" destOrd="0" presId="urn:microsoft.com/office/officeart/2008/layout/VerticalCurvedList"/>
    <dgm:cxn modelId="{EDBE0EC5-1BF3-451F-9DCD-4A14C61F3849}" type="presParOf" srcId="{8D2C409B-A6AB-4FAC-9592-BCB2D78FAAA5}" destId="{BC724641-EA9D-4115-8415-86732C4FA7B1}" srcOrd="3" destOrd="0" presId="urn:microsoft.com/office/officeart/2008/layout/VerticalCurvedList"/>
    <dgm:cxn modelId="{D8264458-6D3D-460A-A154-A936B6D7E1FB}" type="presParOf" srcId="{8D2C409B-A6AB-4FAC-9592-BCB2D78FAAA5}" destId="{9594C4AE-99F5-4108-AED0-9D628CDEE052}" srcOrd="4" destOrd="0" presId="urn:microsoft.com/office/officeart/2008/layout/VerticalCurvedList"/>
    <dgm:cxn modelId="{AE886974-11D7-4E55-AB23-7BEE2C9F743B}" type="presParOf" srcId="{9594C4AE-99F5-4108-AED0-9D628CDEE052}" destId="{7BFDA60B-C619-46DE-A6A6-55DBD960D7A2}" srcOrd="0" destOrd="0" presId="urn:microsoft.com/office/officeart/2008/layout/VerticalCurvedList"/>
    <dgm:cxn modelId="{122B672C-2EFE-4FED-B7E0-A5D401214D11}" type="presParOf" srcId="{8D2C409B-A6AB-4FAC-9592-BCB2D78FAAA5}" destId="{B5015BCB-CB4F-4AA8-90CC-A1FA71C5B9F0}" srcOrd="5" destOrd="0" presId="urn:microsoft.com/office/officeart/2008/layout/VerticalCurvedList"/>
    <dgm:cxn modelId="{FC232A87-AC66-4720-AA6F-4A440D2FEF1A}" type="presParOf" srcId="{8D2C409B-A6AB-4FAC-9592-BCB2D78FAAA5}" destId="{9DAFBE95-8CD9-4AB8-B078-204BF49AE8AD}" srcOrd="6" destOrd="0" presId="urn:microsoft.com/office/officeart/2008/layout/VerticalCurvedList"/>
    <dgm:cxn modelId="{5C605874-A6F5-48AB-ADE9-64A7FF0C2574}" type="presParOf" srcId="{9DAFBE95-8CD9-4AB8-B078-204BF49AE8AD}" destId="{42D80E9C-BDC7-44D8-99E5-6838506D60FE}" srcOrd="0" destOrd="0" presId="urn:microsoft.com/office/officeart/2008/layout/VerticalCurvedList"/>
    <dgm:cxn modelId="{FA905FCA-A25C-449E-A28B-C3D21D837F5F}" type="presParOf" srcId="{8D2C409B-A6AB-4FAC-9592-BCB2D78FAAA5}" destId="{6BBC7FB5-CACD-46A4-8D14-A18A1B9D9509}" srcOrd="7" destOrd="0" presId="urn:microsoft.com/office/officeart/2008/layout/VerticalCurvedList"/>
    <dgm:cxn modelId="{23DEA5F9-DC4A-4D60-8D55-58E8A557CBE4}" type="presParOf" srcId="{8D2C409B-A6AB-4FAC-9592-BCB2D78FAAA5}" destId="{43F41D1B-A475-43B6-98F4-7CC5C271C81C}" srcOrd="8" destOrd="0" presId="urn:microsoft.com/office/officeart/2008/layout/VerticalCurvedList"/>
    <dgm:cxn modelId="{B864CA2A-E52C-42FD-A555-8A8660C0B1DD}" type="presParOf" srcId="{43F41D1B-A475-43B6-98F4-7CC5C271C81C}" destId="{3D00A2DA-28F5-436B-8E92-C951E9156E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FA856-5981-421E-A027-704556ED7769}">
      <dsp:nvSpPr>
        <dsp:cNvPr id="0" name=""/>
        <dsp:cNvSpPr/>
      </dsp:nvSpPr>
      <dsp:spPr>
        <a:xfrm>
          <a:off x="-6688581" y="-1022788"/>
          <a:ext cx="7960628" cy="7960628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2D06F-F33D-4246-AC58-BA3EC60E0991}">
      <dsp:nvSpPr>
        <dsp:cNvPr id="0" name=""/>
        <dsp:cNvSpPr/>
      </dsp:nvSpPr>
      <dsp:spPr>
        <a:xfrm>
          <a:off x="665606" y="454749"/>
          <a:ext cx="9594268" cy="909971"/>
        </a:xfrm>
        <a:prstGeom prst="rect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2290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OE1. Incentivar la preservación de la biodiversidad y la protección del</a:t>
          </a:r>
          <a:endParaRPr lang="es-ES" sz="1800" kern="1200" dirty="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ambiente mediante el desarrollo de actividades productivas comunitarias</a:t>
          </a:r>
          <a:endParaRPr lang="es-ES" sz="1800" kern="1200" dirty="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sostenibles.</a:t>
          </a:r>
        </a:p>
      </dsp:txBody>
      <dsp:txXfrm>
        <a:off x="665606" y="454749"/>
        <a:ext cx="9594268" cy="909971"/>
      </dsp:txXfrm>
    </dsp:sp>
    <dsp:sp modelId="{CAC7BEB2-4D2A-4ED2-9C2A-13DB7EC44A76}">
      <dsp:nvSpPr>
        <dsp:cNvPr id="0" name=""/>
        <dsp:cNvSpPr/>
      </dsp:nvSpPr>
      <dsp:spPr>
        <a:xfrm>
          <a:off x="96874" y="341002"/>
          <a:ext cx="1137464" cy="11374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4EBC8-0162-4A15-BC8C-C23AFB51D3C6}">
      <dsp:nvSpPr>
        <dsp:cNvPr id="0" name=""/>
        <dsp:cNvSpPr/>
      </dsp:nvSpPr>
      <dsp:spPr>
        <a:xfrm>
          <a:off x="1187314" y="1819942"/>
          <a:ext cx="9072561" cy="909971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2290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 err="1"/>
            <a:t>OE2</a:t>
          </a:r>
          <a:r>
            <a:rPr lang="es-MX" sz="1800" kern="1200" dirty="0"/>
            <a:t>. Contribuir a la reducción de procesos contaminantes en las cuencas</a:t>
          </a:r>
          <a:endParaRPr lang="es-ES" sz="1800" kern="1200" dirty="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hídricas mediante la concientización de la población respecto al cuidado del</a:t>
          </a:r>
          <a:endParaRPr lang="es-ES" sz="1800" kern="1200" dirty="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medio ambiente y la vulnerabilidad ante eventos de riesgo</a:t>
          </a:r>
          <a:endParaRPr lang="es-ES" sz="1800" kern="1200" dirty="0"/>
        </a:p>
      </dsp:txBody>
      <dsp:txXfrm>
        <a:off x="1187314" y="1819942"/>
        <a:ext cx="9072561" cy="909971"/>
      </dsp:txXfrm>
    </dsp:sp>
    <dsp:sp modelId="{4B44A971-DDE0-4EC8-8466-1262748FF179}">
      <dsp:nvSpPr>
        <dsp:cNvPr id="0" name=""/>
        <dsp:cNvSpPr/>
      </dsp:nvSpPr>
      <dsp:spPr>
        <a:xfrm>
          <a:off x="618581" y="1706196"/>
          <a:ext cx="1137464" cy="11374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3">
              <a:hueOff val="-477801"/>
              <a:satOff val="393"/>
              <a:lumOff val="-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CAC8D-D387-4073-8089-3373D7AF94C5}">
      <dsp:nvSpPr>
        <dsp:cNvPr id="0" name=""/>
        <dsp:cNvSpPr/>
      </dsp:nvSpPr>
      <dsp:spPr>
        <a:xfrm>
          <a:off x="1187314" y="3185136"/>
          <a:ext cx="9072561" cy="909971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229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 err="1"/>
            <a:t>OE3</a:t>
          </a:r>
          <a:r>
            <a:rPr lang="es-MX" sz="1900" kern="1200" dirty="0"/>
            <a:t>. Fortalecer los saberes ancestrales de los pueblos y nacionalidades de</a:t>
          </a:r>
          <a:endParaRPr lang="es-E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la parroquia.</a:t>
          </a:r>
        </a:p>
      </dsp:txBody>
      <dsp:txXfrm>
        <a:off x="1187314" y="3185136"/>
        <a:ext cx="9072561" cy="909971"/>
      </dsp:txXfrm>
    </dsp:sp>
    <dsp:sp modelId="{CCC6999D-5B83-45F6-BD9D-D6252682CD42}">
      <dsp:nvSpPr>
        <dsp:cNvPr id="0" name=""/>
        <dsp:cNvSpPr/>
      </dsp:nvSpPr>
      <dsp:spPr>
        <a:xfrm>
          <a:off x="618581" y="3071390"/>
          <a:ext cx="1137464" cy="11374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3">
              <a:hueOff val="-955602"/>
              <a:satOff val="787"/>
              <a:lumOff val="-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BEF72-4AF5-418E-95BC-ED6B1F03596C}">
      <dsp:nvSpPr>
        <dsp:cNvPr id="0" name=""/>
        <dsp:cNvSpPr/>
      </dsp:nvSpPr>
      <dsp:spPr>
        <a:xfrm>
          <a:off x="665606" y="4550330"/>
          <a:ext cx="9594268" cy="909971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2290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 err="1"/>
            <a:t>OE4</a:t>
          </a:r>
          <a:r>
            <a:rPr lang="es-MX" sz="1900" kern="1200" dirty="0"/>
            <a:t>. Mejorar la calidad de vida de la población mediante el fortalecimiento de la </a:t>
          </a:r>
          <a:r>
            <a:rPr lang="es-MX" sz="1900" kern="1200" dirty="0" err="1"/>
            <a:t>cohesion</a:t>
          </a:r>
          <a:r>
            <a:rPr lang="es-MX" sz="1900" kern="1200" dirty="0"/>
            <a:t> social </a:t>
          </a:r>
          <a:endParaRPr lang="es-ES" sz="1900" kern="1200" dirty="0"/>
        </a:p>
      </dsp:txBody>
      <dsp:txXfrm>
        <a:off x="665606" y="4550330"/>
        <a:ext cx="9594268" cy="909971"/>
      </dsp:txXfrm>
    </dsp:sp>
    <dsp:sp modelId="{B336A14B-9BAF-4423-B631-62E80EC93055}">
      <dsp:nvSpPr>
        <dsp:cNvPr id="0" name=""/>
        <dsp:cNvSpPr/>
      </dsp:nvSpPr>
      <dsp:spPr>
        <a:xfrm>
          <a:off x="96874" y="4436584"/>
          <a:ext cx="1137464" cy="11374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3ED06-E090-4FE5-934C-CF1966597B9F}">
      <dsp:nvSpPr>
        <dsp:cNvPr id="0" name=""/>
        <dsp:cNvSpPr/>
      </dsp:nvSpPr>
      <dsp:spPr>
        <a:xfrm>
          <a:off x="-6508138" y="-995356"/>
          <a:ext cx="7746275" cy="7746275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63608-58A2-43A9-95BB-93594387A2E3}">
      <dsp:nvSpPr>
        <dsp:cNvPr id="0" name=""/>
        <dsp:cNvSpPr/>
      </dsp:nvSpPr>
      <dsp:spPr>
        <a:xfrm>
          <a:off x="647902" y="442487"/>
          <a:ext cx="8625664" cy="885435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02815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 err="1"/>
            <a:t>OE5</a:t>
          </a:r>
          <a:r>
            <a:rPr lang="es-MX" sz="1800" kern="1200" dirty="0"/>
            <a:t>. Impulsar el desarrollo de actividades productivas amigables con el</a:t>
          </a:r>
          <a:endParaRPr lang="es-ES" sz="1800" kern="1200" dirty="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ambiente, apuntalando emprendimientos de la economía popular y</a:t>
          </a:r>
          <a:endParaRPr lang="es-ES" sz="1800" kern="1200" dirty="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solidaria.</a:t>
          </a:r>
        </a:p>
      </dsp:txBody>
      <dsp:txXfrm>
        <a:off x="647902" y="442487"/>
        <a:ext cx="8625664" cy="885435"/>
      </dsp:txXfrm>
    </dsp:sp>
    <dsp:sp modelId="{252A69B9-31A4-447F-81DB-697FF63B26CF}">
      <dsp:nvSpPr>
        <dsp:cNvPr id="0" name=""/>
        <dsp:cNvSpPr/>
      </dsp:nvSpPr>
      <dsp:spPr>
        <a:xfrm>
          <a:off x="94504" y="331808"/>
          <a:ext cx="1106794" cy="11067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6E410-07FC-4257-9BA0-0E8E79E4F7FF}">
      <dsp:nvSpPr>
        <dsp:cNvPr id="0" name=""/>
        <dsp:cNvSpPr/>
      </dsp:nvSpPr>
      <dsp:spPr>
        <a:xfrm>
          <a:off x="1155542" y="1770871"/>
          <a:ext cx="8118024" cy="885435"/>
        </a:xfrm>
        <a:prstGeom prst="rect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0281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 err="1"/>
            <a:t>OE6</a:t>
          </a:r>
          <a:r>
            <a:rPr lang="es-MX" sz="1600" kern="1200" dirty="0"/>
            <a:t>. Fomentar el desarrollo de actividades turísticas vinculadas al turismo</a:t>
          </a:r>
          <a:endParaRPr lang="es-E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comunitario y ecoturismo como fuentes alternativas de ingresos para las</a:t>
          </a:r>
          <a:endParaRPr lang="es-E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comunidades</a:t>
          </a:r>
          <a:r>
            <a:rPr lang="es-ES" sz="1300" kern="1200" dirty="0"/>
            <a:t>.</a:t>
          </a:r>
        </a:p>
      </dsp:txBody>
      <dsp:txXfrm>
        <a:off x="1155542" y="1770871"/>
        <a:ext cx="8118024" cy="885435"/>
      </dsp:txXfrm>
    </dsp:sp>
    <dsp:sp modelId="{655C76A2-B631-403A-B95E-F4EE8380B2C4}">
      <dsp:nvSpPr>
        <dsp:cNvPr id="0" name=""/>
        <dsp:cNvSpPr/>
      </dsp:nvSpPr>
      <dsp:spPr>
        <a:xfrm>
          <a:off x="602145" y="1660191"/>
          <a:ext cx="1106794" cy="11067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60865-2266-4BFA-952F-C9AA2E206AE2}">
      <dsp:nvSpPr>
        <dsp:cNvPr id="0" name=""/>
        <dsp:cNvSpPr/>
      </dsp:nvSpPr>
      <dsp:spPr>
        <a:xfrm>
          <a:off x="1155542" y="3099255"/>
          <a:ext cx="8118024" cy="885435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0281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 err="1"/>
            <a:t>OE7</a:t>
          </a:r>
          <a:r>
            <a:rPr lang="es-MX" sz="1700" kern="1200" dirty="0"/>
            <a:t>. Mejorar la infraestructura pública de la parroquia con énfasis en la</a:t>
          </a:r>
          <a:endParaRPr lang="es-E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integración comunitaria</a:t>
          </a:r>
        </a:p>
      </dsp:txBody>
      <dsp:txXfrm>
        <a:off x="1155542" y="3099255"/>
        <a:ext cx="8118024" cy="885435"/>
      </dsp:txXfrm>
    </dsp:sp>
    <dsp:sp modelId="{C36A22FC-D2A5-4CB7-9C72-33939A6CDAFB}">
      <dsp:nvSpPr>
        <dsp:cNvPr id="0" name=""/>
        <dsp:cNvSpPr/>
      </dsp:nvSpPr>
      <dsp:spPr>
        <a:xfrm>
          <a:off x="602145" y="2988575"/>
          <a:ext cx="1106794" cy="110679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63818-3642-4FDC-96D5-806F9CA9CFD8}">
      <dsp:nvSpPr>
        <dsp:cNvPr id="0" name=""/>
        <dsp:cNvSpPr/>
      </dsp:nvSpPr>
      <dsp:spPr>
        <a:xfrm>
          <a:off x="686976" y="4427638"/>
          <a:ext cx="8625664" cy="885435"/>
        </a:xfrm>
        <a:prstGeom prst="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0281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 err="1"/>
            <a:t>OE8</a:t>
          </a:r>
          <a:r>
            <a:rPr lang="es-MX" sz="1700" kern="1200" dirty="0"/>
            <a:t>. Potenciar las estrategias institucionales para la dotación de servicios públicos de calidad para el acceso a agua segura y saneamiento ambiental.</a:t>
          </a:r>
          <a:endParaRPr lang="es-ES" sz="1700" kern="1200" dirty="0"/>
        </a:p>
      </dsp:txBody>
      <dsp:txXfrm>
        <a:off x="686976" y="4427638"/>
        <a:ext cx="8625664" cy="885435"/>
      </dsp:txXfrm>
    </dsp:sp>
    <dsp:sp modelId="{2ECCE5EB-1503-4689-9026-3001E31EB10F}">
      <dsp:nvSpPr>
        <dsp:cNvPr id="0" name=""/>
        <dsp:cNvSpPr/>
      </dsp:nvSpPr>
      <dsp:spPr>
        <a:xfrm>
          <a:off x="94504" y="4316959"/>
          <a:ext cx="1106794" cy="110679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CCFC5-90C0-4F2E-A38E-6AE89AC03B9A}">
      <dsp:nvSpPr>
        <dsp:cNvPr id="0" name=""/>
        <dsp:cNvSpPr/>
      </dsp:nvSpPr>
      <dsp:spPr>
        <a:xfrm>
          <a:off x="-6305862" y="-964605"/>
          <a:ext cx="7505986" cy="7505986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984BF-F747-42B8-B260-83C10F8B0C1D}">
      <dsp:nvSpPr>
        <dsp:cNvPr id="0" name=""/>
        <dsp:cNvSpPr/>
      </dsp:nvSpPr>
      <dsp:spPr>
        <a:xfrm>
          <a:off x="628055" y="428742"/>
          <a:ext cx="9159878" cy="857931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098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 err="1"/>
            <a:t>OE9</a:t>
          </a:r>
          <a:r>
            <a:rPr lang="es-MX" sz="2000" kern="1200" dirty="0"/>
            <a:t>. Mejorar la conectividad vial rural de la Parroquia.</a:t>
          </a:r>
          <a:endParaRPr lang="es-ES" sz="2000" kern="1200" dirty="0"/>
        </a:p>
      </dsp:txBody>
      <dsp:txXfrm>
        <a:off x="628055" y="428742"/>
        <a:ext cx="9159878" cy="857931"/>
      </dsp:txXfrm>
    </dsp:sp>
    <dsp:sp modelId="{987B4E71-A7A0-40E3-8DAB-E1951083DE52}">
      <dsp:nvSpPr>
        <dsp:cNvPr id="0" name=""/>
        <dsp:cNvSpPr/>
      </dsp:nvSpPr>
      <dsp:spPr>
        <a:xfrm>
          <a:off x="91848" y="321501"/>
          <a:ext cx="1072414" cy="10724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24641-EA9D-4115-8415-86732C4FA7B1}">
      <dsp:nvSpPr>
        <dsp:cNvPr id="0" name=""/>
        <dsp:cNvSpPr/>
      </dsp:nvSpPr>
      <dsp:spPr>
        <a:xfrm>
          <a:off x="1119927" y="1715862"/>
          <a:ext cx="8668007" cy="857931"/>
        </a:xfrm>
        <a:prstGeom prst="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098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 err="1"/>
            <a:t>OE10</a:t>
          </a:r>
          <a:r>
            <a:rPr lang="es-MX" sz="1800" kern="1200" dirty="0"/>
            <a:t>. Reforzar la gestión institucional para la implementación de sistemas</a:t>
          </a:r>
          <a:endParaRPr lang="es-E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de comunicación y energía en toda la Parroquia</a:t>
          </a:r>
          <a:endParaRPr lang="es-ES" sz="1800" kern="1200" dirty="0"/>
        </a:p>
      </dsp:txBody>
      <dsp:txXfrm>
        <a:off x="1119927" y="1715862"/>
        <a:ext cx="8668007" cy="857931"/>
      </dsp:txXfrm>
    </dsp:sp>
    <dsp:sp modelId="{7BFDA60B-C619-46DE-A6A6-55DBD960D7A2}">
      <dsp:nvSpPr>
        <dsp:cNvPr id="0" name=""/>
        <dsp:cNvSpPr/>
      </dsp:nvSpPr>
      <dsp:spPr>
        <a:xfrm>
          <a:off x="583720" y="1608621"/>
          <a:ext cx="1072414" cy="107241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15BCB-CB4F-4AA8-90CC-A1FA71C5B9F0}">
      <dsp:nvSpPr>
        <dsp:cNvPr id="0" name=""/>
        <dsp:cNvSpPr/>
      </dsp:nvSpPr>
      <dsp:spPr>
        <a:xfrm>
          <a:off x="1119927" y="3002982"/>
          <a:ext cx="8668007" cy="857931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098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 err="1"/>
            <a:t>OE11</a:t>
          </a:r>
          <a:r>
            <a:rPr lang="es-MX" sz="1900" kern="1200" dirty="0"/>
            <a:t>. Fortalecer las alianzas estratégicas de administración y liderazgo</a:t>
          </a:r>
          <a:endParaRPr lang="es-E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parroquial con la participación de los actores sociales</a:t>
          </a:r>
          <a:endParaRPr lang="es-ES" sz="1900" kern="1200" dirty="0"/>
        </a:p>
      </dsp:txBody>
      <dsp:txXfrm>
        <a:off x="1119927" y="3002982"/>
        <a:ext cx="8668007" cy="857931"/>
      </dsp:txXfrm>
    </dsp:sp>
    <dsp:sp modelId="{42D80E9C-BDC7-44D8-99E5-6838506D60FE}">
      <dsp:nvSpPr>
        <dsp:cNvPr id="0" name=""/>
        <dsp:cNvSpPr/>
      </dsp:nvSpPr>
      <dsp:spPr>
        <a:xfrm>
          <a:off x="583720" y="2895740"/>
          <a:ext cx="1072414" cy="107241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C7FB5-CACD-46A4-8D14-A18A1B9D9509}">
      <dsp:nvSpPr>
        <dsp:cNvPr id="0" name=""/>
        <dsp:cNvSpPr/>
      </dsp:nvSpPr>
      <dsp:spPr>
        <a:xfrm>
          <a:off x="628055" y="4290102"/>
          <a:ext cx="9159878" cy="857931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098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 err="1"/>
            <a:t>OE12</a:t>
          </a:r>
          <a:r>
            <a:rPr lang="es-MX" sz="1900" kern="1200" dirty="0"/>
            <a:t>. Fortalecer la administración institucional del GAD Parroquial Rural Madre Tierra para garantizar un servicio adecuado a la población</a:t>
          </a:r>
          <a:endParaRPr lang="es-ES" sz="1900" kern="1200" dirty="0"/>
        </a:p>
      </dsp:txBody>
      <dsp:txXfrm>
        <a:off x="628055" y="4290102"/>
        <a:ext cx="9159878" cy="857931"/>
      </dsp:txXfrm>
    </dsp:sp>
    <dsp:sp modelId="{3D00A2DA-28F5-436B-8E92-C951E9156ED6}">
      <dsp:nvSpPr>
        <dsp:cNvPr id="0" name=""/>
        <dsp:cNvSpPr/>
      </dsp:nvSpPr>
      <dsp:spPr>
        <a:xfrm>
          <a:off x="91848" y="4182860"/>
          <a:ext cx="1072414" cy="107241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470895"/>
          </a:xfrm>
          <a:prstGeom prst="rect">
            <a:avLst/>
          </a:prstGeom>
        </p:spPr>
        <p:txBody>
          <a:bodyPr vert="horz" lIns="94191" tIns="47095" rIns="94191" bIns="47095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1" tIns="47095" rIns="94191" bIns="47095" rtlCol="0"/>
          <a:lstStyle>
            <a:lvl1pPr algn="r">
              <a:defRPr sz="1200"/>
            </a:lvl1pPr>
          </a:lstStyle>
          <a:p>
            <a:fld id="{9E2C2CF9-5B5C-445F-A2BD-5E672D12F031}" type="datetimeFigureOut">
              <a:rPr lang="es-EC" smtClean="0"/>
              <a:t>13/11/2023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914407"/>
            <a:ext cx="3076363" cy="470894"/>
          </a:xfrm>
          <a:prstGeom prst="rect">
            <a:avLst/>
          </a:prstGeom>
        </p:spPr>
        <p:txBody>
          <a:bodyPr vert="horz" lIns="94191" tIns="47095" rIns="94191" bIns="47095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1" tIns="47095" rIns="94191" bIns="47095" rtlCol="0" anchor="b"/>
          <a:lstStyle>
            <a:lvl1pPr algn="r">
              <a:defRPr sz="1200"/>
            </a:lvl1pPr>
          </a:lstStyle>
          <a:p>
            <a:fld id="{522BCE6B-26EC-4B85-A084-B2381D5A8E0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2212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787" cy="469741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0927" y="0"/>
            <a:ext cx="3076787" cy="469741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00C51673-5B62-4877-BCA4-12795B93E55F}" type="datetimeFigureOut">
              <a:rPr lang="es-EC" smtClean="0"/>
              <a:t>13/11/2023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296" y="4516497"/>
            <a:ext cx="5680709" cy="3696038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5559"/>
            <a:ext cx="3076787" cy="469741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0927" y="8915559"/>
            <a:ext cx="3076787" cy="469741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2F91F5B5-BDBB-4CD5-BA96-EAA91CFF16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653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6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1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29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01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206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18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71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5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9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1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1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4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0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2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4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0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4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1729" y="3012942"/>
            <a:ext cx="10448541" cy="1763781"/>
          </a:xfrm>
        </p:spPr>
        <p:txBody>
          <a:bodyPr/>
          <a:lstStyle/>
          <a:p>
            <a:pPr algn="ctr"/>
            <a:r>
              <a:rPr lang="es-EC" b="1" dirty="0"/>
              <a:t>ANTEPROYECTO </a:t>
            </a:r>
            <a:br>
              <a:rPr lang="es-EC" b="1" dirty="0"/>
            </a:br>
            <a:r>
              <a:rPr lang="es-EC" b="1" dirty="0"/>
              <a:t>PLAN OPERATIVO ANUAL 2024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5161" y="5130858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/>
              <a:t>GOBIERNO PARROQUIAL RURAL DE MADRE TIERRA </a:t>
            </a:r>
          </a:p>
          <a:p>
            <a:pPr algn="ctr"/>
            <a:r>
              <a:rPr lang="es-EC" sz="2800" b="1" dirty="0"/>
              <a:t>ADMINISTRACIÓN 2023-2027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9425" r="7202"/>
          <a:stretch/>
        </p:blipFill>
        <p:spPr bwMode="auto">
          <a:xfrm>
            <a:off x="3723611" y="0"/>
            <a:ext cx="4559152" cy="30129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371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401" y="289260"/>
            <a:ext cx="11525031" cy="12808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C" sz="4800" b="1" dirty="0"/>
              <a:t>COMPONENTE SOCIAL-CULTURAL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66640"/>
              </p:ext>
            </p:extLst>
          </p:nvPr>
        </p:nvGraphicFramePr>
        <p:xfrm>
          <a:off x="381401" y="1570150"/>
          <a:ext cx="8596964" cy="4082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5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PROYECTOS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VALOR</a:t>
                      </a:r>
                    </a:p>
                    <a:p>
                      <a:endParaRPr lang="es-EC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644">
                <a:tc>
                  <a:txBody>
                    <a:bodyPr/>
                    <a:lstStyle/>
                    <a:p>
                      <a:pPr algn="l" fontAlgn="b"/>
                      <a:r>
                        <a:rPr lang="es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Proyecto</a:t>
                      </a:r>
                      <a:r>
                        <a:rPr lang="es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Centro de Desarrollo Infantil convenio MIES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400" dirty="0">
                          <a:latin typeface="+mj-lt"/>
                        </a:rPr>
                        <a:t>15.211,00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31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EC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Proyecto  de atención</a:t>
                      </a:r>
                      <a:r>
                        <a:rPr lang="es-EC" sz="2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al Adulto Mayor</a:t>
                      </a:r>
                      <a:endParaRPr lang="es-EC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400" dirty="0">
                          <a:latin typeface="+mj-lt"/>
                        </a:rPr>
                        <a:t>5.300,00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6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EC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Proyecto de</a:t>
                      </a:r>
                      <a:r>
                        <a:rPr lang="es-EC" sz="2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dotación de raciones alimenticias grupos vulnerables</a:t>
                      </a:r>
                      <a:endParaRPr lang="es-EC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400" dirty="0">
                          <a:latin typeface="+mj-lt"/>
                        </a:rPr>
                        <a:t>6.000,00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36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E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400" dirty="0">
                          <a:latin typeface="+mj-lt"/>
                        </a:rPr>
                        <a:t>26.511,00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482147" y="6004358"/>
            <a:ext cx="343221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/>
              <a:t>10% PRESUPUESTO art 249 COOTAD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368363" y="6189024"/>
            <a:ext cx="16100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US" sz="2400" dirty="0"/>
              <a:t>26.511,00</a:t>
            </a:r>
            <a:endParaRPr lang="es-EC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D63ADF-7D3B-42DF-3A96-A1268FA2D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27"/>
          <a:stretch/>
        </p:blipFill>
        <p:spPr>
          <a:xfrm>
            <a:off x="8978365" y="1570151"/>
            <a:ext cx="3184619" cy="41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010" y="0"/>
            <a:ext cx="10563229" cy="9364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b="1" dirty="0"/>
              <a:t>COMPONENTE SOCIO CULTURAL </a:t>
            </a:r>
            <a:br>
              <a:rPr lang="es-EC" b="1" dirty="0"/>
            </a:br>
            <a:br>
              <a:rPr lang="es-EC" b="1" dirty="0"/>
            </a:br>
            <a:r>
              <a:rPr lang="es-EC" b="1" dirty="0"/>
              <a:t>ASPECTO SOCIO CULTURAL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898903"/>
              </p:ext>
            </p:extLst>
          </p:nvPr>
        </p:nvGraphicFramePr>
        <p:xfrm>
          <a:off x="358537" y="830395"/>
          <a:ext cx="11590750" cy="4394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8657">
                <a:tc>
                  <a:txBody>
                    <a:bodyPr/>
                    <a:lstStyle/>
                    <a:p>
                      <a:pPr algn="ctr"/>
                      <a:r>
                        <a:rPr lang="es-EC" sz="2800" dirty="0"/>
                        <a:t>PROYECTOS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/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3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Fortalecimiento Cultural</a:t>
                      </a:r>
                      <a:r>
                        <a:rPr lang="es-ES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gastronómico y turístico en el marco de la </a:t>
                      </a:r>
                      <a:r>
                        <a:rPr lang="es-ES" sz="2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parroquializacion</a:t>
                      </a:r>
                      <a:r>
                        <a:rPr lang="es-ES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de Madre Tierra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800" dirty="0"/>
                        <a:t>10.000,00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3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Talleres</a:t>
                      </a:r>
                      <a:r>
                        <a:rPr lang="es-ES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de emprendimiento adquisición de materiales 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800" dirty="0"/>
                        <a:t>4.000,00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176">
                <a:tc>
                  <a:txBody>
                    <a:bodyPr/>
                    <a:lstStyle/>
                    <a:p>
                      <a:r>
                        <a:rPr lang="es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Indumentaria deportiva </a:t>
                      </a:r>
                    </a:p>
                    <a:p>
                      <a:endParaRPr lang="es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Comité de seguridad ciudadana </a:t>
                      </a:r>
                    </a:p>
                    <a:p>
                      <a:endParaRPr lang="es-EC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800" dirty="0"/>
                        <a:t>1.000,00</a:t>
                      </a:r>
                    </a:p>
                    <a:p>
                      <a:pPr algn="r"/>
                      <a:endParaRPr lang="es-EC" sz="2800" dirty="0"/>
                    </a:p>
                    <a:p>
                      <a:pPr algn="r"/>
                      <a:r>
                        <a:rPr lang="es-EC" sz="2800" dirty="0"/>
                        <a:t>3.000,00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195" y="4809173"/>
            <a:ext cx="3653274" cy="204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713843" y="5330715"/>
            <a:ext cx="223544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sz="2800" dirty="0"/>
              <a:t>18.000,00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110786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1731" y="321603"/>
            <a:ext cx="9988537" cy="7055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sz="3200" b="1" dirty="0"/>
              <a:t>COMPONENTE ECONÓMICO -PRODUCTIVO</a:t>
            </a:r>
            <a:br>
              <a:rPr lang="es-EC" sz="3200" b="1" dirty="0"/>
            </a:br>
            <a:br>
              <a:rPr lang="es-EC" sz="3200" b="1" dirty="0"/>
            </a:br>
            <a:endParaRPr lang="es-EC" sz="32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853245"/>
              </p:ext>
            </p:extLst>
          </p:nvPr>
        </p:nvGraphicFramePr>
        <p:xfrm>
          <a:off x="-2" y="1027134"/>
          <a:ext cx="7916451" cy="5292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2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7053">
                <a:tc>
                  <a:txBody>
                    <a:bodyPr/>
                    <a:lstStyle/>
                    <a:p>
                      <a:pPr algn="ctr"/>
                      <a:r>
                        <a:rPr lang="es-EC" sz="2800" dirty="0"/>
                        <a:t>PROYECTOS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/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187">
                <a:tc>
                  <a:txBody>
                    <a:bodyPr/>
                    <a:lstStyle/>
                    <a:p>
                      <a:pPr algn="just" fontAlgn="b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Proyecto de cultivo de plátano, yuca y papa china con capacitación, asistencia técnica y seguimiento  Amazonas 6000, Santa Ana 6000,  Playas de Pastaza 4000, Nueva Vida 6000, Chinimbi 4000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26.000,00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348">
                <a:tc>
                  <a:txBody>
                    <a:bodyPr/>
                    <a:lstStyle/>
                    <a:p>
                      <a:pPr algn="l"/>
                      <a:r>
                        <a:rPr lang="es-ES" sz="2400" dirty="0">
                          <a:latin typeface="Times New Roman" pitchFamily="18" charset="0"/>
                          <a:cs typeface="Times New Roman" pitchFamily="18" charset="0"/>
                        </a:rPr>
                        <a:t>Proyecto</a:t>
                      </a:r>
                      <a:r>
                        <a:rPr lang="es-E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avícola pollos camperos en Puyupungo</a:t>
                      </a:r>
                      <a:endParaRPr lang="es-E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645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Trapiche artesanal en Encanada </a:t>
                      </a:r>
                    </a:p>
                    <a:p>
                      <a:pPr algn="just" fontAlgn="ctr"/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Producción Porcina Urpi Churi</a:t>
                      </a:r>
                    </a:p>
                    <a:p>
                      <a:pPr algn="just" fontAlgn="ctr"/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Choza de sabiduría ancestral </a:t>
                      </a:r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Chinchayacu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b="0" dirty="0">
                          <a:latin typeface="Times New Roman" pitchFamily="18" charset="0"/>
                          <a:cs typeface="Times New Roman" pitchFamily="18" charset="0"/>
                        </a:rPr>
                        <a:t>6000,00</a:t>
                      </a:r>
                    </a:p>
                    <a:p>
                      <a:pPr algn="r"/>
                      <a:endParaRPr lang="es-E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es-ES" sz="2400" b="0" dirty="0">
                          <a:latin typeface="Times New Roman" pitchFamily="18" charset="0"/>
                          <a:cs typeface="Times New Roman" pitchFamily="18" charset="0"/>
                        </a:rPr>
                        <a:t>4000,00</a:t>
                      </a:r>
                    </a:p>
                    <a:p>
                      <a:pPr algn="r"/>
                      <a:endParaRPr lang="es-E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es-ES" sz="2400" b="0" dirty="0">
                          <a:latin typeface="Times New Roman" pitchFamily="18" charset="0"/>
                          <a:cs typeface="Times New Roman" pitchFamily="18" charset="0"/>
                        </a:rPr>
                        <a:t>6000,00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18CE9402-DB59-42A5-49AF-09E379EDB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449" y="1027134"/>
            <a:ext cx="4275551" cy="517324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4D8FD85-3C90-8DDA-35F8-128F75DD9956}"/>
              </a:ext>
            </a:extLst>
          </p:cNvPr>
          <p:cNvSpPr txBox="1"/>
          <p:nvPr/>
        </p:nvSpPr>
        <p:spPr>
          <a:xfrm>
            <a:off x="6095999" y="6200383"/>
            <a:ext cx="182045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US" sz="2800" dirty="0"/>
              <a:t>47.000,00</a:t>
            </a:r>
          </a:p>
        </p:txBody>
      </p:sp>
    </p:spTree>
    <p:extLst>
      <p:ext uri="{BB962C8B-B14F-4D97-AF65-F5344CB8AC3E}">
        <p14:creationId xmlns:p14="http://schemas.microsoft.com/office/powerpoint/2010/main" val="3907969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37656"/>
              </p:ext>
            </p:extLst>
          </p:nvPr>
        </p:nvGraphicFramePr>
        <p:xfrm>
          <a:off x="370119" y="278446"/>
          <a:ext cx="11451759" cy="620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6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450"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PROYECTOS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VALOR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48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Materiales de construcción, eléctricos, </a:t>
                      </a:r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plomeria</a:t>
                      </a: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y </a:t>
                      </a:r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carpinteria</a:t>
                      </a: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 arreglos de </a:t>
                      </a:r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infocentros</a:t>
                      </a: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y de escuelas)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/>
                        <a:t>5.000,00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2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Baterías sanitarias en </a:t>
                      </a:r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Paushiyacu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6.000,00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2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Graderíos espacio cubierto Libertad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/>
                        <a:t>6.000,00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346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Mantenimiento comedor comunitario Paz Yacu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6.000,00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2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Mantenimiento comedor comunitario Yana </a:t>
                      </a:r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Amarum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6.000,00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60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Juegos infantiles San Jose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Mantenimiento de comedor comunitario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5.000,00</a:t>
                      </a:r>
                    </a:p>
                    <a:p>
                      <a:pPr marL="0" marR="0" lvl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5.000,00</a:t>
                      </a:r>
                    </a:p>
                    <a:p>
                      <a:pPr algn="r" fontAlgn="ctr"/>
                      <a:endParaRPr lang="es-E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0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Relastre</a:t>
                      </a:r>
                      <a:r>
                        <a:rPr lang="es-E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2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la vía </a:t>
                      </a:r>
                      <a:r>
                        <a:rPr lang="es-E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Rayo Urco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808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Proyecto</a:t>
                      </a:r>
                      <a:r>
                        <a:rPr lang="es-ES" sz="2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techo digno (Adquisición de materiales)</a:t>
                      </a:r>
                      <a:endParaRPr lang="es-E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E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39804" y="0"/>
            <a:ext cx="9912391" cy="6122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200" b="1" dirty="0"/>
              <a:t>COMPONENTE ASENTAMIENTOS HUMANOS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2E2E54E-802E-63E6-F264-1EB205675374}"/>
              </a:ext>
            </a:extLst>
          </p:cNvPr>
          <p:cNvSpPr txBox="1"/>
          <p:nvPr/>
        </p:nvSpPr>
        <p:spPr>
          <a:xfrm>
            <a:off x="10156615" y="6334780"/>
            <a:ext cx="179115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US" sz="2800" dirty="0"/>
              <a:t>44.000,00</a:t>
            </a:r>
          </a:p>
        </p:txBody>
      </p:sp>
    </p:spTree>
    <p:extLst>
      <p:ext uri="{BB962C8B-B14F-4D97-AF65-F5344CB8AC3E}">
        <p14:creationId xmlns:p14="http://schemas.microsoft.com/office/powerpoint/2010/main" val="610401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266" y="0"/>
            <a:ext cx="12036760" cy="95415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2800" b="1" dirty="0"/>
              <a:t>COMPONENTE DE POLITICO INSTITUCIONAL Y PARTICIPACION CIUDADANA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643140"/>
              </p:ext>
            </p:extLst>
          </p:nvPr>
        </p:nvGraphicFramePr>
        <p:xfrm>
          <a:off x="314265" y="827285"/>
          <a:ext cx="11877735" cy="553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3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167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PROYECTOS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137"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Fortalecimiento</a:t>
                      </a:r>
                      <a:r>
                        <a:rPr lang="es-E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institucional( Sueldos técnico, operador, chofer, coordinador, prestaciones sociales y honorarios  área civil y área de deportes futbol</a:t>
                      </a:r>
                      <a:endPara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56664.88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165"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Energía</a:t>
                      </a:r>
                      <a:r>
                        <a:rPr lang="es-E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eléctrica </a:t>
                      </a:r>
                      <a:endPara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1.104,00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1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Tasas</a:t>
                      </a:r>
                      <a:r>
                        <a:rPr lang="es-E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generales impuestos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165"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Seguros</a:t>
                      </a:r>
                      <a:r>
                        <a:rPr lang="es-E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1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Mobiliarios</a:t>
                      </a:r>
                      <a:r>
                        <a:rPr lang="es-E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1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Aportes a entidades publicas CONTRALORÍA,</a:t>
                      </a:r>
                      <a:r>
                        <a:rPr lang="es-E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CONAGOPARE Y AGOPAC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5.486,76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165">
                <a:tc>
                  <a:txBody>
                    <a:bodyPr/>
                    <a:lstStyle/>
                    <a:p>
                      <a:pPr algn="l" fontAlgn="ctr"/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es-E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1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Vehículos</a:t>
                      </a:r>
                      <a:r>
                        <a:rPr lang="es-E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(mantenimiento combustible, lubricantes y fletes y maniobras) 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599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Gastos generales (edición,</a:t>
                      </a:r>
                      <a:r>
                        <a:rPr lang="es-E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difusión actualización programas contables, equipo informático, alimentos, Proyector)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s-E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12107,05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097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Fortalecimiento participativo ciudadano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s-E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482469" y="6361142"/>
            <a:ext cx="170953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C" sz="2400" dirty="0"/>
              <a:t>97.362,69</a:t>
            </a:r>
          </a:p>
        </p:txBody>
      </p:sp>
    </p:spTree>
    <p:extLst>
      <p:ext uri="{BB962C8B-B14F-4D97-AF65-F5344CB8AC3E}">
        <p14:creationId xmlns:p14="http://schemas.microsoft.com/office/powerpoint/2010/main" val="285709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687" y="0"/>
            <a:ext cx="11436625" cy="86139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C" sz="3200" b="1" dirty="0"/>
              <a:t>PORCENTAJE DE PARTICIPACION POR COMPONENTE DEL POA 2024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356465"/>
              </p:ext>
            </p:extLst>
          </p:nvPr>
        </p:nvGraphicFramePr>
        <p:xfrm>
          <a:off x="1" y="861391"/>
          <a:ext cx="12192000" cy="5751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4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692">
                <a:tc>
                  <a:txBody>
                    <a:bodyPr/>
                    <a:lstStyle/>
                    <a:p>
                      <a:pPr algn="ctr"/>
                      <a:r>
                        <a:rPr lang="es-EC" sz="2400" dirty="0"/>
                        <a:t>COMPONENTE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/>
                        <a:t>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400" dirty="0"/>
                        <a:t>PORCENTAJE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692">
                <a:tc>
                  <a:txBody>
                    <a:bodyPr/>
                    <a:lstStyle/>
                    <a:p>
                      <a:r>
                        <a:rPr lang="es-EC" sz="2400" dirty="0"/>
                        <a:t>COMPONENTE</a:t>
                      </a:r>
                      <a:r>
                        <a:rPr lang="es-EC" sz="2400" baseline="0" dirty="0"/>
                        <a:t> BIOFISICO-AMBIENTAL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400" dirty="0"/>
                        <a:t>5450,00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264">
                <a:tc>
                  <a:txBody>
                    <a:bodyPr/>
                    <a:lstStyle/>
                    <a:p>
                      <a:r>
                        <a:rPr lang="es-EC" sz="2400" dirty="0"/>
                        <a:t>COMPONENTE</a:t>
                      </a:r>
                      <a:r>
                        <a:rPr lang="es-EC" sz="2400" baseline="0" dirty="0"/>
                        <a:t> SOCIO CULTURAL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400" dirty="0"/>
                        <a:t>44511,00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897">
                <a:tc>
                  <a:txBody>
                    <a:bodyPr/>
                    <a:lstStyle/>
                    <a:p>
                      <a:r>
                        <a:rPr lang="es-EC" sz="2400" dirty="0"/>
                        <a:t>COMPONENTE ECONóMICO PRODUCTIVO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US" sz="2400" dirty="0"/>
                        <a:t>47.000,00</a:t>
                      </a:r>
                      <a:endParaRPr lang="es-EC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5051">
                <a:tc>
                  <a:txBody>
                    <a:bodyPr/>
                    <a:lstStyle/>
                    <a:p>
                      <a:r>
                        <a:rPr lang="es-EC" sz="2400" dirty="0"/>
                        <a:t>COMPONENTE  ASENTAMIENTOS</a:t>
                      </a:r>
                      <a:r>
                        <a:rPr lang="es-EC" sz="2400" baseline="0" dirty="0"/>
                        <a:t> HUMANOS</a:t>
                      </a:r>
                    </a:p>
                    <a:p>
                      <a:endParaRPr lang="es-EC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US" sz="2400" dirty="0"/>
                        <a:t>44.000,00</a:t>
                      </a:r>
                    </a:p>
                    <a:p>
                      <a:pPr algn="r"/>
                      <a:endParaRPr lang="es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18,5%</a:t>
                      </a:r>
                    </a:p>
                    <a:p>
                      <a:pPr marL="0" algn="r" defTabSz="457200" rtl="0" eaLnBrk="1" fontAlgn="b" latinLnBrk="0" hangingPunct="1"/>
                      <a:endParaRPr lang="es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0264">
                <a:tc>
                  <a:txBody>
                    <a:bodyPr/>
                    <a:lstStyle/>
                    <a:p>
                      <a:r>
                        <a:rPr lang="es-EC" sz="2400" dirty="0"/>
                        <a:t>COMPONENTE POLITICO INSTITUCIONAL Y PARTICIPACION CIUDADANA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400" dirty="0"/>
                        <a:t>97362,69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40,9%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1584">
                <a:tc>
                  <a:txBody>
                    <a:bodyPr/>
                    <a:lstStyle/>
                    <a:p>
                      <a:r>
                        <a:rPr lang="es-EC" sz="2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400" b="1" dirty="0"/>
                        <a:t>238323.69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5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42" y="723331"/>
            <a:ext cx="10005237" cy="56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0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0041" y="159488"/>
            <a:ext cx="8911687" cy="87082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C" b="1" dirty="0"/>
              <a:t>BASE LEGAL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4158" y="1030309"/>
            <a:ext cx="11355572" cy="55121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s-EC" sz="1800" dirty="0"/>
          </a:p>
          <a:p>
            <a:pPr marL="0" indent="0" algn="just">
              <a:buNone/>
            </a:pPr>
            <a:r>
              <a:rPr lang="es-EC" sz="2000" b="1" dirty="0"/>
              <a:t>Artículo 234.- Contenido.-</a:t>
            </a:r>
          </a:p>
          <a:p>
            <a:pPr marL="0" indent="0" algn="just">
              <a:buNone/>
            </a:pPr>
            <a:r>
              <a:rPr lang="es-EC" sz="2000" dirty="0"/>
              <a:t>Cada plan operativo anual deberá contener una descripción de la magnitud e importancia de la necesidad pública que satisface, la especificación de sus objetivos y metas, la indicación de los recursos necesarios para su cumplimiento. Los programas deberán formularse en función de los </a:t>
            </a:r>
            <a:r>
              <a:rPr lang="es-EC" sz="2000" b="1" dirty="0"/>
              <a:t>Planes de desarrollo y de ordenamiento territorial. </a:t>
            </a:r>
          </a:p>
          <a:p>
            <a:pPr marL="0" indent="0" algn="just">
              <a:buNone/>
            </a:pPr>
            <a:endParaRPr lang="es-EC" sz="2000" b="1" dirty="0"/>
          </a:p>
          <a:p>
            <a:pPr marL="0" indent="0">
              <a:buNone/>
            </a:pPr>
            <a:r>
              <a:rPr lang="es-EC" sz="2000" b="1" dirty="0"/>
              <a:t>Artículo 241.- Participación ciudadana en la aprobación del anteproyecto de presupuesto.-</a:t>
            </a:r>
          </a:p>
          <a:p>
            <a:pPr marL="0" indent="0" algn="just">
              <a:buNone/>
            </a:pPr>
            <a:r>
              <a:rPr lang="es-EC" sz="2000" dirty="0"/>
              <a:t>El anteproyecto de presupuesto será conocido por la asamblea local o el organismo que en cada gobierno autónomo descentralizado se establezca como máxima instancia de participación, antes de su presentación al órgano legislativo correspondiente, y emitirá mediante resolución su conformidad con las prioridades de inversión definidas en dicho instrumento. La resolución de dicho organismo se adjuntará a la documentación que se remitirá conjuntamente con el anteproyecto de presupuesto al órgano legislativo local.</a:t>
            </a:r>
          </a:p>
          <a:p>
            <a:pPr marL="0" indent="0" algn="just">
              <a:buNone/>
            </a:pPr>
            <a:endParaRPr lang="es-EC" sz="2000" b="1" dirty="0"/>
          </a:p>
          <a:p>
            <a:pPr marL="0" indent="0" algn="just">
              <a:buNone/>
            </a:pPr>
            <a:endParaRPr lang="es-EC" sz="1600" b="1" dirty="0"/>
          </a:p>
          <a:p>
            <a:pPr marL="0" indent="0" algn="just">
              <a:buNone/>
            </a:pPr>
            <a:endParaRPr lang="es-EC" sz="16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8091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532" y="116318"/>
            <a:ext cx="8911687" cy="9397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b="1" dirty="0"/>
              <a:t>ANTECEDENTES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2140" y="696686"/>
            <a:ext cx="6916556" cy="60018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b="1" dirty="0"/>
              <a:t>COMPETENCIAS ART 65 DEL COOTAD </a:t>
            </a:r>
          </a:p>
          <a:p>
            <a:pPr marL="0" indent="0">
              <a:buNone/>
            </a:pPr>
            <a:r>
              <a:rPr lang="es-EC" dirty="0"/>
              <a:t>a</a:t>
            </a:r>
            <a:r>
              <a:rPr lang="es-EC" dirty="0">
                <a:latin typeface="Times New Roman" panose="02020603050405020304" pitchFamily="18" charset="0"/>
              </a:rPr>
              <a:t>)   Planificar junto con otras instituciones del sector público y actores de la sociedad el desarrollo parroquial y su correspondiente ordenamiento territorial, en coordinación con el gobierno cantonal y provincial en el marco de la interculturalidad y plurinacionalidad y el respeto a la diversidad; 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</a:rPr>
              <a:t>b)  Planificar, construir y mantener la infraestructura física, los equipamientos y los espacios públicos de la parroquia, contenidos en los planes de desarrollo e incluidos en los presupuestos participativos anuales; 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</a:rPr>
              <a:t>c)   Planificar y mantener, en coordinación con los gobiernos provinciales, la vialidad parroquial rural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</a:rPr>
              <a:t>d) Incentivar el desarrollo de actividades productivas comunitarias, la preservación de la </a:t>
            </a:r>
            <a:r>
              <a:rPr lang="es-EC" dirty="0" err="1">
                <a:latin typeface="Times New Roman" panose="02020603050405020304" pitchFamily="18" charset="0"/>
              </a:rPr>
              <a:t>bio</a:t>
            </a:r>
            <a:r>
              <a:rPr lang="es-EC" dirty="0">
                <a:latin typeface="Times New Roman" panose="02020603050405020304" pitchFamily="18" charset="0"/>
              </a:rPr>
              <a:t>-diversidad y la protección del ambiente; 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</a:rPr>
              <a:t>e) Gestionar, coordinar y administrar los servicios públicos que le sean delegados o descentralizados por otros niveles de gobierno; 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</a:rPr>
              <a:t>f ) Promover la organización de los ciudadanos de las comunas, recintos y demás asentamientos rurales, con el carácter de organizaciones territoriales de base; 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</a:rPr>
              <a:t>g) Gestionar la cooperación internacional para el cumplimiento de sus competencias; y, </a:t>
            </a:r>
          </a:p>
          <a:p>
            <a:pPr marL="0" indent="0">
              <a:buNone/>
            </a:pPr>
            <a:r>
              <a:rPr lang="es-EC" dirty="0">
                <a:latin typeface="Times New Roman" panose="02020603050405020304" pitchFamily="18" charset="0"/>
              </a:rPr>
              <a:t>h) Vigilar la ejecución de obras y la calidad de los servicios públicos. </a:t>
            </a:r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B3C7A6-2745-B4CF-D100-87CD2F44A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09"/>
          <a:stretch/>
        </p:blipFill>
        <p:spPr>
          <a:xfrm>
            <a:off x="7288696" y="730970"/>
            <a:ext cx="5035826" cy="596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3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968" y="159487"/>
            <a:ext cx="10972800" cy="60605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US" dirty="0"/>
              <a:t>OBJETIVOS ESTRATÉGICOS </a:t>
            </a:r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81077278"/>
              </p:ext>
            </p:extLst>
          </p:nvPr>
        </p:nvGraphicFramePr>
        <p:xfrm>
          <a:off x="1032539" y="868521"/>
          <a:ext cx="10344297" cy="5915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08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91385"/>
            <a:ext cx="10972800" cy="8293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US" dirty="0"/>
              <a:t>OBJETIVOS ESTRATÉGICOS 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905801"/>
              </p:ext>
            </p:extLst>
          </p:nvPr>
        </p:nvGraphicFramePr>
        <p:xfrm>
          <a:off x="1606697" y="911052"/>
          <a:ext cx="9355470" cy="575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50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5805" y="148856"/>
            <a:ext cx="10972800" cy="10579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US" dirty="0"/>
              <a:t>OBJETIVOS ESTRATÉGICOS 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50203539"/>
              </p:ext>
            </p:extLst>
          </p:nvPr>
        </p:nvGraphicFramePr>
        <p:xfrm>
          <a:off x="1169582" y="1206796"/>
          <a:ext cx="9867014" cy="557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316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9086" y="228601"/>
            <a:ext cx="109728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b="1" dirty="0"/>
              <a:t>PRESUPUESTO INSTITUCIONAL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570358"/>
              </p:ext>
            </p:extLst>
          </p:nvPr>
        </p:nvGraphicFramePr>
        <p:xfrm>
          <a:off x="759086" y="1143001"/>
          <a:ext cx="10817486" cy="5797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9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dirty="0"/>
                        <a:t>INGRESOS</a:t>
                      </a:r>
                    </a:p>
                    <a:p>
                      <a:endParaRPr lang="es-EC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dirty="0"/>
                        <a:t>VALOR</a:t>
                      </a:r>
                    </a:p>
                    <a:p>
                      <a:endParaRPr lang="es-EC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1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MINISTERIO DE FINANZAS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LEY 010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CONVENIO MIES (PROYECTO CDI Y ADULTO MAYOR)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2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GAD PROVINCIAL ORDENANZA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800" dirty="0"/>
                        <a:t>143.323,69</a:t>
                      </a:r>
                    </a:p>
                    <a:p>
                      <a:pPr algn="r"/>
                      <a:endParaRPr lang="es-EC" sz="2800" dirty="0"/>
                    </a:p>
                    <a:p>
                      <a:pPr algn="r"/>
                      <a:r>
                        <a:rPr lang="es-EC" sz="2800" dirty="0"/>
                        <a:t>95.000,00</a:t>
                      </a:r>
                    </a:p>
                    <a:p>
                      <a:pPr algn="r"/>
                      <a:endParaRPr lang="es-EC" sz="2800" dirty="0"/>
                    </a:p>
                    <a:p>
                      <a:pPr algn="r"/>
                      <a:r>
                        <a:rPr lang="es-EC" sz="2800" dirty="0"/>
                        <a:t>66.221,60</a:t>
                      </a:r>
                    </a:p>
                    <a:p>
                      <a:pPr algn="r"/>
                      <a:endParaRPr lang="es-EC" sz="2800" dirty="0"/>
                    </a:p>
                    <a:p>
                      <a:pPr algn="r"/>
                      <a:r>
                        <a:rPr lang="es-EC" sz="2800" dirty="0"/>
                        <a:t>100.000,00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7513">
                <a:tc>
                  <a:txBody>
                    <a:bodyPr/>
                    <a:lstStyle/>
                    <a:p>
                      <a:r>
                        <a:rPr lang="es-EC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404.545,29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66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C0244-B14D-6865-5662-F323311D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466" y="432690"/>
            <a:ext cx="8596668" cy="88099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US" b="1" dirty="0"/>
              <a:t>PRESUPUESTO POA 2024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5E79456-74A0-BC22-107D-6B876C23F2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313206"/>
              </p:ext>
            </p:extLst>
          </p:nvPr>
        </p:nvGraphicFramePr>
        <p:xfrm>
          <a:off x="1165469" y="1313687"/>
          <a:ext cx="10119574" cy="511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9787">
                  <a:extLst>
                    <a:ext uri="{9D8B030D-6E8A-4147-A177-3AD203B41FA5}">
                      <a16:colId xmlns:a16="http://schemas.microsoft.com/office/drawing/2014/main" val="766433645"/>
                    </a:ext>
                  </a:extLst>
                </a:gridCol>
                <a:gridCol w="5059787">
                  <a:extLst>
                    <a:ext uri="{9D8B030D-6E8A-4147-A177-3AD203B41FA5}">
                      <a16:colId xmlns:a16="http://schemas.microsoft.com/office/drawing/2014/main" val="839914161"/>
                    </a:ext>
                  </a:extLst>
                </a:gridCol>
              </a:tblGrid>
              <a:tr h="1189078">
                <a:tc>
                  <a:txBody>
                    <a:bodyPr/>
                    <a:lstStyle/>
                    <a:p>
                      <a:pPr algn="ctr"/>
                      <a:r>
                        <a:rPr lang="es-US" sz="2800" dirty="0"/>
                        <a:t>INGRESO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2800" dirty="0"/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374364"/>
                  </a:ext>
                </a:extLst>
              </a:tr>
              <a:tr h="13667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MINISTERIO DE FINANZAS</a:t>
                      </a:r>
                    </a:p>
                    <a:p>
                      <a:pPr algn="r"/>
                      <a:endParaRPr lang="es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dirty="0"/>
                        <a:t>143.323,69</a:t>
                      </a:r>
                    </a:p>
                    <a:p>
                      <a:pPr algn="r"/>
                      <a:endParaRPr lang="es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511341"/>
                  </a:ext>
                </a:extLst>
              </a:tr>
              <a:tr h="13667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LEY 010</a:t>
                      </a:r>
                    </a:p>
                    <a:p>
                      <a:pPr algn="r"/>
                      <a:endParaRPr lang="es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800" dirty="0"/>
                        <a:t>95.000,00</a:t>
                      </a:r>
                    </a:p>
                    <a:p>
                      <a:pPr algn="r"/>
                      <a:endParaRPr lang="es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12872"/>
                  </a:ext>
                </a:extLst>
              </a:tr>
              <a:tr h="1189078">
                <a:tc>
                  <a:txBody>
                    <a:bodyPr/>
                    <a:lstStyle/>
                    <a:p>
                      <a:r>
                        <a:rPr lang="es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US" sz="2800" b="1" dirty="0"/>
                        <a:t>238.323,69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09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32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6574" y="84143"/>
            <a:ext cx="9206819" cy="80420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sz="3600" b="1" dirty="0"/>
              <a:t>COMPONENTE BIOFISICO AMBIENTAL</a:t>
            </a:r>
            <a:endParaRPr lang="es-EC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617723" y="4892220"/>
            <a:ext cx="183943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sz="3200"/>
              <a:t>450,00</a:t>
            </a:r>
            <a:endParaRPr lang="es-EC" sz="3200" dirty="0"/>
          </a:p>
        </p:txBody>
      </p:sp>
      <p:pic>
        <p:nvPicPr>
          <p:cNvPr id="1026" name="Picture 2" descr="Beneficios de reforestar con especies nativas - Asemafor">
            <a:extLst>
              <a:ext uri="{FF2B5EF4-FFF2-40B4-BE49-F238E27FC236}">
                <a16:creationId xmlns:a16="http://schemas.microsoft.com/office/drawing/2014/main" id="{564BFB9F-265D-DFA5-7E91-4E19C9E3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" y="1793343"/>
            <a:ext cx="4626280" cy="425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99660D4-2B78-AE7A-F79E-E18983F6C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364184"/>
              </p:ext>
            </p:extLst>
          </p:nvPr>
        </p:nvGraphicFramePr>
        <p:xfrm>
          <a:off x="4722314" y="1793343"/>
          <a:ext cx="7469686" cy="3772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755">
                  <a:extLst>
                    <a:ext uri="{9D8B030D-6E8A-4147-A177-3AD203B41FA5}">
                      <a16:colId xmlns:a16="http://schemas.microsoft.com/office/drawing/2014/main" val="2683579698"/>
                    </a:ext>
                  </a:extLst>
                </a:gridCol>
                <a:gridCol w="2152931">
                  <a:extLst>
                    <a:ext uri="{9D8B030D-6E8A-4147-A177-3AD203B41FA5}">
                      <a16:colId xmlns:a16="http://schemas.microsoft.com/office/drawing/2014/main" val="2744214121"/>
                    </a:ext>
                  </a:extLst>
                </a:gridCol>
              </a:tblGrid>
              <a:tr h="926219">
                <a:tc>
                  <a:txBody>
                    <a:bodyPr/>
                    <a:lstStyle/>
                    <a:p>
                      <a:pPr algn="ctr"/>
                      <a:r>
                        <a:rPr lang="es-US" sz="3200" dirty="0"/>
                        <a:t>PROYECTO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S" sz="3200" dirty="0"/>
                        <a:t>RUBRO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62907"/>
                  </a:ext>
                </a:extLst>
              </a:tr>
              <a:tr h="926219">
                <a:tc>
                  <a:txBody>
                    <a:bodyPr/>
                    <a:lstStyle/>
                    <a:p>
                      <a:r>
                        <a:rPr lang="es-US" sz="2400" dirty="0"/>
                        <a:t>Campanas de Educación Ambiental en Instituciones Educativas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US" sz="2400" dirty="0"/>
                        <a:t>450,00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663950"/>
                  </a:ext>
                </a:extLst>
              </a:tr>
              <a:tr h="926219">
                <a:tc>
                  <a:txBody>
                    <a:bodyPr/>
                    <a:lstStyle/>
                    <a:p>
                      <a:r>
                        <a:rPr lang="es-MX" sz="2400" dirty="0"/>
                        <a:t>Construcción de un sendero</a:t>
                      </a:r>
                    </a:p>
                    <a:p>
                      <a:r>
                        <a:rPr lang="es-MX" sz="2400" dirty="0"/>
                        <a:t>ecológico con enfoque cultural rivera</a:t>
                      </a:r>
                    </a:p>
                    <a:p>
                      <a:r>
                        <a:rPr lang="es-MX" sz="2400" dirty="0"/>
                        <a:t>del Rio Putuimi en la Comunidad de</a:t>
                      </a:r>
                    </a:p>
                    <a:p>
                      <a:r>
                        <a:rPr lang="es-MX" sz="2400" dirty="0"/>
                        <a:t>Jatari</a:t>
                      </a:r>
                    </a:p>
                    <a:p>
                      <a:endParaRPr lang="es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US" sz="2400" dirty="0"/>
                        <a:t>5000,00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275915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CF84416F-6B58-EF8F-2E5C-56EF9DC72662}"/>
              </a:ext>
            </a:extLst>
          </p:cNvPr>
          <p:cNvSpPr/>
          <p:nvPr/>
        </p:nvSpPr>
        <p:spPr>
          <a:xfrm>
            <a:off x="9737874" y="5566021"/>
            <a:ext cx="2454126" cy="7010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US" sz="2400" dirty="0"/>
              <a:t>5.450,00</a:t>
            </a:r>
          </a:p>
        </p:txBody>
      </p:sp>
    </p:spTree>
    <p:extLst>
      <p:ext uri="{BB962C8B-B14F-4D97-AF65-F5344CB8AC3E}">
        <p14:creationId xmlns:p14="http://schemas.microsoft.com/office/powerpoint/2010/main" val="22264203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3022</TotalTime>
  <Words>1041</Words>
  <Application>Microsoft Office PowerPoint</Application>
  <PresentationFormat>Panorámica</PresentationFormat>
  <Paragraphs>202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Faceta</vt:lpstr>
      <vt:lpstr>ANTEPROYECTO  PLAN OPERATIVO ANUAL 2024</vt:lpstr>
      <vt:lpstr>BASE LEGAL </vt:lpstr>
      <vt:lpstr>ANTECEDENTES</vt:lpstr>
      <vt:lpstr>OBJETIVOS ESTRATÉGICOS </vt:lpstr>
      <vt:lpstr>OBJETIVOS ESTRATÉGICOS </vt:lpstr>
      <vt:lpstr>OBJETIVOS ESTRATÉGICOS </vt:lpstr>
      <vt:lpstr>PRESUPUESTO INSTITUCIONAL</vt:lpstr>
      <vt:lpstr>PRESUPUESTO POA 2024</vt:lpstr>
      <vt:lpstr>COMPONENTE BIOFISICO AMBIENTAL</vt:lpstr>
      <vt:lpstr>COMPONENTE SOCIAL-CULTURAL</vt:lpstr>
      <vt:lpstr>COMPONENTE SOCIO CULTURAL   ASPECTO SOCIO CULTURAL</vt:lpstr>
      <vt:lpstr>COMPONENTE ECONÓMICO -PRODUCTIVO  </vt:lpstr>
      <vt:lpstr>COMPONENTE ASENTAMIENTOS HUMANOS</vt:lpstr>
      <vt:lpstr>COMPONENTE DE POLITICO INSTITUCIONAL Y PARTICIPACION CIUDADANA</vt:lpstr>
      <vt:lpstr>PORCENTAJE DE PARTICIPACION POR COMPONENTE DEL POA 2024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OPERATIVO ANUAL 2016</dc:title>
  <dc:creator>DANIELITA</dc:creator>
  <cp:lastModifiedBy>Daniel Chimborazo</cp:lastModifiedBy>
  <cp:revision>221</cp:revision>
  <cp:lastPrinted>2023-10-30T20:27:08Z</cp:lastPrinted>
  <dcterms:created xsi:type="dcterms:W3CDTF">2015-10-06T14:18:52Z</dcterms:created>
  <dcterms:modified xsi:type="dcterms:W3CDTF">2023-11-13T21:23:47Z</dcterms:modified>
</cp:coreProperties>
</file>