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6" r:id="rId3"/>
    <p:sldMasterId id="214748372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78" r:id="rId15"/>
    <p:sldId id="261" r:id="rId16"/>
    <p:sldId id="277" r:id="rId17"/>
    <p:sldId id="265" r:id="rId18"/>
    <p:sldId id="264" r:id="rId19"/>
    <p:sldId id="270" r:id="rId20"/>
    <p:sldId id="271" r:id="rId21"/>
  </p:sldIdLst>
  <p:sldSz cx="12192000" cy="6858000"/>
  <p:notesSz cx="7559675" cy="106918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D624D-522F-4B74-953F-15B0E55087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F7E6EBC-EA21-4819-9473-DD4C8F77A73C}">
      <dgm:prSet custT="1"/>
      <dgm:spPr/>
      <dgm:t>
        <a:bodyPr/>
        <a:lstStyle/>
        <a:p>
          <a:r>
            <a:rPr lang="en-US" sz="2000" b="1" dirty="0" err="1"/>
            <a:t>Artículo</a:t>
          </a:r>
          <a:r>
            <a:rPr lang="en-US" sz="2000" b="1" dirty="0"/>
            <a:t> 234.- </a:t>
          </a:r>
          <a:r>
            <a:rPr lang="en-US" sz="2000" b="1" dirty="0" err="1"/>
            <a:t>Contenido</a:t>
          </a:r>
          <a:r>
            <a:rPr lang="en-US" sz="2000" b="1" dirty="0"/>
            <a:t>.-</a:t>
          </a:r>
          <a:endParaRPr lang="es-EC" sz="2000" dirty="0"/>
        </a:p>
      </dgm:t>
    </dgm:pt>
    <dgm:pt modelId="{EA197489-182C-48AE-991E-73C2374F79C3}" type="parTrans" cxnId="{471D3AAC-8434-4FEB-8F8F-0BF67574F978}">
      <dgm:prSet/>
      <dgm:spPr/>
      <dgm:t>
        <a:bodyPr/>
        <a:lstStyle/>
        <a:p>
          <a:endParaRPr lang="es-EC"/>
        </a:p>
      </dgm:t>
    </dgm:pt>
    <dgm:pt modelId="{E9D5B534-5D4C-4C81-A20C-BF7B259AF001}" type="sibTrans" cxnId="{471D3AAC-8434-4FEB-8F8F-0BF67574F978}">
      <dgm:prSet/>
      <dgm:spPr/>
      <dgm:t>
        <a:bodyPr/>
        <a:lstStyle/>
        <a:p>
          <a:endParaRPr lang="es-EC"/>
        </a:p>
      </dgm:t>
    </dgm:pt>
    <dgm:pt modelId="{4A28578C-8806-4286-A7F4-691B0CFFFE40}">
      <dgm:prSet/>
      <dgm:spPr/>
      <dgm:t>
        <a:bodyPr/>
        <a:lstStyle/>
        <a:p>
          <a:r>
            <a:rPr lang="en-US" dirty="0" err="1"/>
            <a:t>Cada</a:t>
          </a:r>
          <a:r>
            <a:rPr lang="en-US" dirty="0"/>
            <a:t> plan </a:t>
          </a:r>
          <a:r>
            <a:rPr lang="en-US" dirty="0" err="1"/>
            <a:t>operativo</a:t>
          </a:r>
          <a:r>
            <a:rPr lang="en-US" dirty="0"/>
            <a:t> </a:t>
          </a:r>
          <a:r>
            <a:rPr lang="en-US" dirty="0" err="1"/>
            <a:t>anual</a:t>
          </a:r>
          <a:r>
            <a:rPr lang="en-US" dirty="0"/>
            <a:t> </a:t>
          </a:r>
          <a:r>
            <a:rPr lang="en-US" dirty="0" err="1"/>
            <a:t>deberá</a:t>
          </a:r>
          <a:r>
            <a:rPr lang="en-US" dirty="0"/>
            <a:t> </a:t>
          </a:r>
          <a:r>
            <a:rPr lang="en-US" dirty="0" err="1"/>
            <a:t>contener</a:t>
          </a:r>
          <a:r>
            <a:rPr lang="en-US" dirty="0"/>
            <a:t>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descripción</a:t>
          </a:r>
          <a:r>
            <a:rPr lang="en-US" dirty="0"/>
            <a:t> de la </a:t>
          </a:r>
          <a:r>
            <a:rPr lang="en-US" dirty="0" err="1"/>
            <a:t>magnitud</a:t>
          </a:r>
          <a:r>
            <a:rPr lang="en-US" dirty="0"/>
            <a:t> e </a:t>
          </a:r>
          <a:r>
            <a:rPr lang="en-US" dirty="0" err="1"/>
            <a:t>importancia</a:t>
          </a:r>
          <a:r>
            <a:rPr lang="en-US" dirty="0"/>
            <a:t> de la </a:t>
          </a:r>
          <a:r>
            <a:rPr lang="en-US" dirty="0" err="1"/>
            <a:t>necesidad</a:t>
          </a:r>
          <a:r>
            <a:rPr lang="en-US" dirty="0"/>
            <a:t> </a:t>
          </a:r>
          <a:r>
            <a:rPr lang="en-US" dirty="0" err="1"/>
            <a:t>pública</a:t>
          </a:r>
          <a:r>
            <a:rPr lang="en-US" dirty="0"/>
            <a:t> que </a:t>
          </a:r>
          <a:r>
            <a:rPr lang="en-US" dirty="0" err="1"/>
            <a:t>satisface</a:t>
          </a:r>
          <a:r>
            <a:rPr lang="en-US" dirty="0"/>
            <a:t>, la </a:t>
          </a:r>
          <a:r>
            <a:rPr lang="en-US" dirty="0" err="1"/>
            <a:t>especificación</a:t>
          </a:r>
          <a:r>
            <a:rPr lang="en-US" dirty="0"/>
            <a:t> de sus </a:t>
          </a:r>
          <a:r>
            <a:rPr lang="en-US" dirty="0" err="1"/>
            <a:t>objetivos</a:t>
          </a:r>
          <a:r>
            <a:rPr lang="en-US" dirty="0"/>
            <a:t> y </a:t>
          </a:r>
          <a:r>
            <a:rPr lang="en-US" dirty="0" err="1"/>
            <a:t>metas</a:t>
          </a:r>
          <a:r>
            <a:rPr lang="en-US" dirty="0"/>
            <a:t>, la </a:t>
          </a:r>
          <a:r>
            <a:rPr lang="en-US" dirty="0" err="1"/>
            <a:t>indicación</a:t>
          </a:r>
          <a:r>
            <a:rPr lang="en-US" dirty="0"/>
            <a:t> de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recursos</a:t>
          </a:r>
          <a:r>
            <a:rPr lang="en-US" dirty="0"/>
            <a:t> </a:t>
          </a:r>
          <a:r>
            <a:rPr lang="en-US" dirty="0" err="1"/>
            <a:t>necesarios</a:t>
          </a:r>
          <a:r>
            <a:rPr lang="en-US" dirty="0"/>
            <a:t> para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cumplimiento</a:t>
          </a:r>
          <a:r>
            <a:rPr lang="en-US" dirty="0"/>
            <a:t>. Los </a:t>
          </a:r>
          <a:r>
            <a:rPr lang="en-US" dirty="0" err="1"/>
            <a:t>programas</a:t>
          </a:r>
          <a:r>
            <a:rPr lang="en-US" dirty="0"/>
            <a:t> </a:t>
          </a:r>
          <a:r>
            <a:rPr lang="en-US" dirty="0" err="1"/>
            <a:t>deberán</a:t>
          </a:r>
          <a:r>
            <a:rPr lang="en-US" dirty="0"/>
            <a:t> </a:t>
          </a:r>
          <a:r>
            <a:rPr lang="en-US" dirty="0" err="1"/>
            <a:t>formularse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función</a:t>
          </a:r>
          <a:r>
            <a:rPr lang="en-US" dirty="0"/>
            <a:t> de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b="1" dirty="0"/>
            <a:t>Planes de </a:t>
          </a:r>
          <a:r>
            <a:rPr lang="en-US" b="1" dirty="0" err="1"/>
            <a:t>desarrollo</a:t>
          </a:r>
          <a:r>
            <a:rPr lang="en-US" b="1" dirty="0"/>
            <a:t> y de </a:t>
          </a:r>
          <a:r>
            <a:rPr lang="en-US" b="1" dirty="0" err="1"/>
            <a:t>ordenamiento</a:t>
          </a:r>
          <a:r>
            <a:rPr lang="en-US" b="1" dirty="0"/>
            <a:t> territorial.</a:t>
          </a:r>
          <a:endParaRPr lang="es-EC" dirty="0"/>
        </a:p>
      </dgm:t>
    </dgm:pt>
    <dgm:pt modelId="{BF024DA9-7CA9-4188-AF9F-A60FA903F4B0}" type="parTrans" cxnId="{588499D6-7D95-41E3-BCBE-780746E9E7C4}">
      <dgm:prSet/>
      <dgm:spPr/>
      <dgm:t>
        <a:bodyPr/>
        <a:lstStyle/>
        <a:p>
          <a:endParaRPr lang="es-EC"/>
        </a:p>
      </dgm:t>
    </dgm:pt>
    <dgm:pt modelId="{D779F6BD-1D05-4249-B064-3D9870F3413C}" type="sibTrans" cxnId="{588499D6-7D95-41E3-BCBE-780746E9E7C4}">
      <dgm:prSet/>
      <dgm:spPr/>
      <dgm:t>
        <a:bodyPr/>
        <a:lstStyle/>
        <a:p>
          <a:endParaRPr lang="es-EC"/>
        </a:p>
      </dgm:t>
    </dgm:pt>
    <dgm:pt modelId="{98B52A4E-3FFC-4736-AFCD-F01659172DCC}">
      <dgm:prSet custT="1"/>
      <dgm:spPr/>
      <dgm:t>
        <a:bodyPr/>
        <a:lstStyle/>
        <a:p>
          <a:r>
            <a:rPr lang="en-US" sz="2000" b="1" dirty="0" err="1"/>
            <a:t>Artículo</a:t>
          </a:r>
          <a:r>
            <a:rPr lang="en-US" sz="2000" b="1" dirty="0"/>
            <a:t> 241.- </a:t>
          </a:r>
          <a:r>
            <a:rPr lang="en-US" sz="2000" b="1" dirty="0" err="1"/>
            <a:t>Participación</a:t>
          </a:r>
          <a:r>
            <a:rPr lang="en-US" sz="2000" b="1" dirty="0"/>
            <a:t> </a:t>
          </a:r>
          <a:r>
            <a:rPr lang="en-US" sz="2000" b="1" dirty="0" err="1"/>
            <a:t>ciudadana</a:t>
          </a:r>
          <a:r>
            <a:rPr lang="en-US" sz="2000" b="1" dirty="0"/>
            <a:t> </a:t>
          </a:r>
          <a:r>
            <a:rPr lang="en-US" sz="2000" b="1" dirty="0" err="1"/>
            <a:t>en</a:t>
          </a:r>
          <a:r>
            <a:rPr lang="en-US" sz="2000" b="1" dirty="0"/>
            <a:t> la </a:t>
          </a:r>
          <a:r>
            <a:rPr lang="en-US" sz="2000" b="1" dirty="0" err="1"/>
            <a:t>aprobación</a:t>
          </a:r>
          <a:r>
            <a:rPr lang="en-US" sz="2000" b="1" dirty="0"/>
            <a:t> del </a:t>
          </a:r>
          <a:r>
            <a:rPr lang="en-US" sz="2000" b="1" dirty="0" err="1"/>
            <a:t>anteproyecto</a:t>
          </a:r>
          <a:r>
            <a:rPr lang="en-US" sz="2000" b="1" dirty="0"/>
            <a:t> de </a:t>
          </a:r>
          <a:r>
            <a:rPr lang="en-US" sz="2000" b="1" dirty="0" err="1"/>
            <a:t>presupuesto</a:t>
          </a:r>
          <a:r>
            <a:rPr lang="en-US" sz="2000" b="1" dirty="0"/>
            <a:t>.-</a:t>
          </a:r>
          <a:endParaRPr lang="es-EC" sz="2000" dirty="0"/>
        </a:p>
      </dgm:t>
    </dgm:pt>
    <dgm:pt modelId="{DD70D80A-B20E-48BC-854C-43E54A4802FE}" type="parTrans" cxnId="{58A86BDA-05A0-4C34-B00E-D048D8F8C106}">
      <dgm:prSet/>
      <dgm:spPr/>
      <dgm:t>
        <a:bodyPr/>
        <a:lstStyle/>
        <a:p>
          <a:endParaRPr lang="es-EC"/>
        </a:p>
      </dgm:t>
    </dgm:pt>
    <dgm:pt modelId="{C988314E-BC8A-4286-A5D5-ECC90078A229}" type="sibTrans" cxnId="{58A86BDA-05A0-4C34-B00E-D048D8F8C106}">
      <dgm:prSet/>
      <dgm:spPr/>
      <dgm:t>
        <a:bodyPr/>
        <a:lstStyle/>
        <a:p>
          <a:endParaRPr lang="es-EC"/>
        </a:p>
      </dgm:t>
    </dgm:pt>
    <dgm:pt modelId="{C2390965-DD7D-423D-9557-C3DB0CF126FA}">
      <dgm:prSet/>
      <dgm:spPr/>
      <dgm:t>
        <a:bodyPr/>
        <a:lstStyle/>
        <a:p>
          <a:r>
            <a:rPr lang="en-US" dirty="0"/>
            <a:t>El </a:t>
          </a:r>
          <a:r>
            <a:rPr lang="en-US" dirty="0" err="1"/>
            <a:t>anteproyecto</a:t>
          </a:r>
          <a:r>
            <a:rPr lang="en-US" dirty="0"/>
            <a:t> de </a:t>
          </a:r>
          <a:r>
            <a:rPr lang="en-US" dirty="0" err="1"/>
            <a:t>presupuesto</a:t>
          </a:r>
          <a:r>
            <a:rPr lang="en-US" dirty="0"/>
            <a:t> </a:t>
          </a:r>
          <a:r>
            <a:rPr lang="en-US" dirty="0" err="1"/>
            <a:t>será</a:t>
          </a:r>
          <a:r>
            <a:rPr lang="en-US" dirty="0"/>
            <a:t> </a:t>
          </a:r>
          <a:r>
            <a:rPr lang="en-US" dirty="0" err="1"/>
            <a:t>conocido</a:t>
          </a:r>
          <a:r>
            <a:rPr lang="en-US" dirty="0"/>
            <a:t> </a:t>
          </a:r>
          <a:r>
            <a:rPr lang="en-US" dirty="0" err="1"/>
            <a:t>por</a:t>
          </a:r>
          <a:r>
            <a:rPr lang="en-US" dirty="0"/>
            <a:t> la </a:t>
          </a:r>
          <a:r>
            <a:rPr lang="en-US" dirty="0" err="1"/>
            <a:t>asamblea</a:t>
          </a:r>
          <a:r>
            <a:rPr lang="en-US" dirty="0"/>
            <a:t> local o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organismo</a:t>
          </a:r>
          <a:r>
            <a:rPr lang="en-US" dirty="0"/>
            <a:t> que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cada</a:t>
          </a:r>
          <a:r>
            <a:rPr lang="en-US" dirty="0"/>
            <a:t> </a:t>
          </a:r>
          <a:r>
            <a:rPr lang="en-US" dirty="0" err="1"/>
            <a:t>gobierno</a:t>
          </a:r>
          <a:r>
            <a:rPr lang="en-US" dirty="0"/>
            <a:t> </a:t>
          </a:r>
          <a:r>
            <a:rPr lang="en-US" dirty="0" err="1"/>
            <a:t>autónomo</a:t>
          </a:r>
          <a:r>
            <a:rPr lang="en-US" dirty="0"/>
            <a:t> </a:t>
          </a:r>
          <a:r>
            <a:rPr lang="en-US" dirty="0" err="1"/>
            <a:t>descentralizado</a:t>
          </a:r>
          <a:r>
            <a:rPr lang="en-US" dirty="0"/>
            <a:t> se </a:t>
          </a:r>
          <a:r>
            <a:rPr lang="en-US" dirty="0" err="1"/>
            <a:t>establezca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máxima</a:t>
          </a:r>
          <a:r>
            <a:rPr lang="en-US" dirty="0"/>
            <a:t> </a:t>
          </a:r>
          <a:r>
            <a:rPr lang="en-US" dirty="0" err="1"/>
            <a:t>instancia</a:t>
          </a:r>
          <a:r>
            <a:rPr lang="en-US" dirty="0"/>
            <a:t> de </a:t>
          </a:r>
          <a:r>
            <a:rPr lang="en-US" dirty="0" err="1"/>
            <a:t>participación</a:t>
          </a:r>
          <a:r>
            <a:rPr lang="en-US" dirty="0"/>
            <a:t>, antes de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presentación</a:t>
          </a:r>
          <a:r>
            <a:rPr lang="en-US" dirty="0"/>
            <a:t> al </a:t>
          </a:r>
          <a:r>
            <a:rPr lang="en-US" dirty="0" err="1"/>
            <a:t>órgano</a:t>
          </a:r>
          <a:r>
            <a:rPr lang="en-US" dirty="0"/>
            <a:t> </a:t>
          </a:r>
          <a:r>
            <a:rPr lang="en-US" dirty="0" err="1"/>
            <a:t>legislativo</a:t>
          </a:r>
          <a:r>
            <a:rPr lang="en-US" dirty="0"/>
            <a:t> </a:t>
          </a:r>
          <a:r>
            <a:rPr lang="en-US" dirty="0" err="1"/>
            <a:t>correspondiente</a:t>
          </a:r>
          <a:r>
            <a:rPr lang="en-US" dirty="0"/>
            <a:t>, y </a:t>
          </a:r>
          <a:r>
            <a:rPr lang="en-US" dirty="0" err="1"/>
            <a:t>emitirá</a:t>
          </a:r>
          <a:r>
            <a:rPr lang="en-US" dirty="0"/>
            <a:t> </a:t>
          </a:r>
          <a:r>
            <a:rPr lang="en-US" dirty="0" err="1"/>
            <a:t>mediante</a:t>
          </a:r>
          <a:r>
            <a:rPr lang="en-US" dirty="0"/>
            <a:t> </a:t>
          </a:r>
          <a:r>
            <a:rPr lang="en-US" dirty="0" err="1"/>
            <a:t>resolución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conformidad</a:t>
          </a:r>
          <a:r>
            <a:rPr lang="en-US" dirty="0"/>
            <a:t> con las </a:t>
          </a:r>
          <a:r>
            <a:rPr lang="en-US" dirty="0" err="1"/>
            <a:t>prioridades</a:t>
          </a:r>
          <a:r>
            <a:rPr lang="en-US" dirty="0"/>
            <a:t> de </a:t>
          </a:r>
          <a:r>
            <a:rPr lang="en-US" dirty="0" err="1"/>
            <a:t>inversión</a:t>
          </a:r>
          <a:r>
            <a:rPr lang="en-US" dirty="0"/>
            <a:t> </a:t>
          </a:r>
          <a:r>
            <a:rPr lang="en-US" dirty="0" err="1"/>
            <a:t>definidas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dicho</a:t>
          </a:r>
          <a:r>
            <a:rPr lang="en-US" dirty="0"/>
            <a:t> </a:t>
          </a:r>
          <a:r>
            <a:rPr lang="en-US" dirty="0" err="1"/>
            <a:t>instrumento</a:t>
          </a:r>
          <a:r>
            <a:rPr lang="en-US" dirty="0"/>
            <a:t>.. La </a:t>
          </a:r>
          <a:r>
            <a:rPr lang="en-US" dirty="0" err="1"/>
            <a:t>resolución</a:t>
          </a:r>
          <a:r>
            <a:rPr lang="en-US" dirty="0"/>
            <a:t> de </a:t>
          </a:r>
          <a:r>
            <a:rPr lang="en-US" dirty="0" err="1"/>
            <a:t>dicho</a:t>
          </a:r>
          <a:r>
            <a:rPr lang="en-US" dirty="0"/>
            <a:t> </a:t>
          </a:r>
          <a:r>
            <a:rPr lang="en-US" dirty="0" err="1"/>
            <a:t>organismo</a:t>
          </a:r>
          <a:r>
            <a:rPr lang="en-US" dirty="0"/>
            <a:t> se </a:t>
          </a:r>
          <a:r>
            <a:rPr lang="en-US" dirty="0" err="1"/>
            <a:t>adjuntará</a:t>
          </a:r>
          <a:r>
            <a:rPr lang="en-US" dirty="0"/>
            <a:t> a la </a:t>
          </a:r>
          <a:r>
            <a:rPr lang="en-US" dirty="0" err="1"/>
            <a:t>documentación</a:t>
          </a:r>
          <a:r>
            <a:rPr lang="en-US" dirty="0"/>
            <a:t> que se </a:t>
          </a:r>
          <a:r>
            <a:rPr lang="en-US" dirty="0" err="1"/>
            <a:t>remitirá</a:t>
          </a:r>
          <a:r>
            <a:rPr lang="en-US" dirty="0"/>
            <a:t> </a:t>
          </a:r>
          <a:r>
            <a:rPr lang="en-US" dirty="0" err="1"/>
            <a:t>conjuntamente</a:t>
          </a:r>
          <a:r>
            <a:rPr lang="en-US" dirty="0"/>
            <a:t> con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anteproyecto</a:t>
          </a:r>
          <a:r>
            <a:rPr lang="en-US" dirty="0"/>
            <a:t> de </a:t>
          </a:r>
          <a:r>
            <a:rPr lang="en-US" dirty="0" err="1"/>
            <a:t>presupuesto</a:t>
          </a:r>
          <a:r>
            <a:rPr lang="en-US" dirty="0"/>
            <a:t> al </a:t>
          </a:r>
          <a:r>
            <a:rPr lang="en-US" dirty="0" err="1"/>
            <a:t>órgano</a:t>
          </a:r>
          <a:r>
            <a:rPr lang="en-US" dirty="0"/>
            <a:t> </a:t>
          </a:r>
          <a:r>
            <a:rPr lang="en-US" dirty="0" err="1"/>
            <a:t>legislativo</a:t>
          </a:r>
          <a:r>
            <a:rPr lang="en-US" dirty="0"/>
            <a:t> local.</a:t>
          </a:r>
          <a:endParaRPr lang="es-EC" dirty="0"/>
        </a:p>
      </dgm:t>
    </dgm:pt>
    <dgm:pt modelId="{DC272202-A9AF-4E22-851F-3911947179A7}" type="parTrans" cxnId="{EB6500DF-D586-4541-849E-273D8751FB22}">
      <dgm:prSet/>
      <dgm:spPr/>
      <dgm:t>
        <a:bodyPr/>
        <a:lstStyle/>
        <a:p>
          <a:endParaRPr lang="es-EC"/>
        </a:p>
      </dgm:t>
    </dgm:pt>
    <dgm:pt modelId="{F4AD52D8-20F8-4431-AC2A-45AEC9553F55}" type="sibTrans" cxnId="{EB6500DF-D586-4541-849E-273D8751FB22}">
      <dgm:prSet/>
      <dgm:spPr/>
      <dgm:t>
        <a:bodyPr/>
        <a:lstStyle/>
        <a:p>
          <a:endParaRPr lang="es-EC"/>
        </a:p>
      </dgm:t>
    </dgm:pt>
    <dgm:pt modelId="{2A1F7A54-C3BA-474E-BB84-13411531252A}" type="pres">
      <dgm:prSet presAssocID="{F91D624D-522F-4B74-953F-15B0E55087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D639F8-16A7-495D-A998-4FDD367176E0}" type="pres">
      <dgm:prSet presAssocID="{CF7E6EBC-EA21-4819-9473-DD4C8F77A73C}" presName="circle1" presStyleLbl="node1" presStyleIdx="0" presStyleCnt="4"/>
      <dgm:spPr/>
    </dgm:pt>
    <dgm:pt modelId="{C2A42D6B-33F4-4178-84B0-19F558570E46}" type="pres">
      <dgm:prSet presAssocID="{CF7E6EBC-EA21-4819-9473-DD4C8F77A73C}" presName="space" presStyleCnt="0"/>
      <dgm:spPr/>
    </dgm:pt>
    <dgm:pt modelId="{48E5B0D7-2D68-409B-85B1-6B6E207C6600}" type="pres">
      <dgm:prSet presAssocID="{CF7E6EBC-EA21-4819-9473-DD4C8F77A73C}" presName="rect1" presStyleLbl="alignAcc1" presStyleIdx="0" presStyleCnt="4"/>
      <dgm:spPr/>
    </dgm:pt>
    <dgm:pt modelId="{CD8A07CE-3A46-4348-A7EA-38F393C108FA}" type="pres">
      <dgm:prSet presAssocID="{4A28578C-8806-4286-A7F4-691B0CFFFE40}" presName="vertSpace2" presStyleLbl="node1" presStyleIdx="0" presStyleCnt="4"/>
      <dgm:spPr/>
    </dgm:pt>
    <dgm:pt modelId="{0E259E70-5400-467A-AC65-402522F58E98}" type="pres">
      <dgm:prSet presAssocID="{4A28578C-8806-4286-A7F4-691B0CFFFE40}" presName="circle2" presStyleLbl="node1" presStyleIdx="1" presStyleCnt="4"/>
      <dgm:spPr/>
    </dgm:pt>
    <dgm:pt modelId="{0ADB2B7F-11E1-429D-B643-9BBBCE6F4695}" type="pres">
      <dgm:prSet presAssocID="{4A28578C-8806-4286-A7F4-691B0CFFFE40}" presName="rect2" presStyleLbl="alignAcc1" presStyleIdx="1" presStyleCnt="4"/>
      <dgm:spPr/>
    </dgm:pt>
    <dgm:pt modelId="{1E62E8BA-2BE2-4578-BB55-02E7F6DA445E}" type="pres">
      <dgm:prSet presAssocID="{98B52A4E-3FFC-4736-AFCD-F01659172DCC}" presName="vertSpace3" presStyleLbl="node1" presStyleIdx="1" presStyleCnt="4"/>
      <dgm:spPr/>
    </dgm:pt>
    <dgm:pt modelId="{B66ABC8E-86AA-4764-8084-EC4CE4493504}" type="pres">
      <dgm:prSet presAssocID="{98B52A4E-3FFC-4736-AFCD-F01659172DCC}" presName="circle3" presStyleLbl="node1" presStyleIdx="2" presStyleCnt="4"/>
      <dgm:spPr/>
    </dgm:pt>
    <dgm:pt modelId="{272A1AC5-9911-4149-86B6-0175F6AC14E3}" type="pres">
      <dgm:prSet presAssocID="{98B52A4E-3FFC-4736-AFCD-F01659172DCC}" presName="rect3" presStyleLbl="alignAcc1" presStyleIdx="2" presStyleCnt="4"/>
      <dgm:spPr/>
    </dgm:pt>
    <dgm:pt modelId="{EC0DA6F0-839F-4CA5-B136-DBDD253B9A2F}" type="pres">
      <dgm:prSet presAssocID="{C2390965-DD7D-423D-9557-C3DB0CF126FA}" presName="vertSpace4" presStyleLbl="node1" presStyleIdx="2" presStyleCnt="4"/>
      <dgm:spPr/>
    </dgm:pt>
    <dgm:pt modelId="{FA031D9C-9608-4B5B-8CC0-C0929C7D11DA}" type="pres">
      <dgm:prSet presAssocID="{C2390965-DD7D-423D-9557-C3DB0CF126FA}" presName="circle4" presStyleLbl="node1" presStyleIdx="3" presStyleCnt="4"/>
      <dgm:spPr/>
    </dgm:pt>
    <dgm:pt modelId="{6CD1FEF5-83DD-4BA1-8895-95F986B7D41E}" type="pres">
      <dgm:prSet presAssocID="{C2390965-DD7D-423D-9557-C3DB0CF126FA}" presName="rect4" presStyleLbl="alignAcc1" presStyleIdx="3" presStyleCnt="4"/>
      <dgm:spPr/>
    </dgm:pt>
    <dgm:pt modelId="{A7E8E831-A5B7-4077-9D21-AA5962269732}" type="pres">
      <dgm:prSet presAssocID="{CF7E6EBC-EA21-4819-9473-DD4C8F77A73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0F53CD8B-38A7-4BD9-938B-4164597D4033}" type="pres">
      <dgm:prSet presAssocID="{4A28578C-8806-4286-A7F4-691B0CFFFE40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7C5959CD-0F7C-4D02-B496-DF230C5CBA45}" type="pres">
      <dgm:prSet presAssocID="{98B52A4E-3FFC-4736-AFCD-F01659172DC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4585E590-A2EF-4F61-93A1-66AA56CDE2F2}" type="pres">
      <dgm:prSet presAssocID="{C2390965-DD7D-423D-9557-C3DB0CF126F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7D0970E-95D1-4A01-ABAD-F4098684EF4B}" type="presOf" srcId="{C2390965-DD7D-423D-9557-C3DB0CF126FA}" destId="{6CD1FEF5-83DD-4BA1-8895-95F986B7D41E}" srcOrd="0" destOrd="0" presId="urn:microsoft.com/office/officeart/2005/8/layout/target3"/>
    <dgm:cxn modelId="{93A20B2C-841C-4865-9C57-A5B9A41133A7}" type="presOf" srcId="{98B52A4E-3FFC-4736-AFCD-F01659172DCC}" destId="{7C5959CD-0F7C-4D02-B496-DF230C5CBA45}" srcOrd="1" destOrd="0" presId="urn:microsoft.com/office/officeart/2005/8/layout/target3"/>
    <dgm:cxn modelId="{93268F4B-B185-4D45-BBF4-65F52BF84648}" type="presOf" srcId="{CF7E6EBC-EA21-4819-9473-DD4C8F77A73C}" destId="{A7E8E831-A5B7-4077-9D21-AA5962269732}" srcOrd="1" destOrd="0" presId="urn:microsoft.com/office/officeart/2005/8/layout/target3"/>
    <dgm:cxn modelId="{534E3B7A-DCDF-450E-8205-BEA6BE18C1C6}" type="presOf" srcId="{CF7E6EBC-EA21-4819-9473-DD4C8F77A73C}" destId="{48E5B0D7-2D68-409B-85B1-6B6E207C6600}" srcOrd="0" destOrd="0" presId="urn:microsoft.com/office/officeart/2005/8/layout/target3"/>
    <dgm:cxn modelId="{F38D1F8D-EEFE-4442-80F7-65FBA2D3EEBF}" type="presOf" srcId="{4A28578C-8806-4286-A7F4-691B0CFFFE40}" destId="{0ADB2B7F-11E1-429D-B643-9BBBCE6F4695}" srcOrd="0" destOrd="0" presId="urn:microsoft.com/office/officeart/2005/8/layout/target3"/>
    <dgm:cxn modelId="{356A38AB-51F9-45D9-9C7D-E0E04739F60D}" type="presOf" srcId="{F91D624D-522F-4B74-953F-15B0E55087E0}" destId="{2A1F7A54-C3BA-474E-BB84-13411531252A}" srcOrd="0" destOrd="0" presId="urn:microsoft.com/office/officeart/2005/8/layout/target3"/>
    <dgm:cxn modelId="{471D3AAC-8434-4FEB-8F8F-0BF67574F978}" srcId="{F91D624D-522F-4B74-953F-15B0E55087E0}" destId="{CF7E6EBC-EA21-4819-9473-DD4C8F77A73C}" srcOrd="0" destOrd="0" parTransId="{EA197489-182C-48AE-991E-73C2374F79C3}" sibTransId="{E9D5B534-5D4C-4C81-A20C-BF7B259AF001}"/>
    <dgm:cxn modelId="{B8B725C5-85E9-460B-B3B7-0F1F68ACD0DD}" type="presOf" srcId="{4A28578C-8806-4286-A7F4-691B0CFFFE40}" destId="{0F53CD8B-38A7-4BD9-938B-4164597D4033}" srcOrd="1" destOrd="0" presId="urn:microsoft.com/office/officeart/2005/8/layout/target3"/>
    <dgm:cxn modelId="{0C385ECA-C10E-4464-A829-402F620818A2}" type="presOf" srcId="{C2390965-DD7D-423D-9557-C3DB0CF126FA}" destId="{4585E590-A2EF-4F61-93A1-66AA56CDE2F2}" srcOrd="1" destOrd="0" presId="urn:microsoft.com/office/officeart/2005/8/layout/target3"/>
    <dgm:cxn modelId="{588499D6-7D95-41E3-BCBE-780746E9E7C4}" srcId="{F91D624D-522F-4B74-953F-15B0E55087E0}" destId="{4A28578C-8806-4286-A7F4-691B0CFFFE40}" srcOrd="1" destOrd="0" parTransId="{BF024DA9-7CA9-4188-AF9F-A60FA903F4B0}" sibTransId="{D779F6BD-1D05-4249-B064-3D9870F3413C}"/>
    <dgm:cxn modelId="{9D2736DA-1F16-438D-9493-BF86100D2B6E}" type="presOf" srcId="{98B52A4E-3FFC-4736-AFCD-F01659172DCC}" destId="{272A1AC5-9911-4149-86B6-0175F6AC14E3}" srcOrd="0" destOrd="0" presId="urn:microsoft.com/office/officeart/2005/8/layout/target3"/>
    <dgm:cxn modelId="{58A86BDA-05A0-4C34-B00E-D048D8F8C106}" srcId="{F91D624D-522F-4B74-953F-15B0E55087E0}" destId="{98B52A4E-3FFC-4736-AFCD-F01659172DCC}" srcOrd="2" destOrd="0" parTransId="{DD70D80A-B20E-48BC-854C-43E54A4802FE}" sibTransId="{C988314E-BC8A-4286-A5D5-ECC90078A229}"/>
    <dgm:cxn modelId="{EB6500DF-D586-4541-849E-273D8751FB22}" srcId="{F91D624D-522F-4B74-953F-15B0E55087E0}" destId="{C2390965-DD7D-423D-9557-C3DB0CF126FA}" srcOrd="3" destOrd="0" parTransId="{DC272202-A9AF-4E22-851F-3911947179A7}" sibTransId="{F4AD52D8-20F8-4431-AC2A-45AEC9553F55}"/>
    <dgm:cxn modelId="{CA14E4B0-4A60-43FB-B77F-BD02AAAB0EC2}" type="presParOf" srcId="{2A1F7A54-C3BA-474E-BB84-13411531252A}" destId="{30D639F8-16A7-495D-A998-4FDD367176E0}" srcOrd="0" destOrd="0" presId="urn:microsoft.com/office/officeart/2005/8/layout/target3"/>
    <dgm:cxn modelId="{D7B32E85-235D-4302-A877-461F2018149C}" type="presParOf" srcId="{2A1F7A54-C3BA-474E-BB84-13411531252A}" destId="{C2A42D6B-33F4-4178-84B0-19F558570E46}" srcOrd="1" destOrd="0" presId="urn:microsoft.com/office/officeart/2005/8/layout/target3"/>
    <dgm:cxn modelId="{79910941-F4D8-432D-BF0B-1BBCF2A632EE}" type="presParOf" srcId="{2A1F7A54-C3BA-474E-BB84-13411531252A}" destId="{48E5B0D7-2D68-409B-85B1-6B6E207C6600}" srcOrd="2" destOrd="0" presId="urn:microsoft.com/office/officeart/2005/8/layout/target3"/>
    <dgm:cxn modelId="{99553492-AAB3-4130-829C-A30217C4F825}" type="presParOf" srcId="{2A1F7A54-C3BA-474E-BB84-13411531252A}" destId="{CD8A07CE-3A46-4348-A7EA-38F393C108FA}" srcOrd="3" destOrd="0" presId="urn:microsoft.com/office/officeart/2005/8/layout/target3"/>
    <dgm:cxn modelId="{872A5B62-B895-40CB-AA2F-5CE9FA5AC6AB}" type="presParOf" srcId="{2A1F7A54-C3BA-474E-BB84-13411531252A}" destId="{0E259E70-5400-467A-AC65-402522F58E98}" srcOrd="4" destOrd="0" presId="urn:microsoft.com/office/officeart/2005/8/layout/target3"/>
    <dgm:cxn modelId="{A3497D6E-4E14-42DA-9668-70C11AF3106E}" type="presParOf" srcId="{2A1F7A54-C3BA-474E-BB84-13411531252A}" destId="{0ADB2B7F-11E1-429D-B643-9BBBCE6F4695}" srcOrd="5" destOrd="0" presId="urn:microsoft.com/office/officeart/2005/8/layout/target3"/>
    <dgm:cxn modelId="{2C57B8A8-C537-4B98-A32E-C5B983907FFF}" type="presParOf" srcId="{2A1F7A54-C3BA-474E-BB84-13411531252A}" destId="{1E62E8BA-2BE2-4578-BB55-02E7F6DA445E}" srcOrd="6" destOrd="0" presId="urn:microsoft.com/office/officeart/2005/8/layout/target3"/>
    <dgm:cxn modelId="{D65CB7D9-C083-4573-9445-B33A43BCAC1C}" type="presParOf" srcId="{2A1F7A54-C3BA-474E-BB84-13411531252A}" destId="{B66ABC8E-86AA-4764-8084-EC4CE4493504}" srcOrd="7" destOrd="0" presId="urn:microsoft.com/office/officeart/2005/8/layout/target3"/>
    <dgm:cxn modelId="{0C96DA21-63DD-4F06-85E7-1CCDF4176FD9}" type="presParOf" srcId="{2A1F7A54-C3BA-474E-BB84-13411531252A}" destId="{272A1AC5-9911-4149-86B6-0175F6AC14E3}" srcOrd="8" destOrd="0" presId="urn:microsoft.com/office/officeart/2005/8/layout/target3"/>
    <dgm:cxn modelId="{D3523FBB-F00C-426A-8459-4123B840A2C6}" type="presParOf" srcId="{2A1F7A54-C3BA-474E-BB84-13411531252A}" destId="{EC0DA6F0-839F-4CA5-B136-DBDD253B9A2F}" srcOrd="9" destOrd="0" presId="urn:microsoft.com/office/officeart/2005/8/layout/target3"/>
    <dgm:cxn modelId="{5D9B2EF3-AA60-49B5-AD66-A1AC9E166B93}" type="presParOf" srcId="{2A1F7A54-C3BA-474E-BB84-13411531252A}" destId="{FA031D9C-9608-4B5B-8CC0-C0929C7D11DA}" srcOrd="10" destOrd="0" presId="urn:microsoft.com/office/officeart/2005/8/layout/target3"/>
    <dgm:cxn modelId="{25B634F0-D31D-4B6E-9383-6A5529D085C1}" type="presParOf" srcId="{2A1F7A54-C3BA-474E-BB84-13411531252A}" destId="{6CD1FEF5-83DD-4BA1-8895-95F986B7D41E}" srcOrd="11" destOrd="0" presId="urn:microsoft.com/office/officeart/2005/8/layout/target3"/>
    <dgm:cxn modelId="{9312DC6C-3D7F-4892-82DF-9B3D31061FC7}" type="presParOf" srcId="{2A1F7A54-C3BA-474E-BB84-13411531252A}" destId="{A7E8E831-A5B7-4077-9D21-AA5962269732}" srcOrd="12" destOrd="0" presId="urn:microsoft.com/office/officeart/2005/8/layout/target3"/>
    <dgm:cxn modelId="{211EE551-B71A-4226-BED7-7C951C68C23F}" type="presParOf" srcId="{2A1F7A54-C3BA-474E-BB84-13411531252A}" destId="{0F53CD8B-38A7-4BD9-938B-4164597D4033}" srcOrd="13" destOrd="0" presId="urn:microsoft.com/office/officeart/2005/8/layout/target3"/>
    <dgm:cxn modelId="{346DAEFE-CB21-4A95-B730-301CD110E38B}" type="presParOf" srcId="{2A1F7A54-C3BA-474E-BB84-13411531252A}" destId="{7C5959CD-0F7C-4D02-B496-DF230C5CBA45}" srcOrd="14" destOrd="0" presId="urn:microsoft.com/office/officeart/2005/8/layout/target3"/>
    <dgm:cxn modelId="{1825418A-A5F3-4AE5-923C-1151E417BE9A}" type="presParOf" srcId="{2A1F7A54-C3BA-474E-BB84-13411531252A}" destId="{4585E590-A2EF-4F61-93A1-66AA56CDE2F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4FB4B-41A4-43D0-B33C-41FC19C1B0EA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A4F51658-08AC-48A3-ADEC-3DFA178398BE}">
      <dgm:prSet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COMPETENCIAS ART 65 DEL COOTAD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759EEC-E1AF-4951-BE2E-6FDB65DEC36E}" type="parTrans" cxnId="{9063A170-6ADF-44BF-B293-CF35027012EC}">
      <dgm:prSet/>
      <dgm:spPr/>
      <dgm:t>
        <a:bodyPr/>
        <a:lstStyle/>
        <a:p>
          <a:endParaRPr lang="es-EC"/>
        </a:p>
      </dgm:t>
    </dgm:pt>
    <dgm:pt modelId="{533D04BB-8CE1-4196-A6CA-2E85144D7201}" type="sibTrans" cxnId="{9063A170-6ADF-44BF-B293-CF35027012EC}">
      <dgm:prSet/>
      <dgm:spPr/>
      <dgm:t>
        <a:bodyPr/>
        <a:lstStyle/>
        <a:p>
          <a:endParaRPr lang="es-EC"/>
        </a:p>
      </dgm:t>
    </dgm:pt>
    <dgm:pt modelId="{E256294B-F262-4ADA-8F6A-AB3A40ED9B80}">
      <dgm:prSet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a)   Planificar junto con otras instituciones del sector público y actores de la sociedad el desarrollo parroquial y su correspondiente ordenamiento territorial, en coordinación con el gobierno cantonal y provincial en el marco de la interculturalidad y plurinacionalidad y el respeto a la diversidad;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B369F4-149D-434E-AFE6-BF69D5A142B0}" type="parTrans" cxnId="{78D60E98-29D8-43FA-8647-05B45BA262D2}">
      <dgm:prSet/>
      <dgm:spPr/>
      <dgm:t>
        <a:bodyPr/>
        <a:lstStyle/>
        <a:p>
          <a:endParaRPr lang="es-EC"/>
        </a:p>
      </dgm:t>
    </dgm:pt>
    <dgm:pt modelId="{5E6DA35B-048F-4FB4-8796-4D649147A25D}" type="sibTrans" cxnId="{78D60E98-29D8-43FA-8647-05B45BA262D2}">
      <dgm:prSet/>
      <dgm:spPr/>
      <dgm:t>
        <a:bodyPr/>
        <a:lstStyle/>
        <a:p>
          <a:endParaRPr lang="es-EC"/>
        </a:p>
      </dgm:t>
    </dgm:pt>
    <dgm:pt modelId="{65FC0F2B-AB53-404E-B646-6F0E3F55DED6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b) 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Planificar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construir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mantener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infraestructura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física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equipamientos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espacios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parroquia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contenidos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planes de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desarrollo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incluidos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presupuestos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participativos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anuales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FBC1D90-FD31-4D22-8E42-17CD7185D0D8}" type="parTrans" cxnId="{FEC3F164-ED8F-47D4-AB07-1599E05A5CA8}">
      <dgm:prSet/>
      <dgm:spPr/>
      <dgm:t>
        <a:bodyPr/>
        <a:lstStyle/>
        <a:p>
          <a:endParaRPr lang="es-EC"/>
        </a:p>
      </dgm:t>
    </dgm:pt>
    <dgm:pt modelId="{9E7C95F0-A671-42ED-8641-985318208820}" type="sibTrans" cxnId="{FEC3F164-ED8F-47D4-AB07-1599E05A5CA8}">
      <dgm:prSet/>
      <dgm:spPr/>
      <dgm:t>
        <a:bodyPr/>
        <a:lstStyle/>
        <a:p>
          <a:endParaRPr lang="es-EC"/>
        </a:p>
      </dgm:t>
    </dgm:pt>
    <dgm:pt modelId="{E05772EB-12EE-45B1-B2B3-54A9E5EF9647}">
      <dgm:prSet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c)   Planificar y mantener, en coordinación con los gobiernos provinciales, la vialidad parroquial rural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ABCDFE-BB77-4519-B023-54A8650E2427}" type="parTrans" cxnId="{1F48C891-776D-4329-AEE9-28383F6542BC}">
      <dgm:prSet/>
      <dgm:spPr/>
      <dgm:t>
        <a:bodyPr/>
        <a:lstStyle/>
        <a:p>
          <a:endParaRPr lang="es-EC"/>
        </a:p>
      </dgm:t>
    </dgm:pt>
    <dgm:pt modelId="{79283DB8-C849-4FE2-ABF0-66126C385411}" type="sibTrans" cxnId="{1F48C891-776D-4329-AEE9-28383F6542BC}">
      <dgm:prSet/>
      <dgm:spPr/>
      <dgm:t>
        <a:bodyPr/>
        <a:lstStyle/>
        <a:p>
          <a:endParaRPr lang="es-EC"/>
        </a:p>
      </dgm:t>
    </dgm:pt>
    <dgm:pt modelId="{D9698B55-316B-45B7-8700-027C6626AA3C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d)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Incentivar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el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desarrollo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actividades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productivas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comunitarias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preservación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la bio-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diversidad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protección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del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ambiente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6FE6E2-B69A-4B65-8119-A69141CA6D25}" type="parTrans" cxnId="{F4175616-4480-4316-A0FD-B963B33603A3}">
      <dgm:prSet/>
      <dgm:spPr/>
      <dgm:t>
        <a:bodyPr/>
        <a:lstStyle/>
        <a:p>
          <a:endParaRPr lang="es-EC"/>
        </a:p>
      </dgm:t>
    </dgm:pt>
    <dgm:pt modelId="{D272E9E3-8DE7-49FB-B63E-0C3A0929D1B1}" type="sibTrans" cxnId="{F4175616-4480-4316-A0FD-B963B33603A3}">
      <dgm:prSet/>
      <dgm:spPr/>
      <dgm:t>
        <a:bodyPr/>
        <a:lstStyle/>
        <a:p>
          <a:endParaRPr lang="es-EC"/>
        </a:p>
      </dgm:t>
    </dgm:pt>
    <dgm:pt modelId="{3317C00F-F4C2-4AED-9459-4275E443860B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e)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Gestionar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coordinar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administrar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servicios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que le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sean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delegados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o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descentralizados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por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otros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niveles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gobierno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7801FD-CA46-4F9A-B320-26C0AA6B5182}" type="parTrans" cxnId="{7C52D964-E8FD-4E8E-BB1C-4A769E3502FC}">
      <dgm:prSet/>
      <dgm:spPr/>
      <dgm:t>
        <a:bodyPr/>
        <a:lstStyle/>
        <a:p>
          <a:endParaRPr lang="es-EC"/>
        </a:p>
      </dgm:t>
    </dgm:pt>
    <dgm:pt modelId="{F96159DD-9465-4947-A3C7-3FC77A41192C}" type="sibTrans" cxnId="{7C52D964-E8FD-4E8E-BB1C-4A769E3502FC}">
      <dgm:prSet/>
      <dgm:spPr/>
      <dgm:t>
        <a:bodyPr/>
        <a:lstStyle/>
        <a:p>
          <a:endParaRPr lang="es-EC"/>
        </a:p>
      </dgm:t>
    </dgm:pt>
    <dgm:pt modelId="{2CFA2C4B-DA7D-45D1-A162-55EC9394ECB6}">
      <dgm:prSet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f ) Promover la organización de los ciudadanos de las comunas, recintos y demás asentamientos rurales, con el carácter de organizaciones territoriales de base;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044F10-5E04-4002-92F9-B6B82C3B59CB}" type="parTrans" cxnId="{0973DB9B-DC10-48BD-B459-55136CD2CD7A}">
      <dgm:prSet/>
      <dgm:spPr/>
      <dgm:t>
        <a:bodyPr/>
        <a:lstStyle/>
        <a:p>
          <a:endParaRPr lang="es-EC"/>
        </a:p>
      </dgm:t>
    </dgm:pt>
    <dgm:pt modelId="{9DA4F210-84EA-4217-BC73-BCCA868DBAA8}" type="sibTrans" cxnId="{0973DB9B-DC10-48BD-B459-55136CD2CD7A}">
      <dgm:prSet/>
      <dgm:spPr/>
      <dgm:t>
        <a:bodyPr/>
        <a:lstStyle/>
        <a:p>
          <a:endParaRPr lang="es-EC"/>
        </a:p>
      </dgm:t>
    </dgm:pt>
    <dgm:pt modelId="{1EBAC7DA-0D2A-44CD-AEA4-E7F62623EA45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g)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Gestionar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cooperación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internacional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para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el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cumplimiento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sus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competencias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; y,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B4B745-E450-4641-A48C-F176E477E3ED}" type="parTrans" cxnId="{764F2986-85F0-449F-8E1E-6402FCC15CAE}">
      <dgm:prSet/>
      <dgm:spPr/>
      <dgm:t>
        <a:bodyPr/>
        <a:lstStyle/>
        <a:p>
          <a:endParaRPr lang="es-EC"/>
        </a:p>
      </dgm:t>
    </dgm:pt>
    <dgm:pt modelId="{84E79755-4C6F-49AC-BA92-65B3B03C69A7}" type="sibTrans" cxnId="{764F2986-85F0-449F-8E1E-6402FCC15CAE}">
      <dgm:prSet/>
      <dgm:spPr/>
      <dgm:t>
        <a:bodyPr/>
        <a:lstStyle/>
        <a:p>
          <a:endParaRPr lang="es-EC"/>
        </a:p>
      </dgm:t>
    </dgm:pt>
    <dgm:pt modelId="{A78C4F04-1EC8-4641-A7AA-96D09DC084A8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h)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Vigilar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ejecución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obras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y la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calidad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servicios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95B3FA-429E-4C1A-9C41-440DEA3F7C15}" type="parTrans" cxnId="{F0040D52-478D-4040-8EED-404AD9C5D779}">
      <dgm:prSet/>
      <dgm:spPr/>
      <dgm:t>
        <a:bodyPr/>
        <a:lstStyle/>
        <a:p>
          <a:endParaRPr lang="es-EC"/>
        </a:p>
      </dgm:t>
    </dgm:pt>
    <dgm:pt modelId="{557DEA9A-5AF7-4D0A-A33E-65A9AAD9D32E}" type="sibTrans" cxnId="{F0040D52-478D-4040-8EED-404AD9C5D779}">
      <dgm:prSet/>
      <dgm:spPr/>
      <dgm:t>
        <a:bodyPr/>
        <a:lstStyle/>
        <a:p>
          <a:endParaRPr lang="es-EC"/>
        </a:p>
      </dgm:t>
    </dgm:pt>
    <dgm:pt modelId="{75BC2FB1-0025-458D-95A7-B842BB280DA2}" type="pres">
      <dgm:prSet presAssocID="{5464FB4B-41A4-43D0-B33C-41FC19C1B0EA}" presName="linear" presStyleCnt="0">
        <dgm:presLayoutVars>
          <dgm:animLvl val="lvl"/>
          <dgm:resizeHandles val="exact"/>
        </dgm:presLayoutVars>
      </dgm:prSet>
      <dgm:spPr/>
    </dgm:pt>
    <dgm:pt modelId="{516F8E78-7066-4FE1-A4E4-1454B42E2168}" type="pres">
      <dgm:prSet presAssocID="{A4F51658-08AC-48A3-ADEC-3DFA178398B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C5B6ADE-686D-4DC6-8336-8592F75879B4}" type="pres">
      <dgm:prSet presAssocID="{533D04BB-8CE1-4196-A6CA-2E85144D7201}" presName="spacer" presStyleCnt="0"/>
      <dgm:spPr/>
    </dgm:pt>
    <dgm:pt modelId="{907623E0-D6E6-4883-9133-03D9DBBB005A}" type="pres">
      <dgm:prSet presAssocID="{E256294B-F262-4ADA-8F6A-AB3A40ED9B8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14BCCE8-F20F-48C1-A95C-44AF4B6E84C6}" type="pres">
      <dgm:prSet presAssocID="{5E6DA35B-048F-4FB4-8796-4D649147A25D}" presName="spacer" presStyleCnt="0"/>
      <dgm:spPr/>
    </dgm:pt>
    <dgm:pt modelId="{C34B754D-FCC9-44F4-8D13-8BE639AC1CB1}" type="pres">
      <dgm:prSet presAssocID="{65FC0F2B-AB53-404E-B646-6F0E3F55DED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26A3B83-E725-460E-B8C4-5B592A80C926}" type="pres">
      <dgm:prSet presAssocID="{9E7C95F0-A671-42ED-8641-985318208820}" presName="spacer" presStyleCnt="0"/>
      <dgm:spPr/>
    </dgm:pt>
    <dgm:pt modelId="{A96DD720-1D41-4C5F-AE26-9CE7D0965375}" type="pres">
      <dgm:prSet presAssocID="{E05772EB-12EE-45B1-B2B3-54A9E5EF964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D305D74F-69FC-4B3F-BC13-4382815903DE}" type="pres">
      <dgm:prSet presAssocID="{79283DB8-C849-4FE2-ABF0-66126C385411}" presName="spacer" presStyleCnt="0"/>
      <dgm:spPr/>
    </dgm:pt>
    <dgm:pt modelId="{68DD1BDD-D420-4DBF-9511-80F4E8CB386F}" type="pres">
      <dgm:prSet presAssocID="{D9698B55-316B-45B7-8700-027C6626AA3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AA732E3-C89B-4EFB-B129-E1C51EBB3430}" type="pres">
      <dgm:prSet presAssocID="{D272E9E3-8DE7-49FB-B63E-0C3A0929D1B1}" presName="spacer" presStyleCnt="0"/>
      <dgm:spPr/>
    </dgm:pt>
    <dgm:pt modelId="{70FDD515-B96A-45D2-BC04-79A671575683}" type="pres">
      <dgm:prSet presAssocID="{3317C00F-F4C2-4AED-9459-4275E443860B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7A7ADA7-BCAA-4582-8EDF-607B0D5F7BE2}" type="pres">
      <dgm:prSet presAssocID="{F96159DD-9465-4947-A3C7-3FC77A41192C}" presName="spacer" presStyleCnt="0"/>
      <dgm:spPr/>
    </dgm:pt>
    <dgm:pt modelId="{BCDFC5DA-336E-461E-92E8-D90B28542B00}" type="pres">
      <dgm:prSet presAssocID="{2CFA2C4B-DA7D-45D1-A162-55EC9394ECB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3D92AC4-CE57-429F-842D-2493A40EE540}" type="pres">
      <dgm:prSet presAssocID="{9DA4F210-84EA-4217-BC73-BCCA868DBAA8}" presName="spacer" presStyleCnt="0"/>
      <dgm:spPr/>
    </dgm:pt>
    <dgm:pt modelId="{3FD2EC58-78BB-47B9-9331-92DFF17F81CC}" type="pres">
      <dgm:prSet presAssocID="{1EBAC7DA-0D2A-44CD-AEA4-E7F62623EA4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FEFD34D2-E24D-4862-9B82-FE896345124F}" type="pres">
      <dgm:prSet presAssocID="{84E79755-4C6F-49AC-BA92-65B3B03C69A7}" presName="spacer" presStyleCnt="0"/>
      <dgm:spPr/>
    </dgm:pt>
    <dgm:pt modelId="{C198C17B-2DF5-409D-A43C-E241C97CEB55}" type="pres">
      <dgm:prSet presAssocID="{A78C4F04-1EC8-4641-A7AA-96D09DC084A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13830201-6612-4527-89F8-1873170789CA}" type="presOf" srcId="{A78C4F04-1EC8-4641-A7AA-96D09DC084A8}" destId="{C198C17B-2DF5-409D-A43C-E241C97CEB55}" srcOrd="0" destOrd="0" presId="urn:microsoft.com/office/officeart/2005/8/layout/vList2"/>
    <dgm:cxn modelId="{F4175616-4480-4316-A0FD-B963B33603A3}" srcId="{5464FB4B-41A4-43D0-B33C-41FC19C1B0EA}" destId="{D9698B55-316B-45B7-8700-027C6626AA3C}" srcOrd="4" destOrd="0" parTransId="{AC6FE6E2-B69A-4B65-8119-A69141CA6D25}" sibTransId="{D272E9E3-8DE7-49FB-B63E-0C3A0929D1B1}"/>
    <dgm:cxn modelId="{5F83861B-C79F-4377-A083-448B72577905}" type="presOf" srcId="{2CFA2C4B-DA7D-45D1-A162-55EC9394ECB6}" destId="{BCDFC5DA-336E-461E-92E8-D90B28542B00}" srcOrd="0" destOrd="0" presId="urn:microsoft.com/office/officeart/2005/8/layout/vList2"/>
    <dgm:cxn modelId="{7C52D964-E8FD-4E8E-BB1C-4A769E3502FC}" srcId="{5464FB4B-41A4-43D0-B33C-41FC19C1B0EA}" destId="{3317C00F-F4C2-4AED-9459-4275E443860B}" srcOrd="5" destOrd="0" parTransId="{1D7801FD-CA46-4F9A-B320-26C0AA6B5182}" sibTransId="{F96159DD-9465-4947-A3C7-3FC77A41192C}"/>
    <dgm:cxn modelId="{FEC3F164-ED8F-47D4-AB07-1599E05A5CA8}" srcId="{5464FB4B-41A4-43D0-B33C-41FC19C1B0EA}" destId="{65FC0F2B-AB53-404E-B646-6F0E3F55DED6}" srcOrd="2" destOrd="0" parTransId="{1FBC1D90-FD31-4D22-8E42-17CD7185D0D8}" sibTransId="{9E7C95F0-A671-42ED-8641-985318208820}"/>
    <dgm:cxn modelId="{3F6C8646-ED96-4375-952F-51AD57BA070D}" type="presOf" srcId="{A4F51658-08AC-48A3-ADEC-3DFA178398BE}" destId="{516F8E78-7066-4FE1-A4E4-1454B42E2168}" srcOrd="0" destOrd="0" presId="urn:microsoft.com/office/officeart/2005/8/layout/vList2"/>
    <dgm:cxn modelId="{9063A170-6ADF-44BF-B293-CF35027012EC}" srcId="{5464FB4B-41A4-43D0-B33C-41FC19C1B0EA}" destId="{A4F51658-08AC-48A3-ADEC-3DFA178398BE}" srcOrd="0" destOrd="0" parTransId="{C2759EEC-E1AF-4951-BE2E-6FDB65DEC36E}" sibTransId="{533D04BB-8CE1-4196-A6CA-2E85144D7201}"/>
    <dgm:cxn modelId="{F0040D52-478D-4040-8EED-404AD9C5D779}" srcId="{5464FB4B-41A4-43D0-B33C-41FC19C1B0EA}" destId="{A78C4F04-1EC8-4641-A7AA-96D09DC084A8}" srcOrd="8" destOrd="0" parTransId="{2895B3FA-429E-4C1A-9C41-440DEA3F7C15}" sibTransId="{557DEA9A-5AF7-4D0A-A33E-65A9AAD9D32E}"/>
    <dgm:cxn modelId="{9EDB2054-202E-420A-9FB7-AF9D5021ADD4}" type="presOf" srcId="{E05772EB-12EE-45B1-B2B3-54A9E5EF9647}" destId="{A96DD720-1D41-4C5F-AE26-9CE7D0965375}" srcOrd="0" destOrd="0" presId="urn:microsoft.com/office/officeart/2005/8/layout/vList2"/>
    <dgm:cxn modelId="{764F2986-85F0-449F-8E1E-6402FCC15CAE}" srcId="{5464FB4B-41A4-43D0-B33C-41FC19C1B0EA}" destId="{1EBAC7DA-0D2A-44CD-AEA4-E7F62623EA45}" srcOrd="7" destOrd="0" parTransId="{2FB4B745-E450-4641-A48C-F176E477E3ED}" sibTransId="{84E79755-4C6F-49AC-BA92-65B3B03C69A7}"/>
    <dgm:cxn modelId="{96BB338F-8B78-459B-BE1C-4E9B98007E51}" type="presOf" srcId="{5464FB4B-41A4-43D0-B33C-41FC19C1B0EA}" destId="{75BC2FB1-0025-458D-95A7-B842BB280DA2}" srcOrd="0" destOrd="0" presId="urn:microsoft.com/office/officeart/2005/8/layout/vList2"/>
    <dgm:cxn modelId="{1F48C891-776D-4329-AEE9-28383F6542BC}" srcId="{5464FB4B-41A4-43D0-B33C-41FC19C1B0EA}" destId="{E05772EB-12EE-45B1-B2B3-54A9E5EF9647}" srcOrd="3" destOrd="0" parTransId="{5BABCDFE-BB77-4519-B023-54A8650E2427}" sibTransId="{79283DB8-C849-4FE2-ABF0-66126C385411}"/>
    <dgm:cxn modelId="{78D60E98-29D8-43FA-8647-05B45BA262D2}" srcId="{5464FB4B-41A4-43D0-B33C-41FC19C1B0EA}" destId="{E256294B-F262-4ADA-8F6A-AB3A40ED9B80}" srcOrd="1" destOrd="0" parTransId="{D0B369F4-149D-434E-AFE6-BF69D5A142B0}" sibTransId="{5E6DA35B-048F-4FB4-8796-4D649147A25D}"/>
    <dgm:cxn modelId="{0973DB9B-DC10-48BD-B459-55136CD2CD7A}" srcId="{5464FB4B-41A4-43D0-B33C-41FC19C1B0EA}" destId="{2CFA2C4B-DA7D-45D1-A162-55EC9394ECB6}" srcOrd="6" destOrd="0" parTransId="{8F044F10-5E04-4002-92F9-B6B82C3B59CB}" sibTransId="{9DA4F210-84EA-4217-BC73-BCCA868DBAA8}"/>
    <dgm:cxn modelId="{F64F71B4-9A69-40D8-B424-D643BE9B18D5}" type="presOf" srcId="{1EBAC7DA-0D2A-44CD-AEA4-E7F62623EA45}" destId="{3FD2EC58-78BB-47B9-9331-92DFF17F81CC}" srcOrd="0" destOrd="0" presId="urn:microsoft.com/office/officeart/2005/8/layout/vList2"/>
    <dgm:cxn modelId="{330887BC-FDE4-47A8-A713-8A51CA1C93B3}" type="presOf" srcId="{E256294B-F262-4ADA-8F6A-AB3A40ED9B80}" destId="{907623E0-D6E6-4883-9133-03D9DBBB005A}" srcOrd="0" destOrd="0" presId="urn:microsoft.com/office/officeart/2005/8/layout/vList2"/>
    <dgm:cxn modelId="{9888B8BE-38EB-425F-8E5B-2FF435E0F178}" type="presOf" srcId="{3317C00F-F4C2-4AED-9459-4275E443860B}" destId="{70FDD515-B96A-45D2-BC04-79A671575683}" srcOrd="0" destOrd="0" presId="urn:microsoft.com/office/officeart/2005/8/layout/vList2"/>
    <dgm:cxn modelId="{09C03BC2-7715-4702-B5F9-5889EBCD68DC}" type="presOf" srcId="{65FC0F2B-AB53-404E-B646-6F0E3F55DED6}" destId="{C34B754D-FCC9-44F4-8D13-8BE639AC1CB1}" srcOrd="0" destOrd="0" presId="urn:microsoft.com/office/officeart/2005/8/layout/vList2"/>
    <dgm:cxn modelId="{493AB9F5-E697-4426-B2E0-42F785907E37}" type="presOf" srcId="{D9698B55-316B-45B7-8700-027C6626AA3C}" destId="{68DD1BDD-D420-4DBF-9511-80F4E8CB386F}" srcOrd="0" destOrd="0" presId="urn:microsoft.com/office/officeart/2005/8/layout/vList2"/>
    <dgm:cxn modelId="{033170F4-3FB6-4C60-91A8-A49B5555AC69}" type="presParOf" srcId="{75BC2FB1-0025-458D-95A7-B842BB280DA2}" destId="{516F8E78-7066-4FE1-A4E4-1454B42E2168}" srcOrd="0" destOrd="0" presId="urn:microsoft.com/office/officeart/2005/8/layout/vList2"/>
    <dgm:cxn modelId="{3781CE55-A443-434C-9D00-39CFC5C9A9BF}" type="presParOf" srcId="{75BC2FB1-0025-458D-95A7-B842BB280DA2}" destId="{7C5B6ADE-686D-4DC6-8336-8592F75879B4}" srcOrd="1" destOrd="0" presId="urn:microsoft.com/office/officeart/2005/8/layout/vList2"/>
    <dgm:cxn modelId="{5F199241-AF4F-4094-A797-423F7C8A8F98}" type="presParOf" srcId="{75BC2FB1-0025-458D-95A7-B842BB280DA2}" destId="{907623E0-D6E6-4883-9133-03D9DBBB005A}" srcOrd="2" destOrd="0" presId="urn:microsoft.com/office/officeart/2005/8/layout/vList2"/>
    <dgm:cxn modelId="{744FE352-4B72-472B-878D-E0E29CEADE3D}" type="presParOf" srcId="{75BC2FB1-0025-458D-95A7-B842BB280DA2}" destId="{414BCCE8-F20F-48C1-A95C-44AF4B6E84C6}" srcOrd="3" destOrd="0" presId="urn:microsoft.com/office/officeart/2005/8/layout/vList2"/>
    <dgm:cxn modelId="{389B561C-5CC0-473A-A82F-FFA0400716E2}" type="presParOf" srcId="{75BC2FB1-0025-458D-95A7-B842BB280DA2}" destId="{C34B754D-FCC9-44F4-8D13-8BE639AC1CB1}" srcOrd="4" destOrd="0" presId="urn:microsoft.com/office/officeart/2005/8/layout/vList2"/>
    <dgm:cxn modelId="{5C9A6CAF-E1F7-418F-A1AE-5FA2FA9823F7}" type="presParOf" srcId="{75BC2FB1-0025-458D-95A7-B842BB280DA2}" destId="{726A3B83-E725-460E-B8C4-5B592A80C926}" srcOrd="5" destOrd="0" presId="urn:microsoft.com/office/officeart/2005/8/layout/vList2"/>
    <dgm:cxn modelId="{1D4E7FD4-8D04-4588-9D1A-6395E8B08FB6}" type="presParOf" srcId="{75BC2FB1-0025-458D-95A7-B842BB280DA2}" destId="{A96DD720-1D41-4C5F-AE26-9CE7D0965375}" srcOrd="6" destOrd="0" presId="urn:microsoft.com/office/officeart/2005/8/layout/vList2"/>
    <dgm:cxn modelId="{C35911A2-4625-4D9A-94A9-30A986A9B12C}" type="presParOf" srcId="{75BC2FB1-0025-458D-95A7-B842BB280DA2}" destId="{D305D74F-69FC-4B3F-BC13-4382815903DE}" srcOrd="7" destOrd="0" presId="urn:microsoft.com/office/officeart/2005/8/layout/vList2"/>
    <dgm:cxn modelId="{16B45C32-9523-4510-AC30-E840DC14CCA8}" type="presParOf" srcId="{75BC2FB1-0025-458D-95A7-B842BB280DA2}" destId="{68DD1BDD-D420-4DBF-9511-80F4E8CB386F}" srcOrd="8" destOrd="0" presId="urn:microsoft.com/office/officeart/2005/8/layout/vList2"/>
    <dgm:cxn modelId="{8BC1537F-C0E5-4494-B680-C201AEAC46DE}" type="presParOf" srcId="{75BC2FB1-0025-458D-95A7-B842BB280DA2}" destId="{EAA732E3-C89B-4EFB-B129-E1C51EBB3430}" srcOrd="9" destOrd="0" presId="urn:microsoft.com/office/officeart/2005/8/layout/vList2"/>
    <dgm:cxn modelId="{99C3D134-2A3E-431D-8B34-BC99A782D1A5}" type="presParOf" srcId="{75BC2FB1-0025-458D-95A7-B842BB280DA2}" destId="{70FDD515-B96A-45D2-BC04-79A671575683}" srcOrd="10" destOrd="0" presId="urn:microsoft.com/office/officeart/2005/8/layout/vList2"/>
    <dgm:cxn modelId="{1C3E15E0-1E32-41D1-99B4-3708F19ACF93}" type="presParOf" srcId="{75BC2FB1-0025-458D-95A7-B842BB280DA2}" destId="{97A7ADA7-BCAA-4582-8EDF-607B0D5F7BE2}" srcOrd="11" destOrd="0" presId="urn:microsoft.com/office/officeart/2005/8/layout/vList2"/>
    <dgm:cxn modelId="{711D85FC-6FED-4D67-89EE-292EFF31B24E}" type="presParOf" srcId="{75BC2FB1-0025-458D-95A7-B842BB280DA2}" destId="{BCDFC5DA-336E-461E-92E8-D90B28542B00}" srcOrd="12" destOrd="0" presId="urn:microsoft.com/office/officeart/2005/8/layout/vList2"/>
    <dgm:cxn modelId="{A7684DE1-85AA-43FB-840F-44445F555133}" type="presParOf" srcId="{75BC2FB1-0025-458D-95A7-B842BB280DA2}" destId="{A3D92AC4-CE57-429F-842D-2493A40EE540}" srcOrd="13" destOrd="0" presId="urn:microsoft.com/office/officeart/2005/8/layout/vList2"/>
    <dgm:cxn modelId="{C5D8309E-C378-49DB-B542-3177DC354239}" type="presParOf" srcId="{75BC2FB1-0025-458D-95A7-B842BB280DA2}" destId="{3FD2EC58-78BB-47B9-9331-92DFF17F81CC}" srcOrd="14" destOrd="0" presId="urn:microsoft.com/office/officeart/2005/8/layout/vList2"/>
    <dgm:cxn modelId="{9484981C-C303-404B-B2FC-B9C4EC5DE2C1}" type="presParOf" srcId="{75BC2FB1-0025-458D-95A7-B842BB280DA2}" destId="{FEFD34D2-E24D-4862-9B82-FE896345124F}" srcOrd="15" destOrd="0" presId="urn:microsoft.com/office/officeart/2005/8/layout/vList2"/>
    <dgm:cxn modelId="{C448147F-02C9-4DF8-ACFA-ADC0E6E451AD}" type="presParOf" srcId="{75BC2FB1-0025-458D-95A7-B842BB280DA2}" destId="{C198C17B-2DF5-409D-A43C-E241C97CEB5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39F8-16A7-495D-A998-4FDD367176E0}">
      <dsp:nvSpPr>
        <dsp:cNvPr id="0" name=""/>
        <dsp:cNvSpPr/>
      </dsp:nvSpPr>
      <dsp:spPr>
        <a:xfrm>
          <a:off x="0" y="0"/>
          <a:ext cx="5102225" cy="51022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5B0D7-2D68-409B-85B1-6B6E207C6600}">
      <dsp:nvSpPr>
        <dsp:cNvPr id="0" name=""/>
        <dsp:cNvSpPr/>
      </dsp:nvSpPr>
      <dsp:spPr>
        <a:xfrm>
          <a:off x="2551112" y="0"/>
          <a:ext cx="8802687" cy="510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Artículo</a:t>
          </a:r>
          <a:r>
            <a:rPr lang="en-US" sz="2000" b="1" kern="1200" dirty="0"/>
            <a:t> 234.- </a:t>
          </a:r>
          <a:r>
            <a:rPr lang="en-US" sz="2000" b="1" kern="1200" dirty="0" err="1"/>
            <a:t>Contenido</a:t>
          </a:r>
          <a:r>
            <a:rPr lang="en-US" sz="2000" b="1" kern="1200" dirty="0"/>
            <a:t>.-</a:t>
          </a:r>
          <a:endParaRPr lang="es-EC" sz="2000" kern="1200" dirty="0"/>
        </a:p>
      </dsp:txBody>
      <dsp:txXfrm>
        <a:off x="2551112" y="0"/>
        <a:ext cx="8802687" cy="1084222"/>
      </dsp:txXfrm>
    </dsp:sp>
    <dsp:sp modelId="{0E259E70-5400-467A-AC65-402522F58E98}">
      <dsp:nvSpPr>
        <dsp:cNvPr id="0" name=""/>
        <dsp:cNvSpPr/>
      </dsp:nvSpPr>
      <dsp:spPr>
        <a:xfrm>
          <a:off x="669667" y="1084222"/>
          <a:ext cx="3762890" cy="376289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B2B7F-11E1-429D-B643-9BBBCE6F4695}">
      <dsp:nvSpPr>
        <dsp:cNvPr id="0" name=""/>
        <dsp:cNvSpPr/>
      </dsp:nvSpPr>
      <dsp:spPr>
        <a:xfrm>
          <a:off x="2551112" y="1084222"/>
          <a:ext cx="8802687" cy="3762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Cada</a:t>
          </a:r>
          <a:r>
            <a:rPr lang="en-US" sz="1300" kern="1200" dirty="0"/>
            <a:t> plan </a:t>
          </a:r>
          <a:r>
            <a:rPr lang="en-US" sz="1300" kern="1200" dirty="0" err="1"/>
            <a:t>operativo</a:t>
          </a:r>
          <a:r>
            <a:rPr lang="en-US" sz="1300" kern="1200" dirty="0"/>
            <a:t> </a:t>
          </a:r>
          <a:r>
            <a:rPr lang="en-US" sz="1300" kern="1200" dirty="0" err="1"/>
            <a:t>anual</a:t>
          </a:r>
          <a:r>
            <a:rPr lang="en-US" sz="1300" kern="1200" dirty="0"/>
            <a:t> </a:t>
          </a:r>
          <a:r>
            <a:rPr lang="en-US" sz="1300" kern="1200" dirty="0" err="1"/>
            <a:t>deberá</a:t>
          </a:r>
          <a:r>
            <a:rPr lang="en-US" sz="1300" kern="1200" dirty="0"/>
            <a:t> </a:t>
          </a:r>
          <a:r>
            <a:rPr lang="en-US" sz="1300" kern="1200" dirty="0" err="1"/>
            <a:t>contener</a:t>
          </a:r>
          <a:r>
            <a:rPr lang="en-US" sz="1300" kern="1200" dirty="0"/>
            <a:t> </a:t>
          </a:r>
          <a:r>
            <a:rPr lang="en-US" sz="1300" kern="1200" dirty="0" err="1"/>
            <a:t>una</a:t>
          </a:r>
          <a:r>
            <a:rPr lang="en-US" sz="1300" kern="1200" dirty="0"/>
            <a:t> </a:t>
          </a:r>
          <a:r>
            <a:rPr lang="en-US" sz="1300" kern="1200" dirty="0" err="1"/>
            <a:t>descripción</a:t>
          </a:r>
          <a:r>
            <a:rPr lang="en-US" sz="1300" kern="1200" dirty="0"/>
            <a:t> de la </a:t>
          </a:r>
          <a:r>
            <a:rPr lang="en-US" sz="1300" kern="1200" dirty="0" err="1"/>
            <a:t>magnitud</a:t>
          </a:r>
          <a:r>
            <a:rPr lang="en-US" sz="1300" kern="1200" dirty="0"/>
            <a:t> e </a:t>
          </a:r>
          <a:r>
            <a:rPr lang="en-US" sz="1300" kern="1200" dirty="0" err="1"/>
            <a:t>importancia</a:t>
          </a:r>
          <a:r>
            <a:rPr lang="en-US" sz="1300" kern="1200" dirty="0"/>
            <a:t> de la </a:t>
          </a:r>
          <a:r>
            <a:rPr lang="en-US" sz="1300" kern="1200" dirty="0" err="1"/>
            <a:t>necesidad</a:t>
          </a:r>
          <a:r>
            <a:rPr lang="en-US" sz="1300" kern="1200" dirty="0"/>
            <a:t> </a:t>
          </a:r>
          <a:r>
            <a:rPr lang="en-US" sz="1300" kern="1200" dirty="0" err="1"/>
            <a:t>pública</a:t>
          </a:r>
          <a:r>
            <a:rPr lang="en-US" sz="1300" kern="1200" dirty="0"/>
            <a:t> que </a:t>
          </a:r>
          <a:r>
            <a:rPr lang="en-US" sz="1300" kern="1200" dirty="0" err="1"/>
            <a:t>satisface</a:t>
          </a:r>
          <a:r>
            <a:rPr lang="en-US" sz="1300" kern="1200" dirty="0"/>
            <a:t>, la </a:t>
          </a:r>
          <a:r>
            <a:rPr lang="en-US" sz="1300" kern="1200" dirty="0" err="1"/>
            <a:t>especificación</a:t>
          </a:r>
          <a:r>
            <a:rPr lang="en-US" sz="1300" kern="1200" dirty="0"/>
            <a:t> de sus </a:t>
          </a:r>
          <a:r>
            <a:rPr lang="en-US" sz="1300" kern="1200" dirty="0" err="1"/>
            <a:t>objetivos</a:t>
          </a:r>
          <a:r>
            <a:rPr lang="en-US" sz="1300" kern="1200" dirty="0"/>
            <a:t> y </a:t>
          </a:r>
          <a:r>
            <a:rPr lang="en-US" sz="1300" kern="1200" dirty="0" err="1"/>
            <a:t>metas</a:t>
          </a:r>
          <a:r>
            <a:rPr lang="en-US" sz="1300" kern="1200" dirty="0"/>
            <a:t>, la </a:t>
          </a:r>
          <a:r>
            <a:rPr lang="en-US" sz="1300" kern="1200" dirty="0" err="1"/>
            <a:t>indicación</a:t>
          </a:r>
          <a:r>
            <a:rPr lang="en-US" sz="1300" kern="1200" dirty="0"/>
            <a:t> de </a:t>
          </a:r>
          <a:r>
            <a:rPr lang="en-US" sz="1300" kern="1200" dirty="0" err="1"/>
            <a:t>los</a:t>
          </a:r>
          <a:r>
            <a:rPr lang="en-US" sz="1300" kern="1200" dirty="0"/>
            <a:t> </a:t>
          </a:r>
          <a:r>
            <a:rPr lang="en-US" sz="1300" kern="1200" dirty="0" err="1"/>
            <a:t>recursos</a:t>
          </a:r>
          <a:r>
            <a:rPr lang="en-US" sz="1300" kern="1200" dirty="0"/>
            <a:t> </a:t>
          </a:r>
          <a:r>
            <a:rPr lang="en-US" sz="1300" kern="1200" dirty="0" err="1"/>
            <a:t>necesarios</a:t>
          </a:r>
          <a:r>
            <a:rPr lang="en-US" sz="1300" kern="1200" dirty="0"/>
            <a:t> para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cumplimiento</a:t>
          </a:r>
          <a:r>
            <a:rPr lang="en-US" sz="1300" kern="1200" dirty="0"/>
            <a:t>. Los </a:t>
          </a:r>
          <a:r>
            <a:rPr lang="en-US" sz="1300" kern="1200" dirty="0" err="1"/>
            <a:t>programas</a:t>
          </a:r>
          <a:r>
            <a:rPr lang="en-US" sz="1300" kern="1200" dirty="0"/>
            <a:t> </a:t>
          </a:r>
          <a:r>
            <a:rPr lang="en-US" sz="1300" kern="1200" dirty="0" err="1"/>
            <a:t>deberán</a:t>
          </a:r>
          <a:r>
            <a:rPr lang="en-US" sz="1300" kern="1200" dirty="0"/>
            <a:t> </a:t>
          </a:r>
          <a:r>
            <a:rPr lang="en-US" sz="1300" kern="1200" dirty="0" err="1"/>
            <a:t>formularse</a:t>
          </a:r>
          <a:r>
            <a:rPr lang="en-US" sz="1300" kern="1200" dirty="0"/>
            <a:t>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función</a:t>
          </a:r>
          <a:r>
            <a:rPr lang="en-US" sz="1300" kern="1200" dirty="0"/>
            <a:t> de </a:t>
          </a:r>
          <a:r>
            <a:rPr lang="en-US" sz="1300" kern="1200" dirty="0" err="1"/>
            <a:t>los</a:t>
          </a:r>
          <a:r>
            <a:rPr lang="en-US" sz="1300" kern="1200" dirty="0"/>
            <a:t> </a:t>
          </a:r>
          <a:r>
            <a:rPr lang="en-US" sz="1300" b="1" kern="1200" dirty="0"/>
            <a:t>Planes de </a:t>
          </a:r>
          <a:r>
            <a:rPr lang="en-US" sz="1300" b="1" kern="1200" dirty="0" err="1"/>
            <a:t>desarrollo</a:t>
          </a:r>
          <a:r>
            <a:rPr lang="en-US" sz="1300" b="1" kern="1200" dirty="0"/>
            <a:t> y de </a:t>
          </a:r>
          <a:r>
            <a:rPr lang="en-US" sz="1300" b="1" kern="1200" dirty="0" err="1"/>
            <a:t>ordenamiento</a:t>
          </a:r>
          <a:r>
            <a:rPr lang="en-US" sz="1300" b="1" kern="1200" dirty="0"/>
            <a:t> territorial.</a:t>
          </a:r>
          <a:endParaRPr lang="es-EC" sz="1300" kern="1200" dirty="0"/>
        </a:p>
      </dsp:txBody>
      <dsp:txXfrm>
        <a:off x="2551112" y="1084222"/>
        <a:ext cx="8802687" cy="1084222"/>
      </dsp:txXfrm>
    </dsp:sp>
    <dsp:sp modelId="{B66ABC8E-86AA-4764-8084-EC4CE4493504}">
      <dsp:nvSpPr>
        <dsp:cNvPr id="0" name=""/>
        <dsp:cNvSpPr/>
      </dsp:nvSpPr>
      <dsp:spPr>
        <a:xfrm>
          <a:off x="1339334" y="2168445"/>
          <a:ext cx="2423556" cy="24235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A1AC5-9911-4149-86B6-0175F6AC14E3}">
      <dsp:nvSpPr>
        <dsp:cNvPr id="0" name=""/>
        <dsp:cNvSpPr/>
      </dsp:nvSpPr>
      <dsp:spPr>
        <a:xfrm>
          <a:off x="2551112" y="2168445"/>
          <a:ext cx="8802687" cy="2423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Artículo</a:t>
          </a:r>
          <a:r>
            <a:rPr lang="en-US" sz="2000" b="1" kern="1200" dirty="0"/>
            <a:t> 241.- </a:t>
          </a:r>
          <a:r>
            <a:rPr lang="en-US" sz="2000" b="1" kern="1200" dirty="0" err="1"/>
            <a:t>Participación</a:t>
          </a:r>
          <a:r>
            <a:rPr lang="en-US" sz="2000" b="1" kern="1200" dirty="0"/>
            <a:t> </a:t>
          </a:r>
          <a:r>
            <a:rPr lang="en-US" sz="2000" b="1" kern="1200" dirty="0" err="1"/>
            <a:t>ciudadana</a:t>
          </a:r>
          <a:r>
            <a:rPr lang="en-US" sz="2000" b="1" kern="1200" dirty="0"/>
            <a:t> </a:t>
          </a:r>
          <a:r>
            <a:rPr lang="en-US" sz="2000" b="1" kern="1200" dirty="0" err="1"/>
            <a:t>en</a:t>
          </a:r>
          <a:r>
            <a:rPr lang="en-US" sz="2000" b="1" kern="1200" dirty="0"/>
            <a:t> la </a:t>
          </a:r>
          <a:r>
            <a:rPr lang="en-US" sz="2000" b="1" kern="1200" dirty="0" err="1"/>
            <a:t>aprobación</a:t>
          </a:r>
          <a:r>
            <a:rPr lang="en-US" sz="2000" b="1" kern="1200" dirty="0"/>
            <a:t> del </a:t>
          </a:r>
          <a:r>
            <a:rPr lang="en-US" sz="2000" b="1" kern="1200" dirty="0" err="1"/>
            <a:t>anteproyecto</a:t>
          </a:r>
          <a:r>
            <a:rPr lang="en-US" sz="2000" b="1" kern="1200" dirty="0"/>
            <a:t> de </a:t>
          </a:r>
          <a:r>
            <a:rPr lang="en-US" sz="2000" b="1" kern="1200" dirty="0" err="1"/>
            <a:t>presupuesto</a:t>
          </a:r>
          <a:r>
            <a:rPr lang="en-US" sz="2000" b="1" kern="1200" dirty="0"/>
            <a:t>.-</a:t>
          </a:r>
          <a:endParaRPr lang="es-EC" sz="2000" kern="1200" dirty="0"/>
        </a:p>
      </dsp:txBody>
      <dsp:txXfrm>
        <a:off x="2551112" y="2168445"/>
        <a:ext cx="8802687" cy="1084222"/>
      </dsp:txXfrm>
    </dsp:sp>
    <dsp:sp modelId="{FA031D9C-9608-4B5B-8CC0-C0929C7D11DA}">
      <dsp:nvSpPr>
        <dsp:cNvPr id="0" name=""/>
        <dsp:cNvSpPr/>
      </dsp:nvSpPr>
      <dsp:spPr>
        <a:xfrm>
          <a:off x="2009001" y="3252668"/>
          <a:ext cx="1084222" cy="108422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1FEF5-83DD-4BA1-8895-95F986B7D41E}">
      <dsp:nvSpPr>
        <dsp:cNvPr id="0" name=""/>
        <dsp:cNvSpPr/>
      </dsp:nvSpPr>
      <dsp:spPr>
        <a:xfrm>
          <a:off x="2551112" y="3252668"/>
          <a:ext cx="8802687" cy="1084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 </a:t>
          </a:r>
          <a:r>
            <a:rPr lang="en-US" sz="1300" kern="1200" dirty="0" err="1"/>
            <a:t>anteproyecto</a:t>
          </a:r>
          <a:r>
            <a:rPr lang="en-US" sz="1300" kern="1200" dirty="0"/>
            <a:t> de </a:t>
          </a:r>
          <a:r>
            <a:rPr lang="en-US" sz="1300" kern="1200" dirty="0" err="1"/>
            <a:t>presupuesto</a:t>
          </a:r>
          <a:r>
            <a:rPr lang="en-US" sz="1300" kern="1200" dirty="0"/>
            <a:t> </a:t>
          </a:r>
          <a:r>
            <a:rPr lang="en-US" sz="1300" kern="1200" dirty="0" err="1"/>
            <a:t>será</a:t>
          </a:r>
          <a:r>
            <a:rPr lang="en-US" sz="1300" kern="1200" dirty="0"/>
            <a:t> </a:t>
          </a:r>
          <a:r>
            <a:rPr lang="en-US" sz="1300" kern="1200" dirty="0" err="1"/>
            <a:t>conocido</a:t>
          </a:r>
          <a:r>
            <a:rPr lang="en-US" sz="1300" kern="1200" dirty="0"/>
            <a:t> </a:t>
          </a:r>
          <a:r>
            <a:rPr lang="en-US" sz="1300" kern="1200" dirty="0" err="1"/>
            <a:t>por</a:t>
          </a:r>
          <a:r>
            <a:rPr lang="en-US" sz="1300" kern="1200" dirty="0"/>
            <a:t> la </a:t>
          </a:r>
          <a:r>
            <a:rPr lang="en-US" sz="1300" kern="1200" dirty="0" err="1"/>
            <a:t>asamblea</a:t>
          </a:r>
          <a:r>
            <a:rPr lang="en-US" sz="1300" kern="1200" dirty="0"/>
            <a:t> local o </a:t>
          </a:r>
          <a:r>
            <a:rPr lang="en-US" sz="1300" kern="1200" dirty="0" err="1"/>
            <a:t>el</a:t>
          </a:r>
          <a:r>
            <a:rPr lang="en-US" sz="1300" kern="1200" dirty="0"/>
            <a:t> </a:t>
          </a:r>
          <a:r>
            <a:rPr lang="en-US" sz="1300" kern="1200" dirty="0" err="1"/>
            <a:t>organismo</a:t>
          </a:r>
          <a:r>
            <a:rPr lang="en-US" sz="1300" kern="1200" dirty="0"/>
            <a:t> que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cada</a:t>
          </a:r>
          <a:r>
            <a:rPr lang="en-US" sz="1300" kern="1200" dirty="0"/>
            <a:t> </a:t>
          </a:r>
          <a:r>
            <a:rPr lang="en-US" sz="1300" kern="1200" dirty="0" err="1"/>
            <a:t>gobierno</a:t>
          </a:r>
          <a:r>
            <a:rPr lang="en-US" sz="1300" kern="1200" dirty="0"/>
            <a:t> </a:t>
          </a:r>
          <a:r>
            <a:rPr lang="en-US" sz="1300" kern="1200" dirty="0" err="1"/>
            <a:t>autónomo</a:t>
          </a:r>
          <a:r>
            <a:rPr lang="en-US" sz="1300" kern="1200" dirty="0"/>
            <a:t> </a:t>
          </a:r>
          <a:r>
            <a:rPr lang="en-US" sz="1300" kern="1200" dirty="0" err="1"/>
            <a:t>descentralizado</a:t>
          </a:r>
          <a:r>
            <a:rPr lang="en-US" sz="1300" kern="1200" dirty="0"/>
            <a:t> se </a:t>
          </a:r>
          <a:r>
            <a:rPr lang="en-US" sz="1300" kern="1200" dirty="0" err="1"/>
            <a:t>establezca</a:t>
          </a:r>
          <a:r>
            <a:rPr lang="en-US" sz="1300" kern="1200" dirty="0"/>
            <a:t> </a:t>
          </a:r>
          <a:r>
            <a:rPr lang="en-US" sz="1300" kern="1200" dirty="0" err="1"/>
            <a:t>como</a:t>
          </a:r>
          <a:r>
            <a:rPr lang="en-US" sz="1300" kern="1200" dirty="0"/>
            <a:t> </a:t>
          </a:r>
          <a:r>
            <a:rPr lang="en-US" sz="1300" kern="1200" dirty="0" err="1"/>
            <a:t>máxima</a:t>
          </a:r>
          <a:r>
            <a:rPr lang="en-US" sz="1300" kern="1200" dirty="0"/>
            <a:t> </a:t>
          </a:r>
          <a:r>
            <a:rPr lang="en-US" sz="1300" kern="1200" dirty="0" err="1"/>
            <a:t>instancia</a:t>
          </a:r>
          <a:r>
            <a:rPr lang="en-US" sz="1300" kern="1200" dirty="0"/>
            <a:t> de </a:t>
          </a:r>
          <a:r>
            <a:rPr lang="en-US" sz="1300" kern="1200" dirty="0" err="1"/>
            <a:t>participación</a:t>
          </a:r>
          <a:r>
            <a:rPr lang="en-US" sz="1300" kern="1200" dirty="0"/>
            <a:t>, antes de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presentación</a:t>
          </a:r>
          <a:r>
            <a:rPr lang="en-US" sz="1300" kern="1200" dirty="0"/>
            <a:t> al </a:t>
          </a:r>
          <a:r>
            <a:rPr lang="en-US" sz="1300" kern="1200" dirty="0" err="1"/>
            <a:t>órgano</a:t>
          </a:r>
          <a:r>
            <a:rPr lang="en-US" sz="1300" kern="1200" dirty="0"/>
            <a:t> </a:t>
          </a:r>
          <a:r>
            <a:rPr lang="en-US" sz="1300" kern="1200" dirty="0" err="1"/>
            <a:t>legislativo</a:t>
          </a:r>
          <a:r>
            <a:rPr lang="en-US" sz="1300" kern="1200" dirty="0"/>
            <a:t> </a:t>
          </a:r>
          <a:r>
            <a:rPr lang="en-US" sz="1300" kern="1200" dirty="0" err="1"/>
            <a:t>correspondiente</a:t>
          </a:r>
          <a:r>
            <a:rPr lang="en-US" sz="1300" kern="1200" dirty="0"/>
            <a:t>, y </a:t>
          </a:r>
          <a:r>
            <a:rPr lang="en-US" sz="1300" kern="1200" dirty="0" err="1"/>
            <a:t>emitirá</a:t>
          </a:r>
          <a:r>
            <a:rPr lang="en-US" sz="1300" kern="1200" dirty="0"/>
            <a:t> </a:t>
          </a:r>
          <a:r>
            <a:rPr lang="en-US" sz="1300" kern="1200" dirty="0" err="1"/>
            <a:t>mediante</a:t>
          </a:r>
          <a:r>
            <a:rPr lang="en-US" sz="1300" kern="1200" dirty="0"/>
            <a:t> </a:t>
          </a:r>
          <a:r>
            <a:rPr lang="en-US" sz="1300" kern="1200" dirty="0" err="1"/>
            <a:t>resolución</a:t>
          </a:r>
          <a:r>
            <a:rPr lang="en-US" sz="1300" kern="1200" dirty="0"/>
            <a:t>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conformidad</a:t>
          </a:r>
          <a:r>
            <a:rPr lang="en-US" sz="1300" kern="1200" dirty="0"/>
            <a:t> con las </a:t>
          </a:r>
          <a:r>
            <a:rPr lang="en-US" sz="1300" kern="1200" dirty="0" err="1"/>
            <a:t>prioridades</a:t>
          </a:r>
          <a:r>
            <a:rPr lang="en-US" sz="1300" kern="1200" dirty="0"/>
            <a:t> de </a:t>
          </a:r>
          <a:r>
            <a:rPr lang="en-US" sz="1300" kern="1200" dirty="0" err="1"/>
            <a:t>inversión</a:t>
          </a:r>
          <a:r>
            <a:rPr lang="en-US" sz="1300" kern="1200" dirty="0"/>
            <a:t> </a:t>
          </a:r>
          <a:r>
            <a:rPr lang="en-US" sz="1300" kern="1200" dirty="0" err="1"/>
            <a:t>definidas</a:t>
          </a:r>
          <a:r>
            <a:rPr lang="en-US" sz="1300" kern="1200" dirty="0"/>
            <a:t>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dicho</a:t>
          </a:r>
          <a:r>
            <a:rPr lang="en-US" sz="1300" kern="1200" dirty="0"/>
            <a:t> </a:t>
          </a:r>
          <a:r>
            <a:rPr lang="en-US" sz="1300" kern="1200" dirty="0" err="1"/>
            <a:t>instrumento</a:t>
          </a:r>
          <a:r>
            <a:rPr lang="en-US" sz="1300" kern="1200" dirty="0"/>
            <a:t>.. La </a:t>
          </a:r>
          <a:r>
            <a:rPr lang="en-US" sz="1300" kern="1200" dirty="0" err="1"/>
            <a:t>resolución</a:t>
          </a:r>
          <a:r>
            <a:rPr lang="en-US" sz="1300" kern="1200" dirty="0"/>
            <a:t> de </a:t>
          </a:r>
          <a:r>
            <a:rPr lang="en-US" sz="1300" kern="1200" dirty="0" err="1"/>
            <a:t>dicho</a:t>
          </a:r>
          <a:r>
            <a:rPr lang="en-US" sz="1300" kern="1200" dirty="0"/>
            <a:t> </a:t>
          </a:r>
          <a:r>
            <a:rPr lang="en-US" sz="1300" kern="1200" dirty="0" err="1"/>
            <a:t>organismo</a:t>
          </a:r>
          <a:r>
            <a:rPr lang="en-US" sz="1300" kern="1200" dirty="0"/>
            <a:t> se </a:t>
          </a:r>
          <a:r>
            <a:rPr lang="en-US" sz="1300" kern="1200" dirty="0" err="1"/>
            <a:t>adjuntará</a:t>
          </a:r>
          <a:r>
            <a:rPr lang="en-US" sz="1300" kern="1200" dirty="0"/>
            <a:t> a la </a:t>
          </a:r>
          <a:r>
            <a:rPr lang="en-US" sz="1300" kern="1200" dirty="0" err="1"/>
            <a:t>documentación</a:t>
          </a:r>
          <a:r>
            <a:rPr lang="en-US" sz="1300" kern="1200" dirty="0"/>
            <a:t> que se </a:t>
          </a:r>
          <a:r>
            <a:rPr lang="en-US" sz="1300" kern="1200" dirty="0" err="1"/>
            <a:t>remitirá</a:t>
          </a:r>
          <a:r>
            <a:rPr lang="en-US" sz="1300" kern="1200" dirty="0"/>
            <a:t> </a:t>
          </a:r>
          <a:r>
            <a:rPr lang="en-US" sz="1300" kern="1200" dirty="0" err="1"/>
            <a:t>conjuntamente</a:t>
          </a:r>
          <a:r>
            <a:rPr lang="en-US" sz="1300" kern="1200" dirty="0"/>
            <a:t> con </a:t>
          </a:r>
          <a:r>
            <a:rPr lang="en-US" sz="1300" kern="1200" dirty="0" err="1"/>
            <a:t>el</a:t>
          </a:r>
          <a:r>
            <a:rPr lang="en-US" sz="1300" kern="1200" dirty="0"/>
            <a:t> </a:t>
          </a:r>
          <a:r>
            <a:rPr lang="en-US" sz="1300" kern="1200" dirty="0" err="1"/>
            <a:t>anteproyecto</a:t>
          </a:r>
          <a:r>
            <a:rPr lang="en-US" sz="1300" kern="1200" dirty="0"/>
            <a:t> de </a:t>
          </a:r>
          <a:r>
            <a:rPr lang="en-US" sz="1300" kern="1200" dirty="0" err="1"/>
            <a:t>presupuesto</a:t>
          </a:r>
          <a:r>
            <a:rPr lang="en-US" sz="1300" kern="1200" dirty="0"/>
            <a:t> al </a:t>
          </a:r>
          <a:r>
            <a:rPr lang="en-US" sz="1300" kern="1200" dirty="0" err="1"/>
            <a:t>órgano</a:t>
          </a:r>
          <a:r>
            <a:rPr lang="en-US" sz="1300" kern="1200" dirty="0"/>
            <a:t> </a:t>
          </a:r>
          <a:r>
            <a:rPr lang="en-US" sz="1300" kern="1200" dirty="0" err="1"/>
            <a:t>legislativo</a:t>
          </a:r>
          <a:r>
            <a:rPr lang="en-US" sz="1300" kern="1200" dirty="0"/>
            <a:t> local.</a:t>
          </a:r>
          <a:endParaRPr lang="es-EC" sz="1300" kern="1200" dirty="0"/>
        </a:p>
      </dsp:txBody>
      <dsp:txXfrm>
        <a:off x="2551112" y="3252668"/>
        <a:ext cx="8802687" cy="1084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8E78-7066-4FE1-A4E4-1454B42E2168}">
      <dsp:nvSpPr>
        <dsp:cNvPr id="0" name=""/>
        <dsp:cNvSpPr/>
      </dsp:nvSpPr>
      <dsp:spPr>
        <a:xfrm>
          <a:off x="0" y="267479"/>
          <a:ext cx="6916738" cy="579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COMPETENCIAS ART 65 DEL COOTAD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295751"/>
        <a:ext cx="6860194" cy="522606"/>
      </dsp:txXfrm>
    </dsp:sp>
    <dsp:sp modelId="{907623E0-D6E6-4883-9133-03D9DBBB005A}">
      <dsp:nvSpPr>
        <dsp:cNvPr id="0" name=""/>
        <dsp:cNvSpPr/>
      </dsp:nvSpPr>
      <dsp:spPr>
        <a:xfrm>
          <a:off x="0" y="878309"/>
          <a:ext cx="6916738" cy="579150"/>
        </a:xfrm>
        <a:prstGeom prst="roundRect">
          <a:avLst/>
        </a:prstGeom>
        <a:solidFill>
          <a:schemeClr val="accent2">
            <a:hueOff val="-370536"/>
            <a:satOff val="1775"/>
            <a:lumOff val="16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>
                  <a:lumMod val="95000"/>
                  <a:lumOff val="5000"/>
                </a:schemeClr>
              </a:solidFill>
            </a:rPr>
            <a:t>a)   Planificar junto con otras instituciones del sector público y actores de la sociedad el desarrollo parroquial y su correspondiente ordenamiento territorial, en coordinación con el gobierno cantonal y provincial en el marco de la interculturalidad y plurinacionalidad y el respeto a la diversidad;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906581"/>
        <a:ext cx="6860194" cy="522606"/>
      </dsp:txXfrm>
    </dsp:sp>
    <dsp:sp modelId="{C34B754D-FCC9-44F4-8D13-8BE639AC1CB1}">
      <dsp:nvSpPr>
        <dsp:cNvPr id="0" name=""/>
        <dsp:cNvSpPr/>
      </dsp:nvSpPr>
      <dsp:spPr>
        <a:xfrm>
          <a:off x="0" y="1489140"/>
          <a:ext cx="6916738" cy="579150"/>
        </a:xfrm>
        <a:prstGeom prst="round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b) 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Planificar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construir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mantener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infraestructura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física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equipamientos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espacios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parroquia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contenidos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planes de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desarrollo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incluidos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presupuestos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participativos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anuales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1517412"/>
        <a:ext cx="6860194" cy="522606"/>
      </dsp:txXfrm>
    </dsp:sp>
    <dsp:sp modelId="{A96DD720-1D41-4C5F-AE26-9CE7D0965375}">
      <dsp:nvSpPr>
        <dsp:cNvPr id="0" name=""/>
        <dsp:cNvSpPr/>
      </dsp:nvSpPr>
      <dsp:spPr>
        <a:xfrm>
          <a:off x="0" y="2099970"/>
          <a:ext cx="6916738" cy="579150"/>
        </a:xfrm>
        <a:prstGeom prst="roundRect">
          <a:avLst/>
        </a:prstGeom>
        <a:solidFill>
          <a:schemeClr val="accent2">
            <a:hueOff val="-1111607"/>
            <a:satOff val="5325"/>
            <a:lumOff val="49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>
                  <a:lumMod val="95000"/>
                  <a:lumOff val="5000"/>
                </a:schemeClr>
              </a:solidFill>
            </a:rPr>
            <a:t>c)   Planificar y mantener, en coordinación con los gobiernos provinciales, la vialidad parroquial rural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2128242"/>
        <a:ext cx="6860194" cy="522606"/>
      </dsp:txXfrm>
    </dsp:sp>
    <dsp:sp modelId="{68DD1BDD-D420-4DBF-9511-80F4E8CB386F}">
      <dsp:nvSpPr>
        <dsp:cNvPr id="0" name=""/>
        <dsp:cNvSpPr/>
      </dsp:nvSpPr>
      <dsp:spPr>
        <a:xfrm>
          <a:off x="0" y="2710800"/>
          <a:ext cx="6916738" cy="57915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d)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Incentivar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desarrollo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actividades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productivas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comunitarias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,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preservación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la bio-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diversidad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y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protección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del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ambiente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2739072"/>
        <a:ext cx="6860194" cy="522606"/>
      </dsp:txXfrm>
    </dsp:sp>
    <dsp:sp modelId="{70FDD515-B96A-45D2-BC04-79A671575683}">
      <dsp:nvSpPr>
        <dsp:cNvPr id="0" name=""/>
        <dsp:cNvSpPr/>
      </dsp:nvSpPr>
      <dsp:spPr>
        <a:xfrm>
          <a:off x="0" y="3321630"/>
          <a:ext cx="6916738" cy="579150"/>
        </a:xfrm>
        <a:prstGeom prst="roundRect">
          <a:avLst/>
        </a:prstGeom>
        <a:solidFill>
          <a:schemeClr val="accent2">
            <a:hueOff val="-1852679"/>
            <a:satOff val="8875"/>
            <a:lumOff val="82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e)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Gestionar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coordinar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y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administrar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servicios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que le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sean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delegados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o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descentralizados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por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otros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niveles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gobierno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3349902"/>
        <a:ext cx="6860194" cy="522606"/>
      </dsp:txXfrm>
    </dsp:sp>
    <dsp:sp modelId="{BCDFC5DA-336E-461E-92E8-D90B28542B00}">
      <dsp:nvSpPr>
        <dsp:cNvPr id="0" name=""/>
        <dsp:cNvSpPr/>
      </dsp:nvSpPr>
      <dsp:spPr>
        <a:xfrm>
          <a:off x="0" y="3932460"/>
          <a:ext cx="6916738" cy="579150"/>
        </a:xfrm>
        <a:prstGeom prst="round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>
                  <a:lumMod val="95000"/>
                  <a:lumOff val="5000"/>
                </a:schemeClr>
              </a:solidFill>
            </a:rPr>
            <a:t>f ) Promover la organización de los ciudadanos de las comunas, recintos y demás asentamientos rurales, con el carácter de organizaciones territoriales de base;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3960732"/>
        <a:ext cx="6860194" cy="522606"/>
      </dsp:txXfrm>
    </dsp:sp>
    <dsp:sp modelId="{3FD2EC58-78BB-47B9-9331-92DFF17F81CC}">
      <dsp:nvSpPr>
        <dsp:cNvPr id="0" name=""/>
        <dsp:cNvSpPr/>
      </dsp:nvSpPr>
      <dsp:spPr>
        <a:xfrm>
          <a:off x="0" y="4543290"/>
          <a:ext cx="6916738" cy="579150"/>
        </a:xfrm>
        <a:prstGeom prst="roundRect">
          <a:avLst/>
        </a:prstGeom>
        <a:solidFill>
          <a:schemeClr val="accent2">
            <a:hueOff val="-2593750"/>
            <a:satOff val="12425"/>
            <a:lumOff val="114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g)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Gestionar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cooperación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internacional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para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el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cumplimiento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sus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competencias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; y,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4571562"/>
        <a:ext cx="6860194" cy="522606"/>
      </dsp:txXfrm>
    </dsp:sp>
    <dsp:sp modelId="{C198C17B-2DF5-409D-A43C-E241C97CEB55}">
      <dsp:nvSpPr>
        <dsp:cNvPr id="0" name=""/>
        <dsp:cNvSpPr/>
      </dsp:nvSpPr>
      <dsp:spPr>
        <a:xfrm>
          <a:off x="0" y="5154120"/>
          <a:ext cx="6916738" cy="57915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h)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Vigilar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ejecución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obras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y la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calidad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de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servicios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públicos</a:t>
          </a: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s-EC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72" y="5182392"/>
        <a:ext cx="6860194" cy="52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0163E5E-38AF-E797-CD1E-5F7AF76FC77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C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D99678-3CE0-7B2E-E284-0C410DC04E0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C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B1C000-CA74-7800-9050-412BA0CBB39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C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981933-8908-22C1-CFA7-CABEEAC6814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0119E9E-F85F-432A-ABED-85C692F5E981}" type="slidenum">
              <a:t>‹Nº›</a:t>
            </a:fld>
            <a:endParaRPr lang="es-EC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1895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F762AE-F65A-BA60-78B0-3A7A6E3083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F43D8B-0E28-F0B8-2DED-EDEBF08263C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3F3DBED9-58A6-051F-2EB6-177EAD7121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s-EC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35098-FC69-C6AC-1104-AA2498EB197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s-EC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665C8-2120-A629-DB77-80F32CF326C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s-EC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ED48B-839F-BB02-5C4C-ED8E61550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s-EC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04C73D1-0710-4403-A281-DE6FC8578B67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5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C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FCACA-8373-DD91-65AE-38A0E63F59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37E828B-B824-4F41-9131-BF63850A06EC}" type="slidenum">
              <a:t>1</a:t>
            </a:fld>
            <a:endParaRPr lang="es-EC" dirty="0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A4947B-D552-BD11-690D-F3EC27D0D6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B66153-9B6D-EADB-BC39-313083EA5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12B92F-189B-4565-2698-95D67AABA8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00605AC-3F0A-4840-A93C-8ED06798FF41}" type="slidenum">
              <a:t>2</a:t>
            </a:fld>
            <a:endParaRPr lang="es-EC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8A0C69-6AB5-A49C-BCC2-EF6F9642A5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5B62E0-CDE1-C057-9853-B78D5EB103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91D268-3152-DCB8-504E-F8F7A1609A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B56C9A1-2894-42CA-B718-9B92DE741264}" type="slidenum">
              <a:t>3</a:t>
            </a:fld>
            <a:endParaRPr lang="es-EC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E5AAA3-D6AF-E680-FA9F-4916787715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722FD4-1B25-5D9D-76AE-C09D644D81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EE219D-D7CF-4418-C78F-913C3CFF89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E62F1B3-9B1E-453B-905B-839DF71E528D}" type="slidenum">
              <a:t>16</a:t>
            </a:fld>
            <a:endParaRPr lang="es-EC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7D1611-A79F-D744-69CC-1CB00CD141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E98B83-6FF0-72C9-772C-5D41137380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30E126-2757-A030-C22D-DA85A0E392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12C016-48C2-46DF-92A6-65D62D3BD40B}" type="slidenum">
              <a:t>17</a:t>
            </a:fld>
            <a:endParaRPr lang="es-EC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EAD292-6ABC-A28F-A000-B22AF0B2E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6F6C2F-92B6-CB80-DDDB-F577DA30B1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0A5E1-794C-6663-0CDC-579D8A5A1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8E392F-DA15-EAC0-17DA-809E5C2A1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318FD-741E-9305-587B-32EC9354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4F66C-8AF1-0260-A8BC-3B36E2E0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4672E-7CC2-0D48-51A4-901FBA14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CF62-CFE8-4FEA-A361-0A7409700EBC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07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1A8CC-3601-66E0-AF8F-995D5E37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2B9B78-EDAF-3B3A-941A-692BB006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B0C81A-0508-D36C-D8FC-D1C48BAF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9E394-2F29-5163-85D7-28A3840C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524E0-9AE0-433F-CD56-6F7C6E14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A92F-84C0-447A-94BA-2662DC867CA9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15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294954-7400-BBBB-BF54-C01CF1EE5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E79E9D-32A1-C6EE-3C97-2B37ACE9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B790F4-AC26-3C82-ECFD-674EFA1C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98F8E-DC4A-9763-C223-CEA5D573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B6803-73EF-5AAE-C338-AACEC33B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7634-E8DB-48B6-952C-EBFB22DC91C1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16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D28FE-D5A0-FC9D-4E8E-035AC9F2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925E-949F-B368-4A8D-3D686CA2A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22F44-EBE9-66D4-116F-C253D1B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7AE6E-43A1-A3F4-2E36-2F6C0CF4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2FF42-8399-98E3-D8A9-A39DE65B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9CA-27D9-4DD6-8710-BF31161E9AF2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174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BA74E-B43E-5182-AE09-6BD52FB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ED430-241C-60E1-F247-4F16B378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942DD8-9B1C-565B-9099-A29647DE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1EA37-4AA8-65DF-237F-9F4A957A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9FFC4-5979-67B2-583C-0BB8304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5D58-953C-4BC1-81EA-C224FBC9FC7E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39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E0097-968C-EF9F-BC54-CF3D016A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B1A8B-6B47-B5BF-B7F0-0430DE08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F0859-0CC8-2F1B-75CE-B7223749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9C3DA-C3F9-6BDC-3335-4A141149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EE978-A02C-B3CF-32A9-D192B1E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E29D-3590-4D12-8260-A6442C730497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11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C9517-9779-DF4D-88A0-BA2A0331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FDF5C4-1C7D-A00F-3434-3B70C755B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F3BC5F-0789-560F-E44D-659F1EECE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6F3475-39B9-68F2-9C16-BC2C8755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224A4C-95F8-736F-CE49-F05B8B35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5AE5C-FCA9-25AF-BCE6-AD1355F2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7C65-F0C5-483E-9CBD-E4DE42CCD70B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49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338BF-9318-8CA6-6A60-239E499F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C2D64-3C71-2ED7-DDA2-FACFDF3A3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5FCEF5-65F9-0846-F2C7-AE889817D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205327-2443-52F4-90B7-189355BDD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6DDC4-4701-8A21-4A23-0E31C8189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68AD19-977C-145C-A634-CB989D6F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DF9CE8-339E-50E4-D0DB-D0F2EA30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69F99D-A2A1-73B6-58F0-E4055FCD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E5D-2022-4E06-B658-E12D768CE5C3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19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60DE5-27D0-F17F-CDC2-DF10EC42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D659E7-3574-B133-7E91-D2C8F955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9333A-5A24-1E64-C860-EEB9906F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F27113-5348-43BD-C463-2EE5BD1C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CADF-D07F-4FE9-8233-A521A3438E74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930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BB06C1-99E7-6455-8049-B7FAEE04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DB2829-D50B-BDD4-8BD7-C91D4134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D51BC2-67E0-B1BC-5CB1-9E4CC1EB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2946-2023-4E25-B2A4-60DA8F047F79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55274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7290E-9488-0636-352A-56903B6F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7647F-B6E5-F1D3-452B-52640262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C95456-64C9-4496-B3D0-EC8937187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910517-403C-80D9-8263-7895F63A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E5417D-F275-1B79-5ECC-349309D3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1A44E-CD37-6E88-06BE-EDC62F13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C62-D653-4FE0-BE7B-665797224B34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726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99CB2-F29D-E241-92E2-A2B8EE25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7C76C-26EB-FCB6-AB06-AFC69000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76404-5389-5E11-7764-6D1DBF59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623D-09CE-B37B-30D8-BA04BF8C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BDC2E-2AC2-AAE7-954D-AF257762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FBC9-5CE3-426B-8089-5358185DFBDC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712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E869A-B057-F1F7-8CA5-B19FD666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ABB648-DB7E-9581-245D-6572A8A84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E39F66-3C76-2B38-2975-C88F40976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EBD82B-193A-241D-F4E7-E187FE80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49F1D6-F154-C531-E43C-8CB2EEC3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35E92C-5DB7-322B-34FC-DE13F3E7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B7E4-61A8-48CD-AC07-B60125AA28B9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69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DA770-42EA-ACAA-DDC9-DFE293F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8508D-58F6-1121-A1D3-F16B71CE9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0C014-9F5C-8A8E-BAF7-29ACBB34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FC219-7344-E7FC-C31E-1348CCBD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954A4-6A6C-F729-B995-6E83BDA9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7FB5-DAF1-4218-B76E-247F1F668A30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365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F415C5-FB38-8B56-6FF9-E83926C59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580AD8-9755-D936-2FCA-3845D9235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3FA75-B19E-AC9D-E7B3-9D089AB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147B8-3528-2A23-2BF8-775C1876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CC910-0798-1DD1-9E94-49BE649E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022-30C9-44D7-A649-D97FE6ACBCFE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334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CF62-CFE8-4FEA-A361-0A7409700E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3885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FBC9-5CE3-426B-8089-5358185DFB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67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61E-8228-45B4-AC70-3737C58C09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242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7575-020C-4BEC-837B-8D5D848DF4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043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6547-750B-4B45-9370-6037B864BD1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954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7BF2-4AC0-4708-92C2-9A1B2A7457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3405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925A-61AF-42F7-B7A8-56079969D8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5477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993CE-4FBE-851C-7352-6E3CEB32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23C828-1D6C-37F7-FEFA-694830CA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D024D-E0E4-3C0C-4484-F75C7DB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F31DD-C254-3F6D-6616-0D06DD90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28AA0-CB9C-DB75-D121-02B98E49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61E-8228-45B4-AC70-3737C58C09D9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412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740E-DBC0-4858-824A-0B03673999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962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FA92-EEF6-47DB-9AC6-40BD89C2F21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429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23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214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4389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906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478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A92F-84C0-447A-94BA-2662DC867CA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233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7634-E8DB-48B6-952C-EBFB22DC91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4872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39CA-27D9-4DD6-8710-BF31161E9A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42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8A2C3-C453-BB28-83DB-61B2DD07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57D03-8F5A-FB69-95B6-2E2ECD4BC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47CE47-74C3-A126-4DF1-4BD1A7B72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43289-D557-AB53-E427-476D6443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6CD37-2D94-397D-0848-7F464F7A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80796-A990-FA55-5B1F-A0C8CEC1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7575-020C-4BEC-837B-8D5D848DF470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818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5D58-953C-4BC1-81EA-C224FBC9FC7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724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E29D-3590-4D12-8260-A6442C7304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1447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7C65-F0C5-483E-9CBD-E4DE42CCD7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522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E5D-2022-4E06-B658-E12D768CE5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582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CADF-D07F-4FE9-8233-A521A3438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0072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2946-2023-4E25-B2A4-60DA8F047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257690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C62-D653-4FE0-BE7B-665797224B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820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B7E4-61A8-48CD-AC07-B60125AA28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1143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22BC-1DA1-4558-9CDF-3EBBE6F801D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579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22BC-1DA1-4558-9CDF-3EBBE6F801DF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8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B8C3-57C8-712F-29F7-E44EF827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5868E-E2D0-0692-3CB0-D29D7F5E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4656E0-7814-86BD-0AF4-E7CE8026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5286F6-94BE-2892-E927-C322330D7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AB5270-F5FD-527A-4191-C653B385C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9CD0C3-EC87-677C-F29E-D38F6023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195828-39DA-5E1C-9E3C-E37F072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5D58E8-35E0-C27F-8275-C0DF7A9E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6547-750B-4B45-9370-6037B864BD15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8702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22BC-1DA1-4558-9CDF-3EBBE6F801D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479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22BC-1DA1-4558-9CDF-3EBBE6F801DF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806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22BC-1DA1-4558-9CDF-3EBBE6F801D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7772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7FB5-DAF1-4218-B76E-247F1F668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918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2022-30C9-44D7-A649-D97FE6ACBCF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8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5C836-46A8-1714-AA8E-69347E3C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252FC1-09AD-660A-6BA6-38E55435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B46169-FAF1-0C2C-A3F2-5CE55A01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29D322-F734-6DA8-321D-3B5C26A4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7BF2-4AC0-4708-92C2-9A1B2A745735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06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0D6D23-3752-C028-BB08-DEC90B22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8E6318-9C71-58AE-EC5F-199EB407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71CE7A-2339-F45D-0B4D-D59A0D4C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925A-61AF-42F7-B7A8-56079969D8E3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3606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68A01-39D2-BD0B-E8D0-FCDC1BE9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70F9D-5C94-6019-6AA4-EC7562EF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B62048-43F1-73DC-220D-DF9382D93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A20673-8DBB-005D-0E0E-07DCAE10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3764E9-EE76-E92D-BA05-F9BE97E7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90DD7-E8F9-7B8E-A1A7-6051B67F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740E-DBC0-4858-824A-0B0367399904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70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2E268-7CFB-F4A3-3540-0AE3F5B2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D05570-20FF-6DC3-7785-0EC01468D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7E020A-8874-FD74-2FC4-B0B5C3B99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526B5E-9BE3-2758-552D-BA5B4364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E90465-FECE-82BB-7E40-2BA15C60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112C4-FFD1-E6F5-10B1-4CF5E33A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FA92-EEF6-47DB-9AC6-40BD89C2F217}" type="slidenum"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61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84414-AD60-13CF-CC35-36729DFC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95B37-7FFB-AC37-9409-F15D0F5E5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0F619-EC1B-76DD-2175-D8B321DE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47956-D685-1BFF-07B1-3F02FAF30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4541F-2F98-643A-EC06-1541003F8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3A630-1458-4849-A614-DFA5EA32E6BB}" type="slidenum"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34A6E6-99E7-F883-F54F-1F8B1B88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C1A063-F58D-E75E-C932-144B3831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AE51B-3BC6-1766-806C-683EEA44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D3096-0403-4627-A6C5-AC30CF5055AF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62EB9-D74B-ED2B-FD9F-F4E3010D7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DB55D-EDB6-3006-C9EF-170D74235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622BC-1DA1-4558-9CDF-3EBBE6F801DF}" type="slidenum"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873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B863-7DE5-48E7-AFDA-73977668FEA5}" type="datetimeFigureOut">
              <a:rPr lang="es-EC" smtClean="0"/>
              <a:t>25/11/2024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43A630-1458-4849-A614-DFA5EA32E6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30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s://kymanet.wordpress.com/category/journal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0B18056-7259-1173-4C59-CE3A0D922A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4939" y="5151079"/>
            <a:ext cx="8913813" cy="1125538"/>
          </a:xfr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C" sz="2800" b="1" dirty="0">
                <a:solidFill>
                  <a:srgbClr val="808080"/>
                </a:solidFill>
                <a:highlight>
                  <a:scrgbClr r="0" g="0" b="0">
                    <a:alpha val="0"/>
                  </a:scrgbClr>
                </a:highlight>
                <a:latin typeface="Trebuchet MS" pitchFamily="18"/>
                <a:ea typeface="Microsoft YaHei" pitchFamily="2"/>
              </a:rPr>
              <a:t>GOBIERNO PARROQUIAL RURAL DE MADRE TIERRA</a:t>
            </a:r>
          </a:p>
          <a:p>
            <a:pPr marL="0" lv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C" sz="2800" b="1" dirty="0">
              <a:solidFill>
                <a:srgbClr val="808080"/>
              </a:solidFill>
              <a:highlight>
                <a:scrgbClr r="0" g="0" b="0">
                  <a:alpha val="0"/>
                </a:scrgbClr>
              </a:highlight>
              <a:latin typeface="Trebuchet MS" pitchFamily="18"/>
              <a:ea typeface="Microsoft YaHei" pitchFamily="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68E55-8F60-E4B9-E0C4-186312E934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7084" y="2051050"/>
            <a:ext cx="8864600" cy="2520950"/>
          </a:xfrm>
          <a:noFill/>
          <a:ln>
            <a:noFill/>
          </a:ln>
        </p:spPr>
        <p:txBody>
          <a:bodyPr wrap="square" anchor="b"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90C226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  <a:t>ANTEPROYECTO </a:t>
            </a:r>
            <a:br>
              <a:rPr lang="en-US" sz="5400" b="1" dirty="0">
                <a:solidFill>
                  <a:srgbClr val="90C226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</a:br>
            <a:r>
              <a:rPr lang="en-US" sz="5400" b="1" dirty="0">
                <a:solidFill>
                  <a:srgbClr val="90C226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  <a:t>PLAN OPERATIVO ANUAL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C70089-88E6-4C10-932B-76925DE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846" y="327964"/>
            <a:ext cx="7848000" cy="153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5167C7E-F117-4919-7D89-A0226DEDAE72}"/>
              </a:ext>
            </a:extLst>
          </p:cNvPr>
          <p:cNvSpPr>
            <a:spLocks noGrp="1"/>
          </p:cNvSpPr>
          <p:nvPr/>
        </p:nvSpPr>
        <p:spPr>
          <a:xfrm>
            <a:off x="408056" y="1754503"/>
            <a:ext cx="11450320" cy="488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COMPONENTE ASENTAMIENTOS HUMANOS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F70F635-D46D-7833-E681-A055AEFC3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1189"/>
              </p:ext>
            </p:extLst>
          </p:nvPr>
        </p:nvGraphicFramePr>
        <p:xfrm>
          <a:off x="408056" y="2412554"/>
          <a:ext cx="11450320" cy="488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25160">
                  <a:extLst>
                    <a:ext uri="{9D8B030D-6E8A-4147-A177-3AD203B41FA5}">
                      <a16:colId xmlns:a16="http://schemas.microsoft.com/office/drawing/2014/main" val="1540326497"/>
                    </a:ext>
                  </a:extLst>
                </a:gridCol>
                <a:gridCol w="5725160">
                  <a:extLst>
                    <a:ext uri="{9D8B030D-6E8A-4147-A177-3AD203B41FA5}">
                      <a16:colId xmlns:a16="http://schemas.microsoft.com/office/drawing/2014/main" val="3431801052"/>
                    </a:ext>
                  </a:extLst>
                </a:gridCol>
              </a:tblGrid>
              <a:tr h="488132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0178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13576AB-60BE-DE6F-9744-CBFC89A1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96768"/>
              </p:ext>
            </p:extLst>
          </p:nvPr>
        </p:nvGraphicFramePr>
        <p:xfrm>
          <a:off x="408056" y="3027756"/>
          <a:ext cx="11450319" cy="35497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772250">
                  <a:extLst>
                    <a:ext uri="{9D8B030D-6E8A-4147-A177-3AD203B41FA5}">
                      <a16:colId xmlns:a16="http://schemas.microsoft.com/office/drawing/2014/main" val="647315947"/>
                    </a:ext>
                  </a:extLst>
                </a:gridCol>
                <a:gridCol w="2678069">
                  <a:extLst>
                    <a:ext uri="{9D8B030D-6E8A-4147-A177-3AD203B41FA5}">
                      <a16:colId xmlns:a16="http://schemas.microsoft.com/office/drawing/2014/main" val="2972012559"/>
                    </a:ext>
                  </a:extLst>
                </a:gridCol>
              </a:tblGrid>
              <a:tr h="39125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Construcción del parque infantil.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204629306"/>
                  </a:ext>
                </a:extLst>
              </a:tr>
              <a:tr h="4863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Gestionar la construcción de oficinas del consejo del gobierno comunitario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36395387"/>
                  </a:ext>
                </a:extLst>
              </a:tr>
              <a:tr h="4863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Construcción de baterías sanitarias y adecuación de infraestructura.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4000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867374084"/>
                  </a:ext>
                </a:extLst>
              </a:tr>
              <a:tr h="4863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Gestionar la cooperación para la prestación y dotación del servicio de agua potable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104876722"/>
                  </a:ext>
                </a:extLst>
              </a:tr>
              <a:tr h="4863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Construcción de cancha deportiva comunitaria, capacitación y gestión de eventos deportivos.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4000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295676579"/>
                  </a:ext>
                </a:extLst>
              </a:tr>
              <a:tr h="72682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Adecuación que cuente con cocina, área de comedor, baños y espacio de almacenamiento (utencillos de cocina, mesas, sillas)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414919392"/>
                  </a:ext>
                </a:extLst>
              </a:tr>
              <a:tr h="4863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Casa comunal con arquitectura cultural y baterías sanitarias ecológicas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45303739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49367FB-6738-420E-082F-38FA3C31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75071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93FB95-2509-0EE6-93A5-AD9B49593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r="5480"/>
          <a:stretch/>
        </p:blipFill>
        <p:spPr bwMode="auto">
          <a:xfrm>
            <a:off x="8399530" y="153662"/>
            <a:ext cx="3529965" cy="2131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D102C1B-0633-4EFC-B721-B7568E437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32944"/>
              </p:ext>
            </p:extLst>
          </p:nvPr>
        </p:nvGraphicFramePr>
        <p:xfrm>
          <a:off x="329993" y="2207667"/>
          <a:ext cx="11450320" cy="46323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772252">
                  <a:extLst>
                    <a:ext uri="{9D8B030D-6E8A-4147-A177-3AD203B41FA5}">
                      <a16:colId xmlns:a16="http://schemas.microsoft.com/office/drawing/2014/main" val="2832022036"/>
                    </a:ext>
                  </a:extLst>
                </a:gridCol>
                <a:gridCol w="2678068">
                  <a:extLst>
                    <a:ext uri="{9D8B030D-6E8A-4147-A177-3AD203B41FA5}">
                      <a16:colId xmlns:a16="http://schemas.microsoft.com/office/drawing/2014/main" val="3943907234"/>
                    </a:ext>
                  </a:extLst>
                </a:gridCol>
              </a:tblGrid>
              <a:tr h="38200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Adquisición de 40 sillas y 1 mesa, así como también 1 biodigestor.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$5000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356463333"/>
                  </a:ext>
                </a:extLst>
              </a:tr>
              <a:tr h="57091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Construcción de tanque de agua con hormigón armado complementando la dotación de tubería PVC para agua potable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4082737136"/>
                  </a:ext>
                </a:extLst>
              </a:tr>
              <a:tr h="547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Implementación de casetas turísticas para la venta de gastronomía, artesanía y producción en la comunidad.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946836935"/>
                  </a:ext>
                </a:extLst>
              </a:tr>
              <a:tr h="5470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Mantenimiento de la captación del tanque de agua y cambio de la red de la manguera, una bomba de agua.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18097491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Cabaña turística con materiales de la misma zona y dos lavabos.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854159615"/>
                  </a:ext>
                </a:extLst>
              </a:tr>
              <a:tr h="2765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Graderío del espacio cubierto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1342846629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Gestión para acceso a alcantarillado; gestión para construcción de subcentro de salud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$3000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040482360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Reconstrucción de la casa de reuniones con graderío y cerramiento de malla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3301456125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Dotación de baterías sanitarias y la gestión de dotación y acceso al agua potable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$6000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2010154558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Proveer de cámaras de seguridad en el ingreso y salida de la parroquia y también en la escuela y el centro.</a:t>
                      </a:r>
                    </a:p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$6000</a:t>
                      </a:r>
                    </a:p>
                    <a:p>
                      <a:pPr algn="r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b"/>
                </a:tc>
                <a:extLst>
                  <a:ext uri="{0D108BD9-81ED-4DB2-BD59-A6C34878D82A}">
                    <a16:rowId xmlns:a16="http://schemas.microsoft.com/office/drawing/2014/main" val="641407023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COMPONENTE ASENTAMIENTOS HUMANOS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989573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8677EF4-1ADF-450C-EA96-2E454426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3231" y="358075"/>
            <a:ext cx="4486489" cy="875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98B320E-34EB-ADBF-0913-DDDE647FEF96}"/>
              </a:ext>
            </a:extLst>
          </p:cNvPr>
          <p:cNvSpPr>
            <a:spLocks noGrp="1"/>
          </p:cNvSpPr>
          <p:nvPr/>
        </p:nvSpPr>
        <p:spPr>
          <a:xfrm>
            <a:off x="329993" y="1530281"/>
            <a:ext cx="11450320" cy="488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/>
              <a:t>COMPONENTE ASENTAMIENTOS HUMANOS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1AF313-2FEA-6A39-59E5-4482C812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2" b="31022"/>
          <a:stretch/>
        </p:blipFill>
        <p:spPr bwMode="auto">
          <a:xfrm>
            <a:off x="8113630" y="-5534"/>
            <a:ext cx="3748377" cy="1884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38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19F7F84-53BF-1E29-32B1-DC334B4A93C0}"/>
              </a:ext>
            </a:extLst>
          </p:cNvPr>
          <p:cNvSpPr>
            <a:spLocks noGrp="1"/>
          </p:cNvSpPr>
          <p:nvPr/>
        </p:nvSpPr>
        <p:spPr>
          <a:xfrm>
            <a:off x="769273" y="993737"/>
            <a:ext cx="10287694" cy="698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b="1" dirty="0"/>
              <a:t>COMPONENTE POLITICO INSTITUCIONAL Y PARTICIPACION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D18EE6-75EA-3B92-8EC3-662CFDDB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75071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B78E53A-A2F1-3F3D-83B6-377D37AED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88854"/>
              </p:ext>
            </p:extLst>
          </p:nvPr>
        </p:nvGraphicFramePr>
        <p:xfrm>
          <a:off x="769273" y="2018659"/>
          <a:ext cx="9235440" cy="18000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56960">
                  <a:extLst>
                    <a:ext uri="{9D8B030D-6E8A-4147-A177-3AD203B41FA5}">
                      <a16:colId xmlns:a16="http://schemas.microsoft.com/office/drawing/2014/main" val="2486553061"/>
                    </a:ext>
                  </a:extLst>
                </a:gridCol>
                <a:gridCol w="3078480">
                  <a:extLst>
                    <a:ext uri="{9D8B030D-6E8A-4147-A177-3AD203B41FA5}">
                      <a16:colId xmlns:a16="http://schemas.microsoft.com/office/drawing/2014/main" val="1937281661"/>
                    </a:ext>
                  </a:extLst>
                </a:gridCol>
              </a:tblGrid>
              <a:tr h="9000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Gestión de la infraestructura del GAD Parroquial Madre Tierra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$27,000.00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837965"/>
                  </a:ext>
                </a:extLst>
              </a:tr>
              <a:tr h="9000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DE VALORES DE INVERSION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$130,000.00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68763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C93D9EC-AFCB-E047-024E-AB5C59CA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019"/>
              </p:ext>
            </p:extLst>
          </p:nvPr>
        </p:nvGraphicFramePr>
        <p:xfrm>
          <a:off x="609600" y="2117513"/>
          <a:ext cx="9235440" cy="18000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56960">
                  <a:extLst>
                    <a:ext uri="{9D8B030D-6E8A-4147-A177-3AD203B41FA5}">
                      <a16:colId xmlns:a16="http://schemas.microsoft.com/office/drawing/2014/main" val="2486553061"/>
                    </a:ext>
                  </a:extLst>
                </a:gridCol>
                <a:gridCol w="3078480">
                  <a:extLst>
                    <a:ext uri="{9D8B030D-6E8A-4147-A177-3AD203B41FA5}">
                      <a16:colId xmlns:a16="http://schemas.microsoft.com/office/drawing/2014/main" val="1937281661"/>
                    </a:ext>
                  </a:extLst>
                </a:gridCol>
              </a:tblGrid>
              <a:tr h="9000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Gestión de la infraestructura del GAD Parroquial Madre Tierra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$27,000.00</a:t>
                      </a:r>
                      <a:endParaRPr lang="es-EC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837965"/>
                  </a:ext>
                </a:extLst>
              </a:tr>
              <a:tr h="9000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DE VALORES DE INVERSION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$130,000.00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687634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0D90FC6-0581-0A4D-6AF9-DFF163F7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4511" y="172721"/>
            <a:ext cx="4486489" cy="81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0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4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5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>
        <p:nvSpPr>
          <p:cNvPr id="46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0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4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5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>
        <p:nvSpPr>
          <p:cNvPr id="56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966ED0-3539-91DF-D21D-B32D8212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069B863-7DE5-48E7-AFDA-73977668FEA5}" type="datetimeFigureOut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11/25/2024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96314D-4BC0-655D-5C97-D487B82F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61822"/>
              </p:ext>
            </p:extLst>
          </p:nvPr>
        </p:nvGraphicFramePr>
        <p:xfrm>
          <a:off x="601757" y="586410"/>
          <a:ext cx="10231728" cy="5648054"/>
        </p:xfrm>
        <a:graphic>
          <a:graphicData uri="http://schemas.openxmlformats.org/drawingml/2006/table">
            <a:tbl>
              <a:tblPr/>
              <a:tblGrid>
                <a:gridCol w="4894295">
                  <a:extLst>
                    <a:ext uri="{9D8B030D-6E8A-4147-A177-3AD203B41FA5}">
                      <a16:colId xmlns:a16="http://schemas.microsoft.com/office/drawing/2014/main" val="964211191"/>
                    </a:ext>
                  </a:extLst>
                </a:gridCol>
                <a:gridCol w="2312009">
                  <a:extLst>
                    <a:ext uri="{9D8B030D-6E8A-4147-A177-3AD203B41FA5}">
                      <a16:colId xmlns:a16="http://schemas.microsoft.com/office/drawing/2014/main" val="3935165988"/>
                    </a:ext>
                  </a:extLst>
                </a:gridCol>
                <a:gridCol w="3025424">
                  <a:extLst>
                    <a:ext uri="{9D8B030D-6E8A-4147-A177-3AD203B41FA5}">
                      <a16:colId xmlns:a16="http://schemas.microsoft.com/office/drawing/2014/main" val="1229678427"/>
                    </a:ext>
                  </a:extLst>
                </a:gridCol>
              </a:tblGrid>
              <a:tr h="7766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INVERSION - CORRIENTE 2025</a:t>
                      </a:r>
                      <a:endParaRPr lang="es-EC" sz="4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997" marR="216997" marT="108498" marB="1084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$208.200,000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40541"/>
                  </a:ext>
                </a:extLst>
              </a:tr>
              <a:tr h="7766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REFERENCIA PRESUPUESTO 2024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997" marR="216997" marT="108498" marB="1084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353.654,65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71021"/>
                  </a:ext>
                </a:extLst>
              </a:tr>
              <a:tr h="750411"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FINANZAS</a:t>
                      </a:r>
                      <a:endParaRPr lang="es-EC" sz="4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78.200,00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635592"/>
                  </a:ext>
                </a:extLst>
              </a:tr>
              <a:tr h="750411"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010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$130.000,00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620500"/>
                  </a:ext>
                </a:extLst>
              </a:tr>
              <a:tr h="841699">
                <a:tc>
                  <a:txBody>
                    <a:bodyPr/>
                    <a:lstStyle/>
                    <a:p>
                      <a:pPr algn="l" fontAlgn="b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MIES (PROYECTO CDI Y ADULTO MAYOR)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64.677,27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05664"/>
                  </a:ext>
                </a:extLst>
              </a:tr>
              <a:tr h="1001832"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GAD PROVINCIAL ORDENANZA 113 (2023- 2024)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$100.000,00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3855"/>
                  </a:ext>
                </a:extLst>
              </a:tr>
              <a:tr h="750411"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VULNERABLE 10%</a:t>
                      </a:r>
                      <a:endParaRPr lang="es-EC" sz="4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19.222,62 </a:t>
                      </a:r>
                      <a:endParaRPr lang="es-EC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4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04" marR="22604" marT="2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34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0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4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5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>
        <p:nvSpPr>
          <p:cNvPr id="46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0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4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55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>
        <p:nvSpPr>
          <p:cNvPr id="56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380C3-9906-CB62-565D-26F561EC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472623-315A-71C5-CE68-FE69C6DF2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97491"/>
              </p:ext>
            </p:extLst>
          </p:nvPr>
        </p:nvGraphicFramePr>
        <p:xfrm>
          <a:off x="561117" y="480060"/>
          <a:ext cx="11153871" cy="588447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842469">
                  <a:extLst>
                    <a:ext uri="{9D8B030D-6E8A-4147-A177-3AD203B41FA5}">
                      <a16:colId xmlns:a16="http://schemas.microsoft.com/office/drawing/2014/main" val="2906522997"/>
                    </a:ext>
                  </a:extLst>
                </a:gridCol>
                <a:gridCol w="2311402">
                  <a:extLst>
                    <a:ext uri="{9D8B030D-6E8A-4147-A177-3AD203B41FA5}">
                      <a16:colId xmlns:a16="http://schemas.microsoft.com/office/drawing/2014/main" val="2041696172"/>
                    </a:ext>
                  </a:extLst>
                </a:gridCol>
              </a:tblGrid>
              <a:tr h="746263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COMPONENTES DE POLITICO INSTITUCIONAL Y PARTICIPACION CIUDADANA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2030010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700" u="none" strike="noStrike">
                          <a:effectLst/>
                        </a:rPr>
                        <a:t>PROYECTOS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>
                          <a:effectLst/>
                        </a:rPr>
                        <a:t>VALORES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6585744"/>
                  </a:ext>
                </a:extLst>
              </a:tr>
              <a:tr h="8991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FORTALECIMIENTO INSTITUCIONAL (SUELDO TECNICO, OPERADOR, CHOFER, COORDINADOR, PRESTACIONES SOCIALES, HONORARIOS AREA CIVIL Y AREA DE DEPORTE FUTBOL)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37.196,11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5607815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ENERGIA ELECTRICA 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1.650,00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1882759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TASAS GENERALES IMPUESTO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1.200,00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6359578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SEGUROS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3.700,00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637091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MOBILIARIOS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1.200,00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8445136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APORTES ENTIDADES PUBLICAS CONTRALORIA, CONAGOPARE Y AGOPAC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8.211,51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3509710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VEHICULOS (MANTENIMIENTO COMBUSTIBLE, LUBRICANTES Y FLETES Y MANIOBRAS)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15.900,00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5734106"/>
                  </a:ext>
                </a:extLst>
              </a:tr>
              <a:tr h="685094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 dirty="0">
                          <a:effectLst/>
                        </a:rPr>
                        <a:t>GASTOS GENERALES (EDICION  , DIFUCION ACTUALIZACION PROGRAMAS CONTABLES, EQUIPO INFORMATICOS, ALIMENTOS, PROYECTOS)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>
                          <a:effectLst/>
                        </a:rPr>
                        <a:t> $    9.000,00 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4822544"/>
                  </a:ext>
                </a:extLst>
              </a:tr>
              <a:tr h="685094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$78.057,62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29962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RCENTAJE DE PARTICIPACION POR COMPONENTE DEL POA 2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37541-F9BA-B63E-0092-C4FE46598D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825" y="1087121"/>
            <a:ext cx="11436350" cy="731520"/>
          </a:xfrm>
          <a:gradFill>
            <a:gsLst>
              <a:gs pos="0">
                <a:srgbClr val="E9815F"/>
              </a:gs>
              <a:gs pos="100000">
                <a:srgbClr val="F5CDC4"/>
              </a:gs>
            </a:gsLst>
            <a:lin ang="16200000"/>
          </a:gradFill>
          <a:ln w="12600" cap="rnd">
            <a:solidFill>
              <a:srgbClr val="E76618"/>
            </a:solidFill>
            <a:prstDash val="solid"/>
          </a:ln>
        </p:spPr>
        <p:txBody>
          <a:bodyPr wrap="square" anchor="t"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  <a:t>PORCENTAJE DE PARTICIPACION POR COMPONENTE DEL POA 2025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FF9DC1-8F28-C0E3-C6EB-57AF385BF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73629"/>
              </p:ext>
            </p:extLst>
          </p:nvPr>
        </p:nvGraphicFramePr>
        <p:xfrm>
          <a:off x="399415" y="1989239"/>
          <a:ext cx="10637520" cy="3781640"/>
        </p:xfrm>
        <a:graphic>
          <a:graphicData uri="http://schemas.openxmlformats.org/drawingml/2006/table">
            <a:tbl>
              <a:tblPr/>
              <a:tblGrid>
                <a:gridCol w="6346830">
                  <a:extLst>
                    <a:ext uri="{9D8B030D-6E8A-4147-A177-3AD203B41FA5}">
                      <a16:colId xmlns:a16="http://schemas.microsoft.com/office/drawing/2014/main" val="1481104442"/>
                    </a:ext>
                  </a:extLst>
                </a:gridCol>
                <a:gridCol w="2204715">
                  <a:extLst>
                    <a:ext uri="{9D8B030D-6E8A-4147-A177-3AD203B41FA5}">
                      <a16:colId xmlns:a16="http://schemas.microsoft.com/office/drawing/2014/main" val="2110332136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526009211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COMPONENTE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PORCENTAJE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36509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COMPONENTE SOCIO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$11.000,00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10,68%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61769"/>
                  </a:ext>
                </a:extLst>
              </a:tr>
              <a:tr h="88760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COMPONENTE  ASENTAMIENTOS HUMANOS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s-EC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$86.000,00</a:t>
                      </a:r>
                    </a:p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s-EC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83,50%</a:t>
                      </a:r>
                    </a:p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s-EC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15086"/>
                  </a:ext>
                </a:extLst>
              </a:tr>
              <a:tr h="891922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COMPONENTE POLITICO INSTITUCIONAL Y PARTICIPACION CIUDADANA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5,83%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47673"/>
                  </a:ext>
                </a:extLst>
              </a:tr>
              <a:tr h="593381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1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$103.000,00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C" sz="24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100,00%</a:t>
                      </a:r>
                      <a:endParaRPr lang="es-EC" sz="24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351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F534EC-878F-B6C5-E629-CE9EBE507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93402" y="1184065"/>
            <a:ext cx="9277318" cy="4704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E LEG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88B65-9D02-1C61-AD35-AF98D737D5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887" y="1108075"/>
            <a:ext cx="8912225" cy="647700"/>
          </a:xfrm>
          <a:gradFill>
            <a:gsLst>
              <a:gs pos="0">
                <a:srgbClr val="76AC60"/>
              </a:gs>
              <a:gs pos="100000">
                <a:srgbClr val="C0D5B9"/>
              </a:gs>
            </a:gsLst>
            <a:lin ang="16200000"/>
          </a:gradFill>
          <a:ln w="12600" cap="rnd">
            <a:solidFill>
              <a:srgbClr val="54A021"/>
            </a:solidFill>
            <a:prstDash val="solid"/>
          </a:ln>
        </p:spPr>
        <p:txBody>
          <a:bodyPr wrap="square" anchor="t"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  <a:t>BASE LEGAL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1D292A-FF89-1A5D-F0E1-29435028D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327346"/>
              </p:ext>
            </p:extLst>
          </p:nvPr>
        </p:nvGraphicFramePr>
        <p:xfrm>
          <a:off x="307258" y="1771240"/>
          <a:ext cx="11353800" cy="51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EA9C6A0-6687-66B0-AAE8-7532A6A9CE0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168813"/>
            <a:ext cx="5175926" cy="8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NTECED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B176A-C1C7-BF6D-0297-52BC2D6EAC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663" y="160337"/>
            <a:ext cx="6403412" cy="602455"/>
          </a:xfrm>
          <a:gradFill>
            <a:gsLst>
              <a:gs pos="0">
                <a:srgbClr val="76AC60"/>
              </a:gs>
              <a:gs pos="100000">
                <a:srgbClr val="C0D5B9"/>
              </a:gs>
            </a:gsLst>
            <a:lin ang="16200000"/>
          </a:gradFill>
          <a:ln w="12600" cap="rnd">
            <a:solidFill>
              <a:srgbClr val="54A021"/>
            </a:solidFill>
            <a:prstDash val="solid"/>
          </a:ln>
        </p:spPr>
        <p:txBody>
          <a:bodyPr wrap="square" anchor="t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/>
                <a:ea typeface="Microsoft YaHei" pitchFamily="2"/>
              </a:rPr>
              <a:t>ANTECEDENTES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3455878-F724-CCFC-231C-E492E82B1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378536"/>
              </p:ext>
            </p:extLst>
          </p:nvPr>
        </p:nvGraphicFramePr>
        <p:xfrm>
          <a:off x="98323" y="855687"/>
          <a:ext cx="6916738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115CEA7-46C3-4DDC-CF62-EBD41049E7C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 l="38170"/>
          <a:stretch>
            <a:fillRect/>
          </a:stretch>
        </p:blipFill>
        <p:spPr>
          <a:xfrm>
            <a:off x="7214136" y="1199601"/>
            <a:ext cx="4778789" cy="506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6AEDD4-9FF0-7920-46D6-12B0EA3020A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900388" y="160337"/>
            <a:ext cx="5291612" cy="85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9D8EDA-FA02-5FEF-7DE8-439FD033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0" y="1035613"/>
            <a:ext cx="10074688" cy="60780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C310C7-DA5E-91CA-4B3B-26A31C3F3D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"/>
            <a:ext cx="4562168" cy="856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75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8B7DFA-A822-C4CE-ACB8-0232278C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B5ABEA-29E4-4C78-2CC2-A77E31DC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07359"/>
            <a:ext cx="8721213" cy="6652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A77469-BE28-26FA-1BBE-200FA17F0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35" y="1672639"/>
            <a:ext cx="8591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B32F64-51D3-3645-C75D-337840D3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24640" b="27806"/>
          <a:stretch/>
        </p:blipFill>
        <p:spPr>
          <a:xfrm>
            <a:off x="2880850" y="875071"/>
            <a:ext cx="6705601" cy="5648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70BA0A-254B-63DF-2BB8-8CE4F95426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05923A-B209-B47B-B08F-0C7651AA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92" y="1439877"/>
            <a:ext cx="9583560" cy="54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AC38E4-F3D9-0FFB-9565-40B9181E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159"/>
          <a:stretch/>
        </p:blipFill>
        <p:spPr>
          <a:xfrm>
            <a:off x="953729" y="995960"/>
            <a:ext cx="9832258" cy="5477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ED121E-2CFC-EC14-BDF3-E4E14FC8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01708A4-5E47-4B6A-4AE2-135CCBB87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61117"/>
              </p:ext>
            </p:extLst>
          </p:nvPr>
        </p:nvGraphicFramePr>
        <p:xfrm>
          <a:off x="953729" y="1968362"/>
          <a:ext cx="9202994" cy="38664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1497">
                  <a:extLst>
                    <a:ext uri="{9D8B030D-6E8A-4147-A177-3AD203B41FA5}">
                      <a16:colId xmlns:a16="http://schemas.microsoft.com/office/drawing/2014/main" val="1768608748"/>
                    </a:ext>
                  </a:extLst>
                </a:gridCol>
                <a:gridCol w="4601497">
                  <a:extLst>
                    <a:ext uri="{9D8B030D-6E8A-4147-A177-3AD203B41FA5}">
                      <a16:colId xmlns:a16="http://schemas.microsoft.com/office/drawing/2014/main" val="3596472356"/>
                    </a:ext>
                  </a:extLst>
                </a:gridCol>
              </a:tblGrid>
              <a:tr h="5191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INGRESOS</a:t>
                      </a:r>
                      <a:endParaRPr lang="es-EC" sz="18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VALOR</a:t>
                      </a:r>
                      <a:endParaRPr lang="es-EC" sz="1800" b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s-EC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40898"/>
                  </a:ext>
                </a:extLst>
              </a:tr>
              <a:tr h="561809">
                <a:tc>
                  <a:txBody>
                    <a:bodyPr/>
                    <a:lstStyle/>
                    <a:p>
                      <a:pPr rtl="0"/>
                      <a:r>
                        <a:rPr lang="es-EC" sz="1800" b="0" u="none" strike="noStrike" kern="1200" dirty="0">
                          <a:solidFill>
                            <a:schemeClr val="dk1"/>
                          </a:solidFill>
                        </a:rPr>
                        <a:t>MINISTERIO DE FINANZAS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$162.678.89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83425"/>
                  </a:ext>
                </a:extLst>
              </a:tr>
              <a:tr h="561809">
                <a:tc>
                  <a:txBody>
                    <a:bodyPr/>
                    <a:lstStyle/>
                    <a:p>
                      <a:pPr rtl="0"/>
                      <a:r>
                        <a:rPr lang="es-EC" sz="1800" b="0" u="none" strike="noStrike" kern="1200" baseline="0" dirty="0">
                          <a:solidFill>
                            <a:schemeClr val="dk1"/>
                          </a:solidFill>
                        </a:rPr>
                        <a:t>LEY 010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+mn-cs"/>
                        </a:rPr>
                        <a:t>$130.000,00 </a:t>
                      </a:r>
                      <a:endParaRPr lang="es-EC" sz="18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252832"/>
                  </a:ext>
                </a:extLst>
              </a:tr>
              <a:tr h="822629">
                <a:tc>
                  <a:txBody>
                    <a:bodyPr/>
                    <a:lstStyle/>
                    <a:p>
                      <a:pPr rtl="0"/>
                      <a:r>
                        <a:rPr lang="es-EC" sz="1800" b="0" u="none" strike="noStrike" kern="1200" baseline="0" dirty="0">
                          <a:solidFill>
                            <a:schemeClr val="dk1"/>
                          </a:solidFill>
                        </a:rPr>
                        <a:t>CONVENIO MIES (PROYECTO CDI Y ADULTO MAYOR)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$32.456.87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19071"/>
                  </a:ext>
                </a:extLst>
              </a:tr>
              <a:tr h="5618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u="none" strike="noStrike" kern="1200" dirty="0">
                          <a:solidFill>
                            <a:schemeClr val="dk1"/>
                          </a:solidFill>
                        </a:rPr>
                        <a:t>GAD PROVINCIAL ORDENANZA 2025</a:t>
                      </a:r>
                      <a:endParaRPr lang="es-EC" sz="18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$100.000,00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38022"/>
                  </a:ext>
                </a:extLst>
              </a:tr>
              <a:tr h="5618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u="none" strike="noStrike" kern="1200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lang="es-EC" sz="2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$425,135,76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783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0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CF8AACF-FFE2-CA62-3B62-33CA0A71453B}"/>
              </a:ext>
            </a:extLst>
          </p:cNvPr>
          <p:cNvSpPr/>
          <p:nvPr/>
        </p:nvSpPr>
        <p:spPr>
          <a:xfrm>
            <a:off x="3141079" y="624095"/>
            <a:ext cx="5545393" cy="698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PRESUPUESTO POA 2025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7EBECF2-FEB9-A43C-40BF-4AFA271B7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25226"/>
              </p:ext>
            </p:extLst>
          </p:nvPr>
        </p:nvGraphicFramePr>
        <p:xfrm>
          <a:off x="570271" y="1788488"/>
          <a:ext cx="10353368" cy="28147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76684">
                  <a:extLst>
                    <a:ext uri="{9D8B030D-6E8A-4147-A177-3AD203B41FA5}">
                      <a16:colId xmlns:a16="http://schemas.microsoft.com/office/drawing/2014/main" val="1768608748"/>
                    </a:ext>
                  </a:extLst>
                </a:gridCol>
                <a:gridCol w="5176684">
                  <a:extLst>
                    <a:ext uri="{9D8B030D-6E8A-4147-A177-3AD203B41FA5}">
                      <a16:colId xmlns:a16="http://schemas.microsoft.com/office/drawing/2014/main" val="3596472356"/>
                    </a:ext>
                  </a:extLst>
                </a:gridCol>
              </a:tblGrid>
              <a:tr h="774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INGRESOS</a:t>
                      </a:r>
                      <a:endParaRPr lang="es-EC" sz="18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VALOR</a:t>
                      </a:r>
                      <a:endParaRPr lang="es-EC" sz="1800" b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s-EC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40898"/>
                  </a:ext>
                </a:extLst>
              </a:tr>
              <a:tr h="679996">
                <a:tc>
                  <a:txBody>
                    <a:bodyPr/>
                    <a:lstStyle/>
                    <a:p>
                      <a:pPr rtl="0"/>
                      <a:r>
                        <a:rPr lang="es-EC" sz="1800" b="0" u="none" strike="noStrike" kern="1200" dirty="0">
                          <a:solidFill>
                            <a:schemeClr val="dk1"/>
                          </a:solidFill>
                        </a:rPr>
                        <a:t>MINISTERIO DE FINANZAS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Lucida Sans" pitchFamily="2"/>
                        </a:rPr>
                        <a:t>$78.200.00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83425"/>
                  </a:ext>
                </a:extLst>
              </a:tr>
              <a:tr h="679996">
                <a:tc>
                  <a:txBody>
                    <a:bodyPr/>
                    <a:lstStyle/>
                    <a:p>
                      <a:pPr rtl="0"/>
                      <a:r>
                        <a:rPr lang="es-EC" sz="1800" b="0" u="none" strike="noStrike" kern="1200" baseline="0" dirty="0">
                          <a:solidFill>
                            <a:schemeClr val="dk1"/>
                          </a:solidFill>
                        </a:rPr>
                        <a:t>LEY 010</a:t>
                      </a:r>
                      <a:endParaRPr lang="es-EC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rebuchet MS" pitchFamily="18"/>
                          <a:ea typeface="Microsoft YaHei" pitchFamily="2"/>
                          <a:cs typeface="+mn-cs"/>
                        </a:rPr>
                        <a:t>$130.000,00 </a:t>
                      </a:r>
                      <a:endParaRPr lang="es-EC" sz="18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rebuchet MS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252832"/>
                  </a:ext>
                </a:extLst>
              </a:tr>
              <a:tr h="679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u="none" strike="noStrike" kern="1200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lang="es-EC" sz="2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$208,200,00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3746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862F465-265E-3472-687E-391F5A032A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70271" y="5069512"/>
            <a:ext cx="4486489" cy="87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91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2D523CD-DCE3-5A09-AD2A-A42EBA5BC449}"/>
              </a:ext>
            </a:extLst>
          </p:cNvPr>
          <p:cNvSpPr>
            <a:spLocks noGrp="1"/>
          </p:cNvSpPr>
          <p:nvPr/>
        </p:nvSpPr>
        <p:spPr>
          <a:xfrm>
            <a:off x="611388" y="1872923"/>
            <a:ext cx="10287694" cy="698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b="1" dirty="0"/>
              <a:t>COMPONENTE SOCIAL-CULTURAL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F819B3-ABF8-4706-107B-CB695A6B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75071" y="0"/>
            <a:ext cx="4486489" cy="8750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F150069-8E0E-75C4-BEA6-275006DDC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92217"/>
              </p:ext>
            </p:extLst>
          </p:nvPr>
        </p:nvGraphicFramePr>
        <p:xfrm>
          <a:off x="611388" y="2625902"/>
          <a:ext cx="10287694" cy="3569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3847">
                  <a:extLst>
                    <a:ext uri="{9D8B030D-6E8A-4147-A177-3AD203B41FA5}">
                      <a16:colId xmlns:a16="http://schemas.microsoft.com/office/drawing/2014/main" val="1540326497"/>
                    </a:ext>
                  </a:extLst>
                </a:gridCol>
                <a:gridCol w="5143847">
                  <a:extLst>
                    <a:ext uri="{9D8B030D-6E8A-4147-A177-3AD203B41FA5}">
                      <a16:colId xmlns:a16="http://schemas.microsoft.com/office/drawing/2014/main" val="3431801052"/>
                    </a:ext>
                  </a:extLst>
                </a:gridCol>
              </a:tblGrid>
              <a:tr h="56694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01783"/>
                  </a:ext>
                </a:extLst>
              </a:tr>
              <a:tr h="947767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4 canoas de madera con su respectivo equipamiento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7677327"/>
                  </a:ext>
                </a:extLst>
              </a:tr>
              <a:tr h="104938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C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Fortalecimiento cultural y deportivo de la comunidad, con la implementación de todos los materiales necesarios.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C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506385"/>
                  </a:ext>
                </a:extLst>
              </a:tr>
              <a:tr h="1005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COMPONENTE SOCIO CULTURAL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310711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6AEB871-24DC-FEE3-BC97-FF45276E44E3}"/>
              </a:ext>
            </a:extLst>
          </p:cNvPr>
          <p:cNvSpPr txBox="1"/>
          <p:nvPr/>
        </p:nvSpPr>
        <p:spPr>
          <a:xfrm>
            <a:off x="7466863" y="6173461"/>
            <a:ext cx="34322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/>
              <a:t>10% PRESUPUESTO art 249 COOTAD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F464824-AFE5-92F2-148D-F0B40285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70" y="2346"/>
            <a:ext cx="3500612" cy="196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978</Words>
  <Application>Microsoft Office PowerPoint</Application>
  <PresentationFormat>Panorámica</PresentationFormat>
  <Paragraphs>154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Liberation Sans</vt:lpstr>
      <vt:lpstr>Liberation Serif</vt:lpstr>
      <vt:lpstr>Trebuchet MS</vt:lpstr>
      <vt:lpstr>Wingdings 3</vt:lpstr>
      <vt:lpstr>Tema de Office</vt:lpstr>
      <vt:lpstr>Tema de Office</vt:lpstr>
      <vt:lpstr>Faceta</vt:lpstr>
      <vt:lpstr>1_Faceta</vt:lpstr>
      <vt:lpstr>ANTEPROYECTO  PLAN OPERATIVO ANUAL 2025</vt:lpstr>
      <vt:lpstr>BASE LEGAL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PORCENTAJE DE PARTICIPACION POR COMPONENTE DEL POA 2025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OPERATIVO ANUAL 2016</dc:title>
  <dc:creator>DANIELITA</dc:creator>
  <cp:lastModifiedBy>User</cp:lastModifiedBy>
  <cp:revision>245</cp:revision>
  <cp:lastPrinted>2023-10-30T20:27:08Z</cp:lastPrinted>
  <dcterms:created xsi:type="dcterms:W3CDTF">2015-10-06T14:18:52Z</dcterms:created>
  <dcterms:modified xsi:type="dcterms:W3CDTF">2024-11-25T20:18:16Z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Toshiba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Panorámica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16</vt:r8>
  </property>
</Properties>
</file>