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Lst>
  <p:notesMasterIdLst>
    <p:notesMasterId r:id="rId27"/>
  </p:notesMasterIdLst>
  <p:handoutMasterIdLst>
    <p:handoutMasterId r:id="rId28"/>
  </p:handoutMasterIdLst>
  <p:sldIdLst>
    <p:sldId id="256" r:id="rId6"/>
    <p:sldId id="284" r:id="rId7"/>
    <p:sldId id="318" r:id="rId8"/>
    <p:sldId id="319" r:id="rId9"/>
    <p:sldId id="320" r:id="rId10"/>
    <p:sldId id="321" r:id="rId11"/>
    <p:sldId id="322" r:id="rId12"/>
    <p:sldId id="340" r:id="rId13"/>
    <p:sldId id="329" r:id="rId14"/>
    <p:sldId id="330" r:id="rId15"/>
    <p:sldId id="331" r:id="rId16"/>
    <p:sldId id="332" r:id="rId17"/>
    <p:sldId id="323" r:id="rId18"/>
    <p:sldId id="337" r:id="rId19"/>
    <p:sldId id="324" r:id="rId20"/>
    <p:sldId id="333" r:id="rId21"/>
    <p:sldId id="334" r:id="rId22"/>
    <p:sldId id="335" r:id="rId23"/>
    <p:sldId id="336" r:id="rId24"/>
    <p:sldId id="338" r:id="rId25"/>
    <p:sldId id="3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640000"/>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7" autoAdjust="0"/>
  </p:normalViewPr>
  <p:slideViewPr>
    <p:cSldViewPr snapToGrid="0">
      <p:cViewPr varScale="1">
        <p:scale>
          <a:sx n="59" d="100"/>
          <a:sy n="59" d="100"/>
        </p:scale>
        <p:origin x="1176" y="28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Wessels" userId="ea1b3359721ed821" providerId="LiveId" clId="{DED08950-359A-4915-8F0E-37B5F83E2818}"/>
    <pc:docChg chg="custSel modSld">
      <pc:chgData name="Martin Wessels" userId="ea1b3359721ed821" providerId="LiveId" clId="{DED08950-359A-4915-8F0E-37B5F83E2818}" dt="2025-03-04T16:24:26.725" v="234" actId="20577"/>
      <pc:docMkLst>
        <pc:docMk/>
      </pc:docMkLst>
      <pc:sldChg chg="modSp mod">
        <pc:chgData name="Martin Wessels" userId="ea1b3359721ed821" providerId="LiveId" clId="{DED08950-359A-4915-8F0E-37B5F83E2818}" dt="2025-03-04T16:24:26.725" v="234" actId="20577"/>
        <pc:sldMkLst>
          <pc:docMk/>
          <pc:sldMk cId="3164141008" sldId="321"/>
        </pc:sldMkLst>
        <pc:spChg chg="mod">
          <ac:chgData name="Martin Wessels" userId="ea1b3359721ed821" providerId="LiveId" clId="{DED08950-359A-4915-8F0E-37B5F83E2818}" dt="2025-03-04T16:24:26.725" v="234" actId="20577"/>
          <ac:spMkLst>
            <pc:docMk/>
            <pc:sldMk cId="3164141008" sldId="321"/>
            <ac:spMk id="8" creationId="{AFDD4D2F-7201-1B18-6453-3EF9BE740169}"/>
          </ac:spMkLst>
        </pc:spChg>
      </pc:sldChg>
      <pc:sldChg chg="modSp mod">
        <pc:chgData name="Martin Wessels" userId="ea1b3359721ed821" providerId="LiveId" clId="{DED08950-359A-4915-8F0E-37B5F83E2818}" dt="2025-02-18T15:54:18.879" v="145" actId="20577"/>
        <pc:sldMkLst>
          <pc:docMk/>
          <pc:sldMk cId="534483032" sldId="335"/>
        </pc:sldMkLst>
        <pc:graphicFrameChg chg="modGraphic">
          <ac:chgData name="Martin Wessels" userId="ea1b3359721ed821" providerId="LiveId" clId="{DED08950-359A-4915-8F0E-37B5F83E2818}" dt="2025-02-18T15:54:18.879" v="145" actId="20577"/>
          <ac:graphicFrameMkLst>
            <pc:docMk/>
            <pc:sldMk cId="534483032" sldId="335"/>
            <ac:graphicFrameMk id="3" creationId="{0DA706FD-E9C1-B44F-6029-D17A758C6647}"/>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DD6B9C-77D3-402D-A5AE-C8137623C292}" type="doc">
      <dgm:prSet loTypeId="urn:microsoft.com/office/officeart/2009/3/layout/StepUpProcess" loCatId="process" qsTypeId="urn:microsoft.com/office/officeart/2005/8/quickstyle/3d4" qsCatId="3D" csTypeId="urn:microsoft.com/office/officeart/2005/8/colors/accent0_3" csCatId="mainScheme" phldr="1"/>
      <dgm:spPr/>
      <dgm:t>
        <a:bodyPr/>
        <a:lstStyle/>
        <a:p>
          <a:endParaRPr lang="en-ZA"/>
        </a:p>
      </dgm:t>
    </dgm:pt>
    <dgm:pt modelId="{9C47DB30-48E6-427E-9748-59FD768037D9}">
      <dgm:prSet phldrT="[Text]"/>
      <dgm:spPr/>
      <dgm:t>
        <a:bodyPr/>
        <a:lstStyle/>
        <a:p>
          <a:r>
            <a:rPr lang="en-ZA" dirty="0">
              <a:solidFill>
                <a:srgbClr val="C00000"/>
              </a:solidFill>
            </a:rPr>
            <a:t>Growth</a:t>
          </a:r>
        </a:p>
      </dgm:t>
    </dgm:pt>
    <dgm:pt modelId="{B81EFB3B-FC5A-4335-B1F5-50E641FA9176}" type="parTrans" cxnId="{D270D9D3-C520-44A8-9F5B-054A9AB79E2E}">
      <dgm:prSet/>
      <dgm:spPr/>
      <dgm:t>
        <a:bodyPr/>
        <a:lstStyle/>
        <a:p>
          <a:endParaRPr lang="en-ZA"/>
        </a:p>
      </dgm:t>
    </dgm:pt>
    <dgm:pt modelId="{09112C53-85B2-498A-B3EA-14F15130655D}" type="sibTrans" cxnId="{D270D9D3-C520-44A8-9F5B-054A9AB79E2E}">
      <dgm:prSet/>
      <dgm:spPr/>
      <dgm:t>
        <a:bodyPr/>
        <a:lstStyle/>
        <a:p>
          <a:endParaRPr lang="en-ZA"/>
        </a:p>
      </dgm:t>
    </dgm:pt>
    <dgm:pt modelId="{21FBB1B7-F057-488B-88F9-314026365C0D}">
      <dgm:prSet phldrT="[Text]"/>
      <dgm:spPr/>
      <dgm:t>
        <a:bodyPr/>
        <a:lstStyle/>
        <a:p>
          <a:r>
            <a:rPr lang="en-ZA" dirty="0">
              <a:solidFill>
                <a:srgbClr val="C00000"/>
              </a:solidFill>
            </a:rPr>
            <a:t>Maturity</a:t>
          </a:r>
        </a:p>
      </dgm:t>
    </dgm:pt>
    <dgm:pt modelId="{713A09A6-ED12-41DF-8082-CD1BFF5FCF88}" type="parTrans" cxnId="{09B47980-1227-4BB5-B589-B908894C9033}">
      <dgm:prSet/>
      <dgm:spPr/>
      <dgm:t>
        <a:bodyPr/>
        <a:lstStyle/>
        <a:p>
          <a:endParaRPr lang="en-ZA"/>
        </a:p>
      </dgm:t>
    </dgm:pt>
    <dgm:pt modelId="{8B26BF12-B838-45A9-A30F-95B180AA99ED}" type="sibTrans" cxnId="{09B47980-1227-4BB5-B589-B908894C9033}">
      <dgm:prSet/>
      <dgm:spPr/>
      <dgm:t>
        <a:bodyPr/>
        <a:lstStyle/>
        <a:p>
          <a:endParaRPr lang="en-ZA"/>
        </a:p>
      </dgm:t>
    </dgm:pt>
    <dgm:pt modelId="{8BC40AB9-98BA-44DD-A7A2-85077173B899}">
      <dgm:prSet phldrT="[Text]"/>
      <dgm:spPr/>
      <dgm:t>
        <a:bodyPr/>
        <a:lstStyle/>
        <a:p>
          <a:r>
            <a:rPr lang="en-ZA" dirty="0">
              <a:solidFill>
                <a:srgbClr val="C00000"/>
              </a:solidFill>
            </a:rPr>
            <a:t>Decline</a:t>
          </a:r>
        </a:p>
      </dgm:t>
    </dgm:pt>
    <dgm:pt modelId="{7B4A7514-7939-4CBA-A25D-2497ECC05BBC}" type="parTrans" cxnId="{8FD8D36B-4E7E-41A0-808A-2716C65E7F4A}">
      <dgm:prSet/>
      <dgm:spPr/>
      <dgm:t>
        <a:bodyPr/>
        <a:lstStyle/>
        <a:p>
          <a:endParaRPr lang="en-ZA"/>
        </a:p>
      </dgm:t>
    </dgm:pt>
    <dgm:pt modelId="{E74F2B99-9214-4367-82B9-2382EBB0C00A}" type="sibTrans" cxnId="{8FD8D36B-4E7E-41A0-808A-2716C65E7F4A}">
      <dgm:prSet/>
      <dgm:spPr/>
      <dgm:t>
        <a:bodyPr/>
        <a:lstStyle/>
        <a:p>
          <a:endParaRPr lang="en-ZA"/>
        </a:p>
      </dgm:t>
    </dgm:pt>
    <dgm:pt modelId="{54A28D50-2ADD-4489-BB4D-E55D12917E7B}">
      <dgm:prSet/>
      <dgm:spPr/>
      <dgm:t>
        <a:bodyPr/>
        <a:lstStyle/>
        <a:p>
          <a:r>
            <a:rPr lang="en-ZA" dirty="0">
              <a:solidFill>
                <a:srgbClr val="C00000"/>
              </a:solidFill>
            </a:rPr>
            <a:t>Start-Up</a:t>
          </a:r>
        </a:p>
      </dgm:t>
    </dgm:pt>
    <dgm:pt modelId="{1DA0FDB9-B51C-4EF4-948D-A61B325BCACA}" type="parTrans" cxnId="{10ADEA49-2B0F-4777-A5E1-89454954038D}">
      <dgm:prSet/>
      <dgm:spPr/>
      <dgm:t>
        <a:bodyPr/>
        <a:lstStyle/>
        <a:p>
          <a:endParaRPr lang="en-ZA"/>
        </a:p>
      </dgm:t>
    </dgm:pt>
    <dgm:pt modelId="{AAFC3E91-0E9B-40C2-B933-0D83D402490B}" type="sibTrans" cxnId="{10ADEA49-2B0F-4777-A5E1-89454954038D}">
      <dgm:prSet/>
      <dgm:spPr/>
      <dgm:t>
        <a:bodyPr/>
        <a:lstStyle/>
        <a:p>
          <a:endParaRPr lang="en-ZA"/>
        </a:p>
      </dgm:t>
    </dgm:pt>
    <dgm:pt modelId="{F535B1AB-9252-4573-97A0-23405E952B10}" type="pres">
      <dgm:prSet presAssocID="{2EDD6B9C-77D3-402D-A5AE-C8137623C292}" presName="rootnode" presStyleCnt="0">
        <dgm:presLayoutVars>
          <dgm:chMax/>
          <dgm:chPref/>
          <dgm:dir/>
          <dgm:animLvl val="lvl"/>
        </dgm:presLayoutVars>
      </dgm:prSet>
      <dgm:spPr/>
    </dgm:pt>
    <dgm:pt modelId="{F524DD2D-D76D-40E1-96E3-5F6E618EC358}" type="pres">
      <dgm:prSet presAssocID="{54A28D50-2ADD-4489-BB4D-E55D12917E7B}" presName="composite" presStyleCnt="0"/>
      <dgm:spPr/>
    </dgm:pt>
    <dgm:pt modelId="{721A1DF5-D672-4BC3-9B65-2066FC2C1A11}" type="pres">
      <dgm:prSet presAssocID="{54A28D50-2ADD-4489-BB4D-E55D12917E7B}" presName="LShape" presStyleLbl="alignNode1" presStyleIdx="0" presStyleCnt="7"/>
      <dgm:spPr/>
    </dgm:pt>
    <dgm:pt modelId="{BD49CC78-068D-48F0-AA96-630BC931BBFF}" type="pres">
      <dgm:prSet presAssocID="{54A28D50-2ADD-4489-BB4D-E55D12917E7B}" presName="ParentText" presStyleLbl="revTx" presStyleIdx="0" presStyleCnt="4">
        <dgm:presLayoutVars>
          <dgm:chMax val="0"/>
          <dgm:chPref val="0"/>
          <dgm:bulletEnabled val="1"/>
        </dgm:presLayoutVars>
      </dgm:prSet>
      <dgm:spPr/>
    </dgm:pt>
    <dgm:pt modelId="{81113217-3F05-423C-BF33-CA21F912204D}" type="pres">
      <dgm:prSet presAssocID="{54A28D50-2ADD-4489-BB4D-E55D12917E7B}" presName="Triangle" presStyleLbl="alignNode1" presStyleIdx="1" presStyleCnt="7"/>
      <dgm:spPr/>
    </dgm:pt>
    <dgm:pt modelId="{AE2AE6AB-E61D-4A4A-9BE1-5E43D0D15451}" type="pres">
      <dgm:prSet presAssocID="{AAFC3E91-0E9B-40C2-B933-0D83D402490B}" presName="sibTrans" presStyleCnt="0"/>
      <dgm:spPr/>
    </dgm:pt>
    <dgm:pt modelId="{F8A6A667-31A0-4DEC-ACD0-4799FAF0C8F3}" type="pres">
      <dgm:prSet presAssocID="{AAFC3E91-0E9B-40C2-B933-0D83D402490B}" presName="space" presStyleCnt="0"/>
      <dgm:spPr/>
    </dgm:pt>
    <dgm:pt modelId="{16C8228E-26DD-4306-B7D5-C2B4B0B89C63}" type="pres">
      <dgm:prSet presAssocID="{9C47DB30-48E6-427E-9748-59FD768037D9}" presName="composite" presStyleCnt="0"/>
      <dgm:spPr/>
    </dgm:pt>
    <dgm:pt modelId="{B726426E-9D76-44B2-8213-BE92D761C6B1}" type="pres">
      <dgm:prSet presAssocID="{9C47DB30-48E6-427E-9748-59FD768037D9}" presName="LShape" presStyleLbl="alignNode1" presStyleIdx="2" presStyleCnt="7"/>
      <dgm:spPr/>
    </dgm:pt>
    <dgm:pt modelId="{9A4A15E7-392E-40DF-A6DA-ECC6F50983D1}" type="pres">
      <dgm:prSet presAssocID="{9C47DB30-48E6-427E-9748-59FD768037D9}" presName="ParentText" presStyleLbl="revTx" presStyleIdx="1" presStyleCnt="4">
        <dgm:presLayoutVars>
          <dgm:chMax val="0"/>
          <dgm:chPref val="0"/>
          <dgm:bulletEnabled val="1"/>
        </dgm:presLayoutVars>
      </dgm:prSet>
      <dgm:spPr/>
    </dgm:pt>
    <dgm:pt modelId="{B41D6CF4-AC0A-4EE5-912B-3DDE5230E253}" type="pres">
      <dgm:prSet presAssocID="{9C47DB30-48E6-427E-9748-59FD768037D9}" presName="Triangle" presStyleLbl="alignNode1" presStyleIdx="3" presStyleCnt="7"/>
      <dgm:spPr/>
    </dgm:pt>
    <dgm:pt modelId="{5FD4B975-3144-473C-A37E-4CC6B08277DB}" type="pres">
      <dgm:prSet presAssocID="{09112C53-85B2-498A-B3EA-14F15130655D}" presName="sibTrans" presStyleCnt="0"/>
      <dgm:spPr/>
    </dgm:pt>
    <dgm:pt modelId="{D87F2D57-A1EA-4BE4-8374-C7B1D7A16618}" type="pres">
      <dgm:prSet presAssocID="{09112C53-85B2-498A-B3EA-14F15130655D}" presName="space" presStyleCnt="0"/>
      <dgm:spPr/>
    </dgm:pt>
    <dgm:pt modelId="{71A9474A-934F-42C2-A2D7-E129368DC6FB}" type="pres">
      <dgm:prSet presAssocID="{21FBB1B7-F057-488B-88F9-314026365C0D}" presName="composite" presStyleCnt="0"/>
      <dgm:spPr/>
    </dgm:pt>
    <dgm:pt modelId="{1D64C1DB-DFFE-4184-BF5F-7CC04BC3F673}" type="pres">
      <dgm:prSet presAssocID="{21FBB1B7-F057-488B-88F9-314026365C0D}" presName="LShape" presStyleLbl="alignNode1" presStyleIdx="4" presStyleCnt="7"/>
      <dgm:spPr/>
    </dgm:pt>
    <dgm:pt modelId="{73882955-915B-4414-8D00-C51D627B4FA7}" type="pres">
      <dgm:prSet presAssocID="{21FBB1B7-F057-488B-88F9-314026365C0D}" presName="ParentText" presStyleLbl="revTx" presStyleIdx="2" presStyleCnt="4">
        <dgm:presLayoutVars>
          <dgm:chMax val="0"/>
          <dgm:chPref val="0"/>
          <dgm:bulletEnabled val="1"/>
        </dgm:presLayoutVars>
      </dgm:prSet>
      <dgm:spPr/>
    </dgm:pt>
    <dgm:pt modelId="{40186198-92F3-40EC-A68C-1C3852DED069}" type="pres">
      <dgm:prSet presAssocID="{21FBB1B7-F057-488B-88F9-314026365C0D}" presName="Triangle" presStyleLbl="alignNode1" presStyleIdx="5" presStyleCnt="7"/>
      <dgm:spPr/>
    </dgm:pt>
    <dgm:pt modelId="{FC77531B-86F6-4E4C-89A7-29C184177B49}" type="pres">
      <dgm:prSet presAssocID="{8B26BF12-B838-45A9-A30F-95B180AA99ED}" presName="sibTrans" presStyleCnt="0"/>
      <dgm:spPr/>
    </dgm:pt>
    <dgm:pt modelId="{58D5852D-24EC-4FF9-BBD3-97A30D2F545B}" type="pres">
      <dgm:prSet presAssocID="{8B26BF12-B838-45A9-A30F-95B180AA99ED}" presName="space" presStyleCnt="0"/>
      <dgm:spPr/>
    </dgm:pt>
    <dgm:pt modelId="{6536C68D-7501-4F61-B566-AE7E5C8EACCA}" type="pres">
      <dgm:prSet presAssocID="{8BC40AB9-98BA-44DD-A7A2-85077173B899}" presName="composite" presStyleCnt="0"/>
      <dgm:spPr/>
    </dgm:pt>
    <dgm:pt modelId="{D3F6D0D2-52FC-45DF-84F2-809551D9F6EE}" type="pres">
      <dgm:prSet presAssocID="{8BC40AB9-98BA-44DD-A7A2-85077173B899}" presName="LShape" presStyleLbl="alignNode1" presStyleIdx="6" presStyleCnt="7"/>
      <dgm:spPr/>
    </dgm:pt>
    <dgm:pt modelId="{F7D4F53A-2961-46B4-B192-CA124DC30DD5}" type="pres">
      <dgm:prSet presAssocID="{8BC40AB9-98BA-44DD-A7A2-85077173B899}" presName="ParentText" presStyleLbl="revTx" presStyleIdx="3" presStyleCnt="4">
        <dgm:presLayoutVars>
          <dgm:chMax val="0"/>
          <dgm:chPref val="0"/>
          <dgm:bulletEnabled val="1"/>
        </dgm:presLayoutVars>
      </dgm:prSet>
      <dgm:spPr/>
    </dgm:pt>
  </dgm:ptLst>
  <dgm:cxnLst>
    <dgm:cxn modelId="{14F55F68-C8AE-4A73-8FC1-91A0D47672A0}" type="presOf" srcId="{21FBB1B7-F057-488B-88F9-314026365C0D}" destId="{73882955-915B-4414-8D00-C51D627B4FA7}" srcOrd="0" destOrd="0" presId="urn:microsoft.com/office/officeart/2009/3/layout/StepUpProcess"/>
    <dgm:cxn modelId="{10ADEA49-2B0F-4777-A5E1-89454954038D}" srcId="{2EDD6B9C-77D3-402D-A5AE-C8137623C292}" destId="{54A28D50-2ADD-4489-BB4D-E55D12917E7B}" srcOrd="0" destOrd="0" parTransId="{1DA0FDB9-B51C-4EF4-948D-A61B325BCACA}" sibTransId="{AAFC3E91-0E9B-40C2-B933-0D83D402490B}"/>
    <dgm:cxn modelId="{8FD8D36B-4E7E-41A0-808A-2716C65E7F4A}" srcId="{2EDD6B9C-77D3-402D-A5AE-C8137623C292}" destId="{8BC40AB9-98BA-44DD-A7A2-85077173B899}" srcOrd="3" destOrd="0" parTransId="{7B4A7514-7939-4CBA-A25D-2497ECC05BBC}" sibTransId="{E74F2B99-9214-4367-82B9-2382EBB0C00A}"/>
    <dgm:cxn modelId="{2D1D1057-8618-46A8-8252-C7E1B559E98E}" type="presOf" srcId="{2EDD6B9C-77D3-402D-A5AE-C8137623C292}" destId="{F535B1AB-9252-4573-97A0-23405E952B10}" srcOrd="0" destOrd="0" presId="urn:microsoft.com/office/officeart/2009/3/layout/StepUpProcess"/>
    <dgm:cxn modelId="{09B47980-1227-4BB5-B589-B908894C9033}" srcId="{2EDD6B9C-77D3-402D-A5AE-C8137623C292}" destId="{21FBB1B7-F057-488B-88F9-314026365C0D}" srcOrd="2" destOrd="0" parTransId="{713A09A6-ED12-41DF-8082-CD1BFF5FCF88}" sibTransId="{8B26BF12-B838-45A9-A30F-95B180AA99ED}"/>
    <dgm:cxn modelId="{8A0A7BA5-88A2-4303-9390-B3DEC4D61F40}" type="presOf" srcId="{8BC40AB9-98BA-44DD-A7A2-85077173B899}" destId="{F7D4F53A-2961-46B4-B192-CA124DC30DD5}" srcOrd="0" destOrd="0" presId="urn:microsoft.com/office/officeart/2009/3/layout/StepUpProcess"/>
    <dgm:cxn modelId="{D270D9D3-C520-44A8-9F5B-054A9AB79E2E}" srcId="{2EDD6B9C-77D3-402D-A5AE-C8137623C292}" destId="{9C47DB30-48E6-427E-9748-59FD768037D9}" srcOrd="1" destOrd="0" parTransId="{B81EFB3B-FC5A-4335-B1F5-50E641FA9176}" sibTransId="{09112C53-85B2-498A-B3EA-14F15130655D}"/>
    <dgm:cxn modelId="{34DFEAD5-F8BB-44DA-A3FF-82FF6DB2EEE8}" type="presOf" srcId="{9C47DB30-48E6-427E-9748-59FD768037D9}" destId="{9A4A15E7-392E-40DF-A6DA-ECC6F50983D1}" srcOrd="0" destOrd="0" presId="urn:microsoft.com/office/officeart/2009/3/layout/StepUpProcess"/>
    <dgm:cxn modelId="{460A8BE4-7D13-4E24-8CD2-35719EA86B1D}" type="presOf" srcId="{54A28D50-2ADD-4489-BB4D-E55D12917E7B}" destId="{BD49CC78-068D-48F0-AA96-630BC931BBFF}" srcOrd="0" destOrd="0" presId="urn:microsoft.com/office/officeart/2009/3/layout/StepUpProcess"/>
    <dgm:cxn modelId="{C32B1F7A-387A-4DED-98BA-099E67B66334}" type="presParOf" srcId="{F535B1AB-9252-4573-97A0-23405E952B10}" destId="{F524DD2D-D76D-40E1-96E3-5F6E618EC358}" srcOrd="0" destOrd="0" presId="urn:microsoft.com/office/officeart/2009/3/layout/StepUpProcess"/>
    <dgm:cxn modelId="{3693763B-A7D6-4F52-95A1-196539129748}" type="presParOf" srcId="{F524DD2D-D76D-40E1-96E3-5F6E618EC358}" destId="{721A1DF5-D672-4BC3-9B65-2066FC2C1A11}" srcOrd="0" destOrd="0" presId="urn:microsoft.com/office/officeart/2009/3/layout/StepUpProcess"/>
    <dgm:cxn modelId="{829010DA-2303-46D1-9CF9-EABF1D22E339}" type="presParOf" srcId="{F524DD2D-D76D-40E1-96E3-5F6E618EC358}" destId="{BD49CC78-068D-48F0-AA96-630BC931BBFF}" srcOrd="1" destOrd="0" presId="urn:microsoft.com/office/officeart/2009/3/layout/StepUpProcess"/>
    <dgm:cxn modelId="{C05B6F7E-42C3-4927-8064-41C83014D03A}" type="presParOf" srcId="{F524DD2D-D76D-40E1-96E3-5F6E618EC358}" destId="{81113217-3F05-423C-BF33-CA21F912204D}" srcOrd="2" destOrd="0" presId="urn:microsoft.com/office/officeart/2009/3/layout/StepUpProcess"/>
    <dgm:cxn modelId="{D0E4D465-F692-4214-A569-E6149020EF4E}" type="presParOf" srcId="{F535B1AB-9252-4573-97A0-23405E952B10}" destId="{AE2AE6AB-E61D-4A4A-9BE1-5E43D0D15451}" srcOrd="1" destOrd="0" presId="urn:microsoft.com/office/officeart/2009/3/layout/StepUpProcess"/>
    <dgm:cxn modelId="{6D0CDB95-19F0-4F06-978E-7E98F2BDD026}" type="presParOf" srcId="{AE2AE6AB-E61D-4A4A-9BE1-5E43D0D15451}" destId="{F8A6A667-31A0-4DEC-ACD0-4799FAF0C8F3}" srcOrd="0" destOrd="0" presId="urn:microsoft.com/office/officeart/2009/3/layout/StepUpProcess"/>
    <dgm:cxn modelId="{65C65770-BAC9-4563-B2C1-6662F021C96F}" type="presParOf" srcId="{F535B1AB-9252-4573-97A0-23405E952B10}" destId="{16C8228E-26DD-4306-B7D5-C2B4B0B89C63}" srcOrd="2" destOrd="0" presId="urn:microsoft.com/office/officeart/2009/3/layout/StepUpProcess"/>
    <dgm:cxn modelId="{E3292BF1-56B2-432D-B172-384865A7E161}" type="presParOf" srcId="{16C8228E-26DD-4306-B7D5-C2B4B0B89C63}" destId="{B726426E-9D76-44B2-8213-BE92D761C6B1}" srcOrd="0" destOrd="0" presId="urn:microsoft.com/office/officeart/2009/3/layout/StepUpProcess"/>
    <dgm:cxn modelId="{EE2CEF9E-4AAD-4EA5-B89F-90B9BA28283C}" type="presParOf" srcId="{16C8228E-26DD-4306-B7D5-C2B4B0B89C63}" destId="{9A4A15E7-392E-40DF-A6DA-ECC6F50983D1}" srcOrd="1" destOrd="0" presId="urn:microsoft.com/office/officeart/2009/3/layout/StepUpProcess"/>
    <dgm:cxn modelId="{BAD82613-7C46-4C87-AD84-543EE48E3B56}" type="presParOf" srcId="{16C8228E-26DD-4306-B7D5-C2B4B0B89C63}" destId="{B41D6CF4-AC0A-4EE5-912B-3DDE5230E253}" srcOrd="2" destOrd="0" presId="urn:microsoft.com/office/officeart/2009/3/layout/StepUpProcess"/>
    <dgm:cxn modelId="{207708E1-4A5F-440E-B74E-1D8650739618}" type="presParOf" srcId="{F535B1AB-9252-4573-97A0-23405E952B10}" destId="{5FD4B975-3144-473C-A37E-4CC6B08277DB}" srcOrd="3" destOrd="0" presId="urn:microsoft.com/office/officeart/2009/3/layout/StepUpProcess"/>
    <dgm:cxn modelId="{6F9A607B-7A93-4B28-9BD0-6AB642BD4578}" type="presParOf" srcId="{5FD4B975-3144-473C-A37E-4CC6B08277DB}" destId="{D87F2D57-A1EA-4BE4-8374-C7B1D7A16618}" srcOrd="0" destOrd="0" presId="urn:microsoft.com/office/officeart/2009/3/layout/StepUpProcess"/>
    <dgm:cxn modelId="{842C83AC-AEFA-4479-A4B9-879ED1FD4275}" type="presParOf" srcId="{F535B1AB-9252-4573-97A0-23405E952B10}" destId="{71A9474A-934F-42C2-A2D7-E129368DC6FB}" srcOrd="4" destOrd="0" presId="urn:microsoft.com/office/officeart/2009/3/layout/StepUpProcess"/>
    <dgm:cxn modelId="{D782C2F2-0139-4D27-892E-EBA57CF71B38}" type="presParOf" srcId="{71A9474A-934F-42C2-A2D7-E129368DC6FB}" destId="{1D64C1DB-DFFE-4184-BF5F-7CC04BC3F673}" srcOrd="0" destOrd="0" presId="urn:microsoft.com/office/officeart/2009/3/layout/StepUpProcess"/>
    <dgm:cxn modelId="{5B221667-7161-4BE7-86F1-09F2398CA138}" type="presParOf" srcId="{71A9474A-934F-42C2-A2D7-E129368DC6FB}" destId="{73882955-915B-4414-8D00-C51D627B4FA7}" srcOrd="1" destOrd="0" presId="urn:microsoft.com/office/officeart/2009/3/layout/StepUpProcess"/>
    <dgm:cxn modelId="{286D1A2C-6309-4D0A-9B3E-2AE5E176214E}" type="presParOf" srcId="{71A9474A-934F-42C2-A2D7-E129368DC6FB}" destId="{40186198-92F3-40EC-A68C-1C3852DED069}" srcOrd="2" destOrd="0" presId="urn:microsoft.com/office/officeart/2009/3/layout/StepUpProcess"/>
    <dgm:cxn modelId="{B6CD0DED-0F6E-4F19-8605-B39828EA9DD9}" type="presParOf" srcId="{F535B1AB-9252-4573-97A0-23405E952B10}" destId="{FC77531B-86F6-4E4C-89A7-29C184177B49}" srcOrd="5" destOrd="0" presId="urn:microsoft.com/office/officeart/2009/3/layout/StepUpProcess"/>
    <dgm:cxn modelId="{8C1A0374-B953-45E3-B9FD-F424AA573CA4}" type="presParOf" srcId="{FC77531B-86F6-4E4C-89A7-29C184177B49}" destId="{58D5852D-24EC-4FF9-BBD3-97A30D2F545B}" srcOrd="0" destOrd="0" presId="urn:microsoft.com/office/officeart/2009/3/layout/StepUpProcess"/>
    <dgm:cxn modelId="{F5FE718E-7849-4F92-92A9-A97ADBD61C87}" type="presParOf" srcId="{F535B1AB-9252-4573-97A0-23405E952B10}" destId="{6536C68D-7501-4F61-B566-AE7E5C8EACCA}" srcOrd="6" destOrd="0" presId="urn:microsoft.com/office/officeart/2009/3/layout/StepUpProcess"/>
    <dgm:cxn modelId="{58E97F44-0BD4-4971-89A7-866D32AFB050}" type="presParOf" srcId="{6536C68D-7501-4F61-B566-AE7E5C8EACCA}" destId="{D3F6D0D2-52FC-45DF-84F2-809551D9F6EE}" srcOrd="0" destOrd="0" presId="urn:microsoft.com/office/officeart/2009/3/layout/StepUpProcess"/>
    <dgm:cxn modelId="{FF96DF0A-704C-40C7-B4B8-D8F4DB66229A}" type="presParOf" srcId="{6536C68D-7501-4F61-B566-AE7E5C8EACCA}" destId="{F7D4F53A-2961-46B4-B192-CA124DC30DD5}" srcOrd="1" destOrd="0" presId="urn:microsoft.com/office/officeart/2009/3/layout/StepUpProcess"/>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A1DF5-D672-4BC3-9B65-2066FC2C1A11}">
      <dsp:nvSpPr>
        <dsp:cNvPr id="0" name=""/>
        <dsp:cNvSpPr/>
      </dsp:nvSpPr>
      <dsp:spPr>
        <a:xfrm rot="5400000">
          <a:off x="731145" y="1057200"/>
          <a:ext cx="1022274" cy="1701041"/>
        </a:xfrm>
        <a:prstGeom prst="corner">
          <a:avLst>
            <a:gd name="adj1" fmla="val 16120"/>
            <a:gd name="adj2" fmla="val 1611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D49CC78-068D-48F0-AA96-630BC931BBFF}">
      <dsp:nvSpPr>
        <dsp:cNvPr id="0" name=""/>
        <dsp:cNvSpPr/>
      </dsp:nvSpPr>
      <dsp:spPr>
        <a:xfrm>
          <a:off x="560502" y="1565445"/>
          <a:ext cx="1535709" cy="134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ZA" sz="2900" kern="1200" dirty="0">
              <a:solidFill>
                <a:srgbClr val="C00000"/>
              </a:solidFill>
            </a:rPr>
            <a:t>Start-Up</a:t>
          </a:r>
        </a:p>
      </dsp:txBody>
      <dsp:txXfrm>
        <a:off x="560502" y="1565445"/>
        <a:ext cx="1535709" cy="1346139"/>
      </dsp:txXfrm>
    </dsp:sp>
    <dsp:sp modelId="{81113217-3F05-423C-BF33-CA21F912204D}">
      <dsp:nvSpPr>
        <dsp:cNvPr id="0" name=""/>
        <dsp:cNvSpPr/>
      </dsp:nvSpPr>
      <dsp:spPr>
        <a:xfrm>
          <a:off x="1806455" y="931968"/>
          <a:ext cx="289756" cy="289756"/>
        </a:xfrm>
        <a:prstGeom prst="triangle">
          <a:avLst>
            <a:gd name="adj" fmla="val 10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726426E-9D76-44B2-8213-BE92D761C6B1}">
      <dsp:nvSpPr>
        <dsp:cNvPr id="0" name=""/>
        <dsp:cNvSpPr/>
      </dsp:nvSpPr>
      <dsp:spPr>
        <a:xfrm rot="5400000">
          <a:off x="2611154" y="591990"/>
          <a:ext cx="1022274" cy="1701041"/>
        </a:xfrm>
        <a:prstGeom prst="corner">
          <a:avLst>
            <a:gd name="adj1" fmla="val 16120"/>
            <a:gd name="adj2" fmla="val 1611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9A4A15E7-392E-40DF-A6DA-ECC6F50983D1}">
      <dsp:nvSpPr>
        <dsp:cNvPr id="0" name=""/>
        <dsp:cNvSpPr/>
      </dsp:nvSpPr>
      <dsp:spPr>
        <a:xfrm>
          <a:off x="2440511" y="1100235"/>
          <a:ext cx="1535709" cy="134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ZA" sz="2900" kern="1200" dirty="0">
              <a:solidFill>
                <a:srgbClr val="C00000"/>
              </a:solidFill>
            </a:rPr>
            <a:t>Growth</a:t>
          </a:r>
        </a:p>
      </dsp:txBody>
      <dsp:txXfrm>
        <a:off x="2440511" y="1100235"/>
        <a:ext cx="1535709" cy="1346139"/>
      </dsp:txXfrm>
    </dsp:sp>
    <dsp:sp modelId="{B41D6CF4-AC0A-4EE5-912B-3DDE5230E253}">
      <dsp:nvSpPr>
        <dsp:cNvPr id="0" name=""/>
        <dsp:cNvSpPr/>
      </dsp:nvSpPr>
      <dsp:spPr>
        <a:xfrm>
          <a:off x="3686464" y="466758"/>
          <a:ext cx="289756" cy="289756"/>
        </a:xfrm>
        <a:prstGeom prst="triangle">
          <a:avLst>
            <a:gd name="adj" fmla="val 10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1D64C1DB-DFFE-4184-BF5F-7CC04BC3F673}">
      <dsp:nvSpPr>
        <dsp:cNvPr id="0" name=""/>
        <dsp:cNvSpPr/>
      </dsp:nvSpPr>
      <dsp:spPr>
        <a:xfrm rot="5400000">
          <a:off x="4491162" y="126780"/>
          <a:ext cx="1022274" cy="1701041"/>
        </a:xfrm>
        <a:prstGeom prst="corner">
          <a:avLst>
            <a:gd name="adj1" fmla="val 16120"/>
            <a:gd name="adj2" fmla="val 1611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3882955-915B-4414-8D00-C51D627B4FA7}">
      <dsp:nvSpPr>
        <dsp:cNvPr id="0" name=""/>
        <dsp:cNvSpPr/>
      </dsp:nvSpPr>
      <dsp:spPr>
        <a:xfrm>
          <a:off x="4320519" y="635025"/>
          <a:ext cx="1535709" cy="134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ZA" sz="2900" kern="1200" dirty="0">
              <a:solidFill>
                <a:srgbClr val="C00000"/>
              </a:solidFill>
            </a:rPr>
            <a:t>Maturity</a:t>
          </a:r>
        </a:p>
      </dsp:txBody>
      <dsp:txXfrm>
        <a:off x="4320519" y="635025"/>
        <a:ext cx="1535709" cy="1346139"/>
      </dsp:txXfrm>
    </dsp:sp>
    <dsp:sp modelId="{40186198-92F3-40EC-A68C-1C3852DED069}">
      <dsp:nvSpPr>
        <dsp:cNvPr id="0" name=""/>
        <dsp:cNvSpPr/>
      </dsp:nvSpPr>
      <dsp:spPr>
        <a:xfrm>
          <a:off x="5566472" y="1548"/>
          <a:ext cx="289756" cy="289756"/>
        </a:xfrm>
        <a:prstGeom prst="triangle">
          <a:avLst>
            <a:gd name="adj" fmla="val 10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3F6D0D2-52FC-45DF-84F2-809551D9F6EE}">
      <dsp:nvSpPr>
        <dsp:cNvPr id="0" name=""/>
        <dsp:cNvSpPr/>
      </dsp:nvSpPr>
      <dsp:spPr>
        <a:xfrm rot="5400000">
          <a:off x="6371171" y="-338429"/>
          <a:ext cx="1022274" cy="1701041"/>
        </a:xfrm>
        <a:prstGeom prst="corner">
          <a:avLst>
            <a:gd name="adj1" fmla="val 16120"/>
            <a:gd name="adj2" fmla="val 1611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7D4F53A-2961-46B4-B192-CA124DC30DD5}">
      <dsp:nvSpPr>
        <dsp:cNvPr id="0" name=""/>
        <dsp:cNvSpPr/>
      </dsp:nvSpPr>
      <dsp:spPr>
        <a:xfrm>
          <a:off x="6200528" y="169815"/>
          <a:ext cx="1535709" cy="134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ZA" sz="2900" kern="1200" dirty="0">
              <a:solidFill>
                <a:srgbClr val="C00000"/>
              </a:solidFill>
            </a:rPr>
            <a:t>Decline</a:t>
          </a:r>
        </a:p>
      </dsp:txBody>
      <dsp:txXfrm>
        <a:off x="6200528" y="169815"/>
        <a:ext cx="1535709" cy="134613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3/4/2025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3/4/2025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2455A-0D23-4EAB-9AF9-2CC2B3066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90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2455A-0D23-4EAB-9AF9-2CC2B3066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654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42FC2-A162-47B3-989B-571A62414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80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42FC2-A162-47B3-989B-571A62414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61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42FC2-A162-47B3-989B-571A62414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88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42FC2-A162-47B3-989B-571A62414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69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42FC2-A162-47B3-989B-571A62414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30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2455A-0D23-4EAB-9AF9-2CC2B3066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95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dirty="0"/>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BUSINESS COACHING_BUISNESS PLAN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BUSINESS COACHING_BUISNESS PLAN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dirty="0"/>
              <a:t>BUSINESS COACHING_BUISNESS PLAN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BUSINESS COACHING_BUISNESS PLAN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BUSINESS COACHING_BUISNESS PLAN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0101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833845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5182" y="265803"/>
            <a:ext cx="10058400" cy="748452"/>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553228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Presentation Title</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480282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844107"/>
          </a:xfrm>
        </p:spPr>
        <p:txBody>
          <a:bodyPr/>
          <a:lstStyle/>
          <a:p>
            <a:r>
              <a:rPr lang="en-US" dirty="0"/>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654140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dirty="0"/>
              <a:t>30/05/2024</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lvl1pPr>
              <a:defRPr/>
            </a:lvl1pPr>
          </a:lstStyle>
          <a:p>
            <a:r>
              <a:rPr lang="en-US" dirty="0"/>
              <a:t>BUSINESS COACHING_BUISNESS PLAN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83684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736283"/>
          </a:xfrm>
        </p:spPr>
        <p:txBody>
          <a:bodyPr/>
          <a:lstStyle/>
          <a:p>
            <a:r>
              <a:rPr lang="en-US" dirty="0"/>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370432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20XX</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78862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A8464DCA-A9BF-A892-3059-84E13570D01E}"/>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26145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04669888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20XX</a:t>
            </a:r>
            <a:endParaRPr lang="en-US" dirty="0"/>
          </a:p>
        </p:txBody>
      </p:sp>
      <p:sp>
        <p:nvSpPr>
          <p:cNvPr id="6" name="Footer Placeholder 5"/>
          <p:cNvSpPr>
            <a:spLocks noGrp="1"/>
          </p:cNvSpPr>
          <p:nvPr>
            <p:ph type="ftr" sz="quarter" idx="11"/>
          </p:nvPr>
        </p:nvSpPr>
        <p:spPr>
          <a:xfrm>
            <a:off x="1097279" y="6446838"/>
            <a:ext cx="6818262" cy="365125"/>
          </a:xfrm>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095243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855761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0532924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rgbClr val="C00000"/>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1866899"/>
          </a:xfrm>
          <a:solidFill>
            <a:schemeClr val="bg1">
              <a:alpha val="93000"/>
            </a:schemeClr>
          </a:solidFill>
        </p:spPr>
        <p:txBody>
          <a:bodyPr lIns="822960" tIns="91440" bIns="548640" anchor="b" anchorCtr="0">
            <a:noAutofit/>
          </a:bodyPr>
          <a:lstStyle>
            <a:lvl1pPr>
              <a:defRPr/>
            </a:lvl1pPr>
          </a:lstStyle>
          <a:p>
            <a:r>
              <a:rPr lang="en-US" sz="5400" dirty="0">
                <a:solidFill>
                  <a:schemeClr val="tx1"/>
                </a:solidFill>
              </a:rPr>
              <a:t>Click to add title</a:t>
            </a:r>
          </a:p>
        </p:txBody>
      </p:sp>
    </p:spTree>
    <p:extLst>
      <p:ext uri="{BB962C8B-B14F-4D97-AF65-F5344CB8AC3E}">
        <p14:creationId xmlns:p14="http://schemas.microsoft.com/office/powerpoint/2010/main" val="286856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88719" y="1130464"/>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08201"/>
            <a:ext cx="10058399" cy="3760891"/>
          </a:xfrm>
        </p:spPr>
        <p:txBody>
          <a:bodyPr lIns="91440">
            <a:normAutofit/>
          </a:bodyPr>
          <a:lstStyle>
            <a:lvl1pPr marL="347472" indent="-347472">
              <a:spcBef>
                <a:spcPts val="1200"/>
              </a:spcBef>
              <a:spcAft>
                <a:spcPts val="200"/>
              </a:spcAft>
              <a:buFont typeface="Arial" panose="020B0604020202020204" pitchFamily="34" charset="0"/>
              <a:buChar char="•"/>
              <a:defRPr sz="3000"/>
            </a:lvl1pPr>
            <a:lvl2pPr>
              <a:spcBef>
                <a:spcPts val="1200"/>
              </a:spcBef>
              <a:spcAft>
                <a:spcPts val="200"/>
              </a:spcAft>
              <a:defRPr sz="3000"/>
            </a:lvl2pPr>
            <a:lvl3pPr>
              <a:spcBef>
                <a:spcPts val="1200"/>
              </a:spcBef>
              <a:spcAft>
                <a:spcPts val="200"/>
              </a:spcAft>
              <a:defRPr sz="3000"/>
            </a:lvl3pPr>
            <a:lvl4pPr>
              <a:spcBef>
                <a:spcPts val="1200"/>
              </a:spcBef>
              <a:spcAft>
                <a:spcPts val="200"/>
              </a:spcAft>
              <a:defRPr sz="3000"/>
            </a:lvl4pPr>
            <a:lvl5pPr>
              <a:spcBef>
                <a:spcPts val="1200"/>
              </a:spcBef>
              <a:spcAft>
                <a:spcPts val="200"/>
              </a:spcAft>
              <a:defRPr sz="3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258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DBCCDB-B58C-45B3-9E63-49F7B0819260}"/>
              </a:ext>
              <a:ext uri="{C183D7F6-B498-43B3-948B-1728B52AA6E4}">
                <adec:decorative xmlns:adec="http://schemas.microsoft.com/office/drawing/2017/decorative" val="1"/>
              </a:ext>
            </a:extLst>
          </p:cNvPr>
          <p:cNvSpPr/>
          <p:nvPr userDrawn="1"/>
        </p:nvSpPr>
        <p:spPr bwMode="white">
          <a:xfrm>
            <a:off x="0" y="5260258"/>
            <a:ext cx="12192000" cy="15977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Subtitle 2">
            <a:extLst>
              <a:ext uri="{FF2B5EF4-FFF2-40B4-BE49-F238E27FC236}">
                <a16:creationId xmlns:a16="http://schemas.microsoft.com/office/drawing/2014/main" id="{A72A6B42-C371-4562-8E40-9EE1906C8578}"/>
              </a:ext>
            </a:extLst>
          </p:cNvPr>
          <p:cNvSpPr>
            <a:spLocks noGrp="1"/>
          </p:cNvSpPr>
          <p:nvPr>
            <p:ph type="subTitle" idx="1" hasCustomPrompt="1"/>
          </p:nvPr>
        </p:nvSpPr>
        <p:spPr>
          <a:xfrm>
            <a:off x="1065212" y="5943600"/>
            <a:ext cx="10058400" cy="914400"/>
          </a:xfrm>
        </p:spPr>
        <p:txBody>
          <a:bodyPr lIns="91440">
            <a:normAutofit/>
          </a:bodyPr>
          <a:lstStyle>
            <a:lvl1pPr marL="0" indent="0">
              <a:buNone/>
              <a:defRPr sz="2400">
                <a:solidFill>
                  <a:schemeClr val="bg1"/>
                </a:solidFill>
              </a:defRPr>
            </a:lvl1pPr>
          </a:lstStyle>
          <a:p>
            <a:r>
              <a:rPr lang="en-US" sz="1500" dirty="0">
                <a:solidFill>
                  <a:schemeClr val="bg1"/>
                </a:solidFill>
              </a:rPr>
              <a:t>Click to add subtitle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355723"/>
          </a:xfrm>
          <a:solidFill>
            <a:srgbClr val="C00000"/>
          </a:solidFill>
        </p:spPr>
        <p:txBody>
          <a:bodyPr>
            <a:normAutofit/>
          </a:bodyPr>
          <a:lstStyle>
            <a:lvl1pPr algn="ctr">
              <a:defRPr sz="1600"/>
            </a:lvl1pPr>
          </a:lstStyle>
          <a:p>
            <a:r>
              <a:rPr lang="en-US"/>
              <a:t>Click icon to add picture</a:t>
            </a:r>
            <a:endParaRPr lang="en-US" dirty="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355723"/>
          </a:xfrm>
          <a:solidFill>
            <a:srgbClr val="C00000"/>
          </a:solidFill>
        </p:spPr>
        <p:txBody>
          <a:bodyPr>
            <a:normAutofit/>
          </a:bodyPr>
          <a:lstStyle>
            <a:lvl1pPr algn="ctr">
              <a:defRPr sz="1600"/>
            </a:lvl1pPr>
          </a:lstStyle>
          <a:p>
            <a:r>
              <a:rPr lang="en-US"/>
              <a:t>Click icon to add picture</a:t>
            </a:r>
            <a:endParaRPr lang="en-US" dirty="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355723"/>
          </a:xfrm>
          <a:solidFill>
            <a:srgbClr val="C00000"/>
          </a:solidFill>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8300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dirty="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BUSINESS COACHING_BUISNESS PLAN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3485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rgbClr val="C00000"/>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3428999"/>
            <a:ext cx="7537703" cy="2202181"/>
          </a:xfrm>
          <a:solidFill>
            <a:schemeClr val="bg1">
              <a:alpha val="93000"/>
            </a:schemeClr>
          </a:solidFill>
        </p:spPr>
        <p:txBody>
          <a:bodyPr lIns="822960" tIns="91440" bIns="822960" anchor="b" anchorCtr="0">
            <a:noAutofit/>
          </a:bodyPr>
          <a:lstStyle>
            <a:lvl1pPr>
              <a:defRPr sz="4800"/>
            </a:lvl1pPr>
          </a:lstStyle>
          <a:p>
            <a:r>
              <a:rPr lang="en-US" sz="5400" dirty="0">
                <a:solidFill>
                  <a:schemeClr val="tx1"/>
                </a:solidFill>
              </a:rPr>
              <a:t>Click to add title</a:t>
            </a: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hasCustomPrompt="1"/>
          </p:nvPr>
        </p:nvSpPr>
        <p:spPr>
          <a:xfrm>
            <a:off x="845389" y="4735798"/>
            <a:ext cx="6692313" cy="845849"/>
          </a:xfrm>
        </p:spPr>
        <p:txBody>
          <a:bodyPr>
            <a:normAutofit/>
          </a:bodyPr>
          <a:lstStyle>
            <a:lvl1pPr marL="0" indent="0">
              <a:buNone/>
              <a:defRPr sz="2400"/>
            </a:lvl1pPr>
          </a:lstStyle>
          <a:p>
            <a:r>
              <a:rPr lang="en-US" dirty="0">
                <a:solidFill>
                  <a:schemeClr val="tx1"/>
                </a:solidFill>
              </a:rPr>
              <a:t>Click to add subtitle</a:t>
            </a:r>
          </a:p>
        </p:txBody>
      </p:sp>
    </p:spTree>
    <p:extLst>
      <p:ext uri="{BB962C8B-B14F-4D97-AF65-F5344CB8AC3E}">
        <p14:creationId xmlns:p14="http://schemas.microsoft.com/office/powerpoint/2010/main" val="2151775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hasCustomPrompt="1"/>
          </p:nvPr>
        </p:nvSpPr>
        <p:spPr>
          <a:xfrm>
            <a:off x="7859485" y="640080"/>
            <a:ext cx="3690257" cy="2450676"/>
          </a:xfrm>
        </p:spPr>
        <p:txBody>
          <a:bodyPr>
            <a:normAutofit/>
          </a:bodyPr>
          <a:lstStyle>
            <a:lvl1pPr>
              <a:defRPr/>
            </a:lvl1pPr>
          </a:lstStyle>
          <a:p>
            <a:r>
              <a:rPr lang="en-US" dirty="0"/>
              <a:t>Click to add title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3255512"/>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rgbClr val="C00000"/>
          </a:solidFill>
        </p:spPr>
        <p:txBody>
          <a:bodyPr>
            <a:normAutofit/>
          </a:bodyPr>
          <a:lstStyle>
            <a:lvl1pPr algn="ctr">
              <a:defRPr sz="1800"/>
            </a:lvl1pPr>
          </a:lstStyle>
          <a:p>
            <a:r>
              <a:rPr lang="en-US"/>
              <a:t>Click icon to add picture</a:t>
            </a:r>
            <a:endParaRPr lang="en-US" dirty="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hasCustomPrompt="1"/>
          </p:nvPr>
        </p:nvSpPr>
        <p:spPr>
          <a:xfrm>
            <a:off x="7859485" y="3429000"/>
            <a:ext cx="3690257" cy="2440094"/>
          </a:xfrm>
        </p:spPr>
        <p:txBody>
          <a:bodyPr lIns="91440">
            <a:normAutofit/>
          </a:bodyPr>
          <a:lstStyle>
            <a:lvl1pPr marL="0" indent="0">
              <a:buNone/>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9358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C1D561-971B-43DB-A5A7-63A887A0CA6B}"/>
              </a:ext>
            </a:extLst>
          </p:cNvPr>
          <p:cNvSpPr>
            <a:spLocks noGrp="1"/>
          </p:cNvSpPr>
          <p:nvPr>
            <p:ph type="title" hasCustomPrompt="1"/>
          </p:nvPr>
        </p:nvSpPr>
        <p:spPr>
          <a:xfrm>
            <a:off x="742130" y="181362"/>
            <a:ext cx="5486400" cy="907663"/>
          </a:xfrm>
        </p:spPr>
        <p:txBody>
          <a:bodyPr anchor="b" anchorCtr="0">
            <a:noAutofit/>
          </a:bodyPr>
          <a:lstStyle>
            <a:lvl1pPr algn="ctr">
              <a:defRPr/>
            </a:lvl1pPr>
          </a:lstStyle>
          <a:p>
            <a:pPr algn="ctr"/>
            <a:r>
              <a:rPr lang="en-US" dirty="0"/>
              <a:t>Click to add title</a:t>
            </a:r>
          </a:p>
        </p:txBody>
      </p:sp>
      <p:sp>
        <p:nvSpPr>
          <p:cNvPr id="11" name="Date Placeholder 3">
            <a:extLst>
              <a:ext uri="{FF2B5EF4-FFF2-40B4-BE49-F238E27FC236}">
                <a16:creationId xmlns:a16="http://schemas.microsoft.com/office/drawing/2014/main" id="{23D67752-1F0B-4C84-BBA7-A57E2793D918}"/>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15" name="Footer Placeholder 4">
            <a:extLst>
              <a:ext uri="{FF2B5EF4-FFF2-40B4-BE49-F238E27FC236}">
                <a16:creationId xmlns:a16="http://schemas.microsoft.com/office/drawing/2014/main" id="{E8E05746-2784-43CF-84F7-0175BD650240}"/>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6" name="Slide Number Placeholder 5">
            <a:extLst>
              <a:ext uri="{FF2B5EF4-FFF2-40B4-BE49-F238E27FC236}">
                <a16:creationId xmlns:a16="http://schemas.microsoft.com/office/drawing/2014/main" id="{BB851CC3-3ED8-49E8-B8AC-6D79B036F307}"/>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Tree>
    <p:extLst>
      <p:ext uri="{BB962C8B-B14F-4D97-AF65-F5344CB8AC3E}">
        <p14:creationId xmlns:p14="http://schemas.microsoft.com/office/powerpoint/2010/main" val="138067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BUSINESS COACHING_BUISNESS PLAN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1" y="989706"/>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BUSINESS COACHING_BUISNESS PLAN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dirty="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dirty="0"/>
              <a:t>BUSINESS COACHING_BUISNESS PLAN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dirty="0"/>
              <a:t>BUSINESS COACHING_BUISNESS PLAN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5230762" y="363795"/>
            <a:ext cx="5525728" cy="1681315"/>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5535561" y="2281084"/>
            <a:ext cx="6558116" cy="4075266"/>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dirty="0"/>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dirty="0"/>
              <a:t>BUSINESS COACHING_BUISNESS PLAN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BUSINESS COACHING_BUISNESS PLAN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dirty="0"/>
              <a:t>8/05/20XX</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BUSINESS COACHING_BUISNESS PLAN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userDrawn="1"/>
        </p:nvSpPr>
        <p:spPr>
          <a:xfrm>
            <a:off x="3175" y="6400800"/>
            <a:ext cx="12188825" cy="457200"/>
          </a:xfrm>
          <a:prstGeom prst="rect">
            <a:avLst/>
          </a:prstGeom>
          <a:solidFill>
            <a:srgbClr val="C00000"/>
          </a:solidFill>
          <a:ln/>
        </p:spPr>
        <p:style>
          <a:lnRef idx="1">
            <a:schemeClr val="dk1"/>
          </a:lnRef>
          <a:fillRef idx="2">
            <a:schemeClr val="dk1"/>
          </a:fillRef>
          <a:effectRef idx="1">
            <a:schemeClr val="dk1"/>
          </a:effectRef>
          <a:fontRef idx="minor">
            <a:schemeClr val="dk1"/>
          </a:fontRef>
        </p:style>
      </p:sp>
      <p:sp>
        <p:nvSpPr>
          <p:cNvPr id="2" name="Title Placeholder 1"/>
          <p:cNvSpPr>
            <a:spLocks noGrp="1"/>
          </p:cNvSpPr>
          <p:nvPr>
            <p:ph type="title"/>
          </p:nvPr>
        </p:nvSpPr>
        <p:spPr>
          <a:xfrm>
            <a:off x="1097280" y="493826"/>
            <a:ext cx="10058400" cy="61672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a:t>20XX</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12520" y="1120632"/>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46611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Placeholder 73" descr="A picture of three chairs against the wall">
            <a:extLst>
              <a:ext uri="{FF2B5EF4-FFF2-40B4-BE49-F238E27FC236}">
                <a16:creationId xmlns:a16="http://schemas.microsoft.com/office/drawing/2014/main" id="{70E8AD59-4DDD-4E2E-A6CA-FF1DE5BD8A4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2476500" y="622103"/>
            <a:ext cx="9715500" cy="3720928"/>
          </a:xfrm>
        </p:spPr>
      </p:pic>
      <p:sp>
        <p:nvSpPr>
          <p:cNvPr id="26" name="Text Placeholder 25">
            <a:extLst>
              <a:ext uri="{FF2B5EF4-FFF2-40B4-BE49-F238E27FC236}">
                <a16:creationId xmlns:a16="http://schemas.microsoft.com/office/drawing/2014/main" id="{C022D7CD-E026-4E29-BE4B-3FA7B1EB6A46}"/>
              </a:ext>
            </a:extLst>
          </p:cNvPr>
          <p:cNvSpPr>
            <a:spLocks noGrp="1"/>
          </p:cNvSpPr>
          <p:nvPr>
            <p:ph type="body" sz="quarter" idx="12"/>
          </p:nvPr>
        </p:nvSpPr>
        <p:spPr>
          <a:xfrm>
            <a:off x="329609" y="4772519"/>
            <a:ext cx="8778668" cy="1351888"/>
          </a:xfrm>
        </p:spPr>
        <p:txBody>
          <a:bodyPr/>
          <a:lstStyle/>
          <a:p>
            <a:r>
              <a:rPr lang="en-US" sz="3200" dirty="0"/>
              <a:t>Business Coaching &amp; Consulting​​</a:t>
            </a:r>
          </a:p>
        </p:txBody>
      </p:sp>
      <p:sp>
        <p:nvSpPr>
          <p:cNvPr id="36" name="Text Placeholder 35">
            <a:extLst>
              <a:ext uri="{FF2B5EF4-FFF2-40B4-BE49-F238E27FC236}">
                <a16:creationId xmlns:a16="http://schemas.microsoft.com/office/drawing/2014/main" id="{AEEB6582-6001-4276-8F87-1470B6FA1488}"/>
              </a:ext>
            </a:extLst>
          </p:cNvPr>
          <p:cNvSpPr>
            <a:spLocks noGrp="1"/>
          </p:cNvSpPr>
          <p:nvPr>
            <p:ph type="body" sz="quarter" idx="13"/>
          </p:nvPr>
        </p:nvSpPr>
        <p:spPr>
          <a:xfrm>
            <a:off x="9108276" y="5105749"/>
            <a:ext cx="3083723" cy="685429"/>
          </a:xfrm>
        </p:spPr>
        <p:txBody>
          <a:bodyPr/>
          <a:lstStyle/>
          <a:p>
            <a:r>
              <a:rPr lang="en-US" sz="2200" dirty="0"/>
              <a:t>06/06/2024</a:t>
            </a:r>
          </a:p>
        </p:txBody>
      </p:sp>
      <p:pic>
        <p:nvPicPr>
          <p:cNvPr id="5" name="Picture 4" descr="A red logo with a white background&#10;&#10;Description automatically generated">
            <a:extLst>
              <a:ext uri="{FF2B5EF4-FFF2-40B4-BE49-F238E27FC236}">
                <a16:creationId xmlns:a16="http://schemas.microsoft.com/office/drawing/2014/main" id="{812D0C3B-4922-DFBB-50BA-8F31F30AE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249" y="975841"/>
            <a:ext cx="2592214" cy="2592214"/>
          </a:xfrm>
          <a:prstGeom prst="rect">
            <a:avLst/>
          </a:prstGeom>
        </p:spPr>
      </p:pic>
      <p:sp>
        <p:nvSpPr>
          <p:cNvPr id="9" name="TextBox 8">
            <a:extLst>
              <a:ext uri="{FF2B5EF4-FFF2-40B4-BE49-F238E27FC236}">
                <a16:creationId xmlns:a16="http://schemas.microsoft.com/office/drawing/2014/main" id="{33600F6A-2F07-ACC2-4535-0E2EFC489A2B}"/>
              </a:ext>
            </a:extLst>
          </p:cNvPr>
          <p:cNvSpPr txBox="1"/>
          <p:nvPr/>
        </p:nvSpPr>
        <p:spPr>
          <a:xfrm>
            <a:off x="2832249" y="3090446"/>
            <a:ext cx="2946103" cy="338554"/>
          </a:xfrm>
          <a:prstGeom prst="rect">
            <a:avLst/>
          </a:prstGeom>
          <a:noFill/>
        </p:spPr>
        <p:txBody>
          <a:bodyPr wrap="square" rtlCol="0">
            <a:spAutoFit/>
          </a:bodyPr>
          <a:lstStyle/>
          <a:p>
            <a:r>
              <a:rPr lang="en-US" sz="1600" dirty="0">
                <a:solidFill>
                  <a:schemeClr val="tx1">
                    <a:lumMod val="85000"/>
                    <a:lumOff val="15000"/>
                  </a:schemeClr>
                </a:solidFill>
              </a:rPr>
              <a:t>IGNITE, ELEVATE,THRIVE</a:t>
            </a:r>
          </a:p>
        </p:txBody>
      </p:sp>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5825C-0094-9A0B-E59C-22707E5CFB5E}"/>
              </a:ext>
            </a:extLst>
          </p:cNvPr>
          <p:cNvSpPr>
            <a:spLocks noGrp="1"/>
          </p:cNvSpPr>
          <p:nvPr>
            <p:ph type="title"/>
          </p:nvPr>
        </p:nvSpPr>
        <p:spPr>
          <a:xfrm>
            <a:off x="331233" y="346621"/>
            <a:ext cx="8408729" cy="578411"/>
          </a:xfrm>
        </p:spPr>
        <p:txBody>
          <a:bodyPr/>
          <a:lstStyle/>
          <a:p>
            <a:r>
              <a:rPr lang="en-US" dirty="0"/>
              <a:t>Market Research and Analysis</a:t>
            </a:r>
          </a:p>
        </p:txBody>
      </p:sp>
      <p:graphicFrame>
        <p:nvGraphicFramePr>
          <p:cNvPr id="5" name="Table 4">
            <a:extLst>
              <a:ext uri="{FF2B5EF4-FFF2-40B4-BE49-F238E27FC236}">
                <a16:creationId xmlns:a16="http://schemas.microsoft.com/office/drawing/2014/main" id="{574F3D41-3000-C89B-D9F6-42A1153796AD}"/>
              </a:ext>
            </a:extLst>
          </p:cNvPr>
          <p:cNvGraphicFramePr>
            <a:graphicFrameLocks noGrp="1"/>
          </p:cNvGraphicFramePr>
          <p:nvPr>
            <p:extLst>
              <p:ext uri="{D42A27DB-BD31-4B8C-83A1-F6EECF244321}">
                <p14:modId xmlns:p14="http://schemas.microsoft.com/office/powerpoint/2010/main" val="882524077"/>
              </p:ext>
            </p:extLst>
          </p:nvPr>
        </p:nvGraphicFramePr>
        <p:xfrm>
          <a:off x="1107422" y="1461091"/>
          <a:ext cx="10216253" cy="4578202"/>
        </p:xfrm>
        <a:graphic>
          <a:graphicData uri="http://schemas.openxmlformats.org/drawingml/2006/table">
            <a:tbl>
              <a:tblPr firstRow="1" bandRow="1">
                <a:tableStyleId>{5940675A-B579-460E-94D1-54222C63F5DA}</a:tableStyleId>
              </a:tblPr>
              <a:tblGrid>
                <a:gridCol w="2037350">
                  <a:extLst>
                    <a:ext uri="{9D8B030D-6E8A-4147-A177-3AD203B41FA5}">
                      <a16:colId xmlns:a16="http://schemas.microsoft.com/office/drawing/2014/main" val="1651895607"/>
                    </a:ext>
                  </a:extLst>
                </a:gridCol>
                <a:gridCol w="2664705">
                  <a:extLst>
                    <a:ext uri="{9D8B030D-6E8A-4147-A177-3AD203B41FA5}">
                      <a16:colId xmlns:a16="http://schemas.microsoft.com/office/drawing/2014/main" val="3293113172"/>
                    </a:ext>
                  </a:extLst>
                </a:gridCol>
                <a:gridCol w="2018715">
                  <a:extLst>
                    <a:ext uri="{9D8B030D-6E8A-4147-A177-3AD203B41FA5}">
                      <a16:colId xmlns:a16="http://schemas.microsoft.com/office/drawing/2014/main" val="3033195614"/>
                    </a:ext>
                  </a:extLst>
                </a:gridCol>
                <a:gridCol w="3495483">
                  <a:extLst>
                    <a:ext uri="{9D8B030D-6E8A-4147-A177-3AD203B41FA5}">
                      <a16:colId xmlns:a16="http://schemas.microsoft.com/office/drawing/2014/main" val="2627278323"/>
                    </a:ext>
                  </a:extLst>
                </a:gridCol>
              </a:tblGrid>
              <a:tr h="1665492">
                <a:tc>
                  <a:txBody>
                    <a:bodyPr/>
                    <a:lstStyle/>
                    <a:p>
                      <a:pPr>
                        <a:lnSpc>
                          <a:spcPct val="107000"/>
                        </a:lnSpc>
                        <a:spcAft>
                          <a:spcPts val="800"/>
                        </a:spcAft>
                      </a:pPr>
                      <a:r>
                        <a:rPr lang="en-ZA" sz="1200" b="1" kern="100" dirty="0">
                          <a:solidFill>
                            <a:schemeClr val="tx1">
                              <a:lumMod val="75000"/>
                            </a:schemeClr>
                          </a:solidFill>
                          <a:effectLst/>
                        </a:rPr>
                        <a:t>Access to </a:t>
                      </a:r>
                      <a:r>
                        <a:rPr lang="en-ZA" sz="1200" b="1" kern="100" dirty="0">
                          <a:solidFill>
                            <a:schemeClr val="tx1"/>
                          </a:solidFill>
                          <a:effectLst/>
                        </a:rPr>
                        <a:t>Markets</a:t>
                      </a:r>
                      <a:endParaRPr lang="en-ZA" sz="1200" b="1" kern="100" dirty="0">
                        <a:solidFill>
                          <a:schemeClr val="tx1"/>
                        </a:solidFill>
                        <a:effectLst/>
                        <a:latin typeface="+mn-lt"/>
                        <a:ea typeface="+mn-ea"/>
                        <a:cs typeface="+mn-cs"/>
                      </a:endParaRPr>
                    </a:p>
                  </a:txBody>
                  <a:tcPr marL="68580" marR="68580" marT="0" marB="0" anchor="ctr"/>
                </a:tc>
                <a:tc>
                  <a:txBody>
                    <a:bodyPr/>
                    <a:lstStyle/>
                    <a:p>
                      <a:pPr>
                        <a:lnSpc>
                          <a:spcPct val="107000"/>
                        </a:lnSpc>
                        <a:spcAft>
                          <a:spcPts val="800"/>
                        </a:spcAft>
                      </a:pPr>
                      <a:r>
                        <a:rPr lang="en-ZA" sz="1050" kern="100" dirty="0">
                          <a:solidFill>
                            <a:schemeClr val="tx1">
                              <a:lumMod val="75000"/>
                            </a:schemeClr>
                          </a:solidFill>
                          <a:effectLst/>
                        </a:rPr>
                        <a:t>Limited access to domestic and international markets restricts sales opportunities and revenue growth. Lack of distribution networks or export channels can hinder market expansion efforts.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Growth stage, when businesses aim to expand beyond their local markets and reach broader audiences.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Develop strategic partnerships with distributors, retailers, or e-commerce platforms to access new markets. Participate in trade fairs, exhibitions, or export promotion programs to showcase products/services internationally. Leverage digital marketing and e-commerce platforms to reach a wider audience.</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1893577"/>
                  </a:ext>
                </a:extLst>
              </a:tr>
              <a:tr h="1665492">
                <a:tc>
                  <a:txBody>
                    <a:bodyPr/>
                    <a:lstStyle/>
                    <a:p>
                      <a:pPr>
                        <a:lnSpc>
                          <a:spcPct val="107000"/>
                        </a:lnSpc>
                        <a:spcAft>
                          <a:spcPts val="800"/>
                        </a:spcAft>
                      </a:pPr>
                      <a:r>
                        <a:rPr lang="en-ZA" sz="1200" b="1" kern="100" dirty="0">
                          <a:solidFill>
                            <a:schemeClr val="tx1">
                              <a:lumMod val="75000"/>
                            </a:schemeClr>
                          </a:solidFill>
                          <a:effectLst/>
                        </a:rPr>
                        <a:t>Lack of Mentorship/Networking</a:t>
                      </a:r>
                      <a:endParaRPr lang="en-ZA" sz="12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ZA" sz="1050" kern="100" dirty="0">
                          <a:solidFill>
                            <a:schemeClr val="tx1">
                              <a:lumMod val="75000"/>
                            </a:schemeClr>
                          </a:solidFill>
                          <a:effectLst/>
                        </a:rPr>
                        <a:t>Absence of mentorship and networking opportunities deprives entrepreneurs of valuable guidance, support, and business connections. Learning from experienced mentors and peers can accelerate growth and mitigate challenges.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All stages of the business, as mentorship and networking are crucial for learning, growth, and overcoming obstacles.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Join industry associations, business chambers, or entrepreneurial networks to access mentorship and networking opportunities. Seek out experienced mentors or advisors who can provide valuable insights and guidance. Attend workshops, seminars, or networking events to build relationships and exchange knowledge with other entrepreneurs.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8620063"/>
                  </a:ext>
                </a:extLst>
              </a:tr>
              <a:tr h="1247218">
                <a:tc>
                  <a:txBody>
                    <a:bodyPr/>
                    <a:lstStyle/>
                    <a:p>
                      <a:pPr>
                        <a:lnSpc>
                          <a:spcPct val="107000"/>
                        </a:lnSpc>
                        <a:spcAft>
                          <a:spcPts val="800"/>
                        </a:spcAft>
                      </a:pPr>
                      <a:r>
                        <a:rPr lang="en-ZA" sz="1200" b="1" kern="100" dirty="0">
                          <a:solidFill>
                            <a:schemeClr val="tx1">
                              <a:lumMod val="75000"/>
                            </a:schemeClr>
                          </a:solidFill>
                          <a:effectLst/>
                        </a:rPr>
                        <a:t>Infrastructure Deficiencies</a:t>
                      </a:r>
                      <a:endParaRPr lang="en-ZA" sz="12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ZA" sz="1050" kern="100" dirty="0">
                          <a:solidFill>
                            <a:schemeClr val="tx1">
                              <a:lumMod val="75000"/>
                            </a:schemeClr>
                          </a:solidFill>
                          <a:effectLst/>
                        </a:rPr>
                        <a:t>Inadequate infrastructure such as unreliable power supply, transportation limitations, and poor internet connectivity, hampers operational efficiency and growth prospects.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All stages of the business, as infrastructure challenges affect day-to-day operations and expansion plans.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Explore alternative solutions such as off-grid power sources or investing in backup systems. Advocate for infrastructure improvements at the local or national level. Utilize technology to overcome connectivity issues, such as cloud-based software solutions.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5560988"/>
                  </a:ext>
                </a:extLst>
              </a:tr>
            </a:tbl>
          </a:graphicData>
        </a:graphic>
      </p:graphicFrame>
    </p:spTree>
    <p:extLst>
      <p:ext uri="{BB962C8B-B14F-4D97-AF65-F5344CB8AC3E}">
        <p14:creationId xmlns:p14="http://schemas.microsoft.com/office/powerpoint/2010/main" val="196720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5825C-0094-9A0B-E59C-22707E5CFB5E}"/>
              </a:ext>
            </a:extLst>
          </p:cNvPr>
          <p:cNvSpPr>
            <a:spLocks noGrp="1"/>
          </p:cNvSpPr>
          <p:nvPr>
            <p:ph type="title"/>
          </p:nvPr>
        </p:nvSpPr>
        <p:spPr>
          <a:xfrm>
            <a:off x="331233" y="346621"/>
            <a:ext cx="8408729" cy="578411"/>
          </a:xfrm>
        </p:spPr>
        <p:txBody>
          <a:bodyPr/>
          <a:lstStyle/>
          <a:p>
            <a:r>
              <a:rPr lang="en-US" dirty="0"/>
              <a:t>Market Research and Analysis</a:t>
            </a:r>
          </a:p>
        </p:txBody>
      </p:sp>
      <p:graphicFrame>
        <p:nvGraphicFramePr>
          <p:cNvPr id="5" name="Table 4">
            <a:extLst>
              <a:ext uri="{FF2B5EF4-FFF2-40B4-BE49-F238E27FC236}">
                <a16:creationId xmlns:a16="http://schemas.microsoft.com/office/drawing/2014/main" id="{574F3D41-3000-C89B-D9F6-42A1153796AD}"/>
              </a:ext>
            </a:extLst>
          </p:cNvPr>
          <p:cNvGraphicFramePr>
            <a:graphicFrameLocks noGrp="1"/>
          </p:cNvGraphicFramePr>
          <p:nvPr/>
        </p:nvGraphicFramePr>
        <p:xfrm>
          <a:off x="1107422" y="1461091"/>
          <a:ext cx="10216253" cy="4578202"/>
        </p:xfrm>
        <a:graphic>
          <a:graphicData uri="http://schemas.openxmlformats.org/drawingml/2006/table">
            <a:tbl>
              <a:tblPr firstRow="1" bandRow="1">
                <a:tableStyleId>{5940675A-B579-460E-94D1-54222C63F5DA}</a:tableStyleId>
              </a:tblPr>
              <a:tblGrid>
                <a:gridCol w="2037350">
                  <a:extLst>
                    <a:ext uri="{9D8B030D-6E8A-4147-A177-3AD203B41FA5}">
                      <a16:colId xmlns:a16="http://schemas.microsoft.com/office/drawing/2014/main" val="1651895607"/>
                    </a:ext>
                  </a:extLst>
                </a:gridCol>
                <a:gridCol w="2664705">
                  <a:extLst>
                    <a:ext uri="{9D8B030D-6E8A-4147-A177-3AD203B41FA5}">
                      <a16:colId xmlns:a16="http://schemas.microsoft.com/office/drawing/2014/main" val="3293113172"/>
                    </a:ext>
                  </a:extLst>
                </a:gridCol>
                <a:gridCol w="2018715">
                  <a:extLst>
                    <a:ext uri="{9D8B030D-6E8A-4147-A177-3AD203B41FA5}">
                      <a16:colId xmlns:a16="http://schemas.microsoft.com/office/drawing/2014/main" val="3033195614"/>
                    </a:ext>
                  </a:extLst>
                </a:gridCol>
                <a:gridCol w="3495483">
                  <a:extLst>
                    <a:ext uri="{9D8B030D-6E8A-4147-A177-3AD203B41FA5}">
                      <a16:colId xmlns:a16="http://schemas.microsoft.com/office/drawing/2014/main" val="2627278323"/>
                    </a:ext>
                  </a:extLst>
                </a:gridCol>
              </a:tblGrid>
              <a:tr h="1665492">
                <a:tc>
                  <a:txBody>
                    <a:bodyPr/>
                    <a:lstStyle/>
                    <a:p>
                      <a:pPr>
                        <a:lnSpc>
                          <a:spcPct val="107000"/>
                        </a:lnSpc>
                        <a:spcAft>
                          <a:spcPts val="800"/>
                        </a:spcAft>
                      </a:pPr>
                      <a:r>
                        <a:rPr lang="en-ZA" sz="1200" b="1" kern="100" dirty="0">
                          <a:solidFill>
                            <a:schemeClr val="tx1">
                              <a:lumMod val="75000"/>
                            </a:schemeClr>
                          </a:solidFill>
                          <a:effectLst/>
                        </a:rPr>
                        <a:t>Access to </a:t>
                      </a:r>
                      <a:r>
                        <a:rPr lang="en-ZA" sz="1200" b="1" kern="100" dirty="0">
                          <a:solidFill>
                            <a:schemeClr val="tx1"/>
                          </a:solidFill>
                          <a:effectLst/>
                        </a:rPr>
                        <a:t>Markets</a:t>
                      </a:r>
                      <a:endParaRPr lang="en-ZA" sz="1200" b="1" kern="100" dirty="0">
                        <a:solidFill>
                          <a:schemeClr val="tx1"/>
                        </a:solidFill>
                        <a:effectLst/>
                        <a:latin typeface="+mn-lt"/>
                        <a:ea typeface="+mn-ea"/>
                        <a:cs typeface="+mn-cs"/>
                      </a:endParaRPr>
                    </a:p>
                  </a:txBody>
                  <a:tcPr marL="68580" marR="68580" marT="0" marB="0" anchor="ctr"/>
                </a:tc>
                <a:tc>
                  <a:txBody>
                    <a:bodyPr/>
                    <a:lstStyle/>
                    <a:p>
                      <a:pPr>
                        <a:lnSpc>
                          <a:spcPct val="107000"/>
                        </a:lnSpc>
                        <a:spcAft>
                          <a:spcPts val="800"/>
                        </a:spcAft>
                      </a:pPr>
                      <a:r>
                        <a:rPr lang="en-ZA" sz="1050" kern="100" dirty="0">
                          <a:solidFill>
                            <a:schemeClr val="tx1">
                              <a:lumMod val="75000"/>
                            </a:schemeClr>
                          </a:solidFill>
                          <a:effectLst/>
                        </a:rPr>
                        <a:t>Limited access to domestic and international markets restricts sales opportunities and revenue growth. Lack of distribution networks or export channels can hinder market expansion efforts.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Growth stage, when businesses aim to expand beyond their local markets and reach broader audiences.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Develop strategic partnerships with distributors, retailers, or e-commerce platforms to access new markets. Participate in trade fairs, exhibitions, or export promotion programs to showcase products/services internationally. Leverage digital marketing and e-commerce platforms to reach a wider audience.</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1893577"/>
                  </a:ext>
                </a:extLst>
              </a:tr>
              <a:tr h="1665492">
                <a:tc>
                  <a:txBody>
                    <a:bodyPr/>
                    <a:lstStyle/>
                    <a:p>
                      <a:pPr>
                        <a:lnSpc>
                          <a:spcPct val="107000"/>
                        </a:lnSpc>
                        <a:spcAft>
                          <a:spcPts val="800"/>
                        </a:spcAft>
                      </a:pPr>
                      <a:r>
                        <a:rPr lang="en-ZA" sz="1200" b="1" kern="100" dirty="0">
                          <a:solidFill>
                            <a:schemeClr val="tx1">
                              <a:lumMod val="75000"/>
                            </a:schemeClr>
                          </a:solidFill>
                          <a:effectLst/>
                        </a:rPr>
                        <a:t>Lack of Mentorship/Networking</a:t>
                      </a:r>
                      <a:endParaRPr lang="en-ZA" sz="12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ZA" sz="1050" kern="100" dirty="0">
                          <a:solidFill>
                            <a:schemeClr val="tx1">
                              <a:lumMod val="75000"/>
                            </a:schemeClr>
                          </a:solidFill>
                          <a:effectLst/>
                        </a:rPr>
                        <a:t>Absence of mentorship and networking opportunities deprives entrepreneurs of valuable guidance, support, and business connections. Learning from experienced mentors and peers can accelerate growth and mitigate challenges.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All stages of the business, as mentorship and networking are crucial for learning, growth, and overcoming obstacles.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Join industry associations, business chambers, or entrepreneurial networks to access mentorship and networking opportunities. Seek out experienced mentors or advisors who can provide valuable insights and guidance. Attend workshops, seminars, or networking events to build relationships and exchange knowledge with other entrepreneurs.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8620063"/>
                  </a:ext>
                </a:extLst>
              </a:tr>
              <a:tr h="1247218">
                <a:tc>
                  <a:txBody>
                    <a:bodyPr/>
                    <a:lstStyle/>
                    <a:p>
                      <a:pPr>
                        <a:lnSpc>
                          <a:spcPct val="107000"/>
                        </a:lnSpc>
                        <a:spcAft>
                          <a:spcPts val="800"/>
                        </a:spcAft>
                      </a:pPr>
                      <a:r>
                        <a:rPr lang="en-ZA" sz="1200" b="1" kern="100" dirty="0">
                          <a:solidFill>
                            <a:schemeClr val="tx1">
                              <a:lumMod val="75000"/>
                            </a:schemeClr>
                          </a:solidFill>
                          <a:effectLst/>
                        </a:rPr>
                        <a:t>Infrastructure Deficiencies</a:t>
                      </a:r>
                      <a:endParaRPr lang="en-ZA" sz="12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ZA" sz="1050" kern="100" dirty="0">
                          <a:solidFill>
                            <a:schemeClr val="tx1">
                              <a:lumMod val="75000"/>
                            </a:schemeClr>
                          </a:solidFill>
                          <a:effectLst/>
                        </a:rPr>
                        <a:t>Inadequate infrastructure such as unreliable power supply, transportation limitations, and poor internet connectivity, hampers operational efficiency and growth prospects.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All stages of the business, as infrastructure challenges affect day-to-day operations and expansion plans.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Explore alternative solutions such as off-grid power sources or investing in backup systems. Advocate for infrastructure improvements at the local or national level. Utilize technology to overcome connectivity issues, such as cloud-based software solutions.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5560988"/>
                  </a:ext>
                </a:extLst>
              </a:tr>
            </a:tbl>
          </a:graphicData>
        </a:graphic>
      </p:graphicFrame>
    </p:spTree>
    <p:extLst>
      <p:ext uri="{BB962C8B-B14F-4D97-AF65-F5344CB8AC3E}">
        <p14:creationId xmlns:p14="http://schemas.microsoft.com/office/powerpoint/2010/main" val="3311389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4" name="Straight Connector 3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network formed by white dots">
            <a:extLst>
              <a:ext uri="{FF2B5EF4-FFF2-40B4-BE49-F238E27FC236}">
                <a16:creationId xmlns:a16="http://schemas.microsoft.com/office/drawing/2014/main" id="{2B0CA215-6E22-711E-E375-850E80882A32}"/>
              </a:ext>
            </a:extLst>
          </p:cNvPr>
          <p:cNvPicPr>
            <a:picLocks noChangeAspect="1"/>
          </p:cNvPicPr>
          <p:nvPr/>
        </p:nvPicPr>
        <p:blipFill rotWithShape="1">
          <a:blip r:embed="rId2">
            <a:duotone>
              <a:prstClr val="black"/>
              <a:schemeClr val="tx2">
                <a:tint val="45000"/>
                <a:satMod val="400000"/>
              </a:schemeClr>
            </a:duotone>
          </a:blip>
          <a:srcRect t="9095" b="17854"/>
          <a:stretch/>
        </p:blipFill>
        <p:spPr>
          <a:xfrm>
            <a:off x="20" y="-22"/>
            <a:ext cx="12191977" cy="6858022"/>
          </a:xfrm>
          <a:prstGeom prst="rect">
            <a:avLst/>
          </a:prstGeom>
        </p:spPr>
      </p:pic>
      <p:sp>
        <p:nvSpPr>
          <p:cNvPr id="38" name="Rectangle 37">
            <a:extLst>
              <a:ext uri="{FF2B5EF4-FFF2-40B4-BE49-F238E27FC236}">
                <a16:creationId xmlns:a16="http://schemas.microsoft.com/office/drawing/2014/main" id="{B94BE868-D43F-4940-8CE9-93D953A11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92622" y="-341385"/>
            <a:ext cx="6858003" cy="7540754"/>
          </a:xfrm>
          <a:prstGeom prst="rect">
            <a:avLst/>
          </a:prstGeom>
          <a:gradFill flip="none" rotWithShape="1">
            <a:gsLst>
              <a:gs pos="48000">
                <a:schemeClr val="tx1">
                  <a:alpha val="25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9D077-5FCE-E7FC-78E9-1B363BE6E2DC}"/>
              </a:ext>
            </a:extLst>
          </p:cNvPr>
          <p:cNvSpPr>
            <a:spLocks noGrp="1"/>
          </p:cNvSpPr>
          <p:nvPr>
            <p:ph type="title"/>
          </p:nvPr>
        </p:nvSpPr>
        <p:spPr>
          <a:xfrm>
            <a:off x="3175" y="2654541"/>
            <a:ext cx="5390706" cy="1091708"/>
          </a:xfrm>
        </p:spPr>
        <p:txBody>
          <a:bodyPr vert="horz" lIns="91440" tIns="45720" rIns="91440" bIns="45720" rtlCol="0" anchor="b">
            <a:normAutofit/>
          </a:bodyPr>
          <a:lstStyle/>
          <a:p>
            <a:pPr algn="l"/>
            <a:r>
              <a:rPr lang="en-US" sz="4100" dirty="0" err="1">
                <a:solidFill>
                  <a:schemeClr val="tx1">
                    <a:lumMod val="95000"/>
                    <a:lumOff val="5000"/>
                  </a:schemeClr>
                </a:solidFill>
              </a:rPr>
              <a:t>Organisational</a:t>
            </a:r>
            <a:r>
              <a:rPr lang="en-US" sz="4100" dirty="0">
                <a:solidFill>
                  <a:schemeClr val="tx1">
                    <a:lumMod val="95000"/>
                    <a:lumOff val="5000"/>
                  </a:schemeClr>
                </a:solidFill>
              </a:rPr>
              <a:t> Structure</a:t>
            </a:r>
          </a:p>
        </p:txBody>
      </p:sp>
      <p:cxnSp>
        <p:nvCxnSpPr>
          <p:cNvPr id="40" name="Straight Connector 39">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50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1" name="Straight Connector 1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Title 15">
            <a:extLst>
              <a:ext uri="{FF2B5EF4-FFF2-40B4-BE49-F238E27FC236}">
                <a16:creationId xmlns:a16="http://schemas.microsoft.com/office/drawing/2014/main" id="{B14C0111-86AA-B377-753D-02A3CA89F8E6}"/>
              </a:ext>
            </a:extLst>
          </p:cNvPr>
          <p:cNvSpPr>
            <a:spLocks noGrp="1"/>
          </p:cNvSpPr>
          <p:nvPr>
            <p:ph type="title"/>
          </p:nvPr>
        </p:nvSpPr>
        <p:spPr>
          <a:xfrm>
            <a:off x="1087722" y="38248"/>
            <a:ext cx="5977937" cy="1666501"/>
          </a:xfrm>
        </p:spPr>
        <p:txBody>
          <a:bodyPr vert="horz" lIns="91440" tIns="45720" rIns="91440" bIns="45720" rtlCol="0" anchor="b">
            <a:normAutofit/>
          </a:bodyPr>
          <a:lstStyle/>
          <a:p>
            <a:pPr algn="l"/>
            <a:r>
              <a:rPr lang="en-US" sz="4000" dirty="0">
                <a:solidFill>
                  <a:srgbClr val="FFFFFF"/>
                </a:solidFill>
              </a:rPr>
              <a:t>Chantelle McKenzie (Designer &amp; Coach) </a:t>
            </a:r>
          </a:p>
        </p:txBody>
      </p:sp>
      <p:cxnSp>
        <p:nvCxnSpPr>
          <p:cNvPr id="113" name="Straight Connector 11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03252AFB-1364-05E7-C423-89DB466EDAD6}"/>
              </a:ext>
            </a:extLst>
          </p:cNvPr>
          <p:cNvSpPr>
            <a:spLocks noGrp="1"/>
          </p:cNvSpPr>
          <p:nvPr>
            <p:ph idx="4294967295"/>
          </p:nvPr>
        </p:nvSpPr>
        <p:spPr>
          <a:xfrm>
            <a:off x="1087722" y="2383777"/>
            <a:ext cx="5977938" cy="4310785"/>
          </a:xfrm>
        </p:spPr>
        <p:txBody>
          <a:bodyPr vert="horz" lIns="0" tIns="45720" rIns="0" bIns="45720" rtlCol="0">
            <a:noAutofit/>
          </a:bodyPr>
          <a:lstStyle/>
          <a:p>
            <a:pPr marL="0" indent="0">
              <a:lnSpc>
                <a:spcPct val="90000"/>
              </a:lnSpc>
              <a:buFont typeface="Calibri" panose="020F0502020204030204" pitchFamily="34" charset="0"/>
              <a:buNone/>
            </a:pPr>
            <a:r>
              <a:rPr lang="en-US" sz="1150" dirty="0">
                <a:solidFill>
                  <a:srgbClr val="FFFFFF"/>
                </a:solidFill>
              </a:rPr>
              <a:t>Chantelle obtained a Certification in Coaching from Newfield Network (USA) acquired in 2014, complemented by a prestigious three-year Scholarship at the Institute for Generative Leadership, Boulder, Colorado, USA, also attained in 2014. These credentials have significantly enhanced her proficiency in organizational and business leadership development. Her expertise in coaching has been instrumental in guiding business leaders to foster greater loyalty among customers and employees, drive superior results, and foster a sustainable business ecosystem. Throughout her career, Chantelle has successfully overseen and executed numerous coaching projects, including: </a:t>
            </a:r>
          </a:p>
          <a:p>
            <a:pPr marL="0" indent="0">
              <a:lnSpc>
                <a:spcPct val="90000"/>
              </a:lnSpc>
              <a:buFont typeface="Calibri" panose="020F0502020204030204" pitchFamily="34" charset="0"/>
              <a:buNone/>
            </a:pPr>
            <a:r>
              <a:rPr lang="en-US" sz="1150" b="1" dirty="0">
                <a:solidFill>
                  <a:srgbClr val="FFFFFF"/>
                </a:solidFill>
              </a:rPr>
              <a:t>Leadership Development Group </a:t>
            </a:r>
            <a:r>
              <a:rPr lang="en-US" sz="1150" dirty="0">
                <a:solidFill>
                  <a:srgbClr val="FFFFFF"/>
                </a:solidFill>
              </a:rPr>
              <a:t>Coaching for Results at Standard Bank (SA &amp; Africa), focusing on Business and Private Banking sectors.</a:t>
            </a:r>
          </a:p>
          <a:p>
            <a:pPr marL="0" indent="0">
              <a:lnSpc>
                <a:spcPct val="90000"/>
              </a:lnSpc>
              <a:buFont typeface="Calibri" panose="020F0502020204030204" pitchFamily="34" charset="0"/>
              <a:buNone/>
            </a:pPr>
            <a:r>
              <a:rPr lang="en-US" sz="1150" b="1" dirty="0">
                <a:solidFill>
                  <a:srgbClr val="FFFFFF"/>
                </a:solidFill>
              </a:rPr>
              <a:t>Enterprise Development </a:t>
            </a:r>
            <a:r>
              <a:rPr lang="en-US" sz="1150" dirty="0">
                <a:solidFill>
                  <a:srgbClr val="FFFFFF"/>
                </a:solidFill>
              </a:rPr>
              <a:t>Coaching program for Toyota.</a:t>
            </a:r>
          </a:p>
          <a:p>
            <a:pPr marL="0" indent="0">
              <a:lnSpc>
                <a:spcPct val="90000"/>
              </a:lnSpc>
              <a:buFont typeface="Calibri" panose="020F0502020204030204" pitchFamily="34" charset="0"/>
              <a:buNone/>
            </a:pPr>
            <a:r>
              <a:rPr lang="en-US" sz="1150" b="1" dirty="0">
                <a:solidFill>
                  <a:srgbClr val="FFFFFF"/>
                </a:solidFill>
              </a:rPr>
              <a:t>Implementation of a new Performance Management Framework </a:t>
            </a:r>
            <a:r>
              <a:rPr lang="en-US" sz="1150" dirty="0">
                <a:solidFill>
                  <a:srgbClr val="FFFFFF"/>
                </a:solidFill>
              </a:rPr>
              <a:t>at Liberty Group, with a focus on Divisional Manager Coaching.</a:t>
            </a:r>
          </a:p>
          <a:p>
            <a:pPr marL="0" indent="0">
              <a:lnSpc>
                <a:spcPct val="90000"/>
              </a:lnSpc>
              <a:buFont typeface="Calibri" panose="020F0502020204030204" pitchFamily="34" charset="0"/>
              <a:buNone/>
            </a:pPr>
            <a:r>
              <a:rPr lang="en-US" sz="1150" b="1" dirty="0">
                <a:solidFill>
                  <a:srgbClr val="FFFFFF"/>
                </a:solidFill>
              </a:rPr>
              <a:t>SMME Skills &amp; Enterprise Development Coaching</a:t>
            </a:r>
            <a:r>
              <a:rPr lang="en-US" sz="1150" dirty="0">
                <a:solidFill>
                  <a:srgbClr val="FFFFFF"/>
                </a:solidFill>
              </a:rPr>
              <a:t>, Monitoring, and Evaluation at Afrika Tikkun. </a:t>
            </a:r>
            <a:r>
              <a:rPr lang="en-US" sz="1150" b="1" dirty="0">
                <a:solidFill>
                  <a:srgbClr val="FFFFFF"/>
                </a:solidFill>
              </a:rPr>
              <a:t>Coaching and Mentoring for Entrepreneurs</a:t>
            </a:r>
            <a:r>
              <a:rPr lang="en-US" sz="1150" dirty="0">
                <a:solidFill>
                  <a:srgbClr val="FFFFFF"/>
                </a:solidFill>
              </a:rPr>
              <a:t> at Tshwane East Business Chambers.</a:t>
            </a:r>
          </a:p>
          <a:p>
            <a:pPr marL="0" indent="0">
              <a:lnSpc>
                <a:spcPct val="90000"/>
              </a:lnSpc>
              <a:buFont typeface="Calibri" panose="020F0502020204030204" pitchFamily="34" charset="0"/>
              <a:buNone/>
            </a:pPr>
            <a:r>
              <a:rPr lang="en-US" sz="1150" b="1" dirty="0">
                <a:solidFill>
                  <a:srgbClr val="FFFFFF"/>
                </a:solidFill>
              </a:rPr>
              <a:t>Positioning teams for action and strategic relevance </a:t>
            </a:r>
            <a:r>
              <a:rPr lang="en-US" sz="1150" dirty="0">
                <a:solidFill>
                  <a:srgbClr val="FFFFFF"/>
                </a:solidFill>
              </a:rPr>
              <a:t>at Seda Automotive Technology Centre (SATEC), serving as an industry incubator.</a:t>
            </a:r>
          </a:p>
          <a:p>
            <a:pPr marL="0" indent="0">
              <a:lnSpc>
                <a:spcPct val="90000"/>
              </a:lnSpc>
              <a:buFont typeface="Calibri" panose="020F0502020204030204" pitchFamily="34" charset="0"/>
              <a:buNone/>
            </a:pPr>
            <a:r>
              <a:rPr lang="en-US" sz="1150" b="1" dirty="0">
                <a:solidFill>
                  <a:srgbClr val="FFFFFF"/>
                </a:solidFill>
              </a:rPr>
              <a:t>Performance Coaching </a:t>
            </a:r>
            <a:r>
              <a:rPr lang="en-US" sz="1150" dirty="0">
                <a:solidFill>
                  <a:srgbClr val="FFFFFF"/>
                </a:solidFill>
              </a:rPr>
              <a:t>for Branch Managers at ADvTECH Group. </a:t>
            </a:r>
            <a:r>
              <a:rPr lang="en-US" sz="1150" b="1" dirty="0">
                <a:solidFill>
                  <a:srgbClr val="FFFFFF"/>
                </a:solidFill>
              </a:rPr>
              <a:t>Creating a High-Performance </a:t>
            </a:r>
            <a:r>
              <a:rPr lang="en-US" sz="1150" dirty="0">
                <a:solidFill>
                  <a:srgbClr val="FFFFFF"/>
                </a:solidFill>
              </a:rPr>
              <a:t>Organization through Executive Coaching at Proserve (EOH). </a:t>
            </a:r>
            <a:r>
              <a:rPr lang="en-US" sz="1150" b="1" dirty="0">
                <a:solidFill>
                  <a:srgbClr val="FFFFFF"/>
                </a:solidFill>
              </a:rPr>
              <a:t>Mentorship engagement </a:t>
            </a:r>
            <a:r>
              <a:rPr lang="en-US" sz="1150" dirty="0">
                <a:solidFill>
                  <a:srgbClr val="FFFFFF"/>
                </a:solidFill>
              </a:rPr>
              <a:t>with Vital Voices Global Partnership. These endeavors underscore Chantelle's commitment to driving organizational excellence and fostering leadership acumen across diverse business landscapes.</a:t>
            </a:r>
          </a:p>
        </p:txBody>
      </p:sp>
      <p:pic>
        <p:nvPicPr>
          <p:cNvPr id="4" name="Picture 3">
            <a:extLst>
              <a:ext uri="{FF2B5EF4-FFF2-40B4-BE49-F238E27FC236}">
                <a16:creationId xmlns:a16="http://schemas.microsoft.com/office/drawing/2014/main" id="{8E10AE2D-F219-B6E5-14C5-B8AB2780C7CC}"/>
              </a:ext>
            </a:extLst>
          </p:cNvPr>
          <p:cNvPicPr>
            <a:picLocks noChangeAspect="1"/>
          </p:cNvPicPr>
          <p:nvPr/>
        </p:nvPicPr>
        <p:blipFill rotWithShape="1">
          <a:blip r:embed="rId3"/>
          <a:srcRect l="15467" r="18100" b="1"/>
          <a:stretch/>
        </p:blipFill>
        <p:spPr>
          <a:xfrm>
            <a:off x="7611902" y="10"/>
            <a:ext cx="4580097" cy="6857990"/>
          </a:xfrm>
          <a:prstGeom prst="rect">
            <a:avLst/>
          </a:prstGeom>
        </p:spPr>
      </p:pic>
    </p:spTree>
    <p:extLst>
      <p:ext uri="{BB962C8B-B14F-4D97-AF65-F5344CB8AC3E}">
        <p14:creationId xmlns:p14="http://schemas.microsoft.com/office/powerpoint/2010/main" val="228505019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0" name="Straight Connector 5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Title 15">
            <a:extLst>
              <a:ext uri="{FF2B5EF4-FFF2-40B4-BE49-F238E27FC236}">
                <a16:creationId xmlns:a16="http://schemas.microsoft.com/office/drawing/2014/main" id="{B14C0111-86AA-B377-753D-02A3CA89F8E6}"/>
              </a:ext>
            </a:extLst>
          </p:cNvPr>
          <p:cNvSpPr>
            <a:spLocks noGrp="1"/>
          </p:cNvSpPr>
          <p:nvPr>
            <p:ph type="title"/>
          </p:nvPr>
        </p:nvSpPr>
        <p:spPr>
          <a:xfrm>
            <a:off x="1097280" y="516835"/>
            <a:ext cx="5977937" cy="1666501"/>
          </a:xfrm>
        </p:spPr>
        <p:txBody>
          <a:bodyPr vert="horz" lIns="91440" tIns="45720" rIns="91440" bIns="45720" rtlCol="0" anchor="b">
            <a:normAutofit/>
          </a:bodyPr>
          <a:lstStyle/>
          <a:p>
            <a:pPr algn="l"/>
            <a:r>
              <a:rPr lang="en-US" sz="4000" dirty="0">
                <a:solidFill>
                  <a:srgbClr val="FFFFFF"/>
                </a:solidFill>
              </a:rPr>
              <a:t>Martin Wessels </a:t>
            </a:r>
            <a:br>
              <a:rPr lang="en-US" sz="4000" dirty="0">
                <a:solidFill>
                  <a:srgbClr val="FFFFFF"/>
                </a:solidFill>
              </a:rPr>
            </a:br>
            <a:r>
              <a:rPr lang="en-US" sz="4000" dirty="0">
                <a:solidFill>
                  <a:srgbClr val="FFFFFF"/>
                </a:solidFill>
              </a:rPr>
              <a:t>(Business Operations)</a:t>
            </a:r>
          </a:p>
        </p:txBody>
      </p:sp>
      <p:cxnSp>
        <p:nvCxnSpPr>
          <p:cNvPr id="64" name="Straight Connector 6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03252AFB-1364-05E7-C423-89DB466EDAD6}"/>
              </a:ext>
            </a:extLst>
          </p:cNvPr>
          <p:cNvSpPr>
            <a:spLocks noGrp="1"/>
          </p:cNvSpPr>
          <p:nvPr>
            <p:ph idx="4294967295"/>
          </p:nvPr>
        </p:nvSpPr>
        <p:spPr>
          <a:xfrm>
            <a:off x="1097279" y="2546224"/>
            <a:ext cx="5977938" cy="4310788"/>
          </a:xfrm>
        </p:spPr>
        <p:txBody>
          <a:bodyPr vert="horz" lIns="0" tIns="45720" rIns="0" bIns="45720" rtlCol="0">
            <a:noAutofit/>
          </a:bodyPr>
          <a:lstStyle/>
          <a:p>
            <a:pPr marL="0" indent="0">
              <a:lnSpc>
                <a:spcPct val="90000"/>
              </a:lnSpc>
              <a:buFont typeface="Calibri" panose="020F0502020204030204" pitchFamily="34" charset="0"/>
              <a:buNone/>
            </a:pPr>
            <a:r>
              <a:rPr lang="en-US" sz="1200" dirty="0">
                <a:solidFill>
                  <a:srgbClr val="FFFFFF"/>
                </a:solidFill>
              </a:rPr>
              <a:t>An ex-Commercial Relationship Bank Manager, Martin has some 18 years’ workplace experience in banking, predominantly in Business &amp; Commercial Banking environments growing in various roles including an Account Analyst, Business Manager, Account Executive and as a Credit Manager in the Corporate Investment Banking environments. </a:t>
            </a:r>
          </a:p>
          <a:p>
            <a:pPr marL="0" indent="0">
              <a:lnSpc>
                <a:spcPct val="90000"/>
              </a:lnSpc>
              <a:buFont typeface="Calibri" panose="020F0502020204030204" pitchFamily="34" charset="0"/>
              <a:buNone/>
            </a:pPr>
            <a:r>
              <a:rPr lang="en-US" sz="1200" dirty="0">
                <a:solidFill>
                  <a:srgbClr val="FFFFFF"/>
                </a:solidFill>
              </a:rPr>
              <a:t>Martin furthered his business knowledge as an entrepreneur and spent 5 years as an independent operator where he spent it as part of an independent Restaurant Chain, namely Amici Pizzeria and through this helped build a business which involved 7 branches , with a Turn-Key Supply Line and Events Divisions and equally setting up various new business opportunities and business ventures. </a:t>
            </a:r>
          </a:p>
          <a:p>
            <a:pPr marL="0" indent="0">
              <a:lnSpc>
                <a:spcPct val="90000"/>
              </a:lnSpc>
              <a:buFont typeface="Calibri" panose="020F0502020204030204" pitchFamily="34" charset="0"/>
              <a:buNone/>
            </a:pPr>
            <a:r>
              <a:rPr lang="en-US" sz="1200" dirty="0">
                <a:solidFill>
                  <a:srgbClr val="FFFFFF"/>
                </a:solidFill>
              </a:rPr>
              <a:t>After gaining experience in the retail sector, Martin transitioned back to the business environment and assumed the role of Business Owner in the Non-Academic Portfolio at Cornerstone Performance Solutions (Pty) Ltd., where he currently, he oversees the portfolio, focusing on enhancing the capability skills of Business Bankers, particularly in Retail and Business Banking sectors. Martin brings to the table extensive expertise in Project and Key Account Management, coupled with his additional role as the Lead Facilitator for the Business Banking Academy.</a:t>
            </a:r>
          </a:p>
          <a:p>
            <a:pPr marL="0" indent="0">
              <a:lnSpc>
                <a:spcPct val="90000"/>
              </a:lnSpc>
              <a:buFont typeface="Calibri" panose="020F0502020204030204" pitchFamily="34" charset="0"/>
              <a:buNone/>
            </a:pPr>
            <a:r>
              <a:rPr lang="en-US" sz="1200" dirty="0">
                <a:solidFill>
                  <a:srgbClr val="FFFFFF"/>
                </a:solidFill>
              </a:rPr>
              <a:t>Throughout his tenure, Martin pursued further education, earning a degree in Business Management with a specialization in Entrepreneur Development.</a:t>
            </a:r>
          </a:p>
        </p:txBody>
      </p:sp>
      <p:pic>
        <p:nvPicPr>
          <p:cNvPr id="4" name="Picture 3" descr="A person with his arms crossed&#10;&#10;Description automatically generated">
            <a:extLst>
              <a:ext uri="{FF2B5EF4-FFF2-40B4-BE49-F238E27FC236}">
                <a16:creationId xmlns:a16="http://schemas.microsoft.com/office/drawing/2014/main" id="{8E10AE2D-F219-B6E5-14C5-B8AB2780C7CC}"/>
              </a:ext>
            </a:extLst>
          </p:cNvPr>
          <p:cNvPicPr>
            <a:picLocks noChangeAspect="1"/>
          </p:cNvPicPr>
          <p:nvPr/>
        </p:nvPicPr>
        <p:blipFill rotWithShape="1">
          <a:blip r:embed="rId3"/>
          <a:srcRect l="8259" r="8260"/>
          <a:stretch/>
        </p:blipFill>
        <p:spPr>
          <a:xfrm>
            <a:off x="7611902" y="10"/>
            <a:ext cx="4580097" cy="6857990"/>
          </a:xfrm>
          <a:prstGeom prst="rect">
            <a:avLst/>
          </a:prstGeom>
        </p:spPr>
      </p:pic>
    </p:spTree>
    <p:extLst>
      <p:ext uri="{BB962C8B-B14F-4D97-AF65-F5344CB8AC3E}">
        <p14:creationId xmlns:p14="http://schemas.microsoft.com/office/powerpoint/2010/main" val="163606190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0" name="Straight Connector 5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Title 15">
            <a:extLst>
              <a:ext uri="{FF2B5EF4-FFF2-40B4-BE49-F238E27FC236}">
                <a16:creationId xmlns:a16="http://schemas.microsoft.com/office/drawing/2014/main" id="{B14C0111-86AA-B377-753D-02A3CA89F8E6}"/>
              </a:ext>
            </a:extLst>
          </p:cNvPr>
          <p:cNvSpPr>
            <a:spLocks noGrp="1"/>
          </p:cNvSpPr>
          <p:nvPr>
            <p:ph type="title"/>
          </p:nvPr>
        </p:nvSpPr>
        <p:spPr>
          <a:xfrm>
            <a:off x="1097280" y="516835"/>
            <a:ext cx="5977937" cy="1666501"/>
          </a:xfrm>
        </p:spPr>
        <p:txBody>
          <a:bodyPr vert="horz" lIns="91440" tIns="45720" rIns="91440" bIns="45720" rtlCol="0" anchor="b">
            <a:normAutofit/>
          </a:bodyPr>
          <a:lstStyle/>
          <a:p>
            <a:pPr algn="l"/>
            <a:r>
              <a:rPr lang="en-US" sz="4000" dirty="0">
                <a:solidFill>
                  <a:srgbClr val="FFFFFF"/>
                </a:solidFill>
              </a:rPr>
              <a:t>Mervyn Jacobs </a:t>
            </a:r>
            <a:br>
              <a:rPr lang="en-US" sz="4000" dirty="0">
                <a:solidFill>
                  <a:srgbClr val="FFFFFF"/>
                </a:solidFill>
              </a:rPr>
            </a:br>
            <a:r>
              <a:rPr lang="en-US" sz="4000" dirty="0">
                <a:solidFill>
                  <a:srgbClr val="FFFFFF"/>
                </a:solidFill>
              </a:rPr>
              <a:t>(Content Development) </a:t>
            </a:r>
          </a:p>
        </p:txBody>
      </p:sp>
      <p:cxnSp>
        <p:nvCxnSpPr>
          <p:cNvPr id="64" name="Straight Connector 6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03252AFB-1364-05E7-C423-89DB466EDAD6}"/>
              </a:ext>
            </a:extLst>
          </p:cNvPr>
          <p:cNvSpPr>
            <a:spLocks noGrp="1"/>
          </p:cNvSpPr>
          <p:nvPr>
            <p:ph idx="4294967295"/>
          </p:nvPr>
        </p:nvSpPr>
        <p:spPr>
          <a:xfrm>
            <a:off x="1169173" y="2499068"/>
            <a:ext cx="6156660" cy="4311776"/>
          </a:xfrm>
        </p:spPr>
        <p:txBody>
          <a:bodyPr vert="horz" lIns="0" tIns="45720" rIns="0" bIns="45720" rtlCol="0">
            <a:noAutofit/>
          </a:bodyPr>
          <a:lstStyle/>
          <a:p>
            <a:pPr marL="0" indent="0">
              <a:lnSpc>
                <a:spcPct val="90000"/>
              </a:lnSpc>
              <a:buFont typeface="Calibri" panose="020F0502020204030204" pitchFamily="34" charset="0"/>
              <a:buNone/>
            </a:pPr>
            <a:r>
              <a:rPr lang="en-US" sz="1150" dirty="0">
                <a:solidFill>
                  <a:srgbClr val="FFFFFF"/>
                </a:solidFill>
              </a:rPr>
              <a:t>Mervyn is a sole director of Pensive Learning (PTY) Ltd, a company specializing in the design and development of learning programs tailored to companies seeking SAQA-accredited initiatives for their workforce.</a:t>
            </a:r>
          </a:p>
          <a:p>
            <a:pPr marL="0" indent="0">
              <a:lnSpc>
                <a:spcPct val="90000"/>
              </a:lnSpc>
              <a:buFont typeface="Calibri" panose="020F0502020204030204" pitchFamily="34" charset="0"/>
              <a:buNone/>
            </a:pPr>
            <a:r>
              <a:rPr lang="en-US" sz="1150" dirty="0">
                <a:solidFill>
                  <a:srgbClr val="FFFFFF"/>
                </a:solidFill>
              </a:rPr>
              <a:t>Mervyn has actively contributed to the enhancement and revamping of Learnership Programs accredited by BANKSETA, a testament to their expertise in the field. Furthermore, played a pivotal role within the banking industry team responsible for pioneering the inaugural occupational certificates in collaboration with the QCTO and BANKSETA. </a:t>
            </a:r>
          </a:p>
          <a:p>
            <a:pPr marL="0" indent="0">
              <a:lnSpc>
                <a:spcPct val="90000"/>
              </a:lnSpc>
              <a:buFont typeface="Calibri" panose="020F0502020204030204" pitchFamily="34" charset="0"/>
              <a:buNone/>
            </a:pPr>
            <a:r>
              <a:rPr lang="en-US" sz="1150" dirty="0">
                <a:solidFill>
                  <a:srgbClr val="FFFFFF"/>
                </a:solidFill>
              </a:rPr>
              <a:t>Mervyn has been instrumental in the creation of two CHE qualifications, namely the Higher Certificate in Banking and the Advanced Certificate in Banking, demonstrating a commitment to elevating educational standards in the banking sector.</a:t>
            </a:r>
          </a:p>
          <a:p>
            <a:pPr marL="0" indent="0">
              <a:lnSpc>
                <a:spcPct val="90000"/>
              </a:lnSpc>
              <a:buFont typeface="Calibri" panose="020F0502020204030204" pitchFamily="34" charset="0"/>
              <a:buNone/>
            </a:pPr>
            <a:r>
              <a:rPr lang="en-US" sz="1150" dirty="0">
                <a:solidFill>
                  <a:srgbClr val="FFFFFF"/>
                </a:solidFill>
              </a:rPr>
              <a:t>To ensure the quality and accuracy of its programs, Mervyn, through his company Pensive Learning (PTY) Ltd collaborates with industry experts for authentication and verification, as well as employing independent language editors. The company utilizes various project management tools such as Trello, Asana, and Jira to streamline operations. Additionally, the director's proficiency extends to e-learning authoring tools like Articulate Storyline, and they have overseen the implementation of various Learning Management Systems.</a:t>
            </a:r>
          </a:p>
          <a:p>
            <a:pPr marL="0" indent="0">
              <a:lnSpc>
                <a:spcPct val="90000"/>
              </a:lnSpc>
              <a:buFont typeface="Calibri" panose="020F0502020204030204" pitchFamily="34" charset="0"/>
              <a:buNone/>
            </a:pPr>
            <a:r>
              <a:rPr lang="en-US" sz="1150" dirty="0">
                <a:solidFill>
                  <a:srgbClr val="FFFFFF"/>
                </a:solidFill>
              </a:rPr>
              <a:t>In the role of curriculum designer, instructional designer, and learning and development specialist, the director's primary objective is to empower organizations to unlock the full potential of their workforce. With only 6% of the South African population holding university degrees, 6% possessing diplomas, and 3% with TVET certificates, the importance of accessible and effective learning programs cannot be overstated. Pensive Learning (PTY) Ltd stands as a valuable partner in bridging this educational gap and driving organizational success through tailored learning solutions.</a:t>
            </a:r>
          </a:p>
        </p:txBody>
      </p:sp>
      <p:pic>
        <p:nvPicPr>
          <p:cNvPr id="3" name="Picture 2" descr="A person smiling for a selfie&#10;&#10;Description automatically generated">
            <a:extLst>
              <a:ext uri="{FF2B5EF4-FFF2-40B4-BE49-F238E27FC236}">
                <a16:creationId xmlns:a16="http://schemas.microsoft.com/office/drawing/2014/main" id="{3CD8D08E-9E58-03BF-FB1E-127C2E0150B3}"/>
              </a:ext>
            </a:extLst>
          </p:cNvPr>
          <p:cNvPicPr>
            <a:picLocks noChangeAspect="1"/>
          </p:cNvPicPr>
          <p:nvPr/>
        </p:nvPicPr>
        <p:blipFill rotWithShape="1">
          <a:blip r:embed="rId3"/>
          <a:srcRect t="9999" r="-1" b="20748"/>
          <a:stretch/>
        </p:blipFill>
        <p:spPr>
          <a:xfrm>
            <a:off x="7611902" y="10"/>
            <a:ext cx="4580097" cy="6857990"/>
          </a:xfrm>
          <a:prstGeom prst="rect">
            <a:avLst/>
          </a:prstGeom>
        </p:spPr>
      </p:pic>
    </p:spTree>
    <p:extLst>
      <p:ext uri="{BB962C8B-B14F-4D97-AF65-F5344CB8AC3E}">
        <p14:creationId xmlns:p14="http://schemas.microsoft.com/office/powerpoint/2010/main" val="97550083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0AF-AFEB-E5A9-6B7F-E5C252D91E32}"/>
              </a:ext>
            </a:extLst>
          </p:cNvPr>
          <p:cNvSpPr>
            <a:spLocks noGrp="1"/>
          </p:cNvSpPr>
          <p:nvPr>
            <p:ph type="title"/>
          </p:nvPr>
        </p:nvSpPr>
        <p:spPr>
          <a:xfrm>
            <a:off x="742130" y="181362"/>
            <a:ext cx="8774010" cy="907663"/>
          </a:xfrm>
        </p:spPr>
        <p:txBody>
          <a:bodyPr/>
          <a:lstStyle/>
          <a:p>
            <a:r>
              <a:rPr lang="en-US" dirty="0"/>
              <a:t>Proposed Roles and Responsibilities</a:t>
            </a:r>
          </a:p>
        </p:txBody>
      </p:sp>
      <p:graphicFrame>
        <p:nvGraphicFramePr>
          <p:cNvPr id="4" name="Table 3">
            <a:extLst>
              <a:ext uri="{FF2B5EF4-FFF2-40B4-BE49-F238E27FC236}">
                <a16:creationId xmlns:a16="http://schemas.microsoft.com/office/drawing/2014/main" id="{78FC3AC6-6D91-2C25-E6A4-970A5CA419C6}"/>
              </a:ext>
            </a:extLst>
          </p:cNvPr>
          <p:cNvGraphicFramePr>
            <a:graphicFrameLocks noGrp="1"/>
          </p:cNvGraphicFramePr>
          <p:nvPr>
            <p:extLst>
              <p:ext uri="{D42A27DB-BD31-4B8C-83A1-F6EECF244321}">
                <p14:modId xmlns:p14="http://schemas.microsoft.com/office/powerpoint/2010/main" val="2393845305"/>
              </p:ext>
            </p:extLst>
          </p:nvPr>
        </p:nvGraphicFramePr>
        <p:xfrm>
          <a:off x="982448" y="1437188"/>
          <a:ext cx="9979720" cy="4150529"/>
        </p:xfrm>
        <a:graphic>
          <a:graphicData uri="http://schemas.openxmlformats.org/drawingml/2006/table">
            <a:tbl>
              <a:tblPr firstRow="1" bandRow="1">
                <a:tableStyleId>{5940675A-B579-460E-94D1-54222C63F5DA}</a:tableStyleId>
              </a:tblPr>
              <a:tblGrid>
                <a:gridCol w="4675913">
                  <a:extLst>
                    <a:ext uri="{9D8B030D-6E8A-4147-A177-3AD203B41FA5}">
                      <a16:colId xmlns:a16="http://schemas.microsoft.com/office/drawing/2014/main" val="4201996298"/>
                    </a:ext>
                  </a:extLst>
                </a:gridCol>
                <a:gridCol w="1777340">
                  <a:extLst>
                    <a:ext uri="{9D8B030D-6E8A-4147-A177-3AD203B41FA5}">
                      <a16:colId xmlns:a16="http://schemas.microsoft.com/office/drawing/2014/main" val="2064468714"/>
                    </a:ext>
                  </a:extLst>
                </a:gridCol>
                <a:gridCol w="1749127">
                  <a:extLst>
                    <a:ext uri="{9D8B030D-6E8A-4147-A177-3AD203B41FA5}">
                      <a16:colId xmlns:a16="http://schemas.microsoft.com/office/drawing/2014/main" val="2304875988"/>
                    </a:ext>
                  </a:extLst>
                </a:gridCol>
                <a:gridCol w="1777340">
                  <a:extLst>
                    <a:ext uri="{9D8B030D-6E8A-4147-A177-3AD203B41FA5}">
                      <a16:colId xmlns:a16="http://schemas.microsoft.com/office/drawing/2014/main" val="1438114364"/>
                    </a:ext>
                  </a:extLst>
                </a:gridCol>
              </a:tblGrid>
              <a:tr h="358673">
                <a:tc>
                  <a:txBody>
                    <a:bodyPr/>
                    <a:lstStyle/>
                    <a:p>
                      <a:pPr algn="ctr" fontAlgn="b"/>
                      <a:r>
                        <a:rPr lang="en-ZA" sz="1600" b="1" u="none" strike="noStrike" dirty="0">
                          <a:effectLst/>
                        </a:rPr>
                        <a:t>Company Requirements   </a:t>
                      </a:r>
                      <a:endParaRPr lang="en-ZA" sz="1600" b="1" i="0" u="none" strike="noStrike" dirty="0">
                        <a:effectLst/>
                        <a:latin typeface="Arial" panose="020B0604020202020204" pitchFamily="34" charset="0"/>
                      </a:endParaRPr>
                    </a:p>
                  </a:txBody>
                  <a:tcPr marL="9525" marR="9525" marT="9525" marB="0" anchor="ctr"/>
                </a:tc>
                <a:tc>
                  <a:txBody>
                    <a:bodyPr/>
                    <a:lstStyle/>
                    <a:p>
                      <a:pPr algn="ctr" fontAlgn="b"/>
                      <a:r>
                        <a:rPr lang="en-ZA" sz="1600" b="1" u="none" strike="noStrike" dirty="0">
                          <a:effectLst/>
                        </a:rPr>
                        <a:t>Chantelle McKenzie </a:t>
                      </a:r>
                    </a:p>
                    <a:p>
                      <a:pPr algn="ctr" fontAlgn="b"/>
                      <a:endParaRPr lang="en-ZA" sz="1600" b="1" i="0" u="none" strike="noStrike" dirty="0">
                        <a:effectLst/>
                        <a:latin typeface="Arial" panose="020B0604020202020204" pitchFamily="34" charset="0"/>
                      </a:endParaRPr>
                    </a:p>
                  </a:txBody>
                  <a:tcPr marL="9525" marR="9525" marT="9525" marB="0" anchor="ctr"/>
                </a:tc>
                <a:tc>
                  <a:txBody>
                    <a:bodyPr/>
                    <a:lstStyle/>
                    <a:p>
                      <a:pPr algn="ctr" fontAlgn="b"/>
                      <a:r>
                        <a:rPr lang="en-ZA" sz="1600" b="1" u="none" strike="noStrike" dirty="0">
                          <a:effectLst/>
                        </a:rPr>
                        <a:t>Martin Wessels </a:t>
                      </a:r>
                    </a:p>
                    <a:p>
                      <a:pPr algn="ctr" fontAlgn="b"/>
                      <a:endParaRPr lang="en-ZA" sz="1600" b="1" i="0" u="none" strike="noStrike" dirty="0">
                        <a:effectLst/>
                        <a:latin typeface="Arial" panose="020B0604020202020204" pitchFamily="34" charset="0"/>
                      </a:endParaRPr>
                    </a:p>
                  </a:txBody>
                  <a:tcPr marL="9525" marR="9525" marT="9525" marB="0" anchor="ctr"/>
                </a:tc>
                <a:tc>
                  <a:txBody>
                    <a:bodyPr/>
                    <a:lstStyle/>
                    <a:p>
                      <a:pPr algn="ctr" fontAlgn="b"/>
                      <a:r>
                        <a:rPr lang="en-ZA" sz="1600" b="1" u="none" strike="noStrike" dirty="0">
                          <a:effectLst/>
                        </a:rPr>
                        <a:t>Mervyn Jacobs </a:t>
                      </a:r>
                    </a:p>
                    <a:p>
                      <a:pPr algn="ctr" fontAlgn="b"/>
                      <a:endParaRPr lang="en-ZA" sz="1600" b="1" i="0" u="none" strike="noStrike" dirty="0">
                        <a:effectLst/>
                        <a:latin typeface="Arial" panose="020B0604020202020204" pitchFamily="34" charset="0"/>
                      </a:endParaRPr>
                    </a:p>
                  </a:txBody>
                  <a:tcPr marL="9525" marR="9525" marT="9525" marB="0" anchor="ctr"/>
                </a:tc>
                <a:extLst>
                  <a:ext uri="{0D108BD9-81ED-4DB2-BD59-A6C34878D82A}">
                    <a16:rowId xmlns:a16="http://schemas.microsoft.com/office/drawing/2014/main" val="2977501325"/>
                  </a:ext>
                </a:extLst>
              </a:tr>
              <a:tr h="223913">
                <a:tc>
                  <a:txBody>
                    <a:bodyPr/>
                    <a:lstStyle/>
                    <a:p>
                      <a:pPr algn="l" fontAlgn="b"/>
                      <a:r>
                        <a:rPr lang="en-GB" sz="1400" b="1" u="none" strike="noStrike" dirty="0">
                          <a:effectLst/>
                        </a:rPr>
                        <a:t>Business Structure &amp; Strategy </a:t>
                      </a:r>
                      <a:endParaRPr lang="en-ZA" sz="1400" b="1" i="0" u="none" strike="noStrike" dirty="0">
                        <a:effectLst/>
                        <a:latin typeface="Arial" panose="020B0604020202020204" pitchFamily="34" charset="0"/>
                      </a:endParaRPr>
                    </a:p>
                  </a:txBody>
                  <a:tcPr marL="9525" marR="9525" marT="9525" marB="0" anchor="b"/>
                </a:tc>
                <a:tc>
                  <a:txBody>
                    <a:bodyPr/>
                    <a:lstStyle/>
                    <a:p>
                      <a:pPr algn="l" fontAlgn="b"/>
                      <a:endParaRPr lang="en-ZA" sz="1400" b="0" i="0" u="none" strike="noStrike" dirty="0">
                        <a:effectLst/>
                        <a:latin typeface="Arial" panose="020B0604020202020204" pitchFamily="34" charset="0"/>
                      </a:endParaRPr>
                    </a:p>
                  </a:txBody>
                  <a:tcPr marL="9525" marR="9525" marT="9525" marB="0" anchor="b"/>
                </a:tc>
                <a:tc>
                  <a:txBody>
                    <a:bodyPr/>
                    <a:lstStyle/>
                    <a:p>
                      <a:pPr algn="l" fontAlgn="b"/>
                      <a:endParaRPr lang="en-ZA" sz="1400" b="0" i="0" u="none" strike="noStrike" dirty="0">
                        <a:effectLst/>
                        <a:latin typeface="Arial" panose="020B0604020202020204" pitchFamily="34" charset="0"/>
                      </a:endParaRPr>
                    </a:p>
                  </a:txBody>
                  <a:tcPr marL="9525" marR="9525" marT="9525" marB="0" anchor="b"/>
                </a:tc>
                <a:tc>
                  <a:txBody>
                    <a:bodyPr/>
                    <a:lstStyle/>
                    <a:p>
                      <a:pPr algn="l" fontAlgn="b"/>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209362053"/>
                  </a:ext>
                </a:extLst>
              </a:tr>
              <a:tr h="223913">
                <a:tc>
                  <a:txBody>
                    <a:bodyPr/>
                    <a:lstStyle/>
                    <a:p>
                      <a:pPr marL="285750" indent="-285750" algn="l" fontAlgn="b">
                        <a:buFont typeface="Arial" panose="020B0604020202020204" pitchFamily="34" charset="0"/>
                        <a:buChar char="•"/>
                      </a:pPr>
                      <a:r>
                        <a:rPr lang="en-GB" sz="1400" b="0" u="none" strike="noStrike" dirty="0">
                          <a:effectLst/>
                        </a:rPr>
                        <a:t>Business Development </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328295867"/>
                  </a:ext>
                </a:extLst>
              </a:tr>
              <a:tr h="223913">
                <a:tc>
                  <a:txBody>
                    <a:bodyPr/>
                    <a:lstStyle/>
                    <a:p>
                      <a:pPr marL="285750" indent="-285750" algn="l" fontAlgn="b">
                        <a:buFont typeface="Arial" panose="020B0604020202020204" pitchFamily="34" charset="0"/>
                        <a:buChar char="•"/>
                      </a:pPr>
                      <a:r>
                        <a:rPr lang="en-GB" sz="1400" b="0" u="none" strike="noStrike" dirty="0">
                          <a:effectLst/>
                        </a:rPr>
                        <a:t>Customer Relationship Management </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123876996"/>
                  </a:ext>
                </a:extLst>
              </a:tr>
              <a:tr h="223913">
                <a:tc>
                  <a:txBody>
                    <a:bodyPr/>
                    <a:lstStyle/>
                    <a:p>
                      <a:pPr marL="285750" indent="-285750" algn="l" fontAlgn="b">
                        <a:buFont typeface="Arial" panose="020B0604020202020204" pitchFamily="34" charset="0"/>
                        <a:buChar char="•"/>
                      </a:pPr>
                      <a:r>
                        <a:rPr lang="en-GB" sz="1400" b="0" u="none" strike="noStrike" dirty="0">
                          <a:effectLst/>
                        </a:rPr>
                        <a:t>Marketing and Branding </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381824405"/>
                  </a:ext>
                </a:extLst>
              </a:tr>
              <a:tr h="223913">
                <a:tc>
                  <a:txBody>
                    <a:bodyPr/>
                    <a:lstStyle/>
                    <a:p>
                      <a:pPr algn="l" fontAlgn="b"/>
                      <a:endParaRPr lang="en-ZA" sz="1400" b="0" i="0" u="none" strike="noStrike" dirty="0">
                        <a:effectLst/>
                        <a:latin typeface="Arial" panose="020B0604020202020204" pitchFamily="34" charset="0"/>
                      </a:endParaRPr>
                    </a:p>
                  </a:txBody>
                  <a:tcPr marL="9525" marR="9525" marT="9525" marB="0" anchor="b"/>
                </a:tc>
                <a:tc>
                  <a:txBody>
                    <a:bodyPr/>
                    <a:lstStyle/>
                    <a:p>
                      <a:pPr algn="ctr" fontAlgn="b"/>
                      <a:endParaRPr lang="en-ZA" sz="1400" b="0" i="0" u="none" strike="noStrike">
                        <a:effectLst/>
                        <a:latin typeface="Arial" panose="020B0604020202020204" pitchFamily="34" charset="0"/>
                      </a:endParaRPr>
                    </a:p>
                  </a:txBody>
                  <a:tcPr marL="9525" marR="9525" marT="9525" marB="0" anchor="b"/>
                </a:tc>
                <a:tc>
                  <a:txBody>
                    <a:bodyPr/>
                    <a:lstStyle/>
                    <a:p>
                      <a:pPr algn="ctr" fontAlgn="b"/>
                      <a:endParaRPr lang="en-ZA" sz="1400" b="0" i="0" u="none" strike="noStrike">
                        <a:effectLst/>
                        <a:latin typeface="Arial" panose="020B0604020202020204" pitchFamily="34" charset="0"/>
                      </a:endParaRPr>
                    </a:p>
                  </a:txBody>
                  <a:tcPr marL="9525" marR="9525" marT="9525" marB="0" anchor="b"/>
                </a:tc>
                <a:tc>
                  <a:txBody>
                    <a:bodyPr/>
                    <a:lstStyle/>
                    <a:p>
                      <a:pPr algn="ctr" fontAlgn="b"/>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29101793"/>
                  </a:ext>
                </a:extLst>
              </a:tr>
              <a:tr h="223913">
                <a:tc>
                  <a:txBody>
                    <a:bodyPr/>
                    <a:lstStyle/>
                    <a:p>
                      <a:pPr algn="l" fontAlgn="b"/>
                      <a:r>
                        <a:rPr lang="en-GB" sz="1400" b="1" u="none" strike="noStrike" dirty="0">
                          <a:effectLst/>
                        </a:rPr>
                        <a:t>Operations </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endParaRPr lang="en-ZA" sz="1400" b="0" i="0" u="none" strike="noStrike">
                        <a:effectLst/>
                        <a:latin typeface="Arial" panose="020B0604020202020204" pitchFamily="34" charset="0"/>
                      </a:endParaRPr>
                    </a:p>
                  </a:txBody>
                  <a:tcPr marL="9525" marR="9525" marT="9525" marB="0" anchor="b"/>
                </a:tc>
                <a:tc>
                  <a:txBody>
                    <a:bodyPr/>
                    <a:lstStyle/>
                    <a:p>
                      <a:pPr algn="ctr" fontAlgn="b"/>
                      <a:endParaRPr lang="en-ZA" sz="1400" b="0" i="0" u="none" strike="noStrike">
                        <a:effectLst/>
                        <a:latin typeface="Arial" panose="020B0604020202020204" pitchFamily="34" charset="0"/>
                      </a:endParaRPr>
                    </a:p>
                  </a:txBody>
                  <a:tcPr marL="9525" marR="9525" marT="9525" marB="0" anchor="b"/>
                </a:tc>
                <a:tc>
                  <a:txBody>
                    <a:bodyPr/>
                    <a:lstStyle/>
                    <a:p>
                      <a:pPr algn="ctr" fontAlgn="b"/>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849171471"/>
                  </a:ext>
                </a:extLst>
              </a:tr>
              <a:tr h="223913">
                <a:tc>
                  <a:txBody>
                    <a:bodyPr/>
                    <a:lstStyle/>
                    <a:p>
                      <a:pPr marL="285750" indent="-285750" algn="l" fontAlgn="b">
                        <a:buFont typeface="Arial" panose="020B0604020202020204" pitchFamily="34" charset="0"/>
                        <a:buChar char="•"/>
                      </a:pPr>
                      <a:r>
                        <a:rPr lang="en-GB" sz="1400" b="0" u="none" strike="noStrike" dirty="0">
                          <a:effectLst/>
                        </a:rPr>
                        <a:t>Design of Coaching Platform </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114498743"/>
                  </a:ext>
                </a:extLst>
              </a:tr>
              <a:tr h="223913">
                <a:tc>
                  <a:txBody>
                    <a:bodyPr/>
                    <a:lstStyle/>
                    <a:p>
                      <a:pPr marL="285750" indent="-285750" algn="l" fontAlgn="b">
                        <a:buFont typeface="Arial" panose="020B0604020202020204" pitchFamily="34" charset="0"/>
                        <a:buChar char="•"/>
                      </a:pPr>
                      <a:r>
                        <a:rPr lang="en-GB" sz="1400" b="0" u="none" strike="noStrike" dirty="0">
                          <a:effectLst/>
                        </a:rPr>
                        <a:t>Website Updates  </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694542526"/>
                  </a:ext>
                </a:extLst>
              </a:tr>
              <a:tr h="223913">
                <a:tc>
                  <a:txBody>
                    <a:bodyPr/>
                    <a:lstStyle/>
                    <a:p>
                      <a:pPr marL="285750" indent="-285750" algn="l" fontAlgn="b">
                        <a:buFont typeface="Arial" panose="020B0604020202020204" pitchFamily="34" charset="0"/>
                        <a:buChar char="•"/>
                      </a:pPr>
                      <a:r>
                        <a:rPr lang="en-GB" sz="1400" b="0" u="none" strike="noStrike" dirty="0">
                          <a:effectLst/>
                        </a:rPr>
                        <a:t>IT Infrastructure </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249818247"/>
                  </a:ext>
                </a:extLst>
              </a:tr>
              <a:tr h="223913">
                <a:tc>
                  <a:txBody>
                    <a:bodyPr/>
                    <a:lstStyle/>
                    <a:p>
                      <a:pPr marL="285750" indent="-285750" algn="l" fontAlgn="b">
                        <a:buFont typeface="Arial" panose="020B0604020202020204" pitchFamily="34" charset="0"/>
                        <a:buChar char="•"/>
                      </a:pPr>
                      <a:r>
                        <a:rPr lang="en-GB" sz="1400" b="0" u="none" strike="noStrike" dirty="0">
                          <a:effectLst/>
                        </a:rPr>
                        <a:t>Banking &amp; Accounting </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ZA"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641261039"/>
                  </a:ext>
                </a:extLst>
              </a:tr>
              <a:tr h="235699">
                <a:tc>
                  <a:txBody>
                    <a:bodyPr/>
                    <a:lstStyle/>
                    <a:p>
                      <a:pPr algn="ctr" fontAlgn="b"/>
                      <a:endParaRPr lang="en-ZA" sz="1400" b="1" i="0" u="none" strike="noStrike" dirty="0">
                        <a:effectLst/>
                        <a:latin typeface="Arial" panose="020B0604020202020204" pitchFamily="34" charset="0"/>
                      </a:endParaRPr>
                    </a:p>
                  </a:txBody>
                  <a:tcPr marL="9525" marR="9525" marT="9525" marB="0" anchor="b"/>
                </a:tc>
                <a:tc>
                  <a:txBody>
                    <a:bodyPr/>
                    <a:lstStyle/>
                    <a:p>
                      <a:pPr algn="ctr" fontAlgn="b"/>
                      <a:endParaRPr lang="en-ZA" sz="1400" b="1" i="0" u="none" strike="noStrike" dirty="0">
                        <a:effectLst/>
                        <a:latin typeface="Arial" panose="020B0604020202020204" pitchFamily="34" charset="0"/>
                      </a:endParaRPr>
                    </a:p>
                  </a:txBody>
                  <a:tcPr marL="9525" marR="9525" marT="9525" marB="0" anchor="b"/>
                </a:tc>
                <a:tc>
                  <a:txBody>
                    <a:bodyPr/>
                    <a:lstStyle/>
                    <a:p>
                      <a:pPr algn="ctr" fontAlgn="b"/>
                      <a:endParaRPr lang="en-ZA" sz="1400" b="1" i="0" u="none" strike="noStrike" dirty="0">
                        <a:effectLst/>
                        <a:latin typeface="Arial" panose="020B0604020202020204" pitchFamily="34" charset="0"/>
                      </a:endParaRPr>
                    </a:p>
                  </a:txBody>
                  <a:tcPr marL="9525" marR="9525" marT="9525" marB="0" anchor="b"/>
                </a:tc>
                <a:tc>
                  <a:txBody>
                    <a:bodyPr/>
                    <a:lstStyle/>
                    <a:p>
                      <a:pPr algn="ctr" fontAlgn="b"/>
                      <a:endParaRPr lang="en-ZA" sz="14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025797778"/>
                  </a:ext>
                </a:extLst>
              </a:tr>
              <a:tr h="235699">
                <a:tc>
                  <a:txBody>
                    <a:bodyPr/>
                    <a:lstStyle/>
                    <a:p>
                      <a:pPr algn="l" fontAlgn="b"/>
                      <a:r>
                        <a:rPr lang="en-GB" sz="1400" b="1" u="none" strike="noStrike" dirty="0">
                          <a:effectLst/>
                        </a:rPr>
                        <a:t>Coaching Clients </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endParaRPr lang="en-ZA" sz="1400" b="0" i="0" u="none" strike="noStrike" dirty="0">
                        <a:effectLst/>
                        <a:latin typeface="Arial" panose="020B0604020202020204" pitchFamily="34" charset="0"/>
                      </a:endParaRPr>
                    </a:p>
                  </a:txBody>
                  <a:tcPr marL="9525" marR="9525" marT="9525" marB="0" anchor="b"/>
                </a:tc>
                <a:tc>
                  <a:txBody>
                    <a:bodyPr/>
                    <a:lstStyle/>
                    <a:p>
                      <a:pPr algn="ctr" fontAlgn="b"/>
                      <a:endParaRPr lang="en-ZA" sz="1400" b="0" i="0" u="none" strike="noStrike" dirty="0">
                        <a:effectLst/>
                        <a:latin typeface="Arial" panose="020B0604020202020204" pitchFamily="34" charset="0"/>
                      </a:endParaRPr>
                    </a:p>
                  </a:txBody>
                  <a:tcPr marL="9525" marR="9525" marT="9525" marB="0" anchor="b"/>
                </a:tc>
                <a:tc>
                  <a:txBody>
                    <a:bodyPr/>
                    <a:lstStyle/>
                    <a:p>
                      <a:pPr algn="ctr" fontAlgn="b"/>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733536351"/>
                  </a:ext>
                </a:extLst>
              </a:tr>
              <a:tr h="235699">
                <a:tc>
                  <a:txBody>
                    <a:bodyPr/>
                    <a:lstStyle/>
                    <a:p>
                      <a:pPr marL="285750" indent="-285750" algn="l" fontAlgn="b">
                        <a:buFont typeface="Arial" panose="020B0604020202020204" pitchFamily="34" charset="0"/>
                        <a:buChar char="•"/>
                      </a:pPr>
                      <a:r>
                        <a:rPr lang="en-GB" sz="1400" b="0" u="none" strike="noStrike" dirty="0">
                          <a:effectLst/>
                        </a:rPr>
                        <a:t>Contracting &amp; Scheduling </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0" u="none" strike="noStrike" dirty="0">
                          <a:effectLst/>
                        </a:rPr>
                        <a:t>XXX</a:t>
                      </a:r>
                      <a:endParaRPr lang="en-ZA" sz="14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7100053"/>
                  </a:ext>
                </a:extLst>
              </a:tr>
              <a:tr h="235699">
                <a:tc>
                  <a:txBody>
                    <a:bodyPr/>
                    <a:lstStyle/>
                    <a:p>
                      <a:pPr marL="285750" indent="-285750" algn="l" fontAlgn="b">
                        <a:buFont typeface="Arial" panose="020B0604020202020204" pitchFamily="34" charset="0"/>
                        <a:buChar char="•"/>
                      </a:pPr>
                      <a:r>
                        <a:rPr lang="en-GB" sz="1400" b="0" u="none" strike="noStrike" dirty="0">
                          <a:effectLst/>
                        </a:rPr>
                        <a:t>Design of Coaching Modules </a:t>
                      </a:r>
                      <a:endParaRPr lang="en-ZA" sz="1400" b="0" i="0" u="none" strike="noStrike" dirty="0">
                        <a:effectLst/>
                        <a:latin typeface="Arial" panose="020B0604020202020204" pitchFamily="34" charset="0"/>
                      </a:endParaRPr>
                    </a:p>
                  </a:txBody>
                  <a:tcPr marL="9525" marR="9525" marT="9525" marB="0" anchor="b"/>
                </a:tc>
                <a:tc>
                  <a:txBody>
                    <a:bodyPr/>
                    <a:lstStyle/>
                    <a:p>
                      <a:pPr algn="ctr" fontAlgn="b"/>
                      <a:r>
                        <a:rPr lang="en-GB" sz="1400" b="1" u="none" strike="noStrike" dirty="0">
                          <a:effectLst/>
                        </a:rPr>
                        <a:t>XXX</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GB" sz="1400" b="1" u="none" strike="noStrike" dirty="0">
                          <a:effectLst/>
                        </a:rPr>
                        <a:t>XXX</a:t>
                      </a:r>
                      <a:endParaRPr lang="en-ZA" sz="14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646262877"/>
                  </a:ext>
                </a:extLst>
              </a:tr>
              <a:tr h="235699">
                <a:tc>
                  <a:txBody>
                    <a:bodyPr/>
                    <a:lstStyle/>
                    <a:p>
                      <a:pPr algn="l" fontAlgn="b"/>
                      <a:endParaRPr lang="en-ZA" sz="1400" b="0" i="0" u="none" strike="noStrike" dirty="0">
                        <a:effectLst/>
                        <a:latin typeface="Arial" panose="020B0604020202020204" pitchFamily="34" charset="0"/>
                      </a:endParaRPr>
                    </a:p>
                  </a:txBody>
                  <a:tcPr marL="9525" marR="9525" marT="9525" marB="0" anchor="b"/>
                </a:tc>
                <a:tc>
                  <a:txBody>
                    <a:bodyPr/>
                    <a:lstStyle/>
                    <a:p>
                      <a:pPr algn="ctr" fontAlgn="b"/>
                      <a:endParaRPr lang="en-ZA" sz="1400" b="1" i="0" u="none" strike="noStrike" dirty="0">
                        <a:effectLst/>
                        <a:latin typeface="Arial" panose="020B0604020202020204" pitchFamily="34" charset="0"/>
                      </a:endParaRPr>
                    </a:p>
                  </a:txBody>
                  <a:tcPr marL="9525" marR="9525" marT="9525" marB="0" anchor="b"/>
                </a:tc>
                <a:tc>
                  <a:txBody>
                    <a:bodyPr/>
                    <a:lstStyle/>
                    <a:p>
                      <a:pPr algn="ctr" fontAlgn="b"/>
                      <a:endParaRPr lang="en-ZA" sz="1400" b="1" i="0" u="none" strike="noStrike" dirty="0">
                        <a:effectLst/>
                        <a:latin typeface="Arial" panose="020B0604020202020204" pitchFamily="34" charset="0"/>
                      </a:endParaRPr>
                    </a:p>
                  </a:txBody>
                  <a:tcPr marL="9525" marR="9525" marT="9525" marB="0" anchor="b"/>
                </a:tc>
                <a:tc>
                  <a:txBody>
                    <a:bodyPr/>
                    <a:lstStyle/>
                    <a:p>
                      <a:pPr algn="ctr" fontAlgn="b"/>
                      <a:endParaRPr lang="en-ZA" sz="14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084262826"/>
                  </a:ext>
                </a:extLst>
              </a:tr>
              <a:tr h="235699">
                <a:tc>
                  <a:txBody>
                    <a:bodyPr/>
                    <a:lstStyle/>
                    <a:p>
                      <a:pPr algn="l" fontAlgn="b"/>
                      <a:endParaRPr lang="en-ZA" sz="1400" b="0" i="0" u="none" strike="noStrike" dirty="0">
                        <a:effectLst/>
                        <a:latin typeface="Arial" panose="020B0604020202020204" pitchFamily="34" charset="0"/>
                      </a:endParaRPr>
                    </a:p>
                  </a:txBody>
                  <a:tcPr marL="9525" marR="9525" marT="9525" marB="0" anchor="b"/>
                </a:tc>
                <a:tc>
                  <a:txBody>
                    <a:bodyPr/>
                    <a:lstStyle/>
                    <a:p>
                      <a:pPr algn="l" fontAlgn="b"/>
                      <a:endParaRPr lang="en-ZA" sz="1400" b="1" i="0" u="none" strike="noStrike" dirty="0">
                        <a:effectLst/>
                        <a:latin typeface="Arial" panose="020B0604020202020204" pitchFamily="34" charset="0"/>
                      </a:endParaRPr>
                    </a:p>
                  </a:txBody>
                  <a:tcPr marL="9525" marR="9525" marT="9525" marB="0" anchor="b"/>
                </a:tc>
                <a:tc>
                  <a:txBody>
                    <a:bodyPr/>
                    <a:lstStyle/>
                    <a:p>
                      <a:pPr algn="l" fontAlgn="b"/>
                      <a:endParaRPr lang="en-ZA" sz="1400" b="1" i="0" u="none" strike="noStrike" dirty="0">
                        <a:effectLst/>
                        <a:latin typeface="Arial" panose="020B0604020202020204" pitchFamily="34" charset="0"/>
                      </a:endParaRPr>
                    </a:p>
                  </a:txBody>
                  <a:tcPr marL="9525" marR="9525" marT="9525" marB="0" anchor="b"/>
                </a:tc>
                <a:tc>
                  <a:txBody>
                    <a:bodyPr/>
                    <a:lstStyle/>
                    <a:p>
                      <a:pPr algn="l" fontAlgn="b"/>
                      <a:endParaRPr lang="en-ZA" sz="14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613451806"/>
                  </a:ext>
                </a:extLst>
              </a:tr>
            </a:tbl>
          </a:graphicData>
        </a:graphic>
      </p:graphicFrame>
    </p:spTree>
    <p:extLst>
      <p:ext uri="{BB962C8B-B14F-4D97-AF65-F5344CB8AC3E}">
        <p14:creationId xmlns:p14="http://schemas.microsoft.com/office/powerpoint/2010/main" val="422462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6" name="Straight Connector 3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Office building overlayed with stock market graphs">
            <a:extLst>
              <a:ext uri="{FF2B5EF4-FFF2-40B4-BE49-F238E27FC236}">
                <a16:creationId xmlns:a16="http://schemas.microsoft.com/office/drawing/2014/main" id="{DDABE8EC-DCA8-097B-98CB-D23D47D341E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4897" r="-2" b="10582"/>
          <a:stretch/>
        </p:blipFill>
        <p:spPr>
          <a:xfrm>
            <a:off x="-32" y="10"/>
            <a:ext cx="12192031" cy="6857990"/>
          </a:xfrm>
          <a:prstGeom prst="rect">
            <a:avLst/>
          </a:prstGeom>
        </p:spPr>
      </p:pic>
      <p:sp>
        <p:nvSpPr>
          <p:cNvPr id="38" name="Rectangle 37">
            <a:extLst>
              <a:ext uri="{FF2B5EF4-FFF2-40B4-BE49-F238E27FC236}">
                <a16:creationId xmlns:a16="http://schemas.microsoft.com/office/drawing/2014/main" id="{77D4E339-1FDC-4F64-BACC-DA1625A5A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2794" y="0"/>
            <a:ext cx="9339206" cy="6858000"/>
          </a:xfrm>
          <a:prstGeom prst="rect">
            <a:avLst/>
          </a:prstGeom>
          <a:gradFill flip="none" rotWithShape="1">
            <a:gsLst>
              <a:gs pos="58000">
                <a:schemeClr val="tx1">
                  <a:alpha val="35000"/>
                </a:schemeClr>
              </a:gs>
              <a:gs pos="33000">
                <a:schemeClr val="tx1">
                  <a:alpha val="20000"/>
                </a:schemeClr>
              </a:gs>
              <a:gs pos="0">
                <a:schemeClr val="tx1">
                  <a:alpha val="0"/>
                </a:schemeClr>
              </a:gs>
              <a:gs pos="100000">
                <a:schemeClr val="tx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41B0AF-AFEB-E5A9-6B7F-E5C252D91E32}"/>
              </a:ext>
            </a:extLst>
          </p:cNvPr>
          <p:cNvSpPr>
            <a:spLocks noGrp="1"/>
          </p:cNvSpPr>
          <p:nvPr>
            <p:ph type="title"/>
          </p:nvPr>
        </p:nvSpPr>
        <p:spPr>
          <a:xfrm>
            <a:off x="4985517" y="3331444"/>
            <a:ext cx="6470692" cy="1229306"/>
          </a:xfrm>
        </p:spPr>
        <p:txBody>
          <a:bodyPr vert="horz" lIns="91440" tIns="45720" rIns="91440" bIns="45720" rtlCol="0" anchor="b">
            <a:normAutofit/>
          </a:bodyPr>
          <a:lstStyle/>
          <a:p>
            <a:pPr algn="l"/>
            <a:r>
              <a:rPr lang="en-US" sz="5400">
                <a:solidFill>
                  <a:schemeClr val="bg1"/>
                </a:solidFill>
              </a:rPr>
              <a:t>Financial Projections</a:t>
            </a:r>
          </a:p>
        </p:txBody>
      </p:sp>
      <p:cxnSp>
        <p:nvCxnSpPr>
          <p:cNvPr id="40" name="Straight Connector 39">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bg1">
                <a:alpha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01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0AF-AFEB-E5A9-6B7F-E5C252D91E32}"/>
              </a:ext>
            </a:extLst>
          </p:cNvPr>
          <p:cNvSpPr>
            <a:spLocks noGrp="1"/>
          </p:cNvSpPr>
          <p:nvPr>
            <p:ph type="title"/>
          </p:nvPr>
        </p:nvSpPr>
        <p:spPr>
          <a:xfrm>
            <a:off x="742130" y="181362"/>
            <a:ext cx="8774010" cy="907663"/>
          </a:xfrm>
        </p:spPr>
        <p:txBody>
          <a:bodyPr/>
          <a:lstStyle/>
          <a:p>
            <a:pPr algn="l"/>
            <a:r>
              <a:rPr lang="en-US" dirty="0"/>
              <a:t>Financial Projections</a:t>
            </a:r>
          </a:p>
        </p:txBody>
      </p:sp>
      <p:graphicFrame>
        <p:nvGraphicFramePr>
          <p:cNvPr id="3" name="Table 2">
            <a:extLst>
              <a:ext uri="{FF2B5EF4-FFF2-40B4-BE49-F238E27FC236}">
                <a16:creationId xmlns:a16="http://schemas.microsoft.com/office/drawing/2014/main" id="{0DA706FD-E9C1-B44F-6029-D17A758C6647}"/>
              </a:ext>
            </a:extLst>
          </p:cNvPr>
          <p:cNvGraphicFramePr>
            <a:graphicFrameLocks noGrp="1"/>
          </p:cNvGraphicFramePr>
          <p:nvPr>
            <p:extLst>
              <p:ext uri="{D42A27DB-BD31-4B8C-83A1-F6EECF244321}">
                <p14:modId xmlns:p14="http://schemas.microsoft.com/office/powerpoint/2010/main" val="288091579"/>
              </p:ext>
            </p:extLst>
          </p:nvPr>
        </p:nvGraphicFramePr>
        <p:xfrm>
          <a:off x="742130" y="1225524"/>
          <a:ext cx="11015001" cy="5064364"/>
        </p:xfrm>
        <a:graphic>
          <a:graphicData uri="http://schemas.openxmlformats.org/drawingml/2006/table">
            <a:tbl>
              <a:tblPr firstRow="1" bandRow="1">
                <a:tableStyleId>{5940675A-B579-460E-94D1-54222C63F5DA}</a:tableStyleId>
              </a:tblPr>
              <a:tblGrid>
                <a:gridCol w="3293455">
                  <a:extLst>
                    <a:ext uri="{9D8B030D-6E8A-4147-A177-3AD203B41FA5}">
                      <a16:colId xmlns:a16="http://schemas.microsoft.com/office/drawing/2014/main" val="4201996298"/>
                    </a:ext>
                  </a:extLst>
                </a:gridCol>
                <a:gridCol w="1265169">
                  <a:extLst>
                    <a:ext uri="{9D8B030D-6E8A-4147-A177-3AD203B41FA5}">
                      <a16:colId xmlns:a16="http://schemas.microsoft.com/office/drawing/2014/main" val="2064468714"/>
                    </a:ext>
                  </a:extLst>
                </a:gridCol>
                <a:gridCol w="1245086">
                  <a:extLst>
                    <a:ext uri="{9D8B030D-6E8A-4147-A177-3AD203B41FA5}">
                      <a16:colId xmlns:a16="http://schemas.microsoft.com/office/drawing/2014/main" val="2304875988"/>
                    </a:ext>
                  </a:extLst>
                </a:gridCol>
                <a:gridCol w="1265169">
                  <a:extLst>
                    <a:ext uri="{9D8B030D-6E8A-4147-A177-3AD203B41FA5}">
                      <a16:colId xmlns:a16="http://schemas.microsoft.com/office/drawing/2014/main" val="1438114364"/>
                    </a:ext>
                  </a:extLst>
                </a:gridCol>
                <a:gridCol w="1310354">
                  <a:extLst>
                    <a:ext uri="{9D8B030D-6E8A-4147-A177-3AD203B41FA5}">
                      <a16:colId xmlns:a16="http://schemas.microsoft.com/office/drawing/2014/main" val="1903732947"/>
                    </a:ext>
                  </a:extLst>
                </a:gridCol>
                <a:gridCol w="1310354">
                  <a:extLst>
                    <a:ext uri="{9D8B030D-6E8A-4147-A177-3AD203B41FA5}">
                      <a16:colId xmlns:a16="http://schemas.microsoft.com/office/drawing/2014/main" val="3391441655"/>
                    </a:ext>
                  </a:extLst>
                </a:gridCol>
                <a:gridCol w="1325414">
                  <a:extLst>
                    <a:ext uri="{9D8B030D-6E8A-4147-A177-3AD203B41FA5}">
                      <a16:colId xmlns:a16="http://schemas.microsoft.com/office/drawing/2014/main" val="2437495997"/>
                    </a:ext>
                  </a:extLst>
                </a:gridCol>
              </a:tblGrid>
              <a:tr h="326734">
                <a:tc>
                  <a:txBody>
                    <a:bodyPr/>
                    <a:lstStyle/>
                    <a:p>
                      <a:pPr algn="ctr" fontAlgn="b"/>
                      <a:r>
                        <a:rPr lang="en-ZA" sz="1400" b="1" u="none" strike="noStrike" dirty="0">
                          <a:effectLst/>
                        </a:rPr>
                        <a:t>Income </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March 2025</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April 2025</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May 2025</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June 2025 </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July 2025 </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August 2025</a:t>
                      </a:r>
                      <a:endParaRPr lang="en-ZA" sz="14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977501325"/>
                  </a:ext>
                </a:extLst>
              </a:tr>
              <a:tr h="310396">
                <a:tc>
                  <a:txBody>
                    <a:bodyPr/>
                    <a:lstStyle/>
                    <a:p>
                      <a:pPr algn="l" fontAlgn="b"/>
                      <a:r>
                        <a:rPr lang="en-ZA" sz="1200" b="0" u="none" strike="noStrike" dirty="0">
                          <a:effectLst/>
                        </a:rPr>
                        <a:t>Sales (Coaching Sessions) </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R750,00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R1 000,00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R1 500,00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R2 000,00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R2 500,00</a:t>
                      </a:r>
                      <a:endParaRPr lang="en-ZA" sz="12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209362053"/>
                  </a:ext>
                </a:extLst>
              </a:tr>
              <a:tr h="310396">
                <a:tc>
                  <a:txBody>
                    <a:bodyPr/>
                    <a:lstStyle/>
                    <a:p>
                      <a:pPr algn="l" fontAlgn="b"/>
                      <a:r>
                        <a:rPr lang="en-ZA" sz="1200" b="0" u="none" strike="noStrike" dirty="0">
                          <a:effectLst/>
                        </a:rPr>
                        <a:t>Sales (Online Products) </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R500,00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R1 000,00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R1 500,00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R2 000,00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R2 500,00</a:t>
                      </a:r>
                      <a:endParaRPr lang="en-ZA" sz="12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328295867"/>
                  </a:ext>
                </a:extLst>
              </a:tr>
              <a:tr h="310396">
                <a:tc>
                  <a:txBody>
                    <a:bodyPr/>
                    <a:lstStyle/>
                    <a:p>
                      <a:pPr algn="l" fontAlgn="b"/>
                      <a:r>
                        <a:rPr lang="en-ZA" sz="1200" b="0" u="none" strike="noStrike">
                          <a:effectLst/>
                        </a:rPr>
                        <a:t>Less Cost of Sales </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R120,00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R200,00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R250,00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R300,00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R350,00</a:t>
                      </a:r>
                      <a:endParaRPr lang="en-ZA" sz="12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123876996"/>
                  </a:ext>
                </a:extLst>
              </a:tr>
              <a:tr h="310396">
                <a:tc>
                  <a:txBody>
                    <a:bodyPr/>
                    <a:lstStyle/>
                    <a:p>
                      <a:pPr algn="l" fontAlgn="b"/>
                      <a:endParaRPr lang="en-ZA" sz="1100" b="0" i="0" u="none" strike="noStrike" dirty="0">
                        <a:effectLst/>
                        <a:latin typeface="Arial" panose="020B0604020202020204" pitchFamily="34" charset="0"/>
                      </a:endParaRPr>
                    </a:p>
                  </a:txBody>
                  <a:tcPr marL="9525" marR="9525" marT="9525" marB="0" anchor="b"/>
                </a:tc>
                <a:tc>
                  <a:txBody>
                    <a:bodyPr/>
                    <a:lstStyle/>
                    <a:p>
                      <a:pPr algn="ctr" fontAlgn="b"/>
                      <a:endParaRPr lang="en-ZA" sz="1100" b="0" i="0" u="none" strike="noStrike" dirty="0">
                        <a:effectLst/>
                        <a:latin typeface="Arial" panose="020B0604020202020204" pitchFamily="34" charset="0"/>
                      </a:endParaRPr>
                    </a:p>
                  </a:txBody>
                  <a:tcPr marL="9525" marR="9525" marT="9525" marB="0" anchor="b"/>
                </a:tc>
                <a:tc>
                  <a:txBody>
                    <a:bodyPr/>
                    <a:lstStyle/>
                    <a:p>
                      <a:pPr algn="ctr" fontAlgn="b"/>
                      <a:endParaRPr lang="en-ZA" sz="1100" b="0" i="0" u="none" strike="noStrike">
                        <a:effectLst/>
                        <a:latin typeface="Arial" panose="020B0604020202020204" pitchFamily="34" charset="0"/>
                      </a:endParaRPr>
                    </a:p>
                  </a:txBody>
                  <a:tcPr marL="9525" marR="9525" marT="9525" marB="0" anchor="b"/>
                </a:tc>
                <a:tc>
                  <a:txBody>
                    <a:bodyPr/>
                    <a:lstStyle/>
                    <a:p>
                      <a:pPr algn="ctr" fontAlgn="b"/>
                      <a:endParaRPr lang="en-ZA" sz="1100" b="0" i="0" u="none" strike="noStrike" dirty="0">
                        <a:effectLst/>
                        <a:latin typeface="Arial" panose="020B0604020202020204" pitchFamily="34" charset="0"/>
                      </a:endParaRPr>
                    </a:p>
                  </a:txBody>
                  <a:tcPr marL="9525" marR="9525" marT="9525" marB="0" anchor="b"/>
                </a:tc>
                <a:tc>
                  <a:txBody>
                    <a:bodyPr/>
                    <a:lstStyle/>
                    <a:p>
                      <a:pPr algn="ctr" fontAlgn="b"/>
                      <a:endParaRPr lang="en-ZA" sz="1100" b="0" i="0" u="none" strike="noStrike" dirty="0">
                        <a:effectLst/>
                        <a:latin typeface="Arial" panose="020B0604020202020204" pitchFamily="34" charset="0"/>
                      </a:endParaRPr>
                    </a:p>
                  </a:txBody>
                  <a:tcPr marL="9525" marR="9525" marT="9525" marB="0" anchor="b"/>
                </a:tc>
                <a:tc>
                  <a:txBody>
                    <a:bodyPr/>
                    <a:lstStyle/>
                    <a:p>
                      <a:pPr algn="ctr" fontAlgn="b"/>
                      <a:endParaRPr lang="en-ZA" sz="1100" b="0" i="0" u="none" strike="noStrike" dirty="0">
                        <a:effectLst/>
                        <a:latin typeface="Arial" panose="020B0604020202020204" pitchFamily="34" charset="0"/>
                      </a:endParaRPr>
                    </a:p>
                  </a:txBody>
                  <a:tcPr marL="9525" marR="9525" marT="9525" marB="0" anchor="b"/>
                </a:tc>
                <a:tc>
                  <a:txBody>
                    <a:bodyPr/>
                    <a:lstStyle/>
                    <a:p>
                      <a:pPr algn="ctr" fontAlgn="b"/>
                      <a:endParaRPr lang="en-ZA" sz="11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381824405"/>
                  </a:ext>
                </a:extLst>
              </a:tr>
              <a:tr h="326734">
                <a:tc>
                  <a:txBody>
                    <a:bodyPr/>
                    <a:lstStyle/>
                    <a:p>
                      <a:pPr algn="ctr" fontAlgn="b"/>
                      <a:r>
                        <a:rPr lang="en-ZA" sz="1400" b="1" u="none" strike="noStrike" dirty="0">
                          <a:effectLst/>
                        </a:rPr>
                        <a:t>Net Sales Income </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R0,00</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R1 130,00</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R1 800,00</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R2 750,00</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a:effectLst/>
                        </a:rPr>
                        <a:t>R3 700,00</a:t>
                      </a:r>
                      <a:endParaRPr lang="en-ZA" sz="1400" b="1" i="0" u="none" strike="noStrike">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R4 650,00</a:t>
                      </a:r>
                      <a:endParaRPr lang="en-ZA" sz="14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047624725"/>
                  </a:ext>
                </a:extLst>
              </a:tr>
              <a:tr h="326734">
                <a:tc>
                  <a:txBody>
                    <a:bodyPr/>
                    <a:lstStyle/>
                    <a:p>
                      <a:pPr algn="ctr" fontAlgn="b"/>
                      <a:r>
                        <a:rPr lang="en-ZA" sz="1400" b="1" u="none" strike="noStrike" dirty="0">
                          <a:effectLst/>
                        </a:rPr>
                        <a:t>Expenditure </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100" b="0" u="none" strike="noStrike" dirty="0">
                          <a:effectLst/>
                        </a:rPr>
                        <a:t> </a:t>
                      </a:r>
                      <a:endParaRPr lang="en-ZA" sz="1100" b="0" i="0" u="none" strike="noStrike" dirty="0">
                        <a:effectLst/>
                        <a:latin typeface="Arial" panose="020B0604020202020204" pitchFamily="34" charset="0"/>
                      </a:endParaRPr>
                    </a:p>
                  </a:txBody>
                  <a:tcPr marL="9525" marR="9525" marT="9525" marB="0" anchor="b"/>
                </a:tc>
                <a:tc>
                  <a:txBody>
                    <a:bodyPr/>
                    <a:lstStyle/>
                    <a:p>
                      <a:pPr algn="ctr" fontAlgn="b"/>
                      <a:r>
                        <a:rPr lang="en-ZA" sz="1100" b="0" u="none" strike="noStrike" dirty="0">
                          <a:effectLst/>
                        </a:rPr>
                        <a:t> </a:t>
                      </a:r>
                      <a:endParaRPr lang="en-ZA" sz="1100" b="0" i="0" u="none" strike="noStrike" dirty="0">
                        <a:effectLst/>
                        <a:latin typeface="Arial" panose="020B0604020202020204" pitchFamily="34" charset="0"/>
                      </a:endParaRPr>
                    </a:p>
                  </a:txBody>
                  <a:tcPr marL="9525" marR="9525" marT="9525" marB="0" anchor="b"/>
                </a:tc>
                <a:tc>
                  <a:txBody>
                    <a:bodyPr/>
                    <a:lstStyle/>
                    <a:p>
                      <a:pPr algn="ctr" fontAlgn="b"/>
                      <a:r>
                        <a:rPr lang="en-ZA" sz="1100" b="0" u="none" strike="noStrike" dirty="0">
                          <a:effectLst/>
                        </a:rPr>
                        <a:t> </a:t>
                      </a:r>
                      <a:endParaRPr lang="en-ZA" sz="1100" b="0" i="0" u="none" strike="noStrike" dirty="0">
                        <a:effectLst/>
                        <a:latin typeface="Arial" panose="020B0604020202020204" pitchFamily="34" charset="0"/>
                      </a:endParaRPr>
                    </a:p>
                  </a:txBody>
                  <a:tcPr marL="9525" marR="9525" marT="9525" marB="0" anchor="b"/>
                </a:tc>
                <a:tc>
                  <a:txBody>
                    <a:bodyPr/>
                    <a:lstStyle/>
                    <a:p>
                      <a:pPr algn="ctr" fontAlgn="b"/>
                      <a:r>
                        <a:rPr lang="en-ZA" sz="1100" b="0" u="none" strike="noStrike" dirty="0">
                          <a:effectLst/>
                        </a:rPr>
                        <a:t> </a:t>
                      </a:r>
                      <a:endParaRPr lang="en-ZA" sz="1100" b="0" i="0" u="none" strike="noStrike" dirty="0">
                        <a:effectLst/>
                        <a:latin typeface="Arial" panose="020B0604020202020204" pitchFamily="34" charset="0"/>
                      </a:endParaRPr>
                    </a:p>
                  </a:txBody>
                  <a:tcPr marL="9525" marR="9525" marT="9525" marB="0" anchor="b"/>
                </a:tc>
                <a:tc>
                  <a:txBody>
                    <a:bodyPr/>
                    <a:lstStyle/>
                    <a:p>
                      <a:pPr algn="ctr" fontAlgn="b"/>
                      <a:r>
                        <a:rPr lang="en-ZA" sz="1100" b="0" u="none" strike="noStrike" dirty="0">
                          <a:effectLst/>
                        </a:rPr>
                        <a:t> </a:t>
                      </a:r>
                      <a:endParaRPr lang="en-ZA" sz="1100" b="0" i="0" u="none" strike="noStrike" dirty="0">
                        <a:effectLst/>
                        <a:latin typeface="Arial" panose="020B0604020202020204" pitchFamily="34" charset="0"/>
                      </a:endParaRPr>
                    </a:p>
                  </a:txBody>
                  <a:tcPr marL="9525" marR="9525" marT="9525" marB="0" anchor="b"/>
                </a:tc>
                <a:tc>
                  <a:txBody>
                    <a:bodyPr/>
                    <a:lstStyle/>
                    <a:p>
                      <a:pPr algn="ctr" fontAlgn="b"/>
                      <a:r>
                        <a:rPr lang="en-ZA" sz="1100" b="0" u="none" strike="noStrike" dirty="0">
                          <a:effectLst/>
                        </a:rPr>
                        <a:t> </a:t>
                      </a:r>
                      <a:endParaRPr lang="en-ZA" sz="11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820901895"/>
                  </a:ext>
                </a:extLst>
              </a:tr>
              <a:tr h="310396">
                <a:tc>
                  <a:txBody>
                    <a:bodyPr/>
                    <a:lstStyle/>
                    <a:p>
                      <a:pPr algn="l" fontAlgn="b"/>
                      <a:r>
                        <a:rPr lang="en-ZA" sz="1200" b="0" u="none" strike="noStrike" dirty="0">
                          <a:effectLst/>
                        </a:rPr>
                        <a:t>Bank Fees </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R50,00</a:t>
                      </a:r>
                      <a:endParaRPr lang="en-ZA" sz="12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29101793"/>
                  </a:ext>
                </a:extLst>
              </a:tr>
              <a:tr h="310396">
                <a:tc>
                  <a:txBody>
                    <a:bodyPr/>
                    <a:lstStyle/>
                    <a:p>
                      <a:pPr algn="l" fontAlgn="b"/>
                      <a:r>
                        <a:rPr lang="en-ZA" sz="1200" b="0" u="none" strike="noStrike" dirty="0">
                          <a:effectLst/>
                        </a:rPr>
                        <a:t>Email Hosting  </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R500,00</a:t>
                      </a:r>
                      <a:endParaRPr lang="en-ZA" sz="12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849171471"/>
                  </a:ext>
                </a:extLst>
              </a:tr>
              <a:tr h="310396">
                <a:tc>
                  <a:txBody>
                    <a:bodyPr/>
                    <a:lstStyle/>
                    <a:p>
                      <a:pPr algn="l" fontAlgn="b"/>
                      <a:r>
                        <a:rPr lang="en-ZA" sz="1200" b="0" u="none" strike="noStrike">
                          <a:effectLst/>
                        </a:rPr>
                        <a:t>Accounting Package </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R200,00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R200,00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R200,00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R200,00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R200,00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R200,00</a:t>
                      </a:r>
                      <a:endParaRPr lang="en-ZA" sz="12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114498743"/>
                  </a:ext>
                </a:extLst>
              </a:tr>
              <a:tr h="310396">
                <a:tc>
                  <a:txBody>
                    <a:bodyPr/>
                    <a:lstStyle/>
                    <a:p>
                      <a:pPr algn="l" fontAlgn="b"/>
                      <a:r>
                        <a:rPr lang="en-ZA" sz="1200" b="0" u="none" strike="noStrike">
                          <a:effectLst/>
                        </a:rPr>
                        <a:t>Certifications </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R250,00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R250,00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R250,00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R250,00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R250,00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R250,00</a:t>
                      </a:r>
                      <a:endParaRPr lang="en-ZA" sz="12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694542526"/>
                  </a:ext>
                </a:extLst>
              </a:tr>
              <a:tr h="310396">
                <a:tc>
                  <a:txBody>
                    <a:bodyPr/>
                    <a:lstStyle/>
                    <a:p>
                      <a:pPr algn="l" fontAlgn="b"/>
                      <a:r>
                        <a:rPr lang="en-ZA" sz="1200" b="0" u="none" strike="noStrike" dirty="0">
                          <a:effectLst/>
                        </a:rPr>
                        <a:t>Miscellaneous </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R500,00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R500,00</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a:effectLst/>
                        </a:rPr>
                        <a:t>R500,00</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R500,00</a:t>
                      </a:r>
                      <a:endParaRPr lang="en-ZA" sz="12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249818247"/>
                  </a:ext>
                </a:extLst>
              </a:tr>
              <a:tr h="310396">
                <a:tc>
                  <a:txBody>
                    <a:bodyPr/>
                    <a:lstStyle/>
                    <a:p>
                      <a:pPr algn="l" fontAlgn="b"/>
                      <a:r>
                        <a:rPr lang="en-ZA" sz="1200" b="0" u="none" strike="noStrike" dirty="0">
                          <a:effectLst/>
                        </a:rPr>
                        <a:t> </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a:effectLst/>
                        </a:rPr>
                        <a:t> </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 </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 </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a:effectLst/>
                        </a:rPr>
                        <a:t> </a:t>
                      </a:r>
                      <a:endParaRPr lang="en-ZA" sz="1200" b="0" i="0" u="none" strike="noStrike">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 </a:t>
                      </a:r>
                      <a:endParaRPr lang="en-ZA" sz="1200" b="0" i="0" u="none" strike="noStrike" dirty="0">
                        <a:effectLst/>
                        <a:latin typeface="Arial" panose="020B0604020202020204" pitchFamily="34" charset="0"/>
                      </a:endParaRPr>
                    </a:p>
                  </a:txBody>
                  <a:tcPr marL="9525" marR="9525" marT="9525" marB="0" anchor="b"/>
                </a:tc>
                <a:tc>
                  <a:txBody>
                    <a:bodyPr/>
                    <a:lstStyle/>
                    <a:p>
                      <a:pPr algn="ctr" fontAlgn="b"/>
                      <a:r>
                        <a:rPr lang="en-ZA" sz="1200" b="0" u="none" strike="noStrike" dirty="0">
                          <a:effectLst/>
                        </a:rPr>
                        <a:t> </a:t>
                      </a:r>
                      <a:endParaRPr lang="en-ZA" sz="12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641261039"/>
                  </a:ext>
                </a:extLst>
              </a:tr>
              <a:tr h="326734">
                <a:tc>
                  <a:txBody>
                    <a:bodyPr/>
                    <a:lstStyle/>
                    <a:p>
                      <a:pPr algn="ctr" fontAlgn="b"/>
                      <a:r>
                        <a:rPr lang="en-ZA" sz="1400" b="1" u="none" strike="noStrike" dirty="0">
                          <a:effectLst/>
                        </a:rPr>
                        <a:t>Total Expenditure </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200" b="1" u="none" strike="noStrike">
                          <a:effectLst/>
                        </a:rPr>
                        <a:t>R1 500,00</a:t>
                      </a:r>
                      <a:endParaRPr lang="en-ZA" sz="1200" b="1" i="0" u="none" strike="noStrike">
                        <a:effectLst/>
                        <a:latin typeface="Arial" panose="020B0604020202020204" pitchFamily="34" charset="0"/>
                      </a:endParaRPr>
                    </a:p>
                  </a:txBody>
                  <a:tcPr marL="9525" marR="9525" marT="9525" marB="0" anchor="b"/>
                </a:tc>
                <a:tc>
                  <a:txBody>
                    <a:bodyPr/>
                    <a:lstStyle/>
                    <a:p>
                      <a:pPr algn="ctr" fontAlgn="b"/>
                      <a:r>
                        <a:rPr lang="en-ZA" sz="1200" b="1" u="none" strike="noStrike">
                          <a:effectLst/>
                        </a:rPr>
                        <a:t>R1 500,00</a:t>
                      </a:r>
                      <a:endParaRPr lang="en-ZA" sz="1200" b="1" i="0" u="none" strike="noStrike">
                        <a:effectLst/>
                        <a:latin typeface="Arial" panose="020B0604020202020204" pitchFamily="34" charset="0"/>
                      </a:endParaRPr>
                    </a:p>
                  </a:txBody>
                  <a:tcPr marL="9525" marR="9525" marT="9525" marB="0" anchor="b"/>
                </a:tc>
                <a:tc>
                  <a:txBody>
                    <a:bodyPr/>
                    <a:lstStyle/>
                    <a:p>
                      <a:pPr algn="ctr" fontAlgn="b"/>
                      <a:r>
                        <a:rPr lang="en-ZA" sz="1200" b="1" u="none" strike="noStrike">
                          <a:effectLst/>
                        </a:rPr>
                        <a:t>R1 500,00</a:t>
                      </a:r>
                      <a:endParaRPr lang="en-ZA" sz="1200" b="1" i="0" u="none" strike="noStrike">
                        <a:effectLst/>
                        <a:latin typeface="Arial" panose="020B0604020202020204" pitchFamily="34" charset="0"/>
                      </a:endParaRPr>
                    </a:p>
                  </a:txBody>
                  <a:tcPr marL="9525" marR="9525" marT="9525" marB="0" anchor="b"/>
                </a:tc>
                <a:tc>
                  <a:txBody>
                    <a:bodyPr/>
                    <a:lstStyle/>
                    <a:p>
                      <a:pPr algn="ctr" fontAlgn="b"/>
                      <a:r>
                        <a:rPr lang="en-ZA" sz="1200" b="1" u="none" strike="noStrike">
                          <a:effectLst/>
                        </a:rPr>
                        <a:t>R1 500,00</a:t>
                      </a:r>
                      <a:endParaRPr lang="en-ZA" sz="1200" b="1" i="0" u="none" strike="noStrike">
                        <a:effectLst/>
                        <a:latin typeface="Arial" panose="020B0604020202020204" pitchFamily="34" charset="0"/>
                      </a:endParaRPr>
                    </a:p>
                  </a:txBody>
                  <a:tcPr marL="9525" marR="9525" marT="9525" marB="0" anchor="b"/>
                </a:tc>
                <a:tc>
                  <a:txBody>
                    <a:bodyPr/>
                    <a:lstStyle/>
                    <a:p>
                      <a:pPr algn="ctr" fontAlgn="b"/>
                      <a:r>
                        <a:rPr lang="en-ZA" sz="1200" b="1" u="none" strike="noStrike">
                          <a:effectLst/>
                        </a:rPr>
                        <a:t>R1 500,00</a:t>
                      </a:r>
                      <a:endParaRPr lang="en-ZA" sz="1200" b="1" i="0" u="none" strike="noStrike">
                        <a:effectLst/>
                        <a:latin typeface="Arial" panose="020B0604020202020204" pitchFamily="34" charset="0"/>
                      </a:endParaRPr>
                    </a:p>
                  </a:txBody>
                  <a:tcPr marL="9525" marR="9525" marT="9525" marB="0" anchor="b"/>
                </a:tc>
                <a:tc>
                  <a:txBody>
                    <a:bodyPr/>
                    <a:lstStyle/>
                    <a:p>
                      <a:pPr algn="ctr" fontAlgn="b"/>
                      <a:r>
                        <a:rPr lang="en-ZA" sz="1200" b="1" u="none" strike="noStrike" dirty="0">
                          <a:effectLst/>
                        </a:rPr>
                        <a:t>R1 500,00</a:t>
                      </a:r>
                      <a:endParaRPr lang="en-ZA" sz="12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025797778"/>
                  </a:ext>
                </a:extLst>
              </a:tr>
              <a:tr h="326734">
                <a:tc>
                  <a:txBody>
                    <a:bodyPr/>
                    <a:lstStyle/>
                    <a:p>
                      <a:pPr algn="l" fontAlgn="b"/>
                      <a:r>
                        <a:rPr lang="en-ZA" sz="1100" b="1" u="none" strike="noStrike">
                          <a:effectLst/>
                        </a:rPr>
                        <a:t> </a:t>
                      </a:r>
                      <a:endParaRPr lang="en-ZA" sz="1100" b="1" i="0" u="none" strike="noStrike">
                        <a:effectLst/>
                        <a:latin typeface="Arial" panose="020B0604020202020204" pitchFamily="34" charset="0"/>
                      </a:endParaRPr>
                    </a:p>
                  </a:txBody>
                  <a:tcPr marL="9525" marR="9525" marT="9525" marB="0" anchor="b"/>
                </a:tc>
                <a:tc>
                  <a:txBody>
                    <a:bodyPr/>
                    <a:lstStyle/>
                    <a:p>
                      <a:pPr algn="ctr" fontAlgn="b"/>
                      <a:r>
                        <a:rPr lang="en-ZA" sz="1100" b="0" u="none" strike="noStrike">
                          <a:effectLst/>
                        </a:rPr>
                        <a:t> </a:t>
                      </a:r>
                      <a:endParaRPr lang="en-ZA" sz="1100" b="0" i="0" u="none" strike="noStrike">
                        <a:effectLst/>
                        <a:latin typeface="Arial" panose="020B0604020202020204" pitchFamily="34" charset="0"/>
                      </a:endParaRPr>
                    </a:p>
                  </a:txBody>
                  <a:tcPr marL="9525" marR="9525" marT="9525" marB="0" anchor="b"/>
                </a:tc>
                <a:tc>
                  <a:txBody>
                    <a:bodyPr/>
                    <a:lstStyle/>
                    <a:p>
                      <a:pPr algn="ctr" fontAlgn="b"/>
                      <a:r>
                        <a:rPr lang="en-ZA" sz="1100" b="0" u="none" strike="noStrike">
                          <a:effectLst/>
                        </a:rPr>
                        <a:t> </a:t>
                      </a:r>
                      <a:endParaRPr lang="en-ZA" sz="1100" b="0" i="0" u="none" strike="noStrike">
                        <a:effectLst/>
                        <a:latin typeface="Arial" panose="020B0604020202020204" pitchFamily="34" charset="0"/>
                      </a:endParaRPr>
                    </a:p>
                  </a:txBody>
                  <a:tcPr marL="9525" marR="9525" marT="9525" marB="0" anchor="b"/>
                </a:tc>
                <a:tc>
                  <a:txBody>
                    <a:bodyPr/>
                    <a:lstStyle/>
                    <a:p>
                      <a:pPr algn="ctr" fontAlgn="b"/>
                      <a:r>
                        <a:rPr lang="en-ZA" sz="1100" b="0" u="none" strike="noStrike">
                          <a:effectLst/>
                        </a:rPr>
                        <a:t> </a:t>
                      </a:r>
                      <a:endParaRPr lang="en-ZA" sz="1100" b="0" i="0" u="none" strike="noStrike">
                        <a:effectLst/>
                        <a:latin typeface="Arial" panose="020B0604020202020204" pitchFamily="34" charset="0"/>
                      </a:endParaRPr>
                    </a:p>
                  </a:txBody>
                  <a:tcPr marL="9525" marR="9525" marT="9525" marB="0" anchor="b"/>
                </a:tc>
                <a:tc>
                  <a:txBody>
                    <a:bodyPr/>
                    <a:lstStyle/>
                    <a:p>
                      <a:pPr algn="ctr" fontAlgn="b"/>
                      <a:r>
                        <a:rPr lang="en-ZA" sz="1100" b="0" u="none" strike="noStrike">
                          <a:effectLst/>
                        </a:rPr>
                        <a:t> </a:t>
                      </a:r>
                      <a:endParaRPr lang="en-ZA" sz="1100" b="0" i="0" u="none" strike="noStrike">
                        <a:effectLst/>
                        <a:latin typeface="Arial" panose="020B0604020202020204" pitchFamily="34" charset="0"/>
                      </a:endParaRPr>
                    </a:p>
                  </a:txBody>
                  <a:tcPr marL="9525" marR="9525" marT="9525" marB="0" anchor="b"/>
                </a:tc>
                <a:tc>
                  <a:txBody>
                    <a:bodyPr/>
                    <a:lstStyle/>
                    <a:p>
                      <a:pPr algn="ctr" fontAlgn="b"/>
                      <a:r>
                        <a:rPr lang="en-ZA" sz="1100" b="0" u="none" strike="noStrike">
                          <a:effectLst/>
                        </a:rPr>
                        <a:t> </a:t>
                      </a:r>
                      <a:endParaRPr lang="en-ZA" sz="1100" b="0" i="0" u="none" strike="noStrike">
                        <a:effectLst/>
                        <a:latin typeface="Arial" panose="020B0604020202020204" pitchFamily="34" charset="0"/>
                      </a:endParaRPr>
                    </a:p>
                  </a:txBody>
                  <a:tcPr marL="9525" marR="9525" marT="9525" marB="0" anchor="b"/>
                </a:tc>
                <a:tc>
                  <a:txBody>
                    <a:bodyPr/>
                    <a:lstStyle/>
                    <a:p>
                      <a:pPr algn="ctr" fontAlgn="b"/>
                      <a:r>
                        <a:rPr lang="en-ZA" sz="1100" b="0" u="none" strike="noStrike" dirty="0">
                          <a:effectLst/>
                        </a:rPr>
                        <a:t> </a:t>
                      </a:r>
                      <a:endParaRPr lang="en-ZA" sz="11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733536351"/>
                  </a:ext>
                </a:extLst>
              </a:tr>
              <a:tr h="326734">
                <a:tc>
                  <a:txBody>
                    <a:bodyPr/>
                    <a:lstStyle/>
                    <a:p>
                      <a:pPr algn="ctr" fontAlgn="b"/>
                      <a:r>
                        <a:rPr lang="en-ZA" sz="1400" b="1" u="none" strike="noStrike" dirty="0">
                          <a:effectLst/>
                        </a:rPr>
                        <a:t>Net Income </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-R550,00</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-R370,00</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R300,00</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R1 250,00</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R2 200,00</a:t>
                      </a:r>
                      <a:endParaRPr lang="en-ZA" sz="1400" b="1" i="0" u="none" strike="noStrike" dirty="0">
                        <a:effectLst/>
                        <a:latin typeface="Arial" panose="020B0604020202020204" pitchFamily="34" charset="0"/>
                      </a:endParaRPr>
                    </a:p>
                  </a:txBody>
                  <a:tcPr marL="9525" marR="9525" marT="9525" marB="0" anchor="b"/>
                </a:tc>
                <a:tc>
                  <a:txBody>
                    <a:bodyPr/>
                    <a:lstStyle/>
                    <a:p>
                      <a:pPr algn="ctr" fontAlgn="b"/>
                      <a:r>
                        <a:rPr lang="en-ZA" sz="1400" b="1" u="none" strike="noStrike" dirty="0">
                          <a:effectLst/>
                        </a:rPr>
                        <a:t>R3 150,00</a:t>
                      </a:r>
                      <a:endParaRPr lang="en-ZA" sz="1400" b="1"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7100053"/>
                  </a:ext>
                </a:extLst>
              </a:tr>
            </a:tbl>
          </a:graphicData>
        </a:graphic>
      </p:graphicFrame>
    </p:spTree>
    <p:extLst>
      <p:ext uri="{BB962C8B-B14F-4D97-AF65-F5344CB8AC3E}">
        <p14:creationId xmlns:p14="http://schemas.microsoft.com/office/powerpoint/2010/main" val="534483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7" name="Straight Connector 2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8" name="Picture 17" descr="Personne pointant sur une carte">
            <a:extLst>
              <a:ext uri="{FF2B5EF4-FFF2-40B4-BE49-F238E27FC236}">
                <a16:creationId xmlns:a16="http://schemas.microsoft.com/office/drawing/2014/main" id="{6A79F2DF-D3A2-F0E0-DF8A-0849A00AEF51}"/>
              </a:ext>
            </a:extLst>
          </p:cNvPr>
          <p:cNvPicPr>
            <a:picLocks noChangeAspect="1"/>
          </p:cNvPicPr>
          <p:nvPr/>
        </p:nvPicPr>
        <p:blipFill rotWithShape="1">
          <a:blip r:embed="rId2"/>
          <a:srcRect b="15730"/>
          <a:stretch/>
        </p:blipFill>
        <p:spPr>
          <a:xfrm>
            <a:off x="1" y="10"/>
            <a:ext cx="12191999" cy="6857990"/>
          </a:xfrm>
          <a:prstGeom prst="rect">
            <a:avLst/>
          </a:prstGeom>
        </p:spPr>
      </p:pic>
      <p:sp>
        <p:nvSpPr>
          <p:cNvPr id="29" name="Rectangle 28">
            <a:extLst>
              <a:ext uri="{FF2B5EF4-FFF2-40B4-BE49-F238E27FC236}">
                <a16:creationId xmlns:a16="http://schemas.microsoft.com/office/drawing/2014/main" id="{77D4E339-1FDC-4F64-BACC-DA1625A5A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2794" y="0"/>
            <a:ext cx="9339206" cy="6858000"/>
          </a:xfrm>
          <a:prstGeom prst="rect">
            <a:avLst/>
          </a:prstGeom>
          <a:gradFill flip="none" rotWithShape="1">
            <a:gsLst>
              <a:gs pos="58000">
                <a:schemeClr val="tx1">
                  <a:alpha val="35000"/>
                </a:schemeClr>
              </a:gs>
              <a:gs pos="33000">
                <a:schemeClr val="tx1">
                  <a:alpha val="20000"/>
                </a:schemeClr>
              </a:gs>
              <a:gs pos="0">
                <a:schemeClr val="tx1">
                  <a:alpha val="0"/>
                </a:schemeClr>
              </a:gs>
              <a:gs pos="100000">
                <a:schemeClr val="tx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41B0AF-AFEB-E5A9-6B7F-E5C252D91E32}"/>
              </a:ext>
            </a:extLst>
          </p:cNvPr>
          <p:cNvSpPr>
            <a:spLocks noGrp="1"/>
          </p:cNvSpPr>
          <p:nvPr>
            <p:ph type="title"/>
          </p:nvPr>
        </p:nvSpPr>
        <p:spPr>
          <a:xfrm>
            <a:off x="4985517" y="3331444"/>
            <a:ext cx="6470692" cy="1229306"/>
          </a:xfrm>
        </p:spPr>
        <p:txBody>
          <a:bodyPr vert="horz" lIns="91440" tIns="45720" rIns="91440" bIns="45720" rtlCol="0" anchor="b">
            <a:normAutofit/>
          </a:bodyPr>
          <a:lstStyle/>
          <a:p>
            <a:pPr algn="l"/>
            <a:r>
              <a:rPr lang="en-US" sz="5400" dirty="0">
                <a:solidFill>
                  <a:schemeClr val="bg1"/>
                </a:solidFill>
              </a:rPr>
              <a:t>Implementation Plan</a:t>
            </a:r>
          </a:p>
        </p:txBody>
      </p:sp>
      <p:cxnSp>
        <p:nvCxnSpPr>
          <p:cNvPr id="31" name="Straight Connector 30">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bg1">
                <a:alpha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972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cubes floating in the air&#10;&#10;Description automatically generated">
            <a:extLst>
              <a:ext uri="{FF2B5EF4-FFF2-40B4-BE49-F238E27FC236}">
                <a16:creationId xmlns:a16="http://schemas.microsoft.com/office/drawing/2014/main" id="{8C309D60-5DA7-486D-EDCA-3A55E93EDB28}"/>
              </a:ext>
            </a:extLst>
          </p:cNvPr>
          <p:cNvPicPr>
            <a:picLocks noChangeAspect="1"/>
          </p:cNvPicPr>
          <p:nvPr/>
        </p:nvPicPr>
        <p:blipFill rotWithShape="1">
          <a:blip r:embed="rId2"/>
          <a:srcRect r="31483" b="-1"/>
          <a:stretch/>
        </p:blipFill>
        <p:spPr>
          <a:xfrm>
            <a:off x="0" y="10"/>
            <a:ext cx="12191999" cy="6857990"/>
          </a:xfrm>
          <a:prstGeom prst="rect">
            <a:avLst/>
          </a:prstGeom>
          <a:noFill/>
        </p:spPr>
      </p:pic>
      <p:sp>
        <p:nvSpPr>
          <p:cNvPr id="3" name="Date Placeholder 2">
            <a:extLst>
              <a:ext uri="{FF2B5EF4-FFF2-40B4-BE49-F238E27FC236}">
                <a16:creationId xmlns:a16="http://schemas.microsoft.com/office/drawing/2014/main" id="{66DD072B-5495-2239-083C-6A0F1D51B56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b="0" kern="1200" cap="all" spc="150" baseline="0">
                <a:latin typeface="Univers Light" panose="020B0403020202020204" pitchFamily="34" charset="0"/>
                <a:ea typeface="+mn-ea"/>
                <a:cs typeface="+mn-cs"/>
              </a:rPr>
              <a:t>30/05/2024</a:t>
            </a:r>
          </a:p>
        </p:txBody>
      </p:sp>
      <p:sp>
        <p:nvSpPr>
          <p:cNvPr id="8" name="Content Placeholder 27">
            <a:extLst>
              <a:ext uri="{FF2B5EF4-FFF2-40B4-BE49-F238E27FC236}">
                <a16:creationId xmlns:a16="http://schemas.microsoft.com/office/drawing/2014/main" id="{CA481418-1AD9-08D0-4E97-7434FCD80EAA}"/>
              </a:ext>
            </a:extLst>
          </p:cNvPr>
          <p:cNvSpPr txBox="1">
            <a:spLocks/>
          </p:cNvSpPr>
          <p:nvPr/>
        </p:nvSpPr>
        <p:spPr>
          <a:xfrm>
            <a:off x="830339" y="1685795"/>
            <a:ext cx="10238153" cy="4670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b="1" kern="1200" spc="100" baseline="0" dirty="0">
                <a:solidFill>
                  <a:schemeClr val="tx1">
                    <a:lumMod val="95000"/>
                    <a:lumOff val="5000"/>
                  </a:schemeClr>
                </a:solidFill>
                <a:latin typeface="Calibri Light" panose="020F0302020204030204" pitchFamily="34" charset="0"/>
                <a:cs typeface="Calibri Light" panose="020F0302020204030204" pitchFamily="34" charset="0"/>
              </a:rPr>
              <a:t>Executive Summary: About Us </a:t>
            </a:r>
          </a:p>
          <a:p>
            <a:pPr>
              <a:spcBef>
                <a:spcPts val="0"/>
              </a:spcBef>
              <a:spcAft>
                <a:spcPts val="1200"/>
              </a:spcAft>
            </a:pPr>
            <a:r>
              <a:rPr lang="en-US" sz="2400" b="1" kern="1200" spc="100" baseline="0" dirty="0">
                <a:solidFill>
                  <a:schemeClr val="tx1">
                    <a:lumMod val="95000"/>
                    <a:lumOff val="5000"/>
                  </a:schemeClr>
                </a:solidFill>
                <a:latin typeface="Calibri Light" panose="020F0302020204030204" pitchFamily="34" charset="0"/>
                <a:cs typeface="Calibri Light" panose="020F0302020204030204" pitchFamily="34" charset="0"/>
              </a:rPr>
              <a:t>Company Description: Our Approach </a:t>
            </a:r>
          </a:p>
          <a:p>
            <a:pPr>
              <a:spcBef>
                <a:spcPts val="0"/>
              </a:spcBef>
              <a:spcAft>
                <a:spcPts val="1200"/>
              </a:spcAft>
            </a:pPr>
            <a:r>
              <a:rPr lang="en-US" sz="2400" b="1" kern="1200" spc="100" baseline="0" dirty="0">
                <a:solidFill>
                  <a:schemeClr val="tx1">
                    <a:lumMod val="95000"/>
                    <a:lumOff val="5000"/>
                  </a:schemeClr>
                </a:solidFill>
                <a:latin typeface="Calibri Light" panose="020F0302020204030204" pitchFamily="34" charset="0"/>
                <a:cs typeface="Calibri Light" panose="020F0302020204030204" pitchFamily="34" charset="0"/>
              </a:rPr>
              <a:t>Market Research and Analysis: Challenges</a:t>
            </a:r>
          </a:p>
          <a:p>
            <a:pPr>
              <a:spcBef>
                <a:spcPts val="0"/>
              </a:spcBef>
              <a:spcAft>
                <a:spcPts val="1200"/>
              </a:spcAft>
            </a:pPr>
            <a:r>
              <a:rPr lang="en-US" sz="2400" b="1" kern="1200" spc="100" baseline="0" dirty="0">
                <a:solidFill>
                  <a:schemeClr val="tx1">
                    <a:lumMod val="95000"/>
                    <a:lumOff val="5000"/>
                  </a:schemeClr>
                </a:solidFill>
                <a:latin typeface="Calibri Light" panose="020F0302020204030204" pitchFamily="34" charset="0"/>
                <a:cs typeface="Calibri Light" panose="020F0302020204030204" pitchFamily="34" charset="0"/>
              </a:rPr>
              <a:t>Value Proposition:  Community of Threefold </a:t>
            </a:r>
          </a:p>
          <a:p>
            <a:pPr>
              <a:spcBef>
                <a:spcPts val="0"/>
              </a:spcBef>
              <a:spcAft>
                <a:spcPts val="1200"/>
              </a:spcAft>
            </a:pPr>
            <a:r>
              <a:rPr lang="en-US" sz="2400" b="1" kern="1200" spc="100" baseline="0" dirty="0">
                <a:solidFill>
                  <a:schemeClr val="tx1">
                    <a:lumMod val="95000"/>
                    <a:lumOff val="5000"/>
                  </a:schemeClr>
                </a:solidFill>
                <a:latin typeface="Calibri Light" panose="020F0302020204030204" pitchFamily="34" charset="0"/>
                <a:cs typeface="Calibri Light" panose="020F0302020204030204" pitchFamily="34" charset="0"/>
              </a:rPr>
              <a:t>Marketing and Sales Strategy:  Entrepreneurial Success Amplified </a:t>
            </a:r>
          </a:p>
          <a:p>
            <a:pPr>
              <a:spcBef>
                <a:spcPts val="0"/>
              </a:spcBef>
              <a:spcAft>
                <a:spcPts val="1200"/>
              </a:spcAft>
            </a:pPr>
            <a:r>
              <a:rPr lang="en-US" sz="2400" b="1" kern="1200" spc="100" baseline="0" dirty="0">
                <a:solidFill>
                  <a:schemeClr val="tx1">
                    <a:lumMod val="95000"/>
                    <a:lumOff val="5000"/>
                  </a:schemeClr>
                </a:solidFill>
                <a:latin typeface="Calibri Light" panose="020F0302020204030204" pitchFamily="34" charset="0"/>
                <a:cs typeface="Calibri Light" panose="020F0302020204030204" pitchFamily="34" charset="0"/>
              </a:rPr>
              <a:t>Organizational Structure and Team: Team Responsibilities </a:t>
            </a:r>
          </a:p>
          <a:p>
            <a:pPr>
              <a:spcBef>
                <a:spcPts val="0"/>
              </a:spcBef>
              <a:spcAft>
                <a:spcPts val="1200"/>
              </a:spcAft>
            </a:pPr>
            <a:r>
              <a:rPr lang="en-US" sz="2400" b="1" kern="1200" spc="100" baseline="0" dirty="0">
                <a:solidFill>
                  <a:schemeClr val="tx1">
                    <a:lumMod val="95000"/>
                    <a:lumOff val="5000"/>
                  </a:schemeClr>
                </a:solidFill>
                <a:latin typeface="Calibri Light" panose="020F0302020204030204" pitchFamily="34" charset="0"/>
                <a:cs typeface="Calibri Light" panose="020F0302020204030204" pitchFamily="34" charset="0"/>
              </a:rPr>
              <a:t>Financial Projections: </a:t>
            </a:r>
          </a:p>
          <a:p>
            <a:pPr>
              <a:spcBef>
                <a:spcPts val="0"/>
              </a:spcBef>
              <a:spcAft>
                <a:spcPts val="1200"/>
              </a:spcAft>
            </a:pPr>
            <a:r>
              <a:rPr lang="en-US" sz="2400" b="1" kern="1200" spc="100" baseline="0" dirty="0">
                <a:solidFill>
                  <a:schemeClr val="tx1">
                    <a:lumMod val="95000"/>
                    <a:lumOff val="5000"/>
                  </a:schemeClr>
                </a:solidFill>
                <a:latin typeface="Calibri Light" panose="020F0302020204030204" pitchFamily="34" charset="0"/>
                <a:cs typeface="Calibri Light" panose="020F0302020204030204" pitchFamily="34" charset="0"/>
              </a:rPr>
              <a:t>Funding Requirements (if applicable):</a:t>
            </a:r>
          </a:p>
          <a:p>
            <a:pPr>
              <a:spcBef>
                <a:spcPts val="0"/>
              </a:spcBef>
              <a:spcAft>
                <a:spcPts val="1200"/>
              </a:spcAft>
            </a:pPr>
            <a:r>
              <a:rPr lang="en-US" sz="2400" b="1" kern="1200" spc="100" baseline="0" dirty="0">
                <a:solidFill>
                  <a:schemeClr val="tx1">
                    <a:lumMod val="95000"/>
                    <a:lumOff val="5000"/>
                  </a:schemeClr>
                </a:solidFill>
                <a:latin typeface="Calibri Light" panose="020F0302020204030204" pitchFamily="34" charset="0"/>
                <a:cs typeface="Calibri Light" panose="020F0302020204030204" pitchFamily="34" charset="0"/>
              </a:rPr>
              <a:t>Implementation Timeline:</a:t>
            </a:r>
          </a:p>
          <a:p>
            <a:pPr>
              <a:spcBef>
                <a:spcPts val="0"/>
              </a:spcBef>
              <a:spcAft>
                <a:spcPts val="1200"/>
              </a:spcAft>
            </a:pPr>
            <a:r>
              <a:rPr lang="en-US" sz="2400" b="1" kern="1200" spc="100" baseline="0" dirty="0">
                <a:solidFill>
                  <a:schemeClr val="tx1">
                    <a:lumMod val="95000"/>
                    <a:lumOff val="5000"/>
                  </a:schemeClr>
                </a:solidFill>
                <a:latin typeface="Calibri Light" panose="020F0302020204030204" pitchFamily="34" charset="0"/>
                <a:cs typeface="Calibri Light" panose="020F0302020204030204" pitchFamily="34" charset="0"/>
              </a:rPr>
              <a:t>Monitoring and Adjustments</a:t>
            </a:r>
          </a:p>
        </p:txBody>
      </p:sp>
      <p:sp>
        <p:nvSpPr>
          <p:cNvPr id="4" name="Footer Placeholder 3">
            <a:extLst>
              <a:ext uri="{FF2B5EF4-FFF2-40B4-BE49-F238E27FC236}">
                <a16:creationId xmlns:a16="http://schemas.microsoft.com/office/drawing/2014/main" id="{6D470AF6-F0EE-2F12-33FD-73C25FAB5A3A}"/>
              </a:ext>
            </a:extLst>
          </p:cNvPr>
          <p:cNvSpPr>
            <a:spLocks noGrp="1"/>
          </p:cNvSpPr>
          <p:nvPr>
            <p:ph type="ftr" sz="quarter" idx="11"/>
          </p:nvPr>
        </p:nvSpPr>
        <p:spPr>
          <a:xfrm>
            <a:off x="6519230" y="6356350"/>
            <a:ext cx="3152912" cy="365125"/>
          </a:xfrm>
        </p:spPr>
        <p:txBody>
          <a:bodyPr vert="horz" lIns="91440" tIns="45720" rIns="91440" bIns="45720" rtlCol="0" anchor="ctr">
            <a:normAutofit/>
          </a:bodyPr>
          <a:lstStyle/>
          <a:p>
            <a:pPr>
              <a:spcAft>
                <a:spcPts val="600"/>
              </a:spcAft>
            </a:pPr>
            <a:r>
              <a:rPr lang="en-US" b="0" kern="1200" cap="all" spc="150" baseline="0">
                <a:latin typeface="Univers Light" panose="020B0403020202020204" pitchFamily="34" charset="0"/>
                <a:ea typeface="+mn-ea"/>
                <a:cs typeface="+mn-cs"/>
              </a:rPr>
              <a:t>BUSINESS COACHING_BUISNESS PLAN</a:t>
            </a:r>
          </a:p>
        </p:txBody>
      </p:sp>
      <p:sp>
        <p:nvSpPr>
          <p:cNvPr id="5" name="Slide Number Placeholder 4">
            <a:extLst>
              <a:ext uri="{FF2B5EF4-FFF2-40B4-BE49-F238E27FC236}">
                <a16:creationId xmlns:a16="http://schemas.microsoft.com/office/drawing/2014/main" id="{7D04ED5F-5893-EBA7-D119-C82BCF81B1E2}"/>
              </a:ext>
            </a:extLst>
          </p:cNvPr>
          <p:cNvSpPr>
            <a:spLocks noGrp="1"/>
          </p:cNvSpPr>
          <p:nvPr>
            <p:ph type="sldNum" sz="quarter" idx="12"/>
          </p:nvPr>
        </p:nvSpPr>
        <p:spPr>
          <a:xfrm>
            <a:off x="10510344" y="6356350"/>
            <a:ext cx="843455" cy="365125"/>
          </a:xfrm>
        </p:spPr>
        <p:txBody>
          <a:bodyPr vert="horz" lIns="91440" tIns="45720" rIns="91440" bIns="45720" rtlCol="0" anchor="ctr">
            <a:normAutofit/>
          </a:bodyPr>
          <a:lstStyle/>
          <a:p>
            <a:pPr>
              <a:spcAft>
                <a:spcPts val="600"/>
              </a:spcAft>
            </a:pPr>
            <a:fld id="{18D65601-5AE2-46FC-B138-694DDD2B510D}" type="slidenum">
              <a:rPr lang="en-US" smtClean="0"/>
              <a:pPr>
                <a:spcAft>
                  <a:spcPts val="600"/>
                </a:spcAft>
              </a:pPr>
              <a:t>2</a:t>
            </a:fld>
            <a:endParaRPr lang="en-US"/>
          </a:p>
        </p:txBody>
      </p:sp>
      <p:sp>
        <p:nvSpPr>
          <p:cNvPr id="10" name="Text Placeholder 18">
            <a:extLst>
              <a:ext uri="{FF2B5EF4-FFF2-40B4-BE49-F238E27FC236}">
                <a16:creationId xmlns:a16="http://schemas.microsoft.com/office/drawing/2014/main" id="{BBE3C3CA-92D6-1A16-3698-9776E7BD14E5}"/>
              </a:ext>
            </a:extLst>
          </p:cNvPr>
          <p:cNvSpPr>
            <a:spLocks noGrp="1"/>
          </p:cNvSpPr>
          <p:nvPr>
            <p:ph type="title"/>
          </p:nvPr>
        </p:nvSpPr>
        <p:spPr>
          <a:xfrm>
            <a:off x="838200" y="1060406"/>
            <a:ext cx="4607268" cy="469476"/>
          </a:xfr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80000"/>
              </a:lnSpc>
              <a:spcBef>
                <a:spcPts val="0"/>
              </a:spcBef>
            </a:pPr>
            <a:r>
              <a:rPr lang="en-US" sz="3600" b="1" kern="1200" spc="100" baseline="0" dirty="0">
                <a:solidFill>
                  <a:schemeClr val="accent6"/>
                </a:solidFill>
                <a:latin typeface="+mj-lt"/>
                <a:ea typeface="+mn-ea"/>
                <a:cs typeface="+mn-cs"/>
              </a:rPr>
              <a:t>INDEX</a:t>
            </a:r>
            <a:endParaRPr lang="en-US" sz="3600" b="1" kern="1200" spc="100" baseline="0" noProof="0" dirty="0">
              <a:solidFill>
                <a:schemeClr val="accent6"/>
              </a:solidFill>
              <a:latin typeface="+mj-lt"/>
              <a:ea typeface="+mn-ea"/>
              <a:cs typeface="+mn-cs"/>
            </a:endParaRPr>
          </a:p>
        </p:txBody>
      </p:sp>
    </p:spTree>
    <p:extLst>
      <p:ext uri="{BB962C8B-B14F-4D97-AF65-F5344CB8AC3E}">
        <p14:creationId xmlns:p14="http://schemas.microsoft.com/office/powerpoint/2010/main" val="653678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B0AF-AFEB-E5A9-6B7F-E5C252D91E32}"/>
              </a:ext>
            </a:extLst>
          </p:cNvPr>
          <p:cNvSpPr>
            <a:spLocks noGrp="1"/>
          </p:cNvSpPr>
          <p:nvPr>
            <p:ph type="title"/>
          </p:nvPr>
        </p:nvSpPr>
        <p:spPr>
          <a:xfrm>
            <a:off x="742130" y="181362"/>
            <a:ext cx="8774010" cy="907663"/>
          </a:xfrm>
        </p:spPr>
        <p:txBody>
          <a:bodyPr/>
          <a:lstStyle/>
          <a:p>
            <a:pPr algn="l"/>
            <a:r>
              <a:rPr lang="en-US" dirty="0"/>
              <a:t>Implementation Plan</a:t>
            </a:r>
          </a:p>
        </p:txBody>
      </p:sp>
      <p:graphicFrame>
        <p:nvGraphicFramePr>
          <p:cNvPr id="4" name="Table 3">
            <a:extLst>
              <a:ext uri="{FF2B5EF4-FFF2-40B4-BE49-F238E27FC236}">
                <a16:creationId xmlns:a16="http://schemas.microsoft.com/office/drawing/2014/main" id="{7284EFF2-EC43-25E0-8142-7CF91A0A7BE6}"/>
              </a:ext>
            </a:extLst>
          </p:cNvPr>
          <p:cNvGraphicFramePr>
            <a:graphicFrameLocks noGrp="1"/>
          </p:cNvGraphicFramePr>
          <p:nvPr>
            <p:extLst>
              <p:ext uri="{D42A27DB-BD31-4B8C-83A1-F6EECF244321}">
                <p14:modId xmlns:p14="http://schemas.microsoft.com/office/powerpoint/2010/main" val="296426664"/>
              </p:ext>
            </p:extLst>
          </p:nvPr>
        </p:nvGraphicFramePr>
        <p:xfrm>
          <a:off x="507092" y="1342482"/>
          <a:ext cx="11437034" cy="4688616"/>
        </p:xfrm>
        <a:graphic>
          <a:graphicData uri="http://schemas.openxmlformats.org/drawingml/2006/table">
            <a:tbl>
              <a:tblPr firstRow="1" bandRow="1">
                <a:tableStyleId>{5940675A-B579-460E-94D1-54222C63F5DA}</a:tableStyleId>
              </a:tblPr>
              <a:tblGrid>
                <a:gridCol w="7315200">
                  <a:extLst>
                    <a:ext uri="{9D8B030D-6E8A-4147-A177-3AD203B41FA5}">
                      <a16:colId xmlns:a16="http://schemas.microsoft.com/office/drawing/2014/main" val="4201996298"/>
                    </a:ext>
                  </a:extLst>
                </a:gridCol>
                <a:gridCol w="1631852">
                  <a:extLst>
                    <a:ext uri="{9D8B030D-6E8A-4147-A177-3AD203B41FA5}">
                      <a16:colId xmlns:a16="http://schemas.microsoft.com/office/drawing/2014/main" val="2304875988"/>
                    </a:ext>
                  </a:extLst>
                </a:gridCol>
                <a:gridCol w="2489982">
                  <a:extLst>
                    <a:ext uri="{9D8B030D-6E8A-4147-A177-3AD203B41FA5}">
                      <a16:colId xmlns:a16="http://schemas.microsoft.com/office/drawing/2014/main" val="1438114364"/>
                    </a:ext>
                  </a:extLst>
                </a:gridCol>
              </a:tblGrid>
              <a:tr h="326734">
                <a:tc>
                  <a:txBody>
                    <a:bodyPr/>
                    <a:lstStyle/>
                    <a:p>
                      <a:pPr algn="ctr" fontAlgn="b"/>
                      <a:r>
                        <a:rPr lang="en-GB" sz="1600" b="1" u="none" strike="noStrike" dirty="0">
                          <a:effectLst/>
                        </a:rPr>
                        <a:t>Action Required </a:t>
                      </a:r>
                      <a:endParaRPr lang="en-ZA" sz="1600" b="1" i="0" u="none" strike="noStrike" dirty="0">
                        <a:effectLst/>
                        <a:latin typeface="Aptos" panose="020B0004020202020204" pitchFamily="34" charset="0"/>
                      </a:endParaRPr>
                    </a:p>
                  </a:txBody>
                  <a:tcPr marL="9525" marR="9525" marT="9525" marB="0" anchor="b"/>
                </a:tc>
                <a:tc>
                  <a:txBody>
                    <a:bodyPr/>
                    <a:lstStyle/>
                    <a:p>
                      <a:pPr algn="ctr" fontAlgn="b"/>
                      <a:r>
                        <a:rPr lang="en-GB" sz="1600" b="1" u="none" strike="noStrike" dirty="0">
                          <a:effectLst/>
                        </a:rPr>
                        <a:t>Due Date </a:t>
                      </a:r>
                      <a:endParaRPr lang="en-ZA" sz="1600" b="1" i="0" u="none" strike="noStrike" dirty="0">
                        <a:effectLst/>
                        <a:latin typeface="Aptos" panose="020B0004020202020204" pitchFamily="34" charset="0"/>
                      </a:endParaRPr>
                    </a:p>
                  </a:txBody>
                  <a:tcPr marL="9525" marR="9525" marT="9525" marB="0" anchor="b"/>
                </a:tc>
                <a:tc>
                  <a:txBody>
                    <a:bodyPr/>
                    <a:lstStyle/>
                    <a:p>
                      <a:pPr algn="ctr" fontAlgn="b"/>
                      <a:r>
                        <a:rPr lang="en-GB" sz="1600" b="1" u="none" strike="noStrike" dirty="0">
                          <a:effectLst/>
                        </a:rPr>
                        <a:t>Responsible </a:t>
                      </a:r>
                      <a:endParaRPr lang="en-ZA" sz="1600" b="1"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2977501325"/>
                  </a:ext>
                </a:extLst>
              </a:tr>
              <a:tr h="310396">
                <a:tc>
                  <a:txBody>
                    <a:bodyPr/>
                    <a:lstStyle/>
                    <a:p>
                      <a:pPr algn="l" fontAlgn="b"/>
                      <a:r>
                        <a:rPr lang="en-GB" sz="1600" b="0" u="none" strike="noStrike" dirty="0">
                          <a:effectLst/>
                        </a:rPr>
                        <a:t>Confirmation of Business Plan by Partners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13 May 2024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MW,CM,MJ</a:t>
                      </a:r>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1209362053"/>
                  </a:ext>
                </a:extLst>
              </a:tr>
              <a:tr h="310396">
                <a:tc>
                  <a:txBody>
                    <a:bodyPr/>
                    <a:lstStyle/>
                    <a:p>
                      <a:pPr algn="l" fontAlgn="b"/>
                      <a:r>
                        <a:rPr lang="en-GB" sz="1600" b="0" u="none" strike="noStrike" dirty="0">
                          <a:effectLst/>
                        </a:rPr>
                        <a:t>Go to market strategy to be formulated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20 May 2024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MW,CM,MJ</a:t>
                      </a:r>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2328295867"/>
                  </a:ext>
                </a:extLst>
              </a:tr>
              <a:tr h="310396">
                <a:tc>
                  <a:txBody>
                    <a:bodyPr/>
                    <a:lstStyle/>
                    <a:p>
                      <a:pPr algn="l" fontAlgn="b"/>
                      <a:r>
                        <a:rPr lang="en-GB" sz="1600" b="0" u="none" strike="noStrike" dirty="0">
                          <a:effectLst/>
                        </a:rPr>
                        <a:t>Bank Account to be opened</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20 May 2024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MW </a:t>
                      </a:r>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3912644876"/>
                  </a:ext>
                </a:extLst>
              </a:tr>
              <a:tr h="310396">
                <a:tc>
                  <a:txBody>
                    <a:bodyPr/>
                    <a:lstStyle/>
                    <a:p>
                      <a:pPr algn="l" fontAlgn="b"/>
                      <a:r>
                        <a:rPr lang="en-GB" sz="1600" b="0" u="none" strike="noStrike" dirty="0">
                          <a:effectLst/>
                        </a:rPr>
                        <a:t>Company registration to be completed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21 May 20245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MW </a:t>
                      </a:r>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855578521"/>
                  </a:ext>
                </a:extLst>
              </a:tr>
              <a:tr h="310396">
                <a:tc>
                  <a:txBody>
                    <a:bodyPr/>
                    <a:lstStyle/>
                    <a:p>
                      <a:pPr algn="l" fontAlgn="b"/>
                      <a:r>
                        <a:rPr lang="en-GB" sz="1600" b="0" u="none" strike="noStrike" dirty="0">
                          <a:effectLst/>
                        </a:rPr>
                        <a:t>Website Design to be completed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24 May 2024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MW,CM,MJ </a:t>
                      </a:r>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3225508298"/>
                  </a:ext>
                </a:extLst>
              </a:tr>
              <a:tr h="310396">
                <a:tc>
                  <a:txBody>
                    <a:bodyPr/>
                    <a:lstStyle/>
                    <a:p>
                      <a:pPr algn="l" fontAlgn="b"/>
                      <a:r>
                        <a:rPr lang="en-GB" sz="1600" b="0" u="none" strike="noStrike" dirty="0">
                          <a:effectLst/>
                        </a:rPr>
                        <a:t>Design Scoping of Coaching Modules for Coaching Programme</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27 May 2024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CM,MJ</a:t>
                      </a:r>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1123876996"/>
                  </a:ext>
                </a:extLst>
              </a:tr>
              <a:tr h="310396">
                <a:tc>
                  <a:txBody>
                    <a:bodyPr/>
                    <a:lstStyle/>
                    <a:p>
                      <a:pPr algn="l" fontAlgn="b"/>
                      <a:r>
                        <a:rPr lang="en-GB" sz="1600" b="0" u="none" strike="noStrike" dirty="0">
                          <a:effectLst/>
                        </a:rPr>
                        <a:t>Design of First Module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02 June 2024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CM,MJ</a:t>
                      </a:r>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1381824405"/>
                  </a:ext>
                </a:extLst>
              </a:tr>
              <a:tr h="310396">
                <a:tc>
                  <a:txBody>
                    <a:bodyPr/>
                    <a:lstStyle/>
                    <a:p>
                      <a:pPr algn="l" fontAlgn="b"/>
                      <a:r>
                        <a:rPr lang="en-GB" sz="1600" b="0" u="none" strike="noStrike" dirty="0">
                          <a:effectLst/>
                        </a:rPr>
                        <a:t>Design of Second Module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09 June 2024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CM,MJ </a:t>
                      </a:r>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129101793"/>
                  </a:ext>
                </a:extLst>
              </a:tr>
              <a:tr h="310396">
                <a:tc>
                  <a:txBody>
                    <a:bodyPr/>
                    <a:lstStyle/>
                    <a:p>
                      <a:pPr algn="l" fontAlgn="b"/>
                      <a:r>
                        <a:rPr lang="en-GB" sz="1600" b="0" u="none" strike="noStrike" dirty="0">
                          <a:effectLst/>
                        </a:rPr>
                        <a:t>Review of First Phase of Coaching Approach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10 June 2024 </a:t>
                      </a:r>
                      <a:endParaRPr lang="en-ZA" sz="1600" b="0" i="0" u="none" strike="noStrike" dirty="0">
                        <a:effectLst/>
                        <a:latin typeface="Aptos" panose="020B0004020202020204" pitchFamily="34" charset="0"/>
                      </a:endParaRPr>
                    </a:p>
                  </a:txBody>
                  <a:tcPr marL="9525" marR="9525" marT="9525" marB="0" anchor="b"/>
                </a:tc>
                <a:tc>
                  <a:txBody>
                    <a:bodyPr/>
                    <a:lstStyle/>
                    <a:p>
                      <a:pPr algn="ctr" fontAlgn="b"/>
                      <a:r>
                        <a:rPr lang="en-GB" sz="1600" b="0" u="none" strike="noStrike" dirty="0">
                          <a:effectLst/>
                        </a:rPr>
                        <a:t>MW,CM,MJ </a:t>
                      </a:r>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849171471"/>
                  </a:ext>
                </a:extLst>
              </a:tr>
              <a:tr h="310396">
                <a:tc>
                  <a:txBody>
                    <a:bodyPr/>
                    <a:lstStyle/>
                    <a:p>
                      <a:pPr algn="l" fontAlgn="b"/>
                      <a:endParaRPr lang="en-ZA" sz="1600" b="0" i="0" u="none" strike="noStrike">
                        <a:effectLst/>
                        <a:latin typeface="Aptos" panose="020B0004020202020204" pitchFamily="34" charset="0"/>
                      </a:endParaRPr>
                    </a:p>
                  </a:txBody>
                  <a:tcPr marL="9525" marR="9525" marT="9525" marB="0" anchor="b"/>
                </a:tc>
                <a:tc>
                  <a:txBody>
                    <a:bodyPr/>
                    <a:lstStyle/>
                    <a:p>
                      <a:pPr algn="ctr" fontAlgn="b"/>
                      <a:endParaRPr lang="en-ZA" sz="1600" b="0" i="0" u="none" strike="noStrike">
                        <a:effectLst/>
                        <a:latin typeface="Aptos" panose="020B0004020202020204" pitchFamily="34" charset="0"/>
                      </a:endParaRPr>
                    </a:p>
                  </a:txBody>
                  <a:tcPr marL="9525" marR="9525" marT="9525" marB="0" anchor="b"/>
                </a:tc>
                <a:tc>
                  <a:txBody>
                    <a:bodyPr/>
                    <a:lstStyle/>
                    <a:p>
                      <a:pPr algn="ctr" fontAlgn="b"/>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1114498743"/>
                  </a:ext>
                </a:extLst>
              </a:tr>
              <a:tr h="310396">
                <a:tc>
                  <a:txBody>
                    <a:bodyPr/>
                    <a:lstStyle/>
                    <a:p>
                      <a:pPr algn="l" fontAlgn="b"/>
                      <a:endParaRPr lang="en-ZA" sz="1600" b="0" i="0" u="none" strike="noStrike">
                        <a:effectLst/>
                        <a:latin typeface="Aptos" panose="020B0004020202020204" pitchFamily="34" charset="0"/>
                      </a:endParaRPr>
                    </a:p>
                  </a:txBody>
                  <a:tcPr marL="9525" marR="9525" marT="9525" marB="0" anchor="b"/>
                </a:tc>
                <a:tc>
                  <a:txBody>
                    <a:bodyPr/>
                    <a:lstStyle/>
                    <a:p>
                      <a:pPr algn="ctr" fontAlgn="b"/>
                      <a:endParaRPr lang="en-ZA" sz="1600" b="0" i="0" u="none" strike="noStrike" dirty="0">
                        <a:effectLst/>
                        <a:latin typeface="Aptos" panose="020B0004020202020204" pitchFamily="34" charset="0"/>
                      </a:endParaRPr>
                    </a:p>
                  </a:txBody>
                  <a:tcPr marL="9525" marR="9525" marT="9525" marB="0" anchor="b"/>
                </a:tc>
                <a:tc>
                  <a:txBody>
                    <a:bodyPr/>
                    <a:lstStyle/>
                    <a:p>
                      <a:pPr algn="ctr" fontAlgn="b"/>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3694542526"/>
                  </a:ext>
                </a:extLst>
              </a:tr>
              <a:tr h="310396">
                <a:tc>
                  <a:txBody>
                    <a:bodyPr/>
                    <a:lstStyle/>
                    <a:p>
                      <a:pPr algn="l" fontAlgn="b"/>
                      <a:endParaRPr lang="en-ZA" sz="1600" b="0" i="0" u="none" strike="noStrike" dirty="0">
                        <a:effectLst/>
                        <a:latin typeface="Aptos" panose="020B0004020202020204" pitchFamily="34" charset="0"/>
                      </a:endParaRPr>
                    </a:p>
                  </a:txBody>
                  <a:tcPr marL="9525" marR="9525" marT="9525" marB="0" anchor="b"/>
                </a:tc>
                <a:tc>
                  <a:txBody>
                    <a:bodyPr/>
                    <a:lstStyle/>
                    <a:p>
                      <a:pPr algn="ctr" fontAlgn="b"/>
                      <a:endParaRPr lang="en-ZA" sz="1600" b="0" i="0" u="none" strike="noStrike">
                        <a:effectLst/>
                        <a:latin typeface="Aptos" panose="020B0004020202020204" pitchFamily="34" charset="0"/>
                      </a:endParaRPr>
                    </a:p>
                  </a:txBody>
                  <a:tcPr marL="9525" marR="9525" marT="9525" marB="0" anchor="b"/>
                </a:tc>
                <a:tc>
                  <a:txBody>
                    <a:bodyPr/>
                    <a:lstStyle/>
                    <a:p>
                      <a:pPr algn="ctr" fontAlgn="b"/>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1249818247"/>
                  </a:ext>
                </a:extLst>
              </a:tr>
              <a:tr h="310396">
                <a:tc>
                  <a:txBody>
                    <a:bodyPr/>
                    <a:lstStyle/>
                    <a:p>
                      <a:pPr algn="l" fontAlgn="b"/>
                      <a:endParaRPr lang="en-ZA" sz="1600" b="0" i="0" u="none" strike="noStrike" dirty="0">
                        <a:effectLst/>
                        <a:latin typeface="Aptos" panose="020B0004020202020204" pitchFamily="34" charset="0"/>
                      </a:endParaRPr>
                    </a:p>
                  </a:txBody>
                  <a:tcPr marL="9525" marR="9525" marT="9525" marB="0" anchor="b"/>
                </a:tc>
                <a:tc>
                  <a:txBody>
                    <a:bodyPr/>
                    <a:lstStyle/>
                    <a:p>
                      <a:pPr algn="ctr" fontAlgn="b"/>
                      <a:endParaRPr lang="en-ZA" sz="1600" b="0" i="0" u="none" strike="noStrike">
                        <a:effectLst/>
                        <a:latin typeface="Aptos" panose="020B0004020202020204" pitchFamily="34" charset="0"/>
                      </a:endParaRPr>
                    </a:p>
                  </a:txBody>
                  <a:tcPr marL="9525" marR="9525" marT="9525" marB="0" anchor="b"/>
                </a:tc>
                <a:tc>
                  <a:txBody>
                    <a:bodyPr/>
                    <a:lstStyle/>
                    <a:p>
                      <a:pPr algn="ctr" fontAlgn="b"/>
                      <a:endParaRPr lang="en-ZA" sz="1600" b="0"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1641261039"/>
                  </a:ext>
                </a:extLst>
              </a:tr>
              <a:tr h="326734">
                <a:tc>
                  <a:txBody>
                    <a:bodyPr/>
                    <a:lstStyle/>
                    <a:p>
                      <a:pPr algn="ctr" fontAlgn="b"/>
                      <a:endParaRPr lang="en-ZA" sz="1600" b="1" i="0" u="none" strike="noStrike" dirty="0">
                        <a:effectLst/>
                        <a:latin typeface="Aptos" panose="020B0004020202020204" pitchFamily="34" charset="0"/>
                      </a:endParaRPr>
                    </a:p>
                  </a:txBody>
                  <a:tcPr marL="9525" marR="9525" marT="9525" marB="0" anchor="b"/>
                </a:tc>
                <a:tc>
                  <a:txBody>
                    <a:bodyPr/>
                    <a:lstStyle/>
                    <a:p>
                      <a:pPr algn="ctr" fontAlgn="b"/>
                      <a:endParaRPr lang="en-ZA" sz="1600" b="1" i="0" u="none" strike="noStrike">
                        <a:effectLst/>
                        <a:latin typeface="Aptos" panose="020B0004020202020204" pitchFamily="34" charset="0"/>
                      </a:endParaRPr>
                    </a:p>
                  </a:txBody>
                  <a:tcPr marL="9525" marR="9525" marT="9525" marB="0" anchor="b"/>
                </a:tc>
                <a:tc>
                  <a:txBody>
                    <a:bodyPr/>
                    <a:lstStyle/>
                    <a:p>
                      <a:pPr algn="ctr" fontAlgn="b"/>
                      <a:endParaRPr lang="en-ZA" sz="1600" b="1" i="0" u="none" strike="noStrike" dirty="0">
                        <a:effectLst/>
                        <a:latin typeface="Aptos" panose="020B0004020202020204" pitchFamily="34" charset="0"/>
                      </a:endParaRPr>
                    </a:p>
                  </a:txBody>
                  <a:tcPr marL="9525" marR="9525" marT="9525" marB="0" anchor="b"/>
                </a:tc>
                <a:extLst>
                  <a:ext uri="{0D108BD9-81ED-4DB2-BD59-A6C34878D82A}">
                    <a16:rowId xmlns:a16="http://schemas.microsoft.com/office/drawing/2014/main" val="1025797778"/>
                  </a:ext>
                </a:extLst>
              </a:tr>
            </a:tbl>
          </a:graphicData>
        </a:graphic>
      </p:graphicFrame>
    </p:spTree>
    <p:extLst>
      <p:ext uri="{BB962C8B-B14F-4D97-AF65-F5344CB8AC3E}">
        <p14:creationId xmlns:p14="http://schemas.microsoft.com/office/powerpoint/2010/main" val="68319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6E0BEAE-020B-A0CC-58A3-AE34CDEF3BE9}"/>
              </a:ext>
            </a:extLst>
          </p:cNvPr>
          <p:cNvPicPr>
            <a:picLocks noChangeAspect="1"/>
          </p:cNvPicPr>
          <p:nvPr/>
        </p:nvPicPr>
        <p:blipFill rotWithShape="1">
          <a:blip r:embed="rId3"/>
          <a:srcRect t="5984" b="4016"/>
          <a:stretch/>
        </p:blipFill>
        <p:spPr>
          <a:xfrm>
            <a:off x="1" y="10"/>
            <a:ext cx="12191999" cy="6857990"/>
          </a:xfrm>
          <a:prstGeom prst="rect">
            <a:avLst/>
          </a:prstGeom>
        </p:spPr>
      </p:pic>
      <p:sp>
        <p:nvSpPr>
          <p:cNvPr id="22" name="Rectangle 21">
            <a:extLst>
              <a:ext uri="{FF2B5EF4-FFF2-40B4-BE49-F238E27FC236}">
                <a16:creationId xmlns:a16="http://schemas.microsoft.com/office/drawing/2014/main" id="{77D4E339-1FDC-4F64-BACC-DA1625A5A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2794" y="0"/>
            <a:ext cx="9339206" cy="6858000"/>
          </a:xfrm>
          <a:prstGeom prst="rect">
            <a:avLst/>
          </a:prstGeom>
          <a:gradFill flip="none" rotWithShape="1">
            <a:gsLst>
              <a:gs pos="58000">
                <a:schemeClr val="tx1">
                  <a:alpha val="35000"/>
                </a:schemeClr>
              </a:gs>
              <a:gs pos="33000">
                <a:schemeClr val="tx1">
                  <a:alpha val="20000"/>
                </a:schemeClr>
              </a:gs>
              <a:gs pos="0">
                <a:schemeClr val="tx1">
                  <a:alpha val="0"/>
                </a:schemeClr>
              </a:gs>
              <a:gs pos="100000">
                <a:schemeClr val="tx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EC8C2A-D6A8-4036-9B23-884C344822B0}"/>
              </a:ext>
            </a:extLst>
          </p:cNvPr>
          <p:cNvSpPr>
            <a:spLocks noGrp="1"/>
          </p:cNvSpPr>
          <p:nvPr>
            <p:ph type="title"/>
          </p:nvPr>
        </p:nvSpPr>
        <p:spPr>
          <a:xfrm>
            <a:off x="4985517" y="3331444"/>
            <a:ext cx="6470692" cy="1229306"/>
          </a:xfrm>
        </p:spPr>
        <p:txBody>
          <a:bodyPr vert="horz" lIns="91440" tIns="45720" rIns="91440" bIns="45720" rtlCol="0" anchor="b">
            <a:normAutofit/>
          </a:bodyPr>
          <a:lstStyle/>
          <a:p>
            <a:r>
              <a:rPr lang="en-US" sz="5400">
                <a:solidFill>
                  <a:schemeClr val="bg1"/>
                </a:solidFill>
              </a:rPr>
              <a:t>Thank you</a:t>
            </a:r>
          </a:p>
        </p:txBody>
      </p:sp>
      <p:cxnSp>
        <p:nvCxnSpPr>
          <p:cNvPr id="23" name="Straight Connector 22">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bg1">
                <a:alpha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2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1314C34-F582-4EEF-86CE-F88761E52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Three Light Bulbs Hung · Free Stock Photo">
            <a:extLst>
              <a:ext uri="{FF2B5EF4-FFF2-40B4-BE49-F238E27FC236}">
                <a16:creationId xmlns:a16="http://schemas.microsoft.com/office/drawing/2014/main" id="{FAE7A16F-C54E-679A-2A96-6DB2088A4AA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1" y="1"/>
            <a:ext cx="12191998" cy="6857999"/>
          </a:xfrm>
          <a:prstGeom prst="rect">
            <a:avLst/>
          </a:prstGeom>
          <a:solidFill>
            <a:srgbClr val="FFFFFF"/>
          </a:solidFill>
        </p:spPr>
      </p:pic>
      <p:sp>
        <p:nvSpPr>
          <p:cNvPr id="15" name="Rectangle 14">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9" name="!!footer rectangle">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475E7DF-4202-E44F-D94D-C80FE1093389}"/>
              </a:ext>
            </a:extLst>
          </p:cNvPr>
          <p:cNvSpPr txBox="1"/>
          <p:nvPr/>
        </p:nvSpPr>
        <p:spPr>
          <a:xfrm>
            <a:off x="-2" y="3118981"/>
            <a:ext cx="753770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ABOUT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TresVelo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we believe in the power of three, a synergy that propels entrepreneurs toward success. Our mission is to accelerate your entrepreneurial journey by providing triple-focused coaching that combines expertise, community, and growth</a:t>
            </a:r>
          </a:p>
        </p:txBody>
      </p:sp>
      <p:sp>
        <p:nvSpPr>
          <p:cNvPr id="8" name="TextBox 7">
            <a:extLst>
              <a:ext uri="{FF2B5EF4-FFF2-40B4-BE49-F238E27FC236}">
                <a16:creationId xmlns:a16="http://schemas.microsoft.com/office/drawing/2014/main" id="{D85EAE0F-49F7-37A3-4D04-0115AB04F8EA}"/>
              </a:ext>
            </a:extLst>
          </p:cNvPr>
          <p:cNvSpPr txBox="1"/>
          <p:nvPr/>
        </p:nvSpPr>
        <p:spPr>
          <a:xfrm>
            <a:off x="1370474" y="4982579"/>
            <a:ext cx="6197046"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Our coaching programs are designed to move your entrepreneurial journey forward at triple the speed.</a:t>
            </a:r>
          </a:p>
        </p:txBody>
      </p:sp>
      <p:sp>
        <p:nvSpPr>
          <p:cNvPr id="12" name="TextBox 11">
            <a:extLst>
              <a:ext uri="{FF2B5EF4-FFF2-40B4-BE49-F238E27FC236}">
                <a16:creationId xmlns:a16="http://schemas.microsoft.com/office/drawing/2014/main" id="{89943D9F-DD35-D39C-D941-017829BBDDAA}"/>
              </a:ext>
            </a:extLst>
          </p:cNvPr>
          <p:cNvSpPr txBox="1"/>
          <p:nvPr/>
        </p:nvSpPr>
        <p:spPr>
          <a:xfrm>
            <a:off x="1355566" y="4686058"/>
            <a:ext cx="6197046"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OUR APPROACH</a:t>
            </a:r>
          </a:p>
        </p:txBody>
      </p:sp>
    </p:spTree>
    <p:extLst>
      <p:ext uri="{BB962C8B-B14F-4D97-AF65-F5344CB8AC3E}">
        <p14:creationId xmlns:p14="http://schemas.microsoft.com/office/powerpoint/2010/main" val="246684336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a:extLst>
              <a:ext uri="{FF2B5EF4-FFF2-40B4-BE49-F238E27FC236}">
                <a16:creationId xmlns:a16="http://schemas.microsoft.com/office/drawing/2014/main" id="{424B3BE0-07C0-D05C-0B61-4BE33E9E08F6}"/>
              </a:ext>
            </a:extLst>
          </p:cNvPr>
          <p:cNvPicPr>
            <a:picLocks noGrp="1" noChangeAspect="1"/>
          </p:cNvPicPr>
          <p:nvPr>
            <p:ph type="pic" sz="quarter" idx="13"/>
          </p:nvPr>
        </p:nvPicPr>
        <p:blipFill>
          <a:blip r:embed="rId3"/>
          <a:srcRect t="7802" b="7802"/>
          <a:stretch/>
        </p:blipFill>
        <p:spPr/>
      </p:pic>
      <p:sp>
        <p:nvSpPr>
          <p:cNvPr id="3" name="Title 2">
            <a:extLst>
              <a:ext uri="{FF2B5EF4-FFF2-40B4-BE49-F238E27FC236}">
                <a16:creationId xmlns:a16="http://schemas.microsoft.com/office/drawing/2014/main" id="{FB207F5D-5F40-264B-0403-3682CB3DC65D}"/>
              </a:ext>
            </a:extLst>
          </p:cNvPr>
          <p:cNvSpPr>
            <a:spLocks noGrp="1"/>
          </p:cNvSpPr>
          <p:nvPr>
            <p:ph type="ctrTitle"/>
          </p:nvPr>
        </p:nvSpPr>
        <p:spPr>
          <a:xfrm>
            <a:off x="0" y="489098"/>
            <a:ext cx="7537703" cy="5722860"/>
          </a:xfrm>
        </p:spPr>
        <p:txBody>
          <a:bodyPr tIns="274320" rIns="822960" bIns="914400" anchor="ctr" anchorCtr="0"/>
          <a:lstStyle/>
          <a:p>
            <a:br>
              <a:rPr lang="en-US" sz="1400" dirty="0"/>
            </a:br>
            <a:br>
              <a:rPr lang="en-US" sz="1800" b="1" dirty="0"/>
            </a:br>
            <a:r>
              <a:rPr lang="en-US" sz="3200" b="1" dirty="0"/>
              <a:t>Community of Threefold Support</a:t>
            </a:r>
            <a:br>
              <a:rPr lang="en-US" sz="1800" b="1" dirty="0"/>
            </a:br>
            <a:br>
              <a:rPr lang="en-US" sz="1600" b="1" dirty="0"/>
            </a:br>
            <a:r>
              <a:rPr lang="en-US" sz="1900" dirty="0"/>
              <a:t>At </a:t>
            </a:r>
            <a:r>
              <a:rPr lang="en-US" sz="1900" dirty="0" err="1"/>
              <a:t>TresVelo</a:t>
            </a:r>
            <a:r>
              <a:rPr lang="en-US" sz="1900" dirty="0"/>
              <a:t>, you’re not alone. Our vibrant community forms the backbone of our coaching programs:</a:t>
            </a:r>
            <a:br>
              <a:rPr lang="en-US" sz="1900" dirty="0"/>
            </a:br>
            <a:r>
              <a:rPr lang="en-US" sz="1900" dirty="0"/>
              <a:t> </a:t>
            </a:r>
            <a:br>
              <a:rPr lang="en-US" sz="1900" dirty="0"/>
            </a:br>
            <a:r>
              <a:rPr lang="en-US" sz="1900" b="1" dirty="0">
                <a:solidFill>
                  <a:srgbClr val="FF0000"/>
                </a:solidFill>
              </a:rPr>
              <a:t>Peer Network</a:t>
            </a:r>
            <a:r>
              <a:rPr lang="en-US" sz="1900" b="1" dirty="0"/>
              <a:t>: </a:t>
            </a:r>
            <a:r>
              <a:rPr lang="en-US" sz="1900" dirty="0"/>
              <a:t>Connect with fellow entrepreneurs who share your passion. Exchange ideas, collaborate, and learn from each other’s experiences.</a:t>
            </a:r>
            <a:br>
              <a:rPr lang="en-US" sz="1900" dirty="0"/>
            </a:br>
            <a:br>
              <a:rPr lang="en-US" sz="1900" dirty="0"/>
            </a:br>
            <a:r>
              <a:rPr lang="en-US" sz="1900" b="1" dirty="0">
                <a:solidFill>
                  <a:srgbClr val="FF0000"/>
                </a:solidFill>
              </a:rPr>
              <a:t>Expert Advisors</a:t>
            </a:r>
            <a:r>
              <a:rPr lang="en-US" sz="1900" dirty="0"/>
              <a:t>: Our network includes seasoned entrepreneurs, industry experts, and thought leaders. Tap into their wisdom and gain insights that can transform your business.</a:t>
            </a:r>
            <a:br>
              <a:rPr lang="en-US" sz="1900" dirty="0"/>
            </a:br>
            <a:br>
              <a:rPr lang="en-US" sz="1900" dirty="0"/>
            </a:br>
            <a:r>
              <a:rPr lang="en-US" sz="1900" b="1" dirty="0">
                <a:solidFill>
                  <a:srgbClr val="FF0000"/>
                </a:solidFill>
              </a:rPr>
              <a:t>Accountability Partners</a:t>
            </a:r>
            <a:r>
              <a:rPr lang="en-US" sz="1900" b="1" dirty="0"/>
              <a:t>: </a:t>
            </a:r>
            <a:r>
              <a:rPr lang="en-US" sz="1900" dirty="0"/>
              <a:t>We believe in the power of accountability. Your </a:t>
            </a:r>
            <a:r>
              <a:rPr lang="en-US" sz="1900" dirty="0" err="1"/>
              <a:t>TresVelo</a:t>
            </a:r>
            <a:r>
              <a:rPr lang="en-US" sz="1900" dirty="0"/>
              <a:t> coach and fellow entrepreneurs will keep you on track, celebrating wins and overcoming challenges together.</a:t>
            </a:r>
          </a:p>
        </p:txBody>
      </p:sp>
    </p:spTree>
    <p:extLst>
      <p:ext uri="{BB962C8B-B14F-4D97-AF65-F5344CB8AC3E}">
        <p14:creationId xmlns:p14="http://schemas.microsoft.com/office/powerpoint/2010/main" val="3873045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EE49-D1D1-AC61-F6C4-AA6B07CA6400}"/>
              </a:ext>
            </a:extLst>
          </p:cNvPr>
          <p:cNvSpPr>
            <a:spLocks noGrp="1"/>
          </p:cNvSpPr>
          <p:nvPr>
            <p:ph type="title" idx="4294967295"/>
          </p:nvPr>
        </p:nvSpPr>
        <p:spPr>
          <a:xfrm>
            <a:off x="1065212" y="4609578"/>
            <a:ext cx="10058400" cy="1295922"/>
          </a:xfrm>
        </p:spPr>
        <p:txBody>
          <a:bodyPr>
            <a:noAutofit/>
          </a:bodyPr>
          <a:lstStyle/>
          <a:p>
            <a:r>
              <a:rPr lang="en-US" dirty="0"/>
              <a:t>Overcoming nervousness</a:t>
            </a:r>
          </a:p>
        </p:txBody>
      </p:sp>
      <p:sp>
        <p:nvSpPr>
          <p:cNvPr id="5" name="TextBox 4">
            <a:extLst>
              <a:ext uri="{FF2B5EF4-FFF2-40B4-BE49-F238E27FC236}">
                <a16:creationId xmlns:a16="http://schemas.microsoft.com/office/drawing/2014/main" id="{705D332F-37C4-2513-3456-1B2EB5ED723A}"/>
              </a:ext>
            </a:extLst>
          </p:cNvPr>
          <p:cNvSpPr txBox="1"/>
          <p:nvPr/>
        </p:nvSpPr>
        <p:spPr>
          <a:xfrm>
            <a:off x="303858" y="3123424"/>
            <a:ext cx="3544888" cy="14003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Results-Driven Coaching</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Tangible outcomes matter. We focus on measurable progress, whether it’s revenue growth, market expansion, or personal development.</a:t>
            </a:r>
          </a:p>
        </p:txBody>
      </p:sp>
      <p:sp>
        <p:nvSpPr>
          <p:cNvPr id="10" name="TextBox 9">
            <a:extLst>
              <a:ext uri="{FF2B5EF4-FFF2-40B4-BE49-F238E27FC236}">
                <a16:creationId xmlns:a16="http://schemas.microsoft.com/office/drawing/2014/main" id="{9410E981-C954-ABE2-2694-803CA7CEB1CA}"/>
              </a:ext>
            </a:extLst>
          </p:cNvPr>
          <p:cNvSpPr txBox="1"/>
          <p:nvPr/>
        </p:nvSpPr>
        <p:spPr>
          <a:xfrm>
            <a:off x="4140582" y="3103546"/>
            <a:ext cx="3544888" cy="1400383"/>
          </a:xfrm>
          <a:prstGeom prst="rect">
            <a:avLst/>
          </a:prstGeom>
          <a:noFill/>
        </p:spPr>
        <p:txBody>
          <a:bodyPr wrap="square">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prstClr val="black"/>
                </a:solidFill>
                <a:effectLst/>
                <a:uLnTx/>
                <a:uFillTx/>
                <a:latin typeface="Calibri" panose="020F0502020204030204"/>
                <a:ea typeface="+mn-ea"/>
                <a:cs typeface="+mn-cs"/>
              </a:rPr>
              <a:t>Innovation Catalyst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err="1">
                <a:ln>
                  <a:noFill/>
                </a:ln>
                <a:solidFill>
                  <a:prstClr val="black"/>
                </a:solidFill>
                <a:effectLst/>
                <a:uLnTx/>
                <a:uFillTx/>
                <a:latin typeface="Calibri" panose="020F0502020204030204"/>
                <a:ea typeface="+mn-ea"/>
                <a:cs typeface="+mn-cs"/>
              </a:rPr>
              <a:t>TresVelo</a:t>
            </a:r>
            <a:r>
              <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rPr>
              <a:t> encourages bold thinking and innovation. We’ll help you explore new avenues, experiment fearlessly, and disrupt the status quo.</a:t>
            </a:r>
          </a:p>
        </p:txBody>
      </p:sp>
      <p:sp>
        <p:nvSpPr>
          <p:cNvPr id="12" name="TextBox 11">
            <a:extLst>
              <a:ext uri="{FF2B5EF4-FFF2-40B4-BE49-F238E27FC236}">
                <a16:creationId xmlns:a16="http://schemas.microsoft.com/office/drawing/2014/main" id="{A5B880DE-D198-3FD1-CD37-7E64A2C07A46}"/>
              </a:ext>
            </a:extLst>
          </p:cNvPr>
          <p:cNvSpPr txBox="1"/>
          <p:nvPr/>
        </p:nvSpPr>
        <p:spPr>
          <a:xfrm>
            <a:off x="7977306" y="3070049"/>
            <a:ext cx="3994757" cy="1400383"/>
          </a:xfrm>
          <a:prstGeom prst="rect">
            <a:avLst/>
          </a:prstGeom>
          <a:noFill/>
        </p:spPr>
        <p:txBody>
          <a:bodyPr wrap="square">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prstClr val="black"/>
                </a:solidFill>
                <a:effectLst/>
                <a:uLnTx/>
                <a:uFillTx/>
                <a:latin typeface="Calibri" panose="020F0502020204030204"/>
                <a:ea typeface="+mn-ea"/>
                <a:cs typeface="+mn-cs"/>
              </a:rPr>
              <a:t>Legacy Building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rPr>
              <a:t>Beyond immediate success, we’re passionate about leaving a lasting impact. Together, we’ll build a legacy that extends beyond your entrepreneurial journey.</a:t>
            </a:r>
          </a:p>
        </p:txBody>
      </p:sp>
      <p:pic>
        <p:nvPicPr>
          <p:cNvPr id="15" name="Picture 14">
            <a:extLst>
              <a:ext uri="{FF2B5EF4-FFF2-40B4-BE49-F238E27FC236}">
                <a16:creationId xmlns:a16="http://schemas.microsoft.com/office/drawing/2014/main" id="{0804FB27-DFAF-867E-C952-CA2842A007E5}"/>
              </a:ext>
            </a:extLst>
          </p:cNvPr>
          <p:cNvPicPr>
            <a:picLocks noChangeAspect="1"/>
          </p:cNvPicPr>
          <p:nvPr/>
        </p:nvPicPr>
        <p:blipFill>
          <a:blip r:embed="rId3"/>
          <a:stretch>
            <a:fillRect/>
          </a:stretch>
        </p:blipFill>
        <p:spPr>
          <a:xfrm>
            <a:off x="265045" y="150670"/>
            <a:ext cx="3622515" cy="2791313"/>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919DDC16-574A-3595-019E-A331F3B0FE0A}"/>
              </a:ext>
            </a:extLst>
          </p:cNvPr>
          <p:cNvPicPr>
            <a:picLocks noChangeAspect="1"/>
          </p:cNvPicPr>
          <p:nvPr/>
        </p:nvPicPr>
        <p:blipFill>
          <a:blip r:embed="rId4"/>
          <a:stretch>
            <a:fillRect/>
          </a:stretch>
        </p:blipFill>
        <p:spPr>
          <a:xfrm>
            <a:off x="4140582" y="150670"/>
            <a:ext cx="3622515" cy="2791313"/>
          </a:xfrm>
          <a:prstGeom prst="rect">
            <a:avLst/>
          </a:prstGeom>
          <a:ln>
            <a:noFill/>
          </a:ln>
          <a:effectLst>
            <a:outerShdw blurRad="292100" dist="139700" dir="2700000" algn="tl" rotWithShape="0">
              <a:srgbClr val="333333">
                <a:alpha val="65000"/>
              </a:srgbClr>
            </a:outerShdw>
          </a:effectLst>
        </p:spPr>
      </p:pic>
      <p:sp>
        <p:nvSpPr>
          <p:cNvPr id="28" name="Rectangle 27">
            <a:extLst>
              <a:ext uri="{FF2B5EF4-FFF2-40B4-BE49-F238E27FC236}">
                <a16:creationId xmlns:a16="http://schemas.microsoft.com/office/drawing/2014/main" id="{56D32C60-E321-6E81-3B27-C01171BCB53B}"/>
              </a:ext>
              <a:ext uri="{C183D7F6-B498-43B3-948B-1728B52AA6E4}">
                <adec:decorative xmlns:adec="http://schemas.microsoft.com/office/drawing/2017/decorative" val="1"/>
              </a:ext>
            </a:extLst>
          </p:cNvPr>
          <p:cNvSpPr/>
          <p:nvPr/>
        </p:nvSpPr>
        <p:spPr bwMode="white">
          <a:xfrm>
            <a:off x="-1588" y="4826583"/>
            <a:ext cx="12192000" cy="2043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96733048-22A9-D939-B26C-9E8EDF36E4FE}"/>
              </a:ext>
            </a:extLst>
          </p:cNvPr>
          <p:cNvSpPr>
            <a:spLocks noGrp="1"/>
          </p:cNvSpPr>
          <p:nvPr>
            <p:ph type="subTitle" idx="1"/>
          </p:nvPr>
        </p:nvSpPr>
        <p:spPr>
          <a:xfrm>
            <a:off x="265045" y="4826583"/>
            <a:ext cx="11761303" cy="1833465"/>
          </a:xfrm>
        </p:spPr>
        <p:txBody>
          <a:bodyPr>
            <a:normAutofit fontScale="25000" lnSpcReduction="20000"/>
          </a:bodyPr>
          <a:lstStyle/>
          <a:p>
            <a:r>
              <a:rPr lang="en-US" sz="12800" b="1" dirty="0"/>
              <a:t>Entrepreneurial Success Amplified</a:t>
            </a:r>
          </a:p>
          <a:p>
            <a:r>
              <a:rPr lang="en-US" sz="12800" dirty="0"/>
              <a:t>We measure our success by your success. When you choose </a:t>
            </a:r>
            <a:r>
              <a:rPr lang="en-US" sz="12800" dirty="0" err="1"/>
              <a:t>TresVelo</a:t>
            </a:r>
            <a:r>
              <a:rPr lang="en-US" sz="12800" dirty="0"/>
              <a:t>, you’re not just getting coaching; you’re gaining a partner committed to your growth. </a:t>
            </a:r>
            <a:endParaRPr lang="en-US" dirty="0"/>
          </a:p>
        </p:txBody>
      </p:sp>
      <p:pic>
        <p:nvPicPr>
          <p:cNvPr id="29" name="Picture 28">
            <a:extLst>
              <a:ext uri="{FF2B5EF4-FFF2-40B4-BE49-F238E27FC236}">
                <a16:creationId xmlns:a16="http://schemas.microsoft.com/office/drawing/2014/main" id="{B666B89A-4FD2-C3E2-64AE-855DF9FE427D}"/>
              </a:ext>
            </a:extLst>
          </p:cNvPr>
          <p:cNvPicPr>
            <a:picLocks noChangeAspect="1"/>
          </p:cNvPicPr>
          <p:nvPr/>
        </p:nvPicPr>
        <p:blipFill>
          <a:blip r:embed="rId5"/>
          <a:stretch>
            <a:fillRect/>
          </a:stretch>
        </p:blipFill>
        <p:spPr>
          <a:xfrm>
            <a:off x="7981094" y="150670"/>
            <a:ext cx="3544888" cy="2791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2203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ubtitle 1">
            <a:extLst>
              <a:ext uri="{FF2B5EF4-FFF2-40B4-BE49-F238E27FC236}">
                <a16:creationId xmlns:a16="http://schemas.microsoft.com/office/drawing/2014/main" id="{4C268241-09B6-8636-0240-9C2118BE7B84}"/>
              </a:ext>
            </a:extLst>
          </p:cNvPr>
          <p:cNvSpPr>
            <a:spLocks/>
          </p:cNvSpPr>
          <p:nvPr/>
        </p:nvSpPr>
        <p:spPr>
          <a:xfrm>
            <a:off x="1314856" y="5277699"/>
            <a:ext cx="7106352" cy="118570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Entrepreneurial Journey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rPr>
              <a:t>Mastery at every phase of the business lifecycle</a:t>
            </a:r>
            <a:endPar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B06B915-C981-E1B5-725B-16D1136A3189}"/>
              </a:ext>
            </a:extLst>
          </p:cNvPr>
          <p:cNvSpPr txBox="1"/>
          <p:nvPr/>
        </p:nvSpPr>
        <p:spPr>
          <a:xfrm rot="16200000">
            <a:off x="-487591" y="2478475"/>
            <a:ext cx="40482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C00000"/>
                </a:solidFill>
                <a:effectLst/>
                <a:uLnTx/>
                <a:uFillTx/>
                <a:latin typeface="Calibri" panose="020F0502020204030204"/>
                <a:ea typeface="+mn-ea"/>
                <a:cs typeface="+mn-cs"/>
              </a:rPr>
              <a:t>Coaching  Solutions</a:t>
            </a:r>
          </a:p>
        </p:txBody>
      </p:sp>
      <p:sp>
        <p:nvSpPr>
          <p:cNvPr id="8" name="TextBox 7">
            <a:extLst>
              <a:ext uri="{FF2B5EF4-FFF2-40B4-BE49-F238E27FC236}">
                <a16:creationId xmlns:a16="http://schemas.microsoft.com/office/drawing/2014/main" id="{AFDD4D2F-7201-1B18-6453-3EF9BE740169}"/>
              </a:ext>
            </a:extLst>
          </p:cNvPr>
          <p:cNvSpPr txBox="1"/>
          <p:nvPr/>
        </p:nvSpPr>
        <p:spPr>
          <a:xfrm>
            <a:off x="1788764" y="2341316"/>
            <a:ext cx="2270177"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black"/>
                </a:solidFill>
                <a:effectLst/>
                <a:uLnTx/>
                <a:uFillTx/>
                <a:latin typeface="Calibri" panose="020F0502020204030204"/>
                <a:ea typeface="+mn-ea"/>
                <a:cs typeface="+mn-cs"/>
              </a:rPr>
              <a:t>Entrepreneurship Baseline Assessment &amp; Gap Analyses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black"/>
                </a:solidFill>
                <a:effectLst/>
                <a:uLnTx/>
                <a:uFillTx/>
                <a:latin typeface="Calibri" panose="020F0502020204030204"/>
                <a:ea typeface="+mn-ea"/>
                <a:cs typeface="+mn-cs"/>
              </a:rPr>
              <a:t>Business &amp; Financial Planning (Plan for business)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black"/>
                </a:solidFill>
                <a:effectLst/>
                <a:uLnTx/>
                <a:uFillTx/>
                <a:latin typeface="Calibri" panose="020F0502020204030204"/>
                <a:ea typeface="+mn-ea"/>
                <a:cs typeface="+mn-cs"/>
              </a:rPr>
              <a:t>Compliance &amp; Business Set up (Legal entity, staff agreements, Compliance docs)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black"/>
                </a:solidFill>
                <a:effectLst/>
                <a:uLnTx/>
                <a:uFillTx/>
                <a:latin typeface="Calibri" panose="020F0502020204030204"/>
                <a:ea typeface="+mn-ea"/>
                <a:cs typeface="+mn-cs"/>
              </a:rPr>
              <a:t>Website Development &amp; Email Hosting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black"/>
                </a:solidFill>
                <a:effectLst/>
                <a:uLnTx/>
                <a:uFillTx/>
                <a:latin typeface="Calibri" panose="020F0502020204030204"/>
                <a:ea typeface="+mn-ea"/>
                <a:cs typeface="+mn-cs"/>
              </a:rPr>
              <a:t>Sales Planning and Marketing plan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prstClr val="black"/>
                </a:solidFill>
                <a:latin typeface="Calibri" panose="020F0502020204030204"/>
              </a:rPr>
              <a:t>Social Media Marketing Calendar  </a:t>
            </a:r>
            <a:r>
              <a:rPr kumimoji="0" lang="en-ZA" sz="1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black"/>
                </a:solidFill>
                <a:effectLst/>
                <a:uLnTx/>
                <a:uFillTx/>
                <a:latin typeface="Calibri" panose="020F0502020204030204"/>
                <a:ea typeface="+mn-ea"/>
                <a:cs typeface="+mn-cs"/>
              </a:rPr>
              <a:t>Principles of customer service for entrepreneurs </a:t>
            </a: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4EE8CF7-0D80-4DB5-CA83-8F1B69A4BA5E}"/>
              </a:ext>
            </a:extLst>
          </p:cNvPr>
          <p:cNvSpPr txBox="1"/>
          <p:nvPr/>
        </p:nvSpPr>
        <p:spPr>
          <a:xfrm>
            <a:off x="3969897" y="1931362"/>
            <a:ext cx="2270177" cy="21236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Business Networking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Financial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Human Resource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Business Optimization (systems, processes,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Customer Relationship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Project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61A0DD6-7F45-9B1B-C31E-710EEE421AEB}"/>
              </a:ext>
            </a:extLst>
          </p:cNvPr>
          <p:cNvSpPr txBox="1"/>
          <p:nvPr/>
        </p:nvSpPr>
        <p:spPr>
          <a:xfrm>
            <a:off x="5726184" y="1540908"/>
            <a:ext cx="2270177"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Business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Working capital &amp; Cash flow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LEAN Thinking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Leading Product/ Service  Innovation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Wealth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DDCA993-B43D-6CE7-A27C-AB94E8489702}"/>
              </a:ext>
            </a:extLst>
          </p:cNvPr>
          <p:cNvSpPr txBox="1"/>
          <p:nvPr/>
        </p:nvSpPr>
        <p:spPr>
          <a:xfrm>
            <a:off x="7907317" y="974387"/>
            <a:ext cx="2407589"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Financial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Capital Risk &amp; Venture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Business Innovation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Cost and Debt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Risk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Business Rescue/ Exit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Diagram 12">
            <a:extLst>
              <a:ext uri="{FF2B5EF4-FFF2-40B4-BE49-F238E27FC236}">
                <a16:creationId xmlns:a16="http://schemas.microsoft.com/office/drawing/2014/main" id="{FA67E38C-7118-75ED-1032-5FDD153E1620}"/>
              </a:ext>
            </a:extLst>
          </p:cNvPr>
          <p:cNvGraphicFramePr/>
          <p:nvPr>
            <p:extLst>
              <p:ext uri="{D42A27DB-BD31-4B8C-83A1-F6EECF244321}">
                <p14:modId xmlns:p14="http://schemas.microsoft.com/office/powerpoint/2010/main" val="2234876300"/>
              </p:ext>
            </p:extLst>
          </p:nvPr>
        </p:nvGraphicFramePr>
        <p:xfrm>
          <a:off x="1624650" y="80651"/>
          <a:ext cx="8128000" cy="2912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4141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3" name="Straight Connector 6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65" name="Rectangle 64">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B14C0111-86AA-B377-753D-02A3CA89F8E6}"/>
              </a:ext>
            </a:extLst>
          </p:cNvPr>
          <p:cNvSpPr>
            <a:spLocks noGrp="1"/>
          </p:cNvSpPr>
          <p:nvPr>
            <p:ph type="title"/>
          </p:nvPr>
        </p:nvSpPr>
        <p:spPr>
          <a:xfrm>
            <a:off x="5242903" y="1155318"/>
            <a:ext cx="6608800" cy="649829"/>
          </a:xfrm>
        </p:spPr>
        <p:txBody>
          <a:bodyPr vert="horz" lIns="91440" tIns="45720" rIns="91440" bIns="45720" rtlCol="0" anchor="b">
            <a:noAutofit/>
          </a:bodyPr>
          <a:lstStyle/>
          <a:p>
            <a:r>
              <a:rPr lang="en-US" sz="4000" b="1" dirty="0"/>
              <a:t>Costing of Business Start Up Package</a:t>
            </a:r>
          </a:p>
        </p:txBody>
      </p:sp>
      <p:pic>
        <p:nvPicPr>
          <p:cNvPr id="57" name="Picture 56" descr="Pipette adding DNA sample to a petri dish">
            <a:extLst>
              <a:ext uri="{FF2B5EF4-FFF2-40B4-BE49-F238E27FC236}">
                <a16:creationId xmlns:a16="http://schemas.microsoft.com/office/drawing/2014/main" id="{C4A89468-A2D3-FBDA-8A7C-D7E0235F42B1}"/>
              </a:ext>
            </a:extLst>
          </p:cNvPr>
          <p:cNvPicPr>
            <a:picLocks noChangeAspect="1"/>
          </p:cNvPicPr>
          <p:nvPr/>
        </p:nvPicPr>
        <p:blipFill rotWithShape="1">
          <a:blip r:embed="rId3"/>
          <a:srcRect l="13164" r="36748"/>
          <a:stretch/>
        </p:blipFill>
        <p:spPr>
          <a:xfrm>
            <a:off x="20" y="10"/>
            <a:ext cx="4580077" cy="6857990"/>
          </a:xfrm>
          <a:prstGeom prst="rect">
            <a:avLst/>
          </a:prstGeom>
        </p:spPr>
      </p:pic>
      <p:cxnSp>
        <p:nvCxnSpPr>
          <p:cNvPr id="67" name="Straight Connector 66">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AAC76A-15DD-AB3D-9919-8457EFF4D89A}"/>
              </a:ext>
            </a:extLst>
          </p:cNvPr>
          <p:cNvSpPr/>
          <p:nvPr/>
        </p:nvSpPr>
        <p:spPr>
          <a:xfrm>
            <a:off x="0" y="6400799"/>
            <a:ext cx="12188825" cy="4142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22BC9A99-EDBB-EF18-1851-0349EB4E0770}"/>
              </a:ext>
            </a:extLst>
          </p:cNvPr>
          <p:cNvGraphicFramePr>
            <a:graphicFrameLocks noGrp="1"/>
          </p:cNvGraphicFramePr>
          <p:nvPr>
            <p:extLst>
              <p:ext uri="{D42A27DB-BD31-4B8C-83A1-F6EECF244321}">
                <p14:modId xmlns:p14="http://schemas.microsoft.com/office/powerpoint/2010/main" val="2069307517"/>
              </p:ext>
            </p:extLst>
          </p:nvPr>
        </p:nvGraphicFramePr>
        <p:xfrm>
          <a:off x="4676049" y="2383213"/>
          <a:ext cx="7398438" cy="3581400"/>
        </p:xfrm>
        <a:graphic>
          <a:graphicData uri="http://schemas.openxmlformats.org/drawingml/2006/table">
            <a:tbl>
              <a:tblPr firstRow="1" bandRow="1">
                <a:tableStyleId>{5C22544A-7EE6-4342-B048-85BDC9FD1C3A}</a:tableStyleId>
              </a:tblPr>
              <a:tblGrid>
                <a:gridCol w="2859488">
                  <a:extLst>
                    <a:ext uri="{9D8B030D-6E8A-4147-A177-3AD203B41FA5}">
                      <a16:colId xmlns:a16="http://schemas.microsoft.com/office/drawing/2014/main" val="3679120847"/>
                    </a:ext>
                  </a:extLst>
                </a:gridCol>
                <a:gridCol w="2908453">
                  <a:extLst>
                    <a:ext uri="{9D8B030D-6E8A-4147-A177-3AD203B41FA5}">
                      <a16:colId xmlns:a16="http://schemas.microsoft.com/office/drawing/2014/main" val="4169260354"/>
                    </a:ext>
                  </a:extLst>
                </a:gridCol>
                <a:gridCol w="1630497">
                  <a:extLst>
                    <a:ext uri="{9D8B030D-6E8A-4147-A177-3AD203B41FA5}">
                      <a16:colId xmlns:a16="http://schemas.microsoft.com/office/drawing/2014/main" val="3859665957"/>
                    </a:ext>
                  </a:extLst>
                </a:gridCol>
              </a:tblGrid>
              <a:tr h="370840">
                <a:tc>
                  <a:txBody>
                    <a:bodyPr/>
                    <a:lstStyle/>
                    <a:p>
                      <a:r>
                        <a:rPr lang="en-GB" dirty="0"/>
                        <a:t>Service Provided </a:t>
                      </a:r>
                      <a:endParaRPr lang="en-ZA" dirty="0"/>
                    </a:p>
                  </a:txBody>
                  <a:tcPr/>
                </a:tc>
                <a:tc>
                  <a:txBody>
                    <a:bodyPr/>
                    <a:lstStyle/>
                    <a:p>
                      <a:r>
                        <a:rPr lang="en-GB" dirty="0"/>
                        <a:t>Detail of Service </a:t>
                      </a:r>
                      <a:endParaRPr lang="en-ZA" dirty="0"/>
                    </a:p>
                  </a:txBody>
                  <a:tcPr/>
                </a:tc>
                <a:tc>
                  <a:txBody>
                    <a:bodyPr/>
                    <a:lstStyle/>
                    <a:p>
                      <a:r>
                        <a:rPr lang="en-GB" dirty="0"/>
                        <a:t>Cost of Service </a:t>
                      </a:r>
                      <a:endParaRPr lang="en-ZA" dirty="0"/>
                    </a:p>
                  </a:txBody>
                  <a:tcPr/>
                </a:tc>
                <a:extLst>
                  <a:ext uri="{0D108BD9-81ED-4DB2-BD59-A6C34878D82A}">
                    <a16:rowId xmlns:a16="http://schemas.microsoft.com/office/drawing/2014/main" val="142801535"/>
                  </a:ext>
                </a:extLst>
              </a:tr>
              <a:tr h="370840">
                <a:tc>
                  <a:txBody>
                    <a:bodyPr/>
                    <a:lstStyle/>
                    <a:p>
                      <a:r>
                        <a:rPr lang="en-GB" sz="1200" dirty="0">
                          <a:solidFill>
                            <a:schemeClr val="bg1"/>
                          </a:solidFill>
                        </a:rPr>
                        <a:t>Baseline Assessment </a:t>
                      </a:r>
                      <a:endParaRPr lang="en-ZA" sz="1200" dirty="0">
                        <a:solidFill>
                          <a:schemeClr val="bg1"/>
                        </a:solidFill>
                      </a:endParaRPr>
                    </a:p>
                  </a:txBody>
                  <a:tcPr>
                    <a:solidFill>
                      <a:schemeClr val="tx1">
                        <a:lumMod val="50000"/>
                        <a:lumOff val="50000"/>
                      </a:schemeClr>
                    </a:solidFill>
                  </a:tcPr>
                </a:tc>
                <a:tc>
                  <a:txBody>
                    <a:bodyPr/>
                    <a:lstStyle/>
                    <a:p>
                      <a:r>
                        <a:rPr lang="en-GB" sz="1200" dirty="0">
                          <a:solidFill>
                            <a:schemeClr val="bg1"/>
                          </a:solidFill>
                        </a:rPr>
                        <a:t>4 x Coaching Session</a:t>
                      </a:r>
                    </a:p>
                    <a:p>
                      <a:r>
                        <a:rPr lang="en-GB" sz="1200" dirty="0">
                          <a:solidFill>
                            <a:schemeClr val="bg1"/>
                          </a:solidFill>
                        </a:rPr>
                        <a:t>Baseline gap analyses </a:t>
                      </a:r>
                      <a:endParaRPr lang="en-ZA" sz="1200" dirty="0">
                        <a:solidFill>
                          <a:schemeClr val="bg1"/>
                        </a:solidFill>
                      </a:endParaRPr>
                    </a:p>
                  </a:txBody>
                  <a:tcPr>
                    <a:solidFill>
                      <a:schemeClr val="tx1">
                        <a:lumMod val="50000"/>
                        <a:lumOff val="50000"/>
                      </a:schemeClr>
                    </a:solidFill>
                  </a:tcPr>
                </a:tc>
                <a:tc>
                  <a:txBody>
                    <a:bodyPr/>
                    <a:lstStyle/>
                    <a:p>
                      <a:r>
                        <a:rPr lang="en-GB" sz="1200" b="1" dirty="0">
                          <a:solidFill>
                            <a:schemeClr val="bg1"/>
                          </a:solidFill>
                        </a:rPr>
                        <a:t>R2,500-00</a:t>
                      </a:r>
                      <a:endParaRPr lang="en-ZA" sz="1200" b="1"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2764919516"/>
                  </a:ext>
                </a:extLst>
              </a:tr>
              <a:tr h="370840">
                <a:tc>
                  <a:txBody>
                    <a:bodyPr/>
                    <a:lstStyle/>
                    <a:p>
                      <a:r>
                        <a:rPr lang="en-GB" sz="1200" dirty="0">
                          <a:solidFill>
                            <a:schemeClr val="bg1"/>
                          </a:solidFill>
                        </a:rPr>
                        <a:t>Business Plan creation </a:t>
                      </a:r>
                      <a:endParaRPr lang="en-ZA" sz="1200" dirty="0">
                        <a:solidFill>
                          <a:schemeClr val="bg1"/>
                        </a:solidFill>
                      </a:endParaRPr>
                    </a:p>
                  </a:txBody>
                  <a:tcPr>
                    <a:solidFill>
                      <a:schemeClr val="tx1">
                        <a:lumMod val="50000"/>
                        <a:lumOff val="50000"/>
                      </a:schemeClr>
                    </a:solidFill>
                  </a:tcPr>
                </a:tc>
                <a:tc>
                  <a:txBody>
                    <a:bodyPr/>
                    <a:lstStyle/>
                    <a:p>
                      <a:r>
                        <a:rPr lang="en-GB" sz="1200" dirty="0">
                          <a:solidFill>
                            <a:schemeClr val="bg1"/>
                          </a:solidFill>
                        </a:rPr>
                        <a:t>Full Business Plan including Financial Forecast &amp; Marketing Plan </a:t>
                      </a:r>
                      <a:endParaRPr lang="en-ZA" sz="1200" dirty="0">
                        <a:solidFill>
                          <a:schemeClr val="bg1"/>
                        </a:solidFill>
                      </a:endParaRPr>
                    </a:p>
                  </a:txBody>
                  <a:tcPr>
                    <a:solidFill>
                      <a:schemeClr val="tx1">
                        <a:lumMod val="50000"/>
                        <a:lumOff val="50000"/>
                      </a:schemeClr>
                    </a:solidFill>
                  </a:tcPr>
                </a:tc>
                <a:tc>
                  <a:txBody>
                    <a:bodyPr/>
                    <a:lstStyle/>
                    <a:p>
                      <a:r>
                        <a:rPr lang="en-GB" sz="1200" b="1" dirty="0">
                          <a:solidFill>
                            <a:schemeClr val="bg1"/>
                          </a:solidFill>
                        </a:rPr>
                        <a:t>R5,000-00</a:t>
                      </a:r>
                      <a:endParaRPr lang="en-ZA" sz="1200" b="1"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3039202434"/>
                  </a:ext>
                </a:extLst>
              </a:tr>
              <a:tr h="370840">
                <a:tc>
                  <a:txBody>
                    <a:bodyPr/>
                    <a:lstStyle/>
                    <a:p>
                      <a:r>
                        <a:rPr lang="en-GB" sz="1200" dirty="0">
                          <a:solidFill>
                            <a:schemeClr val="bg1"/>
                          </a:solidFill>
                        </a:rPr>
                        <a:t>Six Month Coaching Plan </a:t>
                      </a:r>
                      <a:endParaRPr lang="en-ZA" sz="1200" dirty="0">
                        <a:solidFill>
                          <a:schemeClr val="bg1"/>
                        </a:solidFill>
                      </a:endParaRPr>
                    </a:p>
                  </a:txBody>
                  <a:tcPr>
                    <a:solidFill>
                      <a:schemeClr val="tx1">
                        <a:lumMod val="50000"/>
                        <a:lumOff val="50000"/>
                      </a:schemeClr>
                    </a:solidFill>
                  </a:tcPr>
                </a:tc>
                <a:tc>
                  <a:txBody>
                    <a:bodyPr/>
                    <a:lstStyle/>
                    <a:p>
                      <a:r>
                        <a:rPr lang="en-GB" sz="1200" dirty="0">
                          <a:solidFill>
                            <a:schemeClr val="bg1"/>
                          </a:solidFill>
                        </a:rPr>
                        <a:t>6 x Coaching Session 1 hr each </a:t>
                      </a:r>
                      <a:endParaRPr lang="en-ZA" sz="1200" dirty="0">
                        <a:solidFill>
                          <a:schemeClr val="bg1"/>
                        </a:solidFill>
                      </a:endParaRPr>
                    </a:p>
                  </a:txBody>
                  <a:tcPr>
                    <a:solidFill>
                      <a:schemeClr val="tx1">
                        <a:lumMod val="50000"/>
                        <a:lumOff val="50000"/>
                      </a:schemeClr>
                    </a:solidFill>
                  </a:tcPr>
                </a:tc>
                <a:tc>
                  <a:txBody>
                    <a:bodyPr/>
                    <a:lstStyle/>
                    <a:p>
                      <a:r>
                        <a:rPr lang="en-GB" sz="1200" b="1" dirty="0">
                          <a:solidFill>
                            <a:schemeClr val="bg1"/>
                          </a:solidFill>
                        </a:rPr>
                        <a:t>R500-00 per month</a:t>
                      </a:r>
                      <a:endParaRPr lang="en-ZA" sz="1200" b="1"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218043398"/>
                  </a:ext>
                </a:extLst>
              </a:tr>
              <a:tr h="370840">
                <a:tc>
                  <a:txBody>
                    <a:bodyPr/>
                    <a:lstStyle/>
                    <a:p>
                      <a:r>
                        <a:rPr lang="en-GB" sz="1200" dirty="0">
                          <a:solidFill>
                            <a:schemeClr val="bg1"/>
                          </a:solidFill>
                        </a:rPr>
                        <a:t>Website Development &amp; Logo Design </a:t>
                      </a:r>
                      <a:endParaRPr lang="en-ZA" sz="1200" dirty="0">
                        <a:solidFill>
                          <a:schemeClr val="bg1"/>
                        </a:solidFill>
                      </a:endParaRPr>
                    </a:p>
                  </a:txBody>
                  <a:tcPr>
                    <a:solidFill>
                      <a:schemeClr val="tx1">
                        <a:lumMod val="50000"/>
                        <a:lumOff val="50000"/>
                      </a:schemeClr>
                    </a:solidFill>
                  </a:tcPr>
                </a:tc>
                <a:tc>
                  <a:txBody>
                    <a:bodyPr/>
                    <a:lstStyle/>
                    <a:p>
                      <a:r>
                        <a:rPr lang="en-GB" sz="1200" dirty="0">
                          <a:solidFill>
                            <a:schemeClr val="bg1"/>
                          </a:solidFill>
                        </a:rPr>
                        <a:t>Full Website Development 5 Page Website</a:t>
                      </a:r>
                    </a:p>
                    <a:p>
                      <a:r>
                        <a:rPr lang="en-GB" sz="1200" dirty="0">
                          <a:solidFill>
                            <a:schemeClr val="bg1"/>
                          </a:solidFill>
                        </a:rPr>
                        <a:t>(Additional pages at R1,500-00 each)  </a:t>
                      </a:r>
                      <a:endParaRPr lang="en-ZA" sz="1200" dirty="0">
                        <a:solidFill>
                          <a:schemeClr val="bg1"/>
                        </a:solidFill>
                      </a:endParaRPr>
                    </a:p>
                  </a:txBody>
                  <a:tcPr>
                    <a:solidFill>
                      <a:schemeClr val="tx1">
                        <a:lumMod val="50000"/>
                        <a:lumOff val="50000"/>
                      </a:schemeClr>
                    </a:solidFill>
                  </a:tcPr>
                </a:tc>
                <a:tc>
                  <a:txBody>
                    <a:bodyPr/>
                    <a:lstStyle/>
                    <a:p>
                      <a:r>
                        <a:rPr lang="en-GB" sz="1200" b="1" dirty="0">
                          <a:solidFill>
                            <a:schemeClr val="bg1"/>
                          </a:solidFill>
                        </a:rPr>
                        <a:t>R7,500-00</a:t>
                      </a:r>
                      <a:endParaRPr lang="en-ZA" sz="1200" b="1"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172429162"/>
                  </a:ext>
                </a:extLst>
              </a:tr>
              <a:tr h="370840">
                <a:tc>
                  <a:txBody>
                    <a:bodyPr/>
                    <a:lstStyle/>
                    <a:p>
                      <a:r>
                        <a:rPr lang="en-GB" sz="1200" dirty="0">
                          <a:solidFill>
                            <a:schemeClr val="bg1"/>
                          </a:solidFill>
                        </a:rPr>
                        <a:t>Website &amp; Email Hosting Service </a:t>
                      </a:r>
                      <a:endParaRPr lang="en-ZA" sz="1200" dirty="0">
                        <a:solidFill>
                          <a:schemeClr val="bg1"/>
                        </a:solidFill>
                      </a:endParaRPr>
                    </a:p>
                  </a:txBody>
                  <a:tcPr>
                    <a:solidFill>
                      <a:schemeClr val="tx1">
                        <a:lumMod val="50000"/>
                        <a:lumOff val="50000"/>
                      </a:schemeClr>
                    </a:solidFill>
                  </a:tcPr>
                </a:tc>
                <a:tc>
                  <a:txBody>
                    <a:bodyPr/>
                    <a:lstStyle/>
                    <a:p>
                      <a:r>
                        <a:rPr lang="en-GB" sz="1200" dirty="0">
                          <a:solidFill>
                            <a:schemeClr val="bg1"/>
                          </a:solidFill>
                        </a:rPr>
                        <a:t>Up to 20 emails accounts, website updates within 12 months.   </a:t>
                      </a:r>
                      <a:endParaRPr lang="en-ZA" sz="1200" dirty="0">
                        <a:solidFill>
                          <a:schemeClr val="bg1"/>
                        </a:solidFill>
                      </a:endParaRPr>
                    </a:p>
                  </a:txBody>
                  <a:tcPr>
                    <a:solidFill>
                      <a:schemeClr val="tx1">
                        <a:lumMod val="50000"/>
                        <a:lumOff val="50000"/>
                      </a:schemeClr>
                    </a:solidFill>
                  </a:tcPr>
                </a:tc>
                <a:tc>
                  <a:txBody>
                    <a:bodyPr/>
                    <a:lstStyle/>
                    <a:p>
                      <a:r>
                        <a:rPr lang="en-GB" sz="1200" b="1" dirty="0">
                          <a:solidFill>
                            <a:schemeClr val="bg1"/>
                          </a:solidFill>
                        </a:rPr>
                        <a:t>R450-00 per month</a:t>
                      </a:r>
                      <a:endParaRPr lang="en-ZA" sz="1200" b="1"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1806646107"/>
                  </a:ext>
                </a:extLst>
              </a:tr>
              <a:tr h="370840">
                <a:tc>
                  <a:txBody>
                    <a:bodyPr/>
                    <a:lstStyle/>
                    <a:p>
                      <a:r>
                        <a:rPr lang="en-GB" sz="1200" dirty="0">
                          <a:solidFill>
                            <a:schemeClr val="bg1"/>
                          </a:solidFill>
                        </a:rPr>
                        <a:t>Social Media Marketing </a:t>
                      </a:r>
                      <a:endParaRPr lang="en-ZA" sz="1200" dirty="0">
                        <a:solidFill>
                          <a:schemeClr val="bg1"/>
                        </a:solidFill>
                      </a:endParaRPr>
                    </a:p>
                  </a:txBody>
                  <a:tcPr>
                    <a:solidFill>
                      <a:schemeClr val="tx1">
                        <a:lumMod val="50000"/>
                        <a:lumOff val="50000"/>
                      </a:schemeClr>
                    </a:solidFill>
                  </a:tcPr>
                </a:tc>
                <a:tc>
                  <a:txBody>
                    <a:bodyPr/>
                    <a:lstStyle/>
                    <a:p>
                      <a:r>
                        <a:rPr lang="en-GB" sz="1200" dirty="0">
                          <a:solidFill>
                            <a:schemeClr val="bg1"/>
                          </a:solidFill>
                        </a:rPr>
                        <a:t>Marketing Callender, Social media platforms management incl Facebook, Instagram &amp; TikTok </a:t>
                      </a:r>
                      <a:endParaRPr lang="en-ZA" sz="1200" dirty="0">
                        <a:solidFill>
                          <a:schemeClr val="bg1"/>
                        </a:solidFill>
                      </a:endParaRPr>
                    </a:p>
                  </a:txBody>
                  <a:tcPr>
                    <a:solidFill>
                      <a:schemeClr val="tx1">
                        <a:lumMod val="50000"/>
                        <a:lumOff val="50000"/>
                      </a:schemeClr>
                    </a:solidFill>
                  </a:tcPr>
                </a:tc>
                <a:tc>
                  <a:txBody>
                    <a:bodyPr/>
                    <a:lstStyle/>
                    <a:p>
                      <a:r>
                        <a:rPr lang="en-GB" sz="1200" b="1" dirty="0">
                          <a:solidFill>
                            <a:schemeClr val="bg1"/>
                          </a:solidFill>
                        </a:rPr>
                        <a:t>R500-00 per month </a:t>
                      </a:r>
                      <a:endParaRPr lang="en-ZA" sz="1200" b="1"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403989346"/>
                  </a:ext>
                </a:extLst>
              </a:tr>
              <a:tr h="370840">
                <a:tc>
                  <a:txBody>
                    <a:bodyPr/>
                    <a:lstStyle/>
                    <a:p>
                      <a:endParaRPr lang="en-ZA" sz="1200" dirty="0">
                        <a:solidFill>
                          <a:schemeClr val="bg1"/>
                        </a:solidFill>
                      </a:endParaRPr>
                    </a:p>
                  </a:txBody>
                  <a:tcPr>
                    <a:solidFill>
                      <a:schemeClr val="tx1">
                        <a:lumMod val="50000"/>
                        <a:lumOff val="50000"/>
                      </a:schemeClr>
                    </a:solidFill>
                  </a:tcPr>
                </a:tc>
                <a:tc>
                  <a:txBody>
                    <a:bodyPr/>
                    <a:lstStyle/>
                    <a:p>
                      <a:endParaRPr lang="en-ZA" sz="1200" dirty="0">
                        <a:solidFill>
                          <a:schemeClr val="bg1"/>
                        </a:solidFill>
                      </a:endParaRPr>
                    </a:p>
                  </a:txBody>
                  <a:tcPr>
                    <a:solidFill>
                      <a:schemeClr val="tx1">
                        <a:lumMod val="50000"/>
                        <a:lumOff val="50000"/>
                      </a:schemeClr>
                    </a:solidFill>
                  </a:tcPr>
                </a:tc>
                <a:tc>
                  <a:txBody>
                    <a:bodyPr/>
                    <a:lstStyle/>
                    <a:p>
                      <a:endParaRPr lang="en-ZA" sz="1200"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3509233878"/>
                  </a:ext>
                </a:extLst>
              </a:tr>
            </a:tbl>
          </a:graphicData>
        </a:graphic>
      </p:graphicFrame>
    </p:spTree>
    <p:extLst>
      <p:ext uri="{BB962C8B-B14F-4D97-AF65-F5344CB8AC3E}">
        <p14:creationId xmlns:p14="http://schemas.microsoft.com/office/powerpoint/2010/main" val="2226374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3" name="Straight Connector 6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65" name="Rectangle 64">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B14C0111-86AA-B377-753D-02A3CA89F8E6}"/>
              </a:ext>
            </a:extLst>
          </p:cNvPr>
          <p:cNvSpPr>
            <a:spLocks noGrp="1"/>
          </p:cNvSpPr>
          <p:nvPr>
            <p:ph type="title"/>
          </p:nvPr>
        </p:nvSpPr>
        <p:spPr>
          <a:xfrm>
            <a:off x="5172074" y="286603"/>
            <a:ext cx="6608800" cy="1450757"/>
          </a:xfrm>
        </p:spPr>
        <p:txBody>
          <a:bodyPr vert="horz" lIns="91440" tIns="45720" rIns="91440" bIns="45720" rtlCol="0" anchor="b">
            <a:normAutofit/>
          </a:bodyPr>
          <a:lstStyle/>
          <a:p>
            <a:pPr algn="l"/>
            <a:r>
              <a:rPr lang="en-US" sz="3600" dirty="0"/>
              <a:t>Market Research- Macro Dynamics</a:t>
            </a:r>
          </a:p>
        </p:txBody>
      </p:sp>
      <p:pic>
        <p:nvPicPr>
          <p:cNvPr id="57" name="Picture 56" descr="Pipette adding DNA sample to a petri dish">
            <a:extLst>
              <a:ext uri="{FF2B5EF4-FFF2-40B4-BE49-F238E27FC236}">
                <a16:creationId xmlns:a16="http://schemas.microsoft.com/office/drawing/2014/main" id="{C4A89468-A2D3-FBDA-8A7C-D7E0235F42B1}"/>
              </a:ext>
            </a:extLst>
          </p:cNvPr>
          <p:cNvPicPr>
            <a:picLocks noChangeAspect="1"/>
          </p:cNvPicPr>
          <p:nvPr/>
        </p:nvPicPr>
        <p:blipFill rotWithShape="1">
          <a:blip r:embed="rId3"/>
          <a:srcRect l="13164" r="36748"/>
          <a:stretch/>
        </p:blipFill>
        <p:spPr>
          <a:xfrm>
            <a:off x="20" y="10"/>
            <a:ext cx="4580077" cy="6857990"/>
          </a:xfrm>
          <a:prstGeom prst="rect">
            <a:avLst/>
          </a:prstGeom>
        </p:spPr>
      </p:pic>
      <p:cxnSp>
        <p:nvCxnSpPr>
          <p:cNvPr id="67" name="Straight Connector 66">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AAC76A-15DD-AB3D-9919-8457EFF4D89A}"/>
              </a:ext>
            </a:extLst>
          </p:cNvPr>
          <p:cNvSpPr/>
          <p:nvPr/>
        </p:nvSpPr>
        <p:spPr>
          <a:xfrm>
            <a:off x="0" y="6400799"/>
            <a:ext cx="12188825" cy="4142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529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5825C-0094-9A0B-E59C-22707E5CFB5E}"/>
              </a:ext>
            </a:extLst>
          </p:cNvPr>
          <p:cNvSpPr>
            <a:spLocks noGrp="1"/>
          </p:cNvSpPr>
          <p:nvPr>
            <p:ph type="title"/>
          </p:nvPr>
        </p:nvSpPr>
        <p:spPr>
          <a:xfrm>
            <a:off x="331233" y="346621"/>
            <a:ext cx="8408729" cy="578411"/>
          </a:xfrm>
        </p:spPr>
        <p:txBody>
          <a:bodyPr/>
          <a:lstStyle/>
          <a:p>
            <a:r>
              <a:rPr lang="en-US" dirty="0"/>
              <a:t>Market Research and Analysis</a:t>
            </a:r>
          </a:p>
        </p:txBody>
      </p:sp>
      <p:graphicFrame>
        <p:nvGraphicFramePr>
          <p:cNvPr id="4" name="Table 3">
            <a:extLst>
              <a:ext uri="{FF2B5EF4-FFF2-40B4-BE49-F238E27FC236}">
                <a16:creationId xmlns:a16="http://schemas.microsoft.com/office/drawing/2014/main" id="{48E7B6E9-C90B-187C-2B6A-3E8DAAA128E4}"/>
              </a:ext>
            </a:extLst>
          </p:cNvPr>
          <p:cNvGraphicFramePr>
            <a:graphicFrameLocks noGrp="1"/>
          </p:cNvGraphicFramePr>
          <p:nvPr>
            <p:extLst>
              <p:ext uri="{D42A27DB-BD31-4B8C-83A1-F6EECF244321}">
                <p14:modId xmlns:p14="http://schemas.microsoft.com/office/powerpoint/2010/main" val="1751716679"/>
              </p:ext>
            </p:extLst>
          </p:nvPr>
        </p:nvGraphicFramePr>
        <p:xfrm>
          <a:off x="923210" y="1396201"/>
          <a:ext cx="10761784" cy="4728153"/>
        </p:xfrm>
        <a:graphic>
          <a:graphicData uri="http://schemas.openxmlformats.org/drawingml/2006/table">
            <a:tbl>
              <a:tblPr firstRow="1" bandRow="1">
                <a:tableStyleId>{5940675A-B579-460E-94D1-54222C63F5DA}</a:tableStyleId>
              </a:tblPr>
              <a:tblGrid>
                <a:gridCol w="2690446">
                  <a:extLst>
                    <a:ext uri="{9D8B030D-6E8A-4147-A177-3AD203B41FA5}">
                      <a16:colId xmlns:a16="http://schemas.microsoft.com/office/drawing/2014/main" val="3255277882"/>
                    </a:ext>
                  </a:extLst>
                </a:gridCol>
                <a:gridCol w="2690446">
                  <a:extLst>
                    <a:ext uri="{9D8B030D-6E8A-4147-A177-3AD203B41FA5}">
                      <a16:colId xmlns:a16="http://schemas.microsoft.com/office/drawing/2014/main" val="1488821814"/>
                    </a:ext>
                  </a:extLst>
                </a:gridCol>
                <a:gridCol w="2690446">
                  <a:extLst>
                    <a:ext uri="{9D8B030D-6E8A-4147-A177-3AD203B41FA5}">
                      <a16:colId xmlns:a16="http://schemas.microsoft.com/office/drawing/2014/main" val="3725653309"/>
                    </a:ext>
                  </a:extLst>
                </a:gridCol>
                <a:gridCol w="2690446">
                  <a:extLst>
                    <a:ext uri="{9D8B030D-6E8A-4147-A177-3AD203B41FA5}">
                      <a16:colId xmlns:a16="http://schemas.microsoft.com/office/drawing/2014/main" val="356222723"/>
                    </a:ext>
                  </a:extLst>
                </a:gridCol>
              </a:tblGrid>
              <a:tr h="619306">
                <a:tc>
                  <a:txBody>
                    <a:bodyPr/>
                    <a:lstStyle/>
                    <a:p>
                      <a:pPr>
                        <a:lnSpc>
                          <a:spcPct val="107000"/>
                        </a:lnSpc>
                        <a:spcAft>
                          <a:spcPts val="800"/>
                        </a:spcAft>
                      </a:pPr>
                      <a:r>
                        <a:rPr lang="en-ZA" sz="1600" b="1" kern="100" dirty="0">
                          <a:effectLst/>
                        </a:rPr>
                        <a:t>Type of Challenge</a:t>
                      </a:r>
                      <a:endParaRPr lang="en-Z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600" b="1" kern="100" dirty="0">
                          <a:effectLst/>
                        </a:rPr>
                        <a:t>Why is it a problem</a:t>
                      </a:r>
                      <a:endParaRPr lang="en-Z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600" b="1" kern="100" dirty="0">
                          <a:effectLst/>
                        </a:rPr>
                        <a:t>At what stage of the business is it a challenge</a:t>
                      </a:r>
                      <a:endParaRPr lang="en-Z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600" b="1" kern="100" dirty="0">
                          <a:effectLst/>
                        </a:rPr>
                        <a:t>Possible Remedies to consider</a:t>
                      </a:r>
                      <a:endParaRPr lang="en-Z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4938804"/>
                  </a:ext>
                </a:extLst>
              </a:tr>
              <a:tr h="820265">
                <a:tc>
                  <a:txBody>
                    <a:bodyPr/>
                    <a:lstStyle/>
                    <a:p>
                      <a:pPr>
                        <a:lnSpc>
                          <a:spcPct val="107000"/>
                        </a:lnSpc>
                        <a:spcAft>
                          <a:spcPts val="800"/>
                        </a:spcAft>
                      </a:pPr>
                      <a:r>
                        <a:rPr lang="en-ZA" sz="1200" b="1" kern="100" dirty="0">
                          <a:solidFill>
                            <a:schemeClr val="tx1">
                              <a:lumMod val="75000"/>
                            </a:schemeClr>
                          </a:solidFill>
                          <a:effectLst/>
                        </a:rPr>
                        <a:t>Access to Capital</a:t>
                      </a:r>
                      <a:endParaRPr lang="en-ZA" sz="12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ZA" sz="1050" kern="100" dirty="0">
                          <a:solidFill>
                            <a:schemeClr val="tx1">
                              <a:lumMod val="75000"/>
                            </a:schemeClr>
                          </a:solidFill>
                          <a:effectLst/>
                        </a:rPr>
                        <a:t>Limited access to funding inhibits growth opportunities such as expanding operations, hiring more staff, or investing in technology.</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Growth stage, when businesses need additional capital to scale up operations.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Seek alternative funding sources like venture capital, angel investors, or government grants. Develop strong business plans and financial projections to attract investors.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5552902"/>
                  </a:ext>
                </a:extLst>
              </a:tr>
              <a:tr h="1234158">
                <a:tc>
                  <a:txBody>
                    <a:bodyPr/>
                    <a:lstStyle/>
                    <a:p>
                      <a:pPr>
                        <a:lnSpc>
                          <a:spcPct val="107000"/>
                        </a:lnSpc>
                        <a:spcAft>
                          <a:spcPts val="800"/>
                        </a:spcAft>
                      </a:pPr>
                      <a:r>
                        <a:rPr lang="en-ZA" sz="1200" b="1" kern="100" dirty="0">
                          <a:solidFill>
                            <a:schemeClr val="tx1">
                              <a:lumMod val="75000"/>
                            </a:schemeClr>
                          </a:solidFill>
                          <a:effectLst/>
                        </a:rPr>
                        <a:t>Market Competition</a:t>
                      </a:r>
                      <a:endParaRPr lang="en-ZA" sz="12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ZA" sz="1050" kern="100" dirty="0">
                          <a:solidFill>
                            <a:schemeClr val="tx1">
                              <a:lumMod val="75000"/>
                            </a:schemeClr>
                          </a:solidFill>
                          <a:effectLst/>
                        </a:rPr>
                        <a:t>Fierce competition from established companies and other entrepreneurs makes it challenging to stand out and capture market share.</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Early stage to growth stage, as businesses try to establish their presence in the market.</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Differentiate products/services through innovation or unique selling propositions. Conduct thorough market research to identify niche markets or underserved segments. Focus on building a strong brand and customer loyalty.</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6937557"/>
                  </a:ext>
                </a:extLst>
              </a:tr>
              <a:tr h="1027212">
                <a:tc>
                  <a:txBody>
                    <a:bodyPr/>
                    <a:lstStyle/>
                    <a:p>
                      <a:pPr>
                        <a:lnSpc>
                          <a:spcPct val="107000"/>
                        </a:lnSpc>
                        <a:spcAft>
                          <a:spcPts val="800"/>
                        </a:spcAft>
                      </a:pPr>
                      <a:r>
                        <a:rPr lang="en-ZA" sz="1200" b="1" kern="100" dirty="0">
                          <a:solidFill>
                            <a:schemeClr val="tx1">
                              <a:lumMod val="75000"/>
                            </a:schemeClr>
                          </a:solidFill>
                          <a:effectLst/>
                        </a:rPr>
                        <a:t>Regulatory Hurdles</a:t>
                      </a:r>
                      <a:endParaRPr lang="en-ZA" sz="12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ZA" sz="1050" kern="100" dirty="0">
                          <a:solidFill>
                            <a:schemeClr val="tx1">
                              <a:lumMod val="75000"/>
                            </a:schemeClr>
                          </a:solidFill>
                          <a:effectLst/>
                        </a:rPr>
                        <a:t>Complex and ever-changing regulations in various industries create barriers to entry and hinder growth. Compliance with legal requirements can be time-consuming and costly.</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Start-up to growth stage, as businesses navigate regulatory frameworks and compliance issues.</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Hire legal experts or consultants to navigate regulatory requirements effectively. Stay updated on changes in laws and regulations impacting the industry. Advocate for policy changes that support small business growth.</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1815985"/>
                  </a:ext>
                </a:extLst>
              </a:tr>
              <a:tr h="1027212">
                <a:tc>
                  <a:txBody>
                    <a:bodyPr/>
                    <a:lstStyle/>
                    <a:p>
                      <a:pPr>
                        <a:lnSpc>
                          <a:spcPct val="107000"/>
                        </a:lnSpc>
                        <a:spcAft>
                          <a:spcPts val="800"/>
                        </a:spcAft>
                      </a:pPr>
                      <a:r>
                        <a:rPr lang="en-ZA" sz="1200" b="1" kern="100" dirty="0">
                          <a:solidFill>
                            <a:schemeClr val="tx1">
                              <a:lumMod val="75000"/>
                            </a:schemeClr>
                          </a:solidFill>
                          <a:effectLst/>
                        </a:rPr>
                        <a:t>Skills Shortages</a:t>
                      </a:r>
                      <a:endParaRPr lang="en-ZA" sz="12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ZA" sz="1050" kern="100">
                          <a:solidFill>
                            <a:schemeClr val="tx1">
                              <a:lumMod val="75000"/>
                            </a:schemeClr>
                          </a:solidFill>
                          <a:effectLst/>
                        </a:rPr>
                        <a:t>Difficulty in finding qualified and skilled employees, especially in specialized fields, limits productivity and innovation.</a:t>
                      </a:r>
                      <a:endParaRPr lang="en-ZA" sz="1100" kern="10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Early stage to growth stage, as businesses require talented individuals to drive expansion and innovation.</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050" kern="100" dirty="0">
                          <a:solidFill>
                            <a:schemeClr val="tx1">
                              <a:lumMod val="75000"/>
                            </a:schemeClr>
                          </a:solidFill>
                          <a:effectLst/>
                        </a:rPr>
                        <a:t>Invest in training and development programs to upskill existing employees. Partner with educational institutions to provide internships or apprenticeships. Offer competitive salaries and benefits to attract top talent.</a:t>
                      </a:r>
                      <a:endParaRPr lang="en-ZA" sz="11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35765"/>
                  </a:ext>
                </a:extLst>
              </a:tr>
            </a:tbl>
          </a:graphicData>
        </a:graphic>
      </p:graphicFrame>
    </p:spTree>
    <p:extLst>
      <p:ext uri="{BB962C8B-B14F-4D97-AF65-F5344CB8AC3E}">
        <p14:creationId xmlns:p14="http://schemas.microsoft.com/office/powerpoint/2010/main" val="2386691471"/>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RetrospectVTI">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2.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{D48CC176-1164-43D9-8BF5-FFBCF9772B6D}tf78544816_win32</Template>
  <TotalTime>5570</TotalTime>
  <Words>2602</Words>
  <Application>Microsoft Office PowerPoint</Application>
  <PresentationFormat>Widescreen</PresentationFormat>
  <Paragraphs>341</Paragraphs>
  <Slides>21</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Aptos</vt:lpstr>
      <vt:lpstr>Arial</vt:lpstr>
      <vt:lpstr>Avenir Next LT Pro Light</vt:lpstr>
      <vt:lpstr>Calibri</vt:lpstr>
      <vt:lpstr>Calibri Light</vt:lpstr>
      <vt:lpstr>Univers Light</vt:lpstr>
      <vt:lpstr>Univers LT Std 45 Light</vt:lpstr>
      <vt:lpstr>Office Theme</vt:lpstr>
      <vt:lpstr>RetrospectVTI</vt:lpstr>
      <vt:lpstr>PowerPoint Presentation</vt:lpstr>
      <vt:lpstr>INDEX</vt:lpstr>
      <vt:lpstr>PowerPoint Presentation</vt:lpstr>
      <vt:lpstr>  Community of Threefold Support  At TresVelo, you’re not alone. Our vibrant community forms the backbone of our coaching programs:   Peer Network: Connect with fellow entrepreneurs who share your passion. Exchange ideas, collaborate, and learn from each other’s experiences.  Expert Advisors: Our network includes seasoned entrepreneurs, industry experts, and thought leaders. Tap into their wisdom and gain insights that can transform your business.  Accountability Partners: We believe in the power of accountability. Your TresVelo coach and fellow entrepreneurs will keep you on track, celebrating wins and overcoming challenges together.</vt:lpstr>
      <vt:lpstr>Overcoming nervousness</vt:lpstr>
      <vt:lpstr>PowerPoint Presentation</vt:lpstr>
      <vt:lpstr>Costing of Business Start Up Package</vt:lpstr>
      <vt:lpstr>Market Research- Macro Dynamics</vt:lpstr>
      <vt:lpstr>Market Research and Analysis</vt:lpstr>
      <vt:lpstr>Market Research and Analysis</vt:lpstr>
      <vt:lpstr>Market Research and Analysis</vt:lpstr>
      <vt:lpstr>Organisational Structure</vt:lpstr>
      <vt:lpstr>Chantelle McKenzie (Designer &amp; Coach) </vt:lpstr>
      <vt:lpstr>Martin Wessels  (Business Operations)</vt:lpstr>
      <vt:lpstr>Mervyn Jacobs  (Content Development) </vt:lpstr>
      <vt:lpstr>Proposed Roles and Responsibilities</vt:lpstr>
      <vt:lpstr>Financial Projections</vt:lpstr>
      <vt:lpstr>Financial Projections</vt:lpstr>
      <vt:lpstr>Implementation Plan</vt:lpstr>
      <vt:lpstr>Implementation Plan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Conference presentation</dc:title>
  <dc:creator>Chantelle McKenzie</dc:creator>
  <cp:lastModifiedBy>Martin Wessels</cp:lastModifiedBy>
  <cp:revision>16</cp:revision>
  <dcterms:created xsi:type="dcterms:W3CDTF">2024-05-30T11:40:59Z</dcterms:created>
  <dcterms:modified xsi:type="dcterms:W3CDTF">2025-03-04T16:24:35Z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