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80" r:id="rId3"/>
    <p:sldId id="281" r:id="rId4"/>
    <p:sldId id="257" r:id="rId5"/>
    <p:sldId id="278" r:id="rId6"/>
    <p:sldId id="261" r:id="rId7"/>
    <p:sldId id="262" r:id="rId8"/>
    <p:sldId id="264" r:id="rId9"/>
    <p:sldId id="263" r:id="rId10"/>
    <p:sldId id="277" r:id="rId11"/>
    <p:sldId id="265" r:id="rId12"/>
    <p:sldId id="268" r:id="rId13"/>
    <p:sldId id="267" r:id="rId14"/>
    <p:sldId id="269" r:id="rId15"/>
    <p:sldId id="270" r:id="rId16"/>
    <p:sldId id="271" r:id="rId17"/>
    <p:sldId id="272" r:id="rId18"/>
    <p:sldId id="273" r:id="rId19"/>
    <p:sldId id="279" r:id="rId20"/>
    <p:sldId id="274" r:id="rId21"/>
    <p:sldId id="275" r:id="rId22"/>
    <p:sldId id="276" r:id="rId23"/>
    <p:sldId id="260"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DED2"/>
    <a:srgbClr val="F3D3B3"/>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1629722-7D2C-475A-B633-3711D7C9AFFD}">
  <a:tblStyle styleId="{81629722-7D2C-475A-B633-3711D7C9AFFD}" styleName="BCLP Gray Table">
    <a:wholeTbl>
      <a:tcTxStyle>
        <a:fontRef idx="minor">
          <a:prstClr val="black"/>
        </a:fontRef>
        <a:schemeClr val="dk1"/>
      </a:tcTxStyle>
      <a:tcStyle>
        <a:tcBdr>
          <a:left>
            <a:ln w="6350" cmpd="sng">
              <a:solidFill>
                <a:schemeClr val="accent4"/>
              </a:solidFill>
            </a:ln>
          </a:left>
          <a:right>
            <a:ln w="6350" cmpd="sng">
              <a:solidFill>
                <a:schemeClr val="accent4"/>
              </a:solidFill>
            </a:ln>
          </a:right>
          <a:top>
            <a:ln w="6350" cmpd="sng">
              <a:solidFill>
                <a:schemeClr val="accent4"/>
              </a:solidFill>
            </a:ln>
          </a:top>
          <a:bottom>
            <a:ln w="6350" cmpd="sng">
              <a:solidFill>
                <a:schemeClr val="accent4"/>
              </a:solidFill>
            </a:ln>
          </a:bottom>
          <a:insideH>
            <a:ln w="6350" cmpd="sng">
              <a:solidFill>
                <a:schemeClr val="accent4"/>
              </a:solidFill>
            </a:ln>
          </a:insideH>
          <a:insideV>
            <a:ln w="6350" cmpd="sng">
              <a:solidFill>
                <a:schemeClr val="accent4"/>
              </a:solidFill>
            </a:ln>
          </a:insideV>
        </a:tcBdr>
        <a:fill>
          <a:noFill/>
        </a:fill>
      </a:tcStyle>
    </a:wholeTbl>
    <a:band1H>
      <a:tcStyle>
        <a:tcBdr/>
        <a:fill>
          <a:solidFill>
            <a:schemeClr val="lt1"/>
          </a:solidFill>
        </a:fill>
      </a:tcStyle>
    </a:band1H>
    <a:band2H>
      <a:tcStyle>
        <a:tcBdr/>
        <a:fill>
          <a:solidFill>
            <a:srgbClr val="ECEAE4"/>
          </a:solidFill>
        </a:fill>
      </a:tcStyle>
    </a:band2H>
    <a:band1V>
      <a:tcStyle>
        <a:tcBdr/>
      </a:tcStyle>
    </a:band1V>
    <a:band2V>
      <a:tcStyle>
        <a:tcBdr/>
      </a:tcStyle>
    </a:band2V>
    <a:firstCol>
      <a:tcStyle>
        <a:tcBdr/>
      </a:tcStyle>
    </a:firstCol>
    <a:firstRow>
      <a:tcTxStyle b="on">
        <a:fontRef idx="minor">
          <a:prstClr val="black"/>
        </a:fontRef>
        <a:schemeClr val="lt1"/>
      </a:tcTxStyle>
      <a:tcStyle>
        <a:tcBdr/>
        <a:fill>
          <a:solidFill>
            <a:schemeClr val="accent3"/>
          </a:solidFill>
        </a:fill>
      </a:tcStyle>
    </a:firstRow>
    <a:neCell>
      <a:tcStyle>
        <a:tcBdr/>
      </a:tcStyle>
    </a:neCell>
    <a:nwCell>
      <a:tcStyle>
        <a:tcBdr/>
      </a:tcStyle>
    </a:nwCell>
  </a:tblStyle>
  <a:tblStyle styleId="{1B761D0B-3D10-47B2-AD0D-2F353AD06986}" styleName="BCLP Blue Table">
    <a:wholeTbl>
      <a:tcTxStyle>
        <a:fontRef idx="minor">
          <a:prstClr val="black"/>
        </a:fontRef>
        <a:schemeClr val="dk1"/>
      </a:tcTxStyle>
      <a:tcStyle>
        <a:tcBdr>
          <a:left>
            <a:ln w="6350" cmpd="sng">
              <a:solidFill>
                <a:srgbClr val="85A2B0"/>
              </a:solidFill>
            </a:ln>
          </a:left>
          <a:right>
            <a:ln w="6350" cmpd="sng">
              <a:solidFill>
                <a:srgbClr val="85A2B0"/>
              </a:solidFill>
            </a:ln>
          </a:right>
          <a:top>
            <a:ln w="6350" cmpd="sng">
              <a:solidFill>
                <a:srgbClr val="85A2B0"/>
              </a:solidFill>
            </a:ln>
          </a:top>
          <a:bottom>
            <a:ln w="6350" cmpd="sng">
              <a:solidFill>
                <a:srgbClr val="85A2B0"/>
              </a:solidFill>
            </a:ln>
          </a:bottom>
          <a:insideH>
            <a:ln w="6350" cmpd="sng">
              <a:solidFill>
                <a:srgbClr val="85A2B0"/>
              </a:solidFill>
            </a:ln>
          </a:insideH>
          <a:insideV>
            <a:ln w="6350" cmpd="sng">
              <a:solidFill>
                <a:srgbClr val="85A2B0"/>
              </a:solidFill>
            </a:ln>
          </a:insideV>
        </a:tcBdr>
        <a:fill>
          <a:noFill/>
        </a:fill>
      </a:tcStyle>
    </a:wholeTbl>
    <a:band1H>
      <a:tcStyle>
        <a:tcBdr/>
        <a:fill>
          <a:solidFill>
            <a:schemeClr val="lt1"/>
          </a:solidFill>
        </a:fill>
      </a:tcStyle>
    </a:band1H>
    <a:band2H>
      <a:tcStyle>
        <a:tcBdr/>
        <a:fill>
          <a:solidFill>
            <a:srgbClr val="D6E0E5"/>
          </a:solidFill>
        </a:fill>
      </a:tcStyle>
    </a:band2H>
    <a:band1V>
      <a:tcStyle>
        <a:tcBdr/>
      </a:tcStyle>
    </a:band1V>
    <a:band2V>
      <a:tcStyle>
        <a:tcBdr/>
      </a:tcStyle>
    </a:band2V>
    <a:firstCol>
      <a:tcStyle>
        <a:tcBdr/>
      </a:tcStyle>
    </a:firstCol>
    <a:firstRow>
      <a:tcTxStyle b="on">
        <a:fontRef idx="minor">
          <a:prstClr val="black"/>
        </a:fontRef>
        <a:schemeClr val="lt1"/>
      </a:tcTxStyle>
      <a:tcStyle>
        <a:tcBdr/>
        <a:fill>
          <a:solidFill>
            <a:schemeClr val="accent1"/>
          </a:solidFill>
        </a:fill>
      </a:tcStyle>
    </a:firstRow>
    <a:neCell>
      <a:tcStyle>
        <a:tcBdr/>
      </a:tcStyle>
    </a:neCell>
    <a:nwCell>
      <a:tcStyle>
        <a:tcBdr/>
      </a:tcStyle>
    </a:nwCell>
  </a:tblStyle>
  <a:tblStyle styleId="{67FE198A-3DA5-4A82-A984-3CC8CEAB0FA0}" styleName="BCLP Plain Table">
    <a:wholeTbl>
      <a:tcTxStyle>
        <a:fontRef idx="minor">
          <a:prstClr val="black"/>
        </a:fontRef>
        <a:schemeClr val="dk1"/>
      </a:tcTxStyle>
      <a:tcStyle>
        <a:tcBdr>
          <a:left>
            <a:ln w="6350" cmpd="sng">
              <a:solidFill>
                <a:schemeClr val="accent3"/>
              </a:solidFill>
            </a:ln>
          </a:left>
          <a:right>
            <a:ln w="6350" cmpd="sng">
              <a:solidFill>
                <a:schemeClr val="accent3"/>
              </a:solidFill>
            </a:ln>
          </a:right>
          <a:top>
            <a:ln w="6350" cmpd="sng">
              <a:solidFill>
                <a:schemeClr val="accent3"/>
              </a:solidFill>
            </a:ln>
          </a:top>
          <a:bottom>
            <a:ln w="6350" cmpd="sng">
              <a:solidFill>
                <a:schemeClr val="accent3"/>
              </a:solidFill>
            </a:ln>
          </a:bottom>
          <a:insideH>
            <a:ln w="6350" cmpd="sng">
              <a:solidFill>
                <a:schemeClr val="accent3"/>
              </a:solidFill>
            </a:ln>
          </a:insideH>
          <a:insideV>
            <a:ln w="6350" cmpd="sng">
              <a:solidFill>
                <a:schemeClr val="accent3"/>
              </a:solidFill>
            </a:ln>
          </a:insideV>
        </a:tcBdr>
        <a:fill>
          <a:noFill/>
        </a:fill>
      </a:tcStyle>
    </a:wholeTbl>
    <a:band1H>
      <a:tcStyle>
        <a:tcBdr/>
        <a:fill>
          <a:solidFill>
            <a:schemeClr val="lt1"/>
          </a:solidFill>
        </a:fill>
      </a:tcStyle>
    </a:band1H>
    <a:band2H>
      <a:tcStyle>
        <a:tcBdr/>
        <a:fill>
          <a:solidFill>
            <a:schemeClr val="lt1"/>
          </a:solidFill>
        </a:fill>
      </a:tcStyle>
    </a:band2H>
    <a:band1V>
      <a:tcStyle>
        <a:tcBdr/>
      </a:tcStyle>
    </a:band1V>
    <a:band2V>
      <a:tcStyle>
        <a:tcBdr/>
      </a:tcStyle>
    </a:band2V>
    <a:firstCol>
      <a:tcStyle>
        <a:tcBdr/>
      </a:tcStyle>
    </a:firstCol>
    <a:firstRow>
      <a:tcTxStyle b="on">
        <a:fontRef idx="minor">
          <a:prstClr val="black"/>
        </a:fontRef>
        <a:schemeClr val="lt1"/>
      </a:tcTxStyle>
      <a:tcStyle>
        <a:tcBdr/>
        <a:fill>
          <a:solidFill>
            <a:schemeClr val="accent3"/>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1" autoAdjust="0"/>
    <p:restoredTop sz="94660"/>
  </p:normalViewPr>
  <p:slideViewPr>
    <p:cSldViewPr snapToGrid="0" showGuides="1">
      <p:cViewPr varScale="1">
        <p:scale>
          <a:sx n="95" d="100"/>
          <a:sy n="95" d="100"/>
        </p:scale>
        <p:origin x="163" y="7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rgbClr val="FF5519"/>
            </a:solidFill>
            <a:ln>
              <a:noFill/>
            </a:ln>
            <a:effectLst/>
          </c:spPr>
          <c:invertIfNegative val="0"/>
          <c:cat>
            <c:strRef>
              <c:f>Sheet1!$A$2:$A$4</c:f>
              <c:strCache>
                <c:ptCount val="3"/>
                <c:pt idx="0">
                  <c:v>USA</c:v>
                </c:pt>
                <c:pt idx="1">
                  <c:v>Ireland</c:v>
                </c:pt>
                <c:pt idx="2">
                  <c:v>UK</c:v>
                </c:pt>
              </c:strCache>
            </c:strRef>
          </c:cat>
          <c:val>
            <c:numRef>
              <c:f>Sheet1!$B$2:$B$4</c:f>
              <c:numCache>
                <c:formatCode>General</c:formatCode>
                <c:ptCount val="3"/>
                <c:pt idx="0">
                  <c:v>15</c:v>
                </c:pt>
                <c:pt idx="1">
                  <c:v>6</c:v>
                </c:pt>
                <c:pt idx="2">
                  <c:v>137</c:v>
                </c:pt>
              </c:numCache>
            </c:numRef>
          </c:val>
          <c:extLst>
            <c:ext xmlns:c16="http://schemas.microsoft.com/office/drawing/2014/chart" uri="{C3380CC4-5D6E-409C-BE32-E72D297353CC}">
              <c16:uniqueId val="{00000000-698F-4B34-AE3B-2D475CEE1810}"/>
            </c:ext>
          </c:extLst>
        </c:ser>
        <c:dLbls>
          <c:showLegendKey val="0"/>
          <c:showVal val="0"/>
          <c:showCatName val="0"/>
          <c:showSerName val="0"/>
          <c:showPercent val="0"/>
          <c:showBubbleSize val="0"/>
        </c:dLbls>
        <c:gapWidth val="219"/>
        <c:overlap val="-27"/>
        <c:axId val="1292093967"/>
        <c:axId val="1292092527"/>
      </c:barChart>
      <c:catAx>
        <c:axId val="129209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2092527"/>
        <c:crosses val="autoZero"/>
        <c:auto val="1"/>
        <c:lblAlgn val="ctr"/>
        <c:lblOffset val="100"/>
        <c:noMultiLvlLbl val="0"/>
      </c:catAx>
      <c:valAx>
        <c:axId val="12920925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20939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0.81411</cdr:x>
      <cdr:y>0.18718</cdr:y>
    </cdr:from>
    <cdr:to>
      <cdr:x>0.84713</cdr:x>
      <cdr:y>0.22597</cdr:y>
    </cdr:to>
    <cdr:sp macro="" textlink="">
      <cdr:nvSpPr>
        <cdr:cNvPr id="2" name="TextBox 1">
          <a:extLst xmlns:a="http://schemas.openxmlformats.org/drawingml/2006/main">
            <a:ext uri="{FF2B5EF4-FFF2-40B4-BE49-F238E27FC236}">
              <a16:creationId xmlns:a16="http://schemas.microsoft.com/office/drawing/2014/main" id="{85FBAEDD-0A1B-0F82-125D-C2CC6BA8E249}"/>
            </a:ext>
          </a:extLst>
        </cdr:cNvPr>
        <cdr:cNvSpPr txBox="1"/>
      </cdr:nvSpPr>
      <cdr:spPr>
        <a:xfrm xmlns:a="http://schemas.openxmlformats.org/drawingml/2006/main">
          <a:off x="6617050" y="931177"/>
          <a:ext cx="268447" cy="192947"/>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noAutofit/>
        </a:bodyPr>
        <a:lstStyle xmlns:a="http://schemas.openxmlformats.org/drawingml/2006/main"/>
        <a:p xmlns:a="http://schemas.openxmlformats.org/drawingml/2006/main">
          <a:pPr algn="l"/>
          <a:r>
            <a:rPr lang="en-GB" sz="1000" b="1" dirty="0">
              <a:solidFill>
                <a:schemeClr val="bg1"/>
              </a:solidFill>
            </a:rPr>
            <a:t>137</a:t>
          </a:r>
        </a:p>
      </cdr:txBody>
    </cdr:sp>
  </cdr:relSizeAnchor>
  <cdr:relSizeAnchor xmlns:cdr="http://schemas.openxmlformats.org/drawingml/2006/chartDrawing">
    <cdr:from>
      <cdr:x>0.51445</cdr:x>
      <cdr:y>0.89217</cdr:y>
    </cdr:from>
    <cdr:to>
      <cdr:x>0.54748</cdr:x>
      <cdr:y>0.93096</cdr:y>
    </cdr:to>
    <cdr:sp macro="" textlink="">
      <cdr:nvSpPr>
        <cdr:cNvPr id="4" name="TextBox 1">
          <a:extLst xmlns:a="http://schemas.openxmlformats.org/drawingml/2006/main">
            <a:ext uri="{FF2B5EF4-FFF2-40B4-BE49-F238E27FC236}">
              <a16:creationId xmlns:a16="http://schemas.microsoft.com/office/drawing/2014/main" id="{F806FD50-7C27-B0BA-42DE-17F42ABAEC29}"/>
            </a:ext>
          </a:extLst>
        </cdr:cNvPr>
        <cdr:cNvSpPr txBox="1"/>
      </cdr:nvSpPr>
      <cdr:spPr>
        <a:xfrm xmlns:a="http://schemas.openxmlformats.org/drawingml/2006/main">
          <a:off x="4181446" y="4438242"/>
          <a:ext cx="268447" cy="192947"/>
        </a:xfrm>
        <a:prstGeom xmlns:a="http://schemas.openxmlformats.org/drawingml/2006/main" prst="rect">
          <a:avLst/>
        </a:prstGeom>
        <a:noFill xmlns:a="http://schemas.openxmlformats.org/drawingml/2006/main"/>
      </cdr:spPr>
      <cdr:txBody>
        <a:bodyPr xmlns:a="http://schemas.openxmlformats.org/drawingml/2006/main"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1000" b="1" dirty="0">
              <a:solidFill>
                <a:schemeClr val="bg1"/>
              </a:solidFill>
            </a:rPr>
            <a:t>6</a:t>
          </a:r>
        </a:p>
      </cdr:txBody>
    </cdr:sp>
  </cdr:relSizeAnchor>
  <cdr:relSizeAnchor xmlns:cdr="http://schemas.openxmlformats.org/drawingml/2006/chartDrawing">
    <cdr:from>
      <cdr:x>0.20384</cdr:x>
      <cdr:y>0.84654</cdr:y>
    </cdr:from>
    <cdr:to>
      <cdr:x>0.23612</cdr:x>
      <cdr:y>0.88702</cdr:y>
    </cdr:to>
    <cdr:sp macro="" textlink="">
      <cdr:nvSpPr>
        <cdr:cNvPr id="5" name="TextBox 1">
          <a:extLst xmlns:a="http://schemas.openxmlformats.org/drawingml/2006/main">
            <a:ext uri="{FF2B5EF4-FFF2-40B4-BE49-F238E27FC236}">
              <a16:creationId xmlns:a16="http://schemas.microsoft.com/office/drawing/2014/main" id="{F53E08B0-FBE2-2566-2810-93424A3C807C}"/>
            </a:ext>
          </a:extLst>
        </cdr:cNvPr>
        <cdr:cNvSpPr txBox="1"/>
      </cdr:nvSpPr>
      <cdr:spPr>
        <a:xfrm xmlns:a="http://schemas.openxmlformats.org/drawingml/2006/main">
          <a:off x="1656826" y="4211274"/>
          <a:ext cx="262389" cy="201335"/>
        </a:xfrm>
        <a:prstGeom xmlns:a="http://schemas.openxmlformats.org/drawingml/2006/main" prst="rect">
          <a:avLst/>
        </a:prstGeom>
        <a:noFill xmlns:a="http://schemas.openxmlformats.org/drawingml/2006/main"/>
      </cdr:spPr>
      <cdr:txBody>
        <a:bodyPr xmlns:a="http://schemas.openxmlformats.org/drawingml/2006/main"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1000" b="1" dirty="0">
              <a:solidFill>
                <a:schemeClr val="bg1"/>
              </a:solidFill>
            </a:rPr>
            <a:t>15</a:t>
          </a:r>
        </a:p>
        <a:p xmlns:a="http://schemas.openxmlformats.org/drawingml/2006/main">
          <a:pPr algn="l"/>
          <a:endParaRPr lang="en-GB" sz="1000" b="1"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BB7B8BE-3174-E495-D24B-91D5559A0E7A}"/>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B4901FB-BC14-B819-66AB-32D94D0FE7B1}"/>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13AE57-BB52-4C50-B9B7-0EAB78525A03}" type="datetimeFigureOut">
              <a:rPr lang="en-US" smtClean="0"/>
              <a:t>7/8/2025</a:t>
            </a:fld>
            <a:endParaRPr lang="en-US" dirty="0"/>
          </a:p>
        </p:txBody>
      </p:sp>
      <p:sp>
        <p:nvSpPr>
          <p:cNvPr id="4" name="Footer Placeholder 3">
            <a:extLst>
              <a:ext uri="{FF2B5EF4-FFF2-40B4-BE49-F238E27FC236}">
                <a16:creationId xmlns:a16="http://schemas.microsoft.com/office/drawing/2014/main" id="{E89F9031-34BA-4E5F-26B5-B0ED1F8E1254}"/>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BD2EFB0-DD80-28C7-1180-719CF2BA467D}"/>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57F7F8B-2D5A-481E-8264-8F418941BE9C}" type="slidenum">
              <a:rPr lang="en-US" smtClean="0"/>
              <a:t>‹#›</a:t>
            </a:fld>
            <a:endParaRPr lang="en-US" dirty="0"/>
          </a:p>
        </p:txBody>
      </p:sp>
    </p:spTree>
    <p:extLst>
      <p:ext uri="{BB962C8B-B14F-4D97-AF65-F5344CB8AC3E}">
        <p14:creationId xmlns:p14="http://schemas.microsoft.com/office/powerpoint/2010/main" val="2282305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544AA76-CD0D-4BC1-9896-5D98F736A988}" type="datetimeFigureOut">
              <a:rPr lang="en-US" smtClean="0"/>
              <a:t>7/8/2025</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E4EE93B-D64B-4273-B4FA-3D8D80B29E41}" type="slidenum">
              <a:rPr lang="en-US" smtClean="0"/>
              <a:t>‹#›</a:t>
            </a:fld>
            <a:endParaRPr lang="en-US" dirty="0"/>
          </a:p>
        </p:txBody>
      </p:sp>
    </p:spTree>
    <p:extLst>
      <p:ext uri="{BB962C8B-B14F-4D97-AF65-F5344CB8AC3E}">
        <p14:creationId xmlns:p14="http://schemas.microsoft.com/office/powerpoint/2010/main" val="238212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hyperlink" Target="https://www.linkedin.com/company/bryan-cave-leightonpaisner-llp/" TargetMode="External"/><Relationship Id="rId1" Type="http://schemas.openxmlformats.org/officeDocument/2006/relationships/slideMaster" Target="../slideMasters/slideMaster1.xml"/><Relationship Id="rId6" Type="http://schemas.openxmlformats.org/officeDocument/2006/relationships/hyperlink" Target="https://www.youtube.com/@BCLPLaw" TargetMode="External"/><Relationship Id="rId5" Type="http://schemas.openxmlformats.org/officeDocument/2006/relationships/image" Target="../media/image3.png"/><Relationship Id="rId4" Type="http://schemas.openxmlformats.org/officeDocument/2006/relationships/hyperlink" Target="https://twitter.com/BCLPlaw" TargetMode="External"/><Relationship Id="rId9" Type="http://schemas.openxmlformats.org/officeDocument/2006/relationships/hyperlink" Target="https://bclplaw.com/" TargetMode="Externa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linkedin.com/company/bryan-cave-leightonpaisner-llp/" TargetMode="External"/><Relationship Id="rId7" Type="http://schemas.openxmlformats.org/officeDocument/2006/relationships/hyperlink" Target="https://www.youtube.com/@BCLPLaw" TargetMode="Externa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hyperlink" Target="https://twitter.com/BCLPlaw" TargetMode="External"/><Relationship Id="rId4" Type="http://schemas.openxmlformats.org/officeDocument/2006/relationships/image" Target="../media/image2.png"/><Relationship Id="rId9" Type="http://schemas.openxmlformats.org/officeDocument/2006/relationships/hyperlink" Target="https://bclplaw.com/" TargetMode="Externa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_Light Backgroun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F9688E9-8697-B738-07D3-9723DC57538F}"/>
              </a:ext>
            </a:extLst>
          </p:cNvPr>
          <p:cNvSpPr/>
          <p:nvPr userDrawn="1"/>
        </p:nvSpPr>
        <p:spPr bwMode="gray">
          <a:xfrm>
            <a:off x="647700" y="3185908"/>
            <a:ext cx="11544050" cy="1944092"/>
          </a:xfrm>
          <a:prstGeom prst="rect">
            <a:avLst/>
          </a:prstGeom>
          <a:solidFill>
            <a:srgbClr val="FF551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7D505CB-9233-B49C-A496-FBF957CF1AF6}"/>
              </a:ext>
            </a:extLst>
          </p:cNvPr>
          <p:cNvSpPr>
            <a:spLocks/>
          </p:cNvSpPr>
          <p:nvPr userDrawn="1"/>
        </p:nvSpPr>
        <p:spPr bwMode="gray">
          <a:xfrm>
            <a:off x="-176" y="4015"/>
            <a:ext cx="12191925" cy="3181893"/>
          </a:xfrm>
          <a:prstGeom prst="rect">
            <a:avLst/>
          </a:prstGeom>
          <a:solidFill>
            <a:srgbClr val="E2DED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41DC923-D9E7-7EC0-3C0A-3EC8BCE9A84A}"/>
              </a:ext>
            </a:extLst>
          </p:cNvPr>
          <p:cNvSpPr>
            <a:spLocks noGrp="1"/>
          </p:cNvSpPr>
          <p:nvPr>
            <p:ph type="ctrTitle" hasCustomPrompt="1"/>
          </p:nvPr>
        </p:nvSpPr>
        <p:spPr bwMode="white">
          <a:xfrm>
            <a:off x="863600" y="3429000"/>
            <a:ext cx="10896600" cy="756000"/>
          </a:xfrm>
        </p:spPr>
        <p:txBody>
          <a:bodyPr anchor="b"/>
          <a:lstStyle>
            <a:lvl1pPr algn="l">
              <a:lnSpc>
                <a:spcPct val="100000"/>
              </a:lnSpc>
              <a:defRPr sz="2600" b="1" cap="all" baseline="0">
                <a:solidFill>
                  <a:schemeClr val="bg1"/>
                </a:solidFill>
              </a:defRPr>
            </a:lvl1pPr>
          </a:lstStyle>
          <a:p>
            <a:r>
              <a:rPr lang="en-US" dirty="0"/>
              <a:t>Presentation title</a:t>
            </a:r>
          </a:p>
        </p:txBody>
      </p:sp>
      <p:sp>
        <p:nvSpPr>
          <p:cNvPr id="3" name="Subtitle 2">
            <a:extLst>
              <a:ext uri="{FF2B5EF4-FFF2-40B4-BE49-F238E27FC236}">
                <a16:creationId xmlns:a16="http://schemas.microsoft.com/office/drawing/2014/main" id="{49F45971-919B-BE32-B6C9-77270038AEC3}"/>
              </a:ext>
            </a:extLst>
          </p:cNvPr>
          <p:cNvSpPr>
            <a:spLocks noGrp="1"/>
          </p:cNvSpPr>
          <p:nvPr>
            <p:ph type="subTitle" idx="1" hasCustomPrompt="1"/>
          </p:nvPr>
        </p:nvSpPr>
        <p:spPr bwMode="white">
          <a:xfrm>
            <a:off x="863700" y="4184100"/>
            <a:ext cx="10896500" cy="720000"/>
          </a:xfrm>
        </p:spPr>
        <p:txBody>
          <a:bodyPr anchor="b" anchorCtr="0"/>
          <a:lstStyle>
            <a:lvl1pPr marL="0" indent="0" algn="l">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sp>
        <p:nvSpPr>
          <p:cNvPr id="21" name="Text Placeholder 20">
            <a:extLst>
              <a:ext uri="{FF2B5EF4-FFF2-40B4-BE49-F238E27FC236}">
                <a16:creationId xmlns:a16="http://schemas.microsoft.com/office/drawing/2014/main" id="{AC5B666B-64C9-E7B3-A897-A85D85F2979F}"/>
              </a:ext>
            </a:extLst>
          </p:cNvPr>
          <p:cNvSpPr>
            <a:spLocks noGrp="1"/>
          </p:cNvSpPr>
          <p:nvPr>
            <p:ph type="body" sz="quarter" idx="12" hasCustomPrompt="1"/>
          </p:nvPr>
        </p:nvSpPr>
        <p:spPr>
          <a:xfrm>
            <a:off x="863600" y="5344720"/>
            <a:ext cx="4908550" cy="433280"/>
          </a:xfrm>
        </p:spPr>
        <p:txBody>
          <a:bodyPr/>
          <a:lstStyle>
            <a:lvl1pPr marL="0" indent="0">
              <a:buNone/>
              <a:defRPr sz="1600"/>
            </a:lvl1pPr>
          </a:lstStyle>
          <a:p>
            <a:pPr lvl="0"/>
            <a:r>
              <a:rPr lang="en-US" dirty="0"/>
              <a:t>[MM.DD.YYYY]</a:t>
            </a:r>
          </a:p>
        </p:txBody>
      </p:sp>
      <p:pic>
        <p:nvPicPr>
          <p:cNvPr id="20" name="Picture 19">
            <a:extLst>
              <a:ext uri="{FF2B5EF4-FFF2-40B4-BE49-F238E27FC236}">
                <a16:creationId xmlns:a16="http://schemas.microsoft.com/office/drawing/2014/main" id="{362598C1-911B-D88A-5952-CBF4C78BBEDF}"/>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9814048" y="5740872"/>
            <a:ext cx="1946152" cy="683741"/>
          </a:xfrm>
          <a:prstGeom prst="rect">
            <a:avLst/>
          </a:prstGeom>
        </p:spPr>
      </p:pic>
    </p:spTree>
    <p:extLst>
      <p:ext uri="{BB962C8B-B14F-4D97-AF65-F5344CB8AC3E}">
        <p14:creationId xmlns:p14="http://schemas.microsoft.com/office/powerpoint/2010/main" val="35359730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404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_Grey">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DEE15-701B-72CB-E92C-E624BCE5D0F3}"/>
              </a:ext>
            </a:extLst>
          </p:cNvPr>
          <p:cNvSpPr>
            <a:spLocks noGrp="1"/>
          </p:cNvSpPr>
          <p:nvPr>
            <p:ph type="title"/>
          </p:nvPr>
        </p:nvSpPr>
        <p:spPr>
          <a:xfrm>
            <a:off x="647701" y="543601"/>
            <a:ext cx="11112499" cy="899438"/>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4A44ED-2B14-D7D6-B1FD-555F5566FAAE}"/>
              </a:ext>
            </a:extLst>
          </p:cNvPr>
          <p:cNvSpPr>
            <a:spLocks noGrp="1"/>
          </p:cNvSpPr>
          <p:nvPr>
            <p:ph type="body" idx="1"/>
          </p:nvPr>
        </p:nvSpPr>
        <p:spPr>
          <a:xfrm>
            <a:off x="647702" y="1943099"/>
            <a:ext cx="5124448" cy="561975"/>
          </a:xfrm>
        </p:spPr>
        <p:txBody>
          <a:bodyPr anchor="t"/>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EEAEDB-18B7-501A-8356-89F8E5CD4384}"/>
              </a:ext>
            </a:extLst>
          </p:cNvPr>
          <p:cNvSpPr>
            <a:spLocks noGrp="1"/>
          </p:cNvSpPr>
          <p:nvPr>
            <p:ph sz="half" idx="2"/>
          </p:nvPr>
        </p:nvSpPr>
        <p:spPr>
          <a:xfrm>
            <a:off x="647701" y="2505075"/>
            <a:ext cx="5124450" cy="37076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1F9AF69-7DEF-2C8B-F20F-899FA0B91891}"/>
              </a:ext>
            </a:extLst>
          </p:cNvPr>
          <p:cNvSpPr>
            <a:spLocks noGrp="1"/>
          </p:cNvSpPr>
          <p:nvPr>
            <p:ph type="body" sz="quarter" idx="3"/>
          </p:nvPr>
        </p:nvSpPr>
        <p:spPr>
          <a:xfrm>
            <a:off x="6419848" y="1943099"/>
            <a:ext cx="5340350" cy="561976"/>
          </a:xfrm>
        </p:spPr>
        <p:txBody>
          <a:bodyPr anchor="t"/>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B39B02-7F7F-117B-6793-9BEEA58E8324}"/>
              </a:ext>
            </a:extLst>
          </p:cNvPr>
          <p:cNvSpPr>
            <a:spLocks noGrp="1"/>
          </p:cNvSpPr>
          <p:nvPr>
            <p:ph sz="quarter" idx="4"/>
          </p:nvPr>
        </p:nvSpPr>
        <p:spPr>
          <a:xfrm>
            <a:off x="6419850" y="2505075"/>
            <a:ext cx="5340350" cy="37076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370D8726-2FC2-9A5B-8B54-A0BAB0FFFFD7}"/>
              </a:ext>
            </a:extLst>
          </p:cNvPr>
          <p:cNvSpPr>
            <a:spLocks noGrp="1"/>
          </p:cNvSpPr>
          <p:nvPr>
            <p:ph type="sldNum" sz="quarter" idx="12"/>
          </p:nvPr>
        </p:nvSpPr>
        <p:spPr/>
        <p:txBody>
          <a:bodyPr/>
          <a:lstStyle/>
          <a:p>
            <a:fld id="{9471E7CE-8A78-4478-9E54-F34347EBC41E}" type="slidenum">
              <a:rPr lang="en-US" smtClean="0"/>
              <a:t>‹#›</a:t>
            </a:fld>
            <a:endParaRPr lang="en-US" dirty="0"/>
          </a:p>
        </p:txBody>
      </p:sp>
    </p:spTree>
    <p:extLst>
      <p:ext uri="{BB962C8B-B14F-4D97-AF65-F5344CB8AC3E}">
        <p14:creationId xmlns:p14="http://schemas.microsoft.com/office/powerpoint/2010/main" val="3969946569"/>
      </p:ext>
    </p:extLst>
  </p:cSld>
  <p:clrMapOvr>
    <a:masterClrMapping/>
  </p:clrMapOvr>
  <p:extLst>
    <p:ext uri="{DCECCB84-F9BA-43D5-87BE-67443E8EF086}">
      <p15:sldGuideLst xmlns:p15="http://schemas.microsoft.com/office/powerpoint/2012/main">
        <p15:guide id="1" orient="horz" pos="391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_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D5A10-6080-CC2F-7D31-49E5A22B5167}"/>
              </a:ext>
            </a:extLst>
          </p:cNvPr>
          <p:cNvSpPr>
            <a:spLocks noGrp="1"/>
          </p:cNvSpPr>
          <p:nvPr>
            <p:ph type="title"/>
          </p:nvPr>
        </p:nvSpPr>
        <p:spPr/>
        <p:txBody>
          <a:body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0882C114-6C46-B27B-B0FD-4287AF353BDA}"/>
              </a:ext>
            </a:extLst>
          </p:cNvPr>
          <p:cNvSpPr>
            <a:spLocks noGrp="1"/>
          </p:cNvSpPr>
          <p:nvPr>
            <p:ph type="sldNum" sz="quarter" idx="12"/>
          </p:nvPr>
        </p:nvSpPr>
        <p:spPr/>
        <p:txBody>
          <a:bodyPr/>
          <a:lstStyle/>
          <a:p>
            <a:fld id="{9471E7CE-8A78-4478-9E54-F34347EBC41E}" type="slidenum">
              <a:rPr lang="en-US" smtClean="0"/>
              <a:t>‹#›</a:t>
            </a:fld>
            <a:endParaRPr lang="en-US" dirty="0"/>
          </a:p>
        </p:txBody>
      </p:sp>
    </p:spTree>
    <p:extLst>
      <p:ext uri="{BB962C8B-B14F-4D97-AF65-F5344CB8AC3E}">
        <p14:creationId xmlns:p14="http://schemas.microsoft.com/office/powerpoint/2010/main" val="3176203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_Grey">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D5A10-6080-CC2F-7D31-49E5A22B5167}"/>
              </a:ext>
            </a:extLst>
          </p:cNvPr>
          <p:cNvSpPr>
            <a:spLocks noGrp="1"/>
          </p:cNvSpPr>
          <p:nvPr>
            <p:ph type="title"/>
          </p:nvPr>
        </p:nvSpPr>
        <p:spPr/>
        <p:txBody>
          <a:body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0882C114-6C46-B27B-B0FD-4287AF353BDA}"/>
              </a:ext>
            </a:extLst>
          </p:cNvPr>
          <p:cNvSpPr>
            <a:spLocks noGrp="1"/>
          </p:cNvSpPr>
          <p:nvPr>
            <p:ph type="sldNum" sz="quarter" idx="12"/>
          </p:nvPr>
        </p:nvSpPr>
        <p:spPr/>
        <p:txBody>
          <a:bodyPr/>
          <a:lstStyle/>
          <a:p>
            <a:fld id="{9471E7CE-8A78-4478-9E54-F34347EBC41E}" type="slidenum">
              <a:rPr lang="en-US" smtClean="0"/>
              <a:t>‹#›</a:t>
            </a:fld>
            <a:endParaRPr lang="en-US" dirty="0"/>
          </a:p>
        </p:txBody>
      </p:sp>
    </p:spTree>
    <p:extLst>
      <p:ext uri="{BB962C8B-B14F-4D97-AF65-F5344CB8AC3E}">
        <p14:creationId xmlns:p14="http://schemas.microsoft.com/office/powerpoint/2010/main" val="1399727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_Whit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F060FB5-7D03-E181-2993-46A2BA83C23E}"/>
              </a:ext>
            </a:extLst>
          </p:cNvPr>
          <p:cNvSpPr>
            <a:spLocks noGrp="1"/>
          </p:cNvSpPr>
          <p:nvPr>
            <p:ph type="sldNum" sz="quarter" idx="12"/>
          </p:nvPr>
        </p:nvSpPr>
        <p:spPr/>
        <p:txBody>
          <a:bodyPr/>
          <a:lstStyle/>
          <a:p>
            <a:fld id="{9471E7CE-8A78-4478-9E54-F34347EBC41E}" type="slidenum">
              <a:rPr lang="en-US" smtClean="0"/>
              <a:t>‹#›</a:t>
            </a:fld>
            <a:endParaRPr lang="en-US" dirty="0"/>
          </a:p>
        </p:txBody>
      </p:sp>
    </p:spTree>
    <p:extLst>
      <p:ext uri="{BB962C8B-B14F-4D97-AF65-F5344CB8AC3E}">
        <p14:creationId xmlns:p14="http://schemas.microsoft.com/office/powerpoint/2010/main" val="3909076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_Grey">
    <p:bg>
      <p:bgPr>
        <a:solidFill>
          <a:schemeClr val="bg2"/>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F060FB5-7D03-E181-2993-46A2BA83C23E}"/>
              </a:ext>
            </a:extLst>
          </p:cNvPr>
          <p:cNvSpPr>
            <a:spLocks noGrp="1"/>
          </p:cNvSpPr>
          <p:nvPr>
            <p:ph type="sldNum" sz="quarter" idx="12"/>
          </p:nvPr>
        </p:nvSpPr>
        <p:spPr/>
        <p:txBody>
          <a:bodyPr/>
          <a:lstStyle/>
          <a:p>
            <a:fld id="{9471E7CE-8A78-4478-9E54-F34347EBC41E}" type="slidenum">
              <a:rPr lang="en-US" smtClean="0"/>
              <a:t>‹#›</a:t>
            </a:fld>
            <a:endParaRPr lang="en-US" dirty="0"/>
          </a:p>
        </p:txBody>
      </p:sp>
    </p:spTree>
    <p:extLst>
      <p:ext uri="{BB962C8B-B14F-4D97-AF65-F5344CB8AC3E}">
        <p14:creationId xmlns:p14="http://schemas.microsoft.com/office/powerpoint/2010/main" val="3752549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ack-Firm">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7215F63-F71C-0837-50B3-A93C5D01C726}"/>
              </a:ext>
            </a:extLst>
          </p:cNvPr>
          <p:cNvSpPr/>
          <p:nvPr userDrawn="1"/>
        </p:nvSpPr>
        <p:spPr>
          <a:xfrm>
            <a:off x="4536281" y="1"/>
            <a:ext cx="7655718" cy="6858000"/>
          </a:xfrm>
          <a:prstGeom prst="rect">
            <a:avLst/>
          </a:prstGeom>
          <a:solidFill>
            <a:srgbClr val="E2DED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blue circle with black letters&#10;&#10;Description automatically generated">
            <a:hlinkClick r:id="rId2"/>
            <a:extLst>
              <a:ext uri="{FF2B5EF4-FFF2-40B4-BE49-F238E27FC236}">
                <a16:creationId xmlns:a16="http://schemas.microsoft.com/office/drawing/2014/main" id="{6345BE16-E329-5BBD-70A1-E083051ABAA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52625" y="4057171"/>
            <a:ext cx="422149" cy="420625"/>
          </a:xfrm>
          <a:prstGeom prst="rect">
            <a:avLst/>
          </a:prstGeom>
        </p:spPr>
      </p:pic>
      <p:pic>
        <p:nvPicPr>
          <p:cNvPr id="5" name="Picture 4" descr="A blue circle with a black x in it&#10;&#10;Description automatically generated">
            <a:hlinkClick r:id="rId4"/>
            <a:extLst>
              <a:ext uri="{FF2B5EF4-FFF2-40B4-BE49-F238E27FC236}">
                <a16:creationId xmlns:a16="http://schemas.microsoft.com/office/drawing/2014/main" id="{4E6592CE-88AE-9E7F-2CAA-EB61CFC91262}"/>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303102" y="4057171"/>
            <a:ext cx="420625" cy="420625"/>
          </a:xfrm>
          <a:prstGeom prst="rect">
            <a:avLst/>
          </a:prstGeom>
        </p:spPr>
      </p:pic>
      <p:pic>
        <p:nvPicPr>
          <p:cNvPr id="7" name="Picture 6" descr="A blue circle with a black play button&#10;&#10;Description automatically generated">
            <a:hlinkClick r:id="rId6"/>
            <a:extLst>
              <a:ext uri="{FF2B5EF4-FFF2-40B4-BE49-F238E27FC236}">
                <a16:creationId xmlns:a16="http://schemas.microsoft.com/office/drawing/2014/main" id="{4F3E8D42-CFC3-1E80-74D4-A0BFCC057003}"/>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1952055" y="4057171"/>
            <a:ext cx="420625" cy="420625"/>
          </a:xfrm>
          <a:prstGeom prst="rect">
            <a:avLst/>
          </a:prstGeom>
        </p:spPr>
      </p:pic>
      <p:pic>
        <p:nvPicPr>
          <p:cNvPr id="2" name="Picture 1">
            <a:extLst>
              <a:ext uri="{FF2B5EF4-FFF2-40B4-BE49-F238E27FC236}">
                <a16:creationId xmlns:a16="http://schemas.microsoft.com/office/drawing/2014/main" id="{1984A118-3DD0-CE23-73A4-3EDE15A524B6}"/>
              </a:ext>
            </a:extLst>
          </p:cNvPr>
          <p:cNvPicPr>
            <a:picLocks noChangeAspect="1"/>
          </p:cNvPicPr>
          <p:nvPr userDrawn="1"/>
        </p:nvPicPr>
        <p:blipFill>
          <a:blip r:embed="rId8" cstate="hqprint">
            <a:extLst>
              <a:ext uri="{28A0092B-C50C-407E-A947-70E740481C1C}">
                <a14:useLocalDpi xmlns:a14="http://schemas.microsoft.com/office/drawing/2010/main" val="0"/>
              </a:ext>
            </a:extLst>
          </a:blip>
          <a:srcRect/>
          <a:stretch/>
        </p:blipFill>
        <p:spPr>
          <a:xfrm>
            <a:off x="5124000" y="3266999"/>
            <a:ext cx="1944000" cy="324000"/>
          </a:xfrm>
          <a:prstGeom prst="rect">
            <a:avLst/>
          </a:prstGeom>
        </p:spPr>
      </p:pic>
      <p:sp>
        <p:nvSpPr>
          <p:cNvPr id="6" name="TextBox 5">
            <a:extLst>
              <a:ext uri="{FF2B5EF4-FFF2-40B4-BE49-F238E27FC236}">
                <a16:creationId xmlns:a16="http://schemas.microsoft.com/office/drawing/2014/main" id="{3C9B49C2-713E-C79D-8C47-283D19C65016}"/>
              </a:ext>
            </a:extLst>
          </p:cNvPr>
          <p:cNvSpPr txBox="1"/>
          <p:nvPr userDrawn="1"/>
        </p:nvSpPr>
        <p:spPr>
          <a:xfrm>
            <a:off x="647701" y="4692917"/>
            <a:ext cx="3454250" cy="221082"/>
          </a:xfrm>
          <a:prstGeom prst="rect">
            <a:avLst/>
          </a:prstGeom>
          <a:noFill/>
        </p:spPr>
        <p:txBody>
          <a:bodyPr wrap="square" lIns="0" tIns="0" rIns="0" bIns="0" rtlCol="0">
            <a:noAutofit/>
          </a:bodyPr>
          <a:lstStyle/>
          <a:p>
            <a:r>
              <a:rPr lang="en-US" sz="1200" u="sng" dirty="0">
                <a:hlinkClick r:id="rId9"/>
              </a:rPr>
              <a:t>bclplaw.com</a:t>
            </a:r>
            <a:endParaRPr lang="en-US" sz="1200" u="sng" dirty="0"/>
          </a:p>
        </p:txBody>
      </p:sp>
    </p:spTree>
    <p:extLst>
      <p:ext uri="{BB962C8B-B14F-4D97-AF65-F5344CB8AC3E}">
        <p14:creationId xmlns:p14="http://schemas.microsoft.com/office/powerpoint/2010/main" val="3175904322"/>
      </p:ext>
    </p:extLst>
  </p:cSld>
  <p:clrMapOvr>
    <a:masterClrMapping/>
  </p:clrMapOvr>
  <p:extLst>
    <p:ext uri="{DCECCB84-F9BA-43D5-87BE-67443E8EF086}">
      <p15:sldGuideLst xmlns:p15="http://schemas.microsoft.com/office/powerpoint/2012/main">
        <p15:guide id="1" orient="horz" pos="3912"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ack-Firm_Dark">
    <p:bg>
      <p:bgPr>
        <a:solidFill>
          <a:schemeClr val="accent3"/>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7215F63-F71C-0837-50B3-A93C5D01C726}"/>
              </a:ext>
            </a:extLst>
          </p:cNvPr>
          <p:cNvSpPr/>
          <p:nvPr userDrawn="1"/>
        </p:nvSpPr>
        <p:spPr>
          <a:xfrm>
            <a:off x="4536281" y="0"/>
            <a:ext cx="7655718" cy="6858000"/>
          </a:xfrm>
          <a:prstGeom prst="rect">
            <a:avLst/>
          </a:prstGeom>
          <a:solidFill>
            <a:srgbClr val="E2DED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1984A118-3DD0-CE23-73A4-3EDE15A524B6}"/>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5124000" y="3266999"/>
            <a:ext cx="1944000" cy="324000"/>
          </a:xfrm>
          <a:prstGeom prst="rect">
            <a:avLst/>
          </a:prstGeom>
        </p:spPr>
      </p:pic>
      <p:pic>
        <p:nvPicPr>
          <p:cNvPr id="4" name="Picture 3" descr="A blue circle with black letters&#10;&#10;Description automatically generated">
            <a:hlinkClick r:id="rId3"/>
            <a:extLst>
              <a:ext uri="{FF2B5EF4-FFF2-40B4-BE49-F238E27FC236}">
                <a16:creationId xmlns:a16="http://schemas.microsoft.com/office/drawing/2014/main" id="{63B5B34E-4E30-3BA1-B0AD-5D6DBFBAB6E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652625" y="4057171"/>
            <a:ext cx="422149" cy="420625"/>
          </a:xfrm>
          <a:prstGeom prst="rect">
            <a:avLst/>
          </a:prstGeom>
        </p:spPr>
      </p:pic>
      <p:pic>
        <p:nvPicPr>
          <p:cNvPr id="6" name="Picture 5" descr="A blue circle with a black x in it&#10;&#10;Description automatically generated">
            <a:hlinkClick r:id="rId5"/>
            <a:extLst>
              <a:ext uri="{FF2B5EF4-FFF2-40B4-BE49-F238E27FC236}">
                <a16:creationId xmlns:a16="http://schemas.microsoft.com/office/drawing/2014/main" id="{4C1F33A0-811E-FC0D-CF35-F7C2A7BFF465}"/>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303102" y="4057171"/>
            <a:ext cx="420625" cy="420625"/>
          </a:xfrm>
          <a:prstGeom prst="rect">
            <a:avLst/>
          </a:prstGeom>
        </p:spPr>
      </p:pic>
      <p:pic>
        <p:nvPicPr>
          <p:cNvPr id="8" name="Picture 7" descr="A blue circle with a black play button&#10;&#10;Description automatically generated">
            <a:hlinkClick r:id="rId7"/>
            <a:extLst>
              <a:ext uri="{FF2B5EF4-FFF2-40B4-BE49-F238E27FC236}">
                <a16:creationId xmlns:a16="http://schemas.microsoft.com/office/drawing/2014/main" id="{A2EB34A1-0C73-D63E-8252-B90F535E9C66}"/>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1952055" y="4057171"/>
            <a:ext cx="420625" cy="420625"/>
          </a:xfrm>
          <a:prstGeom prst="rect">
            <a:avLst/>
          </a:prstGeom>
        </p:spPr>
      </p:pic>
      <p:sp>
        <p:nvSpPr>
          <p:cNvPr id="9" name="TextBox 8">
            <a:extLst>
              <a:ext uri="{FF2B5EF4-FFF2-40B4-BE49-F238E27FC236}">
                <a16:creationId xmlns:a16="http://schemas.microsoft.com/office/drawing/2014/main" id="{22625290-8038-8D19-49D7-D7314B8BC74A}"/>
              </a:ext>
            </a:extLst>
          </p:cNvPr>
          <p:cNvSpPr txBox="1"/>
          <p:nvPr userDrawn="1"/>
        </p:nvSpPr>
        <p:spPr>
          <a:xfrm>
            <a:off x="647701" y="4692917"/>
            <a:ext cx="3454250" cy="221082"/>
          </a:xfrm>
          <a:prstGeom prst="rect">
            <a:avLst/>
          </a:prstGeom>
          <a:noFill/>
        </p:spPr>
        <p:txBody>
          <a:bodyPr wrap="square" lIns="0" tIns="0" rIns="0" bIns="0" rtlCol="0">
            <a:noAutofit/>
          </a:bodyPr>
          <a:lstStyle/>
          <a:p>
            <a:r>
              <a:rPr lang="en-US" sz="1200" dirty="0">
                <a:solidFill>
                  <a:schemeClr val="bg1"/>
                </a:solidFill>
                <a:hlinkClick r:id="rId9">
                  <a:extLst>
                    <a:ext uri="{A12FA001-AC4F-418D-AE19-62706E023703}">
                      <ahyp:hlinkClr xmlns:ahyp="http://schemas.microsoft.com/office/drawing/2018/hyperlinkcolor" val="tx"/>
                    </a:ext>
                  </a:extLst>
                </a:hlinkClick>
              </a:rPr>
              <a:t>bclplaw.com</a:t>
            </a:r>
            <a:endParaRPr lang="en-US" sz="1200" dirty="0">
              <a:solidFill>
                <a:schemeClr val="bg1"/>
              </a:solidFill>
            </a:endParaRPr>
          </a:p>
        </p:txBody>
      </p:sp>
    </p:spTree>
    <p:extLst>
      <p:ext uri="{BB962C8B-B14F-4D97-AF65-F5344CB8AC3E}">
        <p14:creationId xmlns:p14="http://schemas.microsoft.com/office/powerpoint/2010/main" val="2375629596"/>
      </p:ext>
    </p:extLst>
  </p:cSld>
  <p:clrMapOvr>
    <a:masterClrMapping/>
  </p:clrMapOvr>
  <p:extLst>
    <p:ext uri="{DCECCB84-F9BA-43D5-87BE-67443E8EF086}">
      <p15:sldGuideLst xmlns:p15="http://schemas.microsoft.com/office/powerpoint/2012/main">
        <p15:guide id="1" orient="horz" pos="391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_Dark Background">
    <p:bg>
      <p:bgPr>
        <a:solidFill>
          <a:srgbClr val="E2DED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F9688E9-8697-B738-07D3-9723DC57538F}"/>
              </a:ext>
            </a:extLst>
          </p:cNvPr>
          <p:cNvSpPr/>
          <p:nvPr userDrawn="1"/>
        </p:nvSpPr>
        <p:spPr bwMode="gray">
          <a:xfrm>
            <a:off x="647700" y="3185908"/>
            <a:ext cx="11544050" cy="1944092"/>
          </a:xfrm>
          <a:prstGeom prst="rect">
            <a:avLst/>
          </a:prstGeom>
          <a:solidFill>
            <a:srgbClr val="FF551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7D505CB-9233-B49C-A496-FBF957CF1AF6}"/>
              </a:ext>
            </a:extLst>
          </p:cNvPr>
          <p:cNvSpPr>
            <a:spLocks/>
          </p:cNvSpPr>
          <p:nvPr userDrawn="1"/>
        </p:nvSpPr>
        <p:spPr bwMode="gray">
          <a:xfrm>
            <a:off x="-176" y="4015"/>
            <a:ext cx="12191925" cy="3181893"/>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41DC923-D9E7-7EC0-3C0A-3EC8BCE9A84A}"/>
              </a:ext>
            </a:extLst>
          </p:cNvPr>
          <p:cNvSpPr>
            <a:spLocks noGrp="1"/>
          </p:cNvSpPr>
          <p:nvPr>
            <p:ph type="ctrTitle" hasCustomPrompt="1"/>
          </p:nvPr>
        </p:nvSpPr>
        <p:spPr bwMode="white">
          <a:xfrm>
            <a:off x="863600" y="3429000"/>
            <a:ext cx="10896600" cy="756000"/>
          </a:xfrm>
        </p:spPr>
        <p:txBody>
          <a:bodyPr anchor="b"/>
          <a:lstStyle>
            <a:lvl1pPr algn="l">
              <a:lnSpc>
                <a:spcPct val="100000"/>
              </a:lnSpc>
              <a:defRPr sz="2600" b="1" cap="all" baseline="0">
                <a:solidFill>
                  <a:schemeClr val="bg1"/>
                </a:solidFill>
              </a:defRPr>
            </a:lvl1pPr>
          </a:lstStyle>
          <a:p>
            <a:r>
              <a:rPr lang="en-US" dirty="0"/>
              <a:t>Presentation title</a:t>
            </a:r>
          </a:p>
        </p:txBody>
      </p:sp>
      <p:sp>
        <p:nvSpPr>
          <p:cNvPr id="3" name="Subtitle 2">
            <a:extLst>
              <a:ext uri="{FF2B5EF4-FFF2-40B4-BE49-F238E27FC236}">
                <a16:creationId xmlns:a16="http://schemas.microsoft.com/office/drawing/2014/main" id="{49F45971-919B-BE32-B6C9-77270038AEC3}"/>
              </a:ext>
            </a:extLst>
          </p:cNvPr>
          <p:cNvSpPr>
            <a:spLocks noGrp="1"/>
          </p:cNvSpPr>
          <p:nvPr>
            <p:ph type="subTitle" idx="1" hasCustomPrompt="1"/>
          </p:nvPr>
        </p:nvSpPr>
        <p:spPr bwMode="white">
          <a:xfrm>
            <a:off x="863700" y="4184100"/>
            <a:ext cx="10896500" cy="720000"/>
          </a:xfrm>
        </p:spPr>
        <p:txBody>
          <a:bodyPr anchor="b" anchorCtr="0"/>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sp>
        <p:nvSpPr>
          <p:cNvPr id="21" name="Text Placeholder 20">
            <a:extLst>
              <a:ext uri="{FF2B5EF4-FFF2-40B4-BE49-F238E27FC236}">
                <a16:creationId xmlns:a16="http://schemas.microsoft.com/office/drawing/2014/main" id="{AC5B666B-64C9-E7B3-A897-A85D85F2979F}"/>
              </a:ext>
            </a:extLst>
          </p:cNvPr>
          <p:cNvSpPr>
            <a:spLocks noGrp="1"/>
          </p:cNvSpPr>
          <p:nvPr>
            <p:ph type="body" sz="quarter" idx="12" hasCustomPrompt="1"/>
          </p:nvPr>
        </p:nvSpPr>
        <p:spPr>
          <a:xfrm>
            <a:off x="863600" y="5344720"/>
            <a:ext cx="4908550" cy="433280"/>
          </a:xfrm>
        </p:spPr>
        <p:txBody>
          <a:bodyPr/>
          <a:lstStyle>
            <a:lvl1pPr marL="0" indent="0">
              <a:buNone/>
              <a:defRPr sz="1600"/>
            </a:lvl1pPr>
          </a:lstStyle>
          <a:p>
            <a:pPr lvl="0"/>
            <a:r>
              <a:rPr lang="en-US" dirty="0"/>
              <a:t>[MM.DD.YYYY]</a:t>
            </a:r>
          </a:p>
        </p:txBody>
      </p:sp>
      <p:pic>
        <p:nvPicPr>
          <p:cNvPr id="4" name="Picture 3">
            <a:extLst>
              <a:ext uri="{FF2B5EF4-FFF2-40B4-BE49-F238E27FC236}">
                <a16:creationId xmlns:a16="http://schemas.microsoft.com/office/drawing/2014/main" id="{32F10D39-B22E-31B7-8862-83C5709CF47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9814048" y="5740872"/>
            <a:ext cx="1946152" cy="683741"/>
          </a:xfrm>
          <a:prstGeom prst="rect">
            <a:avLst/>
          </a:prstGeom>
        </p:spPr>
      </p:pic>
    </p:spTree>
    <p:extLst>
      <p:ext uri="{BB962C8B-B14F-4D97-AF65-F5344CB8AC3E}">
        <p14:creationId xmlns:p14="http://schemas.microsoft.com/office/powerpoint/2010/main" val="19901037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404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_Client Logo">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F9688E9-8697-B738-07D3-9723DC57538F}"/>
              </a:ext>
            </a:extLst>
          </p:cNvPr>
          <p:cNvSpPr/>
          <p:nvPr userDrawn="1"/>
        </p:nvSpPr>
        <p:spPr bwMode="gray">
          <a:xfrm>
            <a:off x="647700" y="3185908"/>
            <a:ext cx="11544050" cy="1944092"/>
          </a:xfrm>
          <a:prstGeom prst="rect">
            <a:avLst/>
          </a:prstGeom>
          <a:solidFill>
            <a:srgbClr val="FF551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41DC923-D9E7-7EC0-3C0A-3EC8BCE9A84A}"/>
              </a:ext>
            </a:extLst>
          </p:cNvPr>
          <p:cNvSpPr>
            <a:spLocks noGrp="1"/>
          </p:cNvSpPr>
          <p:nvPr>
            <p:ph type="ctrTitle" hasCustomPrompt="1"/>
          </p:nvPr>
        </p:nvSpPr>
        <p:spPr bwMode="white">
          <a:xfrm>
            <a:off x="863600" y="3429000"/>
            <a:ext cx="10896600" cy="756000"/>
          </a:xfrm>
        </p:spPr>
        <p:txBody>
          <a:bodyPr anchor="b"/>
          <a:lstStyle>
            <a:lvl1pPr algn="l">
              <a:lnSpc>
                <a:spcPct val="100000"/>
              </a:lnSpc>
              <a:defRPr sz="2600" b="1" cap="all" baseline="0">
                <a:solidFill>
                  <a:schemeClr val="bg1"/>
                </a:solidFill>
              </a:defRPr>
            </a:lvl1pPr>
          </a:lstStyle>
          <a:p>
            <a:r>
              <a:rPr lang="en-US" dirty="0"/>
              <a:t>Presentation title</a:t>
            </a:r>
          </a:p>
        </p:txBody>
      </p:sp>
      <p:sp>
        <p:nvSpPr>
          <p:cNvPr id="3" name="Subtitle 2">
            <a:extLst>
              <a:ext uri="{FF2B5EF4-FFF2-40B4-BE49-F238E27FC236}">
                <a16:creationId xmlns:a16="http://schemas.microsoft.com/office/drawing/2014/main" id="{49F45971-919B-BE32-B6C9-77270038AEC3}"/>
              </a:ext>
            </a:extLst>
          </p:cNvPr>
          <p:cNvSpPr>
            <a:spLocks noGrp="1"/>
          </p:cNvSpPr>
          <p:nvPr>
            <p:ph type="subTitle" idx="1" hasCustomPrompt="1"/>
          </p:nvPr>
        </p:nvSpPr>
        <p:spPr bwMode="white">
          <a:xfrm>
            <a:off x="863700" y="4184100"/>
            <a:ext cx="10896500" cy="720000"/>
          </a:xfrm>
        </p:spPr>
        <p:txBody>
          <a:bodyPr anchor="b" anchorCtr="0"/>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sp>
        <p:nvSpPr>
          <p:cNvPr id="21" name="Text Placeholder 20">
            <a:extLst>
              <a:ext uri="{FF2B5EF4-FFF2-40B4-BE49-F238E27FC236}">
                <a16:creationId xmlns:a16="http://schemas.microsoft.com/office/drawing/2014/main" id="{AC5B666B-64C9-E7B3-A897-A85D85F2979F}"/>
              </a:ext>
            </a:extLst>
          </p:cNvPr>
          <p:cNvSpPr>
            <a:spLocks noGrp="1"/>
          </p:cNvSpPr>
          <p:nvPr>
            <p:ph type="body" sz="quarter" idx="12" hasCustomPrompt="1"/>
          </p:nvPr>
        </p:nvSpPr>
        <p:spPr>
          <a:xfrm>
            <a:off x="863600" y="5344720"/>
            <a:ext cx="4908550" cy="433280"/>
          </a:xfrm>
        </p:spPr>
        <p:txBody>
          <a:bodyPr/>
          <a:lstStyle>
            <a:lvl1pPr marL="0" indent="0">
              <a:buNone/>
              <a:defRPr sz="1600"/>
            </a:lvl1pPr>
          </a:lstStyle>
          <a:p>
            <a:pPr lvl="0"/>
            <a:r>
              <a:rPr lang="en-US" dirty="0"/>
              <a:t>[MM.DD.YYYY]</a:t>
            </a:r>
          </a:p>
        </p:txBody>
      </p:sp>
      <p:sp>
        <p:nvSpPr>
          <p:cNvPr id="5" name="Picture Placeholder 4">
            <a:extLst>
              <a:ext uri="{FF2B5EF4-FFF2-40B4-BE49-F238E27FC236}">
                <a16:creationId xmlns:a16="http://schemas.microsoft.com/office/drawing/2014/main" id="{6654B951-638D-9E42-AF92-DD59569D9817}"/>
              </a:ext>
            </a:extLst>
          </p:cNvPr>
          <p:cNvSpPr>
            <a:spLocks noGrp="1"/>
          </p:cNvSpPr>
          <p:nvPr>
            <p:ph type="pic" sz="quarter" idx="13"/>
          </p:nvPr>
        </p:nvSpPr>
        <p:spPr bwMode="gray">
          <a:xfrm>
            <a:off x="0" y="0"/>
            <a:ext cx="12191750" cy="3186113"/>
          </a:xfrm>
          <a:solidFill>
            <a:srgbClr val="E2DED2"/>
          </a:solidFill>
        </p:spPr>
        <p:txBody>
          <a:bodyPr/>
          <a:lstStyle>
            <a:lvl1pPr marL="0" indent="0">
              <a:buNone/>
              <a:defRPr sz="1600"/>
            </a:lvl1pPr>
          </a:lstStyle>
          <a:p>
            <a:r>
              <a:rPr lang="en-US"/>
              <a:t>Click icon to add picture</a:t>
            </a:r>
            <a:endParaRPr lang="en-US" dirty="0"/>
          </a:p>
        </p:txBody>
      </p:sp>
      <p:sp>
        <p:nvSpPr>
          <p:cNvPr id="6" name="Picture Placeholder 5">
            <a:extLst>
              <a:ext uri="{FF2B5EF4-FFF2-40B4-BE49-F238E27FC236}">
                <a16:creationId xmlns:a16="http://schemas.microsoft.com/office/drawing/2014/main" id="{C28A6630-9B13-5A66-BD48-E820A81ADAE1}"/>
              </a:ext>
            </a:extLst>
          </p:cNvPr>
          <p:cNvSpPr>
            <a:spLocks noGrp="1"/>
          </p:cNvSpPr>
          <p:nvPr>
            <p:ph type="pic" sz="quarter" idx="15" hasCustomPrompt="1"/>
          </p:nvPr>
        </p:nvSpPr>
        <p:spPr>
          <a:xfrm>
            <a:off x="6096000" y="5589323"/>
            <a:ext cx="2623204" cy="836677"/>
          </a:xfrm>
        </p:spPr>
        <p:txBody>
          <a:bodyPr/>
          <a:lstStyle>
            <a:lvl1pPr marL="0" indent="0">
              <a:buNone/>
              <a:defRPr sz="1200"/>
            </a:lvl1pPr>
          </a:lstStyle>
          <a:p>
            <a:r>
              <a:rPr lang="en-US" dirty="0"/>
              <a:t>Add client logo</a:t>
            </a:r>
          </a:p>
        </p:txBody>
      </p:sp>
      <p:pic>
        <p:nvPicPr>
          <p:cNvPr id="4" name="Picture 3">
            <a:extLst>
              <a:ext uri="{FF2B5EF4-FFF2-40B4-BE49-F238E27FC236}">
                <a16:creationId xmlns:a16="http://schemas.microsoft.com/office/drawing/2014/main" id="{366343FE-9E63-DB33-9840-52C14C051EDA}"/>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9814048" y="5740872"/>
            <a:ext cx="1946152" cy="683741"/>
          </a:xfrm>
          <a:prstGeom prst="rect">
            <a:avLst/>
          </a:prstGeom>
        </p:spPr>
      </p:pic>
    </p:spTree>
    <p:extLst>
      <p:ext uri="{BB962C8B-B14F-4D97-AF65-F5344CB8AC3E}">
        <p14:creationId xmlns:p14="http://schemas.microsoft.com/office/powerpoint/2010/main" val="343842986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404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_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CB884-4953-275F-9B88-4A3CE250E47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75F0AF9-548B-C45E-AC62-F5B57326E165}"/>
              </a:ext>
            </a:extLst>
          </p:cNvPr>
          <p:cNvSpPr>
            <a:spLocks noGrp="1"/>
          </p:cNvSpPr>
          <p:nvPr>
            <p:ph idx="1"/>
          </p:nvPr>
        </p:nvSpPr>
        <p:spPr>
          <a:xfrm>
            <a:off x="647700" y="1944000"/>
            <a:ext cx="11112499" cy="426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2C4696A5-6680-C537-3E9F-1D9EDDC8B9B8}"/>
              </a:ext>
            </a:extLst>
          </p:cNvPr>
          <p:cNvSpPr>
            <a:spLocks noGrp="1"/>
          </p:cNvSpPr>
          <p:nvPr>
            <p:ph type="sldNum" sz="quarter" idx="12"/>
          </p:nvPr>
        </p:nvSpPr>
        <p:spPr/>
        <p:txBody>
          <a:bodyPr/>
          <a:lstStyle/>
          <a:p>
            <a:fld id="{9471E7CE-8A78-4478-9E54-F34347EBC41E}" type="slidenum">
              <a:rPr lang="en-US" smtClean="0"/>
              <a:t>‹#›</a:t>
            </a:fld>
            <a:endParaRPr lang="en-US" dirty="0"/>
          </a:p>
        </p:txBody>
      </p:sp>
    </p:spTree>
    <p:extLst>
      <p:ext uri="{BB962C8B-B14F-4D97-AF65-F5344CB8AC3E}">
        <p14:creationId xmlns:p14="http://schemas.microsoft.com/office/powerpoint/2010/main" val="2872497381"/>
      </p:ext>
    </p:extLst>
  </p:cSld>
  <p:clrMapOvr>
    <a:masterClrMapping/>
  </p:clrMapOvr>
  <p:extLst>
    <p:ext uri="{DCECCB84-F9BA-43D5-87BE-67443E8EF086}">
      <p15:sldGuideLst xmlns:p15="http://schemas.microsoft.com/office/powerpoint/2012/main">
        <p15:guide id="1" orient="horz" pos="391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_Grey">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CB884-4953-275F-9B88-4A3CE250E47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75F0AF9-548B-C45E-AC62-F5B57326E165}"/>
              </a:ext>
            </a:extLst>
          </p:cNvPr>
          <p:cNvSpPr>
            <a:spLocks noGrp="1"/>
          </p:cNvSpPr>
          <p:nvPr>
            <p:ph idx="1"/>
          </p:nvPr>
        </p:nvSpPr>
        <p:spPr>
          <a:xfrm>
            <a:off x="647700" y="1944000"/>
            <a:ext cx="11112500" cy="426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2C4696A5-6680-C537-3E9F-1D9EDDC8B9B8}"/>
              </a:ext>
            </a:extLst>
          </p:cNvPr>
          <p:cNvSpPr>
            <a:spLocks noGrp="1"/>
          </p:cNvSpPr>
          <p:nvPr>
            <p:ph type="sldNum" sz="quarter" idx="12"/>
          </p:nvPr>
        </p:nvSpPr>
        <p:spPr/>
        <p:txBody>
          <a:bodyPr/>
          <a:lstStyle/>
          <a:p>
            <a:fld id="{9471E7CE-8A78-4478-9E54-F34347EBC41E}" type="slidenum">
              <a:rPr lang="en-US" smtClean="0"/>
              <a:t>‹#›</a:t>
            </a:fld>
            <a:endParaRPr lang="en-US" dirty="0"/>
          </a:p>
        </p:txBody>
      </p:sp>
    </p:spTree>
    <p:extLst>
      <p:ext uri="{BB962C8B-B14F-4D97-AF65-F5344CB8AC3E}">
        <p14:creationId xmlns:p14="http://schemas.microsoft.com/office/powerpoint/2010/main" val="2410841072"/>
      </p:ext>
    </p:extLst>
  </p:cSld>
  <p:clrMapOvr>
    <a:masterClrMapping/>
  </p:clrMapOvr>
  <p:extLst>
    <p:ext uri="{DCECCB84-F9BA-43D5-87BE-67443E8EF086}">
      <p15:sldGuideLst xmlns:p15="http://schemas.microsoft.com/office/powerpoint/2012/main">
        <p15:guide id="1" orient="horz" pos="391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divider">
    <p:bg>
      <p:bgPr>
        <a:solidFill>
          <a:srgbClr val="FF5519"/>
        </a:solidFill>
        <a:effectLst/>
      </p:bgPr>
    </p:bg>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FDF850C-7576-82B5-C243-EDD85268C08F}"/>
              </a:ext>
            </a:extLst>
          </p:cNvPr>
          <p:cNvSpPr>
            <a:spLocks noGrp="1"/>
          </p:cNvSpPr>
          <p:nvPr>
            <p:ph type="body" sz="quarter" idx="13" hasCustomPrompt="1"/>
          </p:nvPr>
        </p:nvSpPr>
        <p:spPr>
          <a:xfrm>
            <a:off x="651846" y="2572445"/>
            <a:ext cx="1089025" cy="432000"/>
          </a:xfrm>
        </p:spPr>
        <p:txBody>
          <a:bodyPr/>
          <a:lstStyle>
            <a:lvl1pPr marL="0" indent="0">
              <a:buNone/>
              <a:defRPr b="1"/>
            </a:lvl1pPr>
          </a:lstStyle>
          <a:p>
            <a:pPr lvl="0"/>
            <a:r>
              <a:rPr lang="en-US" dirty="0"/>
              <a:t>00</a:t>
            </a:r>
          </a:p>
        </p:txBody>
      </p:sp>
      <p:sp>
        <p:nvSpPr>
          <p:cNvPr id="2" name="Title 1">
            <a:extLst>
              <a:ext uri="{FF2B5EF4-FFF2-40B4-BE49-F238E27FC236}">
                <a16:creationId xmlns:a16="http://schemas.microsoft.com/office/drawing/2014/main" id="{1A81C413-6DB9-2E17-DEC1-C559CB244E3B}"/>
              </a:ext>
            </a:extLst>
          </p:cNvPr>
          <p:cNvSpPr>
            <a:spLocks noGrp="1"/>
          </p:cNvSpPr>
          <p:nvPr>
            <p:ph type="title" hasCustomPrompt="1"/>
          </p:nvPr>
        </p:nvSpPr>
        <p:spPr>
          <a:xfrm>
            <a:off x="647700" y="3086100"/>
            <a:ext cx="11112500" cy="3128963"/>
          </a:xfrm>
        </p:spPr>
        <p:txBody>
          <a:bodyPr anchor="t" anchorCtr="0"/>
          <a:lstStyle>
            <a:lvl1pPr>
              <a:defRPr sz="3600">
                <a:solidFill>
                  <a:schemeClr val="bg1"/>
                </a:solidFill>
              </a:defRPr>
            </a:lvl1pPr>
          </a:lstStyle>
          <a:p>
            <a:r>
              <a:rPr lang="en-US" dirty="0"/>
              <a:t>Section header</a:t>
            </a:r>
          </a:p>
        </p:txBody>
      </p:sp>
      <p:sp>
        <p:nvSpPr>
          <p:cNvPr id="6" name="Slide Number Placeholder 5">
            <a:extLst>
              <a:ext uri="{FF2B5EF4-FFF2-40B4-BE49-F238E27FC236}">
                <a16:creationId xmlns:a16="http://schemas.microsoft.com/office/drawing/2014/main" id="{8A642154-1122-8BE0-36D6-D60013AAA4AE}"/>
              </a:ext>
            </a:extLst>
          </p:cNvPr>
          <p:cNvSpPr>
            <a:spLocks noGrp="1"/>
          </p:cNvSpPr>
          <p:nvPr>
            <p:ph type="sldNum" sz="quarter" idx="12"/>
          </p:nvPr>
        </p:nvSpPr>
        <p:spPr>
          <a:xfrm>
            <a:off x="11221200" y="6512718"/>
            <a:ext cx="539000" cy="345282"/>
          </a:xfrm>
        </p:spPr>
        <p:txBody>
          <a:bodyPr anchor="t"/>
          <a:lstStyle>
            <a:lvl1pPr algn="r">
              <a:defRPr sz="1000" b="1"/>
            </a:lvl1pPr>
          </a:lstStyle>
          <a:p>
            <a:fld id="{9471E7CE-8A78-4478-9E54-F34347EBC41E}" type="slidenum">
              <a:rPr lang="en-US" smtClean="0"/>
              <a:pPr/>
              <a:t>‹#›</a:t>
            </a:fld>
            <a:endParaRPr lang="en-US" dirty="0"/>
          </a:p>
        </p:txBody>
      </p:sp>
      <p:sp>
        <p:nvSpPr>
          <p:cNvPr id="4" name="TextBox 3">
            <a:extLst>
              <a:ext uri="{FF2B5EF4-FFF2-40B4-BE49-F238E27FC236}">
                <a16:creationId xmlns:a16="http://schemas.microsoft.com/office/drawing/2014/main" id="{CFC093B0-2839-F3A1-249F-0CDF5A78AE15}"/>
              </a:ext>
            </a:extLst>
          </p:cNvPr>
          <p:cNvSpPr txBox="1"/>
          <p:nvPr userDrawn="1"/>
        </p:nvSpPr>
        <p:spPr>
          <a:xfrm>
            <a:off x="2591699" y="6512718"/>
            <a:ext cx="1943999" cy="345282"/>
          </a:xfrm>
          <a:prstGeom prst="rect">
            <a:avLst/>
          </a:prstGeom>
          <a:noFill/>
        </p:spPr>
        <p:txBody>
          <a:bodyPr wrap="square" lIns="0" tIns="0" rIns="0" bIns="0" rtlCol="0">
            <a:noAutofit/>
          </a:bodyPr>
          <a:lstStyle/>
          <a:p>
            <a:r>
              <a:rPr lang="en-US" sz="1000" b="1" dirty="0">
                <a:solidFill>
                  <a:schemeClr val="accent3"/>
                </a:solidFill>
              </a:rPr>
              <a:t>bclplaw.com</a:t>
            </a:r>
          </a:p>
        </p:txBody>
      </p:sp>
      <p:sp>
        <p:nvSpPr>
          <p:cNvPr id="5" name="TextBox 4">
            <a:extLst>
              <a:ext uri="{FF2B5EF4-FFF2-40B4-BE49-F238E27FC236}">
                <a16:creationId xmlns:a16="http://schemas.microsoft.com/office/drawing/2014/main" id="{2220175B-7449-F12A-3ACA-99678A98C853}"/>
              </a:ext>
            </a:extLst>
          </p:cNvPr>
          <p:cNvSpPr txBox="1"/>
          <p:nvPr userDrawn="1"/>
        </p:nvSpPr>
        <p:spPr>
          <a:xfrm>
            <a:off x="647700" y="6512718"/>
            <a:ext cx="1943999" cy="345281"/>
          </a:xfrm>
          <a:prstGeom prst="rect">
            <a:avLst/>
          </a:prstGeom>
          <a:noFill/>
        </p:spPr>
        <p:txBody>
          <a:bodyPr wrap="square" lIns="0" tIns="0" rIns="0" bIns="0" rtlCol="0">
            <a:noAutofit/>
          </a:bodyPr>
          <a:lstStyle/>
          <a:p>
            <a:r>
              <a:rPr lang="en-US" sz="1000" dirty="0">
                <a:solidFill>
                  <a:schemeClr val="bg1"/>
                </a:solidFill>
              </a:rPr>
              <a:t>© Bryan Cave Leighton </a:t>
            </a:r>
            <a:r>
              <a:rPr lang="en-US" sz="1000" dirty="0" err="1">
                <a:solidFill>
                  <a:schemeClr val="bg1"/>
                </a:solidFill>
              </a:rPr>
              <a:t>Paisner</a:t>
            </a:r>
            <a:endParaRPr lang="en-US" sz="1000" dirty="0">
              <a:solidFill>
                <a:schemeClr val="bg1"/>
              </a:solidFill>
            </a:endParaRPr>
          </a:p>
        </p:txBody>
      </p:sp>
    </p:spTree>
    <p:extLst>
      <p:ext uri="{BB962C8B-B14F-4D97-AF65-F5344CB8AC3E}">
        <p14:creationId xmlns:p14="http://schemas.microsoft.com/office/powerpoint/2010/main" val="182574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_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CB884-4953-275F-9B88-4A3CE250E47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75F0AF9-548B-C45E-AC62-F5B57326E165}"/>
              </a:ext>
            </a:extLst>
          </p:cNvPr>
          <p:cNvSpPr>
            <a:spLocks noGrp="1"/>
          </p:cNvSpPr>
          <p:nvPr>
            <p:ph idx="1"/>
          </p:nvPr>
        </p:nvSpPr>
        <p:spPr>
          <a:xfrm>
            <a:off x="647700" y="1944000"/>
            <a:ext cx="5124451" cy="426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2C4696A5-6680-C537-3E9F-1D9EDDC8B9B8}"/>
              </a:ext>
            </a:extLst>
          </p:cNvPr>
          <p:cNvSpPr>
            <a:spLocks noGrp="1"/>
          </p:cNvSpPr>
          <p:nvPr>
            <p:ph type="sldNum" sz="quarter" idx="12"/>
          </p:nvPr>
        </p:nvSpPr>
        <p:spPr/>
        <p:txBody>
          <a:bodyPr/>
          <a:lstStyle/>
          <a:p>
            <a:fld id="{9471E7CE-8A78-4478-9E54-F34347EBC41E}" type="slidenum">
              <a:rPr lang="en-US" smtClean="0"/>
              <a:t>‹#›</a:t>
            </a:fld>
            <a:endParaRPr lang="en-US" dirty="0"/>
          </a:p>
        </p:txBody>
      </p:sp>
      <p:sp>
        <p:nvSpPr>
          <p:cNvPr id="5" name="Content Placeholder 4">
            <a:extLst>
              <a:ext uri="{FF2B5EF4-FFF2-40B4-BE49-F238E27FC236}">
                <a16:creationId xmlns:a16="http://schemas.microsoft.com/office/drawing/2014/main" id="{84FEC79D-C26C-AD40-0086-B3ADFB616770}"/>
              </a:ext>
            </a:extLst>
          </p:cNvPr>
          <p:cNvSpPr>
            <a:spLocks noGrp="1"/>
          </p:cNvSpPr>
          <p:nvPr>
            <p:ph sz="quarter" idx="13"/>
          </p:nvPr>
        </p:nvSpPr>
        <p:spPr>
          <a:xfrm>
            <a:off x="6419850" y="1944688"/>
            <a:ext cx="5340350" cy="4270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69332180"/>
      </p:ext>
    </p:extLst>
  </p:cSld>
  <p:clrMapOvr>
    <a:masterClrMapping/>
  </p:clrMapOvr>
  <p:extLst>
    <p:ext uri="{DCECCB84-F9BA-43D5-87BE-67443E8EF086}">
      <p15:sldGuideLst xmlns:p15="http://schemas.microsoft.com/office/powerpoint/2012/main">
        <p15:guide id="1" orient="horz" pos="391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_Grey">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CB884-4953-275F-9B88-4A3CE250E47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75F0AF9-548B-C45E-AC62-F5B57326E165}"/>
              </a:ext>
            </a:extLst>
          </p:cNvPr>
          <p:cNvSpPr>
            <a:spLocks noGrp="1"/>
          </p:cNvSpPr>
          <p:nvPr>
            <p:ph idx="1"/>
          </p:nvPr>
        </p:nvSpPr>
        <p:spPr>
          <a:xfrm>
            <a:off x="647700" y="1944000"/>
            <a:ext cx="5124451" cy="426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2C4696A5-6680-C537-3E9F-1D9EDDC8B9B8}"/>
              </a:ext>
            </a:extLst>
          </p:cNvPr>
          <p:cNvSpPr>
            <a:spLocks noGrp="1"/>
          </p:cNvSpPr>
          <p:nvPr>
            <p:ph type="sldNum" sz="quarter" idx="12"/>
          </p:nvPr>
        </p:nvSpPr>
        <p:spPr/>
        <p:txBody>
          <a:bodyPr/>
          <a:lstStyle/>
          <a:p>
            <a:fld id="{9471E7CE-8A78-4478-9E54-F34347EBC41E}" type="slidenum">
              <a:rPr lang="en-US" smtClean="0"/>
              <a:t>‹#›</a:t>
            </a:fld>
            <a:endParaRPr lang="en-US" dirty="0"/>
          </a:p>
        </p:txBody>
      </p:sp>
      <p:sp>
        <p:nvSpPr>
          <p:cNvPr id="5" name="Content Placeholder 4">
            <a:extLst>
              <a:ext uri="{FF2B5EF4-FFF2-40B4-BE49-F238E27FC236}">
                <a16:creationId xmlns:a16="http://schemas.microsoft.com/office/drawing/2014/main" id="{84FEC79D-C26C-AD40-0086-B3ADFB616770}"/>
              </a:ext>
            </a:extLst>
          </p:cNvPr>
          <p:cNvSpPr>
            <a:spLocks noGrp="1"/>
          </p:cNvSpPr>
          <p:nvPr>
            <p:ph sz="quarter" idx="13"/>
          </p:nvPr>
        </p:nvSpPr>
        <p:spPr>
          <a:xfrm>
            <a:off x="6419850" y="1944688"/>
            <a:ext cx="5340350" cy="4270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85539792"/>
      </p:ext>
    </p:extLst>
  </p:cSld>
  <p:clrMapOvr>
    <a:masterClrMapping/>
  </p:clrMapOvr>
  <p:extLst>
    <p:ext uri="{DCECCB84-F9BA-43D5-87BE-67443E8EF086}">
      <p15:sldGuideLst xmlns:p15="http://schemas.microsoft.com/office/powerpoint/2012/main">
        <p15:guide id="1" orient="horz" pos="391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_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DEE15-701B-72CB-E92C-E624BCE5D0F3}"/>
              </a:ext>
            </a:extLst>
          </p:cNvPr>
          <p:cNvSpPr>
            <a:spLocks noGrp="1"/>
          </p:cNvSpPr>
          <p:nvPr>
            <p:ph type="title"/>
          </p:nvPr>
        </p:nvSpPr>
        <p:spPr>
          <a:xfrm>
            <a:off x="647701" y="543601"/>
            <a:ext cx="11112499" cy="899438"/>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4A44ED-2B14-D7D6-B1FD-555F5566FAAE}"/>
              </a:ext>
            </a:extLst>
          </p:cNvPr>
          <p:cNvSpPr>
            <a:spLocks noGrp="1"/>
          </p:cNvSpPr>
          <p:nvPr>
            <p:ph type="body" idx="1"/>
          </p:nvPr>
        </p:nvSpPr>
        <p:spPr>
          <a:xfrm>
            <a:off x="647702" y="1943099"/>
            <a:ext cx="5124448" cy="561975"/>
          </a:xfrm>
        </p:spPr>
        <p:txBody>
          <a:bodyPr anchor="t"/>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EEAEDB-18B7-501A-8356-89F8E5CD4384}"/>
              </a:ext>
            </a:extLst>
          </p:cNvPr>
          <p:cNvSpPr>
            <a:spLocks noGrp="1"/>
          </p:cNvSpPr>
          <p:nvPr>
            <p:ph sz="half" idx="2"/>
          </p:nvPr>
        </p:nvSpPr>
        <p:spPr>
          <a:xfrm>
            <a:off x="647701" y="2505075"/>
            <a:ext cx="5124450" cy="37076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1F9AF69-7DEF-2C8B-F20F-899FA0B91891}"/>
              </a:ext>
            </a:extLst>
          </p:cNvPr>
          <p:cNvSpPr>
            <a:spLocks noGrp="1"/>
          </p:cNvSpPr>
          <p:nvPr>
            <p:ph type="body" sz="quarter" idx="3"/>
          </p:nvPr>
        </p:nvSpPr>
        <p:spPr>
          <a:xfrm>
            <a:off x="6419848" y="1943099"/>
            <a:ext cx="5340350" cy="561976"/>
          </a:xfrm>
        </p:spPr>
        <p:txBody>
          <a:bodyPr anchor="t"/>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B39B02-7F7F-117B-6793-9BEEA58E8324}"/>
              </a:ext>
            </a:extLst>
          </p:cNvPr>
          <p:cNvSpPr>
            <a:spLocks noGrp="1"/>
          </p:cNvSpPr>
          <p:nvPr>
            <p:ph sz="quarter" idx="4"/>
          </p:nvPr>
        </p:nvSpPr>
        <p:spPr>
          <a:xfrm>
            <a:off x="6419850" y="2505075"/>
            <a:ext cx="5340350" cy="37076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370D8726-2FC2-9A5B-8B54-A0BAB0FFFFD7}"/>
              </a:ext>
            </a:extLst>
          </p:cNvPr>
          <p:cNvSpPr>
            <a:spLocks noGrp="1"/>
          </p:cNvSpPr>
          <p:nvPr>
            <p:ph type="sldNum" sz="quarter" idx="12"/>
          </p:nvPr>
        </p:nvSpPr>
        <p:spPr/>
        <p:txBody>
          <a:bodyPr/>
          <a:lstStyle/>
          <a:p>
            <a:fld id="{9471E7CE-8A78-4478-9E54-F34347EBC41E}" type="slidenum">
              <a:rPr lang="en-US" smtClean="0"/>
              <a:t>‹#›</a:t>
            </a:fld>
            <a:endParaRPr lang="en-US" dirty="0"/>
          </a:p>
        </p:txBody>
      </p:sp>
    </p:spTree>
    <p:extLst>
      <p:ext uri="{BB962C8B-B14F-4D97-AF65-F5344CB8AC3E}">
        <p14:creationId xmlns:p14="http://schemas.microsoft.com/office/powerpoint/2010/main" val="1267522364"/>
      </p:ext>
    </p:extLst>
  </p:cSld>
  <p:clrMapOvr>
    <a:masterClrMapping/>
  </p:clrMapOvr>
  <p:extLst>
    <p:ext uri="{DCECCB84-F9BA-43D5-87BE-67443E8EF086}">
      <p15:sldGuideLst xmlns:p15="http://schemas.microsoft.com/office/powerpoint/2012/main">
        <p15:guide id="1" orient="horz" pos="391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16298A-4EEC-C49E-30C3-8445B8AD8B11}"/>
              </a:ext>
            </a:extLst>
          </p:cNvPr>
          <p:cNvSpPr>
            <a:spLocks noGrp="1"/>
          </p:cNvSpPr>
          <p:nvPr>
            <p:ph type="title"/>
          </p:nvPr>
        </p:nvSpPr>
        <p:spPr>
          <a:xfrm>
            <a:off x="647700" y="542925"/>
            <a:ext cx="11112500" cy="9000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29B8235-21B2-BDF7-A025-7D6E0087837C}"/>
              </a:ext>
            </a:extLst>
          </p:cNvPr>
          <p:cNvSpPr>
            <a:spLocks noGrp="1"/>
          </p:cNvSpPr>
          <p:nvPr>
            <p:ph type="body" idx="1"/>
          </p:nvPr>
        </p:nvSpPr>
        <p:spPr>
          <a:xfrm>
            <a:off x="647700" y="1944000"/>
            <a:ext cx="11112499" cy="4271063"/>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0A8731A7-0102-1F06-8797-B8134FCAE0A7}"/>
              </a:ext>
            </a:extLst>
          </p:cNvPr>
          <p:cNvSpPr>
            <a:spLocks noGrp="1"/>
          </p:cNvSpPr>
          <p:nvPr>
            <p:ph type="sldNum" sz="quarter" idx="4"/>
          </p:nvPr>
        </p:nvSpPr>
        <p:spPr>
          <a:xfrm>
            <a:off x="11220199" y="6512718"/>
            <a:ext cx="540000" cy="345282"/>
          </a:xfrm>
          <a:prstGeom prst="rect">
            <a:avLst/>
          </a:prstGeom>
        </p:spPr>
        <p:txBody>
          <a:bodyPr vert="horz" lIns="0" tIns="0" rIns="0" bIns="0" rtlCol="0" anchor="t" anchorCtr="0">
            <a:noAutofit/>
          </a:bodyPr>
          <a:lstStyle>
            <a:lvl1pPr algn="r">
              <a:defRPr sz="1000" b="1">
                <a:solidFill>
                  <a:schemeClr val="tx2"/>
                </a:solidFill>
              </a:defRPr>
            </a:lvl1pPr>
          </a:lstStyle>
          <a:p>
            <a:fld id="{9471E7CE-8A78-4478-9E54-F34347EBC41E}" type="slidenum">
              <a:rPr lang="en-US" smtClean="0"/>
              <a:pPr/>
              <a:t>‹#›</a:t>
            </a:fld>
            <a:endParaRPr lang="en-US" dirty="0"/>
          </a:p>
        </p:txBody>
      </p:sp>
      <p:sp>
        <p:nvSpPr>
          <p:cNvPr id="12" name="TextBox 11">
            <a:extLst>
              <a:ext uri="{FF2B5EF4-FFF2-40B4-BE49-F238E27FC236}">
                <a16:creationId xmlns:a16="http://schemas.microsoft.com/office/drawing/2014/main" id="{03761E45-343B-3534-5C73-A6D67AB5D318}"/>
              </a:ext>
            </a:extLst>
          </p:cNvPr>
          <p:cNvSpPr txBox="1"/>
          <p:nvPr userDrawn="1"/>
        </p:nvSpPr>
        <p:spPr>
          <a:xfrm>
            <a:off x="647700" y="6512718"/>
            <a:ext cx="1943999" cy="345281"/>
          </a:xfrm>
          <a:prstGeom prst="rect">
            <a:avLst/>
          </a:prstGeom>
          <a:noFill/>
        </p:spPr>
        <p:txBody>
          <a:bodyPr wrap="square" lIns="0" tIns="0" rIns="0" bIns="0" rtlCol="0">
            <a:noAutofit/>
          </a:bodyPr>
          <a:lstStyle/>
          <a:p>
            <a:r>
              <a:rPr lang="en-US" sz="1000" dirty="0">
                <a:solidFill>
                  <a:schemeClr val="tx2"/>
                </a:solidFill>
              </a:rPr>
              <a:t>© Bryan Cave Leighton </a:t>
            </a:r>
            <a:r>
              <a:rPr lang="en-US" sz="1000" dirty="0" err="1">
                <a:solidFill>
                  <a:schemeClr val="tx2"/>
                </a:solidFill>
              </a:rPr>
              <a:t>Paisner</a:t>
            </a:r>
            <a:endParaRPr lang="en-US" sz="1000" dirty="0">
              <a:solidFill>
                <a:schemeClr val="tx2"/>
              </a:solidFill>
            </a:endParaRPr>
          </a:p>
        </p:txBody>
      </p:sp>
      <p:sp>
        <p:nvSpPr>
          <p:cNvPr id="13" name="TextBox 12">
            <a:extLst>
              <a:ext uri="{FF2B5EF4-FFF2-40B4-BE49-F238E27FC236}">
                <a16:creationId xmlns:a16="http://schemas.microsoft.com/office/drawing/2014/main" id="{00AC34B7-9A26-89C6-F72D-07D686B4B4A9}"/>
              </a:ext>
            </a:extLst>
          </p:cNvPr>
          <p:cNvSpPr txBox="1"/>
          <p:nvPr userDrawn="1"/>
        </p:nvSpPr>
        <p:spPr>
          <a:xfrm>
            <a:off x="2591699" y="6512718"/>
            <a:ext cx="1943999" cy="345282"/>
          </a:xfrm>
          <a:prstGeom prst="rect">
            <a:avLst/>
          </a:prstGeom>
          <a:noFill/>
        </p:spPr>
        <p:txBody>
          <a:bodyPr wrap="square" lIns="0" tIns="0" rIns="0" bIns="0" rtlCol="0">
            <a:noAutofit/>
          </a:bodyPr>
          <a:lstStyle/>
          <a:p>
            <a:r>
              <a:rPr lang="en-US" sz="1000" b="1" dirty="0">
                <a:solidFill>
                  <a:srgbClr val="FF5519"/>
                </a:solidFill>
              </a:rPr>
              <a:t>bclplaw.com</a:t>
            </a:r>
          </a:p>
        </p:txBody>
      </p:sp>
    </p:spTree>
    <p:extLst>
      <p:ext uri="{BB962C8B-B14F-4D97-AF65-F5344CB8AC3E}">
        <p14:creationId xmlns:p14="http://schemas.microsoft.com/office/powerpoint/2010/main" val="1952838474"/>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58" r:id="rId5"/>
    <p:sldLayoutId id="2147483651" r:id="rId6"/>
    <p:sldLayoutId id="2147483659" r:id="rId7"/>
    <p:sldLayoutId id="2147483660" r:id="rId8"/>
    <p:sldLayoutId id="2147483653" r:id="rId9"/>
    <p:sldLayoutId id="2147483661" r:id="rId10"/>
    <p:sldLayoutId id="2147483654" r:id="rId11"/>
    <p:sldLayoutId id="2147483662" r:id="rId12"/>
    <p:sldLayoutId id="2147483655" r:id="rId13"/>
    <p:sldLayoutId id="2147483663" r:id="rId14"/>
    <p:sldLayoutId id="2147483671" r:id="rId15"/>
    <p:sldLayoutId id="2147483665" r:id="rId16"/>
  </p:sldLayoutIdLst>
  <p:hf hdr="0" ftr="0" dt="0"/>
  <p:txStyles>
    <p:titleStyle>
      <a:lvl1pPr algn="l" defTabSz="914400" rtl="0" eaLnBrk="1" latinLnBrk="0" hangingPunct="1">
        <a:lnSpc>
          <a:spcPct val="100000"/>
        </a:lnSpc>
        <a:spcBef>
          <a:spcPct val="0"/>
        </a:spcBef>
        <a:buNone/>
        <a:defRPr sz="3600" kern="1200">
          <a:solidFill>
            <a:schemeClr val="tx2"/>
          </a:solidFill>
          <a:latin typeface="+mj-lt"/>
          <a:ea typeface="+mj-ea"/>
          <a:cs typeface="+mj-cs"/>
        </a:defRPr>
      </a:lvl1pPr>
    </p:titleStyle>
    <p:bodyStyle>
      <a:lvl1pPr marL="457200" indent="-457200" algn="l" defTabSz="914400" rtl="0" eaLnBrk="1" latinLnBrk="0" hangingPunct="1">
        <a:lnSpc>
          <a:spcPct val="100000"/>
        </a:lnSpc>
        <a:spcBef>
          <a:spcPts val="1200"/>
        </a:spcBef>
        <a:buSzPct val="100000"/>
        <a:buFont typeface="Arial" panose="020B0604020202020204" pitchFamily="34" charset="0"/>
        <a:buChar char="•"/>
        <a:defRPr sz="2800" kern="1200">
          <a:solidFill>
            <a:schemeClr val="tx2"/>
          </a:solidFill>
          <a:latin typeface="+mn-lt"/>
          <a:ea typeface="+mn-ea"/>
          <a:cs typeface="+mn-cs"/>
        </a:defRPr>
      </a:lvl1pPr>
      <a:lvl2pPr marL="900000" indent="-432000" algn="l" defTabSz="914400" rtl="0" eaLnBrk="1" latinLnBrk="0" hangingPunct="1">
        <a:lnSpc>
          <a:spcPct val="100000"/>
        </a:lnSpc>
        <a:spcBef>
          <a:spcPts val="600"/>
        </a:spcBef>
        <a:buSzPct val="100000"/>
        <a:buFont typeface="Arial" panose="020B0604020202020204" pitchFamily="34" charset="0"/>
        <a:buChar char="•"/>
        <a:defRPr sz="2400" kern="1200">
          <a:solidFill>
            <a:schemeClr val="tx2"/>
          </a:solidFill>
          <a:latin typeface="+mn-lt"/>
          <a:ea typeface="+mn-ea"/>
          <a:cs typeface="+mn-cs"/>
        </a:defRPr>
      </a:lvl2pPr>
      <a:lvl3pPr marL="1260000" indent="-360000" algn="l" defTabSz="914400" rtl="0" eaLnBrk="1" latinLnBrk="0" hangingPunct="1">
        <a:lnSpc>
          <a:spcPct val="100000"/>
        </a:lnSpc>
        <a:spcBef>
          <a:spcPts val="500"/>
        </a:spcBef>
        <a:buSzPct val="100000"/>
        <a:buFont typeface="Arial" panose="020B0604020202020204" pitchFamily="34" charset="0"/>
        <a:buChar char="•"/>
        <a:defRPr sz="2000" kern="1200">
          <a:solidFill>
            <a:schemeClr val="tx2"/>
          </a:solidFill>
          <a:latin typeface="+mn-lt"/>
          <a:ea typeface="+mn-ea"/>
          <a:cs typeface="+mn-cs"/>
        </a:defRPr>
      </a:lvl3pPr>
      <a:lvl4pPr marL="1584000" indent="-324000" algn="l" defTabSz="914400" rtl="0" eaLnBrk="1" latinLnBrk="0" hangingPunct="1">
        <a:lnSpc>
          <a:spcPct val="100000"/>
        </a:lnSpc>
        <a:spcBef>
          <a:spcPts val="500"/>
        </a:spcBef>
        <a:buSzPct val="100000"/>
        <a:buFont typeface="Arial" panose="020B0604020202020204" pitchFamily="34" charset="0"/>
        <a:buChar char="•"/>
        <a:defRPr sz="1800" kern="1200">
          <a:solidFill>
            <a:schemeClr val="tx2"/>
          </a:solidFill>
          <a:latin typeface="+mn-lt"/>
          <a:ea typeface="+mn-ea"/>
          <a:cs typeface="+mn-cs"/>
        </a:defRPr>
      </a:lvl4pPr>
      <a:lvl5pPr marL="1872000" indent="-288000" algn="l" defTabSz="914400" rtl="0" eaLnBrk="1" latinLnBrk="0" hangingPunct="1">
        <a:lnSpc>
          <a:spcPct val="100000"/>
        </a:lnSpc>
        <a:spcBef>
          <a:spcPts val="500"/>
        </a:spcBef>
        <a:buSzPct val="100000"/>
        <a:buFont typeface="Arial" panose="020B0604020202020204" pitchFamily="34" charset="0"/>
        <a:buChar char="•"/>
        <a:defRPr sz="1600" kern="1200">
          <a:solidFill>
            <a:schemeClr val="tx2"/>
          </a:solidFill>
          <a:latin typeface="+mn-lt"/>
          <a:ea typeface="+mn-ea"/>
          <a:cs typeface="+mn-cs"/>
        </a:defRPr>
      </a:lvl5pPr>
      <a:lvl6pPr marL="2160000" indent="-2880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6pPr>
      <a:lvl7pPr marL="2448000" indent="-2880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7pPr>
      <a:lvl8pPr marL="2736000" indent="-2880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8pPr>
      <a:lvl9pPr marL="3024000" indent="-2880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2400" kern="2400">
          <a:solidFill>
            <a:schemeClr val="tx1"/>
          </a:solidFill>
          <a:latin typeface="+mn-lt"/>
          <a:ea typeface="+mn-ea"/>
          <a:cs typeface="+mn-cs"/>
        </a:defRPr>
      </a:lvl1pPr>
      <a:lvl2pPr marL="457200" algn="l" defTabSz="914400" rtl="0" eaLnBrk="1" latinLnBrk="0" hangingPunct="1">
        <a:defRPr sz="2400" kern="2400">
          <a:solidFill>
            <a:schemeClr val="tx1"/>
          </a:solidFill>
          <a:latin typeface="+mn-lt"/>
          <a:ea typeface="+mn-ea"/>
          <a:cs typeface="+mn-cs"/>
        </a:defRPr>
      </a:lvl2pPr>
      <a:lvl3pPr marL="914400" algn="l" defTabSz="914400" rtl="0" eaLnBrk="1" latinLnBrk="0" hangingPunct="1">
        <a:defRPr sz="2400" kern="2400">
          <a:solidFill>
            <a:schemeClr val="tx1"/>
          </a:solidFill>
          <a:latin typeface="+mn-lt"/>
          <a:ea typeface="+mn-ea"/>
          <a:cs typeface="+mn-cs"/>
        </a:defRPr>
      </a:lvl3pPr>
      <a:lvl4pPr marL="1371600" algn="l" defTabSz="914400" rtl="0" eaLnBrk="1" latinLnBrk="0" hangingPunct="1">
        <a:defRPr sz="2400" kern="2400">
          <a:solidFill>
            <a:schemeClr val="tx1"/>
          </a:solidFill>
          <a:latin typeface="+mn-lt"/>
          <a:ea typeface="+mn-ea"/>
          <a:cs typeface="+mn-cs"/>
        </a:defRPr>
      </a:lvl4pPr>
      <a:lvl5pPr marL="1828800" algn="l" defTabSz="914400" rtl="0" eaLnBrk="1" latinLnBrk="0" hangingPunct="1">
        <a:defRPr sz="2400" kern="2400">
          <a:solidFill>
            <a:schemeClr val="tx1"/>
          </a:solidFill>
          <a:latin typeface="+mn-lt"/>
          <a:ea typeface="+mn-ea"/>
          <a:cs typeface="+mn-cs"/>
        </a:defRPr>
      </a:lvl5pPr>
      <a:lvl6pPr marL="2286000" algn="l" defTabSz="914400" rtl="0" eaLnBrk="1" latinLnBrk="0" hangingPunct="1">
        <a:defRPr sz="2400" kern="2400">
          <a:solidFill>
            <a:schemeClr val="tx1"/>
          </a:solidFill>
          <a:latin typeface="+mn-lt"/>
          <a:ea typeface="+mn-ea"/>
          <a:cs typeface="+mn-cs"/>
        </a:defRPr>
      </a:lvl6pPr>
      <a:lvl7pPr marL="2743200" algn="l" defTabSz="914400" rtl="0" eaLnBrk="1" latinLnBrk="0" hangingPunct="1">
        <a:defRPr sz="2400" kern="2400">
          <a:solidFill>
            <a:schemeClr val="tx1"/>
          </a:solidFill>
          <a:latin typeface="+mn-lt"/>
          <a:ea typeface="+mn-ea"/>
          <a:cs typeface="+mn-cs"/>
        </a:defRPr>
      </a:lvl7pPr>
      <a:lvl8pPr marL="3200400" algn="l" defTabSz="914400" rtl="0" eaLnBrk="1" latinLnBrk="0" hangingPunct="1">
        <a:defRPr sz="2400" kern="2400">
          <a:solidFill>
            <a:schemeClr val="tx1"/>
          </a:solidFill>
          <a:latin typeface="+mn-lt"/>
          <a:ea typeface="+mn-ea"/>
          <a:cs typeface="+mn-cs"/>
        </a:defRPr>
      </a:lvl8pPr>
      <a:lvl9pPr marL="3657600" algn="l" defTabSz="914400" rtl="0" eaLnBrk="1" latinLnBrk="0" hangingPunct="1">
        <a:defRPr sz="2400" kern="24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408" userDrawn="1">
          <p15:clr>
            <a:srgbClr val="F26B43"/>
          </p15:clr>
        </p15:guide>
        <p15:guide id="4" orient="horz" pos="408" userDrawn="1">
          <p15:clr>
            <a:srgbClr val="F26B43"/>
          </p15:clr>
        </p15:guide>
        <p15:guide id="5" pos="7408" userDrawn="1">
          <p15:clr>
            <a:srgbClr val="F26B43"/>
          </p15:clr>
        </p15:guide>
        <p15:guide id="7" orient="horz" pos="4183" userDrawn="1">
          <p15:clr>
            <a:srgbClr val="F26B43"/>
          </p15:clr>
        </p15:guide>
        <p15:guide id="8" orient="horz" pos="1224" userDrawn="1">
          <p15:clr>
            <a:srgbClr val="F26B43"/>
          </p15:clr>
        </p15:guide>
        <p15:guide id="9" orient="horz" pos="909" userDrawn="1">
          <p15:clr>
            <a:srgbClr val="F26B43"/>
          </p15:clr>
        </p15:guide>
        <p15:guide id="10" pos="3636" userDrawn="1">
          <p15:clr>
            <a:srgbClr val="F26B43"/>
          </p15:clr>
        </p15:guide>
        <p15:guide id="11" pos="404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mailto:Phoebe.Porter@bclplaw.com" TargetMode="External"/><Relationship Id="rId2" Type="http://schemas.openxmlformats.org/officeDocument/2006/relationships/hyperlink" Target="mailto:Anthony.Lennox@bclplaw.com"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A3859-6364-559F-50C0-0AC06EAA1FE0}"/>
              </a:ext>
            </a:extLst>
          </p:cNvPr>
          <p:cNvSpPr>
            <a:spLocks noGrp="1"/>
          </p:cNvSpPr>
          <p:nvPr>
            <p:ph type="ctrTitle"/>
          </p:nvPr>
        </p:nvSpPr>
        <p:spPr/>
        <p:txBody>
          <a:bodyPr/>
          <a:lstStyle/>
          <a:p>
            <a:r>
              <a:rPr lang="en-US" sz="2800" b="1" cap="all" dirty="0" err="1"/>
              <a:t>russia</a:t>
            </a:r>
            <a:r>
              <a:rPr lang="en-US" sz="2800" b="1" cap="all" dirty="0"/>
              <a:t> / Ukraine </a:t>
            </a:r>
            <a:br>
              <a:rPr lang="en-US" sz="2800" b="1" cap="all" dirty="0"/>
            </a:br>
            <a:r>
              <a:rPr lang="en-US" sz="2800" b="1" cap="all" dirty="0"/>
              <a:t>aviation insurance litigation</a:t>
            </a:r>
            <a:endParaRPr lang="en-US" dirty="0"/>
          </a:p>
        </p:txBody>
      </p:sp>
      <p:sp>
        <p:nvSpPr>
          <p:cNvPr id="3" name="Subtitle 2">
            <a:extLst>
              <a:ext uri="{FF2B5EF4-FFF2-40B4-BE49-F238E27FC236}">
                <a16:creationId xmlns:a16="http://schemas.microsoft.com/office/drawing/2014/main" id="{00085027-844E-A79F-5799-D6939156448C}"/>
              </a:ext>
            </a:extLst>
          </p:cNvPr>
          <p:cNvSpPr>
            <a:spLocks noGrp="1"/>
          </p:cNvSpPr>
          <p:nvPr>
            <p:ph type="subTitle" idx="1"/>
          </p:nvPr>
        </p:nvSpPr>
        <p:spPr>
          <a:xfrm>
            <a:off x="863700" y="4309935"/>
            <a:ext cx="10896500" cy="720000"/>
          </a:xfrm>
        </p:spPr>
        <p:txBody>
          <a:bodyPr/>
          <a:lstStyle/>
          <a:p>
            <a:endParaRPr lang="en-GB" dirty="0">
              <a:latin typeface="+mj-lt"/>
            </a:endParaRPr>
          </a:p>
          <a:p>
            <a:endParaRPr lang="en-GB" dirty="0">
              <a:latin typeface="+mj-lt"/>
            </a:endParaRPr>
          </a:p>
          <a:p>
            <a:r>
              <a:rPr lang="en-GB" dirty="0" err="1">
                <a:latin typeface="+mj-lt"/>
              </a:rPr>
              <a:t>IntAP</a:t>
            </a:r>
            <a:r>
              <a:rPr lang="en-GB" dirty="0">
                <a:latin typeface="+mj-lt"/>
              </a:rPr>
              <a:t> – 5 June 2025</a:t>
            </a:r>
          </a:p>
          <a:p>
            <a:r>
              <a:rPr lang="en-GB" dirty="0">
                <a:latin typeface="+mj-lt"/>
              </a:rPr>
              <a:t>Anthony Lennox  </a:t>
            </a:r>
          </a:p>
          <a:p>
            <a:endParaRPr lang="en-US" dirty="0"/>
          </a:p>
        </p:txBody>
      </p:sp>
    </p:spTree>
    <p:extLst>
      <p:ext uri="{BB962C8B-B14F-4D97-AF65-F5344CB8AC3E}">
        <p14:creationId xmlns:p14="http://schemas.microsoft.com/office/powerpoint/2010/main" val="1489087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35CD3-BD42-E1A3-1E05-7704052EAC5F}"/>
              </a:ext>
            </a:extLst>
          </p:cNvPr>
          <p:cNvSpPr>
            <a:spLocks noGrp="1"/>
          </p:cNvSpPr>
          <p:nvPr>
            <p:ph type="title"/>
          </p:nvPr>
        </p:nvSpPr>
        <p:spPr/>
        <p:txBody>
          <a:bodyPr/>
          <a:lstStyle/>
          <a:p>
            <a:pPr algn="ctr"/>
            <a:r>
              <a:rPr lang="en-GB" dirty="0"/>
              <a:t>Insurance Settlements</a:t>
            </a:r>
          </a:p>
        </p:txBody>
      </p:sp>
      <p:sp>
        <p:nvSpPr>
          <p:cNvPr id="3" name="Content Placeholder 2">
            <a:extLst>
              <a:ext uri="{FF2B5EF4-FFF2-40B4-BE49-F238E27FC236}">
                <a16:creationId xmlns:a16="http://schemas.microsoft.com/office/drawing/2014/main" id="{68762E92-3D4F-68D7-30E2-537313370D50}"/>
              </a:ext>
            </a:extLst>
          </p:cNvPr>
          <p:cNvSpPr>
            <a:spLocks noGrp="1"/>
          </p:cNvSpPr>
          <p:nvPr>
            <p:ph idx="1"/>
          </p:nvPr>
        </p:nvSpPr>
        <p:spPr>
          <a:xfrm>
            <a:off x="647700" y="1283516"/>
            <a:ext cx="11112499" cy="4926484"/>
          </a:xfrm>
          <a:solidFill>
            <a:srgbClr val="E2DED2"/>
          </a:solidFill>
        </p:spPr>
        <p:txBody>
          <a:bodyPr/>
          <a:lstStyle/>
          <a:p>
            <a:pPr>
              <a:buFont typeface="Wingdings" panose="05000000000000000000" pitchFamily="2" charset="2"/>
              <a:buChar char="Ø"/>
            </a:pPr>
            <a:r>
              <a:rPr lang="en-GB" dirty="0"/>
              <a:t>We are aware of the following settlements: </a:t>
            </a:r>
          </a:p>
          <a:p>
            <a:pPr lvl="1">
              <a:spcBef>
                <a:spcPts val="1800"/>
              </a:spcBef>
            </a:pPr>
            <a:r>
              <a:rPr lang="en-GB" u="sng" dirty="0"/>
              <a:t>BOC Aviation / Convex Insurance:</a:t>
            </a:r>
            <a:r>
              <a:rPr lang="en-GB" dirty="0"/>
              <a:t> Settlement on All Risks Operator Policy</a:t>
            </a:r>
          </a:p>
          <a:p>
            <a:pPr lvl="1">
              <a:spcBef>
                <a:spcPts val="1800"/>
              </a:spcBef>
            </a:pPr>
            <a:r>
              <a:rPr lang="en-GB" u="sng" dirty="0"/>
              <a:t>AerCap / Starr:</a:t>
            </a:r>
            <a:r>
              <a:rPr lang="en-GB" dirty="0"/>
              <a:t> Settlement on War Risks Lessor (Contingent) Policy </a:t>
            </a:r>
          </a:p>
          <a:p>
            <a:pPr lvl="1">
              <a:spcBef>
                <a:spcPts val="1800"/>
              </a:spcBef>
            </a:pPr>
            <a:r>
              <a:rPr lang="en-GB" u="sng" dirty="0"/>
              <a:t>Dubai Aerospace / AXA Syndicate:</a:t>
            </a:r>
            <a:r>
              <a:rPr lang="en-GB" dirty="0"/>
              <a:t> Settlement on both All Risks and War Risks Lessor Policy</a:t>
            </a:r>
          </a:p>
          <a:p>
            <a:pPr lvl="1">
              <a:spcBef>
                <a:spcPts val="1800"/>
              </a:spcBef>
            </a:pPr>
            <a:r>
              <a:rPr lang="en-GB" dirty="0"/>
              <a:t>Others</a:t>
            </a:r>
          </a:p>
          <a:p>
            <a:pPr>
              <a:spcBef>
                <a:spcPts val="1800"/>
              </a:spcBef>
              <a:buFont typeface="Wingdings" panose="05000000000000000000" pitchFamily="2" charset="2"/>
              <a:buChar char="Ø"/>
            </a:pPr>
            <a:r>
              <a:rPr lang="en-GB" dirty="0"/>
              <a:t>More settlements that are not a matter of public record? </a:t>
            </a:r>
          </a:p>
          <a:p>
            <a:pPr>
              <a:spcBef>
                <a:spcPts val="1800"/>
              </a:spcBef>
              <a:buFont typeface="Wingdings" panose="05000000000000000000" pitchFamily="2" charset="2"/>
              <a:buChar char="Ø"/>
            </a:pPr>
            <a:r>
              <a:rPr lang="en-GB" dirty="0"/>
              <a:t>Unlikely that everyone will settle, likely that a judgment will be handed down</a:t>
            </a:r>
          </a:p>
        </p:txBody>
      </p:sp>
      <p:sp>
        <p:nvSpPr>
          <p:cNvPr id="4" name="Slide Number Placeholder 3">
            <a:extLst>
              <a:ext uri="{FF2B5EF4-FFF2-40B4-BE49-F238E27FC236}">
                <a16:creationId xmlns:a16="http://schemas.microsoft.com/office/drawing/2014/main" id="{E3E6CF8B-5254-7CAA-413C-D1C995F8E3B6}"/>
              </a:ext>
            </a:extLst>
          </p:cNvPr>
          <p:cNvSpPr>
            <a:spLocks noGrp="1"/>
          </p:cNvSpPr>
          <p:nvPr>
            <p:ph type="sldNum" sz="quarter" idx="12"/>
          </p:nvPr>
        </p:nvSpPr>
        <p:spPr/>
        <p:txBody>
          <a:bodyPr/>
          <a:lstStyle/>
          <a:p>
            <a:fld id="{9471E7CE-8A78-4478-9E54-F34347EBC41E}" type="slidenum">
              <a:rPr lang="en-US" smtClean="0"/>
              <a:t>10</a:t>
            </a:fld>
            <a:endParaRPr lang="en-US" dirty="0"/>
          </a:p>
        </p:txBody>
      </p:sp>
    </p:spTree>
    <p:extLst>
      <p:ext uri="{BB962C8B-B14F-4D97-AF65-F5344CB8AC3E}">
        <p14:creationId xmlns:p14="http://schemas.microsoft.com/office/powerpoint/2010/main" val="104464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694576"/>
            <a:ext cx="11112499" cy="4395832"/>
          </a:xfrm>
          <a:solidFill>
            <a:srgbClr val="E2DED2"/>
          </a:solidFill>
        </p:spPr>
        <p:txBody>
          <a:bodyPr/>
          <a:lstStyle/>
          <a:p>
            <a:pPr>
              <a:spcBef>
                <a:spcPts val="1800"/>
              </a:spcBef>
              <a:buFont typeface="Wingdings" panose="05000000000000000000" pitchFamily="2" charset="2"/>
              <a:buChar char="Ø"/>
            </a:pPr>
            <a:r>
              <a:rPr lang="en-US" sz="2600" dirty="0"/>
              <a:t>Not dealing here with the cut through reinsurances on operator policies. </a:t>
            </a:r>
          </a:p>
          <a:p>
            <a:pPr>
              <a:spcBef>
                <a:spcPts val="1800"/>
              </a:spcBef>
              <a:buFont typeface="Wingdings" panose="05000000000000000000" pitchFamily="2" charset="2"/>
              <a:buChar char="Ø"/>
            </a:pPr>
            <a:endParaRPr lang="en-US" sz="2600" dirty="0"/>
          </a:p>
          <a:p>
            <a:pPr>
              <a:spcBef>
                <a:spcPts val="1800"/>
              </a:spcBef>
              <a:buFont typeface="Wingdings" panose="05000000000000000000" pitchFamily="2" charset="2"/>
              <a:buChar char="Ø"/>
            </a:pPr>
            <a:r>
              <a:rPr lang="en-US" sz="2600" dirty="0"/>
              <a:t>Dealing with more usual (“arms length”) reinsurance relationships without the benefit of cut through clauses. </a:t>
            </a:r>
          </a:p>
          <a:p>
            <a:pPr marL="0" indent="0">
              <a:spcBef>
                <a:spcPts val="1800"/>
              </a:spcBef>
              <a:buNone/>
            </a:pPr>
            <a:endParaRPr lang="en-US" sz="2600" dirty="0"/>
          </a:p>
          <a:p>
            <a:pPr>
              <a:spcBef>
                <a:spcPts val="1800"/>
              </a:spcBef>
              <a:buFont typeface="Wingdings" panose="05000000000000000000" pitchFamily="2" charset="2"/>
              <a:buChar char="Ø"/>
            </a:pPr>
            <a:r>
              <a:rPr lang="en-US" sz="2600" dirty="0"/>
              <a:t>References in the press to “reinsurers”/”reinsurances”.</a:t>
            </a:r>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11</a:t>
            </a:fld>
            <a:endParaRPr lang="en-US" dirty="0"/>
          </a:p>
        </p:txBody>
      </p:sp>
    </p:spTree>
    <p:extLst>
      <p:ext uri="{BB962C8B-B14F-4D97-AF65-F5344CB8AC3E}">
        <p14:creationId xmlns:p14="http://schemas.microsoft.com/office/powerpoint/2010/main" val="2818360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543574"/>
            <a:ext cx="11112499" cy="4666426"/>
          </a:xfrm>
          <a:solidFill>
            <a:srgbClr val="E2DED2"/>
          </a:solidFill>
        </p:spPr>
        <p:txBody>
          <a:bodyPr/>
          <a:lstStyle/>
          <a:p>
            <a:pPr>
              <a:spcBef>
                <a:spcPts val="1800"/>
              </a:spcBef>
              <a:buFont typeface="Wingdings" panose="05000000000000000000" pitchFamily="2" charset="2"/>
              <a:buChar char="Ø"/>
            </a:pPr>
            <a:r>
              <a:rPr lang="en-US" sz="2200" dirty="0"/>
              <a:t>Given the sums and issues involved in the litigation, it is inevitable that reinsurance claims will be made and looked at with great scrutiny.</a:t>
            </a:r>
          </a:p>
          <a:p>
            <a:pPr>
              <a:spcBef>
                <a:spcPts val="1800"/>
              </a:spcBef>
              <a:buFont typeface="Wingdings" panose="05000000000000000000" pitchFamily="2" charset="2"/>
              <a:buChar char="Ø"/>
            </a:pPr>
            <a:r>
              <a:rPr lang="en-US" sz="2200" dirty="0"/>
              <a:t>Some issues are foreseeable and are likely to be common</a:t>
            </a:r>
            <a:r>
              <a:rPr lang="en-GB" sz="2200" dirty="0"/>
              <a:t>, but other issues may arise that are currently undeveloped and/or specific to the policy wording. </a:t>
            </a:r>
          </a:p>
          <a:p>
            <a:pPr>
              <a:spcBef>
                <a:spcPts val="1800"/>
              </a:spcBef>
              <a:buFont typeface="Wingdings" panose="05000000000000000000" pitchFamily="2" charset="2"/>
              <a:buChar char="Ø"/>
            </a:pPr>
            <a:r>
              <a:rPr lang="en-GB" sz="2200" dirty="0"/>
              <a:t>We have seen a variety of different types of reinsurance including both quota share and </a:t>
            </a:r>
            <a:r>
              <a:rPr lang="en-GB" sz="2200" dirty="0" err="1"/>
              <a:t>XoL</a:t>
            </a:r>
            <a:r>
              <a:rPr lang="en-GB" sz="2200" dirty="0"/>
              <a:t> reinsurances (whether or not limited to aviation business). </a:t>
            </a:r>
          </a:p>
          <a:p>
            <a:pPr>
              <a:spcBef>
                <a:spcPts val="1800"/>
              </a:spcBef>
              <a:buFont typeface="Wingdings" panose="05000000000000000000" pitchFamily="2" charset="2"/>
              <a:buChar char="Ø"/>
            </a:pPr>
            <a:r>
              <a:rPr lang="en-GB" sz="2200" dirty="0"/>
              <a:t>Whilst there may be similarities, contracts typically contain different terms and each contract needs to be looked at individually.</a:t>
            </a:r>
          </a:p>
          <a:p>
            <a:pPr>
              <a:spcBef>
                <a:spcPts val="1800"/>
              </a:spcBef>
              <a:buFont typeface="Wingdings" panose="05000000000000000000" pitchFamily="2" charset="2"/>
              <a:buChar char="Ø"/>
            </a:pPr>
            <a:r>
              <a:rPr lang="en-GB" sz="2200" dirty="0"/>
              <a:t>Contrast to property catastrophe Covid claims.</a:t>
            </a:r>
          </a:p>
          <a:p>
            <a:pPr marL="0" indent="0">
              <a:buNone/>
            </a:pPr>
            <a:endParaRPr lang="en-GB" sz="1800" dirty="0"/>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12</a:t>
            </a:fld>
            <a:endParaRPr lang="en-US" dirty="0"/>
          </a:p>
        </p:txBody>
      </p:sp>
    </p:spTree>
    <p:extLst>
      <p:ext uri="{BB962C8B-B14F-4D97-AF65-F5344CB8AC3E}">
        <p14:creationId xmlns:p14="http://schemas.microsoft.com/office/powerpoint/2010/main" val="3513608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543574"/>
            <a:ext cx="11112499" cy="4666426"/>
          </a:xfrm>
          <a:solidFill>
            <a:srgbClr val="E2DED2"/>
          </a:solidFill>
        </p:spPr>
        <p:txBody>
          <a:bodyPr/>
          <a:lstStyle/>
          <a:p>
            <a:pPr>
              <a:spcBef>
                <a:spcPts val="1800"/>
              </a:spcBef>
              <a:buFont typeface="Wingdings" panose="05000000000000000000" pitchFamily="2" charset="2"/>
              <a:buChar char="Ø"/>
            </a:pPr>
            <a:r>
              <a:rPr lang="en-GB" sz="2200" dirty="0"/>
              <a:t>Issues / arguments as yet undeveloped – notifications rather than claims. Lack of information from cedants. </a:t>
            </a:r>
          </a:p>
          <a:p>
            <a:pPr>
              <a:spcBef>
                <a:spcPts val="1800"/>
              </a:spcBef>
              <a:buFont typeface="Wingdings" panose="05000000000000000000" pitchFamily="2" charset="2"/>
              <a:buChar char="Ø"/>
            </a:pPr>
            <a:r>
              <a:rPr lang="en-GB" sz="2200" dirty="0"/>
              <a:t>The issues that arise at the reinsurance level will depend on what happens at the underlying level: judgment vs settlements; certainty vs uncertainty. </a:t>
            </a:r>
          </a:p>
          <a:p>
            <a:pPr>
              <a:spcBef>
                <a:spcPts val="1800"/>
              </a:spcBef>
              <a:buFont typeface="Wingdings" panose="05000000000000000000" pitchFamily="2" charset="2"/>
              <a:buChar char="Ø"/>
            </a:pPr>
            <a:r>
              <a:rPr lang="en-GB" sz="2200" dirty="0"/>
              <a:t>Main issues likely to be: </a:t>
            </a:r>
          </a:p>
          <a:p>
            <a:pPr lvl="1">
              <a:spcBef>
                <a:spcPts val="0"/>
              </a:spcBef>
            </a:pPr>
            <a:r>
              <a:rPr lang="en-GB" sz="1800" dirty="0"/>
              <a:t>What reinsurance cover responds? All risks vs war risks </a:t>
            </a:r>
          </a:p>
          <a:p>
            <a:pPr lvl="1">
              <a:spcBef>
                <a:spcPts val="0"/>
              </a:spcBef>
            </a:pPr>
            <a:r>
              <a:rPr lang="en-GB" sz="1800" dirty="0"/>
              <a:t>Aggregation </a:t>
            </a:r>
          </a:p>
          <a:p>
            <a:pPr lvl="1">
              <a:spcBef>
                <a:spcPts val="0"/>
              </a:spcBef>
            </a:pPr>
            <a:r>
              <a:rPr lang="en-GB" sz="1800" dirty="0"/>
              <a:t>Follow obligations </a:t>
            </a:r>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13</a:t>
            </a:fld>
            <a:endParaRPr lang="en-US" dirty="0"/>
          </a:p>
        </p:txBody>
      </p:sp>
    </p:spTree>
    <p:extLst>
      <p:ext uri="{BB962C8B-B14F-4D97-AF65-F5344CB8AC3E}">
        <p14:creationId xmlns:p14="http://schemas.microsoft.com/office/powerpoint/2010/main" val="573119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 All Risks vs War Risks</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744910"/>
            <a:ext cx="11112499" cy="3791824"/>
          </a:xfrm>
          <a:solidFill>
            <a:srgbClr val="E2DED2"/>
          </a:solidFill>
        </p:spPr>
        <p:txBody>
          <a:bodyPr/>
          <a:lstStyle/>
          <a:p>
            <a:pPr>
              <a:buFont typeface="Wingdings" panose="05000000000000000000" pitchFamily="2" charset="2"/>
              <a:buChar char="Ø"/>
            </a:pPr>
            <a:endParaRPr lang="en-GB" sz="2500" dirty="0"/>
          </a:p>
          <a:p>
            <a:pPr>
              <a:buFont typeface="Wingdings" panose="05000000000000000000" pitchFamily="2" charset="2"/>
              <a:buChar char="Ø"/>
            </a:pPr>
            <a:r>
              <a:rPr lang="en-GB" sz="2500" dirty="0"/>
              <a:t>Decision on the underlying – may resolve this issue </a:t>
            </a:r>
          </a:p>
          <a:p>
            <a:pPr>
              <a:buFont typeface="Wingdings" panose="05000000000000000000" pitchFamily="2" charset="2"/>
              <a:buChar char="Ø"/>
            </a:pPr>
            <a:endParaRPr lang="en-GB" sz="2500" dirty="0"/>
          </a:p>
          <a:p>
            <a:pPr>
              <a:buFont typeface="Wingdings" panose="05000000000000000000" pitchFamily="2" charset="2"/>
              <a:buChar char="Ø"/>
            </a:pPr>
            <a:r>
              <a:rPr lang="en-GB" sz="2500" dirty="0"/>
              <a:t>Previously considered war risks insurers had the harder of the arguments </a:t>
            </a:r>
          </a:p>
          <a:p>
            <a:pPr>
              <a:buFont typeface="Wingdings" panose="05000000000000000000" pitchFamily="2" charset="2"/>
              <a:buChar char="Ø"/>
            </a:pPr>
            <a:endParaRPr lang="en-GB" sz="2500" dirty="0"/>
          </a:p>
          <a:p>
            <a:pPr>
              <a:buFont typeface="Wingdings" panose="05000000000000000000" pitchFamily="2" charset="2"/>
              <a:buChar char="Ø"/>
            </a:pPr>
            <a:r>
              <a:rPr lang="en-GB" sz="2500" dirty="0"/>
              <a:t>What about settlements? </a:t>
            </a:r>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14</a:t>
            </a:fld>
            <a:endParaRPr lang="en-US" dirty="0"/>
          </a:p>
        </p:txBody>
      </p:sp>
    </p:spTree>
    <p:extLst>
      <p:ext uri="{BB962C8B-B14F-4D97-AF65-F5344CB8AC3E}">
        <p14:creationId xmlns:p14="http://schemas.microsoft.com/office/powerpoint/2010/main" val="3345715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 Aggregation</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543574"/>
            <a:ext cx="11112499" cy="4666426"/>
          </a:xfrm>
          <a:solidFill>
            <a:srgbClr val="E2DED2"/>
          </a:solidFill>
        </p:spPr>
        <p:txBody>
          <a:bodyPr/>
          <a:lstStyle/>
          <a:p>
            <a:pPr>
              <a:buFont typeface="Wingdings" panose="05000000000000000000" pitchFamily="2" charset="2"/>
              <a:buChar char="Ø"/>
            </a:pPr>
            <a:r>
              <a:rPr lang="en-GB" sz="1600" dirty="0"/>
              <a:t>Ability of reinsured to aggregate its aviation losses and present an aggregated loss to reinsurers depends on:</a:t>
            </a:r>
          </a:p>
          <a:p>
            <a:pPr lvl="1">
              <a:buFont typeface="Arial" panose="020B0604020202020204" pitchFamily="34" charset="0"/>
              <a:buChar char="•"/>
            </a:pPr>
            <a:r>
              <a:rPr lang="en-GB" sz="1600" dirty="0"/>
              <a:t>The aggregating language contained in the reinsurance; </a:t>
            </a:r>
          </a:p>
          <a:p>
            <a:pPr lvl="1">
              <a:buFont typeface="Arial" panose="020B0604020202020204" pitchFamily="34" charset="0"/>
              <a:buChar char="•"/>
            </a:pPr>
            <a:r>
              <a:rPr lang="en-GB" sz="1600" dirty="0"/>
              <a:t>As applied to the facts.</a:t>
            </a:r>
          </a:p>
          <a:p>
            <a:pPr>
              <a:buFont typeface="Wingdings" panose="05000000000000000000" pitchFamily="2" charset="2"/>
              <a:buChar char="Ø"/>
            </a:pPr>
            <a:r>
              <a:rPr lang="en-GB" sz="1600" dirty="0"/>
              <a:t>This assumes that it suits the reinsured to aggregate!</a:t>
            </a:r>
          </a:p>
          <a:p>
            <a:pPr>
              <a:buFont typeface="Wingdings" panose="05000000000000000000" pitchFamily="2" charset="2"/>
              <a:buChar char="Ø"/>
            </a:pPr>
            <a:r>
              <a:rPr lang="en-GB" sz="1600" dirty="0"/>
              <a:t>Words of aggregation in reinsurances include:</a:t>
            </a:r>
          </a:p>
          <a:p>
            <a:pPr lvl="1">
              <a:buFont typeface="Arial" panose="020B0604020202020204" pitchFamily="34" charset="0"/>
              <a:buChar char="•"/>
            </a:pPr>
            <a:r>
              <a:rPr lang="en-GB" sz="1600" dirty="0"/>
              <a:t>Event and Occurrence. E.g.: “</a:t>
            </a:r>
            <a:r>
              <a:rPr lang="en-GB" sz="1600" i="1" dirty="0"/>
              <a:t>Each and every loss and/or occurrence and/or series of losses and/or occurrences arising out of one event</a:t>
            </a:r>
            <a:r>
              <a:rPr lang="en-GB" sz="1600" dirty="0"/>
              <a:t>”. </a:t>
            </a:r>
          </a:p>
          <a:p>
            <a:pPr lvl="2"/>
            <a:r>
              <a:rPr lang="en-GB" sz="1400" dirty="0"/>
              <a:t>Unities test.</a:t>
            </a:r>
          </a:p>
          <a:p>
            <a:pPr lvl="1">
              <a:buFont typeface="Arial" panose="020B0604020202020204" pitchFamily="34" charset="0"/>
              <a:buChar char="•"/>
            </a:pPr>
            <a:r>
              <a:rPr lang="en-GB" sz="1600" dirty="0"/>
              <a:t>Cause. E.g.: “</a:t>
            </a:r>
            <a:r>
              <a:rPr lang="en-GB" sz="1600" i="1" dirty="0"/>
              <a:t>Each and every loss or series of losses arising out of an originating cause</a:t>
            </a:r>
            <a:r>
              <a:rPr lang="en-GB" sz="1600" dirty="0"/>
              <a:t>”.</a:t>
            </a:r>
          </a:p>
          <a:p>
            <a:pPr lvl="2"/>
            <a:r>
              <a:rPr lang="en-GB" sz="1400" dirty="0"/>
              <a:t>Much broader and less constricted.</a:t>
            </a:r>
          </a:p>
          <a:p>
            <a:pPr lvl="1"/>
            <a:r>
              <a:rPr lang="en-GB" sz="1800"/>
              <a:t>Variations</a:t>
            </a:r>
            <a:endParaRPr lang="en-GB" sz="1800" dirty="0"/>
          </a:p>
          <a:p>
            <a:pPr marL="0" indent="0">
              <a:buNone/>
            </a:pPr>
            <a:endParaRPr lang="en-GB" sz="1600" i="1" dirty="0"/>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15</a:t>
            </a:fld>
            <a:endParaRPr lang="en-US" dirty="0"/>
          </a:p>
        </p:txBody>
      </p:sp>
    </p:spTree>
    <p:extLst>
      <p:ext uri="{BB962C8B-B14F-4D97-AF65-F5344CB8AC3E}">
        <p14:creationId xmlns:p14="http://schemas.microsoft.com/office/powerpoint/2010/main" val="1375484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 Aggregation</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543574"/>
            <a:ext cx="11112499" cy="4666426"/>
          </a:xfrm>
          <a:solidFill>
            <a:srgbClr val="E2DED2"/>
          </a:solidFill>
        </p:spPr>
        <p:txBody>
          <a:bodyPr/>
          <a:lstStyle/>
          <a:p>
            <a:pPr>
              <a:buFont typeface="Wingdings" panose="05000000000000000000" pitchFamily="2" charset="2"/>
              <a:buChar char="Ø"/>
            </a:pPr>
            <a:r>
              <a:rPr lang="en-GB" sz="2400" dirty="0"/>
              <a:t>How does what happened in February 2022 and the arguments in the underlying litigation equate to an event or occurrence? </a:t>
            </a:r>
          </a:p>
          <a:p>
            <a:pPr>
              <a:buFont typeface="Wingdings" panose="05000000000000000000" pitchFamily="2" charset="2"/>
              <a:buChar char="Ø"/>
            </a:pPr>
            <a:r>
              <a:rPr lang="en-GB" sz="2400" dirty="0"/>
              <a:t>All risks: multiple events / occurrences depending on actions of Lessors / Lessees. War more straightforward. </a:t>
            </a:r>
          </a:p>
          <a:p>
            <a:pPr>
              <a:buFont typeface="Wingdings" panose="05000000000000000000" pitchFamily="2" charset="2"/>
              <a:buChar char="Ø"/>
            </a:pPr>
            <a:r>
              <a:rPr lang="en-GB" sz="2400" dirty="0"/>
              <a:t>Will depend upon what is determined in the underlying litigation as to cause and date. But what about settlements? </a:t>
            </a:r>
          </a:p>
          <a:p>
            <a:pPr>
              <a:buFont typeface="Wingdings" panose="05000000000000000000" pitchFamily="2" charset="2"/>
              <a:buChar char="Ø"/>
            </a:pPr>
            <a:r>
              <a:rPr lang="en-GB" sz="2400" dirty="0"/>
              <a:t>May be able to aggregate losses from different insureds (provided the losses fall within the same time and location).</a:t>
            </a:r>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16</a:t>
            </a:fld>
            <a:endParaRPr lang="en-US" dirty="0"/>
          </a:p>
        </p:txBody>
      </p:sp>
    </p:spTree>
    <p:extLst>
      <p:ext uri="{BB962C8B-B14F-4D97-AF65-F5344CB8AC3E}">
        <p14:creationId xmlns:p14="http://schemas.microsoft.com/office/powerpoint/2010/main" val="2217576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 Aggregation</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526796"/>
            <a:ext cx="11112499" cy="4666426"/>
          </a:xfrm>
          <a:solidFill>
            <a:srgbClr val="E2DED2"/>
          </a:solidFill>
        </p:spPr>
        <p:txBody>
          <a:bodyPr/>
          <a:lstStyle/>
          <a:p>
            <a:pPr>
              <a:buFont typeface="Wingdings" panose="05000000000000000000" pitchFamily="2" charset="2"/>
              <a:buChar char="Ø"/>
            </a:pPr>
            <a:r>
              <a:rPr lang="en-GB" sz="2200" dirty="0"/>
              <a:t>Hours/Radius Clauses. This places geographic and temporal restrictions on the ability to aggregate.</a:t>
            </a:r>
          </a:p>
          <a:p>
            <a:pPr>
              <a:buFont typeface="Wingdings" panose="05000000000000000000" pitchFamily="2" charset="2"/>
              <a:buChar char="Ø"/>
            </a:pPr>
            <a:r>
              <a:rPr lang="en-GB" sz="2200" dirty="0"/>
              <a:t>Common but not universal. Wordings vary but typically will limit losses that can be aggregated to those occurring within x hours and a radius of y miles.</a:t>
            </a:r>
          </a:p>
          <a:p>
            <a:pPr>
              <a:buFont typeface="Wingdings" panose="05000000000000000000" pitchFamily="2" charset="2"/>
              <a:buChar char="Ø"/>
            </a:pPr>
            <a:r>
              <a:rPr lang="en-GB" sz="2200" dirty="0"/>
              <a:t>Clearly intended to cover situations such as the Tripoli airport attack in 2014.</a:t>
            </a:r>
          </a:p>
          <a:p>
            <a:pPr>
              <a:buFont typeface="Wingdings" panose="05000000000000000000" pitchFamily="2" charset="2"/>
              <a:buChar char="Ø"/>
            </a:pPr>
            <a:r>
              <a:rPr lang="en-GB" sz="2200" dirty="0"/>
              <a:t>If the radius was, say, 25 miles, aircraft lost at Domodedovo and Sheremetyevo airports near Moscow could not be aggregated. </a:t>
            </a:r>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17</a:t>
            </a:fld>
            <a:endParaRPr lang="en-US" dirty="0"/>
          </a:p>
        </p:txBody>
      </p:sp>
    </p:spTree>
    <p:extLst>
      <p:ext uri="{BB962C8B-B14F-4D97-AF65-F5344CB8AC3E}">
        <p14:creationId xmlns:p14="http://schemas.microsoft.com/office/powerpoint/2010/main" val="728117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 Aggregation</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526796"/>
            <a:ext cx="11112499" cy="4666426"/>
          </a:xfrm>
          <a:solidFill>
            <a:srgbClr val="E2DED2"/>
          </a:solidFill>
        </p:spPr>
        <p:txBody>
          <a:bodyPr/>
          <a:lstStyle/>
          <a:p>
            <a:pPr>
              <a:buFont typeface="Wingdings" panose="05000000000000000000" pitchFamily="2" charset="2"/>
              <a:buChar char="Ø"/>
            </a:pPr>
            <a:r>
              <a:rPr lang="en-GB" sz="2200" dirty="0"/>
              <a:t>Hours Clauses (cont.)</a:t>
            </a:r>
          </a:p>
          <a:p>
            <a:pPr>
              <a:buFont typeface="Wingdings" panose="05000000000000000000" pitchFamily="2" charset="2"/>
              <a:buChar char="Ø"/>
            </a:pPr>
            <a:r>
              <a:rPr lang="en-GB" sz="2200" dirty="0"/>
              <a:t>What is the date of the loss? Date of implementation of sanctions? Date of Russian edicts? Are there multiple dates of loss if found to be an all risks loss?</a:t>
            </a:r>
          </a:p>
          <a:p>
            <a:pPr>
              <a:buFont typeface="Wingdings" panose="05000000000000000000" pitchFamily="2" charset="2"/>
              <a:buChar char="Ø"/>
            </a:pPr>
            <a:r>
              <a:rPr lang="en-GB" sz="2200" dirty="0"/>
              <a:t>May be different hours/radius limits for different types of causes of loss and in some cases (or none at all for certain causes). Thus confiscation may differ to war, and political risk may differ to political violence.</a:t>
            </a:r>
          </a:p>
          <a:p>
            <a:pPr>
              <a:buFont typeface="Wingdings" panose="05000000000000000000" pitchFamily="2" charset="2"/>
              <a:buChar char="Ø"/>
            </a:pPr>
            <a:r>
              <a:rPr lang="en-GB" sz="2200" dirty="0"/>
              <a:t>Again, judgments in the underlying litigation could help provide answers.</a:t>
            </a:r>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18</a:t>
            </a:fld>
            <a:endParaRPr lang="en-US" dirty="0"/>
          </a:p>
        </p:txBody>
      </p:sp>
    </p:spTree>
    <p:extLst>
      <p:ext uri="{BB962C8B-B14F-4D97-AF65-F5344CB8AC3E}">
        <p14:creationId xmlns:p14="http://schemas.microsoft.com/office/powerpoint/2010/main" val="1217726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 Follow Obligations </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526796"/>
            <a:ext cx="11112499" cy="4666426"/>
          </a:xfrm>
          <a:solidFill>
            <a:srgbClr val="E2DED2"/>
          </a:solidFill>
        </p:spPr>
        <p:txBody>
          <a:bodyPr/>
          <a:lstStyle/>
          <a:p>
            <a:pPr>
              <a:buFont typeface="Wingdings" panose="05000000000000000000" pitchFamily="2" charset="2"/>
              <a:buChar char="Ø"/>
            </a:pPr>
            <a:r>
              <a:rPr lang="en-GB" sz="2000" dirty="0"/>
              <a:t>Obligation of reinsurer to pay its share of its </a:t>
            </a:r>
            <a:r>
              <a:rPr lang="en-GB" sz="2000" dirty="0" err="1"/>
              <a:t>reinsured’s</a:t>
            </a:r>
            <a:r>
              <a:rPr lang="en-GB" sz="2000" dirty="0"/>
              <a:t> settlement will depend upon:</a:t>
            </a:r>
          </a:p>
          <a:p>
            <a:pPr lvl="1">
              <a:buFont typeface="Arial" panose="020B0604020202020204" pitchFamily="34" charset="0"/>
              <a:buChar char="•"/>
            </a:pPr>
            <a:r>
              <a:rPr lang="en-GB" sz="2000" dirty="0"/>
              <a:t>Terms of follow obligations in the reinsurances;</a:t>
            </a:r>
          </a:p>
          <a:p>
            <a:pPr lvl="1">
              <a:buFont typeface="Arial" panose="020B0604020202020204" pitchFamily="34" charset="0"/>
              <a:buChar char="•"/>
            </a:pPr>
            <a:r>
              <a:rPr lang="en-GB" sz="2000" dirty="0"/>
              <a:t>Nature of the settlement.</a:t>
            </a:r>
          </a:p>
          <a:p>
            <a:pPr>
              <a:buFont typeface="Wingdings" panose="05000000000000000000" pitchFamily="2" charset="2"/>
              <a:buChar char="Ø"/>
            </a:pPr>
            <a:r>
              <a:rPr lang="en-GB" sz="2000" dirty="0"/>
              <a:t>Full Follow Clause. E.g.: </a:t>
            </a:r>
          </a:p>
          <a:p>
            <a:pPr lvl="1">
              <a:buFont typeface="Arial" panose="020B0604020202020204" pitchFamily="34" charset="0"/>
              <a:buChar char="•"/>
            </a:pPr>
            <a:r>
              <a:rPr lang="en-GB" sz="2000" dirty="0"/>
              <a:t>“</a:t>
            </a:r>
            <a:r>
              <a:rPr lang="en-GB" sz="2000" i="1" dirty="0"/>
              <a:t>All loss settlements by the reinsured shall be binding on the Reinsurers provided such settlements are within the terms of the original policies and within the terms of this contract</a:t>
            </a:r>
            <a:r>
              <a:rPr lang="en-GB" sz="2000" dirty="0"/>
              <a:t>.”</a:t>
            </a:r>
          </a:p>
          <a:p>
            <a:pPr lvl="1">
              <a:buFont typeface="Arial" panose="020B0604020202020204" pitchFamily="34" charset="0"/>
              <a:buChar char="•"/>
            </a:pPr>
            <a:r>
              <a:rPr lang="en-GB" sz="2000" dirty="0"/>
              <a:t>Obligation on reinsured to show that loss is covered by both the insurance and the reinsurance</a:t>
            </a:r>
            <a:r>
              <a:rPr lang="en-GB" sz="1700" dirty="0"/>
              <a:t>.</a:t>
            </a:r>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19</a:t>
            </a:fld>
            <a:endParaRPr lang="en-US" dirty="0"/>
          </a:p>
        </p:txBody>
      </p:sp>
    </p:spTree>
    <p:extLst>
      <p:ext uri="{BB962C8B-B14F-4D97-AF65-F5344CB8AC3E}">
        <p14:creationId xmlns:p14="http://schemas.microsoft.com/office/powerpoint/2010/main" val="3834520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3967A-B584-2C4B-2C93-240D36C1F983}"/>
              </a:ext>
            </a:extLst>
          </p:cNvPr>
          <p:cNvSpPr>
            <a:spLocks noGrp="1"/>
          </p:cNvSpPr>
          <p:nvPr>
            <p:ph type="title"/>
          </p:nvPr>
        </p:nvSpPr>
        <p:spPr/>
        <p:txBody>
          <a:bodyPr/>
          <a:lstStyle/>
          <a:p>
            <a:pPr algn="ctr"/>
            <a:r>
              <a:rPr lang="en-GB" dirty="0"/>
              <a:t>Introduction</a:t>
            </a:r>
          </a:p>
        </p:txBody>
      </p:sp>
      <p:sp>
        <p:nvSpPr>
          <p:cNvPr id="3" name="Content Placeholder 2">
            <a:extLst>
              <a:ext uri="{FF2B5EF4-FFF2-40B4-BE49-F238E27FC236}">
                <a16:creationId xmlns:a16="http://schemas.microsoft.com/office/drawing/2014/main" id="{940F01CD-2FFF-46CE-535F-ECF6443927ED}"/>
              </a:ext>
            </a:extLst>
          </p:cNvPr>
          <p:cNvSpPr>
            <a:spLocks noGrp="1"/>
          </p:cNvSpPr>
          <p:nvPr>
            <p:ph idx="1"/>
          </p:nvPr>
        </p:nvSpPr>
        <p:spPr>
          <a:xfrm>
            <a:off x="647700" y="1442925"/>
            <a:ext cx="11112499" cy="4767075"/>
          </a:xfrm>
          <a:solidFill>
            <a:srgbClr val="E2DED2"/>
          </a:solidFill>
        </p:spPr>
        <p:txBody>
          <a:bodyPr/>
          <a:lstStyle/>
          <a:p>
            <a:pPr>
              <a:buFont typeface="Wingdings" panose="05000000000000000000" pitchFamily="2" charset="2"/>
              <a:buChar char="Ø"/>
            </a:pPr>
            <a:endParaRPr lang="en-GB" dirty="0"/>
          </a:p>
          <a:p>
            <a:pPr>
              <a:buFont typeface="Wingdings" panose="05000000000000000000" pitchFamily="2" charset="2"/>
              <a:buChar char="Ø"/>
            </a:pPr>
            <a:r>
              <a:rPr lang="en-GB" dirty="0"/>
              <a:t>Insurance Issues</a:t>
            </a:r>
          </a:p>
          <a:p>
            <a:pPr marL="0" indent="0">
              <a:buNone/>
            </a:pPr>
            <a:endParaRPr lang="en-GB" dirty="0"/>
          </a:p>
          <a:p>
            <a:pPr>
              <a:buFont typeface="Wingdings" panose="05000000000000000000" pitchFamily="2" charset="2"/>
              <a:buChar char="Ø"/>
            </a:pPr>
            <a:r>
              <a:rPr lang="en-GB" dirty="0"/>
              <a:t>Reinsurance Issues</a:t>
            </a:r>
          </a:p>
          <a:p>
            <a:pPr marL="0" indent="0">
              <a:buNone/>
            </a:pPr>
            <a:r>
              <a:rPr lang="en-GB" dirty="0"/>
              <a:t> </a:t>
            </a:r>
          </a:p>
          <a:p>
            <a:pPr>
              <a:buFont typeface="Wingdings" panose="05000000000000000000" pitchFamily="2" charset="2"/>
              <a:buChar char="Ø"/>
            </a:pPr>
            <a:r>
              <a:rPr lang="en-GB" dirty="0"/>
              <a:t>Caveats </a:t>
            </a:r>
          </a:p>
        </p:txBody>
      </p:sp>
      <p:sp>
        <p:nvSpPr>
          <p:cNvPr id="4" name="Slide Number Placeholder 3">
            <a:extLst>
              <a:ext uri="{FF2B5EF4-FFF2-40B4-BE49-F238E27FC236}">
                <a16:creationId xmlns:a16="http://schemas.microsoft.com/office/drawing/2014/main" id="{F491DF3E-533C-C7E9-85DE-4D8A4185D86B}"/>
              </a:ext>
            </a:extLst>
          </p:cNvPr>
          <p:cNvSpPr>
            <a:spLocks noGrp="1"/>
          </p:cNvSpPr>
          <p:nvPr>
            <p:ph type="sldNum" sz="quarter" idx="12"/>
          </p:nvPr>
        </p:nvSpPr>
        <p:spPr/>
        <p:txBody>
          <a:bodyPr/>
          <a:lstStyle/>
          <a:p>
            <a:fld id="{9471E7CE-8A78-4478-9E54-F34347EBC41E}" type="slidenum">
              <a:rPr lang="en-US" smtClean="0"/>
              <a:t>2</a:t>
            </a:fld>
            <a:endParaRPr lang="en-US" dirty="0"/>
          </a:p>
        </p:txBody>
      </p:sp>
    </p:spTree>
    <p:extLst>
      <p:ext uri="{BB962C8B-B14F-4D97-AF65-F5344CB8AC3E}">
        <p14:creationId xmlns:p14="http://schemas.microsoft.com/office/powerpoint/2010/main" val="3998927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 Follow Obligations </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526796"/>
            <a:ext cx="11112499" cy="4666426"/>
          </a:xfrm>
          <a:solidFill>
            <a:srgbClr val="E2DED2"/>
          </a:solidFill>
        </p:spPr>
        <p:txBody>
          <a:bodyPr/>
          <a:lstStyle/>
          <a:p>
            <a:pPr>
              <a:buFont typeface="Wingdings" panose="05000000000000000000" pitchFamily="2" charset="2"/>
              <a:buChar char="Ø"/>
            </a:pPr>
            <a:r>
              <a:rPr lang="en-GB" sz="1800" dirty="0"/>
              <a:t>Loss settlements/Follow Settlements clause. </a:t>
            </a:r>
          </a:p>
          <a:p>
            <a:pPr lvl="1">
              <a:buFont typeface="Arial" panose="020B0604020202020204" pitchFamily="34" charset="0"/>
              <a:buChar char="•"/>
            </a:pPr>
            <a:r>
              <a:rPr lang="en-GB" sz="1500" dirty="0"/>
              <a:t>E.g.: “</a:t>
            </a:r>
            <a:r>
              <a:rPr lang="en-GB" sz="1500" i="1" dirty="0"/>
              <a:t>All loss settlements whether under strict policy conditions or compromises shall be unconditionally binding on reinsurers.</a:t>
            </a:r>
            <a:r>
              <a:rPr lang="en-GB" sz="1500" dirty="0"/>
              <a:t>”</a:t>
            </a:r>
          </a:p>
          <a:p>
            <a:pPr lvl="1">
              <a:buFont typeface="Arial" panose="020B0604020202020204" pitchFamily="34" charset="0"/>
              <a:buChar char="•"/>
            </a:pPr>
            <a:r>
              <a:rPr lang="en-GB" sz="1500" dirty="0"/>
              <a:t>Settlements binding provided they fall within the strict terms of the reinsurance and that in settling the underlying loss the insured took all reasonable steps and acted honestly and in a business-like manner.</a:t>
            </a:r>
          </a:p>
          <a:p>
            <a:pPr>
              <a:buFont typeface="Wingdings" panose="05000000000000000000" pitchFamily="2" charset="2"/>
              <a:buChar char="Ø"/>
            </a:pPr>
            <a:r>
              <a:rPr lang="en-GB" sz="1800" dirty="0"/>
              <a:t>Follow the fortunes (usually found in quota share contracts or US law contracts). </a:t>
            </a:r>
          </a:p>
          <a:p>
            <a:pPr lvl="1">
              <a:buFont typeface="Arial" panose="020B0604020202020204" pitchFamily="34" charset="0"/>
              <a:buChar char="•"/>
            </a:pPr>
            <a:r>
              <a:rPr lang="en-GB" sz="1500" dirty="0"/>
              <a:t>E.g.: “… </a:t>
            </a:r>
            <a:r>
              <a:rPr lang="en-GB" sz="1500" i="1" dirty="0"/>
              <a:t>the reinsurer shall, subject to the terms, conditions and limits of this contract follow the fortunes of the Reinsured”</a:t>
            </a:r>
            <a:r>
              <a:rPr lang="en-GB" sz="1500" dirty="0"/>
              <a:t>;</a:t>
            </a:r>
          </a:p>
          <a:p>
            <a:pPr lvl="1">
              <a:buFont typeface="Arial" panose="020B0604020202020204" pitchFamily="34" charset="0"/>
              <a:buChar char="•"/>
            </a:pPr>
            <a:r>
              <a:rPr lang="en-GB" sz="1500" dirty="0"/>
              <a:t>Limited law but at the very least no more restrictive than a follow the settlements clause.</a:t>
            </a:r>
          </a:p>
          <a:p>
            <a:pPr>
              <a:buFont typeface="Wingdings" panose="05000000000000000000" pitchFamily="2" charset="2"/>
              <a:buChar char="Ø"/>
            </a:pPr>
            <a:r>
              <a:rPr lang="en-GB" sz="1800" dirty="0"/>
              <a:t>Ex gratia</a:t>
            </a:r>
          </a:p>
          <a:p>
            <a:pPr>
              <a:buFont typeface="Wingdings" panose="05000000000000000000" pitchFamily="2" charset="2"/>
              <a:buChar char="Ø"/>
            </a:pPr>
            <a:r>
              <a:rPr lang="en-GB" sz="1800" dirty="0"/>
              <a:t>What about settlements where there are later judgments? </a:t>
            </a:r>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20</a:t>
            </a:fld>
            <a:endParaRPr lang="en-US" dirty="0"/>
          </a:p>
        </p:txBody>
      </p:sp>
    </p:spTree>
    <p:extLst>
      <p:ext uri="{BB962C8B-B14F-4D97-AF65-F5344CB8AC3E}">
        <p14:creationId xmlns:p14="http://schemas.microsoft.com/office/powerpoint/2010/main" val="3487710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p:txBody>
          <a:bodyPr/>
          <a:lstStyle/>
          <a:p>
            <a:pPr algn="ctr"/>
            <a:r>
              <a:rPr lang="en-GB" dirty="0"/>
              <a:t>Reinsurance Issues – Other Issues</a:t>
            </a:r>
          </a:p>
        </p:txBody>
      </p:sp>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700" y="1526796"/>
            <a:ext cx="11112499" cy="4666426"/>
          </a:xfrm>
          <a:solidFill>
            <a:srgbClr val="E2DED2"/>
          </a:solidFill>
        </p:spPr>
        <p:txBody>
          <a:bodyPr/>
          <a:lstStyle/>
          <a:p>
            <a:pPr>
              <a:buFont typeface="Wingdings" panose="05000000000000000000" pitchFamily="2" charset="2"/>
              <a:buChar char="Ø"/>
            </a:pPr>
            <a:r>
              <a:rPr lang="en-GB" sz="2400" dirty="0"/>
              <a:t>Other issues could include:</a:t>
            </a:r>
          </a:p>
          <a:p>
            <a:pPr lvl="1">
              <a:buFont typeface="Arial" panose="020B0604020202020204" pitchFamily="34" charset="0"/>
              <a:buChar char="•"/>
            </a:pPr>
            <a:r>
              <a:rPr lang="en-GB" sz="2100" dirty="0"/>
              <a:t>Lack of information. </a:t>
            </a:r>
          </a:p>
          <a:p>
            <a:pPr lvl="1">
              <a:buFont typeface="Arial" panose="020B0604020202020204" pitchFamily="34" charset="0"/>
              <a:buChar char="•"/>
            </a:pPr>
            <a:r>
              <a:rPr lang="en-GB" sz="2100" dirty="0"/>
              <a:t>Late notification.</a:t>
            </a:r>
          </a:p>
          <a:p>
            <a:pPr lvl="1"/>
            <a:r>
              <a:rPr lang="en-GB" sz="2100" dirty="0"/>
              <a:t>Territorial limitations.</a:t>
            </a:r>
          </a:p>
          <a:p>
            <a:pPr lvl="1">
              <a:buFont typeface="Arial" panose="020B0604020202020204" pitchFamily="34" charset="0"/>
              <a:buChar char="•"/>
            </a:pPr>
            <a:r>
              <a:rPr lang="en-GB" sz="2100" dirty="0"/>
              <a:t>Sanctions clauses.</a:t>
            </a:r>
          </a:p>
          <a:p>
            <a:pPr lvl="1">
              <a:buFont typeface="Arial" panose="020B0604020202020204" pitchFamily="34" charset="0"/>
              <a:buChar char="•"/>
            </a:pPr>
            <a:r>
              <a:rPr lang="en-GB" sz="2100" dirty="0"/>
              <a:t>Choice of Law and Forum (US, UK or other).</a:t>
            </a:r>
          </a:p>
          <a:p>
            <a:pPr lvl="1">
              <a:buFont typeface="Arial" panose="020B0604020202020204" pitchFamily="34" charset="0"/>
              <a:buChar char="•"/>
            </a:pPr>
            <a:r>
              <a:rPr lang="en-GB" sz="2100" dirty="0"/>
              <a:t>Letters of Credit. </a:t>
            </a:r>
          </a:p>
          <a:p>
            <a:pPr marL="0" indent="0">
              <a:buNone/>
            </a:pPr>
            <a:endParaRPr lang="en-GB"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21</a:t>
            </a:fld>
            <a:endParaRPr lang="en-US" dirty="0"/>
          </a:p>
        </p:txBody>
      </p:sp>
    </p:spTree>
    <p:extLst>
      <p:ext uri="{BB962C8B-B14F-4D97-AF65-F5344CB8AC3E}">
        <p14:creationId xmlns:p14="http://schemas.microsoft.com/office/powerpoint/2010/main" val="3619527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83EEDE-82F5-36A5-DBF2-7FC05D320388}"/>
              </a:ext>
            </a:extLst>
          </p:cNvPr>
          <p:cNvSpPr>
            <a:spLocks noGrp="1"/>
          </p:cNvSpPr>
          <p:nvPr>
            <p:ph idx="1"/>
          </p:nvPr>
        </p:nvSpPr>
        <p:spPr>
          <a:xfrm>
            <a:off x="647699" y="545284"/>
            <a:ext cx="11112499" cy="5647938"/>
          </a:xfrm>
          <a:solidFill>
            <a:srgbClr val="E2DED2"/>
          </a:solidFill>
        </p:spPr>
        <p:txBody>
          <a:bodyPr/>
          <a:lstStyle/>
          <a:p>
            <a:pPr marL="0" indent="0">
              <a:buNone/>
            </a:pPr>
            <a:r>
              <a:rPr lang="en-GB" dirty="0"/>
              <a:t> </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lgn="r">
              <a:buNone/>
            </a:pPr>
            <a:endParaRPr lang="en-GB" sz="1400" dirty="0">
              <a:effectLst/>
              <a:latin typeface="Tahoma" panose="020B0604030504040204" pitchFamily="34" charset="0"/>
              <a:ea typeface="Tahoma" panose="020B0604030504040204" pitchFamily="34" charset="0"/>
            </a:endParaRPr>
          </a:p>
          <a:p>
            <a:pPr marL="0" indent="0">
              <a:buNone/>
            </a:pPr>
            <a:r>
              <a:rPr lang="en-GB" sz="1400" dirty="0">
                <a:effectLst/>
                <a:latin typeface="Tahoma" panose="020B0604030504040204" pitchFamily="34" charset="0"/>
                <a:ea typeface="Tahoma" panose="020B0604030504040204" pitchFamily="34" charset="0"/>
              </a:rPr>
              <a:t>Anthony Lennox, Partner  </a:t>
            </a:r>
            <a:br>
              <a:rPr lang="en-GB" sz="1400" dirty="0">
                <a:effectLst/>
                <a:latin typeface="Tahoma" panose="020B0604030504040204" pitchFamily="34" charset="0"/>
                <a:ea typeface="Tahoma" panose="020B0604030504040204" pitchFamily="34" charset="0"/>
              </a:rPr>
            </a:br>
            <a:r>
              <a:rPr lang="en-GB" sz="1400" dirty="0">
                <a:effectLst/>
                <a:latin typeface="Tahoma" panose="020B0604030504040204" pitchFamily="34" charset="0"/>
                <a:ea typeface="Tahoma" panose="020B0604030504040204" pitchFamily="34" charset="0"/>
              </a:rPr>
              <a:t>Tel: 0203 400 2299</a:t>
            </a:r>
            <a:br>
              <a:rPr lang="en-GB" sz="1400" dirty="0">
                <a:effectLst/>
                <a:latin typeface="Tahoma" panose="020B0604030504040204" pitchFamily="34" charset="0"/>
                <a:ea typeface="Tahoma" panose="020B0604030504040204" pitchFamily="34" charset="0"/>
              </a:rPr>
            </a:br>
            <a:r>
              <a:rPr lang="en-GB" sz="1400" dirty="0">
                <a:effectLst/>
                <a:latin typeface="Tahoma" panose="020B0604030504040204" pitchFamily="34" charset="0"/>
                <a:ea typeface="Tahoma" panose="020B0604030504040204" pitchFamily="34" charset="0"/>
              </a:rPr>
              <a:t>Email: </a:t>
            </a:r>
            <a:r>
              <a:rPr lang="en-GB" sz="1400" u="sng" dirty="0">
                <a:solidFill>
                  <a:srgbClr val="5E163A"/>
                </a:solidFill>
                <a:effectLst/>
                <a:latin typeface="Tahoma" panose="020B0604030504040204" pitchFamily="34" charset="0"/>
                <a:ea typeface="Tahoma" panose="020B0604030504040204" pitchFamily="34" charset="0"/>
                <a:hlinkClick r:id="rId2"/>
              </a:rPr>
              <a:t>Anthony.Lennox@bclplaw.com</a:t>
            </a:r>
            <a:r>
              <a:rPr lang="en-GB" sz="1400" dirty="0">
                <a:effectLst/>
                <a:latin typeface="Tahoma" panose="020B0604030504040204" pitchFamily="34" charset="0"/>
                <a:ea typeface="Tahoma" panose="020B0604030504040204" pitchFamily="34" charset="0"/>
              </a:rPr>
              <a:t> </a:t>
            </a:r>
            <a:br>
              <a:rPr lang="en-GB" sz="1400" dirty="0">
                <a:effectLst/>
                <a:latin typeface="Tahoma" panose="020B0604030504040204" pitchFamily="34" charset="0"/>
                <a:ea typeface="Tahoma" panose="020B0604030504040204" pitchFamily="34" charset="0"/>
              </a:rPr>
            </a:br>
            <a:r>
              <a:rPr lang="en-GB" sz="1400" dirty="0">
                <a:effectLst/>
                <a:latin typeface="Tahoma" panose="020B0604030504040204" pitchFamily="34" charset="0"/>
                <a:ea typeface="Tahoma" panose="020B0604030504040204" pitchFamily="34" charset="0"/>
              </a:rPr>
              <a:t> </a:t>
            </a:r>
            <a:br>
              <a:rPr lang="en-GB" sz="1400" dirty="0">
                <a:effectLst/>
                <a:latin typeface="Tahoma" panose="020B0604030504040204" pitchFamily="34" charset="0"/>
                <a:ea typeface="Tahoma" panose="020B0604030504040204" pitchFamily="34" charset="0"/>
              </a:rPr>
            </a:br>
            <a:r>
              <a:rPr lang="en-GB" sz="1400" dirty="0">
                <a:effectLst/>
                <a:latin typeface="Tahoma" panose="020B0604030504040204" pitchFamily="34" charset="0"/>
                <a:ea typeface="Tahoma" panose="020B0604030504040204" pitchFamily="34" charset="0"/>
              </a:rPr>
              <a:t>Phoebe Porter, Associate </a:t>
            </a:r>
            <a:br>
              <a:rPr lang="en-GB" sz="1400" dirty="0">
                <a:effectLst/>
                <a:latin typeface="Tahoma" panose="020B0604030504040204" pitchFamily="34" charset="0"/>
                <a:ea typeface="Tahoma" panose="020B0604030504040204" pitchFamily="34" charset="0"/>
              </a:rPr>
            </a:br>
            <a:r>
              <a:rPr lang="en-GB" sz="1400" dirty="0">
                <a:effectLst/>
                <a:latin typeface="Tahoma" panose="020B0604030504040204" pitchFamily="34" charset="0"/>
                <a:ea typeface="Tahoma" panose="020B0604030504040204" pitchFamily="34" charset="0"/>
              </a:rPr>
              <a:t>Tel: 0203 400 4778</a:t>
            </a:r>
            <a:br>
              <a:rPr lang="en-GB" sz="1400" dirty="0">
                <a:effectLst/>
                <a:latin typeface="Tahoma" panose="020B0604030504040204" pitchFamily="34" charset="0"/>
                <a:ea typeface="Tahoma" panose="020B0604030504040204" pitchFamily="34" charset="0"/>
              </a:rPr>
            </a:br>
            <a:r>
              <a:rPr lang="en-GB" sz="1400" dirty="0">
                <a:effectLst/>
                <a:latin typeface="Tahoma" panose="020B0604030504040204" pitchFamily="34" charset="0"/>
                <a:ea typeface="Tahoma" panose="020B0604030504040204" pitchFamily="34" charset="0"/>
              </a:rPr>
              <a:t>Email: </a:t>
            </a:r>
            <a:r>
              <a:rPr lang="en-GB" sz="1400" u="sng" dirty="0">
                <a:solidFill>
                  <a:srgbClr val="5E163A"/>
                </a:solidFill>
                <a:effectLst/>
                <a:latin typeface="Tahoma" panose="020B0604030504040204" pitchFamily="34" charset="0"/>
                <a:ea typeface="Tahoma" panose="020B0604030504040204" pitchFamily="34" charset="0"/>
                <a:hlinkClick r:id="rId3"/>
              </a:rPr>
              <a:t>Phoebe.Porter@bclplaw.com</a:t>
            </a:r>
            <a:endParaRPr lang="en-GB" sz="1400" dirty="0"/>
          </a:p>
        </p:txBody>
      </p:sp>
      <p:sp>
        <p:nvSpPr>
          <p:cNvPr id="4" name="Slide Number Placeholder 3">
            <a:extLst>
              <a:ext uri="{FF2B5EF4-FFF2-40B4-BE49-F238E27FC236}">
                <a16:creationId xmlns:a16="http://schemas.microsoft.com/office/drawing/2014/main" id="{84141F1E-9B07-4849-B548-024D8F0881F9}"/>
              </a:ext>
            </a:extLst>
          </p:cNvPr>
          <p:cNvSpPr>
            <a:spLocks noGrp="1"/>
          </p:cNvSpPr>
          <p:nvPr>
            <p:ph type="sldNum" sz="quarter" idx="12"/>
          </p:nvPr>
        </p:nvSpPr>
        <p:spPr/>
        <p:txBody>
          <a:bodyPr/>
          <a:lstStyle/>
          <a:p>
            <a:fld id="{9471E7CE-8A78-4478-9E54-F34347EBC41E}" type="slidenum">
              <a:rPr lang="en-US" smtClean="0"/>
              <a:t>22</a:t>
            </a:fld>
            <a:endParaRPr lang="en-US" dirty="0"/>
          </a:p>
        </p:txBody>
      </p:sp>
      <p:sp>
        <p:nvSpPr>
          <p:cNvPr id="2" name="Title 1">
            <a:extLst>
              <a:ext uri="{FF2B5EF4-FFF2-40B4-BE49-F238E27FC236}">
                <a16:creationId xmlns:a16="http://schemas.microsoft.com/office/drawing/2014/main" id="{8E73DCED-556C-CA6E-6D68-96024D93D49C}"/>
              </a:ext>
            </a:extLst>
          </p:cNvPr>
          <p:cNvSpPr>
            <a:spLocks noGrp="1"/>
          </p:cNvSpPr>
          <p:nvPr>
            <p:ph type="title"/>
          </p:nvPr>
        </p:nvSpPr>
        <p:spPr>
          <a:xfrm>
            <a:off x="647699" y="2775451"/>
            <a:ext cx="11112500" cy="900000"/>
          </a:xfrm>
        </p:spPr>
        <p:txBody>
          <a:bodyPr/>
          <a:lstStyle/>
          <a:p>
            <a:pPr marL="575945" algn="ctr">
              <a:spcBef>
                <a:spcPts val="1200"/>
              </a:spcBef>
              <a:spcAft>
                <a:spcPts val="0"/>
              </a:spcAft>
              <a:tabLst>
                <a:tab pos="575945" algn="l"/>
                <a:tab pos="1043940" algn="l"/>
                <a:tab pos="1511935" algn="l"/>
                <a:tab pos="1980565" algn="l"/>
                <a:tab pos="2448560" algn="l"/>
                <a:tab pos="2916555" algn="l"/>
                <a:tab pos="3384550" algn="l"/>
                <a:tab pos="3852545" algn="l"/>
              </a:tabLst>
            </a:pPr>
            <a:r>
              <a:rPr lang="en-GB" b="1" dirty="0"/>
              <a:t>QUESTIONS?</a:t>
            </a:r>
            <a:br>
              <a:rPr lang="en-GB" sz="1800" dirty="0">
                <a:effectLst/>
                <a:latin typeface="Tahoma" panose="020B0604030504040204" pitchFamily="34" charset="0"/>
                <a:ea typeface="Tahoma" panose="020B0604030504040204" pitchFamily="34" charset="0"/>
              </a:rPr>
            </a:br>
            <a:r>
              <a:rPr lang="en-GB" b="1" dirty="0"/>
              <a:t> </a:t>
            </a:r>
          </a:p>
        </p:txBody>
      </p:sp>
    </p:spTree>
    <p:extLst>
      <p:ext uri="{BB962C8B-B14F-4D97-AF65-F5344CB8AC3E}">
        <p14:creationId xmlns:p14="http://schemas.microsoft.com/office/powerpoint/2010/main" val="3455845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sclaimerTextBox">
            <a:extLst>
              <a:ext uri="{FF2B5EF4-FFF2-40B4-BE49-F238E27FC236}">
                <a16:creationId xmlns:a16="http://schemas.microsoft.com/office/drawing/2014/main" id="{85E5BBA1-0985-3E6E-8FA3-6E4EA6BC2125}"/>
              </a:ext>
            </a:extLst>
          </p:cNvPr>
          <p:cNvSpPr txBox="1"/>
          <p:nvPr/>
        </p:nvSpPr>
        <p:spPr>
          <a:xfrm>
            <a:off x="647700" y="4986300"/>
            <a:ext cx="3456000" cy="1224000"/>
          </a:xfrm>
          <a:prstGeom prst="rect">
            <a:avLst/>
          </a:prstGeom>
          <a:noFill/>
        </p:spPr>
        <p:txBody>
          <a:bodyPr wrap="square" lIns="0" tIns="0" rIns="0" bIns="0" rtlCol="0" anchor="b">
            <a:noAutofit/>
          </a:bodyPr>
          <a:lstStyle/>
          <a:p>
            <a:pPr algn="l"/>
            <a:r>
              <a:rPr lang="en-GB" sz="800" dirty="0"/>
              <a:t>[This document] provides a general summary and is for information/educational purposes only. It is not intended to be comprehensive, nor does it constitute legal advice. Specific legal advice should always be sought before taking or refraining from taking any action.</a:t>
            </a:r>
          </a:p>
        </p:txBody>
      </p:sp>
      <p:sp>
        <p:nvSpPr>
          <p:cNvPr id="6" name="DocIdTextBox">
            <a:extLst>
              <a:ext uri="{FF2B5EF4-FFF2-40B4-BE49-F238E27FC236}">
                <a16:creationId xmlns:a16="http://schemas.microsoft.com/office/drawing/2014/main" id="{180DC048-7895-FE84-5323-B423104BA48E}"/>
              </a:ext>
            </a:extLst>
          </p:cNvPr>
          <p:cNvSpPr txBox="1"/>
          <p:nvPr/>
        </p:nvSpPr>
        <p:spPr>
          <a:xfrm>
            <a:off x="216000" y="6210300"/>
            <a:ext cx="3887700" cy="430213"/>
          </a:xfrm>
          <a:prstGeom prst="rect">
            <a:avLst/>
          </a:prstGeom>
          <a:noFill/>
        </p:spPr>
        <p:txBody>
          <a:bodyPr wrap="square" lIns="0" tIns="0" rIns="0" bIns="0" rtlCol="0" anchor="b">
            <a:noAutofit/>
          </a:bodyPr>
          <a:lstStyle/>
          <a:p>
            <a:r>
              <a:rPr lang="en-US" sz="800"/>
              <a:t>Unprofiled document</a:t>
            </a:r>
            <a:endParaRPr lang="en-US" sz="800" dirty="0"/>
          </a:p>
        </p:txBody>
      </p:sp>
    </p:spTree>
    <p:extLst>
      <p:ext uri="{BB962C8B-B14F-4D97-AF65-F5344CB8AC3E}">
        <p14:creationId xmlns:p14="http://schemas.microsoft.com/office/powerpoint/2010/main" val="885746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05A914C-BC6A-882D-F8E1-EAD54796D190}"/>
              </a:ext>
            </a:extLst>
          </p:cNvPr>
          <p:cNvSpPr>
            <a:spLocks noGrp="1"/>
          </p:cNvSpPr>
          <p:nvPr>
            <p:ph type="sldNum" sz="quarter" idx="12"/>
          </p:nvPr>
        </p:nvSpPr>
        <p:spPr/>
        <p:txBody>
          <a:bodyPr/>
          <a:lstStyle/>
          <a:p>
            <a:fld id="{9471E7CE-8A78-4478-9E54-F34347EBC41E}" type="slidenum">
              <a:rPr lang="en-US" smtClean="0"/>
              <a:t>3</a:t>
            </a:fld>
            <a:endParaRPr lang="en-US" dirty="0"/>
          </a:p>
        </p:txBody>
      </p:sp>
      <p:grpSp>
        <p:nvGrpSpPr>
          <p:cNvPr id="5" name="Group 4">
            <a:extLst>
              <a:ext uri="{FF2B5EF4-FFF2-40B4-BE49-F238E27FC236}">
                <a16:creationId xmlns:a16="http://schemas.microsoft.com/office/drawing/2014/main" id="{9B1636C0-30FB-576B-54A9-9578E5A881A7}"/>
              </a:ext>
            </a:extLst>
          </p:cNvPr>
          <p:cNvGrpSpPr/>
          <p:nvPr/>
        </p:nvGrpSpPr>
        <p:grpSpPr>
          <a:xfrm>
            <a:off x="534691" y="639762"/>
            <a:ext cx="11122618" cy="5578476"/>
            <a:chOff x="647700" y="639762"/>
            <a:chExt cx="11122618" cy="5578476"/>
          </a:xfrm>
        </p:grpSpPr>
        <p:sp>
          <p:nvSpPr>
            <p:cNvPr id="6" name="Rectangle 5">
              <a:extLst>
                <a:ext uri="{FF2B5EF4-FFF2-40B4-BE49-F238E27FC236}">
                  <a16:creationId xmlns:a16="http://schemas.microsoft.com/office/drawing/2014/main" id="{917633B5-B4F6-F056-DDBD-278584029EC0}"/>
                </a:ext>
              </a:extLst>
            </p:cNvPr>
            <p:cNvSpPr/>
            <p:nvPr/>
          </p:nvSpPr>
          <p:spPr>
            <a:xfrm>
              <a:off x="647700" y="647700"/>
              <a:ext cx="3706813" cy="2784475"/>
            </a:xfrm>
            <a:prstGeom prst="rect">
              <a:avLst/>
            </a:prstGeom>
            <a:solidFill>
              <a:srgbClr val="6A7F89"/>
            </a:solidFill>
            <a:ln>
              <a:noFill/>
            </a:ln>
          </p:spPr>
          <p:style>
            <a:lnRef idx="2">
              <a:schemeClr val="accent1">
                <a:shade val="15000"/>
              </a:schemeClr>
            </a:lnRef>
            <a:fillRef idx="1">
              <a:schemeClr val="accent1"/>
            </a:fillRef>
            <a:effectRef idx="0">
              <a:schemeClr val="accent1"/>
            </a:effectRef>
            <a:fontRef idx="minor">
              <a:schemeClr val="lt1"/>
            </a:fontRef>
          </p:style>
          <p:txBody>
            <a:bodyPr lIns="288000" tIns="288000" rIns="288000" bIns="288000" rtlCol="0" anchor="t" anchorCtr="0"/>
            <a:lstStyle/>
            <a:p>
              <a:pPr marL="0" marR="0" lvl="0" indent="0" algn="l" defTabSz="914400" rtl="0" eaLnBrk="1" fontAlgn="auto" latinLnBrk="0" hangingPunct="1">
                <a:lnSpc>
                  <a:spcPct val="90000"/>
                </a:lnSpc>
                <a:spcBef>
                  <a:spcPts val="0"/>
                </a:spcBef>
                <a:spcAft>
                  <a:spcPts val="400"/>
                </a:spcAft>
                <a:buClrTx/>
                <a:buSzTx/>
                <a:buFontTx/>
                <a:buNone/>
                <a:tabLst/>
                <a:defRPr/>
              </a:pPr>
              <a:r>
                <a:rPr lang="en-GB" sz="5400" b="1" dirty="0">
                  <a:solidFill>
                    <a:prstClr val="white"/>
                  </a:solidFill>
                  <a:latin typeface="Tahoma"/>
                </a:rPr>
                <a:t>31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white"/>
                  </a:solidFill>
                  <a:effectLst/>
                  <a:uLnTx/>
                  <a:uFillTx/>
                  <a:latin typeface="Tahoma"/>
                  <a:ea typeface="+mn-ea"/>
                  <a:cs typeface="+mn-cs"/>
                </a:rPr>
                <a:t>Our lawyers work across 31 offices in the US, UK, EU, Asia and the Middle East</a:t>
              </a:r>
            </a:p>
          </p:txBody>
        </p:sp>
        <p:sp>
          <p:nvSpPr>
            <p:cNvPr id="7" name="Rectangle 6">
              <a:extLst>
                <a:ext uri="{FF2B5EF4-FFF2-40B4-BE49-F238E27FC236}">
                  <a16:creationId xmlns:a16="http://schemas.microsoft.com/office/drawing/2014/main" id="{51299175-B8F7-F5E3-3081-7A96572E4D0C}"/>
                </a:ext>
              </a:extLst>
            </p:cNvPr>
            <p:cNvSpPr/>
            <p:nvPr/>
          </p:nvSpPr>
          <p:spPr>
            <a:xfrm>
              <a:off x="4354512" y="649289"/>
              <a:ext cx="3708400" cy="2782886"/>
            </a:xfrm>
            <a:prstGeom prst="rect">
              <a:avLst/>
            </a:prstGeom>
            <a:solidFill>
              <a:srgbClr val="8F9FA6"/>
            </a:solidFill>
            <a:ln>
              <a:noFill/>
            </a:ln>
          </p:spPr>
          <p:style>
            <a:lnRef idx="2">
              <a:schemeClr val="accent1">
                <a:shade val="15000"/>
              </a:schemeClr>
            </a:lnRef>
            <a:fillRef idx="1">
              <a:schemeClr val="accent1"/>
            </a:fillRef>
            <a:effectRef idx="0">
              <a:schemeClr val="accent1"/>
            </a:effectRef>
            <a:fontRef idx="minor">
              <a:schemeClr val="lt1"/>
            </a:fontRef>
          </p:style>
          <p:txBody>
            <a:bodyPr lIns="288000" tIns="288000" rIns="288000" bIns="288000" rtlCol="0" anchor="t" anchorCtr="0"/>
            <a:lstStyle/>
            <a:p>
              <a:pPr marL="0" marR="0" lvl="0" indent="0" algn="l" defTabSz="914400" rtl="0" eaLnBrk="1" fontAlgn="auto" latinLnBrk="0" hangingPunct="1">
                <a:lnSpc>
                  <a:spcPct val="90000"/>
                </a:lnSpc>
                <a:spcBef>
                  <a:spcPts val="0"/>
                </a:spcBef>
                <a:spcAft>
                  <a:spcPts val="600"/>
                </a:spcAft>
                <a:buClrTx/>
                <a:buSzTx/>
                <a:buFontTx/>
                <a:buNone/>
                <a:tabLst/>
                <a:defRPr/>
              </a:pPr>
              <a:r>
                <a:rPr lang="en-GB" sz="5400" b="1" dirty="0">
                  <a:solidFill>
                    <a:prstClr val="white"/>
                  </a:solidFill>
                  <a:latin typeface="Tahoma"/>
                </a:rPr>
                <a:t>1275+</a:t>
              </a:r>
              <a:endParaRPr kumimoji="0" lang="en-GB" sz="5400" b="1" i="0" u="none" strike="noStrike" kern="1200" cap="none" spc="0" normalizeH="0" baseline="0" noProof="0" dirty="0">
                <a:ln>
                  <a:noFill/>
                </a:ln>
                <a:solidFill>
                  <a:prstClr val="white"/>
                </a:solidFill>
                <a:effectLst/>
                <a:uLnTx/>
                <a:uFillTx/>
                <a:latin typeface="Tahom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solidFill>
                    <a:prstClr val="white"/>
                  </a:solidFill>
                  <a:latin typeface="Tahoma"/>
                </a:rPr>
                <a:t>We have over 1,275 lawyers working across our practices</a:t>
              </a:r>
              <a:endParaRPr kumimoji="0" lang="en-GB" sz="1300" b="0" i="0" u="none" strike="noStrike" kern="1200" cap="none" spc="0" normalizeH="0" baseline="0" noProof="0" dirty="0">
                <a:ln>
                  <a:noFill/>
                </a:ln>
                <a:solidFill>
                  <a:prstClr val="white"/>
                </a:solidFill>
                <a:effectLst/>
                <a:uLnTx/>
                <a:uFillTx/>
                <a:latin typeface="Tahoma"/>
                <a:ea typeface="+mn-ea"/>
                <a:cs typeface="+mn-cs"/>
              </a:endParaRPr>
            </a:p>
          </p:txBody>
        </p:sp>
        <p:sp>
          <p:nvSpPr>
            <p:cNvPr id="8" name="Rectangle 7">
              <a:extLst>
                <a:ext uri="{FF2B5EF4-FFF2-40B4-BE49-F238E27FC236}">
                  <a16:creationId xmlns:a16="http://schemas.microsoft.com/office/drawing/2014/main" id="{D95DBD5B-6576-47C7-F0DD-143FF8B4DEB7}"/>
                </a:ext>
              </a:extLst>
            </p:cNvPr>
            <p:cNvSpPr/>
            <p:nvPr/>
          </p:nvSpPr>
          <p:spPr>
            <a:xfrm>
              <a:off x="8063705" y="647700"/>
              <a:ext cx="1854000" cy="1393200"/>
            </a:xfrm>
            <a:prstGeom prst="rect">
              <a:avLst/>
            </a:prstGeom>
            <a:solidFill>
              <a:srgbClr val="E2DED2"/>
            </a:solidFill>
            <a:ln>
              <a:noFill/>
            </a:ln>
          </p:spPr>
          <p:style>
            <a:lnRef idx="2">
              <a:schemeClr val="accent1">
                <a:shade val="15000"/>
              </a:schemeClr>
            </a:lnRef>
            <a:fillRef idx="1">
              <a:schemeClr val="accent1"/>
            </a:fillRef>
            <a:effectRef idx="0">
              <a:schemeClr val="accent1"/>
            </a:effectRef>
            <a:fontRef idx="minor">
              <a:schemeClr val="lt1"/>
            </a:fontRef>
          </p:style>
          <p:txBody>
            <a:bodyPr lIns="288000" tIns="216000" rIns="288000" bIns="288000" rtlCol="0" anchor="t" anchorCtr="0"/>
            <a:lstStyle/>
            <a:p>
              <a:pPr marL="0" marR="0" lvl="0" indent="0" algn="l" defTabSz="914400" rtl="0" eaLnBrk="1" fontAlgn="auto" latinLnBrk="0" hangingPunct="1">
                <a:lnSpc>
                  <a:spcPct val="90000"/>
                </a:lnSpc>
                <a:spcBef>
                  <a:spcPts val="0"/>
                </a:spcBef>
                <a:spcAft>
                  <a:spcPts val="400"/>
                </a:spcAft>
                <a:buClrTx/>
                <a:buSzTx/>
                <a:buFontTx/>
                <a:buNone/>
                <a:tabLst/>
                <a:defRPr/>
              </a:pPr>
              <a:r>
                <a:rPr lang="en-GB" sz="2400" b="1" dirty="0">
                  <a:solidFill>
                    <a:prstClr val="black"/>
                  </a:solidFill>
                  <a:latin typeface="Tahoma"/>
                </a:rPr>
                <a:t>40%</a:t>
              </a:r>
              <a:endParaRPr kumimoji="0" lang="en-GB" sz="2400" b="1" i="0" u="none" strike="noStrike" kern="1200" cap="none" spc="0" normalizeH="0" baseline="0" noProof="0" dirty="0">
                <a:ln>
                  <a:noFill/>
                </a:ln>
                <a:solidFill>
                  <a:prstClr val="black"/>
                </a:solidFill>
                <a:effectLst/>
                <a:uLnTx/>
                <a:uFillTx/>
                <a:latin typeface="Tahom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Tahoma"/>
                  <a:ea typeface="+mn-ea"/>
                  <a:cs typeface="+mn-cs"/>
                </a:rPr>
                <a:t>Of our clients have worked with us for over 20 years</a:t>
              </a:r>
            </a:p>
          </p:txBody>
        </p:sp>
        <p:sp>
          <p:nvSpPr>
            <p:cNvPr id="9" name="Rectangle 8">
              <a:extLst>
                <a:ext uri="{FF2B5EF4-FFF2-40B4-BE49-F238E27FC236}">
                  <a16:creationId xmlns:a16="http://schemas.microsoft.com/office/drawing/2014/main" id="{62E50B9F-21A1-3FA8-42B1-D36D8CFE3DA1}"/>
                </a:ext>
              </a:extLst>
            </p:cNvPr>
            <p:cNvSpPr/>
            <p:nvPr/>
          </p:nvSpPr>
          <p:spPr>
            <a:xfrm>
              <a:off x="9916318" y="639762"/>
              <a:ext cx="1854000" cy="139320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lIns="288000" tIns="216000" rIns="288000" bIns="288000" rtlCol="0" anchor="t" anchorCtr="0"/>
            <a:lstStyle/>
            <a:p>
              <a:pPr marL="0" marR="0" lvl="0" indent="0" algn="l" defTabSz="914400" rtl="0" eaLnBrk="1" fontAlgn="auto" latinLnBrk="0" hangingPunct="1">
                <a:lnSpc>
                  <a:spcPct val="90000"/>
                </a:lnSpc>
                <a:spcBef>
                  <a:spcPts val="0"/>
                </a:spcBef>
                <a:spcAft>
                  <a:spcPts val="40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Tahoma"/>
                  <a:ea typeface="+mn-ea"/>
                  <a:cs typeface="+mn-cs"/>
                </a:rPr>
                <a:t>Ranked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Tahoma"/>
                  <a:ea typeface="+mn-ea"/>
                  <a:cs typeface="+mn-cs"/>
                </a:rPr>
                <a:t>Members of our team are ranked Band 1 in Chambers UK 2025 and feature in the Legal 500 UK’s Hall of Fame</a:t>
              </a:r>
            </a:p>
          </p:txBody>
        </p:sp>
        <p:sp>
          <p:nvSpPr>
            <p:cNvPr id="10" name="Rectangle 9">
              <a:extLst>
                <a:ext uri="{FF2B5EF4-FFF2-40B4-BE49-F238E27FC236}">
                  <a16:creationId xmlns:a16="http://schemas.microsoft.com/office/drawing/2014/main" id="{A1A45548-5495-785E-238A-9C29AA7AC7EF}"/>
                </a:ext>
              </a:extLst>
            </p:cNvPr>
            <p:cNvSpPr/>
            <p:nvPr/>
          </p:nvSpPr>
          <p:spPr>
            <a:xfrm>
              <a:off x="9916318" y="1925053"/>
              <a:ext cx="1854000" cy="150887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lIns="288000" tIns="288000" rIns="288000" bIns="288000" rtlCol="0" anchor="t" anchorCtr="0"/>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Tahoma"/>
                <a:ea typeface="+mn-ea"/>
                <a:cs typeface="+mn-cs"/>
              </a:endParaRPr>
            </a:p>
          </p:txBody>
        </p:sp>
        <p:sp>
          <p:nvSpPr>
            <p:cNvPr id="11" name="Rectangle 10">
              <a:extLst>
                <a:ext uri="{FF2B5EF4-FFF2-40B4-BE49-F238E27FC236}">
                  <a16:creationId xmlns:a16="http://schemas.microsoft.com/office/drawing/2014/main" id="{99D23F65-5DCB-5CC3-0046-1112CB02AECB}"/>
                </a:ext>
              </a:extLst>
            </p:cNvPr>
            <p:cNvSpPr/>
            <p:nvPr/>
          </p:nvSpPr>
          <p:spPr>
            <a:xfrm>
              <a:off x="648493" y="3429000"/>
              <a:ext cx="3706813" cy="2789238"/>
            </a:xfrm>
            <a:prstGeom prst="rect">
              <a:avLst/>
            </a:prstGeom>
            <a:solidFill>
              <a:srgbClr val="445E6B"/>
            </a:solidFill>
            <a:ln>
              <a:noFill/>
            </a:ln>
          </p:spPr>
          <p:style>
            <a:lnRef idx="2">
              <a:schemeClr val="accent1">
                <a:shade val="15000"/>
              </a:schemeClr>
            </a:lnRef>
            <a:fillRef idx="1">
              <a:schemeClr val="accent1"/>
            </a:fillRef>
            <a:effectRef idx="0">
              <a:schemeClr val="accent1"/>
            </a:effectRef>
            <a:fontRef idx="minor">
              <a:schemeClr val="lt1"/>
            </a:fontRef>
          </p:style>
          <p:txBody>
            <a:bodyPr lIns="288000" tIns="288000" rIns="288000" bIns="288000" rtlCol="0" anchor="t" anchorCtr="0"/>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Tahoma"/>
                  <a:ea typeface="+mn-ea"/>
                  <a:cs typeface="+mn-cs"/>
                </a:rPr>
                <a:t>Full service</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300" b="0" i="0" u="none" strike="noStrike" kern="1200" cap="none" spc="0" normalizeH="0" baseline="0" noProof="0" dirty="0">
                  <a:ln>
                    <a:noFill/>
                  </a:ln>
                  <a:solidFill>
                    <a:prstClr val="white"/>
                  </a:solidFill>
                  <a:effectLst/>
                  <a:uLnTx/>
                  <a:uFillTx/>
                  <a:latin typeface="Tahoma"/>
                  <a:ea typeface="+mn-ea"/>
                  <a:cs typeface="+mn-cs"/>
                </a:rPr>
                <a:t>Insurance offering with particular specialism in reinsurance </a:t>
              </a:r>
            </a:p>
          </p:txBody>
        </p:sp>
        <p:sp>
          <p:nvSpPr>
            <p:cNvPr id="12" name="Rectangle 11">
              <a:extLst>
                <a:ext uri="{FF2B5EF4-FFF2-40B4-BE49-F238E27FC236}">
                  <a16:creationId xmlns:a16="http://schemas.microsoft.com/office/drawing/2014/main" id="{6A7C0F76-1C82-5744-09C7-632CE0CE2935}"/>
                </a:ext>
              </a:extLst>
            </p:cNvPr>
            <p:cNvSpPr/>
            <p:nvPr/>
          </p:nvSpPr>
          <p:spPr>
            <a:xfrm>
              <a:off x="8062914" y="3432175"/>
              <a:ext cx="3706811" cy="2786063"/>
            </a:xfrm>
            <a:prstGeom prst="rect">
              <a:avLst/>
            </a:prstGeom>
            <a:solidFill>
              <a:srgbClr val="D1CCBA"/>
            </a:solidFill>
            <a:ln>
              <a:noFill/>
            </a:ln>
          </p:spPr>
          <p:style>
            <a:lnRef idx="2">
              <a:schemeClr val="accent1">
                <a:shade val="15000"/>
              </a:schemeClr>
            </a:lnRef>
            <a:fillRef idx="1">
              <a:schemeClr val="accent1"/>
            </a:fillRef>
            <a:effectRef idx="0">
              <a:schemeClr val="accent1"/>
            </a:effectRef>
            <a:fontRef idx="minor">
              <a:schemeClr val="lt1"/>
            </a:fontRef>
          </p:style>
          <p:txBody>
            <a:bodyPr lIns="288000" tIns="288000" rIns="288000" bIns="288000" rtlCol="0" anchor="t" anchorCtr="0"/>
            <a:lstStyle/>
            <a:p>
              <a:pPr marL="0" marR="0" lvl="0" indent="0" algn="l" defTabSz="914400" rtl="0" eaLnBrk="1" fontAlgn="auto" latinLnBrk="0" hangingPunct="1">
                <a:lnSpc>
                  <a:spcPct val="90000"/>
                </a:lnSpc>
                <a:spcBef>
                  <a:spcPts val="0"/>
                </a:spcBef>
                <a:spcAft>
                  <a:spcPts val="400"/>
                </a:spcAft>
                <a:buClrTx/>
                <a:buSzTx/>
                <a:buFontTx/>
                <a:buNone/>
                <a:tabLst/>
                <a:defRPr/>
              </a:pPr>
              <a:r>
                <a:rPr kumimoji="0" lang="en-GB" sz="8000" b="1" i="0" u="none" strike="noStrike" kern="1200" cap="none" spc="0" normalizeH="0" baseline="0" noProof="0" dirty="0">
                  <a:ln>
                    <a:noFill/>
                  </a:ln>
                  <a:solidFill>
                    <a:prstClr val="black"/>
                  </a:solidFill>
                  <a:effectLst/>
                  <a:uLnTx/>
                  <a:uFillTx/>
                  <a:latin typeface="Tahoma"/>
                  <a:ea typeface="+mn-ea"/>
                  <a:cs typeface="+mn-cs"/>
                </a:rPr>
                <a:t>35%</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solidFill>
                    <a:prstClr val="black"/>
                  </a:solidFill>
                  <a:latin typeface="Tahoma"/>
                </a:rPr>
                <a:t>Of Fortune 500 companies rely on us</a:t>
              </a:r>
              <a:endParaRPr kumimoji="0" lang="en-GB" sz="1300" b="0" i="0" u="none" strike="noStrike" kern="1200" cap="none" spc="0" normalizeH="0" baseline="0" noProof="0" dirty="0">
                <a:ln>
                  <a:noFill/>
                </a:ln>
                <a:solidFill>
                  <a:prstClr val="black"/>
                </a:solidFill>
                <a:effectLst/>
                <a:uLnTx/>
                <a:uFillTx/>
                <a:latin typeface="Tahoma"/>
                <a:ea typeface="+mn-ea"/>
                <a:cs typeface="+mn-cs"/>
              </a:endParaRPr>
            </a:p>
          </p:txBody>
        </p:sp>
        <p:sp>
          <p:nvSpPr>
            <p:cNvPr id="13" name="Rectangle 12">
              <a:extLst>
                <a:ext uri="{FF2B5EF4-FFF2-40B4-BE49-F238E27FC236}">
                  <a16:creationId xmlns:a16="http://schemas.microsoft.com/office/drawing/2014/main" id="{DFCA7998-2502-2248-D381-70A9B61903B5}"/>
                </a:ext>
              </a:extLst>
            </p:cNvPr>
            <p:cNvSpPr/>
            <p:nvPr/>
          </p:nvSpPr>
          <p:spPr>
            <a:xfrm>
              <a:off x="8063706" y="2040731"/>
              <a:ext cx="1854000" cy="13932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288000" tIns="288000" rIns="288000" bIns="288000" rtlCol="0" anchor="t" anchorCtr="0"/>
            <a:lstStyle/>
            <a:p>
              <a:pPr marL="0" marR="0" lvl="0" indent="0" algn="l" defTabSz="914400" rtl="0" eaLnBrk="1" fontAlgn="auto" latinLnBrk="0" hangingPunct="1">
                <a:lnSpc>
                  <a:spcPct val="90000"/>
                </a:lnSpc>
                <a:spcBef>
                  <a:spcPts val="0"/>
                </a:spcBef>
                <a:spcAft>
                  <a:spcPts val="40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Tahoma"/>
                <a:ea typeface="+mn-ea"/>
                <a:cs typeface="+mn-cs"/>
              </a:endParaRPr>
            </a:p>
          </p:txBody>
        </p:sp>
        <p:sp>
          <p:nvSpPr>
            <p:cNvPr id="14" name="Rectangle 13">
              <a:extLst>
                <a:ext uri="{FF2B5EF4-FFF2-40B4-BE49-F238E27FC236}">
                  <a16:creationId xmlns:a16="http://schemas.microsoft.com/office/drawing/2014/main" id="{E63FB373-B427-F7ED-7B5C-0221B94D3942}"/>
                </a:ext>
              </a:extLst>
            </p:cNvPr>
            <p:cNvSpPr/>
            <p:nvPr/>
          </p:nvSpPr>
          <p:spPr>
            <a:xfrm>
              <a:off x="4354511" y="3429000"/>
              <a:ext cx="3708401" cy="2789238"/>
            </a:xfrm>
            <a:prstGeom prst="rect">
              <a:avLst/>
            </a:prstGeom>
            <a:blipFill dpi="0" rotWithShape="1">
              <a:blip r:embed="rId2" cstate="print">
                <a:extLst>
                  <a:ext uri="{28A0092B-C50C-407E-A947-70E740481C1C}">
                    <a14:useLocalDpi xmlns:a14="http://schemas.microsoft.com/office/drawing/2010/main"/>
                  </a:ext>
                </a:extLst>
              </a:blip>
              <a:srcRect/>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lIns="288000" tIns="288000" rIns="288000" bIns="288000" rtlCol="0" anchor="t" anchorCtr="0"/>
            <a:lstStyle/>
            <a:p>
              <a:pPr marL="0" marR="0" lvl="0" indent="0" algn="l" defTabSz="914400" rtl="0" eaLnBrk="1" fontAlgn="auto" latinLnBrk="0" hangingPunct="1">
                <a:lnSpc>
                  <a:spcPct val="90000"/>
                </a:lnSpc>
                <a:spcBef>
                  <a:spcPts val="0"/>
                </a:spcBef>
                <a:spcAft>
                  <a:spcPts val="40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Tahoma"/>
                <a:ea typeface="+mn-ea"/>
                <a:cs typeface="+mn-cs"/>
              </a:endParaRPr>
            </a:p>
          </p:txBody>
        </p:sp>
        <p:pic>
          <p:nvPicPr>
            <p:cNvPr id="15" name="Picture 14">
              <a:extLst>
                <a:ext uri="{FF2B5EF4-FFF2-40B4-BE49-F238E27FC236}">
                  <a16:creationId xmlns:a16="http://schemas.microsoft.com/office/drawing/2014/main" id="{71BFCFAE-4BFE-0DC0-2904-36DB072E9F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92710" y="2284952"/>
              <a:ext cx="902210" cy="902210"/>
            </a:xfrm>
            <a:prstGeom prst="rect">
              <a:avLst/>
            </a:prstGeom>
          </p:spPr>
        </p:pic>
      </p:grpSp>
    </p:spTree>
    <p:extLst>
      <p:ext uri="{BB962C8B-B14F-4D97-AF65-F5344CB8AC3E}">
        <p14:creationId xmlns:p14="http://schemas.microsoft.com/office/powerpoint/2010/main" val="2516711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9A4CD35-9214-DE62-4AEC-92AA2AE4B0BD}"/>
              </a:ext>
            </a:extLst>
          </p:cNvPr>
          <p:cNvSpPr>
            <a:spLocks noGrp="1"/>
          </p:cNvSpPr>
          <p:nvPr>
            <p:ph type="sldNum" sz="quarter" idx="12"/>
          </p:nvPr>
        </p:nvSpPr>
        <p:spPr>
          <a:xfrm>
            <a:off x="11220199" y="6512718"/>
            <a:ext cx="540000" cy="345282"/>
          </a:xfrm>
        </p:spPr>
        <p:txBody>
          <a:bodyPr/>
          <a:lstStyle/>
          <a:p>
            <a:fld id="{9471E7CE-8A78-4478-9E54-F34347EBC41E}" type="slidenum">
              <a:rPr lang="en-US" smtClean="0"/>
              <a:pPr/>
              <a:t>4</a:t>
            </a:fld>
            <a:endParaRPr lang="en-US" dirty="0"/>
          </a:p>
        </p:txBody>
      </p:sp>
      <p:sp>
        <p:nvSpPr>
          <p:cNvPr id="2" name="Title 1">
            <a:extLst>
              <a:ext uri="{FF2B5EF4-FFF2-40B4-BE49-F238E27FC236}">
                <a16:creationId xmlns:a16="http://schemas.microsoft.com/office/drawing/2014/main" id="{7D4D94AB-CA80-CDC4-9968-95BE7D4EC093}"/>
              </a:ext>
            </a:extLst>
          </p:cNvPr>
          <p:cNvSpPr txBox="1">
            <a:spLocks/>
          </p:cNvSpPr>
          <p:nvPr/>
        </p:nvSpPr>
        <p:spPr>
          <a:xfrm>
            <a:off x="962675" y="698400"/>
            <a:ext cx="10274400" cy="4500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3600" kern="1200">
                <a:solidFill>
                  <a:schemeClr val="tx2"/>
                </a:solidFill>
                <a:latin typeface="+mj-lt"/>
                <a:ea typeface="+mj-ea"/>
                <a:cs typeface="+mj-cs"/>
              </a:defRPr>
            </a:lvl1pPr>
          </a:lstStyle>
          <a:p>
            <a:pPr algn="ctr"/>
            <a:r>
              <a:rPr lang="en-GB" sz="2800" dirty="0"/>
              <a:t>Insurance Issues - Russia/Ukraine Aviation claims worldwide</a:t>
            </a:r>
          </a:p>
        </p:txBody>
      </p:sp>
      <p:graphicFrame>
        <p:nvGraphicFramePr>
          <p:cNvPr id="16" name="Chart 15">
            <a:extLst>
              <a:ext uri="{FF2B5EF4-FFF2-40B4-BE49-F238E27FC236}">
                <a16:creationId xmlns:a16="http://schemas.microsoft.com/office/drawing/2014/main" id="{4E9C2DA6-CDC3-2D95-9366-9EC811874528}"/>
              </a:ext>
            </a:extLst>
          </p:cNvPr>
          <p:cNvGraphicFramePr/>
          <p:nvPr>
            <p:extLst>
              <p:ext uri="{D42A27DB-BD31-4B8C-83A1-F6EECF244321}">
                <p14:modId xmlns:p14="http://schemas.microsoft.com/office/powerpoint/2010/main" val="1595743227"/>
              </p:ext>
            </p:extLst>
          </p:nvPr>
        </p:nvGraphicFramePr>
        <p:xfrm>
          <a:off x="1914554" y="1367406"/>
          <a:ext cx="8128000" cy="48823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861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EAF08-E1B0-0FD1-757C-F2593221C98E}"/>
              </a:ext>
            </a:extLst>
          </p:cNvPr>
          <p:cNvSpPr>
            <a:spLocks noGrp="1"/>
          </p:cNvSpPr>
          <p:nvPr>
            <p:ph type="title"/>
          </p:nvPr>
        </p:nvSpPr>
        <p:spPr>
          <a:xfrm>
            <a:off x="647700" y="542925"/>
            <a:ext cx="11112500" cy="1243930"/>
          </a:xfrm>
        </p:spPr>
        <p:txBody>
          <a:bodyPr/>
          <a:lstStyle/>
          <a:p>
            <a:pPr algn="ctr"/>
            <a:r>
              <a:rPr lang="en-GB" sz="3600" dirty="0"/>
              <a:t>Insurance Issues </a:t>
            </a:r>
            <a:r>
              <a:rPr lang="en-GB" dirty="0"/>
              <a:t>– Where do the underlying losses fall? </a:t>
            </a:r>
          </a:p>
        </p:txBody>
      </p:sp>
      <p:sp>
        <p:nvSpPr>
          <p:cNvPr id="3" name="Content Placeholder 2">
            <a:extLst>
              <a:ext uri="{FF2B5EF4-FFF2-40B4-BE49-F238E27FC236}">
                <a16:creationId xmlns:a16="http://schemas.microsoft.com/office/drawing/2014/main" id="{B286BF47-C80B-FEB5-9609-CB01B8647A59}"/>
              </a:ext>
            </a:extLst>
          </p:cNvPr>
          <p:cNvSpPr>
            <a:spLocks noGrp="1"/>
          </p:cNvSpPr>
          <p:nvPr>
            <p:ph idx="1"/>
          </p:nvPr>
        </p:nvSpPr>
        <p:spPr>
          <a:xfrm>
            <a:off x="647700" y="1786855"/>
            <a:ext cx="11112499" cy="4423145"/>
          </a:xfrm>
          <a:solidFill>
            <a:srgbClr val="E2DED2"/>
          </a:solidFill>
        </p:spPr>
        <p:txBody>
          <a:bodyPr/>
          <a:lstStyle/>
          <a:p>
            <a:pPr>
              <a:buFont typeface="Wingdings" panose="05000000000000000000" pitchFamily="2" charset="2"/>
              <a:buChar char="Ø"/>
            </a:pPr>
            <a:r>
              <a:rPr lang="en-GB" dirty="0"/>
              <a:t>Can be viewed as a quadrant: </a:t>
            </a:r>
          </a:p>
          <a:p>
            <a:pPr marL="0" indent="0">
              <a:buNone/>
            </a:pPr>
            <a:endParaRPr lang="en-GB" dirty="0"/>
          </a:p>
          <a:p>
            <a:pPr marL="0" indent="0">
              <a:buNone/>
            </a:pPr>
            <a:endParaRPr lang="en-GB" dirty="0"/>
          </a:p>
          <a:p>
            <a:pPr>
              <a:buFont typeface="Wingdings" panose="05000000000000000000" pitchFamily="2" charset="2"/>
              <a:buChar char="Ø"/>
            </a:pPr>
            <a:endParaRPr lang="en-GB" dirty="0"/>
          </a:p>
          <a:p>
            <a:pPr>
              <a:buFont typeface="Wingdings" panose="05000000000000000000" pitchFamily="2" charset="2"/>
              <a:buChar char="Ø"/>
            </a:pPr>
            <a:endParaRPr lang="en-GB" dirty="0"/>
          </a:p>
          <a:p>
            <a:pPr marL="0" indent="0">
              <a:buNone/>
            </a:pPr>
            <a:endParaRPr lang="en-GB" dirty="0"/>
          </a:p>
          <a:p>
            <a:pPr marL="0" indent="0">
              <a:buNone/>
            </a:pPr>
            <a:endParaRPr lang="en-GB" dirty="0"/>
          </a:p>
          <a:p>
            <a:pPr>
              <a:spcBef>
                <a:spcPts val="600"/>
              </a:spcBef>
              <a:buFont typeface="Wingdings" panose="05000000000000000000" pitchFamily="2" charset="2"/>
              <a:buChar char="Ø"/>
            </a:pPr>
            <a:r>
              <a:rPr lang="en-GB" dirty="0"/>
              <a:t>Or, there is no loss! </a:t>
            </a:r>
          </a:p>
        </p:txBody>
      </p:sp>
      <p:sp>
        <p:nvSpPr>
          <p:cNvPr id="4" name="Slide Number Placeholder 3">
            <a:extLst>
              <a:ext uri="{FF2B5EF4-FFF2-40B4-BE49-F238E27FC236}">
                <a16:creationId xmlns:a16="http://schemas.microsoft.com/office/drawing/2014/main" id="{A2CDD675-0CB2-BD30-CCDC-B55033027308}"/>
              </a:ext>
            </a:extLst>
          </p:cNvPr>
          <p:cNvSpPr>
            <a:spLocks noGrp="1"/>
          </p:cNvSpPr>
          <p:nvPr>
            <p:ph type="sldNum" sz="quarter" idx="12"/>
          </p:nvPr>
        </p:nvSpPr>
        <p:spPr/>
        <p:txBody>
          <a:bodyPr/>
          <a:lstStyle/>
          <a:p>
            <a:fld id="{9471E7CE-8A78-4478-9E54-F34347EBC41E}" type="slidenum">
              <a:rPr lang="en-US" smtClean="0"/>
              <a:t>5</a:t>
            </a:fld>
            <a:endParaRPr lang="en-US" dirty="0"/>
          </a:p>
        </p:txBody>
      </p:sp>
      <p:cxnSp>
        <p:nvCxnSpPr>
          <p:cNvPr id="7" name="Straight Connector 6">
            <a:extLst>
              <a:ext uri="{FF2B5EF4-FFF2-40B4-BE49-F238E27FC236}">
                <a16:creationId xmlns:a16="http://schemas.microsoft.com/office/drawing/2014/main" id="{FA2CB845-7C3C-842C-4DC3-140213053A54}"/>
              </a:ext>
            </a:extLst>
          </p:cNvPr>
          <p:cNvCxnSpPr/>
          <p:nvPr/>
        </p:nvCxnSpPr>
        <p:spPr>
          <a:xfrm>
            <a:off x="6224631" y="2332139"/>
            <a:ext cx="0" cy="3061982"/>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B792CAE-D0DD-D47A-8A28-825E595501E2}"/>
              </a:ext>
            </a:extLst>
          </p:cNvPr>
          <p:cNvCxnSpPr>
            <a:cxnSpLocks/>
          </p:cNvCxnSpPr>
          <p:nvPr/>
        </p:nvCxnSpPr>
        <p:spPr>
          <a:xfrm flipH="1">
            <a:off x="4111304" y="3868723"/>
            <a:ext cx="4226653"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81726C4-20EE-7C2B-181C-015A7A2355E6}"/>
              </a:ext>
            </a:extLst>
          </p:cNvPr>
          <p:cNvSpPr txBox="1"/>
          <p:nvPr/>
        </p:nvSpPr>
        <p:spPr>
          <a:xfrm>
            <a:off x="6358854" y="2804719"/>
            <a:ext cx="1812019" cy="761286"/>
          </a:xfrm>
          <a:prstGeom prst="rect">
            <a:avLst/>
          </a:prstGeom>
          <a:noFill/>
        </p:spPr>
        <p:txBody>
          <a:bodyPr wrap="square" lIns="0" tIns="0" rIns="0" bIns="0" rtlCol="0">
            <a:noAutofit/>
          </a:bodyPr>
          <a:lstStyle/>
          <a:p>
            <a:pPr algn="ctr"/>
            <a:r>
              <a:rPr lang="en-GB" sz="2800" dirty="0"/>
              <a:t>Operator Policies</a:t>
            </a:r>
          </a:p>
        </p:txBody>
      </p:sp>
      <p:sp>
        <p:nvSpPr>
          <p:cNvPr id="11" name="TextBox 10">
            <a:extLst>
              <a:ext uri="{FF2B5EF4-FFF2-40B4-BE49-F238E27FC236}">
                <a16:creationId xmlns:a16="http://schemas.microsoft.com/office/drawing/2014/main" id="{3DEEAAA0-A1EC-54A3-5C2E-2773F1495C01}"/>
              </a:ext>
            </a:extLst>
          </p:cNvPr>
          <p:cNvSpPr txBox="1"/>
          <p:nvPr/>
        </p:nvSpPr>
        <p:spPr>
          <a:xfrm>
            <a:off x="4155351" y="2800524"/>
            <a:ext cx="1812019" cy="761286"/>
          </a:xfrm>
          <a:prstGeom prst="rect">
            <a:avLst/>
          </a:prstGeom>
          <a:noFill/>
        </p:spPr>
        <p:txBody>
          <a:bodyPr wrap="square" lIns="0" tIns="0" rIns="0" bIns="0" rtlCol="0">
            <a:noAutofit/>
          </a:bodyPr>
          <a:lstStyle/>
          <a:p>
            <a:pPr algn="ctr"/>
            <a:r>
              <a:rPr lang="en-GB" sz="2800" dirty="0"/>
              <a:t>Lessor Policies</a:t>
            </a:r>
          </a:p>
        </p:txBody>
      </p:sp>
      <p:sp>
        <p:nvSpPr>
          <p:cNvPr id="12" name="TextBox 11">
            <a:extLst>
              <a:ext uri="{FF2B5EF4-FFF2-40B4-BE49-F238E27FC236}">
                <a16:creationId xmlns:a16="http://schemas.microsoft.com/office/drawing/2014/main" id="{D7BDAF27-BC43-DAF7-0306-007B955C0976}"/>
              </a:ext>
            </a:extLst>
          </p:cNvPr>
          <p:cNvSpPr txBox="1"/>
          <p:nvPr/>
        </p:nvSpPr>
        <p:spPr>
          <a:xfrm>
            <a:off x="4261958" y="4250779"/>
            <a:ext cx="1812019" cy="761286"/>
          </a:xfrm>
          <a:prstGeom prst="rect">
            <a:avLst/>
          </a:prstGeom>
          <a:noFill/>
        </p:spPr>
        <p:txBody>
          <a:bodyPr wrap="square" lIns="0" tIns="0" rIns="0" bIns="0" rtlCol="0">
            <a:noAutofit/>
          </a:bodyPr>
          <a:lstStyle/>
          <a:p>
            <a:pPr algn="ctr"/>
            <a:r>
              <a:rPr lang="en-GB" sz="2800" dirty="0"/>
              <a:t>War Risks Policies</a:t>
            </a:r>
          </a:p>
        </p:txBody>
      </p:sp>
      <p:sp>
        <p:nvSpPr>
          <p:cNvPr id="13" name="TextBox 12">
            <a:extLst>
              <a:ext uri="{FF2B5EF4-FFF2-40B4-BE49-F238E27FC236}">
                <a16:creationId xmlns:a16="http://schemas.microsoft.com/office/drawing/2014/main" id="{634A699F-C352-2FA7-6BB7-EEA29E92F21B}"/>
              </a:ext>
            </a:extLst>
          </p:cNvPr>
          <p:cNvSpPr txBox="1"/>
          <p:nvPr/>
        </p:nvSpPr>
        <p:spPr>
          <a:xfrm>
            <a:off x="6375285" y="4268956"/>
            <a:ext cx="1812019" cy="761286"/>
          </a:xfrm>
          <a:prstGeom prst="rect">
            <a:avLst/>
          </a:prstGeom>
          <a:noFill/>
        </p:spPr>
        <p:txBody>
          <a:bodyPr wrap="square" lIns="0" tIns="0" rIns="0" bIns="0" rtlCol="0">
            <a:noAutofit/>
          </a:bodyPr>
          <a:lstStyle/>
          <a:p>
            <a:pPr algn="ctr"/>
            <a:r>
              <a:rPr lang="en-GB" sz="2800" dirty="0"/>
              <a:t>All Risks Policies</a:t>
            </a:r>
          </a:p>
        </p:txBody>
      </p:sp>
    </p:spTree>
    <p:extLst>
      <p:ext uri="{BB962C8B-B14F-4D97-AF65-F5344CB8AC3E}">
        <p14:creationId xmlns:p14="http://schemas.microsoft.com/office/powerpoint/2010/main" val="3403610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B0C3-D0A3-BC10-ADC4-6A1BF2F08CBA}"/>
              </a:ext>
            </a:extLst>
          </p:cNvPr>
          <p:cNvSpPr>
            <a:spLocks noGrp="1"/>
          </p:cNvSpPr>
          <p:nvPr>
            <p:ph type="title"/>
          </p:nvPr>
        </p:nvSpPr>
        <p:spPr>
          <a:xfrm>
            <a:off x="539750" y="534536"/>
            <a:ext cx="11112500" cy="900000"/>
          </a:xfrm>
        </p:spPr>
        <p:txBody>
          <a:bodyPr/>
          <a:lstStyle/>
          <a:p>
            <a:pPr algn="ctr"/>
            <a:r>
              <a:rPr lang="en-GB" sz="3000" dirty="0"/>
              <a:t>Insurance Issues - Type and Status of English Proceedings </a:t>
            </a:r>
          </a:p>
        </p:txBody>
      </p:sp>
      <p:sp>
        <p:nvSpPr>
          <p:cNvPr id="4" name="Slide Number Placeholder 3">
            <a:extLst>
              <a:ext uri="{FF2B5EF4-FFF2-40B4-BE49-F238E27FC236}">
                <a16:creationId xmlns:a16="http://schemas.microsoft.com/office/drawing/2014/main" id="{A927B78E-B16D-9043-1363-24CED7765952}"/>
              </a:ext>
            </a:extLst>
          </p:cNvPr>
          <p:cNvSpPr>
            <a:spLocks noGrp="1"/>
          </p:cNvSpPr>
          <p:nvPr>
            <p:ph type="sldNum" sz="quarter" idx="12"/>
          </p:nvPr>
        </p:nvSpPr>
        <p:spPr/>
        <p:txBody>
          <a:bodyPr/>
          <a:lstStyle/>
          <a:p>
            <a:fld id="{9471E7CE-8A78-4478-9E54-F34347EBC41E}" type="slidenum">
              <a:rPr lang="en-US" smtClean="0"/>
              <a:t>6</a:t>
            </a:fld>
            <a:endParaRPr lang="en-US" dirty="0"/>
          </a:p>
        </p:txBody>
      </p:sp>
      <p:sp>
        <p:nvSpPr>
          <p:cNvPr id="5" name="TextBox 4">
            <a:extLst>
              <a:ext uri="{FF2B5EF4-FFF2-40B4-BE49-F238E27FC236}">
                <a16:creationId xmlns:a16="http://schemas.microsoft.com/office/drawing/2014/main" id="{4F7F9F11-27A8-D63B-4068-BD5C8139D27E}"/>
              </a:ext>
            </a:extLst>
          </p:cNvPr>
          <p:cNvSpPr txBox="1"/>
          <p:nvPr/>
        </p:nvSpPr>
        <p:spPr>
          <a:xfrm>
            <a:off x="911682" y="1008404"/>
            <a:ext cx="10578517" cy="5443670"/>
          </a:xfrm>
          <a:prstGeom prst="rect">
            <a:avLst/>
          </a:prstGeom>
          <a:solidFill>
            <a:srgbClr val="E2DED2"/>
          </a:solidFill>
        </p:spPr>
        <p:txBody>
          <a:bodyPr wrap="square" lIns="0" tIns="0" rIns="0" bIns="0" rtlCol="0">
            <a:noAutofit/>
          </a:bodyPr>
          <a:lstStyle/>
          <a:p>
            <a:pPr>
              <a:spcBef>
                <a:spcPts val="1800"/>
              </a:spcBef>
            </a:pPr>
            <a:r>
              <a:rPr lang="en-GB" sz="2800" dirty="0"/>
              <a:t>Two types of claims: </a:t>
            </a:r>
          </a:p>
          <a:p>
            <a:pPr marL="800100" lvl="1" indent="-342900">
              <a:spcBef>
                <a:spcPts val="1800"/>
              </a:spcBef>
              <a:buFont typeface="Wingdings" panose="05000000000000000000" pitchFamily="2" charset="2"/>
              <a:buChar char="Ø"/>
            </a:pPr>
            <a:r>
              <a:rPr lang="en-GB" sz="2000" u="sng" dirty="0"/>
              <a:t>Lessor Claims </a:t>
            </a:r>
          </a:p>
          <a:p>
            <a:pPr marL="1257300" lvl="2" indent="-342900" algn="just">
              <a:spcBef>
                <a:spcPts val="1800"/>
              </a:spcBef>
              <a:buFont typeface="Arial" panose="020B0604020202020204" pitchFamily="34" charset="0"/>
              <a:buChar char="•"/>
            </a:pPr>
            <a:r>
              <a:rPr lang="en-GB" sz="1300" dirty="0"/>
              <a:t>6 claims: AerCap, Dubai Aerospace Enterprise, Falcon, </a:t>
            </a:r>
            <a:r>
              <a:rPr lang="en-GB" sz="1300" dirty="0" err="1"/>
              <a:t>KDAC</a:t>
            </a:r>
            <a:r>
              <a:rPr lang="en-GB" sz="1300" dirty="0"/>
              <a:t>, Merx Aviation, </a:t>
            </a:r>
            <a:r>
              <a:rPr lang="en-GB" sz="1300" dirty="0" err="1"/>
              <a:t>GASL</a:t>
            </a:r>
            <a:r>
              <a:rPr lang="en-GB" sz="1300" dirty="0"/>
              <a:t> Ireland (Genesis)</a:t>
            </a:r>
          </a:p>
          <a:p>
            <a:pPr marL="1257300" lvl="2" indent="-342900" algn="just">
              <a:spcBef>
                <a:spcPts val="1800"/>
              </a:spcBef>
              <a:buFont typeface="Arial" panose="020B0604020202020204" pitchFamily="34" charset="0"/>
              <a:buChar char="•"/>
            </a:pPr>
            <a:r>
              <a:rPr lang="en-GB" sz="1300" dirty="0"/>
              <a:t>Claims on lessor or “contingent” insurance policies</a:t>
            </a:r>
          </a:p>
          <a:p>
            <a:pPr marL="1257300" lvl="2" indent="-342900" algn="just">
              <a:spcBef>
                <a:spcPts val="1800"/>
              </a:spcBef>
              <a:buFont typeface="Arial" panose="020B0604020202020204" pitchFamily="34" charset="0"/>
              <a:buChar char="•"/>
            </a:pPr>
            <a:r>
              <a:rPr lang="en-GB" sz="1300" dirty="0"/>
              <a:t>Consolidated 11.5 week “mega trial” in High Court which began in October 2024 </a:t>
            </a:r>
          </a:p>
          <a:p>
            <a:pPr marL="1257300" lvl="2" indent="-342900" algn="just">
              <a:spcBef>
                <a:spcPts val="1800"/>
              </a:spcBef>
              <a:buFont typeface="Arial" panose="020B0604020202020204" pitchFamily="34" charset="0"/>
              <a:buChar char="•"/>
            </a:pPr>
            <a:r>
              <a:rPr lang="en-GB" sz="1300" dirty="0"/>
              <a:t>Ended February 2025.  Judgment awaited (imminent?)</a:t>
            </a:r>
          </a:p>
          <a:p>
            <a:pPr marL="800100" lvl="1" indent="-342900" algn="just">
              <a:spcBef>
                <a:spcPts val="1800"/>
              </a:spcBef>
              <a:buFont typeface="Wingdings" panose="05000000000000000000" pitchFamily="2" charset="2"/>
              <a:buChar char="Ø"/>
            </a:pPr>
            <a:r>
              <a:rPr lang="en-GB" sz="2000" u="sng" dirty="0"/>
              <a:t>Operator Claims </a:t>
            </a:r>
          </a:p>
          <a:p>
            <a:pPr marL="1257300" lvl="2" indent="-342900" algn="just">
              <a:spcBef>
                <a:spcPts val="1800"/>
              </a:spcBef>
              <a:buFont typeface="Arial" panose="020B0604020202020204" pitchFamily="34" charset="0"/>
              <a:buChar char="•"/>
            </a:pPr>
            <a:r>
              <a:rPr lang="en-GB" sz="1300" dirty="0"/>
              <a:t>Remainder of English claims, behind the Lessor Claims procedurally </a:t>
            </a:r>
          </a:p>
          <a:p>
            <a:pPr marL="1257300" lvl="2" indent="-342900" algn="just">
              <a:spcBef>
                <a:spcPts val="1800"/>
              </a:spcBef>
              <a:buFont typeface="Arial" panose="020B0604020202020204" pitchFamily="34" charset="0"/>
              <a:buChar char="•"/>
            </a:pPr>
            <a:r>
              <a:rPr lang="en-GB" sz="1300" dirty="0"/>
              <a:t>Claims on Russian /Ukrainian insurance policies and facultative reinsurances containing cut-through clauses</a:t>
            </a:r>
          </a:p>
          <a:p>
            <a:pPr marL="1257300" lvl="2" indent="-342900" algn="just">
              <a:spcBef>
                <a:spcPts val="1800"/>
              </a:spcBef>
              <a:buFont typeface="Arial" panose="020B0604020202020204" pitchFamily="34" charset="0"/>
              <a:buChar char="•"/>
            </a:pPr>
            <a:r>
              <a:rPr lang="en-GB" sz="1300" dirty="0"/>
              <a:t>Two jurisdictional challenge hearings took place in February and March 2024 </a:t>
            </a:r>
          </a:p>
          <a:p>
            <a:pPr marL="1257300" lvl="2" indent="-342900" algn="just">
              <a:spcBef>
                <a:spcPts val="1800"/>
              </a:spcBef>
              <a:buFont typeface="Arial" panose="020B0604020202020204" pitchFamily="34" charset="0"/>
              <a:buChar char="•"/>
            </a:pPr>
            <a:r>
              <a:rPr lang="en-GB" sz="1300" dirty="0"/>
              <a:t>Claims on Russian insurance policies are to remain in England, claims on Ukrainian insurance policies are to be heard in Ukraine</a:t>
            </a:r>
          </a:p>
          <a:p>
            <a:pPr marL="1257300" lvl="2" indent="-342900" algn="just">
              <a:spcBef>
                <a:spcPts val="1800"/>
              </a:spcBef>
              <a:buFont typeface="Arial" panose="020B0604020202020204" pitchFamily="34" charset="0"/>
              <a:buChar char="•"/>
            </a:pPr>
            <a:r>
              <a:rPr lang="en-GB" sz="1300" dirty="0"/>
              <a:t>Trial in Autumn 2026</a:t>
            </a:r>
          </a:p>
        </p:txBody>
      </p:sp>
    </p:spTree>
    <p:extLst>
      <p:ext uri="{BB962C8B-B14F-4D97-AF65-F5344CB8AC3E}">
        <p14:creationId xmlns:p14="http://schemas.microsoft.com/office/powerpoint/2010/main" val="209602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11513-ACA6-6BE3-953C-27005818288A}"/>
              </a:ext>
            </a:extLst>
          </p:cNvPr>
          <p:cNvSpPr>
            <a:spLocks noGrp="1"/>
          </p:cNvSpPr>
          <p:nvPr>
            <p:ph type="title"/>
          </p:nvPr>
        </p:nvSpPr>
        <p:spPr/>
        <p:txBody>
          <a:bodyPr/>
          <a:lstStyle/>
          <a:p>
            <a:pPr algn="ctr"/>
            <a:r>
              <a:rPr lang="en-GB" sz="3600" dirty="0"/>
              <a:t>Insurance Issues - </a:t>
            </a:r>
            <a:r>
              <a:rPr lang="en-GB" dirty="0"/>
              <a:t>Irish and US Proceedings</a:t>
            </a:r>
          </a:p>
        </p:txBody>
      </p:sp>
      <p:sp>
        <p:nvSpPr>
          <p:cNvPr id="3" name="Content Placeholder 2">
            <a:extLst>
              <a:ext uri="{FF2B5EF4-FFF2-40B4-BE49-F238E27FC236}">
                <a16:creationId xmlns:a16="http://schemas.microsoft.com/office/drawing/2014/main" id="{0C282A52-721E-8347-1E1C-0062C501632D}"/>
              </a:ext>
            </a:extLst>
          </p:cNvPr>
          <p:cNvSpPr>
            <a:spLocks noGrp="1"/>
          </p:cNvSpPr>
          <p:nvPr>
            <p:ph idx="1"/>
          </p:nvPr>
        </p:nvSpPr>
        <p:spPr>
          <a:xfrm>
            <a:off x="518952" y="1944000"/>
            <a:ext cx="11241248" cy="4285884"/>
          </a:xfrm>
          <a:solidFill>
            <a:srgbClr val="E2DED2"/>
          </a:solidFill>
        </p:spPr>
        <p:txBody>
          <a:bodyPr wrap="square">
            <a:normAutofit fontScale="92500" lnSpcReduction="10000"/>
          </a:bodyPr>
          <a:lstStyle/>
          <a:p>
            <a:pPr>
              <a:spcBef>
                <a:spcPts val="1800"/>
              </a:spcBef>
              <a:buFont typeface="Wingdings" panose="05000000000000000000" pitchFamily="2" charset="2"/>
              <a:buChar char="Ø"/>
            </a:pPr>
            <a:r>
              <a:rPr lang="en-GB" sz="2800" dirty="0"/>
              <a:t>Ireland </a:t>
            </a:r>
          </a:p>
          <a:p>
            <a:pPr lvl="1">
              <a:spcBef>
                <a:spcPts val="1800"/>
              </a:spcBef>
            </a:pPr>
            <a:r>
              <a:rPr lang="en-GB" sz="2200" dirty="0"/>
              <a:t>Consolidated trial of six Lessor Claims commenced in June 2024</a:t>
            </a:r>
          </a:p>
          <a:p>
            <a:pPr lvl="1">
              <a:spcBef>
                <a:spcPts val="1800"/>
              </a:spcBef>
            </a:pPr>
            <a:r>
              <a:rPr lang="en-GB" sz="2200" dirty="0"/>
              <a:t>Took place from June 2024 – February 2025</a:t>
            </a:r>
          </a:p>
          <a:p>
            <a:pPr lvl="1">
              <a:spcBef>
                <a:spcPts val="1800"/>
              </a:spcBef>
            </a:pPr>
            <a:r>
              <a:rPr lang="en-GB" sz="2200" dirty="0"/>
              <a:t>Reported to have been settled</a:t>
            </a:r>
          </a:p>
          <a:p>
            <a:pPr>
              <a:spcBef>
                <a:spcPts val="1800"/>
              </a:spcBef>
              <a:buFont typeface="Wingdings" panose="05000000000000000000" pitchFamily="2" charset="2"/>
              <a:buChar char="Ø"/>
            </a:pPr>
            <a:r>
              <a:rPr lang="en-GB" sz="2800" dirty="0"/>
              <a:t>USA</a:t>
            </a:r>
          </a:p>
          <a:p>
            <a:pPr lvl="1">
              <a:spcBef>
                <a:spcPts val="1800"/>
              </a:spcBef>
            </a:pPr>
            <a:r>
              <a:rPr lang="en-GB" sz="2200" dirty="0"/>
              <a:t>Proceedings issued in different states and are at different stages</a:t>
            </a:r>
          </a:p>
          <a:p>
            <a:pPr lvl="1" algn="just">
              <a:spcBef>
                <a:spcPts val="1800"/>
              </a:spcBef>
            </a:pPr>
            <a:r>
              <a:rPr lang="en-GB" sz="2200" i="1" dirty="0"/>
              <a:t>Zephyrus Aviation Capital LLC et al v Berkshire Hathaway International </a:t>
            </a:r>
          </a:p>
          <a:p>
            <a:pPr marL="144000" lvl="1" indent="0" algn="just">
              <a:spcBef>
                <a:spcPts val="0"/>
              </a:spcBef>
              <a:buNone/>
            </a:pPr>
            <a:r>
              <a:rPr lang="en-GB" sz="2200" i="1" dirty="0"/>
              <a:t>	Insurance Limited et al </a:t>
            </a:r>
            <a:r>
              <a:rPr lang="en-GB" sz="2200" dirty="0"/>
              <a:t> (upheld on appeal) </a:t>
            </a:r>
          </a:p>
          <a:p>
            <a:pPr lvl="1">
              <a:spcBef>
                <a:spcPts val="1800"/>
              </a:spcBef>
            </a:pPr>
            <a:r>
              <a:rPr lang="en-GB" sz="2200" i="1" dirty="0" err="1"/>
              <a:t>BBAM</a:t>
            </a:r>
            <a:r>
              <a:rPr lang="en-GB" sz="2200" i="1" dirty="0"/>
              <a:t> v Tokio Marine Kiln</a:t>
            </a:r>
          </a:p>
          <a:p>
            <a:pPr marL="144000" lvl="1" indent="0" algn="just">
              <a:spcBef>
                <a:spcPts val="0"/>
              </a:spcBef>
              <a:buNone/>
            </a:pPr>
            <a:endParaRPr lang="en-GB" sz="2200" i="1" dirty="0"/>
          </a:p>
          <a:p>
            <a:pPr marL="0" indent="0">
              <a:buNone/>
            </a:pPr>
            <a:endParaRPr lang="en-GB" dirty="0"/>
          </a:p>
        </p:txBody>
      </p:sp>
      <p:sp>
        <p:nvSpPr>
          <p:cNvPr id="4" name="Slide Number Placeholder 3">
            <a:extLst>
              <a:ext uri="{FF2B5EF4-FFF2-40B4-BE49-F238E27FC236}">
                <a16:creationId xmlns:a16="http://schemas.microsoft.com/office/drawing/2014/main" id="{EA7F1F32-8EA6-C911-065F-12D2BFEDA9FC}"/>
              </a:ext>
            </a:extLst>
          </p:cNvPr>
          <p:cNvSpPr>
            <a:spLocks noGrp="1"/>
          </p:cNvSpPr>
          <p:nvPr>
            <p:ph type="sldNum" sz="quarter" idx="12"/>
          </p:nvPr>
        </p:nvSpPr>
        <p:spPr/>
        <p:txBody>
          <a:bodyPr/>
          <a:lstStyle/>
          <a:p>
            <a:fld id="{9471E7CE-8A78-4478-9E54-F34347EBC41E}" type="slidenum">
              <a:rPr lang="en-US" smtClean="0"/>
              <a:t>7</a:t>
            </a:fld>
            <a:endParaRPr lang="en-US" dirty="0"/>
          </a:p>
        </p:txBody>
      </p:sp>
    </p:spTree>
    <p:extLst>
      <p:ext uri="{BB962C8B-B14F-4D97-AF65-F5344CB8AC3E}">
        <p14:creationId xmlns:p14="http://schemas.microsoft.com/office/powerpoint/2010/main" val="927973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EAF08-E1B0-0FD1-757C-F2593221C98E}"/>
              </a:ext>
            </a:extLst>
          </p:cNvPr>
          <p:cNvSpPr>
            <a:spLocks noGrp="1"/>
          </p:cNvSpPr>
          <p:nvPr>
            <p:ph type="title"/>
          </p:nvPr>
        </p:nvSpPr>
        <p:spPr/>
        <p:txBody>
          <a:bodyPr/>
          <a:lstStyle/>
          <a:p>
            <a:pPr algn="ctr"/>
            <a:r>
              <a:rPr lang="en-GB" dirty="0"/>
              <a:t>Issues in the Underlying English Proceedings </a:t>
            </a:r>
          </a:p>
        </p:txBody>
      </p:sp>
      <p:sp>
        <p:nvSpPr>
          <p:cNvPr id="3" name="Content Placeholder 2">
            <a:extLst>
              <a:ext uri="{FF2B5EF4-FFF2-40B4-BE49-F238E27FC236}">
                <a16:creationId xmlns:a16="http://schemas.microsoft.com/office/drawing/2014/main" id="{B286BF47-C80B-FEB5-9609-CB01B8647A59}"/>
              </a:ext>
            </a:extLst>
          </p:cNvPr>
          <p:cNvSpPr>
            <a:spLocks noGrp="1"/>
          </p:cNvSpPr>
          <p:nvPr>
            <p:ph idx="1"/>
          </p:nvPr>
        </p:nvSpPr>
        <p:spPr>
          <a:xfrm>
            <a:off x="647700" y="1442925"/>
            <a:ext cx="11112499" cy="4767075"/>
          </a:xfrm>
          <a:solidFill>
            <a:srgbClr val="E2DED2"/>
          </a:solidFill>
        </p:spPr>
        <p:txBody>
          <a:bodyPr/>
          <a:lstStyle/>
          <a:p>
            <a:pPr>
              <a:lnSpc>
                <a:spcPct val="150000"/>
              </a:lnSpc>
              <a:spcBef>
                <a:spcPts val="1200"/>
              </a:spcBef>
              <a:buFont typeface="Wingdings" panose="05000000000000000000" pitchFamily="2" charset="2"/>
              <a:buChar char="Ø"/>
            </a:pPr>
            <a:r>
              <a:rPr lang="en-GB" sz="2000" dirty="0"/>
              <a:t>War or All Risks?</a:t>
            </a:r>
          </a:p>
          <a:p>
            <a:pPr>
              <a:lnSpc>
                <a:spcPct val="150000"/>
              </a:lnSpc>
              <a:spcBef>
                <a:spcPts val="1200"/>
              </a:spcBef>
              <a:buFont typeface="Wingdings" panose="05000000000000000000" pitchFamily="2" charset="2"/>
              <a:buChar char="Ø"/>
            </a:pPr>
            <a:r>
              <a:rPr lang="en-GB" sz="2000" dirty="0"/>
              <a:t>Is there a loss at all? Actual total loss or constructive total loss</a:t>
            </a:r>
          </a:p>
          <a:p>
            <a:pPr>
              <a:lnSpc>
                <a:spcPct val="150000"/>
              </a:lnSpc>
              <a:spcBef>
                <a:spcPts val="1200"/>
              </a:spcBef>
              <a:buFont typeface="Wingdings" panose="05000000000000000000" pitchFamily="2" charset="2"/>
              <a:buChar char="Ø"/>
            </a:pPr>
            <a:r>
              <a:rPr lang="en-GB" sz="2000" dirty="0"/>
              <a:t>Sanctions </a:t>
            </a:r>
          </a:p>
          <a:p>
            <a:pPr>
              <a:lnSpc>
                <a:spcPct val="150000"/>
              </a:lnSpc>
              <a:spcBef>
                <a:spcPts val="1200"/>
              </a:spcBef>
              <a:buFont typeface="Wingdings" panose="05000000000000000000" pitchFamily="2" charset="2"/>
              <a:buChar char="Ø"/>
            </a:pPr>
            <a:r>
              <a:rPr lang="en-GB" sz="2000" dirty="0"/>
              <a:t>Date of loss and cancellation of cover / geographical restrictions </a:t>
            </a:r>
          </a:p>
          <a:p>
            <a:pPr>
              <a:lnSpc>
                <a:spcPct val="150000"/>
              </a:lnSpc>
              <a:spcBef>
                <a:spcPts val="1200"/>
              </a:spcBef>
              <a:buFont typeface="Wingdings" panose="05000000000000000000" pitchFamily="2" charset="2"/>
              <a:buChar char="Ø"/>
            </a:pPr>
            <a:r>
              <a:rPr lang="en-GB" sz="2000" dirty="0"/>
              <a:t>Failure to mitigate, including settlements at a discount  </a:t>
            </a:r>
          </a:p>
          <a:p>
            <a:pPr>
              <a:lnSpc>
                <a:spcPct val="150000"/>
              </a:lnSpc>
              <a:spcBef>
                <a:spcPts val="1200"/>
              </a:spcBef>
              <a:buFont typeface="Wingdings" panose="05000000000000000000" pitchFamily="2" charset="2"/>
              <a:buChar char="Ø"/>
            </a:pPr>
            <a:r>
              <a:rPr lang="en-GB" sz="2000" dirty="0"/>
              <a:t>Claims for expenses </a:t>
            </a:r>
          </a:p>
          <a:p>
            <a:pPr>
              <a:spcBef>
                <a:spcPts val="1200"/>
              </a:spcBef>
              <a:buFont typeface="Wingdings" panose="05000000000000000000" pitchFamily="2" charset="2"/>
              <a:buChar char="Ø"/>
            </a:pPr>
            <a:r>
              <a:rPr lang="en-GB" sz="2000" b="1" dirty="0"/>
              <a:t>Additional issues relevant to Operator Claims: </a:t>
            </a:r>
            <a:r>
              <a:rPr lang="en-GB" sz="2000" dirty="0"/>
              <a:t>Enforceability of cut through clauses, application of Russian / Ukrainian law, 50/50 settlement clauses </a:t>
            </a:r>
            <a:endParaRPr lang="en-GB" sz="2000" b="1" dirty="0"/>
          </a:p>
          <a:p>
            <a:pPr marL="0" indent="0">
              <a:buNone/>
            </a:pPr>
            <a:endParaRPr lang="en-GB" dirty="0"/>
          </a:p>
        </p:txBody>
      </p:sp>
      <p:sp>
        <p:nvSpPr>
          <p:cNvPr id="4" name="Slide Number Placeholder 3">
            <a:extLst>
              <a:ext uri="{FF2B5EF4-FFF2-40B4-BE49-F238E27FC236}">
                <a16:creationId xmlns:a16="http://schemas.microsoft.com/office/drawing/2014/main" id="{A2CDD675-0CB2-BD30-CCDC-B55033027308}"/>
              </a:ext>
            </a:extLst>
          </p:cNvPr>
          <p:cNvSpPr>
            <a:spLocks noGrp="1"/>
          </p:cNvSpPr>
          <p:nvPr>
            <p:ph type="sldNum" sz="quarter" idx="12"/>
          </p:nvPr>
        </p:nvSpPr>
        <p:spPr/>
        <p:txBody>
          <a:bodyPr/>
          <a:lstStyle/>
          <a:p>
            <a:fld id="{9471E7CE-8A78-4478-9E54-F34347EBC41E}" type="slidenum">
              <a:rPr lang="en-US" smtClean="0"/>
              <a:t>8</a:t>
            </a:fld>
            <a:endParaRPr lang="en-US" dirty="0"/>
          </a:p>
        </p:txBody>
      </p:sp>
    </p:spTree>
    <p:extLst>
      <p:ext uri="{BB962C8B-B14F-4D97-AF65-F5344CB8AC3E}">
        <p14:creationId xmlns:p14="http://schemas.microsoft.com/office/powerpoint/2010/main" val="908156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35CD3-BD42-E1A3-1E05-7704052EAC5F}"/>
              </a:ext>
            </a:extLst>
          </p:cNvPr>
          <p:cNvSpPr>
            <a:spLocks noGrp="1"/>
          </p:cNvSpPr>
          <p:nvPr>
            <p:ph type="title"/>
          </p:nvPr>
        </p:nvSpPr>
        <p:spPr/>
        <p:txBody>
          <a:bodyPr/>
          <a:lstStyle/>
          <a:p>
            <a:pPr algn="ctr"/>
            <a:r>
              <a:rPr lang="en-GB" dirty="0"/>
              <a:t>Russian Settlements</a:t>
            </a:r>
          </a:p>
        </p:txBody>
      </p:sp>
      <p:sp>
        <p:nvSpPr>
          <p:cNvPr id="3" name="Content Placeholder 2">
            <a:extLst>
              <a:ext uri="{FF2B5EF4-FFF2-40B4-BE49-F238E27FC236}">
                <a16:creationId xmlns:a16="http://schemas.microsoft.com/office/drawing/2014/main" id="{68762E92-3D4F-68D7-30E2-537313370D50}"/>
              </a:ext>
            </a:extLst>
          </p:cNvPr>
          <p:cNvSpPr>
            <a:spLocks noGrp="1"/>
          </p:cNvSpPr>
          <p:nvPr>
            <p:ph idx="1"/>
          </p:nvPr>
        </p:nvSpPr>
        <p:spPr>
          <a:xfrm>
            <a:off x="647700" y="1283515"/>
            <a:ext cx="11112499" cy="5031559"/>
          </a:xfrm>
          <a:solidFill>
            <a:srgbClr val="E2DED2"/>
          </a:solidFill>
        </p:spPr>
        <p:txBody>
          <a:bodyPr/>
          <a:lstStyle/>
          <a:p>
            <a:pPr>
              <a:spcBef>
                <a:spcPts val="1800"/>
              </a:spcBef>
              <a:buFont typeface="Wingdings" panose="05000000000000000000" pitchFamily="2" charset="2"/>
              <a:buChar char="Ø"/>
            </a:pPr>
            <a:r>
              <a:rPr lang="en-GB" sz="2400" dirty="0"/>
              <a:t>Multiple settlements reported in the press (examples): </a:t>
            </a:r>
          </a:p>
          <a:p>
            <a:pPr lvl="1"/>
            <a:r>
              <a:rPr lang="en-GB" sz="1800" dirty="0"/>
              <a:t>AerCap: 2x settlements ($645m, $572m)</a:t>
            </a:r>
          </a:p>
          <a:p>
            <a:pPr lvl="1"/>
            <a:r>
              <a:rPr lang="en-GB" sz="1800" dirty="0" err="1"/>
              <a:t>Aircastle</a:t>
            </a:r>
            <a:r>
              <a:rPr lang="en-GB" sz="1800" dirty="0"/>
              <a:t>: 1x settlement at $43m </a:t>
            </a:r>
          </a:p>
          <a:p>
            <a:pPr lvl="1"/>
            <a:r>
              <a:rPr lang="en-GB" sz="1800" dirty="0"/>
              <a:t>Air Lease: 1x settlement at $64.9m </a:t>
            </a:r>
          </a:p>
          <a:p>
            <a:pPr lvl="1"/>
            <a:r>
              <a:rPr lang="en-GB" sz="1800" dirty="0"/>
              <a:t>BOC Aviation: 2x settlements ($219m, $50m)</a:t>
            </a:r>
          </a:p>
          <a:p>
            <a:pPr lvl="1"/>
            <a:r>
              <a:rPr lang="en-GB" sz="1800" dirty="0" err="1"/>
              <a:t>CDB</a:t>
            </a:r>
            <a:r>
              <a:rPr lang="en-GB" sz="1800" dirty="0"/>
              <a:t> Aviation: 1x settlement at $195m </a:t>
            </a:r>
          </a:p>
          <a:p>
            <a:pPr lvl="1"/>
            <a:r>
              <a:rPr lang="en-GB" sz="1800" dirty="0"/>
              <a:t>Celestial Aviation: 1x settlement at $501.5m </a:t>
            </a:r>
          </a:p>
          <a:p>
            <a:pPr lvl="1"/>
            <a:r>
              <a:rPr lang="en-GB" sz="1800" dirty="0"/>
              <a:t>DAE: 1x settlement at $118m </a:t>
            </a:r>
          </a:p>
          <a:p>
            <a:pPr lvl="1"/>
            <a:r>
              <a:rPr lang="en-GB" sz="1800" dirty="0"/>
              <a:t>SMBC Aviation Capital: 3x settlements ($710m, $18m, $46m)</a:t>
            </a:r>
          </a:p>
          <a:p>
            <a:pPr lvl="1"/>
            <a:r>
              <a:rPr lang="en-GB" sz="1800" dirty="0"/>
              <a:t>GA Telesis: Value unknown</a:t>
            </a:r>
          </a:p>
          <a:p>
            <a:pPr marL="368100" indent="-342900">
              <a:buFont typeface="Wingdings" panose="05000000000000000000" pitchFamily="2" charset="2"/>
              <a:buChar char="Ø"/>
            </a:pPr>
            <a:r>
              <a:rPr lang="en-GB" sz="2400" dirty="0"/>
              <a:t>Russian state-owned insurance company </a:t>
            </a:r>
            <a:r>
              <a:rPr lang="en-GB" sz="2400" dirty="0" err="1"/>
              <a:t>NSK</a:t>
            </a:r>
            <a:r>
              <a:rPr lang="en-GB" sz="2400" dirty="0"/>
              <a:t> – payments in return for transfer of ownership </a:t>
            </a:r>
          </a:p>
          <a:p>
            <a:pPr marL="368100" indent="-342900">
              <a:buFont typeface="Wingdings" panose="05000000000000000000" pitchFamily="2" charset="2"/>
              <a:buChar char="Ø"/>
            </a:pPr>
            <a:r>
              <a:rPr lang="en-GB" sz="2400" dirty="0"/>
              <a:t>160 planes bought, equating to 40% of the value in dispute</a:t>
            </a:r>
          </a:p>
        </p:txBody>
      </p:sp>
      <p:sp>
        <p:nvSpPr>
          <p:cNvPr id="4" name="Slide Number Placeholder 3">
            <a:extLst>
              <a:ext uri="{FF2B5EF4-FFF2-40B4-BE49-F238E27FC236}">
                <a16:creationId xmlns:a16="http://schemas.microsoft.com/office/drawing/2014/main" id="{E3E6CF8B-5254-7CAA-413C-D1C995F8E3B6}"/>
              </a:ext>
            </a:extLst>
          </p:cNvPr>
          <p:cNvSpPr>
            <a:spLocks noGrp="1"/>
          </p:cNvSpPr>
          <p:nvPr>
            <p:ph type="sldNum" sz="quarter" idx="12"/>
          </p:nvPr>
        </p:nvSpPr>
        <p:spPr/>
        <p:txBody>
          <a:bodyPr/>
          <a:lstStyle/>
          <a:p>
            <a:fld id="{9471E7CE-8A78-4478-9E54-F34347EBC41E}" type="slidenum">
              <a:rPr lang="en-US" smtClean="0"/>
              <a:t>9</a:t>
            </a:fld>
            <a:endParaRPr lang="en-US" dirty="0"/>
          </a:p>
        </p:txBody>
      </p:sp>
    </p:spTree>
    <p:extLst>
      <p:ext uri="{BB962C8B-B14F-4D97-AF65-F5344CB8AC3E}">
        <p14:creationId xmlns:p14="http://schemas.microsoft.com/office/powerpoint/2010/main" val="2434613468"/>
      </p:ext>
    </p:extLst>
  </p:cSld>
  <p:clrMapOvr>
    <a:masterClrMapping/>
  </p:clrMapOvr>
</p:sld>
</file>

<file path=ppt/theme/theme1.xml><?xml version="1.0" encoding="utf-8"?>
<a:theme xmlns:a="http://schemas.openxmlformats.org/drawingml/2006/main" name="1 Firm-Standard">
  <a:themeElements>
    <a:clrScheme name="1 Firm-Standard">
      <a:dk1>
        <a:sysClr val="windowText" lastClr="000000"/>
      </a:dk1>
      <a:lt1>
        <a:sysClr val="window" lastClr="FFFFFF"/>
      </a:lt1>
      <a:dk2>
        <a:srgbClr val="000000"/>
      </a:dk2>
      <a:lt2>
        <a:srgbClr val="EBEAE3"/>
      </a:lt2>
      <a:accent1>
        <a:srgbClr val="455E6B"/>
      </a:accent1>
      <a:accent2>
        <a:srgbClr val="9FD6F6"/>
      </a:accent2>
      <a:accent3>
        <a:srgbClr val="4B4F50"/>
      </a:accent3>
      <a:accent4>
        <a:srgbClr val="D1CCBA"/>
      </a:accent4>
      <a:accent5>
        <a:srgbClr val="467264"/>
      </a:accent5>
      <a:accent6>
        <a:srgbClr val="7CC5AD"/>
      </a:accent6>
      <a:hlink>
        <a:srgbClr val="4B4F50"/>
      </a:hlink>
      <a:folHlink>
        <a:srgbClr val="455E6B"/>
      </a:folHlink>
    </a:clrScheme>
    <a:fontScheme name="BCLP Font The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dirty="0" err="1" smtClean="0"/>
        </a:defPPr>
      </a:lstStyle>
      <a:style>
        <a:lnRef idx="2">
          <a:schemeClr val="accent1">
            <a:shade val="15000"/>
          </a:schemeClr>
        </a:lnRef>
        <a:fillRef idx="1">
          <a:schemeClr val="accent1"/>
        </a:fillRef>
        <a:effectRef idx="0">
          <a:schemeClr val="accent1"/>
        </a:effectRef>
        <a:fontRef idx="minor">
          <a:schemeClr val="lt1"/>
        </a:fontRef>
      </a:style>
    </a:spDef>
    <a:lnDef>
      <a:spPr>
        <a:ln w="12700">
          <a:solidFill>
            <a:srgbClr val="00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2800" dirty="0" err="1" smtClean="0"/>
        </a:defPPr>
      </a:lstStyle>
    </a:txDef>
  </a:objectDefaults>
  <a:extraClrSchemeLst/>
  <a:custClrLst>
    <a:custClr name="BCLP Orange">
      <a:srgbClr val="FF5519"/>
    </a:custClr>
    <a:custClr name="BCLP Gray Two">
      <a:srgbClr val="EBEAE3"/>
    </a:custClr>
    <a:custClr name="BCLP Gray Three">
      <a:srgbClr val="E2DED2"/>
    </a:custClr>
    <a:custClr name="BCLP Rich Yellow">
      <a:srgbClr val="F9B122"/>
    </a:custClr>
    <a:custClr name="BCLP Bright Yellow">
      <a:srgbClr val="FFDF43"/>
    </a:custClr>
    <a:custClr name="Alert Red">
      <a:srgbClr val="D1103B"/>
    </a:custClr>
  </a:custClrLst>
  <a:extLst>
    <a:ext uri="{05A4C25C-085E-4340-85A3-A5531E510DB2}">
      <thm15:themeFamily xmlns:thm15="http://schemas.microsoft.com/office/thememl/2012/main" name="blank.potx" id="{7EE55D5F-3A19-44DD-9E72-3C83F9DDAA13}" vid="{ECF39BC3-FA10-49DC-903B-7B3300EE902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Tahoma"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CLP Orange">
      <a:srgbClr val="FF5519"/>
    </a:custClr>
    <a:custClr name="BCLP Gray Two">
      <a:srgbClr val="EBEAE3"/>
    </a:custClr>
    <a:custClr name="BCLP Gray Three">
      <a:srgbClr val="E2DED2"/>
    </a:custClr>
    <a:custClr name="BCLP Rich Yellow">
      <a:srgbClr val="F9B122"/>
    </a:custClr>
    <a:custClr name="BCLP Bright Yellow">
      <a:srgbClr val="FFDF43"/>
    </a:custClr>
    <a:custClr name="Alert Red">
      <a:srgbClr val="D1103B"/>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Tahoma"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CLP Orange">
      <a:srgbClr val="FF5519"/>
    </a:custClr>
    <a:custClr name="BCLP Gray Two">
      <a:srgbClr val="EBEAE3"/>
    </a:custClr>
    <a:custClr name="BCLP Gray Three">
      <a:srgbClr val="E2DED2"/>
    </a:custClr>
    <a:custClr name="BCLP Rich Yellow">
      <a:srgbClr val="F9B122"/>
    </a:custClr>
    <a:custClr name="BCLP Bright Yellow">
      <a:srgbClr val="FFDF43"/>
    </a:custClr>
    <a:custClr name="Alert Red">
      <a:srgbClr val="D1103B"/>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1641</Words>
  <Application>Microsoft Office PowerPoint</Application>
  <PresentationFormat>Widescreen</PresentationFormat>
  <Paragraphs>201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Tahoma</vt:lpstr>
      <vt:lpstr>Wingdings</vt:lpstr>
      <vt:lpstr>1 Firm-Standard</vt:lpstr>
      <vt:lpstr>russia / Ukraine  aviation insurance litigation</vt:lpstr>
      <vt:lpstr>Introduction</vt:lpstr>
      <vt:lpstr>PowerPoint Presentation</vt:lpstr>
      <vt:lpstr>PowerPoint Presentation</vt:lpstr>
      <vt:lpstr>Insurance Issues – Where do the underlying losses fall? </vt:lpstr>
      <vt:lpstr>Insurance Issues - Type and Status of English Proceedings </vt:lpstr>
      <vt:lpstr>Insurance Issues - Irish and US Proceedings</vt:lpstr>
      <vt:lpstr>Issues in the Underlying English Proceedings </vt:lpstr>
      <vt:lpstr>Russian Settlements</vt:lpstr>
      <vt:lpstr>Insurance Settlements</vt:lpstr>
      <vt:lpstr>Reinsurance Issues </vt:lpstr>
      <vt:lpstr>Reinsurance Issues </vt:lpstr>
      <vt:lpstr>Reinsurance Issues </vt:lpstr>
      <vt:lpstr>Reinsurance Issues – All Risks vs War Risks</vt:lpstr>
      <vt:lpstr>Reinsurance Issues – Aggregation</vt:lpstr>
      <vt:lpstr>Reinsurance Issues – Aggregation</vt:lpstr>
      <vt:lpstr>Reinsurance Issues – Aggregation</vt:lpstr>
      <vt:lpstr>Reinsurance Issues – Aggregation</vt:lpstr>
      <vt:lpstr>Reinsurance Issues – Follow Obligations </vt:lpstr>
      <vt:lpstr>Reinsurance Issues – Follow Obligations </vt:lpstr>
      <vt:lpstr>Reinsurance Issues – Other Issues</vt:lpstr>
      <vt:lpstr>QUESTIONS?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Martyn Lane</dc:creator>
  <cp:lastModifiedBy>Martyn Lane</cp:lastModifiedBy>
  <cp:revision>1</cp:revision>
  <cp:lastPrinted>1900-01-01T00:00:00Z</cp:lastPrinted>
  <dcterms:created xsi:type="dcterms:W3CDTF">1900-01-01T00:00:00Z</dcterms:created>
  <dcterms:modified xsi:type="dcterms:W3CDTF">2025-07-08T08:55:31Z</dcterms:modified>
</cp:coreProperties>
</file>