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36"/>
  </p:notesMasterIdLst>
  <p:handoutMasterIdLst>
    <p:handoutMasterId r:id="rId37"/>
  </p:handoutMasterIdLst>
  <p:sldIdLst>
    <p:sldId id="290" r:id="rId2"/>
    <p:sldId id="302" r:id="rId3"/>
    <p:sldId id="324" r:id="rId4"/>
    <p:sldId id="316" r:id="rId5"/>
    <p:sldId id="322" r:id="rId6"/>
    <p:sldId id="326" r:id="rId7"/>
    <p:sldId id="318" r:id="rId8"/>
    <p:sldId id="351" r:id="rId9"/>
    <p:sldId id="327" r:id="rId10"/>
    <p:sldId id="347" r:id="rId11"/>
    <p:sldId id="317" r:id="rId12"/>
    <p:sldId id="319" r:id="rId13"/>
    <p:sldId id="320" r:id="rId14"/>
    <p:sldId id="349" r:id="rId15"/>
    <p:sldId id="321" r:id="rId16"/>
    <p:sldId id="258" r:id="rId17"/>
    <p:sldId id="328" r:id="rId18"/>
    <p:sldId id="323" r:id="rId19"/>
    <p:sldId id="336" r:id="rId20"/>
    <p:sldId id="338" r:id="rId21"/>
    <p:sldId id="337" r:id="rId22"/>
    <p:sldId id="329" r:id="rId23"/>
    <p:sldId id="339" r:id="rId24"/>
    <p:sldId id="340" r:id="rId25"/>
    <p:sldId id="341" r:id="rId26"/>
    <p:sldId id="330" r:id="rId27"/>
    <p:sldId id="342" r:id="rId28"/>
    <p:sldId id="350" r:id="rId29"/>
    <p:sldId id="343" r:id="rId30"/>
    <p:sldId id="331" r:id="rId31"/>
    <p:sldId id="332" r:id="rId32"/>
    <p:sldId id="345" r:id="rId33"/>
    <p:sldId id="295" r:id="rId34"/>
    <p:sldId id="289"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0FB260-6C64-9548-ADE1-1CBEA7207101}" name="Allison, Steven D." initials="ASD" userId="Allison, Steven D." providerId="None"/>
  <p188:author id="{8A0FF36A-1954-D747-313A-6DDED154585C}" name="Nikki Rodriguez" initials="NR" userId="aac4e97bb26e295d" providerId="Windows Live"/>
  <p188:author id="{3AE31EF8-41AE-0A58-FA61-656CB3254A6F}" name="Diaz, Daniella M." initials="DDM" userId="Diaz, Daniella 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0062"/>
    <a:srgbClr val="007AB8"/>
    <a:srgbClr val="393D8D"/>
    <a:srgbClr val="008DD1"/>
    <a:srgbClr val="070739"/>
    <a:srgbClr val="0F3268"/>
    <a:srgbClr val="898989"/>
    <a:srgbClr val="000000"/>
    <a:srgbClr val="0D182A"/>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241" autoAdjust="0"/>
  </p:normalViewPr>
  <p:slideViewPr>
    <p:cSldViewPr snapToGrid="0" showGuides="1">
      <p:cViewPr varScale="1">
        <p:scale>
          <a:sx n="64" d="100"/>
          <a:sy n="64" d="100"/>
        </p:scale>
        <p:origin x="1426" y="62"/>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notesViewPr>
    <p:cSldViewPr snapToGrid="0" showGuides="1">
      <p:cViewPr varScale="1">
        <p:scale>
          <a:sx n="80" d="100"/>
          <a:sy n="80" d="100"/>
        </p:scale>
        <p:origin x="306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cbsnews.com/video/california-wildfire-clean-up-challenges-60-minutes-video-2025-05-25/"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cbsnews.com/video/california-wildfire-clean-up-challenges-60-minutes-video-2025-05-25/"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61970-5AF0-4D45-8A62-0355E8BF41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8B150A-CB8D-45CF-AD87-208B659FDEF9}">
      <dgm:prSet/>
      <dgm:spPr/>
      <dgm:t>
        <a:bodyPr/>
        <a:lstStyle/>
        <a:p>
          <a:r>
            <a:rPr lang="en-US" b="0"/>
            <a:t>The loss of vegetation due to wildfires can cause mudslides or “debris flows” often days, weeks, or months after the wildfire.  </a:t>
          </a:r>
          <a:endParaRPr lang="en-US"/>
        </a:p>
      </dgm:t>
    </dgm:pt>
    <dgm:pt modelId="{4AF190A9-D69A-4F92-A52B-D4E74418FE86}" type="parTrans" cxnId="{1A36E4C4-0FE1-4F8F-9708-781027345D24}">
      <dgm:prSet/>
      <dgm:spPr/>
      <dgm:t>
        <a:bodyPr/>
        <a:lstStyle/>
        <a:p>
          <a:endParaRPr lang="en-US"/>
        </a:p>
      </dgm:t>
    </dgm:pt>
    <dgm:pt modelId="{47093F27-7551-4F76-B1C0-90535F6C3A10}" type="sibTrans" cxnId="{1A36E4C4-0FE1-4F8F-9708-781027345D24}">
      <dgm:prSet/>
      <dgm:spPr/>
      <dgm:t>
        <a:bodyPr/>
        <a:lstStyle/>
        <a:p>
          <a:endParaRPr lang="en-US"/>
        </a:p>
      </dgm:t>
    </dgm:pt>
    <dgm:pt modelId="{39668954-69FD-432B-B4E1-72C3B1652124}">
      <dgm:prSet/>
      <dgm:spPr/>
      <dgm:t>
        <a:bodyPr/>
        <a:lstStyle/>
        <a:p>
          <a:endParaRPr lang="en-US" dirty="0"/>
        </a:p>
      </dgm:t>
    </dgm:pt>
    <dgm:pt modelId="{54B2A4A9-BE7C-4CCB-855B-CE9CA53C040E}" type="parTrans" cxnId="{6B88F391-A0E7-432A-AE54-F993BDDD88D1}">
      <dgm:prSet/>
      <dgm:spPr/>
      <dgm:t>
        <a:bodyPr/>
        <a:lstStyle/>
        <a:p>
          <a:endParaRPr lang="en-US"/>
        </a:p>
      </dgm:t>
    </dgm:pt>
    <dgm:pt modelId="{E52AE035-5D04-4644-96BC-5E1A9392EFF0}" type="sibTrans" cxnId="{6B88F391-A0E7-432A-AE54-F993BDDD88D1}">
      <dgm:prSet/>
      <dgm:spPr/>
      <dgm:t>
        <a:bodyPr/>
        <a:lstStyle/>
        <a:p>
          <a:endParaRPr lang="en-US"/>
        </a:p>
      </dgm:t>
    </dgm:pt>
    <dgm:pt modelId="{F3BA7969-DBF2-477A-9321-E2A0BD412B65}">
      <dgm:prSet/>
      <dgm:spPr/>
      <dgm:t>
        <a:bodyPr/>
        <a:lstStyle/>
        <a:p>
          <a:r>
            <a:rPr lang="en-US" b="0"/>
            <a:t>The highly-urban LA wildfires also allegedly left approximately 9 billion pounds of “toxic ash” in the Palisades and Eaton neighborhoods.</a:t>
          </a:r>
          <a:endParaRPr lang="en-US"/>
        </a:p>
      </dgm:t>
    </dgm:pt>
    <dgm:pt modelId="{6261A3DB-C104-4A05-B8CC-33DCFF139D48}" type="parTrans" cxnId="{342CE9F4-EC5F-4015-B56C-B463DAB78470}">
      <dgm:prSet/>
      <dgm:spPr/>
      <dgm:t>
        <a:bodyPr/>
        <a:lstStyle/>
        <a:p>
          <a:endParaRPr lang="en-US"/>
        </a:p>
      </dgm:t>
    </dgm:pt>
    <dgm:pt modelId="{501BC0A0-2A1C-47E2-B509-B6E0962EF8A5}" type="sibTrans" cxnId="{342CE9F4-EC5F-4015-B56C-B463DAB78470}">
      <dgm:prSet/>
      <dgm:spPr/>
      <dgm:t>
        <a:bodyPr/>
        <a:lstStyle/>
        <a:p>
          <a:endParaRPr lang="en-US"/>
        </a:p>
      </dgm:t>
    </dgm:pt>
    <dgm:pt modelId="{F8682461-0EAB-451E-AF61-06C21E9FC45E}">
      <dgm:prSet/>
      <dgm:spPr/>
      <dgm:t>
        <a:bodyPr/>
        <a:lstStyle/>
        <a:p>
          <a:r>
            <a:rPr lang="en-US" dirty="0">
              <a:hlinkClick xmlns:r="http://schemas.openxmlformats.org/officeDocument/2006/relationships" r:id="rId1"/>
            </a:rPr>
            <a:t>https://www.cbsnews.com/video/california-wildfire-clean-up-challenges-60-minutes-video-2025-05-25/</a:t>
          </a:r>
          <a:endParaRPr lang="en-US" dirty="0"/>
        </a:p>
      </dgm:t>
    </dgm:pt>
    <dgm:pt modelId="{8C0CD284-50B7-466E-B16E-D88CC0A2D1E7}" type="parTrans" cxnId="{1E4903AA-691C-49C2-93B2-3C67974F113B}">
      <dgm:prSet/>
      <dgm:spPr/>
      <dgm:t>
        <a:bodyPr/>
        <a:lstStyle/>
        <a:p>
          <a:endParaRPr lang="en-US"/>
        </a:p>
      </dgm:t>
    </dgm:pt>
    <dgm:pt modelId="{93DFADE6-7EAB-4FA1-9E61-1B7801BB71D5}" type="sibTrans" cxnId="{1E4903AA-691C-49C2-93B2-3C67974F113B}">
      <dgm:prSet/>
      <dgm:spPr/>
      <dgm:t>
        <a:bodyPr/>
        <a:lstStyle/>
        <a:p>
          <a:endParaRPr lang="en-US"/>
        </a:p>
      </dgm:t>
    </dgm:pt>
    <dgm:pt modelId="{28ED2441-B24A-4894-A1F7-D062F5EE02EE}">
      <dgm:prSet/>
      <dgm:spPr/>
      <dgm:t>
        <a:bodyPr/>
        <a:lstStyle/>
        <a:p>
          <a:r>
            <a:rPr lang="en-US" b="0"/>
            <a:t>It is uncertain whether California courts will apply insurance policy earth movement, flood, or other exclusions if the cause is wildfire.  </a:t>
          </a:r>
          <a:endParaRPr lang="en-US"/>
        </a:p>
      </dgm:t>
    </dgm:pt>
    <dgm:pt modelId="{CAE6901B-FE26-4AE0-AC97-E415A81D6470}" type="parTrans" cxnId="{550FA7D2-66CF-4898-BF56-99C729D146A5}">
      <dgm:prSet/>
      <dgm:spPr/>
      <dgm:t>
        <a:bodyPr/>
        <a:lstStyle/>
        <a:p>
          <a:endParaRPr lang="en-US"/>
        </a:p>
      </dgm:t>
    </dgm:pt>
    <dgm:pt modelId="{A24AED8E-996C-4518-85A0-BBED78B50041}" type="sibTrans" cxnId="{550FA7D2-66CF-4898-BF56-99C729D146A5}">
      <dgm:prSet/>
      <dgm:spPr/>
      <dgm:t>
        <a:bodyPr/>
        <a:lstStyle/>
        <a:p>
          <a:endParaRPr lang="en-US"/>
        </a:p>
      </dgm:t>
    </dgm:pt>
    <dgm:pt modelId="{A90F06E8-DB3A-4DB2-80D5-C9EDD28C24AE}">
      <dgm:prSet/>
      <dgm:spPr/>
      <dgm:t>
        <a:bodyPr/>
        <a:lstStyle/>
        <a:p>
          <a:endParaRPr lang="en-US" dirty="0"/>
        </a:p>
      </dgm:t>
    </dgm:pt>
    <dgm:pt modelId="{1B4258F5-5C47-4B88-A0AE-144F95165F58}" type="parTrans" cxnId="{C7B71C0A-B5F6-46A5-B067-66B7F927F7F0}">
      <dgm:prSet/>
      <dgm:spPr/>
      <dgm:t>
        <a:bodyPr/>
        <a:lstStyle/>
        <a:p>
          <a:endParaRPr lang="en-US"/>
        </a:p>
      </dgm:t>
    </dgm:pt>
    <dgm:pt modelId="{F9312DD3-D852-4ABD-BD59-22C6286639A4}" type="sibTrans" cxnId="{C7B71C0A-B5F6-46A5-B067-66B7F927F7F0}">
      <dgm:prSet/>
      <dgm:spPr/>
      <dgm:t>
        <a:bodyPr/>
        <a:lstStyle/>
        <a:p>
          <a:endParaRPr lang="en-US"/>
        </a:p>
      </dgm:t>
    </dgm:pt>
    <dgm:pt modelId="{9A563F21-E3C2-4AC8-9549-0F364ECF8C76}" type="pres">
      <dgm:prSet presAssocID="{37461970-5AF0-4D45-8A62-0355E8BF4195}" presName="linear" presStyleCnt="0">
        <dgm:presLayoutVars>
          <dgm:animLvl val="lvl"/>
          <dgm:resizeHandles val="exact"/>
        </dgm:presLayoutVars>
      </dgm:prSet>
      <dgm:spPr/>
    </dgm:pt>
    <dgm:pt modelId="{93C1AB28-5CE5-432C-B106-17745C4CB5DC}" type="pres">
      <dgm:prSet presAssocID="{A48B150A-CB8D-45CF-AD87-208B659FDEF9}" presName="parentText" presStyleLbl="node1" presStyleIdx="0" presStyleCnt="3">
        <dgm:presLayoutVars>
          <dgm:chMax val="0"/>
          <dgm:bulletEnabled val="1"/>
        </dgm:presLayoutVars>
      </dgm:prSet>
      <dgm:spPr/>
    </dgm:pt>
    <dgm:pt modelId="{1D5E4EB2-36EB-486B-BA2F-F068D522F2E8}" type="pres">
      <dgm:prSet presAssocID="{A48B150A-CB8D-45CF-AD87-208B659FDEF9}" presName="childText" presStyleLbl="revTx" presStyleIdx="0" presStyleCnt="2">
        <dgm:presLayoutVars>
          <dgm:bulletEnabled val="1"/>
        </dgm:presLayoutVars>
      </dgm:prSet>
      <dgm:spPr/>
    </dgm:pt>
    <dgm:pt modelId="{C3D48E89-09B9-42C5-A188-23C18030E812}" type="pres">
      <dgm:prSet presAssocID="{F3BA7969-DBF2-477A-9321-E2A0BD412B65}" presName="parentText" presStyleLbl="node1" presStyleIdx="1" presStyleCnt="3">
        <dgm:presLayoutVars>
          <dgm:chMax val="0"/>
          <dgm:bulletEnabled val="1"/>
        </dgm:presLayoutVars>
      </dgm:prSet>
      <dgm:spPr/>
    </dgm:pt>
    <dgm:pt modelId="{0F702F44-12FD-4C20-AF8A-8CCCC45E6BB9}" type="pres">
      <dgm:prSet presAssocID="{F3BA7969-DBF2-477A-9321-E2A0BD412B65}" presName="childText" presStyleLbl="revTx" presStyleIdx="1" presStyleCnt="2">
        <dgm:presLayoutVars>
          <dgm:bulletEnabled val="1"/>
        </dgm:presLayoutVars>
      </dgm:prSet>
      <dgm:spPr/>
    </dgm:pt>
    <dgm:pt modelId="{32DEB35B-A58F-4096-AFAA-DD14027D1A92}" type="pres">
      <dgm:prSet presAssocID="{28ED2441-B24A-4894-A1F7-D062F5EE02EE}" presName="parentText" presStyleLbl="node1" presStyleIdx="2" presStyleCnt="3">
        <dgm:presLayoutVars>
          <dgm:chMax val="0"/>
          <dgm:bulletEnabled val="1"/>
        </dgm:presLayoutVars>
      </dgm:prSet>
      <dgm:spPr/>
    </dgm:pt>
  </dgm:ptLst>
  <dgm:cxnLst>
    <dgm:cxn modelId="{C7B71C0A-B5F6-46A5-B067-66B7F927F7F0}" srcId="{F3BA7969-DBF2-477A-9321-E2A0BD412B65}" destId="{A90F06E8-DB3A-4DB2-80D5-C9EDD28C24AE}" srcOrd="1" destOrd="0" parTransId="{1B4258F5-5C47-4B88-A0AE-144F95165F58}" sibTransId="{F9312DD3-D852-4ABD-BD59-22C6286639A4}"/>
    <dgm:cxn modelId="{4E465760-79C7-492A-B084-ABACE22A9DEC}" type="presOf" srcId="{28ED2441-B24A-4894-A1F7-D062F5EE02EE}" destId="{32DEB35B-A58F-4096-AFAA-DD14027D1A92}" srcOrd="0" destOrd="0" presId="urn:microsoft.com/office/officeart/2005/8/layout/vList2"/>
    <dgm:cxn modelId="{9587976B-3B6E-4E5F-976B-8D65FE74CF39}" type="presOf" srcId="{37461970-5AF0-4D45-8A62-0355E8BF4195}" destId="{9A563F21-E3C2-4AC8-9549-0F364ECF8C76}" srcOrd="0" destOrd="0" presId="urn:microsoft.com/office/officeart/2005/8/layout/vList2"/>
    <dgm:cxn modelId="{6B88F391-A0E7-432A-AE54-F993BDDD88D1}" srcId="{A48B150A-CB8D-45CF-AD87-208B659FDEF9}" destId="{39668954-69FD-432B-B4E1-72C3B1652124}" srcOrd="0" destOrd="0" parTransId="{54B2A4A9-BE7C-4CCB-855B-CE9CA53C040E}" sibTransId="{E52AE035-5D04-4644-96BC-5E1A9392EFF0}"/>
    <dgm:cxn modelId="{026388A4-3BCA-457B-B009-69A84D1B1AEB}" type="presOf" srcId="{A48B150A-CB8D-45CF-AD87-208B659FDEF9}" destId="{93C1AB28-5CE5-432C-B106-17745C4CB5DC}" srcOrd="0" destOrd="0" presId="urn:microsoft.com/office/officeart/2005/8/layout/vList2"/>
    <dgm:cxn modelId="{B3D09EA8-BAAA-4D21-9BD4-A5F30E07F802}" type="presOf" srcId="{F3BA7969-DBF2-477A-9321-E2A0BD412B65}" destId="{C3D48E89-09B9-42C5-A188-23C18030E812}" srcOrd="0" destOrd="0" presId="urn:microsoft.com/office/officeart/2005/8/layout/vList2"/>
    <dgm:cxn modelId="{1E4903AA-691C-49C2-93B2-3C67974F113B}" srcId="{F3BA7969-DBF2-477A-9321-E2A0BD412B65}" destId="{F8682461-0EAB-451E-AF61-06C21E9FC45E}" srcOrd="0" destOrd="0" parTransId="{8C0CD284-50B7-466E-B16E-D88CC0A2D1E7}" sibTransId="{93DFADE6-7EAB-4FA1-9E61-1B7801BB71D5}"/>
    <dgm:cxn modelId="{1A36E4C4-0FE1-4F8F-9708-781027345D24}" srcId="{37461970-5AF0-4D45-8A62-0355E8BF4195}" destId="{A48B150A-CB8D-45CF-AD87-208B659FDEF9}" srcOrd="0" destOrd="0" parTransId="{4AF190A9-D69A-4F92-A52B-D4E74418FE86}" sibTransId="{47093F27-7551-4F76-B1C0-90535F6C3A10}"/>
    <dgm:cxn modelId="{FF8E1DC6-C4F1-4E54-9451-F8A8C577B6F0}" type="presOf" srcId="{39668954-69FD-432B-B4E1-72C3B1652124}" destId="{1D5E4EB2-36EB-486B-BA2F-F068D522F2E8}" srcOrd="0" destOrd="0" presId="urn:microsoft.com/office/officeart/2005/8/layout/vList2"/>
    <dgm:cxn modelId="{AFE827D0-9E3E-4EF3-9449-225D1F23A911}" type="presOf" srcId="{A90F06E8-DB3A-4DB2-80D5-C9EDD28C24AE}" destId="{0F702F44-12FD-4C20-AF8A-8CCCC45E6BB9}" srcOrd="0" destOrd="1" presId="urn:microsoft.com/office/officeart/2005/8/layout/vList2"/>
    <dgm:cxn modelId="{550FA7D2-66CF-4898-BF56-99C729D146A5}" srcId="{37461970-5AF0-4D45-8A62-0355E8BF4195}" destId="{28ED2441-B24A-4894-A1F7-D062F5EE02EE}" srcOrd="2" destOrd="0" parTransId="{CAE6901B-FE26-4AE0-AC97-E415A81D6470}" sibTransId="{A24AED8E-996C-4518-85A0-BBED78B50041}"/>
    <dgm:cxn modelId="{342CE9F4-EC5F-4015-B56C-B463DAB78470}" srcId="{37461970-5AF0-4D45-8A62-0355E8BF4195}" destId="{F3BA7969-DBF2-477A-9321-E2A0BD412B65}" srcOrd="1" destOrd="0" parTransId="{6261A3DB-C104-4A05-B8CC-33DCFF139D48}" sibTransId="{501BC0A0-2A1C-47E2-B509-B6E0962EF8A5}"/>
    <dgm:cxn modelId="{A54FDCFB-3E5E-4BA3-BC7C-C22C9CF00406}" type="presOf" srcId="{F8682461-0EAB-451E-AF61-06C21E9FC45E}" destId="{0F702F44-12FD-4C20-AF8A-8CCCC45E6BB9}" srcOrd="0" destOrd="0" presId="urn:microsoft.com/office/officeart/2005/8/layout/vList2"/>
    <dgm:cxn modelId="{5A42C984-5E15-4C82-A06D-41831F8319EE}" type="presParOf" srcId="{9A563F21-E3C2-4AC8-9549-0F364ECF8C76}" destId="{93C1AB28-5CE5-432C-B106-17745C4CB5DC}" srcOrd="0" destOrd="0" presId="urn:microsoft.com/office/officeart/2005/8/layout/vList2"/>
    <dgm:cxn modelId="{6BE34DE3-75AE-46F2-B397-6D785A234D92}" type="presParOf" srcId="{9A563F21-E3C2-4AC8-9549-0F364ECF8C76}" destId="{1D5E4EB2-36EB-486B-BA2F-F068D522F2E8}" srcOrd="1" destOrd="0" presId="urn:microsoft.com/office/officeart/2005/8/layout/vList2"/>
    <dgm:cxn modelId="{6DC7691C-43EC-45F2-BEF1-B2A2F84B4C32}" type="presParOf" srcId="{9A563F21-E3C2-4AC8-9549-0F364ECF8C76}" destId="{C3D48E89-09B9-42C5-A188-23C18030E812}" srcOrd="2" destOrd="0" presId="urn:microsoft.com/office/officeart/2005/8/layout/vList2"/>
    <dgm:cxn modelId="{80628C24-AB16-4F01-A634-6580E45F6DC4}" type="presParOf" srcId="{9A563F21-E3C2-4AC8-9549-0F364ECF8C76}" destId="{0F702F44-12FD-4C20-AF8A-8CCCC45E6BB9}" srcOrd="3" destOrd="0" presId="urn:microsoft.com/office/officeart/2005/8/layout/vList2"/>
    <dgm:cxn modelId="{E46F7ABA-FA38-4E96-9875-50D19D597973}" type="presParOf" srcId="{9A563F21-E3C2-4AC8-9549-0F364ECF8C76}" destId="{32DEB35B-A58F-4096-AFAA-DD14027D1A9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1AB28-5CE5-432C-B106-17745C4CB5DC}">
      <dsp:nvSpPr>
        <dsp:cNvPr id="0" name=""/>
        <dsp:cNvSpPr/>
      </dsp:nvSpPr>
      <dsp:spPr>
        <a:xfrm>
          <a:off x="0" y="263495"/>
          <a:ext cx="5466806" cy="10003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a:t>The loss of vegetation due to wildfires can cause mudslides or “debris flows” often days, weeks, or months after the wildfire.  </a:t>
          </a:r>
          <a:endParaRPr lang="en-US" sz="1900" kern="1200"/>
        </a:p>
      </dsp:txBody>
      <dsp:txXfrm>
        <a:off x="48833" y="312328"/>
        <a:ext cx="5369140" cy="902684"/>
      </dsp:txXfrm>
    </dsp:sp>
    <dsp:sp modelId="{1D5E4EB2-36EB-486B-BA2F-F068D522F2E8}">
      <dsp:nvSpPr>
        <dsp:cNvPr id="0" name=""/>
        <dsp:cNvSpPr/>
      </dsp:nvSpPr>
      <dsp:spPr>
        <a:xfrm>
          <a:off x="0" y="1263845"/>
          <a:ext cx="5466806"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571"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dirty="0"/>
        </a:p>
      </dsp:txBody>
      <dsp:txXfrm>
        <a:off x="0" y="1263845"/>
        <a:ext cx="5466806" cy="314640"/>
      </dsp:txXfrm>
    </dsp:sp>
    <dsp:sp modelId="{C3D48E89-09B9-42C5-A188-23C18030E812}">
      <dsp:nvSpPr>
        <dsp:cNvPr id="0" name=""/>
        <dsp:cNvSpPr/>
      </dsp:nvSpPr>
      <dsp:spPr>
        <a:xfrm>
          <a:off x="0" y="1578485"/>
          <a:ext cx="5466806" cy="10003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a:t>The highly-urban LA wildfires also allegedly left approximately 9 billion pounds of “toxic ash” in the Palisades and Eaton neighborhoods.</a:t>
          </a:r>
          <a:endParaRPr lang="en-US" sz="1900" kern="1200"/>
        </a:p>
      </dsp:txBody>
      <dsp:txXfrm>
        <a:off x="48833" y="1627318"/>
        <a:ext cx="5369140" cy="902684"/>
      </dsp:txXfrm>
    </dsp:sp>
    <dsp:sp modelId="{0F702F44-12FD-4C20-AF8A-8CCCC45E6BB9}">
      <dsp:nvSpPr>
        <dsp:cNvPr id="0" name=""/>
        <dsp:cNvSpPr/>
      </dsp:nvSpPr>
      <dsp:spPr>
        <a:xfrm>
          <a:off x="0" y="2578835"/>
          <a:ext cx="5466806"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57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hlinkClick xmlns:r="http://schemas.openxmlformats.org/officeDocument/2006/relationships" r:id="rId1"/>
            </a:rPr>
            <a:t>https://www.cbsnews.com/video/california-wildfire-clean-up-challenges-60-minutes-video-2025-05-25/</a:t>
          </a:r>
          <a:endParaRPr lang="en-US" sz="1500" kern="1200" dirty="0"/>
        </a:p>
        <a:p>
          <a:pPr marL="114300" lvl="1" indent="-114300" algn="l" defTabSz="666750">
            <a:lnSpc>
              <a:spcPct val="90000"/>
            </a:lnSpc>
            <a:spcBef>
              <a:spcPct val="0"/>
            </a:spcBef>
            <a:spcAft>
              <a:spcPct val="20000"/>
            </a:spcAft>
            <a:buChar char="•"/>
          </a:pPr>
          <a:endParaRPr lang="en-US" sz="1500" kern="1200" dirty="0"/>
        </a:p>
      </dsp:txBody>
      <dsp:txXfrm>
        <a:off x="0" y="2578835"/>
        <a:ext cx="5466806" cy="688274"/>
      </dsp:txXfrm>
    </dsp:sp>
    <dsp:sp modelId="{32DEB35B-A58F-4096-AFAA-DD14027D1A92}">
      <dsp:nvSpPr>
        <dsp:cNvPr id="0" name=""/>
        <dsp:cNvSpPr/>
      </dsp:nvSpPr>
      <dsp:spPr>
        <a:xfrm>
          <a:off x="0" y="3267110"/>
          <a:ext cx="5466806" cy="10003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a:t>It is uncertain whether California courts will apply insurance policy earth movement, flood, or other exclusions if the cause is wildfire.  </a:t>
          </a:r>
          <a:endParaRPr lang="en-US" sz="1900" kern="1200"/>
        </a:p>
      </dsp:txBody>
      <dsp:txXfrm>
        <a:off x="48833" y="3315943"/>
        <a:ext cx="5369140" cy="9026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1D5E40-B5DA-1096-5B52-A44313C0ED27}"/>
              </a:ext>
            </a:extLst>
          </p:cNvPr>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a:extLst>
              <a:ext uri="{FF2B5EF4-FFF2-40B4-BE49-F238E27FC236}">
                <a16:creationId xmlns:a16="http://schemas.microsoft.com/office/drawing/2014/main" id="{4926A136-CF63-265E-3609-A08B065DF481}"/>
              </a:ext>
            </a:extLst>
          </p:cNvPr>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7F79AAC0-8DBE-4CFE-8959-F68E4D4AAEF7}" type="datetimeFigureOut">
              <a:rPr lang="en-US" smtClean="0"/>
              <a:t>7/8/2025</a:t>
            </a:fld>
            <a:endParaRPr lang="en-US"/>
          </a:p>
        </p:txBody>
      </p:sp>
      <p:sp>
        <p:nvSpPr>
          <p:cNvPr id="4" name="Footer Placeholder 3">
            <a:extLst>
              <a:ext uri="{FF2B5EF4-FFF2-40B4-BE49-F238E27FC236}">
                <a16:creationId xmlns:a16="http://schemas.microsoft.com/office/drawing/2014/main" id="{95410EA5-BF7C-BCC8-021C-E2A0ED434163}"/>
              </a:ext>
            </a:extLst>
          </p:cNvPr>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41E6A4-C367-2FED-9627-4D3413E11226}"/>
              </a:ext>
            </a:extLst>
          </p:cNvPr>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12A742C7-F2DB-4EDD-AF9D-6D485CFC40B1}" type="slidenum">
              <a:rPr lang="en-US" smtClean="0"/>
              <a:t>‹#›</a:t>
            </a:fld>
            <a:endParaRPr lang="en-US"/>
          </a:p>
        </p:txBody>
      </p:sp>
    </p:spTree>
    <p:extLst>
      <p:ext uri="{BB962C8B-B14F-4D97-AF65-F5344CB8AC3E}">
        <p14:creationId xmlns:p14="http://schemas.microsoft.com/office/powerpoint/2010/main" val="137270393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4749EB33-0667-9240-8A71-E525D0059D90}" type="datetimeFigureOut">
              <a:rPr lang="en-US" smtClean="0"/>
              <a:t>7/8/2025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03E26B5D-C95B-794E-B600-A7EA962195BB}" type="slidenum">
              <a:rPr lang="en-US" smtClean="0"/>
              <a:t>‹#›</a:t>
            </a:fld>
            <a:endParaRPr lang="en-US"/>
          </a:p>
        </p:txBody>
      </p:sp>
    </p:spTree>
    <p:extLst>
      <p:ext uri="{BB962C8B-B14F-4D97-AF65-F5344CB8AC3E}">
        <p14:creationId xmlns:p14="http://schemas.microsoft.com/office/powerpoint/2010/main" val="276371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2</a:t>
            </a:fld>
            <a:endParaRPr lang="en-US"/>
          </a:p>
        </p:txBody>
      </p:sp>
    </p:spTree>
    <p:extLst>
      <p:ext uri="{BB962C8B-B14F-4D97-AF65-F5344CB8AC3E}">
        <p14:creationId xmlns:p14="http://schemas.microsoft.com/office/powerpoint/2010/main" val="4007738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16</a:t>
            </a:fld>
            <a:endParaRPr lang="en-US"/>
          </a:p>
        </p:txBody>
      </p:sp>
    </p:spTree>
    <p:extLst>
      <p:ext uri="{BB962C8B-B14F-4D97-AF65-F5344CB8AC3E}">
        <p14:creationId xmlns:p14="http://schemas.microsoft.com/office/powerpoint/2010/main" val="2680634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17</a:t>
            </a:fld>
            <a:endParaRPr lang="en-US"/>
          </a:p>
        </p:txBody>
      </p:sp>
    </p:spTree>
    <p:extLst>
      <p:ext uri="{BB962C8B-B14F-4D97-AF65-F5344CB8AC3E}">
        <p14:creationId xmlns:p14="http://schemas.microsoft.com/office/powerpoint/2010/main" val="63439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20</a:t>
            </a:fld>
            <a:endParaRPr lang="en-US"/>
          </a:p>
        </p:txBody>
      </p:sp>
    </p:spTree>
    <p:extLst>
      <p:ext uri="{BB962C8B-B14F-4D97-AF65-F5344CB8AC3E}">
        <p14:creationId xmlns:p14="http://schemas.microsoft.com/office/powerpoint/2010/main" val="4259285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22</a:t>
            </a:fld>
            <a:endParaRPr lang="en-US"/>
          </a:p>
        </p:txBody>
      </p:sp>
    </p:spTree>
    <p:extLst>
      <p:ext uri="{BB962C8B-B14F-4D97-AF65-F5344CB8AC3E}">
        <p14:creationId xmlns:p14="http://schemas.microsoft.com/office/powerpoint/2010/main" val="2141267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23</a:t>
            </a:fld>
            <a:endParaRPr lang="en-US"/>
          </a:p>
        </p:txBody>
      </p:sp>
    </p:spTree>
    <p:extLst>
      <p:ext uri="{BB962C8B-B14F-4D97-AF65-F5344CB8AC3E}">
        <p14:creationId xmlns:p14="http://schemas.microsoft.com/office/powerpoint/2010/main" val="1898396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24</a:t>
            </a:fld>
            <a:endParaRPr lang="en-US"/>
          </a:p>
        </p:txBody>
      </p:sp>
    </p:spTree>
    <p:extLst>
      <p:ext uri="{BB962C8B-B14F-4D97-AF65-F5344CB8AC3E}">
        <p14:creationId xmlns:p14="http://schemas.microsoft.com/office/powerpoint/2010/main" val="3634824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26</a:t>
            </a:fld>
            <a:endParaRPr lang="en-US"/>
          </a:p>
        </p:txBody>
      </p:sp>
    </p:spTree>
    <p:extLst>
      <p:ext uri="{BB962C8B-B14F-4D97-AF65-F5344CB8AC3E}">
        <p14:creationId xmlns:p14="http://schemas.microsoft.com/office/powerpoint/2010/main" val="709263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27</a:t>
            </a:fld>
            <a:endParaRPr lang="en-US"/>
          </a:p>
        </p:txBody>
      </p:sp>
    </p:spTree>
    <p:extLst>
      <p:ext uri="{BB962C8B-B14F-4D97-AF65-F5344CB8AC3E}">
        <p14:creationId xmlns:p14="http://schemas.microsoft.com/office/powerpoint/2010/main" val="154960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28</a:t>
            </a:fld>
            <a:endParaRPr lang="en-US"/>
          </a:p>
        </p:txBody>
      </p:sp>
    </p:spTree>
    <p:extLst>
      <p:ext uri="{BB962C8B-B14F-4D97-AF65-F5344CB8AC3E}">
        <p14:creationId xmlns:p14="http://schemas.microsoft.com/office/powerpoint/2010/main" val="1147389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30</a:t>
            </a:fld>
            <a:endParaRPr lang="en-US"/>
          </a:p>
        </p:txBody>
      </p:sp>
    </p:spTree>
    <p:extLst>
      <p:ext uri="{BB962C8B-B14F-4D97-AF65-F5344CB8AC3E}">
        <p14:creationId xmlns:p14="http://schemas.microsoft.com/office/powerpoint/2010/main" val="50382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7</a:t>
            </a:fld>
            <a:endParaRPr lang="en-US"/>
          </a:p>
        </p:txBody>
      </p:sp>
    </p:spTree>
    <p:extLst>
      <p:ext uri="{BB962C8B-B14F-4D97-AF65-F5344CB8AC3E}">
        <p14:creationId xmlns:p14="http://schemas.microsoft.com/office/powerpoint/2010/main" val="2181512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31</a:t>
            </a:fld>
            <a:endParaRPr lang="en-US"/>
          </a:p>
        </p:txBody>
      </p:sp>
    </p:spTree>
    <p:extLst>
      <p:ext uri="{BB962C8B-B14F-4D97-AF65-F5344CB8AC3E}">
        <p14:creationId xmlns:p14="http://schemas.microsoft.com/office/powerpoint/2010/main" val="4057802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32</a:t>
            </a:fld>
            <a:endParaRPr lang="en-US"/>
          </a:p>
        </p:txBody>
      </p:sp>
    </p:spTree>
    <p:extLst>
      <p:ext uri="{BB962C8B-B14F-4D97-AF65-F5344CB8AC3E}">
        <p14:creationId xmlns:p14="http://schemas.microsoft.com/office/powerpoint/2010/main" val="182751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8</a:t>
            </a:fld>
            <a:endParaRPr lang="en-US"/>
          </a:p>
        </p:txBody>
      </p:sp>
    </p:spTree>
    <p:extLst>
      <p:ext uri="{BB962C8B-B14F-4D97-AF65-F5344CB8AC3E}">
        <p14:creationId xmlns:p14="http://schemas.microsoft.com/office/powerpoint/2010/main" val="284560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9</a:t>
            </a:fld>
            <a:endParaRPr lang="en-US"/>
          </a:p>
        </p:txBody>
      </p:sp>
    </p:spTree>
    <p:extLst>
      <p:ext uri="{BB962C8B-B14F-4D97-AF65-F5344CB8AC3E}">
        <p14:creationId xmlns:p14="http://schemas.microsoft.com/office/powerpoint/2010/main" val="375961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10</a:t>
            </a:fld>
            <a:endParaRPr lang="en-US"/>
          </a:p>
        </p:txBody>
      </p:sp>
    </p:spTree>
    <p:extLst>
      <p:ext uri="{BB962C8B-B14F-4D97-AF65-F5344CB8AC3E}">
        <p14:creationId xmlns:p14="http://schemas.microsoft.com/office/powerpoint/2010/main" val="161952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11</a:t>
            </a:fld>
            <a:endParaRPr lang="en-US"/>
          </a:p>
        </p:txBody>
      </p:sp>
    </p:spTree>
    <p:extLst>
      <p:ext uri="{BB962C8B-B14F-4D97-AF65-F5344CB8AC3E}">
        <p14:creationId xmlns:p14="http://schemas.microsoft.com/office/powerpoint/2010/main" val="306618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12</a:t>
            </a:fld>
            <a:endParaRPr lang="en-US"/>
          </a:p>
        </p:txBody>
      </p:sp>
    </p:spTree>
    <p:extLst>
      <p:ext uri="{BB962C8B-B14F-4D97-AF65-F5344CB8AC3E}">
        <p14:creationId xmlns:p14="http://schemas.microsoft.com/office/powerpoint/2010/main" val="3683415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13</a:t>
            </a:fld>
            <a:endParaRPr lang="en-US"/>
          </a:p>
        </p:txBody>
      </p:sp>
    </p:spTree>
    <p:extLst>
      <p:ext uri="{BB962C8B-B14F-4D97-AF65-F5344CB8AC3E}">
        <p14:creationId xmlns:p14="http://schemas.microsoft.com/office/powerpoint/2010/main" val="2951634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3E26B5D-C95B-794E-B600-A7EA962195BB}" type="slidenum">
              <a:rPr lang="en-US" smtClean="0"/>
              <a:t>14</a:t>
            </a:fld>
            <a:endParaRPr lang="en-US"/>
          </a:p>
        </p:txBody>
      </p:sp>
    </p:spTree>
    <p:extLst>
      <p:ext uri="{BB962C8B-B14F-4D97-AF65-F5344CB8AC3E}">
        <p14:creationId xmlns:p14="http://schemas.microsoft.com/office/powerpoint/2010/main" val="698188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80000">
              <a:schemeClr val="accent4">
                <a:lumMod val="50000"/>
              </a:schemeClr>
            </a:gs>
            <a:gs pos="50000">
              <a:schemeClr val="accent6"/>
            </a:gs>
            <a:gs pos="20000">
              <a:schemeClr val="accent1"/>
            </a:gs>
            <a:gs pos="100000">
              <a:schemeClr val="accent2"/>
            </a:gs>
          </a:gsLst>
          <a:lin ang="4800000" scaled="0"/>
          <a:tileRect/>
        </a:gra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F9B06-614B-2F3C-8DBC-3AFB1A202222}"/>
              </a:ext>
            </a:extLst>
          </p:cNvPr>
          <p:cNvSpPr>
            <a:spLocks noGrp="1"/>
          </p:cNvSpPr>
          <p:nvPr>
            <p:ph type="ctrTitle"/>
          </p:nvPr>
        </p:nvSpPr>
        <p:spPr>
          <a:xfrm>
            <a:off x="919701" y="2076603"/>
            <a:ext cx="9144000" cy="2387600"/>
          </a:xfrm>
        </p:spPr>
        <p:txBody>
          <a:bodyPr anchor="b" anchorCtr="0">
            <a:normAutofit/>
          </a:bodyPr>
          <a:lstStyle>
            <a:lvl1pPr algn="l">
              <a:defRPr sz="6000" b="0">
                <a:solidFill>
                  <a:schemeClr val="bg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B3C30B14-D2EE-9690-BD64-72E30354EC21}"/>
              </a:ext>
            </a:extLst>
          </p:cNvPr>
          <p:cNvSpPr>
            <a:spLocks noGrp="1"/>
          </p:cNvSpPr>
          <p:nvPr>
            <p:ph type="subTitle" idx="1"/>
          </p:nvPr>
        </p:nvSpPr>
        <p:spPr>
          <a:xfrm>
            <a:off x="919701" y="4543784"/>
            <a:ext cx="9144000" cy="399553"/>
          </a:xfrm>
        </p:spPr>
        <p:txBody>
          <a:bodyP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F949D78D-1BB0-85DF-F3A2-865F019BFF76}"/>
              </a:ext>
            </a:extLst>
          </p:cNvPr>
          <p:cNvPicPr>
            <a:picLocks noChangeAspect="1"/>
          </p:cNvPicPr>
          <p:nvPr userDrawn="1"/>
        </p:nvPicPr>
        <p:blipFill>
          <a:blip r:embed="rId2"/>
          <a:srcRect/>
          <a:stretch/>
        </p:blipFill>
        <p:spPr>
          <a:xfrm>
            <a:off x="925561" y="508282"/>
            <a:ext cx="2111942" cy="696941"/>
          </a:xfrm>
          <a:prstGeom prst="rect">
            <a:avLst/>
          </a:prstGeom>
        </p:spPr>
      </p:pic>
    </p:spTree>
    <p:extLst>
      <p:ext uri="{BB962C8B-B14F-4D97-AF65-F5344CB8AC3E}">
        <p14:creationId xmlns:p14="http://schemas.microsoft.com/office/powerpoint/2010/main" val="13959447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3FB47D-BB59-54AC-32BD-79CCA7EC25C4}"/>
              </a:ext>
            </a:extLst>
          </p:cNvPr>
          <p:cNvPicPr>
            <a:picLocks noChangeAspect="1"/>
          </p:cNvPicPr>
          <p:nvPr userDrawn="1"/>
        </p:nvPicPr>
        <p:blipFill>
          <a:blip r:embed="rId2"/>
          <a:srcRect/>
          <a:stretch/>
        </p:blipFill>
        <p:spPr>
          <a:xfrm>
            <a:off x="-1" y="0"/>
            <a:ext cx="12192000" cy="6858000"/>
          </a:xfrm>
          <a:prstGeom prst="rect">
            <a:avLst/>
          </a:prstGeom>
        </p:spPr>
      </p:pic>
      <p:sp>
        <p:nvSpPr>
          <p:cNvPr id="8" name="Text Placeholder 7">
            <a:extLst>
              <a:ext uri="{FF2B5EF4-FFF2-40B4-BE49-F238E27FC236}">
                <a16:creationId xmlns:a16="http://schemas.microsoft.com/office/drawing/2014/main" id="{40BB6B89-97AB-8EB7-2035-A3E4B67E9DBA}"/>
              </a:ext>
            </a:extLst>
          </p:cNvPr>
          <p:cNvSpPr>
            <a:spLocks noGrp="1"/>
          </p:cNvSpPr>
          <p:nvPr>
            <p:ph type="body" sz="quarter" idx="10"/>
          </p:nvPr>
        </p:nvSpPr>
        <p:spPr>
          <a:xfrm>
            <a:off x="6446067" y="3090863"/>
            <a:ext cx="4780733" cy="226218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808E246B-433D-8529-667A-8E17F30B540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4">
            <a:extLst>
              <a:ext uri="{FF2B5EF4-FFF2-40B4-BE49-F238E27FC236}">
                <a16:creationId xmlns:a16="http://schemas.microsoft.com/office/drawing/2014/main" id="{CE7B9A79-C4B0-7DBA-1024-3C327BF55680}"/>
              </a:ext>
            </a:extLst>
          </p:cNvPr>
          <p:cNvSpPr>
            <a:spLocks noGrp="1"/>
          </p:cNvSpPr>
          <p:nvPr>
            <p:ph type="sldNum" sz="quarter" idx="12"/>
          </p:nvPr>
        </p:nvSpPr>
        <p:spPr>
          <a:xfrm>
            <a:off x="370840" y="6356350"/>
            <a:ext cx="11023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F547FC-8CFD-7647-A09F-157ECAC90953}" type="slidenum">
              <a:rPr lang="en-US" smtClean="0"/>
              <a:pPr/>
              <a:t>‹#›</a:t>
            </a:fld>
            <a:endParaRPr lang="en-US" dirty="0"/>
          </a:p>
        </p:txBody>
      </p:sp>
      <p:cxnSp>
        <p:nvCxnSpPr>
          <p:cNvPr id="9" name="Straight Connector 8">
            <a:extLst>
              <a:ext uri="{FF2B5EF4-FFF2-40B4-BE49-F238E27FC236}">
                <a16:creationId xmlns:a16="http://schemas.microsoft.com/office/drawing/2014/main" id="{85C406EF-24BA-91A3-3934-B855F544A921}"/>
              </a:ext>
            </a:extLst>
          </p:cNvPr>
          <p:cNvCxnSpPr>
            <a:cxnSpLocks/>
          </p:cNvCxnSpPr>
          <p:nvPr userDrawn="1"/>
        </p:nvCxnSpPr>
        <p:spPr>
          <a:xfrm>
            <a:off x="753533" y="6589714"/>
            <a:ext cx="9787467" cy="0"/>
          </a:xfrm>
          <a:prstGeom prst="line">
            <a:avLst/>
          </a:prstGeom>
          <a:ln>
            <a:gradFill>
              <a:gsLst>
                <a:gs pos="0">
                  <a:srgbClr val="C736A0"/>
                </a:gs>
                <a:gs pos="100000">
                  <a:srgbClr val="008DD1"/>
                </a:gs>
              </a:gsLst>
              <a:lin ang="0" scaled="0"/>
            </a:gra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2DB1497-3F61-EE65-3EEB-0193B0FA2E58}"/>
              </a:ext>
            </a:extLst>
          </p:cNvPr>
          <p:cNvPicPr>
            <a:picLocks noChangeAspect="1"/>
          </p:cNvPicPr>
          <p:nvPr userDrawn="1"/>
        </p:nvPicPr>
        <p:blipFill>
          <a:blip r:embed="rId3"/>
          <a:srcRect/>
          <a:stretch/>
        </p:blipFill>
        <p:spPr>
          <a:xfrm>
            <a:off x="10626494" y="6188200"/>
            <a:ext cx="1283678" cy="423613"/>
          </a:xfrm>
          <a:prstGeom prst="rect">
            <a:avLst/>
          </a:prstGeom>
        </p:spPr>
      </p:pic>
    </p:spTree>
    <p:extLst>
      <p:ext uri="{BB962C8B-B14F-4D97-AF65-F5344CB8AC3E}">
        <p14:creationId xmlns:p14="http://schemas.microsoft.com/office/powerpoint/2010/main" val="240983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F1554A4-D1BD-EBEC-8D9D-92A939664095}"/>
              </a:ext>
            </a:extLst>
          </p:cNvPr>
          <p:cNvSpPr>
            <a:spLocks noGrp="1"/>
          </p:cNvSpPr>
          <p:nvPr>
            <p:ph type="pic" sz="quarter" idx="11" hasCustomPrompt="1"/>
          </p:nvPr>
        </p:nvSpPr>
        <p:spPr>
          <a:xfrm>
            <a:off x="914400" y="2030757"/>
            <a:ext cx="1828800" cy="1828800"/>
          </a:xfrm>
        </p:spPr>
        <p:txBody>
          <a:bodyPr/>
          <a:lstStyle>
            <a:lvl1pPr marL="0" indent="0">
              <a:buNone/>
              <a:defRPr/>
            </a:lvl1pPr>
          </a:lstStyle>
          <a:p>
            <a:r>
              <a:rPr lang="en-US" dirty="0"/>
              <a:t>Click to add picture</a:t>
            </a:r>
          </a:p>
        </p:txBody>
      </p:sp>
      <p:sp>
        <p:nvSpPr>
          <p:cNvPr id="11" name="Text Placeholder 10">
            <a:extLst>
              <a:ext uri="{FF2B5EF4-FFF2-40B4-BE49-F238E27FC236}">
                <a16:creationId xmlns:a16="http://schemas.microsoft.com/office/drawing/2014/main" id="{90326612-3FCA-41BD-DA12-2D2B69036775}"/>
              </a:ext>
            </a:extLst>
          </p:cNvPr>
          <p:cNvSpPr>
            <a:spLocks noGrp="1"/>
          </p:cNvSpPr>
          <p:nvPr>
            <p:ph type="body" sz="quarter" idx="12" hasCustomPrompt="1"/>
          </p:nvPr>
        </p:nvSpPr>
        <p:spPr>
          <a:xfrm>
            <a:off x="818356" y="3980911"/>
            <a:ext cx="2020887" cy="1107666"/>
          </a:xfrm>
          <a:noFill/>
        </p:spPr>
        <p:txBody>
          <a:bodyPr>
            <a:noAutofit/>
          </a:bodyPr>
          <a:lstStyle>
            <a:lvl1pPr marL="0" indent="0">
              <a:spcAft>
                <a:spcPts val="0"/>
              </a:spcAft>
              <a:buNone/>
              <a:defRPr sz="1600">
                <a:solidFill>
                  <a:srgbClr val="000000"/>
                </a:solidFill>
              </a:defRPr>
            </a:lvl1pPr>
            <a:lvl2pPr marL="0" indent="0">
              <a:buNone/>
              <a:defRPr sz="1400">
                <a:solidFill>
                  <a:srgbClr val="000000"/>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name</a:t>
            </a:r>
          </a:p>
          <a:p>
            <a:pPr lvl="1"/>
            <a:r>
              <a:rPr lang="en-US" dirty="0"/>
              <a:t>Title</a:t>
            </a:r>
            <a:br>
              <a:rPr lang="en-US" dirty="0"/>
            </a:br>
            <a:r>
              <a:rPr lang="en-US" dirty="0"/>
              <a:t>Practice Area</a:t>
            </a:r>
            <a:br>
              <a:rPr lang="en-US" dirty="0"/>
            </a:br>
            <a:r>
              <a:rPr lang="en-US" dirty="0"/>
              <a:t>Office</a:t>
            </a:r>
          </a:p>
        </p:txBody>
      </p:sp>
      <p:sp>
        <p:nvSpPr>
          <p:cNvPr id="9" name="Picture Placeholder 5">
            <a:extLst>
              <a:ext uri="{FF2B5EF4-FFF2-40B4-BE49-F238E27FC236}">
                <a16:creationId xmlns:a16="http://schemas.microsoft.com/office/drawing/2014/main" id="{8553A923-6D76-70CD-EB58-D171E2439DF4}"/>
              </a:ext>
            </a:extLst>
          </p:cNvPr>
          <p:cNvSpPr>
            <a:spLocks noGrp="1"/>
          </p:cNvSpPr>
          <p:nvPr>
            <p:ph type="pic" sz="quarter" idx="13" hasCustomPrompt="1"/>
          </p:nvPr>
        </p:nvSpPr>
        <p:spPr>
          <a:xfrm>
            <a:off x="3048000" y="2030757"/>
            <a:ext cx="1828800" cy="1828800"/>
          </a:xfrm>
        </p:spPr>
        <p:txBody>
          <a:bodyPr/>
          <a:lstStyle>
            <a:lvl1pPr marL="0" indent="0">
              <a:buNone/>
              <a:defRPr/>
            </a:lvl1pPr>
          </a:lstStyle>
          <a:p>
            <a:r>
              <a:rPr lang="en-US" dirty="0"/>
              <a:t>Click to add picture</a:t>
            </a:r>
          </a:p>
        </p:txBody>
      </p:sp>
      <p:sp>
        <p:nvSpPr>
          <p:cNvPr id="10" name="Text Placeholder 10">
            <a:extLst>
              <a:ext uri="{FF2B5EF4-FFF2-40B4-BE49-F238E27FC236}">
                <a16:creationId xmlns:a16="http://schemas.microsoft.com/office/drawing/2014/main" id="{E8E906E8-C422-E8E7-E587-4E191DA8D0AD}"/>
              </a:ext>
            </a:extLst>
          </p:cNvPr>
          <p:cNvSpPr>
            <a:spLocks noGrp="1"/>
          </p:cNvSpPr>
          <p:nvPr>
            <p:ph type="body" sz="quarter" idx="14" hasCustomPrompt="1"/>
          </p:nvPr>
        </p:nvSpPr>
        <p:spPr>
          <a:xfrm>
            <a:off x="2951956" y="3980911"/>
            <a:ext cx="2020887" cy="1107666"/>
          </a:xfrm>
          <a:noFill/>
        </p:spPr>
        <p:txBody>
          <a:bodyPr>
            <a:noAutofit/>
          </a:bodyPr>
          <a:lstStyle>
            <a:lvl1pPr marL="0" indent="0">
              <a:spcAft>
                <a:spcPts val="0"/>
              </a:spcAft>
              <a:buNone/>
              <a:defRPr sz="1600">
                <a:solidFill>
                  <a:srgbClr val="000000"/>
                </a:solidFill>
              </a:defRPr>
            </a:lvl1pPr>
            <a:lvl2pPr marL="0" indent="0">
              <a:buNone/>
              <a:defRPr sz="1400">
                <a:solidFill>
                  <a:srgbClr val="000000"/>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name</a:t>
            </a:r>
          </a:p>
          <a:p>
            <a:pPr lvl="1"/>
            <a:r>
              <a:rPr lang="en-US" dirty="0"/>
              <a:t>Title</a:t>
            </a:r>
            <a:br>
              <a:rPr lang="en-US" dirty="0"/>
            </a:br>
            <a:r>
              <a:rPr lang="en-US" dirty="0"/>
              <a:t>Practice Area</a:t>
            </a:r>
            <a:br>
              <a:rPr lang="en-US" dirty="0"/>
            </a:br>
            <a:r>
              <a:rPr lang="en-US" dirty="0"/>
              <a:t>Office</a:t>
            </a:r>
          </a:p>
        </p:txBody>
      </p:sp>
      <p:sp>
        <p:nvSpPr>
          <p:cNvPr id="12" name="Picture Placeholder 5">
            <a:extLst>
              <a:ext uri="{FF2B5EF4-FFF2-40B4-BE49-F238E27FC236}">
                <a16:creationId xmlns:a16="http://schemas.microsoft.com/office/drawing/2014/main" id="{4681BBAB-F68C-643D-F6DF-920B6507A86A}"/>
              </a:ext>
            </a:extLst>
          </p:cNvPr>
          <p:cNvSpPr>
            <a:spLocks noGrp="1"/>
          </p:cNvSpPr>
          <p:nvPr>
            <p:ph type="pic" sz="quarter" idx="15" hasCustomPrompt="1"/>
          </p:nvPr>
        </p:nvSpPr>
        <p:spPr>
          <a:xfrm>
            <a:off x="5181600" y="2030757"/>
            <a:ext cx="1828800" cy="1828800"/>
          </a:xfrm>
        </p:spPr>
        <p:txBody>
          <a:bodyPr/>
          <a:lstStyle>
            <a:lvl1pPr marL="0" indent="0">
              <a:buNone/>
              <a:defRPr/>
            </a:lvl1pPr>
          </a:lstStyle>
          <a:p>
            <a:r>
              <a:rPr lang="en-US" dirty="0"/>
              <a:t>Click to add picture</a:t>
            </a:r>
          </a:p>
        </p:txBody>
      </p:sp>
      <p:sp>
        <p:nvSpPr>
          <p:cNvPr id="13" name="Text Placeholder 10">
            <a:extLst>
              <a:ext uri="{FF2B5EF4-FFF2-40B4-BE49-F238E27FC236}">
                <a16:creationId xmlns:a16="http://schemas.microsoft.com/office/drawing/2014/main" id="{AF5C4EB1-0189-BB20-1BF3-DECA524A3544}"/>
              </a:ext>
            </a:extLst>
          </p:cNvPr>
          <p:cNvSpPr>
            <a:spLocks noGrp="1"/>
          </p:cNvSpPr>
          <p:nvPr>
            <p:ph type="body" sz="quarter" idx="16" hasCustomPrompt="1"/>
          </p:nvPr>
        </p:nvSpPr>
        <p:spPr>
          <a:xfrm>
            <a:off x="5085556" y="3980911"/>
            <a:ext cx="2020887" cy="1107666"/>
          </a:xfrm>
          <a:noFill/>
        </p:spPr>
        <p:txBody>
          <a:bodyPr>
            <a:noAutofit/>
          </a:bodyPr>
          <a:lstStyle>
            <a:lvl1pPr marL="0" indent="0">
              <a:spcAft>
                <a:spcPts val="0"/>
              </a:spcAft>
              <a:buNone/>
              <a:defRPr sz="1600">
                <a:solidFill>
                  <a:srgbClr val="000000"/>
                </a:solidFill>
              </a:defRPr>
            </a:lvl1pPr>
            <a:lvl2pPr marL="0" indent="0">
              <a:buNone/>
              <a:defRPr sz="1400">
                <a:solidFill>
                  <a:srgbClr val="000000"/>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name</a:t>
            </a:r>
          </a:p>
          <a:p>
            <a:pPr lvl="1"/>
            <a:r>
              <a:rPr lang="en-US" dirty="0"/>
              <a:t>Title</a:t>
            </a:r>
            <a:br>
              <a:rPr lang="en-US" dirty="0"/>
            </a:br>
            <a:r>
              <a:rPr lang="en-US" dirty="0"/>
              <a:t>Practice Area</a:t>
            </a:r>
            <a:br>
              <a:rPr lang="en-US" dirty="0"/>
            </a:br>
            <a:r>
              <a:rPr lang="en-US" dirty="0"/>
              <a:t>Office</a:t>
            </a:r>
          </a:p>
        </p:txBody>
      </p:sp>
      <p:sp>
        <p:nvSpPr>
          <p:cNvPr id="14" name="Picture Placeholder 5">
            <a:extLst>
              <a:ext uri="{FF2B5EF4-FFF2-40B4-BE49-F238E27FC236}">
                <a16:creationId xmlns:a16="http://schemas.microsoft.com/office/drawing/2014/main" id="{DB91C3EB-4F78-21B9-3E7C-9E398FD50CCA}"/>
              </a:ext>
            </a:extLst>
          </p:cNvPr>
          <p:cNvSpPr>
            <a:spLocks noGrp="1"/>
          </p:cNvSpPr>
          <p:nvPr>
            <p:ph type="pic" sz="quarter" idx="17" hasCustomPrompt="1"/>
          </p:nvPr>
        </p:nvSpPr>
        <p:spPr>
          <a:xfrm>
            <a:off x="7315200" y="2030757"/>
            <a:ext cx="1828800" cy="1828800"/>
          </a:xfrm>
        </p:spPr>
        <p:txBody>
          <a:bodyPr/>
          <a:lstStyle>
            <a:lvl1pPr marL="0" indent="0">
              <a:buNone/>
              <a:defRPr/>
            </a:lvl1pPr>
          </a:lstStyle>
          <a:p>
            <a:r>
              <a:rPr lang="en-US" dirty="0"/>
              <a:t>Click to add picture</a:t>
            </a:r>
          </a:p>
        </p:txBody>
      </p:sp>
      <p:sp>
        <p:nvSpPr>
          <p:cNvPr id="16" name="Text Placeholder 10">
            <a:extLst>
              <a:ext uri="{FF2B5EF4-FFF2-40B4-BE49-F238E27FC236}">
                <a16:creationId xmlns:a16="http://schemas.microsoft.com/office/drawing/2014/main" id="{8A6E5D0E-5FE7-B89C-CD11-DD6F5E211B8F}"/>
              </a:ext>
            </a:extLst>
          </p:cNvPr>
          <p:cNvSpPr>
            <a:spLocks noGrp="1"/>
          </p:cNvSpPr>
          <p:nvPr>
            <p:ph type="body" sz="quarter" idx="18" hasCustomPrompt="1"/>
          </p:nvPr>
        </p:nvSpPr>
        <p:spPr>
          <a:xfrm>
            <a:off x="7219156" y="3980911"/>
            <a:ext cx="2020887" cy="1107666"/>
          </a:xfrm>
          <a:noFill/>
        </p:spPr>
        <p:txBody>
          <a:bodyPr>
            <a:noAutofit/>
          </a:bodyPr>
          <a:lstStyle>
            <a:lvl1pPr marL="0" indent="0">
              <a:spcAft>
                <a:spcPts val="0"/>
              </a:spcAft>
              <a:buNone/>
              <a:defRPr sz="1600">
                <a:solidFill>
                  <a:srgbClr val="000000"/>
                </a:solidFill>
              </a:defRPr>
            </a:lvl1pPr>
            <a:lvl2pPr marL="0" indent="0">
              <a:buNone/>
              <a:defRPr sz="1400">
                <a:solidFill>
                  <a:srgbClr val="000000"/>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name</a:t>
            </a:r>
          </a:p>
          <a:p>
            <a:pPr lvl="1"/>
            <a:r>
              <a:rPr lang="en-US" dirty="0"/>
              <a:t>Title</a:t>
            </a:r>
            <a:br>
              <a:rPr lang="en-US" dirty="0"/>
            </a:br>
            <a:r>
              <a:rPr lang="en-US" dirty="0"/>
              <a:t>Practice Area</a:t>
            </a:r>
            <a:br>
              <a:rPr lang="en-US" dirty="0"/>
            </a:br>
            <a:r>
              <a:rPr lang="en-US" dirty="0"/>
              <a:t>Office</a:t>
            </a:r>
          </a:p>
        </p:txBody>
      </p:sp>
      <p:sp>
        <p:nvSpPr>
          <p:cNvPr id="17" name="Picture Placeholder 5">
            <a:extLst>
              <a:ext uri="{FF2B5EF4-FFF2-40B4-BE49-F238E27FC236}">
                <a16:creationId xmlns:a16="http://schemas.microsoft.com/office/drawing/2014/main" id="{DC9D1B37-DC53-0D3C-2B20-7B4A86A53E7D}"/>
              </a:ext>
            </a:extLst>
          </p:cNvPr>
          <p:cNvSpPr>
            <a:spLocks noGrp="1"/>
          </p:cNvSpPr>
          <p:nvPr>
            <p:ph type="pic" sz="quarter" idx="19" hasCustomPrompt="1"/>
          </p:nvPr>
        </p:nvSpPr>
        <p:spPr>
          <a:xfrm>
            <a:off x="9448800" y="2030757"/>
            <a:ext cx="1828800" cy="1828800"/>
          </a:xfrm>
        </p:spPr>
        <p:txBody>
          <a:bodyPr/>
          <a:lstStyle>
            <a:lvl1pPr marL="0" indent="0">
              <a:buNone/>
              <a:defRPr/>
            </a:lvl1pPr>
          </a:lstStyle>
          <a:p>
            <a:r>
              <a:rPr lang="en-US" dirty="0"/>
              <a:t>Click to add picture</a:t>
            </a:r>
          </a:p>
        </p:txBody>
      </p:sp>
      <p:sp>
        <p:nvSpPr>
          <p:cNvPr id="18" name="Text Placeholder 10">
            <a:extLst>
              <a:ext uri="{FF2B5EF4-FFF2-40B4-BE49-F238E27FC236}">
                <a16:creationId xmlns:a16="http://schemas.microsoft.com/office/drawing/2014/main" id="{02BE7EEA-6E24-827F-BF32-999ECAF7AB39}"/>
              </a:ext>
            </a:extLst>
          </p:cNvPr>
          <p:cNvSpPr>
            <a:spLocks noGrp="1"/>
          </p:cNvSpPr>
          <p:nvPr>
            <p:ph type="body" sz="quarter" idx="20" hasCustomPrompt="1"/>
          </p:nvPr>
        </p:nvSpPr>
        <p:spPr>
          <a:xfrm>
            <a:off x="9352757" y="3980911"/>
            <a:ext cx="2020887" cy="1107666"/>
          </a:xfrm>
          <a:noFill/>
        </p:spPr>
        <p:txBody>
          <a:bodyPr>
            <a:noAutofit/>
          </a:bodyPr>
          <a:lstStyle>
            <a:lvl1pPr marL="0" indent="0">
              <a:spcAft>
                <a:spcPts val="0"/>
              </a:spcAft>
              <a:buNone/>
              <a:defRPr sz="1600">
                <a:solidFill>
                  <a:srgbClr val="000000"/>
                </a:solidFill>
              </a:defRPr>
            </a:lvl1pPr>
            <a:lvl2pPr marL="0" indent="0">
              <a:buNone/>
              <a:defRPr sz="1400">
                <a:solidFill>
                  <a:srgbClr val="000000"/>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a:t>Click to add name</a:t>
            </a:r>
          </a:p>
          <a:p>
            <a:pPr lvl="1"/>
            <a:r>
              <a:rPr lang="en-US" dirty="0"/>
              <a:t>Title</a:t>
            </a:r>
            <a:br>
              <a:rPr lang="en-US" dirty="0"/>
            </a:br>
            <a:r>
              <a:rPr lang="en-US" dirty="0"/>
              <a:t>Practice Area</a:t>
            </a:r>
            <a:br>
              <a:rPr lang="en-US" dirty="0"/>
            </a:br>
            <a:r>
              <a:rPr lang="en-US" dirty="0"/>
              <a:t>Office</a:t>
            </a:r>
          </a:p>
        </p:txBody>
      </p:sp>
      <p:sp>
        <p:nvSpPr>
          <p:cNvPr id="4" name="Title 3">
            <a:extLst>
              <a:ext uri="{FF2B5EF4-FFF2-40B4-BE49-F238E27FC236}">
                <a16:creationId xmlns:a16="http://schemas.microsoft.com/office/drawing/2014/main" id="{3D4567C6-9F1B-95FB-5C64-E93E30553CC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9989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8F45AF1-F243-96CD-C2E5-7411634D8CA5}"/>
              </a:ext>
            </a:extLst>
          </p:cNvPr>
          <p:cNvSpPr>
            <a:spLocks noGrp="1"/>
          </p:cNvSpPr>
          <p:nvPr>
            <p:ph type="body" sz="quarter" idx="10"/>
          </p:nvPr>
        </p:nvSpPr>
        <p:spPr>
          <a:xfrm>
            <a:off x="2862404" y="612712"/>
            <a:ext cx="8686800" cy="4937760"/>
          </a:xfrm>
        </p:spPr>
        <p:txBody>
          <a:bodyPr>
            <a:normAutofit/>
          </a:bodyPr>
          <a:lstStyle>
            <a:lvl1pPr marL="0" indent="0">
              <a:buNone/>
              <a:defRPr sz="1800" b="0">
                <a:solidFill>
                  <a:srgbClr val="000000"/>
                </a:solidFill>
              </a:defRPr>
            </a:lvl1pPr>
            <a:lvl2pPr marL="742950" indent="-285750">
              <a:buClr>
                <a:schemeClr val="accent1"/>
              </a:buClr>
              <a:buFont typeface="Arial" panose="020B0604020202020204" pitchFamily="34" charset="0"/>
              <a:buChar char="•"/>
              <a:defRPr>
                <a:solidFill>
                  <a:srgbClr val="000000"/>
                </a:solidFill>
              </a:defRPr>
            </a:lvl2pPr>
            <a:lvl3pPr marL="1200150" indent="-285750">
              <a:buClr>
                <a:schemeClr val="accent1"/>
              </a:buClr>
              <a:buFont typeface="Arial" panose="020B0604020202020204" pitchFamily="34" charset="0"/>
              <a:buChar char="•"/>
              <a:defRPr>
                <a:solidFill>
                  <a:srgbClr val="000000"/>
                </a:solidFill>
              </a:defRPr>
            </a:lvl3pPr>
            <a:lvl4pPr marL="1657350" indent="-285750">
              <a:buClr>
                <a:schemeClr val="accent1"/>
              </a:buClr>
              <a:buFont typeface="Arial" panose="020B0604020202020204" pitchFamily="34" charset="0"/>
              <a:buChar char="•"/>
              <a:defRPr>
                <a:solidFill>
                  <a:srgbClr val="000000"/>
                </a:solidFill>
              </a:defRPr>
            </a:lvl4pPr>
            <a:lvl5pPr marL="2114550" indent="-285750">
              <a:buClr>
                <a:schemeClr val="accent1"/>
              </a:buClr>
              <a:buFont typeface="Arial" panose="020B0604020202020204" pitchFamily="34" charset="0"/>
              <a:buChar char="•"/>
              <a:defRPr>
                <a:solidFill>
                  <a:srgbClr val="000000"/>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6F1554A4-D1BD-EBEC-8D9D-92A939664095}"/>
              </a:ext>
            </a:extLst>
          </p:cNvPr>
          <p:cNvSpPr>
            <a:spLocks noGrp="1"/>
          </p:cNvSpPr>
          <p:nvPr>
            <p:ph type="pic" sz="quarter" idx="11" hasCustomPrompt="1"/>
          </p:nvPr>
        </p:nvSpPr>
        <p:spPr>
          <a:xfrm>
            <a:off x="722313" y="685141"/>
            <a:ext cx="1828800" cy="1828800"/>
          </a:xfrm>
        </p:spPr>
        <p:txBody>
          <a:bodyPr/>
          <a:lstStyle>
            <a:lvl1pPr marL="0" indent="0">
              <a:buNone/>
              <a:defRPr/>
            </a:lvl1pPr>
          </a:lstStyle>
          <a:p>
            <a:r>
              <a:rPr lang="en-US" dirty="0"/>
              <a:t>Click to insert picture</a:t>
            </a:r>
          </a:p>
        </p:txBody>
      </p:sp>
      <p:sp>
        <p:nvSpPr>
          <p:cNvPr id="11" name="Text Placeholder 10">
            <a:extLst>
              <a:ext uri="{FF2B5EF4-FFF2-40B4-BE49-F238E27FC236}">
                <a16:creationId xmlns:a16="http://schemas.microsoft.com/office/drawing/2014/main" id="{90326612-3FCA-41BD-DA12-2D2B69036775}"/>
              </a:ext>
            </a:extLst>
          </p:cNvPr>
          <p:cNvSpPr>
            <a:spLocks noGrp="1"/>
          </p:cNvSpPr>
          <p:nvPr>
            <p:ph type="body" sz="quarter" idx="12"/>
          </p:nvPr>
        </p:nvSpPr>
        <p:spPr>
          <a:xfrm>
            <a:off x="722313" y="2634242"/>
            <a:ext cx="2020887" cy="2019300"/>
          </a:xfrm>
          <a:solidFill>
            <a:schemeClr val="bg1"/>
          </a:solidFill>
        </p:spPr>
        <p:txBody>
          <a:bodyPr>
            <a:noAutofit/>
          </a:bodyPr>
          <a:lstStyle>
            <a:lvl1pPr marL="0" indent="0">
              <a:buNone/>
              <a:defRPr sz="1800">
                <a:solidFill>
                  <a:srgbClr val="000000"/>
                </a:solidFill>
              </a:defRPr>
            </a:lvl1pPr>
            <a:lvl2pPr marL="0" indent="0">
              <a:buNone/>
              <a:defRPr sz="1600">
                <a:solidFill>
                  <a:srgbClr val="000000"/>
                </a:solidFill>
              </a:defRPr>
            </a:lvl2pPr>
            <a:lvl3pPr>
              <a:defRPr sz="1100">
                <a:solidFill>
                  <a:srgbClr val="000000"/>
                </a:solidFill>
              </a:defRPr>
            </a:lvl3pPr>
            <a:lvl4pPr>
              <a:defRPr sz="1050">
                <a:solidFill>
                  <a:srgbClr val="000000"/>
                </a:solidFill>
              </a:defRPr>
            </a:lvl4pPr>
            <a:lvl5pPr>
              <a:defRPr sz="1050">
                <a:solidFill>
                  <a:srgbClr val="000000"/>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8179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nfo Blocks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491AE-D378-FC9A-182B-F1F458A8D130}"/>
              </a:ext>
            </a:extLst>
          </p:cNvPr>
          <p:cNvSpPr>
            <a:spLocks noGrp="1"/>
          </p:cNvSpPr>
          <p:nvPr>
            <p:ph type="title"/>
          </p:nvPr>
        </p:nvSpPr>
        <p:spPr/>
        <p:txBody>
          <a:bodyPr/>
          <a:lstStyle/>
          <a:p>
            <a:r>
              <a:rPr lang="en-US"/>
              <a:t>Click to edit Master title style</a:t>
            </a:r>
          </a:p>
        </p:txBody>
      </p:sp>
      <p:sp>
        <p:nvSpPr>
          <p:cNvPr id="17" name="Text Placeholder 16">
            <a:extLst>
              <a:ext uri="{FF2B5EF4-FFF2-40B4-BE49-F238E27FC236}">
                <a16:creationId xmlns:a16="http://schemas.microsoft.com/office/drawing/2014/main" id="{D4F068FF-4087-9729-60C9-76955F95F688}"/>
              </a:ext>
            </a:extLst>
          </p:cNvPr>
          <p:cNvSpPr>
            <a:spLocks noGrp="1"/>
          </p:cNvSpPr>
          <p:nvPr>
            <p:ph type="body" sz="quarter" idx="11"/>
          </p:nvPr>
        </p:nvSpPr>
        <p:spPr>
          <a:xfrm>
            <a:off x="914400" y="2303463"/>
            <a:ext cx="2286000" cy="2286000"/>
          </a:xfrm>
          <a:gradFill>
            <a:gsLst>
              <a:gs pos="66000">
                <a:srgbClr val="393D8D"/>
              </a:gs>
              <a:gs pos="0">
                <a:srgbClr val="720062"/>
              </a:gs>
              <a:gs pos="100000">
                <a:srgbClr val="007AB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nchorCtr="1"/>
          <a:lstStyle>
            <a:lvl1pPr marL="457200" indent="0" algn="ctr">
              <a:buFontTx/>
              <a:buNone/>
              <a:tabLst/>
              <a:defRPr lang="en-US" sz="1800" b="1" dirty="0">
                <a:solidFill>
                  <a:schemeClr val="lt1"/>
                </a:solidFill>
              </a:defRPr>
            </a:lvl1pPr>
            <a:lvl2pPr marL="457200" indent="0" algn="ctr">
              <a:buFontTx/>
              <a:buNone/>
              <a:tabLst/>
              <a:defRPr lang="en-US" dirty="0">
                <a:solidFill>
                  <a:schemeClr val="lt1"/>
                </a:solidFill>
              </a:defRPr>
            </a:lvl2pPr>
          </a:lstStyle>
          <a:p>
            <a:pPr marL="0" lvl="0" algn="ctr"/>
            <a:r>
              <a:rPr lang="en-US"/>
              <a:t>Click to edit Master text styles</a:t>
            </a:r>
          </a:p>
          <a:p>
            <a:pPr marL="0" lvl="1" algn="ctr"/>
            <a:r>
              <a:rPr lang="en-US"/>
              <a:t>Second level</a:t>
            </a:r>
          </a:p>
        </p:txBody>
      </p:sp>
      <p:sp>
        <p:nvSpPr>
          <p:cNvPr id="19" name="Text Placeholder 18">
            <a:extLst>
              <a:ext uri="{FF2B5EF4-FFF2-40B4-BE49-F238E27FC236}">
                <a16:creationId xmlns:a16="http://schemas.microsoft.com/office/drawing/2014/main" id="{B9A20101-1B94-1905-19FF-34D56665A448}"/>
              </a:ext>
            </a:extLst>
          </p:cNvPr>
          <p:cNvSpPr>
            <a:spLocks noGrp="1"/>
          </p:cNvSpPr>
          <p:nvPr>
            <p:ph type="body" sz="quarter" idx="12"/>
          </p:nvPr>
        </p:nvSpPr>
        <p:spPr>
          <a:xfrm>
            <a:off x="3606800" y="2303463"/>
            <a:ext cx="2286000" cy="2286000"/>
          </a:xfrm>
          <a:gradFill>
            <a:gsLst>
              <a:gs pos="66000">
                <a:srgbClr val="393D8D"/>
              </a:gs>
              <a:gs pos="0">
                <a:srgbClr val="720062"/>
              </a:gs>
              <a:gs pos="100000">
                <a:srgbClr val="007AB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defRPr lang="en-US" sz="1800" dirty="0">
                <a:solidFill>
                  <a:schemeClr val="lt1"/>
                </a:solidFill>
              </a:defRPr>
            </a:lvl1pPr>
            <a:lvl2pPr>
              <a:defRPr lang="en-US" dirty="0">
                <a:solidFill>
                  <a:schemeClr val="lt1"/>
                </a:solidFill>
              </a:defRPr>
            </a:lvl2pPr>
          </a:lstStyle>
          <a:p>
            <a:pPr marL="0" lvl="0" algn="ctr"/>
            <a:r>
              <a:rPr lang="en-US"/>
              <a:t>Click to edit Master text styles</a:t>
            </a:r>
          </a:p>
          <a:p>
            <a:pPr marL="0" lvl="1" algn="ctr"/>
            <a:r>
              <a:rPr lang="en-US"/>
              <a:t>Second level</a:t>
            </a:r>
          </a:p>
        </p:txBody>
      </p:sp>
      <p:sp>
        <p:nvSpPr>
          <p:cNvPr id="21" name="Text Placeholder 20">
            <a:extLst>
              <a:ext uri="{FF2B5EF4-FFF2-40B4-BE49-F238E27FC236}">
                <a16:creationId xmlns:a16="http://schemas.microsoft.com/office/drawing/2014/main" id="{CCAD2CE0-DF87-548E-C459-524746D19020}"/>
              </a:ext>
            </a:extLst>
          </p:cNvPr>
          <p:cNvSpPr>
            <a:spLocks noGrp="1"/>
          </p:cNvSpPr>
          <p:nvPr>
            <p:ph type="body" sz="quarter" idx="13"/>
          </p:nvPr>
        </p:nvSpPr>
        <p:spPr>
          <a:xfrm>
            <a:off x="6299200" y="2303463"/>
            <a:ext cx="2286000" cy="2286000"/>
          </a:xfrm>
          <a:gradFill>
            <a:gsLst>
              <a:gs pos="66000">
                <a:srgbClr val="393D8D"/>
              </a:gs>
              <a:gs pos="0">
                <a:srgbClr val="720062"/>
              </a:gs>
              <a:gs pos="100000">
                <a:srgbClr val="007AB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defRPr lang="en-US" sz="1800" dirty="0">
                <a:solidFill>
                  <a:schemeClr val="lt1"/>
                </a:solidFill>
              </a:defRPr>
            </a:lvl1pPr>
            <a:lvl2pPr>
              <a:defRPr lang="en-US" dirty="0">
                <a:solidFill>
                  <a:schemeClr val="lt1"/>
                </a:solidFill>
              </a:defRPr>
            </a:lvl2pPr>
          </a:lstStyle>
          <a:p>
            <a:pPr marL="0" lvl="0" algn="ctr"/>
            <a:r>
              <a:rPr lang="en-US"/>
              <a:t>Click to edit Master text styles</a:t>
            </a:r>
          </a:p>
          <a:p>
            <a:pPr marL="0" lvl="1" algn="ctr"/>
            <a:r>
              <a:rPr lang="en-US"/>
              <a:t>Second level</a:t>
            </a:r>
          </a:p>
        </p:txBody>
      </p:sp>
      <p:sp>
        <p:nvSpPr>
          <p:cNvPr id="23" name="Text Placeholder 22">
            <a:extLst>
              <a:ext uri="{FF2B5EF4-FFF2-40B4-BE49-F238E27FC236}">
                <a16:creationId xmlns:a16="http://schemas.microsoft.com/office/drawing/2014/main" id="{0008C1B7-ACA2-E36E-465F-BD55D8588905}"/>
              </a:ext>
            </a:extLst>
          </p:cNvPr>
          <p:cNvSpPr>
            <a:spLocks noGrp="1"/>
          </p:cNvSpPr>
          <p:nvPr>
            <p:ph type="body" sz="quarter" idx="14"/>
          </p:nvPr>
        </p:nvSpPr>
        <p:spPr>
          <a:xfrm>
            <a:off x="8991600" y="2303463"/>
            <a:ext cx="2286000" cy="2286000"/>
          </a:xfrm>
          <a:gradFill>
            <a:gsLst>
              <a:gs pos="66000">
                <a:srgbClr val="393D8D"/>
              </a:gs>
              <a:gs pos="0">
                <a:srgbClr val="720062"/>
              </a:gs>
              <a:gs pos="100000">
                <a:srgbClr val="007AB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defRPr lang="en-US" sz="1800" dirty="0">
                <a:solidFill>
                  <a:schemeClr val="lt1"/>
                </a:solidFill>
              </a:defRPr>
            </a:lvl1pPr>
            <a:lvl2pPr>
              <a:defRPr lang="en-US" dirty="0">
                <a:solidFill>
                  <a:schemeClr val="lt1"/>
                </a:solidFill>
              </a:defRPr>
            </a:lvl2pPr>
          </a:lstStyle>
          <a:p>
            <a:pPr marL="0" lvl="0" algn="ctr"/>
            <a:r>
              <a:rPr lang="en-US"/>
              <a:t>Click to edit Master text styles</a:t>
            </a:r>
          </a:p>
          <a:p>
            <a:pPr marL="0" lvl="1" algn="ctr"/>
            <a:r>
              <a:rPr lang="en-US"/>
              <a:t>Second level</a:t>
            </a:r>
          </a:p>
        </p:txBody>
      </p:sp>
    </p:spTree>
    <p:extLst>
      <p:ext uri="{BB962C8B-B14F-4D97-AF65-F5344CB8AC3E}">
        <p14:creationId xmlns:p14="http://schemas.microsoft.com/office/powerpoint/2010/main" val="596910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Info Blocks Colo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491AE-D378-FC9A-182B-F1F458A8D130}"/>
              </a:ext>
            </a:extLst>
          </p:cNvPr>
          <p:cNvSpPr>
            <a:spLocks noGrp="1"/>
          </p:cNvSpPr>
          <p:nvPr>
            <p:ph type="title"/>
          </p:nvPr>
        </p:nvSpPr>
        <p:spPr/>
        <p:txBody>
          <a:body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D4F068FF-4087-9729-60C9-76955F95F688}"/>
              </a:ext>
            </a:extLst>
          </p:cNvPr>
          <p:cNvSpPr>
            <a:spLocks noGrp="1"/>
          </p:cNvSpPr>
          <p:nvPr>
            <p:ph type="body" sz="quarter" idx="11"/>
          </p:nvPr>
        </p:nvSpPr>
        <p:spPr>
          <a:xfrm>
            <a:off x="914400" y="2514600"/>
            <a:ext cx="1828800" cy="1828800"/>
          </a:xfrm>
          <a:gradFill>
            <a:gsLst>
              <a:gs pos="66000">
                <a:srgbClr val="393D8D"/>
              </a:gs>
              <a:gs pos="0">
                <a:srgbClr val="720062"/>
              </a:gs>
              <a:gs pos="100000">
                <a:srgbClr val="007AB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91440" rIns="91440" bIns="91440" rtlCol="0" anchor="ctr">
            <a:normAutofit/>
          </a:bodyPr>
          <a:lstStyle>
            <a:lvl1pPr marL="0" indent="0" algn="ctr">
              <a:buFontTx/>
              <a:buNone/>
              <a:defRPr lang="en-US" sz="1800" b="1" dirty="0">
                <a:solidFill>
                  <a:schemeClr val="lt1"/>
                </a:solidFill>
              </a:defRPr>
            </a:lvl1pPr>
            <a:lvl2pPr marL="0" indent="0" algn="ctr">
              <a:buFontTx/>
              <a:buNone/>
              <a:defRPr lang="en-US" dirty="0">
                <a:solidFill>
                  <a:schemeClr val="lt1"/>
                </a:solidFill>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B9A20101-1B94-1905-19FF-34D56665A448}"/>
              </a:ext>
            </a:extLst>
          </p:cNvPr>
          <p:cNvSpPr>
            <a:spLocks noGrp="1"/>
          </p:cNvSpPr>
          <p:nvPr>
            <p:ph type="body" sz="quarter" idx="12"/>
          </p:nvPr>
        </p:nvSpPr>
        <p:spPr>
          <a:xfrm>
            <a:off x="3048000" y="2514600"/>
            <a:ext cx="1828800" cy="1828800"/>
          </a:xfrm>
          <a:gradFill>
            <a:gsLst>
              <a:gs pos="66000">
                <a:srgbClr val="393D8D"/>
              </a:gs>
              <a:gs pos="0">
                <a:srgbClr val="720062"/>
              </a:gs>
              <a:gs pos="100000">
                <a:srgbClr val="007AB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FontTx/>
              <a:buNone/>
              <a:defRPr lang="en-US" sz="1800" dirty="0">
                <a:solidFill>
                  <a:schemeClr val="lt1"/>
                </a:solidFill>
              </a:defRPr>
            </a:lvl1pPr>
            <a:lvl2pPr marL="173038" indent="0">
              <a:buFontTx/>
              <a:buNone/>
              <a:defRPr lang="en-US" dirty="0">
                <a:solidFill>
                  <a:schemeClr val="lt1"/>
                </a:solidFill>
              </a:defRPr>
            </a:lvl2pPr>
          </a:lstStyle>
          <a:p>
            <a:pPr lvl="0"/>
            <a:r>
              <a:rPr lang="en-US"/>
              <a:t>Click to edit Master text styles</a:t>
            </a:r>
          </a:p>
          <a:p>
            <a:pPr lvl="1"/>
            <a:r>
              <a:rPr lang="en-US"/>
              <a:t>Second level</a:t>
            </a:r>
          </a:p>
        </p:txBody>
      </p:sp>
      <p:sp>
        <p:nvSpPr>
          <p:cNvPr id="21" name="Text Placeholder 20">
            <a:extLst>
              <a:ext uri="{FF2B5EF4-FFF2-40B4-BE49-F238E27FC236}">
                <a16:creationId xmlns:a16="http://schemas.microsoft.com/office/drawing/2014/main" id="{CCAD2CE0-DF87-548E-C459-524746D19020}"/>
              </a:ext>
            </a:extLst>
          </p:cNvPr>
          <p:cNvSpPr>
            <a:spLocks noGrp="1"/>
          </p:cNvSpPr>
          <p:nvPr>
            <p:ph type="body" sz="quarter" idx="13"/>
          </p:nvPr>
        </p:nvSpPr>
        <p:spPr>
          <a:xfrm>
            <a:off x="5181600" y="2514600"/>
            <a:ext cx="1828800" cy="1828800"/>
          </a:xfrm>
          <a:gradFill>
            <a:gsLst>
              <a:gs pos="66000">
                <a:srgbClr val="393D8D"/>
              </a:gs>
              <a:gs pos="0">
                <a:srgbClr val="720062"/>
              </a:gs>
              <a:gs pos="100000">
                <a:srgbClr val="007AB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FontTx/>
              <a:buNone/>
              <a:defRPr lang="en-US" sz="1800" dirty="0">
                <a:solidFill>
                  <a:schemeClr val="lt1"/>
                </a:solidFill>
              </a:defRPr>
            </a:lvl1pPr>
            <a:lvl2pPr marL="173038" indent="0">
              <a:buFontTx/>
              <a:buNone/>
              <a:defRPr lang="en-US" dirty="0">
                <a:solidFill>
                  <a:schemeClr val="lt1"/>
                </a:solidFill>
              </a:defRPr>
            </a:lvl2pPr>
          </a:lstStyle>
          <a:p>
            <a:pPr lvl="0"/>
            <a:r>
              <a:rPr lang="en-US"/>
              <a:t>Click to edit Master text styles</a:t>
            </a:r>
          </a:p>
          <a:p>
            <a:pPr lvl="1"/>
            <a:r>
              <a:rPr lang="en-US"/>
              <a:t>Second level</a:t>
            </a:r>
          </a:p>
        </p:txBody>
      </p:sp>
      <p:sp>
        <p:nvSpPr>
          <p:cNvPr id="23" name="Text Placeholder 22">
            <a:extLst>
              <a:ext uri="{FF2B5EF4-FFF2-40B4-BE49-F238E27FC236}">
                <a16:creationId xmlns:a16="http://schemas.microsoft.com/office/drawing/2014/main" id="{0008C1B7-ACA2-E36E-465F-BD55D8588905}"/>
              </a:ext>
            </a:extLst>
          </p:cNvPr>
          <p:cNvSpPr>
            <a:spLocks noGrp="1"/>
          </p:cNvSpPr>
          <p:nvPr>
            <p:ph type="body" sz="quarter" idx="14"/>
          </p:nvPr>
        </p:nvSpPr>
        <p:spPr>
          <a:xfrm>
            <a:off x="7315200" y="2514600"/>
            <a:ext cx="1828800" cy="1828800"/>
          </a:xfrm>
          <a:gradFill>
            <a:gsLst>
              <a:gs pos="66000">
                <a:srgbClr val="393D8D"/>
              </a:gs>
              <a:gs pos="0">
                <a:srgbClr val="720062"/>
              </a:gs>
              <a:gs pos="100000">
                <a:srgbClr val="007AB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FontTx/>
              <a:buNone/>
              <a:defRPr lang="en-US" sz="1800" dirty="0">
                <a:solidFill>
                  <a:schemeClr val="lt1"/>
                </a:solidFill>
              </a:defRPr>
            </a:lvl1pPr>
            <a:lvl2pPr marL="173038" indent="0">
              <a:buFontTx/>
              <a:buNone/>
              <a:defRPr lang="en-US" dirty="0">
                <a:solidFill>
                  <a:schemeClr val="lt1"/>
                </a:solidFill>
              </a:defRPr>
            </a:lvl2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464E6F2B-6292-A67E-472B-85296F7FFED6}"/>
              </a:ext>
            </a:extLst>
          </p:cNvPr>
          <p:cNvSpPr>
            <a:spLocks noGrp="1"/>
          </p:cNvSpPr>
          <p:nvPr>
            <p:ph type="body" sz="quarter" idx="15"/>
          </p:nvPr>
        </p:nvSpPr>
        <p:spPr>
          <a:xfrm>
            <a:off x="9448800" y="2514600"/>
            <a:ext cx="1828800" cy="1828800"/>
          </a:xfrm>
          <a:gradFill>
            <a:gsLst>
              <a:gs pos="66000">
                <a:srgbClr val="393D8D"/>
              </a:gs>
              <a:gs pos="0">
                <a:srgbClr val="720062"/>
              </a:gs>
              <a:gs pos="100000">
                <a:srgbClr val="007AB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a:buFontTx/>
              <a:buNone/>
              <a:defRPr lang="en-US" sz="1800" dirty="0">
                <a:solidFill>
                  <a:schemeClr val="lt1"/>
                </a:solidFill>
              </a:defRPr>
            </a:lvl1pPr>
            <a:lvl2pPr marL="173038" indent="0">
              <a:buFontTx/>
              <a:buNone/>
              <a:defRPr lang="en-US" dirty="0">
                <a:solidFill>
                  <a:schemeClr val="lt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2318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 Info Blocks Colo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491AE-D378-FC9A-182B-F1F458A8D130}"/>
              </a:ext>
            </a:extLst>
          </p:cNvPr>
          <p:cNvSpPr>
            <a:spLocks noGrp="1"/>
          </p:cNvSpPr>
          <p:nvPr>
            <p:ph type="title"/>
          </p:nvPr>
        </p:nvSpPr>
        <p:spPr/>
        <p:txBody>
          <a:body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D4F068FF-4087-9729-60C9-76955F95F688}"/>
              </a:ext>
            </a:extLst>
          </p:cNvPr>
          <p:cNvSpPr>
            <a:spLocks noGrp="1"/>
          </p:cNvSpPr>
          <p:nvPr>
            <p:ph type="body" sz="quarter" idx="11"/>
          </p:nvPr>
        </p:nvSpPr>
        <p:spPr>
          <a:xfrm>
            <a:off x="914400" y="2651918"/>
            <a:ext cx="1554480" cy="1554480"/>
          </a:xfrm>
          <a:gradFill>
            <a:gsLst>
              <a:gs pos="0">
                <a:srgbClr val="720062"/>
              </a:gs>
              <a:gs pos="66000">
                <a:srgbClr val="393D8D"/>
              </a:gs>
              <a:gs pos="100000">
                <a:srgbClr val="007AB8"/>
              </a:gs>
            </a:gsLst>
            <a:lin ang="0" scaled="0"/>
          </a:gradFill>
        </p:spPr>
        <p:txBody>
          <a:bodyPr anchor="ctr" anchorCtr="1"/>
          <a:lstStyle>
            <a:lvl1pPr marL="0" indent="0" algn="ctr">
              <a:buNone/>
              <a:defRPr sz="1800">
                <a:solidFill>
                  <a:schemeClr val="bg1"/>
                </a:solidFill>
              </a:defRPr>
            </a:lvl1pPr>
            <a:lvl2pPr marL="0" indent="0" algn="ctr">
              <a:buNone/>
              <a:defRPr sz="1100">
                <a:solidFill>
                  <a:schemeClr val="bg1"/>
                </a:solidFill>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B9A20101-1B94-1905-19FF-34D56665A448}"/>
              </a:ext>
            </a:extLst>
          </p:cNvPr>
          <p:cNvSpPr>
            <a:spLocks noGrp="1"/>
          </p:cNvSpPr>
          <p:nvPr>
            <p:ph type="body" sz="quarter" idx="12"/>
          </p:nvPr>
        </p:nvSpPr>
        <p:spPr>
          <a:xfrm>
            <a:off x="2676207" y="2651918"/>
            <a:ext cx="1554480" cy="1554480"/>
          </a:xfrm>
          <a:gradFill>
            <a:gsLst>
              <a:gs pos="0">
                <a:srgbClr val="720062"/>
              </a:gs>
              <a:gs pos="66000">
                <a:srgbClr val="393D8D"/>
              </a:gs>
              <a:gs pos="100000">
                <a:srgbClr val="007AB8"/>
              </a:gs>
            </a:gsLst>
            <a:lin ang="0" scaled="0"/>
          </a:gradFill>
        </p:spPr>
        <p:txBody>
          <a:bodyPr vert="horz" lIns="91440" tIns="45720" rIns="91440" bIns="45720" rtlCol="0" anchor="ctr" anchorCtr="1">
            <a:normAutofit/>
          </a:bodyPr>
          <a:lstStyle>
            <a:lvl1pPr>
              <a:defRPr lang="en-US" sz="1800" dirty="0" smtClean="0">
                <a:solidFill>
                  <a:schemeClr val="bg1"/>
                </a:solidFill>
              </a:defRPr>
            </a:lvl1pPr>
            <a:lvl2pPr>
              <a:defRPr lang="en-US" sz="1100" dirty="0">
                <a:solidFill>
                  <a:schemeClr val="bg1"/>
                </a:solidFill>
              </a:defRPr>
            </a:lvl2pPr>
          </a:lstStyle>
          <a:p>
            <a:pPr marL="0" lvl="0" indent="0" algn="ctr">
              <a:buNone/>
            </a:pPr>
            <a:r>
              <a:rPr lang="en-US"/>
              <a:t>Click to edit Master text styles</a:t>
            </a:r>
          </a:p>
          <a:p>
            <a:pPr marL="0" lvl="1" indent="0" algn="ctr">
              <a:buNone/>
            </a:pPr>
            <a:r>
              <a:rPr lang="en-US"/>
              <a:t>Second level</a:t>
            </a:r>
          </a:p>
        </p:txBody>
      </p:sp>
      <p:sp>
        <p:nvSpPr>
          <p:cNvPr id="21" name="Text Placeholder 20">
            <a:extLst>
              <a:ext uri="{FF2B5EF4-FFF2-40B4-BE49-F238E27FC236}">
                <a16:creationId xmlns:a16="http://schemas.microsoft.com/office/drawing/2014/main" id="{CCAD2CE0-DF87-548E-C459-524746D19020}"/>
              </a:ext>
            </a:extLst>
          </p:cNvPr>
          <p:cNvSpPr>
            <a:spLocks noGrp="1"/>
          </p:cNvSpPr>
          <p:nvPr>
            <p:ph type="body" sz="quarter" idx="13"/>
          </p:nvPr>
        </p:nvSpPr>
        <p:spPr>
          <a:xfrm>
            <a:off x="4438014" y="2651918"/>
            <a:ext cx="1554480" cy="1554480"/>
          </a:xfrm>
          <a:gradFill>
            <a:gsLst>
              <a:gs pos="0">
                <a:srgbClr val="720062"/>
              </a:gs>
              <a:gs pos="66000">
                <a:srgbClr val="393D8D"/>
              </a:gs>
              <a:gs pos="100000">
                <a:srgbClr val="007AB8"/>
              </a:gs>
            </a:gsLst>
            <a:lin ang="0" scaled="0"/>
          </a:gradFill>
        </p:spPr>
        <p:txBody>
          <a:bodyPr vert="horz" lIns="91440" tIns="45720" rIns="91440" bIns="45720" rtlCol="0" anchor="ctr" anchorCtr="1">
            <a:normAutofit/>
          </a:bodyPr>
          <a:lstStyle>
            <a:lvl1pPr>
              <a:defRPr lang="en-US" sz="1800" dirty="0" smtClean="0">
                <a:solidFill>
                  <a:schemeClr val="bg1"/>
                </a:solidFill>
              </a:defRPr>
            </a:lvl1pPr>
            <a:lvl2pPr>
              <a:defRPr lang="en-US" sz="1100" dirty="0">
                <a:solidFill>
                  <a:schemeClr val="bg1"/>
                </a:solidFill>
              </a:defRPr>
            </a:lvl2pPr>
          </a:lstStyle>
          <a:p>
            <a:pPr marL="0" lvl="0" indent="0" algn="ctr">
              <a:buNone/>
            </a:pPr>
            <a:r>
              <a:rPr lang="en-US"/>
              <a:t>Click to edit Master text styles</a:t>
            </a:r>
          </a:p>
          <a:p>
            <a:pPr marL="0" lvl="1" indent="0" algn="ctr">
              <a:buNone/>
            </a:pPr>
            <a:r>
              <a:rPr lang="en-US"/>
              <a:t>Second level</a:t>
            </a:r>
          </a:p>
        </p:txBody>
      </p:sp>
      <p:sp>
        <p:nvSpPr>
          <p:cNvPr id="23" name="Text Placeholder 22">
            <a:extLst>
              <a:ext uri="{FF2B5EF4-FFF2-40B4-BE49-F238E27FC236}">
                <a16:creationId xmlns:a16="http://schemas.microsoft.com/office/drawing/2014/main" id="{0008C1B7-ACA2-E36E-465F-BD55D8588905}"/>
              </a:ext>
            </a:extLst>
          </p:cNvPr>
          <p:cNvSpPr>
            <a:spLocks noGrp="1"/>
          </p:cNvSpPr>
          <p:nvPr>
            <p:ph type="body" sz="quarter" idx="14"/>
          </p:nvPr>
        </p:nvSpPr>
        <p:spPr>
          <a:xfrm>
            <a:off x="6199821" y="2651918"/>
            <a:ext cx="1554480" cy="1554480"/>
          </a:xfrm>
          <a:gradFill>
            <a:gsLst>
              <a:gs pos="0">
                <a:srgbClr val="720062"/>
              </a:gs>
              <a:gs pos="66000">
                <a:srgbClr val="393D8D"/>
              </a:gs>
              <a:gs pos="100000">
                <a:srgbClr val="007AB8"/>
              </a:gs>
            </a:gsLst>
            <a:lin ang="0" scaled="0"/>
          </a:gradFill>
        </p:spPr>
        <p:txBody>
          <a:bodyPr vert="horz" lIns="91440" tIns="45720" rIns="91440" bIns="45720" rtlCol="0" anchor="ctr" anchorCtr="1">
            <a:normAutofit/>
          </a:bodyPr>
          <a:lstStyle>
            <a:lvl1pPr>
              <a:defRPr lang="en-US" sz="1800" dirty="0">
                <a:solidFill>
                  <a:schemeClr val="bg1"/>
                </a:solidFill>
              </a:defRPr>
            </a:lvl1pPr>
            <a:lvl2pPr>
              <a:defRPr lang="en-US" sz="1100" dirty="0">
                <a:solidFill>
                  <a:schemeClr val="bg1"/>
                </a:solidFill>
              </a:defRPr>
            </a:lvl2pPr>
          </a:lstStyle>
          <a:p>
            <a:pPr marL="0" lvl="0" indent="0" algn="ctr">
              <a:buNone/>
            </a:pPr>
            <a:r>
              <a:rPr lang="en-US"/>
              <a:t>Click to edit Master text styles</a:t>
            </a:r>
          </a:p>
          <a:p>
            <a:pPr marL="0" lvl="1" indent="0" algn="ctr">
              <a:buNone/>
            </a:pPr>
            <a:r>
              <a:rPr lang="en-US"/>
              <a:t>Second level</a:t>
            </a:r>
          </a:p>
        </p:txBody>
      </p:sp>
      <p:sp>
        <p:nvSpPr>
          <p:cNvPr id="5" name="Text Placeholder 4">
            <a:extLst>
              <a:ext uri="{FF2B5EF4-FFF2-40B4-BE49-F238E27FC236}">
                <a16:creationId xmlns:a16="http://schemas.microsoft.com/office/drawing/2014/main" id="{464E6F2B-6292-A67E-472B-85296F7FFED6}"/>
              </a:ext>
            </a:extLst>
          </p:cNvPr>
          <p:cNvSpPr>
            <a:spLocks noGrp="1"/>
          </p:cNvSpPr>
          <p:nvPr>
            <p:ph type="body" sz="quarter" idx="15"/>
          </p:nvPr>
        </p:nvSpPr>
        <p:spPr>
          <a:xfrm>
            <a:off x="7961628" y="2651918"/>
            <a:ext cx="1554480" cy="1554480"/>
          </a:xfrm>
          <a:gradFill>
            <a:gsLst>
              <a:gs pos="0">
                <a:srgbClr val="720062"/>
              </a:gs>
              <a:gs pos="66000">
                <a:srgbClr val="393D8D"/>
              </a:gs>
              <a:gs pos="100000">
                <a:srgbClr val="007AB8"/>
              </a:gs>
            </a:gsLst>
            <a:lin ang="0" scaled="0"/>
          </a:gradFill>
        </p:spPr>
        <p:txBody>
          <a:bodyPr vert="horz" lIns="91440" tIns="45720" rIns="91440" bIns="45720" rtlCol="0" anchor="ctr" anchorCtr="1">
            <a:normAutofit/>
          </a:bodyPr>
          <a:lstStyle>
            <a:lvl1pPr>
              <a:defRPr lang="en-US" sz="1800" dirty="0">
                <a:solidFill>
                  <a:schemeClr val="bg1"/>
                </a:solidFill>
              </a:defRPr>
            </a:lvl1pPr>
            <a:lvl2pPr>
              <a:defRPr lang="en-US" sz="1100" dirty="0">
                <a:solidFill>
                  <a:schemeClr val="bg1"/>
                </a:solidFill>
              </a:defRPr>
            </a:lvl2pPr>
          </a:lstStyle>
          <a:p>
            <a:pPr marL="0" lvl="0" indent="0" algn="ctr">
              <a:buNone/>
            </a:pPr>
            <a:r>
              <a:rPr lang="en-US"/>
              <a:t>Click to edit Master text styles</a:t>
            </a:r>
          </a:p>
          <a:p>
            <a:pPr marL="0" lvl="1" indent="0" algn="ctr">
              <a:buNone/>
            </a:pPr>
            <a:r>
              <a:rPr lang="en-US"/>
              <a:t>Second level</a:t>
            </a:r>
          </a:p>
        </p:txBody>
      </p:sp>
      <p:sp>
        <p:nvSpPr>
          <p:cNvPr id="6" name="Text Placeholder 5">
            <a:extLst>
              <a:ext uri="{FF2B5EF4-FFF2-40B4-BE49-F238E27FC236}">
                <a16:creationId xmlns:a16="http://schemas.microsoft.com/office/drawing/2014/main" id="{1B33A8BD-3937-E2D3-693E-087122FCFA38}"/>
              </a:ext>
            </a:extLst>
          </p:cNvPr>
          <p:cNvSpPr>
            <a:spLocks noGrp="1"/>
          </p:cNvSpPr>
          <p:nvPr>
            <p:ph type="body" sz="quarter" idx="16"/>
          </p:nvPr>
        </p:nvSpPr>
        <p:spPr>
          <a:xfrm>
            <a:off x="9723437" y="2651918"/>
            <a:ext cx="1554163" cy="1554163"/>
          </a:xfrm>
          <a:gradFill>
            <a:gsLst>
              <a:gs pos="0">
                <a:srgbClr val="720062"/>
              </a:gs>
              <a:gs pos="66000">
                <a:srgbClr val="393D8D"/>
              </a:gs>
              <a:gs pos="100000">
                <a:srgbClr val="007AB8"/>
              </a:gs>
            </a:gsLst>
            <a:lin ang="0" scaled="0"/>
          </a:gradFill>
        </p:spPr>
        <p:txBody>
          <a:bodyPr vert="horz" lIns="91440" tIns="45720" rIns="91440" bIns="45720" rtlCol="0" anchor="ctr" anchorCtr="1">
            <a:normAutofit/>
          </a:bodyPr>
          <a:lstStyle>
            <a:lvl1pPr>
              <a:defRPr lang="en-US" sz="1800" dirty="0">
                <a:solidFill>
                  <a:schemeClr val="bg1"/>
                </a:solidFill>
              </a:defRPr>
            </a:lvl1pPr>
            <a:lvl2pPr>
              <a:defRPr lang="en-US" sz="1100" dirty="0">
                <a:solidFill>
                  <a:schemeClr val="bg1"/>
                </a:solidFill>
              </a:defRPr>
            </a:lvl2pPr>
          </a:lstStyle>
          <a:p>
            <a:pPr marL="0" lvl="0" indent="0" algn="ctr">
              <a:buNone/>
            </a:pPr>
            <a:r>
              <a:rPr lang="en-US"/>
              <a:t>Click to edit Master text styles</a:t>
            </a:r>
          </a:p>
          <a:p>
            <a:pPr marL="0" lvl="1" indent="0" algn="ctr">
              <a:buNone/>
            </a:pPr>
            <a:r>
              <a:rPr lang="en-US"/>
              <a:t>Second level</a:t>
            </a:r>
          </a:p>
        </p:txBody>
      </p:sp>
    </p:spTree>
    <p:extLst>
      <p:ext uri="{BB962C8B-B14F-4D97-AF65-F5344CB8AC3E}">
        <p14:creationId xmlns:p14="http://schemas.microsoft.com/office/powerpoint/2010/main" val="204069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491AE-D378-FC9A-182B-F1F458A8D130}"/>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7131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141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bg>
      <p:bgPr>
        <a:gradFill flip="none" rotWithShape="1">
          <a:gsLst>
            <a:gs pos="20000">
              <a:schemeClr val="accent1"/>
            </a:gs>
            <a:gs pos="79000">
              <a:schemeClr val="accent4">
                <a:lumMod val="50000"/>
              </a:schemeClr>
            </a:gs>
            <a:gs pos="48000">
              <a:schemeClr val="accent6"/>
            </a:gs>
            <a:gs pos="100000">
              <a:schemeClr val="accent4"/>
            </a:gs>
          </a:gsLst>
          <a:lin ang="600000" scaled="0"/>
          <a:tileRect/>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3D6C9F-B9B2-5BA8-5F20-A64EAEFC1560}"/>
              </a:ext>
            </a:extLst>
          </p:cNvPr>
          <p:cNvSpPr>
            <a:spLocks noGrp="1"/>
          </p:cNvSpPr>
          <p:nvPr>
            <p:ph type="body" sz="quarter" idx="11"/>
          </p:nvPr>
        </p:nvSpPr>
        <p:spPr>
          <a:xfrm>
            <a:off x="1383506" y="1694656"/>
            <a:ext cx="9424988" cy="3468688"/>
          </a:xfrm>
        </p:spPr>
        <p:txBody>
          <a:bodyPr anchor="ctr" anchorCtr="1">
            <a:normAutofit/>
          </a:bodyPr>
          <a:lstStyle>
            <a:lvl1pPr marL="0" indent="0" algn="ctr">
              <a:buNone/>
              <a:defRPr sz="3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 name="Slide Number Placeholder 4">
            <a:extLst>
              <a:ext uri="{FF2B5EF4-FFF2-40B4-BE49-F238E27FC236}">
                <a16:creationId xmlns:a16="http://schemas.microsoft.com/office/drawing/2014/main" id="{21070051-9014-1BBE-87E1-602184E573FC}"/>
              </a:ext>
            </a:extLst>
          </p:cNvPr>
          <p:cNvSpPr>
            <a:spLocks noGrp="1"/>
          </p:cNvSpPr>
          <p:nvPr>
            <p:ph type="sldNum" sz="quarter" idx="12"/>
          </p:nvPr>
        </p:nvSpPr>
        <p:spPr>
          <a:xfrm>
            <a:off x="370840" y="6356350"/>
            <a:ext cx="11023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F547FC-8CFD-7647-A09F-157ECAC90953}" type="slidenum">
              <a:rPr lang="en-US" smtClean="0"/>
              <a:pPr/>
              <a:t>‹#›</a:t>
            </a:fld>
            <a:endParaRPr lang="en-US" dirty="0"/>
          </a:p>
        </p:txBody>
      </p:sp>
      <p:cxnSp>
        <p:nvCxnSpPr>
          <p:cNvPr id="5" name="Straight Connector 4">
            <a:extLst>
              <a:ext uri="{FF2B5EF4-FFF2-40B4-BE49-F238E27FC236}">
                <a16:creationId xmlns:a16="http://schemas.microsoft.com/office/drawing/2014/main" id="{D0824EC3-F4BE-1B32-F841-6938CF4357DC}"/>
              </a:ext>
            </a:extLst>
          </p:cNvPr>
          <p:cNvCxnSpPr>
            <a:cxnSpLocks/>
          </p:cNvCxnSpPr>
          <p:nvPr userDrawn="1"/>
        </p:nvCxnSpPr>
        <p:spPr>
          <a:xfrm>
            <a:off x="753533" y="6589714"/>
            <a:ext cx="9787467" cy="0"/>
          </a:xfrm>
          <a:prstGeom prst="line">
            <a:avLst/>
          </a:prstGeom>
          <a:ln>
            <a:gradFill>
              <a:gsLst>
                <a:gs pos="0">
                  <a:srgbClr val="C736A0"/>
                </a:gs>
                <a:gs pos="100000">
                  <a:srgbClr val="008DD1"/>
                </a:gs>
              </a:gsLst>
              <a:lin ang="0" scaled="0"/>
            </a:gra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099F45A-2D75-FDF1-B321-E972E102BE30}"/>
              </a:ext>
            </a:extLst>
          </p:cNvPr>
          <p:cNvPicPr>
            <a:picLocks noChangeAspect="1"/>
          </p:cNvPicPr>
          <p:nvPr userDrawn="1"/>
        </p:nvPicPr>
        <p:blipFill>
          <a:blip r:embed="rId2"/>
          <a:srcRect/>
          <a:stretch/>
        </p:blipFill>
        <p:spPr>
          <a:xfrm>
            <a:off x="10626494" y="6188200"/>
            <a:ext cx="1283678" cy="423613"/>
          </a:xfrm>
          <a:prstGeom prst="rect">
            <a:avLst/>
          </a:prstGeom>
        </p:spPr>
      </p:pic>
    </p:spTree>
    <p:extLst>
      <p:ext uri="{BB962C8B-B14F-4D97-AF65-F5344CB8AC3E}">
        <p14:creationId xmlns:p14="http://schemas.microsoft.com/office/powerpoint/2010/main" val="1071877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01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BF838A2-732C-B834-DB5B-D273807DBBC9}"/>
              </a:ext>
            </a:extLst>
          </p:cNvPr>
          <p:cNvSpPr>
            <a:spLocks noGrp="1"/>
          </p:cNvSpPr>
          <p:nvPr>
            <p:ph sz="quarter" idx="11"/>
          </p:nvPr>
        </p:nvSpPr>
        <p:spPr>
          <a:xfrm>
            <a:off x="609600" y="1600200"/>
            <a:ext cx="10972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DBC079-31C4-36C2-FA73-92998CF7D4D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46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Ref idx="1001">
        <a:schemeClr val="bg2"/>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E7B43C2-899E-3872-DB1E-5115B0922314}"/>
              </a:ext>
            </a:extLst>
          </p:cNvPr>
          <p:cNvCxnSpPr>
            <a:cxnSpLocks/>
          </p:cNvCxnSpPr>
          <p:nvPr userDrawn="1"/>
        </p:nvCxnSpPr>
        <p:spPr>
          <a:xfrm>
            <a:off x="753533" y="6589714"/>
            <a:ext cx="9787467" cy="0"/>
          </a:xfrm>
          <a:prstGeom prst="line">
            <a:avLst/>
          </a:prstGeom>
          <a:ln>
            <a:gradFill>
              <a:gsLst>
                <a:gs pos="0">
                  <a:srgbClr val="C736A0"/>
                </a:gs>
                <a:gs pos="100000">
                  <a:srgbClr val="008DD1"/>
                </a:gs>
              </a:gsLst>
              <a:lin ang="0" scaled="0"/>
            </a:gradFill>
          </a:ln>
        </p:spPr>
        <p:style>
          <a:lnRef idx="2">
            <a:schemeClr val="accent1"/>
          </a:lnRef>
          <a:fillRef idx="0">
            <a:schemeClr val="accent1"/>
          </a:fillRef>
          <a:effectRef idx="1">
            <a:schemeClr val="accent1"/>
          </a:effectRef>
          <a:fontRef idx="minor">
            <a:schemeClr val="tx1"/>
          </a:fontRef>
        </p:style>
      </p:cxnSp>
      <p:sp>
        <p:nvSpPr>
          <p:cNvPr id="4" name="Slide Number Placeholder 4">
            <a:extLst>
              <a:ext uri="{FF2B5EF4-FFF2-40B4-BE49-F238E27FC236}">
                <a16:creationId xmlns:a16="http://schemas.microsoft.com/office/drawing/2014/main" id="{57D109E2-093E-02E9-5E67-6C4D2B259CAE}"/>
              </a:ext>
            </a:extLst>
          </p:cNvPr>
          <p:cNvSpPr>
            <a:spLocks noGrp="1"/>
          </p:cNvSpPr>
          <p:nvPr>
            <p:ph type="sldNum" sz="quarter" idx="12"/>
          </p:nvPr>
        </p:nvSpPr>
        <p:spPr>
          <a:xfrm>
            <a:off x="370840" y="6356350"/>
            <a:ext cx="11023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F547FC-8CFD-7647-A09F-157ECAC90953}" type="slidenum">
              <a:rPr lang="en-US" smtClean="0"/>
              <a:pPr/>
              <a:t>‹#›</a:t>
            </a:fld>
            <a:endParaRPr lang="en-US" dirty="0"/>
          </a:p>
        </p:txBody>
      </p:sp>
      <p:sp>
        <p:nvSpPr>
          <p:cNvPr id="7" name="Title 1">
            <a:extLst>
              <a:ext uri="{FF2B5EF4-FFF2-40B4-BE49-F238E27FC236}">
                <a16:creationId xmlns:a16="http://schemas.microsoft.com/office/drawing/2014/main" id="{1D1F82D6-A295-DF63-EF1C-83C51210B768}"/>
              </a:ext>
            </a:extLst>
          </p:cNvPr>
          <p:cNvSpPr>
            <a:spLocks noGrp="1"/>
          </p:cNvSpPr>
          <p:nvPr>
            <p:ph type="title"/>
          </p:nvPr>
        </p:nvSpPr>
        <p:spPr>
          <a:xfrm>
            <a:off x="500063" y="360594"/>
            <a:ext cx="11082337" cy="896706"/>
          </a:xfrm>
        </p:spPr>
        <p:txBody>
          <a:bodyPr/>
          <a:lstStyle>
            <a:lvl1pPr>
              <a:defRPr>
                <a:solidFill>
                  <a:schemeClr val="tx1"/>
                </a:solidFill>
              </a:defRPr>
            </a:lvl1pPr>
          </a:lstStyle>
          <a:p>
            <a:r>
              <a:rPr lang="en-US"/>
              <a:t>Click to edit Master title style</a:t>
            </a:r>
            <a:endParaRPr lang="en-US" dirty="0"/>
          </a:p>
        </p:txBody>
      </p:sp>
      <p:sp>
        <p:nvSpPr>
          <p:cNvPr id="12" name="Text Placeholder 8">
            <a:extLst>
              <a:ext uri="{FF2B5EF4-FFF2-40B4-BE49-F238E27FC236}">
                <a16:creationId xmlns:a16="http://schemas.microsoft.com/office/drawing/2014/main" id="{2F0E6776-6595-81B3-C9B8-CE63E9B31509}"/>
              </a:ext>
            </a:extLst>
          </p:cNvPr>
          <p:cNvSpPr>
            <a:spLocks noGrp="1"/>
          </p:cNvSpPr>
          <p:nvPr>
            <p:ph type="body" sz="quarter" idx="13"/>
          </p:nvPr>
        </p:nvSpPr>
        <p:spPr>
          <a:xfrm>
            <a:off x="500063" y="1289050"/>
            <a:ext cx="11234737" cy="4645025"/>
          </a:xfrm>
        </p:spPr>
        <p:txBody>
          <a:bodyPr/>
          <a:lstStyle>
            <a:lvl1pPr>
              <a:buClr>
                <a:srgbClr val="207FC9"/>
              </a:buClr>
              <a:defRPr sz="2000" b="1">
                <a:solidFill>
                  <a:schemeClr val="tx1"/>
                </a:solidFill>
              </a:defRPr>
            </a:lvl1pPr>
            <a:lvl2pPr>
              <a:buClr>
                <a:srgbClr val="207FC9"/>
              </a:buClr>
              <a:defRPr sz="1600">
                <a:solidFill>
                  <a:schemeClr val="tx1"/>
                </a:solidFill>
              </a:defRPr>
            </a:lvl2pPr>
            <a:lvl3pPr>
              <a:buClr>
                <a:srgbClr val="207FC9"/>
              </a:buClr>
              <a:defRPr sz="1600">
                <a:solidFill>
                  <a:schemeClr val="tx1"/>
                </a:solidFill>
              </a:defRPr>
            </a:lvl3pPr>
            <a:lvl4pPr>
              <a:buClr>
                <a:srgbClr val="207FC9"/>
              </a:buClr>
              <a:defRPr sz="1600">
                <a:solidFill>
                  <a:schemeClr val="tx1"/>
                </a:solidFill>
              </a:defRPr>
            </a:lvl4pPr>
            <a:lvl5pPr>
              <a:buClr>
                <a:srgbClr val="207FC9"/>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1FF9C917-AD9A-8F3C-4736-11143BD1F750}"/>
              </a:ext>
            </a:extLst>
          </p:cNvPr>
          <p:cNvPicPr>
            <a:picLocks noChangeAspect="1"/>
          </p:cNvPicPr>
          <p:nvPr userDrawn="1"/>
        </p:nvPicPr>
        <p:blipFill>
          <a:blip r:embed="rId2"/>
          <a:srcRect/>
          <a:stretch/>
        </p:blipFill>
        <p:spPr>
          <a:xfrm>
            <a:off x="10626494" y="6188200"/>
            <a:ext cx="1283678" cy="423613"/>
          </a:xfrm>
          <a:prstGeom prst="rect">
            <a:avLst/>
          </a:prstGeom>
        </p:spPr>
      </p:pic>
    </p:spTree>
    <p:extLst>
      <p:ext uri="{BB962C8B-B14F-4D97-AF65-F5344CB8AC3E}">
        <p14:creationId xmlns:p14="http://schemas.microsoft.com/office/powerpoint/2010/main" val="28150187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80000">
              <a:schemeClr val="accent4">
                <a:lumMod val="50000"/>
              </a:schemeClr>
            </a:gs>
            <a:gs pos="50000">
              <a:schemeClr val="accent6"/>
            </a:gs>
            <a:gs pos="20000">
              <a:schemeClr val="accent1"/>
            </a:gs>
            <a:gs pos="100000">
              <a:schemeClr val="accent4"/>
            </a:gs>
          </a:gsLst>
          <a:lin ang="2700000" scaled="1"/>
          <a:tileRect/>
        </a:gra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C391DB7-3406-1616-9A20-017A68AA3422}"/>
              </a:ext>
            </a:extLst>
          </p:cNvPr>
          <p:cNvSpPr>
            <a:spLocks noGrp="1"/>
          </p:cNvSpPr>
          <p:nvPr>
            <p:ph type="ctrTitle"/>
          </p:nvPr>
        </p:nvSpPr>
        <p:spPr>
          <a:xfrm>
            <a:off x="914400" y="1041400"/>
            <a:ext cx="9174850" cy="2387600"/>
          </a:xfr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FA1EA4D6-A992-0F48-6A94-BFE42A64C294}"/>
              </a:ext>
            </a:extLst>
          </p:cNvPr>
          <p:cNvSpPr>
            <a:spLocks noGrp="1"/>
          </p:cNvSpPr>
          <p:nvPr>
            <p:ph type="subTitle" idx="1"/>
          </p:nvPr>
        </p:nvSpPr>
        <p:spPr>
          <a:xfrm>
            <a:off x="914400" y="3429000"/>
            <a:ext cx="9144000" cy="399553"/>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F7A46691-0A9A-2C89-A95F-3CD9EBEBC03A}"/>
              </a:ext>
            </a:extLst>
          </p:cNvPr>
          <p:cNvCxnSpPr>
            <a:cxnSpLocks/>
          </p:cNvCxnSpPr>
          <p:nvPr userDrawn="1"/>
        </p:nvCxnSpPr>
        <p:spPr>
          <a:xfrm>
            <a:off x="753533" y="6589714"/>
            <a:ext cx="9787467" cy="0"/>
          </a:xfrm>
          <a:prstGeom prst="line">
            <a:avLst/>
          </a:prstGeom>
          <a:ln>
            <a:gradFill>
              <a:gsLst>
                <a:gs pos="0">
                  <a:srgbClr val="C736A0"/>
                </a:gs>
                <a:gs pos="100000">
                  <a:srgbClr val="008DD1"/>
                </a:gs>
              </a:gsLst>
              <a:lin ang="0" scaled="0"/>
            </a:gradFill>
          </a:ln>
        </p:spPr>
        <p:style>
          <a:lnRef idx="2">
            <a:schemeClr val="accent1"/>
          </a:lnRef>
          <a:fillRef idx="0">
            <a:schemeClr val="accent1"/>
          </a:fillRef>
          <a:effectRef idx="1">
            <a:schemeClr val="accent1"/>
          </a:effectRef>
          <a:fontRef idx="minor">
            <a:schemeClr val="tx1"/>
          </a:fontRef>
        </p:style>
      </p:cxnSp>
      <p:sp>
        <p:nvSpPr>
          <p:cNvPr id="4" name="Slide Number Placeholder 4">
            <a:extLst>
              <a:ext uri="{FF2B5EF4-FFF2-40B4-BE49-F238E27FC236}">
                <a16:creationId xmlns:a16="http://schemas.microsoft.com/office/drawing/2014/main" id="{5AC559C2-E952-0A7B-FE7F-23E5D806E89B}"/>
              </a:ext>
            </a:extLst>
          </p:cNvPr>
          <p:cNvSpPr>
            <a:spLocks noGrp="1"/>
          </p:cNvSpPr>
          <p:nvPr>
            <p:ph type="sldNum" sz="quarter" idx="12"/>
          </p:nvPr>
        </p:nvSpPr>
        <p:spPr>
          <a:xfrm>
            <a:off x="370840" y="6356350"/>
            <a:ext cx="11023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F547FC-8CFD-7647-A09F-157ECAC90953}" type="slidenum">
              <a:rPr lang="en-US" smtClean="0"/>
              <a:pPr/>
              <a:t>‹#›</a:t>
            </a:fld>
            <a:endParaRPr lang="en-US" dirty="0"/>
          </a:p>
        </p:txBody>
      </p:sp>
      <p:pic>
        <p:nvPicPr>
          <p:cNvPr id="2" name="Picture 1">
            <a:extLst>
              <a:ext uri="{FF2B5EF4-FFF2-40B4-BE49-F238E27FC236}">
                <a16:creationId xmlns:a16="http://schemas.microsoft.com/office/drawing/2014/main" id="{22FB9785-5B20-2D16-71E7-8121993B3454}"/>
              </a:ext>
            </a:extLst>
          </p:cNvPr>
          <p:cNvPicPr>
            <a:picLocks noChangeAspect="1"/>
          </p:cNvPicPr>
          <p:nvPr userDrawn="1"/>
        </p:nvPicPr>
        <p:blipFill>
          <a:blip r:embed="rId2"/>
          <a:srcRect/>
          <a:stretch/>
        </p:blipFill>
        <p:spPr>
          <a:xfrm>
            <a:off x="10626494" y="6188200"/>
            <a:ext cx="1283678" cy="423613"/>
          </a:xfrm>
          <a:prstGeom prst="rect">
            <a:avLst/>
          </a:prstGeom>
        </p:spPr>
      </p:pic>
    </p:spTree>
    <p:extLst>
      <p:ext uri="{BB962C8B-B14F-4D97-AF65-F5344CB8AC3E}">
        <p14:creationId xmlns:p14="http://schemas.microsoft.com/office/powerpoint/2010/main" val="20192186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Option">
    <p:bg>
      <p:bgPr>
        <a:gradFill flip="none" rotWithShape="1">
          <a:gsLst>
            <a:gs pos="80000">
              <a:schemeClr val="accent4">
                <a:lumMod val="50000"/>
              </a:schemeClr>
            </a:gs>
            <a:gs pos="50000">
              <a:schemeClr val="accent6"/>
            </a:gs>
            <a:gs pos="20000">
              <a:schemeClr val="accent1"/>
            </a:gs>
            <a:gs pos="100000">
              <a:schemeClr val="accent4"/>
            </a:gs>
          </a:gsLst>
          <a:lin ang="13500000" scaled="1"/>
          <a:tileRect/>
        </a:gra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C391DB7-3406-1616-9A20-017A68AA3422}"/>
              </a:ext>
            </a:extLst>
          </p:cNvPr>
          <p:cNvSpPr>
            <a:spLocks noGrp="1"/>
          </p:cNvSpPr>
          <p:nvPr>
            <p:ph type="ctrTitle"/>
          </p:nvPr>
        </p:nvSpPr>
        <p:spPr>
          <a:xfrm>
            <a:off x="914400" y="1041400"/>
            <a:ext cx="9174850" cy="2387600"/>
          </a:xfr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FA1EA4D6-A992-0F48-6A94-BFE42A64C294}"/>
              </a:ext>
            </a:extLst>
          </p:cNvPr>
          <p:cNvSpPr>
            <a:spLocks noGrp="1"/>
          </p:cNvSpPr>
          <p:nvPr>
            <p:ph type="subTitle" idx="1"/>
          </p:nvPr>
        </p:nvSpPr>
        <p:spPr>
          <a:xfrm>
            <a:off x="914400" y="3429000"/>
            <a:ext cx="9144000" cy="399553"/>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4">
            <a:extLst>
              <a:ext uri="{FF2B5EF4-FFF2-40B4-BE49-F238E27FC236}">
                <a16:creationId xmlns:a16="http://schemas.microsoft.com/office/drawing/2014/main" id="{E7D93B96-D19C-630A-89B4-24F146529EC1}"/>
              </a:ext>
            </a:extLst>
          </p:cNvPr>
          <p:cNvSpPr>
            <a:spLocks noGrp="1"/>
          </p:cNvSpPr>
          <p:nvPr>
            <p:ph type="sldNum" sz="quarter" idx="12"/>
          </p:nvPr>
        </p:nvSpPr>
        <p:spPr>
          <a:xfrm>
            <a:off x="370840" y="6356350"/>
            <a:ext cx="11023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F547FC-8CFD-7647-A09F-157ECAC90953}" type="slidenum">
              <a:rPr lang="en-US" smtClean="0"/>
              <a:pPr/>
              <a:t>‹#›</a:t>
            </a:fld>
            <a:endParaRPr lang="en-US" dirty="0"/>
          </a:p>
        </p:txBody>
      </p:sp>
      <p:cxnSp>
        <p:nvCxnSpPr>
          <p:cNvPr id="5" name="Straight Connector 4">
            <a:extLst>
              <a:ext uri="{FF2B5EF4-FFF2-40B4-BE49-F238E27FC236}">
                <a16:creationId xmlns:a16="http://schemas.microsoft.com/office/drawing/2014/main" id="{AA02D6DE-40C3-F9BA-0FB1-E4CC707DEDED}"/>
              </a:ext>
            </a:extLst>
          </p:cNvPr>
          <p:cNvCxnSpPr>
            <a:cxnSpLocks/>
          </p:cNvCxnSpPr>
          <p:nvPr userDrawn="1"/>
        </p:nvCxnSpPr>
        <p:spPr>
          <a:xfrm>
            <a:off x="753533" y="6589714"/>
            <a:ext cx="9787467" cy="0"/>
          </a:xfrm>
          <a:prstGeom prst="line">
            <a:avLst/>
          </a:prstGeom>
          <a:ln>
            <a:gradFill>
              <a:gsLst>
                <a:gs pos="0">
                  <a:srgbClr val="C736A0"/>
                </a:gs>
                <a:gs pos="100000">
                  <a:srgbClr val="008DD1"/>
                </a:gs>
              </a:gsLst>
              <a:lin ang="0" scaled="0"/>
            </a:gra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304428CE-6909-6D8E-4F23-5088DA6B82C8}"/>
              </a:ext>
            </a:extLst>
          </p:cNvPr>
          <p:cNvPicPr>
            <a:picLocks noChangeAspect="1"/>
          </p:cNvPicPr>
          <p:nvPr userDrawn="1"/>
        </p:nvPicPr>
        <p:blipFill>
          <a:blip r:embed="rId2"/>
          <a:srcRect/>
          <a:stretch/>
        </p:blipFill>
        <p:spPr>
          <a:xfrm>
            <a:off x="10626494" y="6188200"/>
            <a:ext cx="1283678" cy="423613"/>
          </a:xfrm>
          <a:prstGeom prst="rect">
            <a:avLst/>
          </a:prstGeom>
        </p:spPr>
      </p:pic>
    </p:spTree>
    <p:extLst>
      <p:ext uri="{BB962C8B-B14F-4D97-AF65-F5344CB8AC3E}">
        <p14:creationId xmlns:p14="http://schemas.microsoft.com/office/powerpoint/2010/main" val="2761356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BF838A2-732C-B834-DB5B-D273807DBBC9}"/>
              </a:ext>
            </a:extLst>
          </p:cNvPr>
          <p:cNvSpPr>
            <a:spLocks noGrp="1"/>
          </p:cNvSpPr>
          <p:nvPr>
            <p:ph sz="quarter" idx="11"/>
          </p:nvPr>
        </p:nvSpPr>
        <p:spPr>
          <a:xfrm>
            <a:off x="609600" y="1608587"/>
            <a:ext cx="53035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28AD4D1A-2811-4112-24D8-FCBCE2685A60}"/>
              </a:ext>
            </a:extLst>
          </p:cNvPr>
          <p:cNvSpPr>
            <a:spLocks noGrp="1"/>
          </p:cNvSpPr>
          <p:nvPr>
            <p:ph sz="quarter" idx="12"/>
          </p:nvPr>
        </p:nvSpPr>
        <p:spPr>
          <a:xfrm>
            <a:off x="6278880" y="1608587"/>
            <a:ext cx="53035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DBB28593-5D31-21C9-2A4D-D4B7464916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058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lumn Dark">
    <p:bg>
      <p:bgRef idx="1001">
        <a:schemeClr val="bg2"/>
      </p:bgRef>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BF838A2-732C-B834-DB5B-D273807DBBC9}"/>
              </a:ext>
            </a:extLst>
          </p:cNvPr>
          <p:cNvSpPr>
            <a:spLocks noGrp="1"/>
          </p:cNvSpPr>
          <p:nvPr>
            <p:ph sz="quarter" idx="11"/>
          </p:nvPr>
        </p:nvSpPr>
        <p:spPr>
          <a:xfrm>
            <a:off x="609600" y="1608586"/>
            <a:ext cx="5303520" cy="43434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28AD4D1A-2811-4112-24D8-FCBCE2685A60}"/>
              </a:ext>
            </a:extLst>
          </p:cNvPr>
          <p:cNvSpPr>
            <a:spLocks noGrp="1"/>
          </p:cNvSpPr>
          <p:nvPr>
            <p:ph sz="quarter" idx="12"/>
          </p:nvPr>
        </p:nvSpPr>
        <p:spPr>
          <a:xfrm>
            <a:off x="6278880" y="1608586"/>
            <a:ext cx="5303520" cy="43434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4C8E2720-BC64-083E-687D-3EBFB5093F94}"/>
              </a:ext>
            </a:extLst>
          </p:cNvPr>
          <p:cNvSpPr>
            <a:spLocks noGrp="1"/>
          </p:cNvSpPr>
          <p:nvPr>
            <p:ph type="title"/>
          </p:nvPr>
        </p:nvSpPr>
        <p:spPr/>
        <p:txBody>
          <a:bodyPr/>
          <a:lstStyle/>
          <a:p>
            <a:r>
              <a:rPr lang="en-US"/>
              <a:t>Click to edit Master title style</a:t>
            </a:r>
          </a:p>
        </p:txBody>
      </p:sp>
      <p:sp>
        <p:nvSpPr>
          <p:cNvPr id="6" name="Slide Number Placeholder 4">
            <a:extLst>
              <a:ext uri="{FF2B5EF4-FFF2-40B4-BE49-F238E27FC236}">
                <a16:creationId xmlns:a16="http://schemas.microsoft.com/office/drawing/2014/main" id="{0B634B2E-47B5-E0C1-FE99-35047EF7EC92}"/>
              </a:ext>
            </a:extLst>
          </p:cNvPr>
          <p:cNvSpPr>
            <a:spLocks noGrp="1"/>
          </p:cNvSpPr>
          <p:nvPr>
            <p:ph type="sldNum" sz="quarter" idx="13"/>
          </p:nvPr>
        </p:nvSpPr>
        <p:spPr>
          <a:xfrm>
            <a:off x="370840" y="6356350"/>
            <a:ext cx="11023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F547FC-8CFD-7647-A09F-157ECAC90953}" type="slidenum">
              <a:rPr lang="en-US" smtClean="0"/>
              <a:pPr/>
              <a:t>‹#›</a:t>
            </a:fld>
            <a:endParaRPr lang="en-US" dirty="0"/>
          </a:p>
        </p:txBody>
      </p:sp>
      <p:cxnSp>
        <p:nvCxnSpPr>
          <p:cNvPr id="8" name="Straight Connector 7">
            <a:extLst>
              <a:ext uri="{FF2B5EF4-FFF2-40B4-BE49-F238E27FC236}">
                <a16:creationId xmlns:a16="http://schemas.microsoft.com/office/drawing/2014/main" id="{8D946470-7635-17C1-9571-B77DEA74D061}"/>
              </a:ext>
            </a:extLst>
          </p:cNvPr>
          <p:cNvCxnSpPr>
            <a:cxnSpLocks/>
          </p:cNvCxnSpPr>
          <p:nvPr userDrawn="1"/>
        </p:nvCxnSpPr>
        <p:spPr>
          <a:xfrm>
            <a:off x="753533" y="6589714"/>
            <a:ext cx="9787467" cy="0"/>
          </a:xfrm>
          <a:prstGeom prst="line">
            <a:avLst/>
          </a:prstGeom>
          <a:ln>
            <a:gradFill>
              <a:gsLst>
                <a:gs pos="0">
                  <a:srgbClr val="C736A0"/>
                </a:gs>
                <a:gs pos="100000">
                  <a:srgbClr val="008DD1"/>
                </a:gs>
              </a:gsLst>
              <a:lin ang="0" scaled="0"/>
            </a:gra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7C5670F-E5F6-656F-F37A-8310B0DC8CA2}"/>
              </a:ext>
            </a:extLst>
          </p:cNvPr>
          <p:cNvPicPr>
            <a:picLocks noChangeAspect="1"/>
          </p:cNvPicPr>
          <p:nvPr userDrawn="1"/>
        </p:nvPicPr>
        <p:blipFill>
          <a:blip r:embed="rId2"/>
          <a:srcRect/>
          <a:stretch/>
        </p:blipFill>
        <p:spPr>
          <a:xfrm>
            <a:off x="10626494" y="6188200"/>
            <a:ext cx="1283678" cy="423613"/>
          </a:xfrm>
          <a:prstGeom prst="rect">
            <a:avLst/>
          </a:prstGeom>
        </p:spPr>
      </p:pic>
    </p:spTree>
    <p:extLst>
      <p:ext uri="{BB962C8B-B14F-4D97-AF65-F5344CB8AC3E}">
        <p14:creationId xmlns:p14="http://schemas.microsoft.com/office/powerpoint/2010/main" val="225313294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492946-0B88-C4AB-82D1-A5F222686518}"/>
              </a:ext>
            </a:extLst>
          </p:cNvPr>
          <p:cNvSpPr>
            <a:spLocks noGrp="1"/>
          </p:cNvSpPr>
          <p:nvPr>
            <p:ph type="body" sz="quarter" idx="13"/>
          </p:nvPr>
        </p:nvSpPr>
        <p:spPr>
          <a:xfrm>
            <a:off x="609600" y="1608588"/>
            <a:ext cx="5303520" cy="457200"/>
          </a:xfrm>
        </p:spPr>
        <p:txBody>
          <a:bodyPr>
            <a:normAutofit/>
          </a:bodyPr>
          <a:lstStyle>
            <a:lvl1pPr marL="0" indent="0">
              <a:buNone/>
              <a:defRPr sz="2200"/>
            </a:lvl1pPr>
          </a:lstStyle>
          <a:p>
            <a:pPr lvl="0"/>
            <a:r>
              <a:rPr lang="en-US"/>
              <a:t>Click to edit Master text styles</a:t>
            </a:r>
          </a:p>
        </p:txBody>
      </p:sp>
      <p:sp>
        <p:nvSpPr>
          <p:cNvPr id="9" name="Text Placeholder 8">
            <a:extLst>
              <a:ext uri="{FF2B5EF4-FFF2-40B4-BE49-F238E27FC236}">
                <a16:creationId xmlns:a16="http://schemas.microsoft.com/office/drawing/2014/main" id="{475D8526-A780-BE50-27A3-F93CB6F93F74}"/>
              </a:ext>
            </a:extLst>
          </p:cNvPr>
          <p:cNvSpPr>
            <a:spLocks noGrp="1"/>
          </p:cNvSpPr>
          <p:nvPr>
            <p:ph type="body" sz="quarter" idx="14"/>
          </p:nvPr>
        </p:nvSpPr>
        <p:spPr>
          <a:xfrm>
            <a:off x="6278563" y="1608588"/>
            <a:ext cx="5303520" cy="457200"/>
          </a:xfrm>
        </p:spPr>
        <p:txBody>
          <a:bodyPr>
            <a:normAutofit/>
          </a:bodyPr>
          <a:lstStyle>
            <a:lvl1pPr marL="0" indent="0">
              <a:buNone/>
              <a:defRPr sz="2200"/>
            </a:lvl1pPr>
          </a:lstStyle>
          <a:p>
            <a:pPr lvl="0"/>
            <a:r>
              <a:rPr lang="en-US"/>
              <a:t>Click to edit Master text styles</a:t>
            </a:r>
          </a:p>
        </p:txBody>
      </p:sp>
      <p:sp>
        <p:nvSpPr>
          <p:cNvPr id="12" name="Content Placeholder 11">
            <a:extLst>
              <a:ext uri="{FF2B5EF4-FFF2-40B4-BE49-F238E27FC236}">
                <a16:creationId xmlns:a16="http://schemas.microsoft.com/office/drawing/2014/main" id="{8CE589E9-4D89-0C6C-A1D5-4FE59F9BAED6}"/>
              </a:ext>
            </a:extLst>
          </p:cNvPr>
          <p:cNvSpPr>
            <a:spLocks noGrp="1"/>
          </p:cNvSpPr>
          <p:nvPr>
            <p:ph sz="quarter" idx="15"/>
          </p:nvPr>
        </p:nvSpPr>
        <p:spPr>
          <a:xfrm>
            <a:off x="609600" y="2240278"/>
            <a:ext cx="5303520" cy="3703321"/>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a:extLst>
              <a:ext uri="{FF2B5EF4-FFF2-40B4-BE49-F238E27FC236}">
                <a16:creationId xmlns:a16="http://schemas.microsoft.com/office/drawing/2014/main" id="{8A680F55-5FBA-2EE5-1A32-62AB52FEF186}"/>
              </a:ext>
            </a:extLst>
          </p:cNvPr>
          <p:cNvSpPr>
            <a:spLocks noGrp="1"/>
          </p:cNvSpPr>
          <p:nvPr>
            <p:ph sz="quarter" idx="16"/>
          </p:nvPr>
        </p:nvSpPr>
        <p:spPr>
          <a:xfrm>
            <a:off x="6278563" y="2240278"/>
            <a:ext cx="5303520" cy="3703321"/>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BA896EDC-2A5A-AC20-E9F7-D8224E8BF8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697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492946-0B88-C4AB-82D1-A5F222686518}"/>
              </a:ext>
            </a:extLst>
          </p:cNvPr>
          <p:cNvSpPr>
            <a:spLocks noGrp="1"/>
          </p:cNvSpPr>
          <p:nvPr>
            <p:ph type="body" sz="quarter" idx="13"/>
          </p:nvPr>
        </p:nvSpPr>
        <p:spPr>
          <a:xfrm>
            <a:off x="609600" y="1619075"/>
            <a:ext cx="5303520" cy="457200"/>
          </a:xfrm>
        </p:spPr>
        <p:txBody>
          <a:bodyPr>
            <a:normAutofit/>
          </a:bodyPr>
          <a:lstStyle>
            <a:lvl1pPr marL="0" indent="0">
              <a:buNone/>
              <a:defRPr sz="2200"/>
            </a:lvl1pPr>
          </a:lstStyle>
          <a:p>
            <a:pPr lvl="0"/>
            <a:r>
              <a:rPr lang="en-US"/>
              <a:t>Click to edit Master text styles</a:t>
            </a:r>
          </a:p>
        </p:txBody>
      </p:sp>
      <p:sp>
        <p:nvSpPr>
          <p:cNvPr id="9" name="Text Placeholder 8">
            <a:extLst>
              <a:ext uri="{FF2B5EF4-FFF2-40B4-BE49-F238E27FC236}">
                <a16:creationId xmlns:a16="http://schemas.microsoft.com/office/drawing/2014/main" id="{475D8526-A780-BE50-27A3-F93CB6F93F74}"/>
              </a:ext>
            </a:extLst>
          </p:cNvPr>
          <p:cNvSpPr>
            <a:spLocks noGrp="1"/>
          </p:cNvSpPr>
          <p:nvPr>
            <p:ph type="body" sz="quarter" idx="14"/>
          </p:nvPr>
        </p:nvSpPr>
        <p:spPr>
          <a:xfrm>
            <a:off x="6278563" y="1619075"/>
            <a:ext cx="5303520" cy="457200"/>
          </a:xfrm>
        </p:spPr>
        <p:txBody>
          <a:bodyPr>
            <a:normAutofit/>
          </a:bodyPr>
          <a:lstStyle>
            <a:lvl1pPr marL="0" indent="0">
              <a:buNone/>
              <a:defRPr sz="2200"/>
            </a:lvl1pPr>
          </a:lstStyle>
          <a:p>
            <a:pPr lvl="0"/>
            <a:r>
              <a:rPr lang="en-US"/>
              <a:t>Click to edit Master text styles</a:t>
            </a:r>
          </a:p>
        </p:txBody>
      </p:sp>
      <p:sp>
        <p:nvSpPr>
          <p:cNvPr id="12" name="Content Placeholder 11">
            <a:extLst>
              <a:ext uri="{FF2B5EF4-FFF2-40B4-BE49-F238E27FC236}">
                <a16:creationId xmlns:a16="http://schemas.microsoft.com/office/drawing/2014/main" id="{8CE589E9-4D89-0C6C-A1D5-4FE59F9BAED6}"/>
              </a:ext>
            </a:extLst>
          </p:cNvPr>
          <p:cNvSpPr>
            <a:spLocks noGrp="1"/>
          </p:cNvSpPr>
          <p:nvPr>
            <p:ph sz="quarter" idx="15"/>
          </p:nvPr>
        </p:nvSpPr>
        <p:spPr>
          <a:xfrm>
            <a:off x="609600" y="2240278"/>
            <a:ext cx="5303520" cy="3703321"/>
          </a:xfrm>
        </p:spPr>
        <p:txBody>
          <a:bodyPr/>
          <a:lstStyle>
            <a:lvl1pPr>
              <a:buClr>
                <a:schemeClr val="accent2"/>
              </a:buClr>
              <a:defRPr b="1"/>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a:extLst>
              <a:ext uri="{FF2B5EF4-FFF2-40B4-BE49-F238E27FC236}">
                <a16:creationId xmlns:a16="http://schemas.microsoft.com/office/drawing/2014/main" id="{8A680F55-5FBA-2EE5-1A32-62AB52FEF186}"/>
              </a:ext>
            </a:extLst>
          </p:cNvPr>
          <p:cNvSpPr>
            <a:spLocks noGrp="1"/>
          </p:cNvSpPr>
          <p:nvPr>
            <p:ph sz="quarter" idx="16"/>
          </p:nvPr>
        </p:nvSpPr>
        <p:spPr>
          <a:xfrm>
            <a:off x="6278563" y="2240278"/>
            <a:ext cx="5303520" cy="3703321"/>
          </a:xfrm>
        </p:spPr>
        <p:txBody>
          <a:bodyPr/>
          <a:lstStyle>
            <a:lvl1pPr>
              <a:buClr>
                <a:schemeClr val="accent2"/>
              </a:buClr>
              <a:defRPr b="1"/>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E7842A9-CCAF-34B8-1999-181CA1AC3C81}"/>
              </a:ext>
            </a:extLst>
          </p:cNvPr>
          <p:cNvCxnSpPr>
            <a:cxnSpLocks/>
          </p:cNvCxnSpPr>
          <p:nvPr userDrawn="1"/>
        </p:nvCxnSpPr>
        <p:spPr>
          <a:xfrm>
            <a:off x="753533" y="6589714"/>
            <a:ext cx="9787467" cy="0"/>
          </a:xfrm>
          <a:prstGeom prst="line">
            <a:avLst/>
          </a:prstGeom>
          <a:ln>
            <a:gradFill>
              <a:gsLst>
                <a:gs pos="0">
                  <a:srgbClr val="C736A0"/>
                </a:gs>
                <a:gs pos="100000">
                  <a:srgbClr val="008DD1"/>
                </a:gs>
              </a:gsLst>
              <a:lin ang="0" scaled="0"/>
            </a:gradFill>
          </a:ln>
        </p:spPr>
        <p:style>
          <a:lnRef idx="2">
            <a:schemeClr val="accent1"/>
          </a:lnRef>
          <a:fillRef idx="0">
            <a:schemeClr val="accent1"/>
          </a:fillRef>
          <a:effectRef idx="1">
            <a:schemeClr val="accent1"/>
          </a:effectRef>
          <a:fontRef idx="minor">
            <a:schemeClr val="tx1"/>
          </a:fontRef>
        </p:style>
      </p:cxnSp>
      <p:sp>
        <p:nvSpPr>
          <p:cNvPr id="7" name="Slide Number Placeholder 4">
            <a:extLst>
              <a:ext uri="{FF2B5EF4-FFF2-40B4-BE49-F238E27FC236}">
                <a16:creationId xmlns:a16="http://schemas.microsoft.com/office/drawing/2014/main" id="{9F031370-FB7C-E432-6FC3-C4647326859C}"/>
              </a:ext>
            </a:extLst>
          </p:cNvPr>
          <p:cNvSpPr>
            <a:spLocks noGrp="1"/>
          </p:cNvSpPr>
          <p:nvPr>
            <p:ph type="sldNum" sz="quarter" idx="12"/>
          </p:nvPr>
        </p:nvSpPr>
        <p:spPr>
          <a:xfrm>
            <a:off x="370840" y="6356350"/>
            <a:ext cx="11023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F547FC-8CFD-7647-A09F-157ECAC90953}" type="slidenum">
              <a:rPr lang="en-US" smtClean="0"/>
              <a:pPr/>
              <a:t>‹#›</a:t>
            </a:fld>
            <a:endParaRPr lang="en-US" dirty="0"/>
          </a:p>
        </p:txBody>
      </p:sp>
      <p:sp>
        <p:nvSpPr>
          <p:cNvPr id="11" name="Title 10">
            <a:extLst>
              <a:ext uri="{FF2B5EF4-FFF2-40B4-BE49-F238E27FC236}">
                <a16:creationId xmlns:a16="http://schemas.microsoft.com/office/drawing/2014/main" id="{FE9D7623-85C2-DF89-284B-29FF84038022}"/>
              </a:ext>
            </a:extLst>
          </p:cNvPr>
          <p:cNvSpPr>
            <a:spLocks noGrp="1"/>
          </p:cNvSpPr>
          <p:nvPr>
            <p:ph type="title"/>
          </p:nvPr>
        </p:nvSpPr>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722F3A0F-43FF-E552-8CB3-38E110AC652E}"/>
              </a:ext>
            </a:extLst>
          </p:cNvPr>
          <p:cNvPicPr>
            <a:picLocks noChangeAspect="1"/>
          </p:cNvPicPr>
          <p:nvPr userDrawn="1"/>
        </p:nvPicPr>
        <p:blipFill>
          <a:blip r:embed="rId2"/>
          <a:srcRect/>
          <a:stretch/>
        </p:blipFill>
        <p:spPr>
          <a:xfrm>
            <a:off x="10626494" y="6188200"/>
            <a:ext cx="1283678" cy="423613"/>
          </a:xfrm>
          <a:prstGeom prst="rect">
            <a:avLst/>
          </a:prstGeom>
        </p:spPr>
      </p:pic>
    </p:spTree>
    <p:extLst>
      <p:ext uri="{BB962C8B-B14F-4D97-AF65-F5344CB8AC3E}">
        <p14:creationId xmlns:p14="http://schemas.microsoft.com/office/powerpoint/2010/main" val="218408074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1F315-F099-4645-B49C-0348E7EEE3AE}"/>
              </a:ext>
            </a:extLst>
          </p:cNvPr>
          <p:cNvSpPr>
            <a:spLocks noGrp="1"/>
          </p:cNvSpPr>
          <p:nvPr>
            <p:ph type="title"/>
          </p:nvPr>
        </p:nvSpPr>
        <p:spPr>
          <a:xfrm>
            <a:off x="609600" y="360594"/>
            <a:ext cx="10972800" cy="89670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9265537-1477-5360-D77E-CBC06D66063C}"/>
              </a:ext>
            </a:extLst>
          </p:cNvPr>
          <p:cNvSpPr>
            <a:spLocks noGrp="1"/>
          </p:cNvSpPr>
          <p:nvPr>
            <p:ph type="body" idx="1"/>
          </p:nvPr>
        </p:nvSpPr>
        <p:spPr>
          <a:xfrm>
            <a:off x="609600" y="1600200"/>
            <a:ext cx="109728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4">
            <a:extLst>
              <a:ext uri="{FF2B5EF4-FFF2-40B4-BE49-F238E27FC236}">
                <a16:creationId xmlns:a16="http://schemas.microsoft.com/office/drawing/2014/main" id="{E75EFDAF-B86C-8A32-D961-27962887EF1E}"/>
              </a:ext>
            </a:extLst>
          </p:cNvPr>
          <p:cNvSpPr txBox="1">
            <a:spLocks/>
          </p:cNvSpPr>
          <p:nvPr userDrawn="1"/>
        </p:nvSpPr>
        <p:spPr>
          <a:xfrm>
            <a:off x="370840" y="6356350"/>
            <a:ext cx="11023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7F547FC-8CFD-7647-A09F-157ECAC90953}" type="slidenum">
              <a:rPr kumimoji="0" lang="en-US" sz="12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cxnSp>
        <p:nvCxnSpPr>
          <p:cNvPr id="14" name="Straight Connector 13">
            <a:extLst>
              <a:ext uri="{FF2B5EF4-FFF2-40B4-BE49-F238E27FC236}">
                <a16:creationId xmlns:a16="http://schemas.microsoft.com/office/drawing/2014/main" id="{D0BBD1D6-8BA4-BED4-EAD0-7F8495DC7786}"/>
              </a:ext>
            </a:extLst>
          </p:cNvPr>
          <p:cNvCxnSpPr>
            <a:cxnSpLocks/>
          </p:cNvCxnSpPr>
          <p:nvPr userDrawn="1"/>
        </p:nvCxnSpPr>
        <p:spPr>
          <a:xfrm>
            <a:off x="753533" y="6589714"/>
            <a:ext cx="9787467" cy="0"/>
          </a:xfrm>
          <a:prstGeom prst="line">
            <a:avLst/>
          </a:prstGeom>
          <a:noFill/>
          <a:ln w="19050" cap="flat" cmpd="sng" algn="ctr">
            <a:gradFill>
              <a:gsLst>
                <a:gs pos="0">
                  <a:srgbClr val="C736A0"/>
                </a:gs>
                <a:gs pos="100000">
                  <a:srgbClr val="008DD1"/>
                </a:gs>
              </a:gsLst>
              <a:lin ang="0" scaled="0"/>
            </a:gradFill>
            <a:prstDash val="solid"/>
            <a:miter lim="800000"/>
          </a:ln>
          <a:effectLst/>
        </p:spPr>
      </p:cxnSp>
      <p:pic>
        <p:nvPicPr>
          <p:cNvPr id="15" name="Picture 14">
            <a:extLst>
              <a:ext uri="{FF2B5EF4-FFF2-40B4-BE49-F238E27FC236}">
                <a16:creationId xmlns:a16="http://schemas.microsoft.com/office/drawing/2014/main" id="{64596DF5-83C1-D7C9-DDB4-73ABD2612E4A}"/>
              </a:ext>
            </a:extLst>
          </p:cNvPr>
          <p:cNvPicPr>
            <a:picLocks noChangeAspect="1"/>
          </p:cNvPicPr>
          <p:nvPr userDrawn="1"/>
        </p:nvPicPr>
        <p:blipFill>
          <a:blip r:embed="rId21"/>
          <a:srcRect/>
          <a:stretch/>
        </p:blipFill>
        <p:spPr>
          <a:xfrm>
            <a:off x="10626494" y="6186488"/>
            <a:ext cx="1283678" cy="427037"/>
          </a:xfrm>
          <a:prstGeom prst="rect">
            <a:avLst/>
          </a:prstGeom>
        </p:spPr>
      </p:pic>
    </p:spTree>
    <p:extLst>
      <p:ext uri="{BB962C8B-B14F-4D97-AF65-F5344CB8AC3E}">
        <p14:creationId xmlns:p14="http://schemas.microsoft.com/office/powerpoint/2010/main" val="187216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2" r:id="rId3"/>
    <p:sldLayoutId id="2147483657" r:id="rId4"/>
    <p:sldLayoutId id="2147483692" r:id="rId5"/>
    <p:sldLayoutId id="2147483673" r:id="rId6"/>
    <p:sldLayoutId id="2147483683" r:id="rId7"/>
    <p:sldLayoutId id="2147483674" r:id="rId8"/>
    <p:sldLayoutId id="2147483684" r:id="rId9"/>
    <p:sldLayoutId id="2147483668" r:id="rId10"/>
    <p:sldLayoutId id="2147483658" r:id="rId11"/>
    <p:sldLayoutId id="2147483654" r:id="rId12"/>
    <p:sldLayoutId id="2147483681" r:id="rId13"/>
    <p:sldLayoutId id="2147483689" r:id="rId14"/>
    <p:sldLayoutId id="2147483691" r:id="rId15"/>
    <p:sldLayoutId id="2147483660" r:id="rId16"/>
    <p:sldLayoutId id="2147483661" r:id="rId17"/>
    <p:sldLayoutId id="2147483677" r:id="rId18"/>
    <p:sldLayoutId id="2147483671" r:id="rId19"/>
  </p:sldLayoutIdLst>
  <p:hf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0"/>
        </a:spcAft>
        <a:buClr>
          <a:schemeClr val="accent1"/>
        </a:buClr>
        <a:buFont typeface="Arial" panose="020B0604020202020204" pitchFamily="34" charset="0"/>
        <a:buChar char="•"/>
        <a:defRPr sz="2000" b="1" kern="1200">
          <a:solidFill>
            <a:schemeClr val="tx1"/>
          </a:solidFill>
          <a:latin typeface="+mn-lt"/>
          <a:ea typeface="+mn-ea"/>
          <a:cs typeface="+mn-cs"/>
        </a:defRPr>
      </a:lvl1pPr>
      <a:lvl2pPr marL="687388"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4588"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tabLst/>
        <a:defRPr sz="1600" kern="1200">
          <a:solidFill>
            <a:schemeClr val="tx1"/>
          </a:solidFill>
          <a:latin typeface="+mn-lt"/>
          <a:ea typeface="+mn-ea"/>
          <a:cs typeface="+mn-cs"/>
        </a:defRPr>
      </a:lvl3pPr>
      <a:lvl4pPr marL="1598613"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400" kern="1200">
          <a:solidFill>
            <a:schemeClr val="tx1"/>
          </a:solidFill>
          <a:latin typeface="+mn-lt"/>
          <a:ea typeface="+mn-ea"/>
          <a:cs typeface="+mn-cs"/>
        </a:defRPr>
      </a:lvl4pPr>
      <a:lvl5pPr marL="2058988"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 userDrawn="1">
          <p15:clr>
            <a:srgbClr val="F26B43"/>
          </p15:clr>
        </p15:guide>
        <p15:guide id="3" pos="7296" userDrawn="1">
          <p15:clr>
            <a:srgbClr val="F26B43"/>
          </p15:clr>
        </p15:guide>
        <p15:guide id="4" orient="horz" pos="216" userDrawn="1">
          <p15:clr>
            <a:srgbClr val="F26B43"/>
          </p15:clr>
        </p15:guide>
        <p15:guide id="5" orient="horz" pos="3744" userDrawn="1">
          <p15:clr>
            <a:srgbClr val="F26B43"/>
          </p15:clr>
        </p15:guide>
        <p15:guide id="6" orient="horz" pos="792" userDrawn="1">
          <p15:clr>
            <a:srgbClr val="F26B43"/>
          </p15:clr>
        </p15:guide>
        <p15:guide id="7"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wissre.com/risk-knowledge/mitigating-climate-risk/wildfire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abcnews.go.com/US/los-angeles-residents-face-cost-devastating-wildfires/story?id=11761952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extavenue.org/calling-for-relief-california-fire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nypost.com/2025/01/12/us-news/la-wildfire-closes-in-on-brentwood-where-kamala-lebron-have-hom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latimes.com/california/story/2025-02-13/la-burn-area-debris-flow-risk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latimes.com/california/story/2025-03-19/sce-decomissioned-power-line-eaton-fire-ris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latimes.com/california/story/2025-03-19/sce-decomissioned-power-line-eaton-fire-ris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nsurancejournal.com/author/blake-brittain/" TargetMode="Externa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www.insurancejournal.com/news/west/2025/03/20/816406.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ub.arcgis.com/maps/ad51845ea5fb4eb483bc2a7c38b2370c/abou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heguardian.com/us-news/2025/jan/10/los-angeles-fires-the-damage-in-maps-video-and-imag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fpnet.com/key-statistics-dat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2BAE-0955-C1D5-ED37-A59FDBA227B0}"/>
              </a:ext>
            </a:extLst>
          </p:cNvPr>
          <p:cNvSpPr>
            <a:spLocks noGrp="1"/>
          </p:cNvSpPr>
          <p:nvPr>
            <p:ph type="ctrTitle"/>
          </p:nvPr>
        </p:nvSpPr>
        <p:spPr>
          <a:xfrm>
            <a:off x="919701" y="1458036"/>
            <a:ext cx="9144000" cy="2387600"/>
          </a:xfrm>
        </p:spPr>
        <p:txBody>
          <a:bodyPr>
            <a:normAutofit/>
          </a:bodyPr>
          <a:lstStyle/>
          <a:p>
            <a:r>
              <a:rPr lang="en-US" sz="4800" dirty="0"/>
              <a:t>Key Insurance &amp; Reinsurance Issues From the Los Angeles Area Wildfires</a:t>
            </a:r>
          </a:p>
        </p:txBody>
      </p:sp>
      <p:sp>
        <p:nvSpPr>
          <p:cNvPr id="5" name="Subtitle 4">
            <a:extLst>
              <a:ext uri="{FF2B5EF4-FFF2-40B4-BE49-F238E27FC236}">
                <a16:creationId xmlns:a16="http://schemas.microsoft.com/office/drawing/2014/main" id="{EB4C0C45-DF3B-268A-3799-C0DBC09556B2}"/>
              </a:ext>
            </a:extLst>
          </p:cNvPr>
          <p:cNvSpPr>
            <a:spLocks noGrp="1"/>
          </p:cNvSpPr>
          <p:nvPr>
            <p:ph type="subTitle" idx="1"/>
          </p:nvPr>
        </p:nvSpPr>
        <p:spPr>
          <a:xfrm>
            <a:off x="919701" y="4473389"/>
            <a:ext cx="9144000" cy="1963273"/>
          </a:xfrm>
        </p:spPr>
        <p:txBody>
          <a:bodyPr>
            <a:normAutofit fontScale="92500" lnSpcReduction="10000"/>
          </a:bodyPr>
          <a:lstStyle/>
          <a:p>
            <a:pPr>
              <a:lnSpc>
                <a:spcPct val="110000"/>
              </a:lnSpc>
              <a:spcBef>
                <a:spcPts val="0"/>
              </a:spcBef>
            </a:pPr>
            <a:r>
              <a:rPr lang="en-US" sz="2200" dirty="0"/>
              <a:t>Steven D. Allison</a:t>
            </a:r>
          </a:p>
          <a:p>
            <a:pPr>
              <a:lnSpc>
                <a:spcPct val="110000"/>
              </a:lnSpc>
              <a:spcBef>
                <a:spcPts val="0"/>
              </a:spcBef>
            </a:pPr>
            <a:r>
              <a:rPr lang="en-US" sz="2200" dirty="0"/>
              <a:t>Michael T. Carolan</a:t>
            </a:r>
          </a:p>
          <a:p>
            <a:pPr>
              <a:lnSpc>
                <a:spcPct val="110000"/>
              </a:lnSpc>
              <a:spcBef>
                <a:spcPts val="0"/>
              </a:spcBef>
            </a:pPr>
            <a:endParaRPr lang="en-US" sz="1400" dirty="0"/>
          </a:p>
          <a:p>
            <a:pPr>
              <a:lnSpc>
                <a:spcPct val="110000"/>
              </a:lnSpc>
              <a:spcBef>
                <a:spcPts val="0"/>
              </a:spcBef>
            </a:pPr>
            <a:r>
              <a:rPr lang="en-US" sz="1500" dirty="0" err="1"/>
              <a:t>IntAP</a:t>
            </a:r>
            <a:r>
              <a:rPr lang="en-US" sz="1500" dirty="0"/>
              <a:t> Technical Meeting</a:t>
            </a:r>
          </a:p>
          <a:p>
            <a:pPr>
              <a:lnSpc>
                <a:spcPct val="110000"/>
              </a:lnSpc>
              <a:spcBef>
                <a:spcPts val="0"/>
              </a:spcBef>
            </a:pPr>
            <a:r>
              <a:rPr lang="en-US" sz="1500" dirty="0"/>
              <a:t>June 2025</a:t>
            </a:r>
          </a:p>
          <a:p>
            <a:pPr>
              <a:lnSpc>
                <a:spcPct val="110000"/>
              </a:lnSpc>
              <a:spcBef>
                <a:spcPts val="0"/>
              </a:spcBef>
            </a:pPr>
            <a:endParaRPr lang="en-US" sz="1600" dirty="0"/>
          </a:p>
          <a:p>
            <a:pPr marL="0" marR="0" lvl="0" indent="0" algn="l" defTabSz="914400" rtl="0" eaLnBrk="1" fontAlgn="auto" latinLnBrk="0" hangingPunct="1">
              <a:lnSpc>
                <a:spcPct val="90000"/>
              </a:lnSpc>
              <a:spcBef>
                <a:spcPts val="1000"/>
              </a:spcBef>
              <a:spcAft>
                <a:spcPts val="0"/>
              </a:spcAft>
              <a:buClr>
                <a:srgbClr val="702061"/>
              </a:buClr>
              <a:buSzTx/>
              <a:buFont typeface="Arial" panose="020B0604020202020204" pitchFamily="34" charset="0"/>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These materials and commentary are intended for educational purposes only. No portion may be construed as rendering legal advice for specific cases, or as creating an attorney-client relationship between the audience and the author. The opinions expressed herein are solely those of the author.</a:t>
            </a: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a:lnSpc>
                <a:spcPct val="110000"/>
              </a:lnSpc>
              <a:spcBef>
                <a:spcPts val="0"/>
              </a:spcBef>
            </a:pPr>
            <a:endParaRPr lang="en-US" sz="1600" dirty="0"/>
          </a:p>
        </p:txBody>
      </p:sp>
    </p:spTree>
    <p:extLst>
      <p:ext uri="{BB962C8B-B14F-4D97-AF65-F5344CB8AC3E}">
        <p14:creationId xmlns:p14="http://schemas.microsoft.com/office/powerpoint/2010/main" val="617778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92E0FD-DEF3-279A-5D2F-9F6153E70CC9}"/>
              </a:ext>
            </a:extLst>
          </p:cNvPr>
          <p:cNvSpPr>
            <a:spLocks noGrp="1"/>
          </p:cNvSpPr>
          <p:nvPr>
            <p:ph sz="quarter" idx="11"/>
          </p:nvPr>
        </p:nvSpPr>
        <p:spPr>
          <a:xfrm>
            <a:off x="609600" y="1600200"/>
            <a:ext cx="10972800" cy="4897206"/>
          </a:xfrm>
        </p:spPr>
        <p:txBody>
          <a:bodyPr>
            <a:normAutofit/>
          </a:bodyPr>
          <a:lstStyle/>
          <a:p>
            <a:pPr>
              <a:lnSpc>
                <a:spcPct val="100000"/>
              </a:lnSpc>
              <a:spcBef>
                <a:spcPts val="0"/>
              </a:spcBef>
              <a:spcAft>
                <a:spcPts val="1800"/>
              </a:spcAft>
            </a:pPr>
            <a:r>
              <a:rPr lang="en-US" sz="2400" b="0" dirty="0">
                <a:ea typeface="Aptos" panose="020B0004020202020204" pitchFamily="34" charset="0"/>
                <a:cs typeface="Times New Roman" panose="02020603050405020304" pitchFamily="18" charset="0"/>
              </a:rPr>
              <a:t>Heightened attention and sensitivity to claims handling in the wake of the scope and devastation from the fires.</a:t>
            </a:r>
            <a:endParaRPr lang="en-US" sz="2400" b="0" dirty="0">
              <a:effectLst/>
              <a:ea typeface="Aptos" panose="020B0004020202020204" pitchFamily="34" charset="0"/>
              <a:cs typeface="Times New Roman" panose="02020603050405020304" pitchFamily="18" charset="0"/>
            </a:endParaRPr>
          </a:p>
          <a:p>
            <a:pPr>
              <a:lnSpc>
                <a:spcPct val="100000"/>
              </a:lnSpc>
              <a:spcBef>
                <a:spcPts val="0"/>
              </a:spcBef>
            </a:pPr>
            <a:r>
              <a:rPr lang="en-US" sz="2400" b="0" dirty="0">
                <a:ea typeface="Aptos" panose="020B0004020202020204" pitchFamily="34" charset="0"/>
                <a:cs typeface="Times New Roman" panose="02020603050405020304" pitchFamily="18" charset="0"/>
              </a:rPr>
              <a:t>Case example: </a:t>
            </a:r>
            <a:r>
              <a:rPr lang="en-US" sz="2400" b="0" i="1" dirty="0">
                <a:effectLst/>
                <a:ea typeface="Aptos" panose="020B0004020202020204" pitchFamily="34" charset="0"/>
                <a:cs typeface="Times New Roman" panose="02020603050405020304" pitchFamily="18" charset="0"/>
              </a:rPr>
              <a:t>Wood v. State Farm et al.</a:t>
            </a:r>
            <a:r>
              <a:rPr lang="en-US" sz="2400" b="0" dirty="0">
                <a:effectLst/>
                <a:ea typeface="Aptos" panose="020B0004020202020204" pitchFamily="34" charset="0"/>
                <a:cs typeface="Times New Roman" panose="02020603050405020304" pitchFamily="18" charset="0"/>
              </a:rPr>
              <a:t>, Los Angeles Superior Court</a:t>
            </a:r>
          </a:p>
          <a:p>
            <a:pPr lvl="1">
              <a:lnSpc>
                <a:spcPct val="100000"/>
              </a:lnSpc>
              <a:spcBef>
                <a:spcPts val="600"/>
              </a:spcBef>
              <a:spcAft>
                <a:spcPts val="600"/>
              </a:spcAft>
            </a:pPr>
            <a:r>
              <a:rPr lang="en-US" sz="2000" dirty="0">
                <a:ea typeface="Aptos" panose="020B0004020202020204" pitchFamily="34" charset="0"/>
                <a:cs typeface="Times New Roman" panose="02020603050405020304" pitchFamily="18" charset="0"/>
              </a:rPr>
              <a:t>Senior citizen </a:t>
            </a:r>
            <a:r>
              <a:rPr lang="en-US" sz="2000" b="0" dirty="0">
                <a:effectLst/>
                <a:ea typeface="Aptos" panose="020B0004020202020204" pitchFamily="34" charset="0"/>
                <a:cs typeface="Times New Roman" panose="02020603050405020304" pitchFamily="18" charset="0"/>
              </a:rPr>
              <a:t>Plaintiffs claim difficulty contacting adjuster who failed to return calls for several weeks after fire. </a:t>
            </a:r>
            <a:endParaRPr lang="en-US" sz="2000" dirty="0">
              <a:ea typeface="Aptos" panose="020B0004020202020204" pitchFamily="34" charset="0"/>
              <a:cs typeface="Times New Roman" panose="02020603050405020304" pitchFamily="18" charset="0"/>
            </a:endParaRPr>
          </a:p>
          <a:p>
            <a:pPr lvl="1">
              <a:lnSpc>
                <a:spcPct val="100000"/>
              </a:lnSpc>
              <a:spcBef>
                <a:spcPts val="600"/>
              </a:spcBef>
              <a:spcAft>
                <a:spcPts val="600"/>
              </a:spcAft>
            </a:pPr>
            <a:r>
              <a:rPr lang="en-US" sz="2000" b="0" dirty="0">
                <a:effectLst/>
                <a:ea typeface="Aptos" panose="020B0004020202020204" pitchFamily="34" charset="0"/>
                <a:cs typeface="Times New Roman" panose="02020603050405020304" pitchFamily="18" charset="0"/>
              </a:rPr>
              <a:t>Plaintiffs relied on State Farm to advise on proper limits through own internal replacement cost estimates, which amounted to $408/ft coverage when $750/ft was needed. </a:t>
            </a:r>
            <a:endParaRPr lang="en-US" sz="2000" dirty="0">
              <a:ea typeface="Aptos" panose="020B0004020202020204" pitchFamily="34" charset="0"/>
              <a:cs typeface="Times New Roman" panose="02020603050405020304" pitchFamily="18" charset="0"/>
            </a:endParaRPr>
          </a:p>
          <a:p>
            <a:pPr lvl="1">
              <a:lnSpc>
                <a:spcPct val="100000"/>
              </a:lnSpc>
              <a:spcBef>
                <a:spcPts val="600"/>
              </a:spcBef>
              <a:spcAft>
                <a:spcPts val="600"/>
              </a:spcAft>
            </a:pPr>
            <a:r>
              <a:rPr lang="en-US" sz="2000" b="0" dirty="0">
                <a:effectLst/>
                <a:ea typeface="Aptos" panose="020B0004020202020204" pitchFamily="34" charset="0"/>
                <a:cs typeface="Times New Roman" panose="02020603050405020304" pitchFamily="18" charset="0"/>
              </a:rPr>
              <a:t>Seven weeks after loss, State Farm confirmed no estimate had been created because estimator had been fired. When estimate was provided it was significantly under the market estimates to rebuild the house. </a:t>
            </a:r>
            <a:endParaRPr lang="en-US" sz="2000" dirty="0">
              <a:ea typeface="Aptos" panose="020B0004020202020204" pitchFamily="34" charset="0"/>
              <a:cs typeface="Times New Roman" panose="02020603050405020304" pitchFamily="18" charset="0"/>
            </a:endParaRPr>
          </a:p>
          <a:p>
            <a:pPr lvl="1">
              <a:lnSpc>
                <a:spcPct val="100000"/>
              </a:lnSpc>
              <a:spcBef>
                <a:spcPts val="600"/>
              </a:spcBef>
              <a:spcAft>
                <a:spcPts val="600"/>
              </a:spcAft>
            </a:pPr>
            <a:r>
              <a:rPr lang="en-US" sz="2000" dirty="0">
                <a:ea typeface="Aptos" panose="020B0004020202020204" pitchFamily="34" charset="0"/>
                <a:cs typeface="Times New Roman" panose="02020603050405020304" pitchFamily="18" charset="0"/>
              </a:rPr>
              <a:t>In addition to seeking coverage, plaintiffs claiming </a:t>
            </a:r>
            <a:r>
              <a:rPr lang="en-US" sz="2000" b="0" dirty="0">
                <a:effectLst/>
                <a:ea typeface="Aptos" panose="020B0004020202020204" pitchFamily="34" charset="0"/>
                <a:cs typeface="Times New Roman" panose="02020603050405020304" pitchFamily="18" charset="0"/>
              </a:rPr>
              <a:t>bad faith, financial elder abuse, and professional negligence.</a:t>
            </a:r>
          </a:p>
          <a:p>
            <a:endParaRPr lang="en-US" dirty="0"/>
          </a:p>
        </p:txBody>
      </p:sp>
      <p:sp>
        <p:nvSpPr>
          <p:cNvPr id="3" name="Title 2">
            <a:extLst>
              <a:ext uri="{FF2B5EF4-FFF2-40B4-BE49-F238E27FC236}">
                <a16:creationId xmlns:a16="http://schemas.microsoft.com/office/drawing/2014/main" id="{EDF27447-6EB6-40B7-094D-12343BB28E96}"/>
              </a:ext>
            </a:extLst>
          </p:cNvPr>
          <p:cNvSpPr>
            <a:spLocks noGrp="1"/>
          </p:cNvSpPr>
          <p:nvPr>
            <p:ph type="title"/>
          </p:nvPr>
        </p:nvSpPr>
        <p:spPr/>
        <p:txBody>
          <a:bodyPr>
            <a:normAutofit/>
          </a:bodyPr>
          <a:lstStyle/>
          <a:p>
            <a:r>
              <a:rPr lang="en-US" dirty="0"/>
              <a:t>Key Issue No. 3: Claims Handling Issues</a:t>
            </a:r>
          </a:p>
        </p:txBody>
      </p:sp>
    </p:spTree>
    <p:extLst>
      <p:ext uri="{BB962C8B-B14F-4D97-AF65-F5344CB8AC3E}">
        <p14:creationId xmlns:p14="http://schemas.microsoft.com/office/powerpoint/2010/main" val="129831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DC8478-71B3-35A8-7B5F-5B32691487EA}"/>
              </a:ext>
            </a:extLst>
          </p:cNvPr>
          <p:cNvSpPr>
            <a:spLocks noGrp="1"/>
          </p:cNvSpPr>
          <p:nvPr>
            <p:ph sz="quarter" idx="11"/>
          </p:nvPr>
        </p:nvSpPr>
        <p:spPr>
          <a:xfrm>
            <a:off x="609600" y="1600200"/>
            <a:ext cx="10972800" cy="4897206"/>
          </a:xfrm>
        </p:spPr>
        <p:txBody>
          <a:bodyPr>
            <a:normAutofit lnSpcReduction="10000"/>
          </a:bodyPr>
          <a:lstStyle/>
          <a:p>
            <a:pPr>
              <a:lnSpc>
                <a:spcPct val="100000"/>
              </a:lnSpc>
              <a:spcAft>
                <a:spcPts val="1200"/>
              </a:spcAft>
            </a:pPr>
            <a:r>
              <a:rPr lang="en-US" b="0" dirty="0">
                <a:latin typeface="Arial" panose="020B0604020202020204" pitchFamily="34" charset="0"/>
                <a:ea typeface="Aptos" panose="020B0004020202020204" pitchFamily="34" charset="0"/>
                <a:cs typeface="Arial" panose="020B0604020202020204" pitchFamily="34" charset="0"/>
              </a:rPr>
              <a:t>FAIR Plan has significant limits especially as applied in certain real estate markets in coastal California communities.</a:t>
            </a:r>
          </a:p>
          <a:p>
            <a:pPr>
              <a:lnSpc>
                <a:spcPct val="100000"/>
              </a:lnSpc>
              <a:spcAft>
                <a:spcPts val="1200"/>
              </a:spcAft>
            </a:pPr>
            <a:r>
              <a:rPr lang="en-US" b="0" dirty="0">
                <a:effectLst/>
                <a:latin typeface="Arial" panose="020B0604020202020204" pitchFamily="34" charset="0"/>
                <a:ea typeface="Aptos" panose="020B0004020202020204" pitchFamily="34" charset="0"/>
                <a:cs typeface="Arial" panose="020B0604020202020204" pitchFamily="34" charset="0"/>
              </a:rPr>
              <a:t>Often results in underinsured properties.</a:t>
            </a:r>
          </a:p>
          <a:p>
            <a:pPr>
              <a:lnSpc>
                <a:spcPct val="100000"/>
              </a:lnSpc>
            </a:pPr>
            <a:r>
              <a:rPr lang="en-US" b="0" dirty="0">
                <a:latin typeface="Arial" panose="020B0604020202020204" pitchFamily="34" charset="0"/>
                <a:ea typeface="Aptos" panose="020B0004020202020204" pitchFamily="34" charset="0"/>
                <a:cs typeface="Arial" panose="020B0604020202020204" pitchFamily="34" charset="0"/>
              </a:rPr>
              <a:t>Current case example: </a:t>
            </a:r>
            <a:r>
              <a:rPr lang="en-US" b="0" i="1" dirty="0">
                <a:effectLst/>
                <a:latin typeface="Arial" panose="020B0604020202020204" pitchFamily="34" charset="0"/>
                <a:ea typeface="Aptos" panose="020B0004020202020204" pitchFamily="34" charset="0"/>
                <a:cs typeface="Arial" panose="020B0604020202020204" pitchFamily="34" charset="0"/>
              </a:rPr>
              <a:t>Crane v. </a:t>
            </a:r>
            <a:r>
              <a:rPr lang="en-US" b="0" i="1" dirty="0" err="1">
                <a:effectLst/>
                <a:latin typeface="Arial" panose="020B0604020202020204" pitchFamily="34" charset="0"/>
                <a:ea typeface="Aptos" panose="020B0004020202020204" pitchFamily="34" charset="0"/>
                <a:cs typeface="Arial" panose="020B0604020202020204" pitchFamily="34" charset="0"/>
              </a:rPr>
              <a:t>Integon</a:t>
            </a:r>
            <a:r>
              <a:rPr lang="en-US" b="0" dirty="0">
                <a:effectLst/>
                <a:latin typeface="Arial" panose="020B0604020202020204" pitchFamily="34" charset="0"/>
                <a:ea typeface="Aptos" panose="020B0004020202020204" pitchFamily="34" charset="0"/>
                <a:cs typeface="Arial" panose="020B0604020202020204" pitchFamily="34" charset="0"/>
              </a:rPr>
              <a:t>, Los Angeles Superior Court</a:t>
            </a:r>
          </a:p>
          <a:p>
            <a:pPr lvl="1">
              <a:lnSpc>
                <a:spcPct val="100000"/>
              </a:lnSpc>
              <a:spcAft>
                <a:spcPts val="600"/>
              </a:spcAft>
            </a:pPr>
            <a:r>
              <a:rPr lang="en-US" b="0" dirty="0">
                <a:effectLst/>
                <a:latin typeface="Arial" panose="020B0604020202020204" pitchFamily="34" charset="0"/>
                <a:ea typeface="Aptos" panose="020B0004020202020204" pitchFamily="34" charset="0"/>
                <a:cs typeface="Arial" panose="020B0604020202020204" pitchFamily="34" charset="0"/>
              </a:rPr>
              <a:t>Crane bought home for $6.2m</a:t>
            </a:r>
            <a:r>
              <a:rPr lang="en-US" dirty="0">
                <a:latin typeface="Arial" panose="020B0604020202020204" pitchFamily="34" charset="0"/>
                <a:ea typeface="Aptos" panose="020B0004020202020204" pitchFamily="34" charset="0"/>
                <a:cs typeface="Arial" panose="020B0604020202020204" pitchFamily="34" charset="0"/>
              </a:rPr>
              <a:t> with secured mortgage of $4.2m which required insurance </a:t>
            </a:r>
            <a:endParaRPr lang="en-US" b="0" dirty="0">
              <a:effectLst/>
              <a:latin typeface="Arial" panose="020B0604020202020204" pitchFamily="34" charset="0"/>
              <a:ea typeface="Aptos" panose="020B0004020202020204" pitchFamily="34" charset="0"/>
              <a:cs typeface="Arial" panose="020B0604020202020204" pitchFamily="34" charset="0"/>
            </a:endParaRPr>
          </a:p>
          <a:p>
            <a:pPr lvl="1">
              <a:lnSpc>
                <a:spcPct val="100000"/>
              </a:lnSpc>
              <a:spcAft>
                <a:spcPts val="600"/>
              </a:spcAft>
            </a:pPr>
            <a:r>
              <a:rPr lang="en-US" b="0" dirty="0">
                <a:effectLst/>
                <a:latin typeface="Arial" panose="020B0604020202020204" pitchFamily="34" charset="0"/>
                <a:ea typeface="Aptos" panose="020B0004020202020204" pitchFamily="34" charset="0"/>
                <a:cs typeface="Arial" panose="020B0604020202020204" pitchFamily="34" charset="0"/>
              </a:rPr>
              <a:t>In October 2024 State Farm non-renewed policy; Crane then purchased California Fair Plan policy for $2.73m dwelling and $272k Ordinance/Law, and an excess insurance clause. </a:t>
            </a:r>
          </a:p>
          <a:p>
            <a:pPr lvl="1">
              <a:lnSpc>
                <a:spcPct val="100000"/>
              </a:lnSpc>
              <a:spcAft>
                <a:spcPts val="600"/>
              </a:spcAft>
            </a:pPr>
            <a:r>
              <a:rPr lang="en-US" b="0" dirty="0">
                <a:effectLst/>
                <a:latin typeface="Arial" panose="020B0604020202020204" pitchFamily="34" charset="0"/>
                <a:ea typeface="Aptos" panose="020B0004020202020204" pitchFamily="34" charset="0"/>
                <a:cs typeface="Arial" panose="020B0604020202020204" pitchFamily="34" charset="0"/>
              </a:rPr>
              <a:t>Because Crane had not secured acceptable insurance, U.S. Bank purchased an </a:t>
            </a:r>
            <a:r>
              <a:rPr lang="en-US" b="0" dirty="0" err="1">
                <a:effectLst/>
                <a:latin typeface="Arial" panose="020B0604020202020204" pitchFamily="34" charset="0"/>
                <a:ea typeface="Aptos" panose="020B0004020202020204" pitchFamily="34" charset="0"/>
                <a:cs typeface="Arial" panose="020B0604020202020204" pitchFamily="34" charset="0"/>
              </a:rPr>
              <a:t>Integon</a:t>
            </a:r>
            <a:r>
              <a:rPr lang="en-US" b="0" dirty="0">
                <a:effectLst/>
                <a:latin typeface="Arial" panose="020B0604020202020204" pitchFamily="34" charset="0"/>
                <a:ea typeface="Aptos" panose="020B0004020202020204" pitchFamily="34" charset="0"/>
                <a:cs typeface="Arial" panose="020B0604020202020204" pitchFamily="34" charset="0"/>
              </a:rPr>
              <a:t> Policy to cover the home, with $5.3m dwelling coverage with premiums paid out of escrow account. </a:t>
            </a:r>
          </a:p>
          <a:p>
            <a:pPr lvl="1">
              <a:lnSpc>
                <a:spcPct val="100000"/>
              </a:lnSpc>
              <a:spcAft>
                <a:spcPts val="600"/>
              </a:spcAft>
            </a:pPr>
            <a:r>
              <a:rPr lang="en-US" b="0" dirty="0" err="1">
                <a:effectLst/>
                <a:latin typeface="Arial" panose="020B0604020202020204" pitchFamily="34" charset="0"/>
                <a:ea typeface="Aptos" panose="020B0004020202020204" pitchFamily="34" charset="0"/>
                <a:cs typeface="Arial" panose="020B0604020202020204" pitchFamily="34" charset="0"/>
              </a:rPr>
              <a:t>Integon</a:t>
            </a:r>
            <a:r>
              <a:rPr lang="en-US" b="0" dirty="0">
                <a:effectLst/>
                <a:latin typeface="Arial" panose="020B0604020202020204" pitchFamily="34" charset="0"/>
                <a:ea typeface="Aptos" panose="020B0004020202020204" pitchFamily="34" charset="0"/>
                <a:cs typeface="Arial" panose="020B0604020202020204" pitchFamily="34" charset="0"/>
              </a:rPr>
              <a:t> denied claim for fire loss immediately without investigation because of the existence of other insurance. FAIR Plan had excess provision; </a:t>
            </a:r>
            <a:r>
              <a:rPr lang="en-US" b="0" dirty="0" err="1">
                <a:effectLst/>
                <a:latin typeface="Arial" panose="020B0604020202020204" pitchFamily="34" charset="0"/>
                <a:ea typeface="Aptos" panose="020B0004020202020204" pitchFamily="34" charset="0"/>
                <a:cs typeface="Arial" panose="020B0604020202020204" pitchFamily="34" charset="0"/>
              </a:rPr>
              <a:t>Integon</a:t>
            </a:r>
            <a:r>
              <a:rPr lang="en-US" b="0" dirty="0">
                <a:effectLst/>
                <a:latin typeface="Arial" panose="020B0604020202020204" pitchFamily="34" charset="0"/>
                <a:ea typeface="Aptos" panose="020B0004020202020204" pitchFamily="34" charset="0"/>
                <a:cs typeface="Arial" panose="020B0604020202020204" pitchFamily="34" charset="0"/>
              </a:rPr>
              <a:t> policy had provision stating “This policy prohibits other insurance” but then further referenced “acceptable” insurance. </a:t>
            </a:r>
          </a:p>
          <a:p>
            <a:pPr lvl="1">
              <a:lnSpc>
                <a:spcPct val="100000"/>
              </a:lnSpc>
              <a:spcAft>
                <a:spcPts val="600"/>
              </a:spcAft>
            </a:pPr>
            <a:r>
              <a:rPr lang="en-US" b="0" dirty="0">
                <a:effectLst/>
                <a:latin typeface="Arial" panose="020B0604020202020204" pitchFamily="34" charset="0"/>
                <a:ea typeface="Aptos" panose="020B0004020202020204" pitchFamily="34" charset="0"/>
                <a:cs typeface="Arial" panose="020B0604020202020204" pitchFamily="34" charset="0"/>
              </a:rPr>
              <a:t>Crane argue they never had other </a:t>
            </a:r>
            <a:r>
              <a:rPr lang="en-US" b="0" i="1" dirty="0">
                <a:effectLst/>
                <a:latin typeface="Arial" panose="020B0604020202020204" pitchFamily="34" charset="0"/>
                <a:ea typeface="Aptos" panose="020B0004020202020204" pitchFamily="34" charset="0"/>
                <a:cs typeface="Arial" panose="020B0604020202020204" pitchFamily="34" charset="0"/>
              </a:rPr>
              <a:t>acceptable</a:t>
            </a:r>
            <a:r>
              <a:rPr lang="en-US" b="0" dirty="0">
                <a:effectLst/>
                <a:latin typeface="Arial" panose="020B0604020202020204" pitchFamily="34" charset="0"/>
                <a:ea typeface="Aptos" panose="020B0004020202020204" pitchFamily="34" charset="0"/>
                <a:cs typeface="Arial" panose="020B0604020202020204" pitchFamily="34" charset="0"/>
              </a:rPr>
              <a:t> insurance. </a:t>
            </a:r>
          </a:p>
          <a:p>
            <a:pPr marL="0" marR="0" indent="0">
              <a:spcBef>
                <a:spcPts val="0"/>
              </a:spcBef>
              <a:spcAft>
                <a:spcPts val="0"/>
              </a:spcAft>
              <a:buNone/>
            </a:pPr>
            <a:endParaRPr lang="en-US" sz="2000" b="0" dirty="0">
              <a:effectLst/>
              <a:ea typeface="Aptos" panose="020B0004020202020204" pitchFamily="34" charset="0"/>
              <a:cs typeface="Times New Roman" panose="02020603050405020304" pitchFamily="18" charset="0"/>
            </a:endParaRPr>
          </a:p>
          <a:p>
            <a:endParaRPr lang="en-US" b="0" dirty="0">
              <a:effectLst/>
              <a:ea typeface="Aptos" panose="020B0004020202020204" pitchFamily="34" charset="0"/>
              <a:cs typeface="Times New Roman" panose="02020603050405020304" pitchFamily="18" charset="0"/>
            </a:endParaRPr>
          </a:p>
          <a:p>
            <a:pPr marR="0" lvl="0"/>
            <a:endParaRPr lang="en-US" b="0" dirty="0"/>
          </a:p>
        </p:txBody>
      </p:sp>
      <p:sp>
        <p:nvSpPr>
          <p:cNvPr id="3" name="Title 2">
            <a:extLst>
              <a:ext uri="{FF2B5EF4-FFF2-40B4-BE49-F238E27FC236}">
                <a16:creationId xmlns:a16="http://schemas.microsoft.com/office/drawing/2014/main" id="{CDFF4160-D732-5794-23D5-28781DECD7C4}"/>
              </a:ext>
            </a:extLst>
          </p:cNvPr>
          <p:cNvSpPr>
            <a:spLocks noGrp="1"/>
          </p:cNvSpPr>
          <p:nvPr>
            <p:ph type="title"/>
          </p:nvPr>
        </p:nvSpPr>
        <p:spPr/>
        <p:txBody>
          <a:bodyPr>
            <a:normAutofit/>
          </a:bodyPr>
          <a:lstStyle/>
          <a:p>
            <a:r>
              <a:rPr lang="en-US" dirty="0"/>
              <a:t>Key Issue No. 4: Is FAIR Plan Adequate Insurance?</a:t>
            </a:r>
          </a:p>
        </p:txBody>
      </p:sp>
    </p:spTree>
    <p:extLst>
      <p:ext uri="{BB962C8B-B14F-4D97-AF65-F5344CB8AC3E}">
        <p14:creationId xmlns:p14="http://schemas.microsoft.com/office/powerpoint/2010/main" val="20311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4F8C27-BE81-E8D1-8911-0ED84006A790}"/>
              </a:ext>
            </a:extLst>
          </p:cNvPr>
          <p:cNvSpPr>
            <a:spLocks noGrp="1"/>
          </p:cNvSpPr>
          <p:nvPr>
            <p:ph sz="quarter" idx="11"/>
          </p:nvPr>
        </p:nvSpPr>
        <p:spPr>
          <a:xfrm>
            <a:off x="609600" y="1426464"/>
            <a:ext cx="10972800" cy="5431536"/>
          </a:xfrm>
        </p:spPr>
        <p:txBody>
          <a:bodyPr>
            <a:normAutofit/>
          </a:bodyPr>
          <a:lstStyle/>
          <a:p>
            <a:pPr marL="0" marR="0">
              <a:lnSpc>
                <a:spcPct val="110000"/>
              </a:lnSpc>
              <a:spcBef>
                <a:spcPts val="0"/>
              </a:spcBef>
              <a:spcAft>
                <a:spcPts val="600"/>
              </a:spcAft>
            </a:pPr>
            <a:r>
              <a:rPr lang="en-US" sz="1800" b="0" dirty="0">
                <a:latin typeface="Arial" panose="020B0604020202020204" pitchFamily="34" charset="0"/>
                <a:ea typeface="Aptos" panose="020B0004020202020204" pitchFamily="34" charset="0"/>
                <a:cs typeface="Arial" panose="020B0604020202020204" pitchFamily="34" charset="0"/>
              </a:rPr>
              <a:t>Two cases brought by prominent bad faith lawyer and a former federal judge.</a:t>
            </a:r>
          </a:p>
          <a:p>
            <a:pPr marL="0" marR="0">
              <a:lnSpc>
                <a:spcPct val="110000"/>
              </a:lnSpc>
              <a:spcBef>
                <a:spcPts val="0"/>
              </a:spcBef>
              <a:spcAft>
                <a:spcPts val="600"/>
              </a:spcAft>
            </a:pPr>
            <a:r>
              <a:rPr lang="en-US" sz="1800" b="0" i="1" dirty="0">
                <a:effectLst/>
                <a:latin typeface="Arial" panose="020B0604020202020204" pitchFamily="34" charset="0"/>
                <a:ea typeface="Aptos" panose="020B0004020202020204" pitchFamily="34" charset="0"/>
                <a:cs typeface="Arial" panose="020B0604020202020204" pitchFamily="34" charset="0"/>
              </a:rPr>
              <a:t>Ferrier et al., v. State Farm Fire and Cas. Co., et al.</a:t>
            </a:r>
            <a:r>
              <a:rPr lang="en-US" sz="1800" b="0" dirty="0">
                <a:effectLst/>
                <a:latin typeface="Arial" panose="020B0604020202020204" pitchFamily="34" charset="0"/>
                <a:ea typeface="Aptos" panose="020B0004020202020204" pitchFamily="34" charset="0"/>
                <a:cs typeface="Arial" panose="020B0604020202020204" pitchFamily="34" charset="0"/>
              </a:rPr>
              <a:t>, Los Angeles </a:t>
            </a:r>
            <a:r>
              <a:rPr lang="en-US" sz="1800" b="0" dirty="0">
                <a:latin typeface="Arial" panose="020B0604020202020204" pitchFamily="34" charset="0"/>
                <a:ea typeface="Aptos" panose="020B0004020202020204" pitchFamily="34" charset="0"/>
                <a:cs typeface="Arial" panose="020B0604020202020204" pitchFamily="34" charset="0"/>
              </a:rPr>
              <a:t>Superior Court</a:t>
            </a:r>
            <a:r>
              <a:rPr lang="en-US" sz="1800" b="0" dirty="0">
                <a:effectLst/>
                <a:latin typeface="Arial" panose="020B0604020202020204" pitchFamily="34" charset="0"/>
                <a:ea typeface="Aptos" panose="020B0004020202020204" pitchFamily="34" charset="0"/>
                <a:cs typeface="Arial" panose="020B0604020202020204" pitchFamily="34" charset="0"/>
              </a:rPr>
              <a:t>.</a:t>
            </a:r>
          </a:p>
          <a:p>
            <a:pPr marL="458788" lvl="1">
              <a:lnSpc>
                <a:spcPct val="110000"/>
              </a:lnSpc>
              <a:spcBef>
                <a:spcPts val="0"/>
              </a:spcBef>
              <a:spcAft>
                <a:spcPts val="600"/>
              </a:spcAft>
            </a:pPr>
            <a:r>
              <a:rPr lang="en-US" b="0" dirty="0">
                <a:effectLst/>
                <a:latin typeface="Arial" panose="020B0604020202020204" pitchFamily="34" charset="0"/>
                <a:ea typeface="Aptos" panose="020B0004020202020204" pitchFamily="34" charset="0"/>
                <a:cs typeface="Arial" panose="020B0604020202020204" pitchFamily="34" charset="0"/>
              </a:rPr>
              <a:t>Class of plaintiffs insured by FAIR Plan following cancellations and then lost homes in fires.</a:t>
            </a:r>
          </a:p>
          <a:p>
            <a:pPr marL="458788" lvl="1">
              <a:lnSpc>
                <a:spcPct val="110000"/>
              </a:lnSpc>
              <a:spcBef>
                <a:spcPts val="0"/>
              </a:spcBef>
              <a:spcAft>
                <a:spcPts val="600"/>
              </a:spcAft>
            </a:pPr>
            <a:r>
              <a:rPr lang="en-US" b="0" dirty="0">
                <a:effectLst/>
                <a:latin typeface="Arial" panose="020B0604020202020204" pitchFamily="34" charset="0"/>
                <a:ea typeface="Aptos" panose="020B0004020202020204" pitchFamily="34" charset="0"/>
                <a:cs typeface="Arial" panose="020B0604020202020204" pitchFamily="34" charset="0"/>
              </a:rPr>
              <a:t>Alleges car</a:t>
            </a:r>
            <a:r>
              <a:rPr lang="en-US" dirty="0">
                <a:latin typeface="Arial" panose="020B0604020202020204" pitchFamily="34" charset="0"/>
                <a:ea typeface="Aptos" panose="020B0004020202020204" pitchFamily="34" charset="0"/>
                <a:cs typeface="Arial" panose="020B0604020202020204" pitchFamily="34" charset="0"/>
              </a:rPr>
              <a:t>riers </a:t>
            </a:r>
            <a:r>
              <a:rPr lang="en-US" b="0" dirty="0">
                <a:effectLst/>
                <a:latin typeface="Arial" panose="020B0604020202020204" pitchFamily="34" charset="0"/>
                <a:ea typeface="Aptos" panose="020B0004020202020204" pitchFamily="34" charset="0"/>
                <a:cs typeface="Arial" panose="020B0604020202020204" pitchFamily="34" charset="0"/>
              </a:rPr>
              <a:t>“agreed to jointly establish a group boycott to withhold insurance coverage” by refusal to renew policies in fire-prone areas to force policyholders on to FAIR Plan. </a:t>
            </a:r>
          </a:p>
          <a:p>
            <a:pPr marL="458788" lvl="1">
              <a:lnSpc>
                <a:spcPct val="110000"/>
              </a:lnSpc>
              <a:spcBef>
                <a:spcPts val="0"/>
              </a:spcBef>
              <a:spcAft>
                <a:spcPts val="600"/>
              </a:spcAft>
            </a:pPr>
            <a:r>
              <a:rPr lang="en-US" b="0" dirty="0">
                <a:effectLst/>
                <a:latin typeface="Arial" panose="020B0604020202020204" pitchFamily="34" charset="0"/>
                <a:ea typeface="Aptos" panose="020B0004020202020204" pitchFamily="34" charset="0"/>
                <a:cs typeface="Arial" panose="020B0604020202020204" pitchFamily="34" charset="0"/>
              </a:rPr>
              <a:t>Claims FAIR plan premiums “above competitive levels for policies that provided severely limited fire coverage.”  </a:t>
            </a:r>
          </a:p>
          <a:p>
            <a:pPr marL="458788" lvl="1">
              <a:lnSpc>
                <a:spcPct val="110000"/>
              </a:lnSpc>
              <a:spcBef>
                <a:spcPts val="0"/>
              </a:spcBef>
              <a:spcAft>
                <a:spcPts val="600"/>
              </a:spcAft>
            </a:pPr>
            <a:r>
              <a:rPr lang="en-US" dirty="0">
                <a:latin typeface="Arial" panose="020B0604020202020204" pitchFamily="34" charset="0"/>
                <a:ea typeface="Aptos" panose="020B0004020202020204" pitchFamily="34" charset="0"/>
                <a:cs typeface="Arial" panose="020B0604020202020204" pitchFamily="34" charset="0"/>
              </a:rPr>
              <a:t>C</a:t>
            </a:r>
            <a:r>
              <a:rPr lang="en-US" b="0" dirty="0">
                <a:effectLst/>
                <a:latin typeface="Arial" panose="020B0604020202020204" pitchFamily="34" charset="0"/>
                <a:ea typeface="Aptos" panose="020B0004020202020204" pitchFamily="34" charset="0"/>
                <a:cs typeface="Arial" panose="020B0604020202020204" pitchFamily="34" charset="0"/>
              </a:rPr>
              <a:t>arriers then able to offset the risk of major losses by receiving permission from DOI to assess a surcharge on other homeowners’ policies in state.  </a:t>
            </a:r>
          </a:p>
          <a:p>
            <a:pPr marL="0" marR="0">
              <a:lnSpc>
                <a:spcPct val="110000"/>
              </a:lnSpc>
              <a:spcBef>
                <a:spcPts val="0"/>
              </a:spcBef>
              <a:spcAft>
                <a:spcPts val="600"/>
              </a:spcAft>
            </a:pPr>
            <a:r>
              <a:rPr lang="en-US" sz="1800" b="0" i="1" dirty="0" err="1">
                <a:effectLst/>
                <a:latin typeface="Arial" panose="020B0604020202020204" pitchFamily="34" charset="0"/>
                <a:ea typeface="Aptos" panose="020B0004020202020204" pitchFamily="34" charset="0"/>
                <a:cs typeface="Arial" panose="020B0604020202020204" pitchFamily="34" charset="0"/>
              </a:rPr>
              <a:t>Canzoneri</a:t>
            </a:r>
            <a:r>
              <a:rPr lang="en-US" sz="1800" b="0" i="1" dirty="0">
                <a:effectLst/>
                <a:latin typeface="Arial" panose="020B0604020202020204" pitchFamily="34" charset="0"/>
                <a:ea typeface="Aptos" panose="020B0004020202020204" pitchFamily="34" charset="0"/>
                <a:cs typeface="Arial" panose="020B0604020202020204" pitchFamily="34" charset="0"/>
              </a:rPr>
              <a:t> v. State Farm Fire and Cas. Co.</a:t>
            </a:r>
            <a:r>
              <a:rPr lang="en-US" sz="1800" b="0" dirty="0">
                <a:effectLst/>
                <a:latin typeface="Arial" panose="020B0604020202020204" pitchFamily="34" charset="0"/>
                <a:ea typeface="Aptos" panose="020B0004020202020204" pitchFamily="34" charset="0"/>
                <a:cs typeface="Arial" panose="020B0604020202020204" pitchFamily="34" charset="0"/>
              </a:rPr>
              <a:t>, Los Angeles Superior Court</a:t>
            </a:r>
          </a:p>
          <a:p>
            <a:pPr marL="458788" lvl="1">
              <a:lnSpc>
                <a:spcPct val="110000"/>
              </a:lnSpc>
              <a:spcBef>
                <a:spcPts val="0"/>
              </a:spcBef>
              <a:spcAft>
                <a:spcPts val="600"/>
              </a:spcAft>
            </a:pPr>
            <a:r>
              <a:rPr lang="en-US" b="0" dirty="0">
                <a:effectLst/>
                <a:latin typeface="Arial" panose="020B0604020202020204" pitchFamily="34" charset="0"/>
                <a:ea typeface="Aptos" panose="020B0004020202020204" pitchFamily="34" charset="0"/>
                <a:cs typeface="Arial" panose="020B0604020202020204" pitchFamily="34" charset="0"/>
              </a:rPr>
              <a:t>Same basic allegations (brought by the same counsel) as </a:t>
            </a:r>
            <a:r>
              <a:rPr lang="en-US" b="0" i="1" dirty="0">
                <a:effectLst/>
                <a:latin typeface="Arial" panose="020B0604020202020204" pitchFamily="34" charset="0"/>
                <a:ea typeface="Aptos" panose="020B0004020202020204" pitchFamily="34" charset="0"/>
                <a:cs typeface="Arial" panose="020B0604020202020204" pitchFamily="34" charset="0"/>
              </a:rPr>
              <a:t>Ferrier</a:t>
            </a:r>
            <a:r>
              <a:rPr lang="en-US" b="0" dirty="0">
                <a:effectLst/>
                <a:latin typeface="Arial" panose="020B0604020202020204" pitchFamily="34" charset="0"/>
                <a:ea typeface="Aptos" panose="020B0004020202020204" pitchFamily="34" charset="0"/>
                <a:cs typeface="Arial" panose="020B0604020202020204" pitchFamily="34" charset="0"/>
              </a:rPr>
              <a:t> </a:t>
            </a:r>
          </a:p>
          <a:p>
            <a:pPr marL="458788" lvl="1">
              <a:lnSpc>
                <a:spcPct val="110000"/>
              </a:lnSpc>
              <a:spcBef>
                <a:spcPts val="0"/>
              </a:spcBef>
              <a:spcAft>
                <a:spcPts val="600"/>
              </a:spcAft>
            </a:pPr>
            <a:r>
              <a:rPr lang="en-US" dirty="0">
                <a:latin typeface="Arial" panose="020B0604020202020204" pitchFamily="34" charset="0"/>
                <a:ea typeface="Aptos" panose="020B0004020202020204" pitchFamily="34" charset="0"/>
                <a:cs typeface="Arial" panose="020B0604020202020204" pitchFamily="34" charset="0"/>
              </a:rPr>
              <a:t>Different c</a:t>
            </a:r>
            <a:r>
              <a:rPr lang="en-US" b="0" dirty="0">
                <a:effectLst/>
                <a:latin typeface="Arial" panose="020B0604020202020204" pitchFamily="34" charset="0"/>
                <a:ea typeface="Aptos" panose="020B0004020202020204" pitchFamily="34" charset="0"/>
                <a:cs typeface="Arial" panose="020B0604020202020204" pitchFamily="34" charset="0"/>
              </a:rPr>
              <a:t>lass of plaintiffs who did not lose their homes in fires but similarly allege anticompetitively forced into FAIR Plan. </a:t>
            </a:r>
          </a:p>
          <a:p>
            <a:pPr marL="0" marR="0">
              <a:lnSpc>
                <a:spcPct val="110000"/>
              </a:lnSpc>
              <a:spcBef>
                <a:spcPts val="0"/>
              </a:spcBef>
              <a:spcAft>
                <a:spcPts val="600"/>
              </a:spcAft>
            </a:pPr>
            <a:r>
              <a:rPr lang="en-US" sz="1800" b="0" dirty="0">
                <a:latin typeface="Arial" panose="020B0604020202020204" pitchFamily="34" charset="0"/>
                <a:ea typeface="Aptos" panose="020B0004020202020204" pitchFamily="34" charset="0"/>
                <a:cs typeface="Arial" panose="020B0604020202020204" pitchFamily="34" charset="0"/>
              </a:rPr>
              <a:t>Although no substantive activity yet, early motions seeking to dismiss the cases are expected</a:t>
            </a:r>
            <a:r>
              <a:rPr lang="en-US" sz="1800" b="0" dirty="0">
                <a:effectLst/>
                <a:latin typeface="Arial" panose="020B0604020202020204" pitchFamily="34" charset="0"/>
                <a:ea typeface="Aptos" panose="020B00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D88C0596-614D-9716-DA79-9B09E05B4493}"/>
              </a:ext>
            </a:extLst>
          </p:cNvPr>
          <p:cNvSpPr>
            <a:spLocks noGrp="1"/>
          </p:cNvSpPr>
          <p:nvPr>
            <p:ph type="title"/>
          </p:nvPr>
        </p:nvSpPr>
        <p:spPr/>
        <p:txBody>
          <a:bodyPr>
            <a:normAutofit fontScale="90000"/>
          </a:bodyPr>
          <a:lstStyle/>
          <a:p>
            <a:r>
              <a:rPr lang="en-US" dirty="0"/>
              <a:t>Key Issue No. 5: Is There Exposure for Failure to Provide Insurance?</a:t>
            </a:r>
          </a:p>
        </p:txBody>
      </p:sp>
    </p:spTree>
    <p:extLst>
      <p:ext uri="{BB962C8B-B14F-4D97-AF65-F5344CB8AC3E}">
        <p14:creationId xmlns:p14="http://schemas.microsoft.com/office/powerpoint/2010/main" val="209521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4F8C27-BE81-E8D1-8911-0ED84006A790}"/>
              </a:ext>
            </a:extLst>
          </p:cNvPr>
          <p:cNvSpPr>
            <a:spLocks noGrp="1"/>
          </p:cNvSpPr>
          <p:nvPr>
            <p:ph sz="quarter" idx="11"/>
          </p:nvPr>
        </p:nvSpPr>
        <p:spPr>
          <a:xfrm>
            <a:off x="402336" y="1600200"/>
            <a:ext cx="10972800" cy="4343400"/>
          </a:xfrm>
        </p:spPr>
        <p:txBody>
          <a:bodyPr>
            <a:noAutofit/>
          </a:bodyPr>
          <a:lstStyle/>
          <a:p>
            <a:pPr marL="457200" marR="0" lvl="0">
              <a:lnSpc>
                <a:spcPct val="100000"/>
              </a:lnSpc>
              <a:spcAft>
                <a:spcPts val="1800"/>
              </a:spcAft>
            </a:pPr>
            <a:r>
              <a:rPr lang="en-US" sz="2400" b="0" dirty="0"/>
              <a:t>With today’s climate, about 1.3° relative to preindustrial, conditions that drove the LA Fires are expected to occur once every 17 years.  The trend is not linear and expected to increase.</a:t>
            </a:r>
          </a:p>
          <a:p>
            <a:pPr marL="457200" marR="0" lvl="0">
              <a:lnSpc>
                <a:spcPct val="100000"/>
              </a:lnSpc>
              <a:spcAft>
                <a:spcPts val="1800"/>
              </a:spcAft>
            </a:pPr>
            <a:r>
              <a:rPr lang="en-US" sz="2400" b="0" dirty="0">
                <a:cs typeface="Arial" panose="020B0604020202020204" pitchFamily="34" charset="0"/>
              </a:rPr>
              <a:t>“</a:t>
            </a:r>
            <a:r>
              <a:rPr lang="en-US" sz="2400" b="0" i="0" dirty="0">
                <a:effectLst/>
                <a:cs typeface="Arial" panose="020B0604020202020204" pitchFamily="34" charset="0"/>
              </a:rPr>
              <a:t>A model developed for California’s Fourth Climate Change Assessment projected up to a 77 percent increase in average area burned and a 50 percent increase in the frequency of fires exceeding 25,000 acres by 2100.” </a:t>
            </a:r>
            <a:r>
              <a:rPr lang="en-US" sz="2400" b="0" i="0" u="sng" dirty="0">
                <a:effectLst/>
                <a:cs typeface="Arial" panose="020B0604020202020204" pitchFamily="34" charset="0"/>
              </a:rPr>
              <a:t>Summary of Projected Climate Change Impacts on California</a:t>
            </a:r>
            <a:r>
              <a:rPr lang="en-US" sz="2400" b="0" i="0" dirty="0">
                <a:effectLst/>
                <a:cs typeface="Arial" panose="020B0604020202020204" pitchFamily="34" charset="0"/>
              </a:rPr>
              <a:t>, California Climate Adaptation Strategy.</a:t>
            </a:r>
            <a:endParaRPr lang="en-US" sz="2400" b="0" dirty="0"/>
          </a:p>
        </p:txBody>
      </p:sp>
      <p:sp>
        <p:nvSpPr>
          <p:cNvPr id="3" name="Title 2">
            <a:extLst>
              <a:ext uri="{FF2B5EF4-FFF2-40B4-BE49-F238E27FC236}">
                <a16:creationId xmlns:a16="http://schemas.microsoft.com/office/drawing/2014/main" id="{D88C0596-614D-9716-DA79-9B09E05B4493}"/>
              </a:ext>
            </a:extLst>
          </p:cNvPr>
          <p:cNvSpPr>
            <a:spLocks noGrp="1"/>
          </p:cNvSpPr>
          <p:nvPr>
            <p:ph type="title"/>
          </p:nvPr>
        </p:nvSpPr>
        <p:spPr/>
        <p:txBody>
          <a:bodyPr>
            <a:normAutofit/>
          </a:bodyPr>
          <a:lstStyle/>
          <a:p>
            <a:r>
              <a:rPr lang="en-US"/>
              <a:t>Wildfires are Here to Stay, and Not Just in California</a:t>
            </a:r>
            <a:endParaRPr lang="en-US" dirty="0"/>
          </a:p>
        </p:txBody>
      </p:sp>
    </p:spTree>
    <p:extLst>
      <p:ext uri="{BB962C8B-B14F-4D97-AF65-F5344CB8AC3E}">
        <p14:creationId xmlns:p14="http://schemas.microsoft.com/office/powerpoint/2010/main" val="3489109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CAC5C3-EC58-ED79-3524-B5E5007EDCB9}"/>
              </a:ext>
            </a:extLst>
          </p:cNvPr>
          <p:cNvPicPr>
            <a:picLocks noChangeAspect="1"/>
          </p:cNvPicPr>
          <p:nvPr/>
        </p:nvPicPr>
        <p:blipFill>
          <a:blip r:embed="rId3"/>
          <a:srcRect t="5084"/>
          <a:stretch/>
        </p:blipFill>
        <p:spPr>
          <a:xfrm>
            <a:off x="1668029" y="1257300"/>
            <a:ext cx="7912069" cy="5096223"/>
          </a:xfrm>
          <a:prstGeom prst="rect">
            <a:avLst/>
          </a:prstGeom>
        </p:spPr>
      </p:pic>
      <p:sp>
        <p:nvSpPr>
          <p:cNvPr id="6" name="TextBox 5">
            <a:extLst>
              <a:ext uri="{FF2B5EF4-FFF2-40B4-BE49-F238E27FC236}">
                <a16:creationId xmlns:a16="http://schemas.microsoft.com/office/drawing/2014/main" id="{2C15712D-0B94-52F8-FD80-4B9D3F060A0A}"/>
              </a:ext>
            </a:extLst>
          </p:cNvPr>
          <p:cNvSpPr txBox="1"/>
          <p:nvPr/>
        </p:nvSpPr>
        <p:spPr>
          <a:xfrm>
            <a:off x="718888" y="6339456"/>
            <a:ext cx="4194928" cy="246221"/>
          </a:xfrm>
          <a:prstGeom prst="rect">
            <a:avLst/>
          </a:prstGeom>
          <a:noFill/>
        </p:spPr>
        <p:txBody>
          <a:bodyPr wrap="square" rtlCol="0">
            <a:spAutoFit/>
          </a:bodyPr>
          <a:lstStyle/>
          <a:p>
            <a:pPr algn="l"/>
            <a:r>
              <a:rPr lang="en-US" sz="1000" dirty="0"/>
              <a:t>Source: </a:t>
            </a:r>
            <a:r>
              <a:rPr lang="en-US" sz="1000" dirty="0">
                <a:hlinkClick r:id="rId4"/>
              </a:rPr>
              <a:t>Swiss Re Institute</a:t>
            </a:r>
            <a:endParaRPr lang="en-US" sz="1000" dirty="0"/>
          </a:p>
        </p:txBody>
      </p:sp>
      <p:sp>
        <p:nvSpPr>
          <p:cNvPr id="4" name="Title 3">
            <a:extLst>
              <a:ext uri="{FF2B5EF4-FFF2-40B4-BE49-F238E27FC236}">
                <a16:creationId xmlns:a16="http://schemas.microsoft.com/office/drawing/2014/main" id="{15973F5F-0A41-C85B-D5EB-6E01CF414473}"/>
              </a:ext>
            </a:extLst>
          </p:cNvPr>
          <p:cNvSpPr>
            <a:spLocks noGrp="1"/>
          </p:cNvSpPr>
          <p:nvPr>
            <p:ph type="title"/>
          </p:nvPr>
        </p:nvSpPr>
        <p:spPr/>
        <p:txBody>
          <a:bodyPr/>
          <a:lstStyle/>
          <a:p>
            <a:r>
              <a:rPr lang="en-US" dirty="0"/>
              <a:t>Global Insured Losses from Wildfires</a:t>
            </a:r>
          </a:p>
        </p:txBody>
      </p:sp>
    </p:spTree>
    <p:extLst>
      <p:ext uri="{BB962C8B-B14F-4D97-AF65-F5344CB8AC3E}">
        <p14:creationId xmlns:p14="http://schemas.microsoft.com/office/powerpoint/2010/main" val="2123872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4F8C27-BE81-E8D1-8911-0ED84006A790}"/>
              </a:ext>
            </a:extLst>
          </p:cNvPr>
          <p:cNvSpPr>
            <a:spLocks noGrp="1"/>
          </p:cNvSpPr>
          <p:nvPr>
            <p:ph sz="quarter" idx="11"/>
          </p:nvPr>
        </p:nvSpPr>
        <p:spPr>
          <a:xfrm>
            <a:off x="609600" y="1600200"/>
            <a:ext cx="10972800" cy="4897206"/>
          </a:xfrm>
        </p:spPr>
        <p:txBody>
          <a:bodyPr>
            <a:normAutofit fontScale="92500" lnSpcReduction="10000"/>
          </a:bodyPr>
          <a:lstStyle/>
          <a:p>
            <a:pPr>
              <a:lnSpc>
                <a:spcPct val="100000"/>
              </a:lnSpc>
              <a:spcAft>
                <a:spcPts val="1800"/>
              </a:spcAft>
            </a:pPr>
            <a:r>
              <a:rPr lang="en-US" sz="2800" b="0" dirty="0"/>
              <a:t>Insurers exiting the market and increased reliance on FAIR Plan.</a:t>
            </a:r>
          </a:p>
          <a:p>
            <a:pPr>
              <a:lnSpc>
                <a:spcPct val="100000"/>
              </a:lnSpc>
              <a:spcAft>
                <a:spcPts val="600"/>
              </a:spcAft>
            </a:pPr>
            <a:r>
              <a:rPr lang="en-US" sz="2800" b="0" dirty="0"/>
              <a:t>Continued tension over cancellations, rate increases, and scope of coverage</a:t>
            </a:r>
          </a:p>
          <a:p>
            <a:pPr lvl="1">
              <a:lnSpc>
                <a:spcPct val="100000"/>
              </a:lnSpc>
              <a:spcAft>
                <a:spcPts val="1800"/>
              </a:spcAft>
            </a:pPr>
            <a:r>
              <a:rPr lang="en-US" sz="2400" dirty="0"/>
              <a:t>For example</a:t>
            </a:r>
            <a:r>
              <a:rPr lang="en-US" sz="2400" b="0" dirty="0"/>
              <a:t>, DOI adopted ruling granting State Farm emergency rate increase, contingent on $400m cash infusion from parent company and precluding State </a:t>
            </a:r>
            <a:r>
              <a:rPr lang="en-US" sz="2400" dirty="0"/>
              <a:t>Farm from non-renewing through the end of 2025.</a:t>
            </a:r>
            <a:endParaRPr lang="en-US" sz="2400" b="0" dirty="0"/>
          </a:p>
          <a:p>
            <a:pPr>
              <a:lnSpc>
                <a:spcPct val="100000"/>
              </a:lnSpc>
              <a:spcAft>
                <a:spcPts val="600"/>
              </a:spcAft>
            </a:pPr>
            <a:r>
              <a:rPr lang="en-US" sz="2800" b="0" dirty="0"/>
              <a:t>Attempts to make fires less deadly and damaging</a:t>
            </a:r>
          </a:p>
          <a:p>
            <a:pPr lvl="1">
              <a:lnSpc>
                <a:spcPct val="100000"/>
              </a:lnSpc>
              <a:spcAft>
                <a:spcPts val="1800"/>
              </a:spcAft>
            </a:pPr>
            <a:r>
              <a:rPr lang="en-US" sz="2400" dirty="0"/>
              <a:t>For example, </a:t>
            </a:r>
            <a:r>
              <a:rPr lang="en-US" sz="2400" b="0" dirty="0"/>
              <a:t>California Safe Homes Act introduced in State Assembly (lower house) in April 2025, which f</a:t>
            </a:r>
            <a:r>
              <a:rPr lang="en-US" sz="2400" dirty="0"/>
              <a:t>unds mitigation efforts: (1) fire-safe roofing, (2) defensible space around homes; and (3) community-level wildfire protection strategies.</a:t>
            </a:r>
          </a:p>
          <a:p>
            <a:pPr lvl="1"/>
            <a:endParaRPr lang="en-US" sz="2400" b="0" dirty="0"/>
          </a:p>
        </p:txBody>
      </p:sp>
      <p:sp>
        <p:nvSpPr>
          <p:cNvPr id="3" name="Title 2">
            <a:extLst>
              <a:ext uri="{FF2B5EF4-FFF2-40B4-BE49-F238E27FC236}">
                <a16:creationId xmlns:a16="http://schemas.microsoft.com/office/drawing/2014/main" id="{D88C0596-614D-9716-DA79-9B09E05B4493}"/>
              </a:ext>
            </a:extLst>
          </p:cNvPr>
          <p:cNvSpPr>
            <a:spLocks noGrp="1"/>
          </p:cNvSpPr>
          <p:nvPr>
            <p:ph type="title"/>
          </p:nvPr>
        </p:nvSpPr>
        <p:spPr/>
        <p:txBody>
          <a:bodyPr/>
          <a:lstStyle/>
          <a:p>
            <a:r>
              <a:rPr lang="en-US" dirty="0"/>
              <a:t>What Does the Future Hold?</a:t>
            </a:r>
          </a:p>
        </p:txBody>
      </p:sp>
    </p:spTree>
    <p:extLst>
      <p:ext uri="{BB962C8B-B14F-4D97-AF65-F5344CB8AC3E}">
        <p14:creationId xmlns:p14="http://schemas.microsoft.com/office/powerpoint/2010/main" val="116024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901E-F630-2705-F48B-02B45A617F07}"/>
              </a:ext>
            </a:extLst>
          </p:cNvPr>
          <p:cNvSpPr>
            <a:spLocks noGrp="1"/>
          </p:cNvSpPr>
          <p:nvPr>
            <p:ph type="ctrTitle"/>
          </p:nvPr>
        </p:nvSpPr>
        <p:spPr>
          <a:xfrm>
            <a:off x="922020" y="1722718"/>
            <a:ext cx="9174850" cy="2387600"/>
          </a:xfrm>
        </p:spPr>
        <p:txBody>
          <a:bodyPr/>
          <a:lstStyle/>
          <a:p>
            <a:r>
              <a:rPr lang="en-US" dirty="0"/>
              <a:t>Key Reinsurance Issues from Los Angeles Wildfires</a:t>
            </a:r>
          </a:p>
        </p:txBody>
      </p:sp>
      <p:sp>
        <p:nvSpPr>
          <p:cNvPr id="5" name="Slide Number Placeholder 4">
            <a:extLst>
              <a:ext uri="{FF2B5EF4-FFF2-40B4-BE49-F238E27FC236}">
                <a16:creationId xmlns:a16="http://schemas.microsoft.com/office/drawing/2014/main" id="{5ABAC4C0-8356-6650-E4F2-573887A20779}"/>
              </a:ext>
            </a:extLst>
          </p:cNvPr>
          <p:cNvSpPr>
            <a:spLocks noGrp="1"/>
          </p:cNvSpPr>
          <p:nvPr>
            <p:ph type="sldNum" sz="quarter" idx="12"/>
          </p:nvPr>
        </p:nvSpPr>
        <p:spPr/>
        <p:txBody>
          <a:bodyPr/>
          <a:lstStyle/>
          <a:p>
            <a:fld id="{27F547FC-8CFD-7647-A09F-157ECAC90953}" type="slidenum">
              <a:rPr lang="en-US" smtClean="0"/>
              <a:pPr/>
              <a:t>16</a:t>
            </a:fld>
            <a:endParaRPr lang="en-US" dirty="0"/>
          </a:p>
        </p:txBody>
      </p:sp>
    </p:spTree>
    <p:extLst>
      <p:ext uri="{BB962C8B-B14F-4D97-AF65-F5344CB8AC3E}">
        <p14:creationId xmlns:p14="http://schemas.microsoft.com/office/powerpoint/2010/main" val="255265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609599" y="1600200"/>
            <a:ext cx="5619749" cy="4727448"/>
          </a:xfrm>
        </p:spPr>
        <p:txBody>
          <a:bodyPr>
            <a:normAutofit/>
          </a:bodyPr>
          <a:lstStyle/>
          <a:p>
            <a:pPr marL="457200"/>
            <a:r>
              <a:rPr lang="en-US" b="0" dirty="0"/>
              <a:t>According to Aon, between </a:t>
            </a:r>
            <a:r>
              <a:rPr lang="en-US" b="0" dirty="0">
                <a:solidFill>
                  <a:schemeClr val="accent5"/>
                </a:solidFill>
              </a:rPr>
              <a:t>$11B and $17B </a:t>
            </a:r>
            <a:r>
              <a:rPr lang="en-US" b="0" dirty="0"/>
              <a:t>of LA wildfire losses are being ceded to reinsurers, representing between 25% and 33% of total insured losses.</a:t>
            </a:r>
          </a:p>
          <a:p>
            <a:pPr marL="457200"/>
            <a:endParaRPr lang="en-US" b="0" dirty="0"/>
          </a:p>
          <a:p>
            <a:pPr marL="457200"/>
            <a:r>
              <a:rPr lang="en-US" b="0" dirty="0"/>
              <a:t>According to Moody’s, as of April 2025 the LA wildfire losses already cost around 39% of annual reinsurance catastrophe budgets.</a:t>
            </a:r>
          </a:p>
          <a:p>
            <a:pPr marL="457200"/>
            <a:endParaRPr lang="en-US" b="0" dirty="0"/>
          </a:p>
          <a:p>
            <a:pPr marL="457200"/>
            <a:r>
              <a:rPr lang="en-US" b="0" dirty="0"/>
              <a:t>The ultimate losses due to the LA wildfires remains uncertain but looks to be much </a:t>
            </a:r>
            <a:r>
              <a:rPr lang="en-US" b="0" dirty="0">
                <a:solidFill>
                  <a:schemeClr val="accent3"/>
                </a:solidFill>
              </a:rPr>
              <a:t>closer to $40B - $50B </a:t>
            </a:r>
            <a:r>
              <a:rPr lang="en-US" b="0" dirty="0"/>
              <a:t>than earlier estimates of $20B - $30B.</a:t>
            </a:r>
          </a:p>
        </p:txBody>
      </p:sp>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Reinsurers Have A Significant Share of LA Wildfires</a:t>
            </a:r>
          </a:p>
        </p:txBody>
      </p:sp>
      <p:pic>
        <p:nvPicPr>
          <p:cNvPr id="1028" name="Picture 4" descr="Los Angeles residents face cost of devastating wildfires: 'I'm in shock' -  ABC News">
            <a:extLst>
              <a:ext uri="{FF2B5EF4-FFF2-40B4-BE49-F238E27FC236}">
                <a16:creationId xmlns:a16="http://schemas.microsoft.com/office/drawing/2014/main" id="{9D364133-CAF9-C041-D15E-4A52DEE36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49" y="1600200"/>
            <a:ext cx="5229225" cy="3486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1AAE55-E0E9-7F6D-FF5E-4553DB620179}"/>
              </a:ext>
            </a:extLst>
          </p:cNvPr>
          <p:cNvSpPr txBox="1"/>
          <p:nvPr/>
        </p:nvSpPr>
        <p:spPr>
          <a:xfrm>
            <a:off x="6229349" y="5134689"/>
            <a:ext cx="4600575" cy="246221"/>
          </a:xfrm>
          <a:prstGeom prst="rect">
            <a:avLst/>
          </a:prstGeom>
          <a:noFill/>
        </p:spPr>
        <p:txBody>
          <a:bodyPr wrap="square" rtlCol="0">
            <a:spAutoFit/>
          </a:bodyPr>
          <a:lstStyle/>
          <a:p>
            <a:pPr algn="l"/>
            <a:r>
              <a:rPr lang="en-US" sz="1000" dirty="0">
                <a:hlinkClick r:id="rId4"/>
              </a:rPr>
              <a:t>Photo: ABC News</a:t>
            </a:r>
            <a:endParaRPr lang="en-US" sz="1000" dirty="0"/>
          </a:p>
        </p:txBody>
      </p:sp>
    </p:spTree>
    <p:extLst>
      <p:ext uri="{BB962C8B-B14F-4D97-AF65-F5344CB8AC3E}">
        <p14:creationId xmlns:p14="http://schemas.microsoft.com/office/powerpoint/2010/main" val="360589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609600" y="1600200"/>
            <a:ext cx="5486400" cy="5317958"/>
          </a:xfrm>
        </p:spPr>
        <p:txBody>
          <a:bodyPr>
            <a:normAutofit/>
          </a:bodyPr>
          <a:lstStyle/>
          <a:p>
            <a:pPr marL="457200">
              <a:buFont typeface="+mj-lt"/>
              <a:buAutoNum type="arabicPeriod"/>
            </a:pPr>
            <a:r>
              <a:rPr lang="en-US" b="0" dirty="0"/>
              <a:t> Aggregation: </a:t>
            </a:r>
            <a:r>
              <a:rPr lang="en-US" dirty="0">
                <a:solidFill>
                  <a:schemeClr val="accent5"/>
                </a:solidFill>
              </a:rPr>
              <a:t>One event or two</a:t>
            </a:r>
          </a:p>
          <a:p>
            <a:pPr marL="457200">
              <a:buFont typeface="+mj-lt"/>
              <a:buAutoNum type="arabicPeriod"/>
            </a:pPr>
            <a:r>
              <a:rPr lang="en-US" b="0" dirty="0"/>
              <a:t> Reinsurance coverage questions:</a:t>
            </a:r>
          </a:p>
          <a:p>
            <a:pPr marL="914400" lvl="2">
              <a:spcBef>
                <a:spcPts val="1000"/>
              </a:spcBef>
            </a:pPr>
            <a:r>
              <a:rPr lang="en-US" sz="2000" dirty="0"/>
              <a:t>Smoke  </a:t>
            </a:r>
          </a:p>
          <a:p>
            <a:pPr marL="914400" lvl="2">
              <a:spcBef>
                <a:spcPts val="1000"/>
              </a:spcBef>
            </a:pPr>
            <a:r>
              <a:rPr lang="en-US" sz="2000" dirty="0"/>
              <a:t>Follow-on losses – </a:t>
            </a:r>
            <a:r>
              <a:rPr lang="en-US" sz="2000" i="1" dirty="0"/>
              <a:t>e.g.</a:t>
            </a:r>
            <a:r>
              <a:rPr lang="en-US" sz="2000" dirty="0"/>
              <a:t>, mudslides, flooding, or ash</a:t>
            </a:r>
          </a:p>
          <a:p>
            <a:pPr marL="914400" lvl="2">
              <a:spcBef>
                <a:spcPts val="1000"/>
              </a:spcBef>
            </a:pPr>
            <a:r>
              <a:rPr lang="en-US" sz="2000" dirty="0"/>
              <a:t>FAIR Plan </a:t>
            </a:r>
          </a:p>
          <a:p>
            <a:pPr marL="914400" lvl="2">
              <a:spcBef>
                <a:spcPts val="1000"/>
              </a:spcBef>
            </a:pPr>
            <a:r>
              <a:rPr lang="en-US" sz="2000" dirty="0"/>
              <a:t>Bad faith</a:t>
            </a:r>
            <a:endParaRPr lang="en-US" sz="2000" b="0" dirty="0"/>
          </a:p>
          <a:p>
            <a:pPr marL="457200">
              <a:buFont typeface="+mj-lt"/>
              <a:buAutoNum type="arabicPeriod"/>
            </a:pPr>
            <a:r>
              <a:rPr lang="en-US" b="0" dirty="0"/>
              <a:t> Reinstatement</a:t>
            </a:r>
          </a:p>
          <a:p>
            <a:pPr marL="457200">
              <a:buFont typeface="+mj-lt"/>
              <a:buAutoNum type="arabicPeriod"/>
            </a:pPr>
            <a:r>
              <a:rPr lang="en-US" b="0" dirty="0"/>
              <a:t> Subrogation rights</a:t>
            </a:r>
          </a:p>
          <a:p>
            <a:pPr marL="457200">
              <a:buFont typeface="+mj-lt"/>
              <a:buAutoNum type="arabicPeriod"/>
            </a:pPr>
            <a:r>
              <a:rPr lang="en-US" b="0" dirty="0"/>
              <a:t> Retrocession issues</a:t>
            </a:r>
          </a:p>
          <a:p>
            <a:pPr marL="457200" indent="-457200">
              <a:buFont typeface="+mj-lt"/>
              <a:buAutoNum type="arabicPeriod"/>
            </a:pPr>
            <a:endParaRPr lang="en-US" sz="3000" dirty="0"/>
          </a:p>
          <a:p>
            <a:endParaRPr lang="en-US" sz="2400" dirty="0"/>
          </a:p>
          <a:p>
            <a:pPr lvl="1"/>
            <a:endParaRPr lang="en-US" sz="2200" dirty="0"/>
          </a:p>
        </p:txBody>
      </p:sp>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Prominent Reinsurance Issues for LA Wildfires</a:t>
            </a:r>
          </a:p>
        </p:txBody>
      </p:sp>
      <p:pic>
        <p:nvPicPr>
          <p:cNvPr id="4100" name="Picture 4" descr="Calling for Relief: A Personal Account of LA's Wildfires | Next Avenue">
            <a:extLst>
              <a:ext uri="{FF2B5EF4-FFF2-40B4-BE49-F238E27FC236}">
                <a16:creationId xmlns:a16="http://schemas.microsoft.com/office/drawing/2014/main" id="{DF034543-5702-3133-7FE6-0B0EDACE6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200"/>
            <a:ext cx="5469556" cy="3418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2DA05F-19D6-A02F-0B4E-CCE2FFA676F6}"/>
              </a:ext>
            </a:extLst>
          </p:cNvPr>
          <p:cNvSpPr txBox="1"/>
          <p:nvPr/>
        </p:nvSpPr>
        <p:spPr>
          <a:xfrm>
            <a:off x="6096000" y="5018673"/>
            <a:ext cx="4600575" cy="246221"/>
          </a:xfrm>
          <a:prstGeom prst="rect">
            <a:avLst/>
          </a:prstGeom>
          <a:noFill/>
        </p:spPr>
        <p:txBody>
          <a:bodyPr wrap="square" rtlCol="0">
            <a:spAutoFit/>
          </a:bodyPr>
          <a:lstStyle/>
          <a:p>
            <a:pPr algn="l"/>
            <a:r>
              <a:rPr lang="en-US" sz="1000" dirty="0">
                <a:hlinkClick r:id="rId3"/>
              </a:rPr>
              <a:t>Photo: Next Avenue</a:t>
            </a:r>
            <a:endParaRPr lang="en-US" sz="1000" dirty="0"/>
          </a:p>
        </p:txBody>
      </p:sp>
    </p:spTree>
    <p:extLst>
      <p:ext uri="{BB962C8B-B14F-4D97-AF65-F5344CB8AC3E}">
        <p14:creationId xmlns:p14="http://schemas.microsoft.com/office/powerpoint/2010/main" val="1033879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609600" y="1600200"/>
            <a:ext cx="10972800" cy="5089712"/>
          </a:xfrm>
        </p:spPr>
        <p:txBody>
          <a:bodyPr>
            <a:normAutofit/>
          </a:bodyPr>
          <a:lstStyle/>
          <a:p>
            <a:pPr marL="457200">
              <a:buNone/>
            </a:pPr>
            <a:r>
              <a:rPr lang="en-US" sz="2400" dirty="0"/>
              <a:t>Typical catastrophe reinsurance loss occurrence definition: </a:t>
            </a:r>
          </a:p>
          <a:p>
            <a:pPr marL="457200" lvl="1">
              <a:spcBef>
                <a:spcPts val="1000"/>
              </a:spcBef>
              <a:buNone/>
            </a:pPr>
            <a:r>
              <a:rPr lang="en-US" sz="2400" i="1" dirty="0"/>
              <a:t>	</a:t>
            </a:r>
          </a:p>
          <a:p>
            <a:pPr marL="457200" lvl="1">
              <a:spcBef>
                <a:spcPts val="1000"/>
              </a:spcBef>
              <a:buNone/>
            </a:pPr>
            <a:r>
              <a:rPr lang="en-US" sz="2400" i="1" dirty="0"/>
              <a:t>  “the sum of all individual losses </a:t>
            </a:r>
            <a:r>
              <a:rPr lang="en-US" sz="2400" i="1" dirty="0">
                <a:solidFill>
                  <a:schemeClr val="accent5"/>
                </a:solidFill>
              </a:rPr>
              <a:t>directly occasioned by </a:t>
            </a:r>
            <a:r>
              <a:rPr lang="en-US" sz="2400" i="1" dirty="0"/>
              <a:t>any one </a:t>
            </a:r>
            <a:r>
              <a:rPr lang="en-US" sz="2400" i="1" dirty="0" err="1"/>
              <a:t>disaster,accident</a:t>
            </a:r>
            <a:r>
              <a:rPr lang="en-US" sz="2400" i="1" dirty="0"/>
              <a:t> or loss or series of disasters, accidents or losses </a:t>
            </a:r>
            <a:r>
              <a:rPr lang="en-US" sz="2400" i="1" dirty="0">
                <a:solidFill>
                  <a:schemeClr val="accent5"/>
                </a:solidFill>
              </a:rPr>
              <a:t>arising out of one event…</a:t>
            </a:r>
            <a:r>
              <a:rPr lang="en-US" sz="2400" i="1" dirty="0"/>
              <a:t>”</a:t>
            </a:r>
          </a:p>
          <a:p>
            <a:pPr marL="457200" lvl="1">
              <a:spcBef>
                <a:spcPts val="1000"/>
              </a:spcBef>
            </a:pPr>
            <a:endParaRPr lang="en-US" sz="2400" dirty="0"/>
          </a:p>
          <a:p>
            <a:pPr marL="457200" lvl="1">
              <a:spcBef>
                <a:spcPts val="1000"/>
              </a:spcBef>
            </a:pPr>
            <a:r>
              <a:rPr lang="en-US" sz="2400" dirty="0"/>
              <a:t>Also often including:</a:t>
            </a:r>
          </a:p>
          <a:p>
            <a:pPr marL="911225" lvl="3">
              <a:spcBef>
                <a:spcPts val="1000"/>
              </a:spcBef>
            </a:pPr>
            <a:r>
              <a:rPr lang="en-US" sz="2000" i="1" dirty="0"/>
              <a:t>Geographic limitation – e.g., one state or contiguous states.</a:t>
            </a:r>
          </a:p>
          <a:p>
            <a:pPr marL="911225" lvl="3">
              <a:spcBef>
                <a:spcPts val="1000"/>
              </a:spcBef>
            </a:pPr>
            <a:r>
              <a:rPr lang="en-US" sz="2000" i="1" dirty="0"/>
              <a:t>Hours clause – e.g., 168 hours.</a:t>
            </a:r>
          </a:p>
          <a:p>
            <a:pPr marL="457200" lvl="2">
              <a:spcBef>
                <a:spcPts val="1000"/>
              </a:spcBef>
            </a:pPr>
            <a:endParaRPr lang="en-US" sz="2000" i="1" dirty="0"/>
          </a:p>
          <a:p>
            <a:pPr marL="457200" lvl="2">
              <a:spcBef>
                <a:spcPts val="1000"/>
              </a:spcBef>
            </a:pPr>
            <a:endParaRPr lang="en-US" sz="2000" i="1" dirty="0"/>
          </a:p>
          <a:p>
            <a:pPr marL="457200">
              <a:buNone/>
            </a:pPr>
            <a:endParaRPr lang="en-US" b="0" dirty="0"/>
          </a:p>
        </p:txBody>
      </p:sp>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Aggregation: </a:t>
            </a:r>
            <a:r>
              <a:rPr lang="en-US" b="1" dirty="0"/>
              <a:t>One Event or Two?</a:t>
            </a:r>
          </a:p>
        </p:txBody>
      </p:sp>
    </p:spTree>
    <p:extLst>
      <p:ext uri="{BB962C8B-B14F-4D97-AF65-F5344CB8AC3E}">
        <p14:creationId xmlns:p14="http://schemas.microsoft.com/office/powerpoint/2010/main" val="213610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83409E1B-BD10-9BF6-B6EB-5D57B8E95C6E}"/>
              </a:ext>
            </a:extLst>
          </p:cNvPr>
          <p:cNvSpPr>
            <a:spLocks noGrp="1"/>
          </p:cNvSpPr>
          <p:nvPr>
            <p:ph sz="quarter" idx="11"/>
          </p:nvPr>
        </p:nvSpPr>
        <p:spPr>
          <a:xfrm>
            <a:off x="609600" y="1600200"/>
            <a:ext cx="10972800" cy="4343400"/>
          </a:xfrm>
        </p:spPr>
        <p:txBody>
          <a:bodyPr>
            <a:normAutofit/>
          </a:bodyPr>
          <a:lstStyle/>
          <a:p>
            <a:pPr marR="0" lvl="0">
              <a:lnSpc>
                <a:spcPct val="100000"/>
              </a:lnSpc>
              <a:spcAft>
                <a:spcPts val="1800"/>
              </a:spcAft>
            </a:pPr>
            <a:r>
              <a:rPr lang="en-US" sz="2400" b="0" dirty="0"/>
              <a:t>In January 2025, more than a dozen wildfires impacted the greater Los Angeles metropolitan area and San Diego County in California.</a:t>
            </a:r>
          </a:p>
          <a:p>
            <a:pPr marR="0" lvl="0">
              <a:lnSpc>
                <a:spcPct val="100000"/>
              </a:lnSpc>
              <a:spcAft>
                <a:spcPts val="1800"/>
              </a:spcAft>
            </a:pPr>
            <a:r>
              <a:rPr lang="en-US" sz="2400" b="0" dirty="0"/>
              <a:t>Extensive damage was caused by the two largest fires, the Palisades Fire in the Pacific Palisades region of Los Angeles, California, and the Eaton Fire in Altadena, California.</a:t>
            </a:r>
          </a:p>
          <a:p>
            <a:pPr marR="0" lvl="0">
              <a:lnSpc>
                <a:spcPct val="100000"/>
              </a:lnSpc>
              <a:spcAft>
                <a:spcPts val="1800"/>
              </a:spcAft>
            </a:pPr>
            <a:r>
              <a:rPr lang="en-US" sz="2400" b="0" dirty="0"/>
              <a:t>Between the two fires, the California Department of Forestry and Fire Protection (CAL FIRE) reports 37,469 acres were burned, more than 18,000 residential, commercial, and other structures were destroyed or damaged, and there were 30 fatalities</a:t>
            </a:r>
            <a:r>
              <a:rPr lang="en-US" b="0" dirty="0"/>
              <a:t>.</a:t>
            </a:r>
          </a:p>
        </p:txBody>
      </p:sp>
      <p:sp>
        <p:nvSpPr>
          <p:cNvPr id="5" name="Title 1">
            <a:extLst>
              <a:ext uri="{FF2B5EF4-FFF2-40B4-BE49-F238E27FC236}">
                <a16:creationId xmlns:a16="http://schemas.microsoft.com/office/drawing/2014/main" id="{18ABC4A9-CB02-3E7D-7E7C-C0C32955C787}"/>
              </a:ext>
            </a:extLst>
          </p:cNvPr>
          <p:cNvSpPr>
            <a:spLocks noGrp="1"/>
          </p:cNvSpPr>
          <p:nvPr>
            <p:ph type="title"/>
          </p:nvPr>
        </p:nvSpPr>
        <p:spPr>
          <a:xfrm>
            <a:off x="609600" y="360594"/>
            <a:ext cx="10972800" cy="896706"/>
          </a:xfrm>
        </p:spPr>
        <p:txBody>
          <a:bodyPr>
            <a:noAutofit/>
          </a:bodyPr>
          <a:lstStyle/>
          <a:p>
            <a:r>
              <a:rPr lang="en-US" dirty="0"/>
              <a:t>The 2025 Los Angeles Wildfires</a:t>
            </a:r>
          </a:p>
        </p:txBody>
      </p:sp>
    </p:spTree>
    <p:extLst>
      <p:ext uri="{BB962C8B-B14F-4D97-AF65-F5344CB8AC3E}">
        <p14:creationId xmlns:p14="http://schemas.microsoft.com/office/powerpoint/2010/main" val="234676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609600" y="1600200"/>
            <a:ext cx="10972800" cy="5089712"/>
          </a:xfrm>
        </p:spPr>
        <p:txBody>
          <a:bodyPr>
            <a:normAutofit/>
          </a:bodyPr>
          <a:lstStyle/>
          <a:p>
            <a:pPr marL="457200">
              <a:buNone/>
            </a:pPr>
            <a:r>
              <a:rPr lang="en-US" sz="2800" dirty="0"/>
              <a:t>Wildfire is often </a:t>
            </a:r>
            <a:r>
              <a:rPr lang="en-US" sz="2800" dirty="0">
                <a:solidFill>
                  <a:schemeClr val="accent3"/>
                </a:solidFill>
              </a:rPr>
              <a:t>separately defined</a:t>
            </a:r>
            <a:r>
              <a:rPr lang="en-US" sz="2800" dirty="0"/>
              <a:t>:</a:t>
            </a:r>
          </a:p>
          <a:p>
            <a:pPr marL="457200" lvl="1">
              <a:spcBef>
                <a:spcPts val="1000"/>
              </a:spcBef>
            </a:pPr>
            <a:endParaRPr lang="en-US" sz="2400" b="0" dirty="0"/>
          </a:p>
          <a:p>
            <a:pPr marL="457200" lvl="1">
              <a:spcBef>
                <a:spcPts val="1000"/>
              </a:spcBef>
            </a:pPr>
            <a:r>
              <a:rPr lang="en-US" sz="2400" b="0" dirty="0"/>
              <a:t>Irrespective of origin or how the fire spread.</a:t>
            </a:r>
          </a:p>
          <a:p>
            <a:pPr marL="457200" lvl="1">
              <a:spcBef>
                <a:spcPts val="1000"/>
              </a:spcBef>
            </a:pPr>
            <a:endParaRPr lang="en-US" sz="1600" b="0" dirty="0"/>
          </a:p>
          <a:p>
            <a:pPr marL="457200" lvl="1">
              <a:spcBef>
                <a:spcPts val="1000"/>
              </a:spcBef>
            </a:pPr>
            <a:r>
              <a:rPr lang="en-US" sz="2400" b="0" dirty="0"/>
              <a:t>Different geographic limitation – </a:t>
            </a:r>
            <a:r>
              <a:rPr lang="en-US" sz="2400" b="0" i="1" dirty="0"/>
              <a:t>e.g.</a:t>
            </a:r>
            <a:r>
              <a:rPr lang="en-US" sz="2400" b="0" dirty="0"/>
              <a:t>, within a 100-mile radius.</a:t>
            </a:r>
          </a:p>
          <a:p>
            <a:pPr marL="457200" lvl="1">
              <a:spcBef>
                <a:spcPts val="1000"/>
              </a:spcBef>
            </a:pPr>
            <a:endParaRPr lang="en-US" sz="1600" b="0" dirty="0"/>
          </a:p>
          <a:p>
            <a:pPr marL="457200" lvl="1">
              <a:spcBef>
                <a:spcPts val="1000"/>
              </a:spcBef>
            </a:pPr>
            <a:r>
              <a:rPr lang="en-US" sz="2400" b="0" dirty="0"/>
              <a:t>Longer hours clause</a:t>
            </a:r>
            <a:r>
              <a:rPr lang="en-US" sz="2400" dirty="0"/>
              <a:t> – </a:t>
            </a:r>
            <a:r>
              <a:rPr lang="en-US" sz="2400" i="1" dirty="0"/>
              <a:t>e.g.</a:t>
            </a:r>
            <a:r>
              <a:rPr lang="en-US" sz="2400" dirty="0"/>
              <a:t>, 240 hours.</a:t>
            </a:r>
          </a:p>
          <a:p>
            <a:pPr marL="457200" lvl="1">
              <a:spcBef>
                <a:spcPts val="1000"/>
              </a:spcBef>
            </a:pPr>
            <a:endParaRPr lang="en-US" sz="1600" b="0" dirty="0"/>
          </a:p>
          <a:p>
            <a:pPr marL="457200" lvl="1">
              <a:spcBef>
                <a:spcPts val="1000"/>
              </a:spcBef>
            </a:pPr>
            <a:r>
              <a:rPr lang="en-US" sz="2400" b="0" dirty="0"/>
              <a:t>Sometimes defined by PCS designation.</a:t>
            </a:r>
          </a:p>
          <a:p>
            <a:pPr marL="457200" lvl="1">
              <a:spcBef>
                <a:spcPts val="1000"/>
              </a:spcBef>
            </a:pPr>
            <a:endParaRPr lang="en-US" sz="1600" b="0" dirty="0"/>
          </a:p>
          <a:p>
            <a:pPr marL="457200" lvl="1">
              <a:spcBef>
                <a:spcPts val="1000"/>
              </a:spcBef>
            </a:pPr>
            <a:r>
              <a:rPr lang="en-US" sz="2400" b="0" dirty="0"/>
              <a:t>Individual losses cannot be included in more than one loss occurrence</a:t>
            </a:r>
          </a:p>
        </p:txBody>
      </p:sp>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Aggregation: </a:t>
            </a:r>
            <a:r>
              <a:rPr lang="en-US" b="1" dirty="0"/>
              <a:t>One Event or Two?</a:t>
            </a:r>
          </a:p>
        </p:txBody>
      </p:sp>
    </p:spTree>
    <p:extLst>
      <p:ext uri="{BB962C8B-B14F-4D97-AF65-F5344CB8AC3E}">
        <p14:creationId xmlns:p14="http://schemas.microsoft.com/office/powerpoint/2010/main" val="1557496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573493" y="1600200"/>
            <a:ext cx="5706608" cy="4954693"/>
          </a:xfrm>
        </p:spPr>
        <p:txBody>
          <a:bodyPr>
            <a:noAutofit/>
          </a:bodyPr>
          <a:lstStyle/>
          <a:p>
            <a:pPr marL="457200">
              <a:lnSpc>
                <a:spcPct val="110000"/>
              </a:lnSpc>
              <a:buNone/>
            </a:pPr>
            <a:r>
              <a:rPr lang="en-US" b="0" u="sng" dirty="0"/>
              <a:t>January 2025</a:t>
            </a:r>
          </a:p>
          <a:p>
            <a:pPr marL="457200">
              <a:lnSpc>
                <a:spcPct val="110000"/>
              </a:lnSpc>
            </a:pPr>
            <a:r>
              <a:rPr lang="en-US" b="0" dirty="0"/>
              <a:t>Mercury publicly states that its catastrophe reinsurance treaty allows it to aggregate losses from wildfire events that occur within a 150-mile radius, which is an option in relation to the Palisades and Eaton fires.</a:t>
            </a:r>
          </a:p>
          <a:p>
            <a:pPr marL="457200">
              <a:lnSpc>
                <a:spcPct val="110000"/>
              </a:lnSpc>
            </a:pPr>
            <a:r>
              <a:rPr lang="en-US" b="0" dirty="0"/>
              <a:t>Mercury states that its treaty also allows for a two occurrence scenario, due to the separate PCS designations.</a:t>
            </a:r>
          </a:p>
          <a:p>
            <a:pPr marL="457200">
              <a:lnSpc>
                <a:spcPct val="110000"/>
              </a:lnSpc>
            </a:pPr>
            <a:r>
              <a:rPr lang="en-US" b="0" dirty="0"/>
              <a:t>Mercury thus had “not yet determined” if it will consider the wildfires as two separate events.</a:t>
            </a:r>
          </a:p>
        </p:txBody>
      </p:sp>
      <p:sp>
        <p:nvSpPr>
          <p:cNvPr id="5" name="Content Placeholder 4">
            <a:extLst>
              <a:ext uri="{FF2B5EF4-FFF2-40B4-BE49-F238E27FC236}">
                <a16:creationId xmlns:a16="http://schemas.microsoft.com/office/drawing/2014/main" id="{846BA2BE-52B2-69AA-7D9E-7662333AD22B}"/>
              </a:ext>
            </a:extLst>
          </p:cNvPr>
          <p:cNvSpPr>
            <a:spLocks noGrp="1"/>
          </p:cNvSpPr>
          <p:nvPr>
            <p:ph sz="quarter" idx="12"/>
          </p:nvPr>
        </p:nvSpPr>
        <p:spPr>
          <a:xfrm>
            <a:off x="6096000" y="5369231"/>
            <a:ext cx="3048920" cy="896706"/>
          </a:xfrm>
        </p:spPr>
        <p:txBody>
          <a:bodyPr>
            <a:normAutofit/>
          </a:bodyPr>
          <a:lstStyle/>
          <a:p>
            <a:r>
              <a:rPr lang="en-US" dirty="0">
                <a:solidFill>
                  <a:schemeClr val="accent5"/>
                </a:solidFill>
              </a:rPr>
              <a:t>One event? Or two?</a:t>
            </a:r>
          </a:p>
          <a:p>
            <a:r>
              <a:rPr lang="en-US" dirty="0">
                <a:solidFill>
                  <a:schemeClr val="accent5"/>
                </a:solidFill>
              </a:rPr>
              <a:t>Who decides?</a:t>
            </a:r>
          </a:p>
        </p:txBody>
      </p:sp>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a:xfrm>
            <a:off x="585921" y="342900"/>
            <a:ext cx="10972800" cy="896706"/>
          </a:xfrm>
        </p:spPr>
        <p:txBody>
          <a:bodyPr>
            <a:normAutofit/>
          </a:bodyPr>
          <a:lstStyle/>
          <a:p>
            <a:r>
              <a:rPr lang="en-US" dirty="0"/>
              <a:t>Aggregation: </a:t>
            </a:r>
            <a:r>
              <a:rPr lang="en-US" b="1" dirty="0"/>
              <a:t>One Event or Two?</a:t>
            </a:r>
          </a:p>
        </p:txBody>
      </p:sp>
      <p:pic>
        <p:nvPicPr>
          <p:cNvPr id="4" name="Picture 3">
            <a:extLst>
              <a:ext uri="{FF2B5EF4-FFF2-40B4-BE49-F238E27FC236}">
                <a16:creationId xmlns:a16="http://schemas.microsoft.com/office/drawing/2014/main" id="{CF23FD16-1DE1-2BE6-E044-B4DB03659B6D}"/>
              </a:ext>
            </a:extLst>
          </p:cNvPr>
          <p:cNvPicPr>
            <a:picLocks noChangeAspect="1"/>
          </p:cNvPicPr>
          <p:nvPr/>
        </p:nvPicPr>
        <p:blipFill>
          <a:blip r:embed="rId2"/>
          <a:stretch>
            <a:fillRect/>
          </a:stretch>
        </p:blipFill>
        <p:spPr>
          <a:xfrm>
            <a:off x="6177934" y="2377380"/>
            <a:ext cx="5440574" cy="2935938"/>
          </a:xfrm>
          <a:prstGeom prst="rect">
            <a:avLst/>
          </a:prstGeom>
        </p:spPr>
      </p:pic>
      <p:pic>
        <p:nvPicPr>
          <p:cNvPr id="6" name="Picture 5">
            <a:extLst>
              <a:ext uri="{FF2B5EF4-FFF2-40B4-BE49-F238E27FC236}">
                <a16:creationId xmlns:a16="http://schemas.microsoft.com/office/drawing/2014/main" id="{FAF07D5A-056B-7AF2-1646-73A0F958E2A2}"/>
              </a:ext>
            </a:extLst>
          </p:cNvPr>
          <p:cNvPicPr>
            <a:picLocks noChangeAspect="1"/>
          </p:cNvPicPr>
          <p:nvPr/>
        </p:nvPicPr>
        <p:blipFill>
          <a:blip r:embed="rId3"/>
          <a:stretch>
            <a:fillRect/>
          </a:stretch>
        </p:blipFill>
        <p:spPr>
          <a:xfrm>
            <a:off x="6096000" y="1724824"/>
            <a:ext cx="3144852" cy="652556"/>
          </a:xfrm>
          <a:prstGeom prst="rect">
            <a:avLst/>
          </a:prstGeom>
        </p:spPr>
      </p:pic>
      <p:sp>
        <p:nvSpPr>
          <p:cNvPr id="7" name="TextBox 6">
            <a:extLst>
              <a:ext uri="{FF2B5EF4-FFF2-40B4-BE49-F238E27FC236}">
                <a16:creationId xmlns:a16="http://schemas.microsoft.com/office/drawing/2014/main" id="{76E17FD0-388F-F80E-77B6-E46AA4798276}"/>
              </a:ext>
            </a:extLst>
          </p:cNvPr>
          <p:cNvSpPr txBox="1"/>
          <p:nvPr/>
        </p:nvSpPr>
        <p:spPr>
          <a:xfrm>
            <a:off x="6177934" y="4974764"/>
            <a:ext cx="3354094" cy="338554"/>
          </a:xfrm>
          <a:prstGeom prst="rect">
            <a:avLst/>
          </a:prstGeom>
          <a:noFill/>
          <a:ln>
            <a:noFill/>
          </a:ln>
        </p:spPr>
        <p:txBody>
          <a:bodyPr wrap="square" rtlCol="0">
            <a:spAutoFit/>
          </a:bodyPr>
          <a:lstStyle/>
          <a:p>
            <a:pPr algn="l"/>
            <a:r>
              <a:rPr lang="en-US" sz="800" dirty="0"/>
              <a:t>Yellow Area: Represents the Palisades Fire</a:t>
            </a:r>
          </a:p>
          <a:p>
            <a:pPr algn="l"/>
            <a:r>
              <a:rPr lang="en-US" sz="800" dirty="0"/>
              <a:t>Blue Area: Represents the Eaton Fire</a:t>
            </a:r>
          </a:p>
        </p:txBody>
      </p:sp>
    </p:spTree>
    <p:extLst>
      <p:ext uri="{BB962C8B-B14F-4D97-AF65-F5344CB8AC3E}">
        <p14:creationId xmlns:p14="http://schemas.microsoft.com/office/powerpoint/2010/main" val="274666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lstStyle/>
          <a:p>
            <a:r>
              <a:rPr lang="en-US" dirty="0"/>
              <a:t>Reinsurance Coverage Issues: </a:t>
            </a:r>
            <a:r>
              <a:rPr lang="en-US" b="1" dirty="0"/>
              <a:t>Smoke</a:t>
            </a:r>
          </a:p>
        </p:txBody>
      </p:sp>
      <p:sp>
        <p:nvSpPr>
          <p:cNvPr id="6" name="Content Placeholder 5">
            <a:extLst>
              <a:ext uri="{FF2B5EF4-FFF2-40B4-BE49-F238E27FC236}">
                <a16:creationId xmlns:a16="http://schemas.microsoft.com/office/drawing/2014/main" id="{BFD8069A-D0A4-5237-FC66-B15169EB2212}"/>
              </a:ext>
            </a:extLst>
          </p:cNvPr>
          <p:cNvSpPr>
            <a:spLocks noGrp="1"/>
          </p:cNvSpPr>
          <p:nvPr>
            <p:ph sz="quarter" idx="11"/>
          </p:nvPr>
        </p:nvSpPr>
        <p:spPr>
          <a:xfrm>
            <a:off x="609600" y="1600200"/>
            <a:ext cx="5486400" cy="4596063"/>
          </a:xfrm>
        </p:spPr>
        <p:txBody>
          <a:bodyPr>
            <a:normAutofit/>
          </a:bodyPr>
          <a:lstStyle/>
          <a:p>
            <a:pPr marL="457200"/>
            <a:r>
              <a:rPr lang="en-US" sz="2400" b="0" dirty="0"/>
              <a:t>The wildfire loss occurrence definition in a treaty may or may not specify that </a:t>
            </a:r>
            <a:r>
              <a:rPr lang="en-US" sz="2400" b="0" dirty="0">
                <a:solidFill>
                  <a:schemeClr val="accent5"/>
                </a:solidFill>
              </a:rPr>
              <a:t>“smoke” </a:t>
            </a:r>
            <a:r>
              <a:rPr lang="en-US" sz="2400" b="0" dirty="0"/>
              <a:t>losses may be included in the loss occurrence.</a:t>
            </a:r>
          </a:p>
          <a:p>
            <a:pPr marL="457200"/>
            <a:endParaRPr lang="en-US" sz="2400" b="0" dirty="0"/>
          </a:p>
          <a:p>
            <a:pPr marL="457200"/>
            <a:r>
              <a:rPr lang="en-US" sz="2400" b="0" dirty="0"/>
              <a:t>If the wildfire loss occurrence definition does not so specify, are smoke-only losses reinsured?</a:t>
            </a:r>
          </a:p>
          <a:p>
            <a:pPr marL="457200"/>
            <a:endParaRPr lang="en-US" sz="2400" b="0" dirty="0"/>
          </a:p>
          <a:p>
            <a:pPr marL="457200"/>
            <a:r>
              <a:rPr lang="en-US" sz="2400" b="0" dirty="0"/>
              <a:t>Consider follow-the-fortunes / follow-the-settlements / sole judge clauses, or specific intent.</a:t>
            </a:r>
          </a:p>
        </p:txBody>
      </p:sp>
      <p:sp>
        <p:nvSpPr>
          <p:cNvPr id="2" name="TextBox 1">
            <a:extLst>
              <a:ext uri="{FF2B5EF4-FFF2-40B4-BE49-F238E27FC236}">
                <a16:creationId xmlns:a16="http://schemas.microsoft.com/office/drawing/2014/main" id="{3DFA8EE4-AA91-9B5B-6BE3-54387EE69CF6}"/>
              </a:ext>
            </a:extLst>
          </p:cNvPr>
          <p:cNvSpPr txBox="1"/>
          <p:nvPr/>
        </p:nvSpPr>
        <p:spPr>
          <a:xfrm>
            <a:off x="6095998" y="5602436"/>
            <a:ext cx="2622954" cy="246221"/>
          </a:xfrm>
          <a:prstGeom prst="rect">
            <a:avLst/>
          </a:prstGeom>
          <a:noFill/>
        </p:spPr>
        <p:txBody>
          <a:bodyPr wrap="square" rtlCol="0">
            <a:spAutoFit/>
          </a:bodyPr>
          <a:lstStyle/>
          <a:p>
            <a:pPr algn="l"/>
            <a:r>
              <a:rPr lang="en-US" sz="1000" dirty="0">
                <a:hlinkClick r:id="rId3"/>
              </a:rPr>
              <a:t>Photo: New York Post</a:t>
            </a:r>
            <a:endParaRPr lang="en-US" sz="1000" dirty="0"/>
          </a:p>
        </p:txBody>
      </p:sp>
      <p:pic>
        <p:nvPicPr>
          <p:cNvPr id="5122" name="Picture 2" descr="Brentwood, Los Angeles with a large plume of smoke in the foreground.">
            <a:extLst>
              <a:ext uri="{FF2B5EF4-FFF2-40B4-BE49-F238E27FC236}">
                <a16:creationId xmlns:a16="http://schemas.microsoft.com/office/drawing/2014/main" id="{EA3575FD-8755-0FAB-AB01-40297FA01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600200"/>
            <a:ext cx="5486399" cy="400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4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C51DD9D6-1D0E-05E5-5ECB-DB85675D8012}"/>
              </a:ext>
            </a:extLst>
          </p:cNvPr>
          <p:cNvPicPr>
            <a:picLocks noGrp="1" noChangeAspect="1"/>
          </p:cNvPicPr>
          <p:nvPr>
            <p:ph sz="quarter" idx="11"/>
          </p:nvPr>
        </p:nvPicPr>
        <p:blipFill>
          <a:blip r:embed="rId3"/>
          <a:stretch>
            <a:fillRect/>
          </a:stretch>
        </p:blipFill>
        <p:spPr>
          <a:xfrm>
            <a:off x="609600" y="2011892"/>
            <a:ext cx="5303838" cy="3535892"/>
          </a:xfrm>
          <a:prstGeom prst="rect">
            <a:avLst/>
          </a:prstGeom>
        </p:spPr>
      </p:pic>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a:xfrm>
            <a:off x="609600" y="360594"/>
            <a:ext cx="10972800" cy="896706"/>
          </a:xfrm>
        </p:spPr>
        <p:txBody>
          <a:bodyPr anchor="b">
            <a:normAutofit/>
          </a:bodyPr>
          <a:lstStyle/>
          <a:p>
            <a:r>
              <a:rPr lang="en-US" sz="2800" dirty="0"/>
              <a:t>Reinsurance Coverage Issues: </a:t>
            </a:r>
            <a:r>
              <a:rPr lang="en-US" sz="2800" b="1" dirty="0"/>
              <a:t>Follow-on Losses Such as Mudslides, Flood, Ash, Etc.</a:t>
            </a:r>
          </a:p>
        </p:txBody>
      </p:sp>
      <p:graphicFrame>
        <p:nvGraphicFramePr>
          <p:cNvPr id="10" name="Content Placeholder 5">
            <a:extLst>
              <a:ext uri="{FF2B5EF4-FFF2-40B4-BE49-F238E27FC236}">
                <a16:creationId xmlns:a16="http://schemas.microsoft.com/office/drawing/2014/main" id="{0E4BDCBB-3258-92ED-A8FA-9B2446F4B3F8}"/>
              </a:ext>
            </a:extLst>
          </p:cNvPr>
          <p:cNvGraphicFramePr>
            <a:graphicFrameLocks noGrp="1"/>
          </p:cNvGraphicFramePr>
          <p:nvPr>
            <p:ph sz="quarter" idx="12"/>
            <p:extLst>
              <p:ext uri="{D42A27DB-BD31-4B8C-83A1-F6EECF244321}">
                <p14:modId xmlns:p14="http://schemas.microsoft.com/office/powerpoint/2010/main" val="1406743581"/>
              </p:ext>
            </p:extLst>
          </p:nvPr>
        </p:nvGraphicFramePr>
        <p:xfrm>
          <a:off x="6278880" y="1608587"/>
          <a:ext cx="5466806" cy="45309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D16FAAC-D4EE-EE1B-5186-FBCFD44E115F}"/>
              </a:ext>
            </a:extLst>
          </p:cNvPr>
          <p:cNvSpPr txBox="1"/>
          <p:nvPr/>
        </p:nvSpPr>
        <p:spPr>
          <a:xfrm>
            <a:off x="609600" y="5547784"/>
            <a:ext cx="1926771" cy="246221"/>
          </a:xfrm>
          <a:prstGeom prst="rect">
            <a:avLst/>
          </a:prstGeom>
          <a:noFill/>
        </p:spPr>
        <p:txBody>
          <a:bodyPr wrap="square" rtlCol="0">
            <a:spAutoFit/>
          </a:bodyPr>
          <a:lstStyle/>
          <a:p>
            <a:pPr algn="l"/>
            <a:r>
              <a:rPr lang="en-US" sz="1000" dirty="0">
                <a:hlinkClick r:id="rId9"/>
              </a:rPr>
              <a:t>Photo: Los Angeles Times</a:t>
            </a:r>
            <a:endParaRPr lang="en-US" sz="1000" dirty="0"/>
          </a:p>
        </p:txBody>
      </p:sp>
    </p:spTree>
    <p:extLst>
      <p:ext uri="{BB962C8B-B14F-4D97-AF65-F5344CB8AC3E}">
        <p14:creationId xmlns:p14="http://schemas.microsoft.com/office/powerpoint/2010/main" val="391561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Reinsurance Coverage Issues: </a:t>
            </a:r>
            <a:r>
              <a:rPr lang="en-US" b="1" dirty="0"/>
              <a:t>FAIR Plan</a:t>
            </a:r>
          </a:p>
        </p:txBody>
      </p:sp>
      <p:sp>
        <p:nvSpPr>
          <p:cNvPr id="6" name="Content Placeholder 5">
            <a:extLst>
              <a:ext uri="{FF2B5EF4-FFF2-40B4-BE49-F238E27FC236}">
                <a16:creationId xmlns:a16="http://schemas.microsoft.com/office/drawing/2014/main" id="{BFD8069A-D0A4-5237-FC66-B15169EB2212}"/>
              </a:ext>
            </a:extLst>
          </p:cNvPr>
          <p:cNvSpPr>
            <a:spLocks noGrp="1"/>
          </p:cNvSpPr>
          <p:nvPr>
            <p:ph sz="quarter" idx="11"/>
          </p:nvPr>
        </p:nvSpPr>
        <p:spPr>
          <a:xfrm>
            <a:off x="609600" y="1627632"/>
            <a:ext cx="10972800" cy="5209674"/>
          </a:xfrm>
        </p:spPr>
        <p:txBody>
          <a:bodyPr>
            <a:normAutofit/>
          </a:bodyPr>
          <a:lstStyle/>
          <a:p>
            <a:pPr marL="457200"/>
            <a:r>
              <a:rPr lang="en-US" sz="2400" b="0" dirty="0"/>
              <a:t>Some treaties </a:t>
            </a:r>
            <a:r>
              <a:rPr lang="en-US" sz="2400" dirty="0">
                <a:solidFill>
                  <a:schemeClr val="accent1"/>
                </a:solidFill>
              </a:rPr>
              <a:t>exclude </a:t>
            </a:r>
            <a:r>
              <a:rPr lang="en-US" sz="2400" b="0" dirty="0"/>
              <a:t>loss or liability of a cedent due to its membership in a pool or association such as FAIR; other treaties may carve FAIR out of the exclusion.</a:t>
            </a:r>
          </a:p>
          <a:p>
            <a:pPr marL="457200"/>
            <a:endParaRPr lang="en-US" sz="2400" b="0" dirty="0"/>
          </a:p>
          <a:p>
            <a:pPr marL="457200"/>
            <a:r>
              <a:rPr lang="en-US" sz="2400" b="0" dirty="0"/>
              <a:t>If the exclusion does not apply, are FAIR losses or assessments stemming from the LA wildfires reinsured?</a:t>
            </a:r>
          </a:p>
          <a:p>
            <a:pPr marL="457200"/>
            <a:endParaRPr lang="en-US" sz="2400" b="0" dirty="0"/>
          </a:p>
          <a:p>
            <a:pPr marL="457200"/>
            <a:r>
              <a:rPr lang="en-US" sz="2400" b="0" dirty="0"/>
              <a:t>It is not clear how FAIR losses would be due to “liability under the company’s policies”; on the other hand, what is the intent?  </a:t>
            </a:r>
            <a:endParaRPr lang="en-US" sz="1800" b="0" dirty="0"/>
          </a:p>
        </p:txBody>
      </p:sp>
    </p:spTree>
    <p:extLst>
      <p:ext uri="{BB962C8B-B14F-4D97-AF65-F5344CB8AC3E}">
        <p14:creationId xmlns:p14="http://schemas.microsoft.com/office/powerpoint/2010/main" val="2188963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Reinsurance Coverage Issues: </a:t>
            </a:r>
            <a:r>
              <a:rPr lang="en-US" b="1" dirty="0"/>
              <a:t>Bad Faith</a:t>
            </a:r>
          </a:p>
        </p:txBody>
      </p:sp>
      <p:sp>
        <p:nvSpPr>
          <p:cNvPr id="6" name="Content Placeholder 5">
            <a:extLst>
              <a:ext uri="{FF2B5EF4-FFF2-40B4-BE49-F238E27FC236}">
                <a16:creationId xmlns:a16="http://schemas.microsoft.com/office/drawing/2014/main" id="{BFD8069A-D0A4-5237-FC66-B15169EB2212}"/>
              </a:ext>
            </a:extLst>
          </p:cNvPr>
          <p:cNvSpPr>
            <a:spLocks noGrp="1"/>
          </p:cNvSpPr>
          <p:nvPr>
            <p:ph sz="quarter" idx="11"/>
          </p:nvPr>
        </p:nvSpPr>
        <p:spPr>
          <a:xfrm>
            <a:off x="609600" y="1600200"/>
            <a:ext cx="10759440" cy="4960620"/>
          </a:xfrm>
        </p:spPr>
        <p:txBody>
          <a:bodyPr>
            <a:normAutofit/>
          </a:bodyPr>
          <a:lstStyle/>
          <a:p>
            <a:pPr marL="457200"/>
            <a:r>
              <a:rPr lang="en-US" sz="2400" b="0" dirty="0"/>
              <a:t>Many catastrophe reinsurance treaties reinsure losses in excess of policy limits and extra-contractual obligations, at least to some extent.</a:t>
            </a:r>
          </a:p>
          <a:p>
            <a:pPr marL="457200"/>
            <a:endParaRPr lang="en-US" sz="2400" b="0" dirty="0"/>
          </a:p>
          <a:p>
            <a:pPr marL="457200"/>
            <a:r>
              <a:rPr lang="en-US" sz="2400" b="0" dirty="0"/>
              <a:t>There have been numerous bad faith claims arising from the LA Wildfires, and likely will be more in the future.</a:t>
            </a:r>
          </a:p>
          <a:p>
            <a:pPr marL="457200"/>
            <a:endParaRPr lang="en-US" sz="2400" b="0" dirty="0"/>
          </a:p>
          <a:p>
            <a:pPr marL="457200"/>
            <a:r>
              <a:rPr lang="en-US" sz="2400" b="0" dirty="0"/>
              <a:t>Some of these claims also include “elder abuse” or “professional negligence” causes of action.</a:t>
            </a:r>
          </a:p>
          <a:p>
            <a:pPr marL="457200"/>
            <a:endParaRPr lang="en-US" sz="2400" b="0" dirty="0"/>
          </a:p>
          <a:p>
            <a:pPr marL="457200"/>
            <a:r>
              <a:rPr lang="en-US" sz="2400" b="0" dirty="0"/>
              <a:t>Is there a point at which bad faith would not be reinsured? </a:t>
            </a:r>
            <a:endParaRPr lang="en-US" sz="2400" dirty="0"/>
          </a:p>
        </p:txBody>
      </p:sp>
    </p:spTree>
    <p:extLst>
      <p:ext uri="{BB962C8B-B14F-4D97-AF65-F5344CB8AC3E}">
        <p14:creationId xmlns:p14="http://schemas.microsoft.com/office/powerpoint/2010/main" val="2709198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609600" y="1600200"/>
            <a:ext cx="10972800" cy="4897206"/>
          </a:xfrm>
        </p:spPr>
        <p:txBody>
          <a:bodyPr>
            <a:normAutofit/>
          </a:bodyPr>
          <a:lstStyle/>
          <a:p>
            <a:pPr marL="457200"/>
            <a:r>
              <a:rPr lang="en-US" sz="2400" b="0" dirty="0"/>
              <a:t>Most catastrophe reinsurance treaties permit reinstatement:</a:t>
            </a:r>
          </a:p>
          <a:p>
            <a:pPr marL="457200"/>
            <a:endParaRPr lang="en-US" sz="2400" b="0" dirty="0"/>
          </a:p>
          <a:p>
            <a:pPr lvl="1" indent="0">
              <a:buNone/>
            </a:pPr>
            <a:r>
              <a:rPr lang="en-US" sz="2400" b="1" i="1" dirty="0">
                <a:solidFill>
                  <a:schemeClr val="accent1"/>
                </a:solidFill>
              </a:rPr>
              <a:t>In the event that all or any portion of the reinsurance under this contract is exhausted by ultimate net loss, the amount so exhausted will be reinstated immediately from the time the loss occurrences commenced hereon.</a:t>
            </a:r>
          </a:p>
          <a:p>
            <a:pPr marL="457200"/>
            <a:endParaRPr lang="en-US" sz="2400" b="0" dirty="0"/>
          </a:p>
          <a:p>
            <a:pPr marL="457200"/>
            <a:r>
              <a:rPr lang="en-US" sz="2400" b="0" dirty="0"/>
              <a:t>Given the growing number of significant wildfires, there is a question as to the future pricing and application of reinstatement.</a:t>
            </a:r>
          </a:p>
        </p:txBody>
      </p:sp>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Reinstatement Issues</a:t>
            </a:r>
          </a:p>
        </p:txBody>
      </p:sp>
    </p:spTree>
    <p:extLst>
      <p:ext uri="{BB962C8B-B14F-4D97-AF65-F5344CB8AC3E}">
        <p14:creationId xmlns:p14="http://schemas.microsoft.com/office/powerpoint/2010/main" val="3175810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310896" y="1595275"/>
            <a:ext cx="6746267" cy="5217305"/>
          </a:xfrm>
        </p:spPr>
        <p:txBody>
          <a:bodyPr>
            <a:normAutofit/>
          </a:bodyPr>
          <a:lstStyle/>
          <a:p>
            <a:pPr marL="457200"/>
            <a:r>
              <a:rPr lang="en-US" sz="2400" dirty="0"/>
              <a:t>The potential for subrogation recoveries is </a:t>
            </a:r>
            <a:r>
              <a:rPr lang="en-US" sz="2400" u="sng" dirty="0">
                <a:solidFill>
                  <a:schemeClr val="accent5"/>
                </a:solidFill>
              </a:rPr>
              <a:t>significant.</a:t>
            </a:r>
          </a:p>
          <a:p>
            <a:pPr marL="914400" lvl="2">
              <a:spcBef>
                <a:spcPts val="1000"/>
              </a:spcBef>
            </a:pPr>
            <a:endParaRPr lang="en-US" sz="2400" dirty="0"/>
          </a:p>
          <a:p>
            <a:pPr marL="914400" lvl="2">
              <a:spcBef>
                <a:spcPts val="1000"/>
              </a:spcBef>
            </a:pPr>
            <a:r>
              <a:rPr lang="en-US" sz="2400" dirty="0"/>
              <a:t>The Eaton Fire is alleged to have been caused by sparking from Southern California Edison electric transmission lines.</a:t>
            </a:r>
          </a:p>
          <a:p>
            <a:pPr marL="914400" lvl="2">
              <a:spcBef>
                <a:spcPts val="1000"/>
              </a:spcBef>
            </a:pPr>
            <a:endParaRPr lang="en-US" sz="2400" dirty="0"/>
          </a:p>
          <a:p>
            <a:pPr marL="914400" lvl="2">
              <a:spcBef>
                <a:spcPts val="1000"/>
              </a:spcBef>
            </a:pPr>
            <a:r>
              <a:rPr lang="en-US" sz="2400" dirty="0"/>
              <a:t>The Palisades Fire is alleged to have been exacerbated due to the failures of the Los Angeles Department of Water and Power.</a:t>
            </a:r>
          </a:p>
        </p:txBody>
      </p:sp>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Subrogation Rights</a:t>
            </a:r>
          </a:p>
        </p:txBody>
      </p:sp>
      <p:pic>
        <p:nvPicPr>
          <p:cNvPr id="6146" name="Picture 2" descr="People stand under electrical towers.">
            <a:extLst>
              <a:ext uri="{FF2B5EF4-FFF2-40B4-BE49-F238E27FC236}">
                <a16:creationId xmlns:a16="http://schemas.microsoft.com/office/drawing/2014/main" id="{71BCCDE6-4624-6409-3443-3FD881F87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163" y="1433731"/>
            <a:ext cx="4525237" cy="3390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CFF281-7868-0E09-5113-CC1AD2DDBCDC}"/>
              </a:ext>
            </a:extLst>
          </p:cNvPr>
          <p:cNvSpPr txBox="1"/>
          <p:nvPr/>
        </p:nvSpPr>
        <p:spPr>
          <a:xfrm>
            <a:off x="7057163" y="5000558"/>
            <a:ext cx="2622954" cy="246221"/>
          </a:xfrm>
          <a:prstGeom prst="rect">
            <a:avLst/>
          </a:prstGeom>
          <a:noFill/>
        </p:spPr>
        <p:txBody>
          <a:bodyPr wrap="square" rtlCol="0">
            <a:spAutoFit/>
          </a:bodyPr>
          <a:lstStyle/>
          <a:p>
            <a:pPr algn="l"/>
            <a:r>
              <a:rPr lang="en-US" sz="1000" dirty="0">
                <a:hlinkClick r:id="rId4"/>
              </a:rPr>
              <a:t>Photo: Los Angeles Times</a:t>
            </a:r>
            <a:endParaRPr lang="en-US" sz="1000" dirty="0"/>
          </a:p>
        </p:txBody>
      </p:sp>
    </p:spTree>
    <p:extLst>
      <p:ext uri="{BB962C8B-B14F-4D97-AF65-F5344CB8AC3E}">
        <p14:creationId xmlns:p14="http://schemas.microsoft.com/office/powerpoint/2010/main" val="3728651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310896" y="1595275"/>
            <a:ext cx="6746267" cy="5217305"/>
          </a:xfrm>
        </p:spPr>
        <p:txBody>
          <a:bodyPr>
            <a:normAutofit/>
          </a:bodyPr>
          <a:lstStyle/>
          <a:p>
            <a:pPr marL="457200"/>
            <a:endParaRPr lang="en-US" dirty="0"/>
          </a:p>
          <a:p>
            <a:pPr marL="457200"/>
            <a:r>
              <a:rPr lang="en-US" sz="2400" b="0" dirty="0"/>
              <a:t>Reinsurers are credited with their share of subrogation in respect of claims and settlements involving the reinsurance contract, typically in the “reverse order” of their participation in the loss.</a:t>
            </a:r>
          </a:p>
          <a:p>
            <a:pPr marL="457200"/>
            <a:endParaRPr lang="en-US" sz="2400" b="0" dirty="0"/>
          </a:p>
          <a:p>
            <a:pPr marL="457200" marR="0" lvl="0" indent="-228600" algn="l" defTabSz="914400" rtl="0" eaLnBrk="1" fontAlgn="auto" latinLnBrk="0" hangingPunct="1">
              <a:lnSpc>
                <a:spcPct val="90000"/>
              </a:lnSpc>
              <a:spcBef>
                <a:spcPts val="1000"/>
              </a:spcBef>
              <a:spcAft>
                <a:spcPts val="0"/>
              </a:spcAft>
              <a:buClr>
                <a:srgbClr val="702061"/>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When paying or settling a disputed billing, reinsurers may want to refrain from waiving their right to collect on subrogation claims.</a:t>
            </a:r>
          </a:p>
        </p:txBody>
      </p:sp>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Subrogation Rights</a:t>
            </a:r>
          </a:p>
        </p:txBody>
      </p:sp>
      <p:pic>
        <p:nvPicPr>
          <p:cNvPr id="6146" name="Picture 2" descr="People stand under electrical towers.">
            <a:extLst>
              <a:ext uri="{FF2B5EF4-FFF2-40B4-BE49-F238E27FC236}">
                <a16:creationId xmlns:a16="http://schemas.microsoft.com/office/drawing/2014/main" id="{71BCCDE6-4624-6409-3443-3FD881F87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163" y="1433731"/>
            <a:ext cx="4525237" cy="3390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CFF281-7868-0E09-5113-CC1AD2DDBCDC}"/>
              </a:ext>
            </a:extLst>
          </p:cNvPr>
          <p:cNvSpPr txBox="1"/>
          <p:nvPr/>
        </p:nvSpPr>
        <p:spPr>
          <a:xfrm>
            <a:off x="7057163" y="5000558"/>
            <a:ext cx="2622954" cy="246221"/>
          </a:xfrm>
          <a:prstGeom prst="rect">
            <a:avLst/>
          </a:prstGeom>
          <a:noFill/>
        </p:spPr>
        <p:txBody>
          <a:bodyPr wrap="square" rtlCol="0">
            <a:spAutoFit/>
          </a:bodyPr>
          <a:lstStyle/>
          <a:p>
            <a:pPr algn="l"/>
            <a:r>
              <a:rPr lang="en-US" sz="1000" dirty="0">
                <a:hlinkClick r:id="rId4"/>
              </a:rPr>
              <a:t>Photo: Los Angeles Times</a:t>
            </a:r>
            <a:endParaRPr lang="en-US" sz="1000" dirty="0"/>
          </a:p>
        </p:txBody>
      </p:sp>
    </p:spTree>
    <p:extLst>
      <p:ext uri="{BB962C8B-B14F-4D97-AF65-F5344CB8AC3E}">
        <p14:creationId xmlns:p14="http://schemas.microsoft.com/office/powerpoint/2010/main" val="120318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609600" y="1608587"/>
            <a:ext cx="5573486" cy="4770442"/>
          </a:xfrm>
        </p:spPr>
        <p:txBody>
          <a:bodyPr>
            <a:normAutofit/>
          </a:bodyPr>
          <a:lstStyle/>
          <a:p>
            <a:pPr marL="457200"/>
            <a:r>
              <a:rPr lang="en-US" sz="2400" b="0" dirty="0"/>
              <a:t>Some cedents may attempt to sell their subrogation claims to third-party investors.</a:t>
            </a:r>
          </a:p>
          <a:p>
            <a:pPr marL="457200"/>
            <a:endParaRPr lang="en-US" sz="2400" b="0" dirty="0"/>
          </a:p>
          <a:p>
            <a:pPr marL="457200"/>
            <a:r>
              <a:rPr lang="en-US" sz="2400" b="0" dirty="0"/>
              <a:t>This type of sale </a:t>
            </a:r>
            <a:r>
              <a:rPr lang="en-US" sz="2400" dirty="0">
                <a:solidFill>
                  <a:schemeClr val="accent1"/>
                </a:solidFill>
              </a:rPr>
              <a:t>may breach the subrogation provision in a reinsurance contract</a:t>
            </a:r>
            <a:r>
              <a:rPr lang="en-US" sz="2400" b="0" dirty="0"/>
              <a:t>, which often will say that the company “shall enforce” its rights to salvage or subrogation relating to any reinsured loss or require the reinsurer’s consent to give up prosecuting subrogation claims.</a:t>
            </a:r>
            <a:endParaRPr lang="en-US" sz="2400" dirty="0"/>
          </a:p>
          <a:p>
            <a:pPr marL="457200"/>
            <a:endParaRPr lang="en-US" b="0" dirty="0"/>
          </a:p>
        </p:txBody>
      </p:sp>
      <p:pic>
        <p:nvPicPr>
          <p:cNvPr id="4" name="Content Placeholder 3">
            <a:extLst>
              <a:ext uri="{FF2B5EF4-FFF2-40B4-BE49-F238E27FC236}">
                <a16:creationId xmlns:a16="http://schemas.microsoft.com/office/drawing/2014/main" id="{EB82F4F6-358A-2A85-C112-344325E63388}"/>
              </a:ext>
            </a:extLst>
          </p:cNvPr>
          <p:cNvPicPr>
            <a:picLocks noGrp="1" noChangeAspect="1"/>
          </p:cNvPicPr>
          <p:nvPr>
            <p:ph sz="quarter" idx="12"/>
          </p:nvPr>
        </p:nvPicPr>
        <p:blipFill>
          <a:blip r:embed="rId2"/>
          <a:stretch>
            <a:fillRect/>
          </a:stretch>
        </p:blipFill>
        <p:spPr>
          <a:xfrm>
            <a:off x="6278563" y="2011892"/>
            <a:ext cx="5303837" cy="3535891"/>
          </a:xfrm>
          <a:prstGeom prst="rect">
            <a:avLst/>
          </a:prstGeom>
        </p:spPr>
      </p:pic>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a:xfrm>
            <a:off x="609600" y="360594"/>
            <a:ext cx="10972800" cy="896706"/>
          </a:xfrm>
        </p:spPr>
        <p:txBody>
          <a:bodyPr anchor="b">
            <a:normAutofit/>
          </a:bodyPr>
          <a:lstStyle/>
          <a:p>
            <a:r>
              <a:rPr lang="en-US" dirty="0"/>
              <a:t>Subrogation Rights</a:t>
            </a:r>
          </a:p>
        </p:txBody>
      </p:sp>
      <p:sp>
        <p:nvSpPr>
          <p:cNvPr id="6" name="TextBox 5">
            <a:extLst>
              <a:ext uri="{FF2B5EF4-FFF2-40B4-BE49-F238E27FC236}">
                <a16:creationId xmlns:a16="http://schemas.microsoft.com/office/drawing/2014/main" id="{C9277937-262D-52FA-CE4D-CBCBCAB2191F}"/>
              </a:ext>
            </a:extLst>
          </p:cNvPr>
          <p:cNvSpPr txBox="1"/>
          <p:nvPr/>
        </p:nvSpPr>
        <p:spPr>
          <a:xfrm>
            <a:off x="6096000" y="1115186"/>
            <a:ext cx="5486400" cy="923330"/>
          </a:xfrm>
          <a:prstGeom prst="rect">
            <a:avLst/>
          </a:prstGeom>
          <a:noFill/>
        </p:spPr>
        <p:txBody>
          <a:bodyPr wrap="square">
            <a:spAutoFit/>
          </a:bodyPr>
          <a:lstStyle/>
          <a:p>
            <a:pPr algn="l"/>
            <a:r>
              <a:rPr lang="en-US" b="1" i="0" dirty="0">
                <a:solidFill>
                  <a:srgbClr val="333333"/>
                </a:solidFill>
                <a:effectLst/>
                <a:latin typeface="Helvetica Neue"/>
              </a:rPr>
              <a:t>Wall Street Brokers Start Trading Insurer Claims From LA Fires</a:t>
            </a:r>
          </a:p>
          <a:p>
            <a:pPr algn="l"/>
            <a:r>
              <a:rPr lang="en-US" b="0" i="0" dirty="0">
                <a:solidFill>
                  <a:srgbClr val="888888"/>
                </a:solidFill>
                <a:effectLst/>
                <a:latin typeface="Helvetica Neue"/>
              </a:rPr>
              <a:t>By </a:t>
            </a:r>
            <a:r>
              <a:rPr lang="en-US" b="0" i="0" u="none" strike="noStrike" dirty="0">
                <a:solidFill>
                  <a:srgbClr val="08398F"/>
                </a:solidFill>
                <a:effectLst/>
                <a:latin typeface="Helvetica Neue"/>
                <a:hlinkClick r:id="rId3" tooltip="Posts by Blake Brittain"/>
              </a:rPr>
              <a:t>Blake Brittain</a:t>
            </a:r>
            <a:r>
              <a:rPr lang="en-US" b="0" i="0" dirty="0">
                <a:solidFill>
                  <a:srgbClr val="888888"/>
                </a:solidFill>
                <a:effectLst/>
                <a:latin typeface="Helvetica Neue"/>
              </a:rPr>
              <a:t> | March 20, 2025</a:t>
            </a:r>
          </a:p>
        </p:txBody>
      </p:sp>
      <p:sp>
        <p:nvSpPr>
          <p:cNvPr id="9" name="TextBox 8">
            <a:extLst>
              <a:ext uri="{FF2B5EF4-FFF2-40B4-BE49-F238E27FC236}">
                <a16:creationId xmlns:a16="http://schemas.microsoft.com/office/drawing/2014/main" id="{7349EE3B-2FDF-33D6-7E14-811A1D1B6C6C}"/>
              </a:ext>
            </a:extLst>
          </p:cNvPr>
          <p:cNvSpPr txBox="1"/>
          <p:nvPr/>
        </p:nvSpPr>
        <p:spPr>
          <a:xfrm>
            <a:off x="6278563" y="5547783"/>
            <a:ext cx="3573008" cy="276999"/>
          </a:xfrm>
          <a:prstGeom prst="rect">
            <a:avLst/>
          </a:prstGeom>
          <a:noFill/>
        </p:spPr>
        <p:txBody>
          <a:bodyPr wrap="square" rtlCol="0">
            <a:spAutoFit/>
          </a:bodyPr>
          <a:lstStyle/>
          <a:p>
            <a:pPr algn="l"/>
            <a:r>
              <a:rPr lang="en-US" sz="1200" dirty="0">
                <a:solidFill>
                  <a:schemeClr val="accent1"/>
                </a:solidFill>
                <a:hlinkClick r:id="rId4"/>
              </a:rPr>
              <a:t>Source: Insurance Journal</a:t>
            </a:r>
            <a:endParaRPr lang="en-US" sz="1200" dirty="0">
              <a:solidFill>
                <a:schemeClr val="accent1"/>
              </a:solidFill>
            </a:endParaRPr>
          </a:p>
        </p:txBody>
      </p:sp>
    </p:spTree>
    <p:extLst>
      <p:ext uri="{BB962C8B-B14F-4D97-AF65-F5344CB8AC3E}">
        <p14:creationId xmlns:p14="http://schemas.microsoft.com/office/powerpoint/2010/main" val="349986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A29973-5AFD-056E-145B-1E72CB177C36}"/>
              </a:ext>
            </a:extLst>
          </p:cNvPr>
          <p:cNvPicPr>
            <a:picLocks noChangeAspect="1"/>
          </p:cNvPicPr>
          <p:nvPr/>
        </p:nvPicPr>
        <p:blipFill>
          <a:blip r:embed="rId2"/>
          <a:stretch>
            <a:fillRect/>
          </a:stretch>
        </p:blipFill>
        <p:spPr>
          <a:xfrm>
            <a:off x="641187" y="342900"/>
            <a:ext cx="10736966" cy="5786560"/>
          </a:xfrm>
          <a:prstGeom prst="rect">
            <a:avLst/>
          </a:prstGeom>
          <a:ln w="6350">
            <a:solidFill>
              <a:schemeClr val="tx1"/>
            </a:solidFill>
          </a:ln>
        </p:spPr>
      </p:pic>
      <p:sp>
        <p:nvSpPr>
          <p:cNvPr id="8" name="TextBox 7">
            <a:extLst>
              <a:ext uri="{FF2B5EF4-FFF2-40B4-BE49-F238E27FC236}">
                <a16:creationId xmlns:a16="http://schemas.microsoft.com/office/drawing/2014/main" id="{3C04D29D-3E01-C083-E737-CA7025B78AF7}"/>
              </a:ext>
            </a:extLst>
          </p:cNvPr>
          <p:cNvSpPr txBox="1"/>
          <p:nvPr/>
        </p:nvSpPr>
        <p:spPr>
          <a:xfrm>
            <a:off x="697459" y="6339219"/>
            <a:ext cx="4194928" cy="246221"/>
          </a:xfrm>
          <a:prstGeom prst="rect">
            <a:avLst/>
          </a:prstGeom>
          <a:noFill/>
        </p:spPr>
        <p:txBody>
          <a:bodyPr wrap="square" rtlCol="0">
            <a:spAutoFit/>
          </a:bodyPr>
          <a:lstStyle/>
          <a:p>
            <a:pPr algn="l"/>
            <a:r>
              <a:rPr lang="en-US" sz="1000" dirty="0"/>
              <a:t>Source: </a:t>
            </a:r>
            <a:r>
              <a:rPr lang="en-US" sz="1000" dirty="0">
                <a:hlinkClick r:id="rId3"/>
              </a:rPr>
              <a:t>City of Los Angeles </a:t>
            </a:r>
            <a:r>
              <a:rPr lang="en-US" sz="1000" dirty="0" err="1">
                <a:hlinkClick r:id="rId3"/>
              </a:rPr>
              <a:t>Geohub</a:t>
            </a:r>
            <a:endParaRPr lang="en-US" sz="1000" dirty="0"/>
          </a:p>
        </p:txBody>
      </p:sp>
      <p:sp>
        <p:nvSpPr>
          <p:cNvPr id="5" name="TextBox 4">
            <a:extLst>
              <a:ext uri="{FF2B5EF4-FFF2-40B4-BE49-F238E27FC236}">
                <a16:creationId xmlns:a16="http://schemas.microsoft.com/office/drawing/2014/main" id="{78D385EE-016E-75B8-BAB9-F2761E688DA3}"/>
              </a:ext>
            </a:extLst>
          </p:cNvPr>
          <p:cNvSpPr txBox="1"/>
          <p:nvPr/>
        </p:nvSpPr>
        <p:spPr>
          <a:xfrm>
            <a:off x="641187" y="5698573"/>
            <a:ext cx="2940998" cy="430887"/>
          </a:xfrm>
          <a:prstGeom prst="rect">
            <a:avLst/>
          </a:prstGeom>
          <a:noFill/>
          <a:ln>
            <a:noFill/>
          </a:ln>
        </p:spPr>
        <p:txBody>
          <a:bodyPr wrap="square" rtlCol="0">
            <a:spAutoFit/>
          </a:bodyPr>
          <a:lstStyle/>
          <a:p>
            <a:pPr algn="l"/>
            <a:r>
              <a:rPr lang="en-US" sz="1100" dirty="0"/>
              <a:t>Yellow Area: Represents the Palisades Fire</a:t>
            </a:r>
          </a:p>
          <a:p>
            <a:pPr algn="l"/>
            <a:r>
              <a:rPr lang="en-US" sz="1100" dirty="0"/>
              <a:t>Blue Area: Represents the Eaton Fire</a:t>
            </a:r>
          </a:p>
        </p:txBody>
      </p:sp>
    </p:spTree>
    <p:extLst>
      <p:ext uri="{BB962C8B-B14F-4D97-AF65-F5344CB8AC3E}">
        <p14:creationId xmlns:p14="http://schemas.microsoft.com/office/powerpoint/2010/main" val="3232166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609600" y="1600199"/>
            <a:ext cx="5476875" cy="4789715"/>
          </a:xfrm>
        </p:spPr>
        <p:txBody>
          <a:bodyPr>
            <a:normAutofit/>
          </a:bodyPr>
          <a:lstStyle/>
          <a:p>
            <a:r>
              <a:rPr lang="en-US" sz="2400" b="0" dirty="0"/>
              <a:t>Reinsurers will want to </a:t>
            </a:r>
            <a:r>
              <a:rPr lang="en-US" sz="2400" b="0" dirty="0">
                <a:solidFill>
                  <a:schemeClr val="accent5"/>
                </a:solidFill>
              </a:rPr>
              <a:t>avoid a disconnect </a:t>
            </a:r>
            <a:r>
              <a:rPr lang="en-US" sz="2400" b="0" dirty="0"/>
              <a:t>between their </a:t>
            </a:r>
            <a:r>
              <a:rPr lang="en-US" sz="2400" b="0" dirty="0" err="1"/>
              <a:t>XOL</a:t>
            </a:r>
            <a:r>
              <a:rPr lang="en-US" sz="2400" b="0" dirty="0"/>
              <a:t> reinsurance and retro reinsurance.</a:t>
            </a:r>
          </a:p>
          <a:p>
            <a:endParaRPr lang="en-US" sz="2400" b="0" dirty="0"/>
          </a:p>
          <a:p>
            <a:r>
              <a:rPr lang="en-US" sz="2400" b="0" dirty="0"/>
              <a:t>Some retrocessional contracts may not include wildfire-specific “loss occurrence” definitions.</a:t>
            </a:r>
          </a:p>
          <a:p>
            <a:endParaRPr lang="en-US" sz="2400" b="0" dirty="0"/>
          </a:p>
          <a:p>
            <a:r>
              <a:rPr lang="en-US" sz="2400" b="0" dirty="0"/>
              <a:t>This could lead to a situation where the loss occurrence definition for retro reinsurance is </a:t>
            </a:r>
            <a:r>
              <a:rPr lang="en-US" sz="2400" b="0" dirty="0">
                <a:solidFill>
                  <a:schemeClr val="accent5"/>
                </a:solidFill>
              </a:rPr>
              <a:t>narrower</a:t>
            </a:r>
            <a:r>
              <a:rPr lang="en-US" sz="2400" b="0" dirty="0"/>
              <a:t> than in the </a:t>
            </a:r>
            <a:r>
              <a:rPr lang="en-US" sz="2400" b="0" dirty="0" err="1"/>
              <a:t>XOL</a:t>
            </a:r>
            <a:r>
              <a:rPr lang="en-US" sz="2400" b="0" dirty="0"/>
              <a:t> reinsurance contracts.</a:t>
            </a:r>
          </a:p>
          <a:p>
            <a:endParaRPr lang="en-US" sz="2400" b="0" dirty="0"/>
          </a:p>
        </p:txBody>
      </p:sp>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Retrocession Issues</a:t>
            </a:r>
          </a:p>
        </p:txBody>
      </p:sp>
      <p:sp>
        <p:nvSpPr>
          <p:cNvPr id="7" name="TextBox 6">
            <a:extLst>
              <a:ext uri="{FF2B5EF4-FFF2-40B4-BE49-F238E27FC236}">
                <a16:creationId xmlns:a16="http://schemas.microsoft.com/office/drawing/2014/main" id="{7A3409F5-A2B9-F457-E8BE-0B6E2CF5B6A8}"/>
              </a:ext>
            </a:extLst>
          </p:cNvPr>
          <p:cNvSpPr txBox="1"/>
          <p:nvPr/>
        </p:nvSpPr>
        <p:spPr>
          <a:xfrm>
            <a:off x="6086476" y="4886324"/>
            <a:ext cx="6097554" cy="261610"/>
          </a:xfrm>
          <a:prstGeom prst="rect">
            <a:avLst/>
          </a:prstGeom>
          <a:noFill/>
        </p:spPr>
        <p:txBody>
          <a:bodyPr wrap="square">
            <a:spAutoFit/>
          </a:bodyPr>
          <a:lstStyle/>
          <a:p>
            <a:r>
              <a:rPr lang="en-US" sz="1050" dirty="0">
                <a:hlinkClick r:id="rId3"/>
              </a:rPr>
              <a:t>Photo: The Guardian</a:t>
            </a:r>
            <a:endParaRPr lang="en-US" sz="1050" dirty="0"/>
          </a:p>
        </p:txBody>
      </p:sp>
      <p:pic>
        <p:nvPicPr>
          <p:cNvPr id="7170" name="Picture 2" descr="Destroyed homes in Pacific Palisades on Thursday.">
            <a:extLst>
              <a:ext uri="{FF2B5EF4-FFF2-40B4-BE49-F238E27FC236}">
                <a16:creationId xmlns:a16="http://schemas.microsoft.com/office/drawing/2014/main" id="{177C788C-DF06-FD54-F3E0-5FC1D6BA6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1600199"/>
            <a:ext cx="5476875"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959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609600" y="1600200"/>
            <a:ext cx="10972800" cy="4788568"/>
          </a:xfrm>
        </p:spPr>
        <p:txBody>
          <a:bodyPr>
            <a:normAutofit/>
          </a:bodyPr>
          <a:lstStyle/>
          <a:p>
            <a:pPr marL="457200"/>
            <a:r>
              <a:rPr lang="en-US" sz="2400" b="0" dirty="0"/>
              <a:t>According to Gallagher Re, catastrophe reinsurance capacity remains strong, with traditional reinsurance capital rising to $655B as of December 31, 2024, with an additional $114B in alternative capital available as well.</a:t>
            </a:r>
          </a:p>
          <a:p>
            <a:pPr marL="457200"/>
            <a:endParaRPr lang="en-US" sz="2400" b="0" dirty="0"/>
          </a:p>
          <a:p>
            <a:pPr marL="457200"/>
            <a:r>
              <a:rPr lang="en-US" sz="2400" b="0" dirty="0"/>
              <a:t>In this market, it is difficult to assess the long-term impact of the LA wildfires on reinsurance terms and claims, but consider:</a:t>
            </a:r>
          </a:p>
          <a:p>
            <a:pPr marL="971550" lvl="2" indent="-285750">
              <a:spcBef>
                <a:spcPts val="1000"/>
              </a:spcBef>
              <a:buClr>
                <a:schemeClr val="accent5"/>
              </a:buClr>
              <a:buFont typeface="+mj-lt"/>
              <a:buAutoNum type="arabicPeriod"/>
            </a:pPr>
            <a:r>
              <a:rPr lang="en-US" sz="2400" dirty="0">
                <a:solidFill>
                  <a:schemeClr val="accent5"/>
                </a:solidFill>
              </a:rPr>
              <a:t>How much discretion is granted on aggregation?</a:t>
            </a:r>
          </a:p>
          <a:p>
            <a:pPr marL="971550" lvl="2" indent="-285750">
              <a:spcBef>
                <a:spcPts val="1000"/>
              </a:spcBef>
              <a:buClr>
                <a:schemeClr val="accent5"/>
              </a:buClr>
              <a:buFont typeface="+mj-lt"/>
              <a:buAutoNum type="arabicPeriod"/>
            </a:pPr>
            <a:r>
              <a:rPr lang="en-US" sz="2400" dirty="0">
                <a:solidFill>
                  <a:schemeClr val="accent5"/>
                </a:solidFill>
              </a:rPr>
              <a:t>Should contracts likely to involve wildfire address accumulation and timing issues?</a:t>
            </a:r>
          </a:p>
          <a:p>
            <a:pPr marL="971550" lvl="2" indent="-285750">
              <a:spcBef>
                <a:spcPts val="1000"/>
              </a:spcBef>
              <a:buClr>
                <a:schemeClr val="accent5"/>
              </a:buClr>
              <a:buFont typeface="+mj-lt"/>
              <a:buAutoNum type="arabicPeriod"/>
            </a:pPr>
            <a:r>
              <a:rPr lang="en-US" sz="2400" dirty="0">
                <a:solidFill>
                  <a:schemeClr val="accent5"/>
                </a:solidFill>
              </a:rPr>
              <a:t>What comes out of California market changes?</a:t>
            </a:r>
          </a:p>
        </p:txBody>
      </p:sp>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LA Wildfires: </a:t>
            </a:r>
            <a:r>
              <a:rPr lang="en-US" b="1" dirty="0"/>
              <a:t>Future Questions &amp; Issues</a:t>
            </a:r>
          </a:p>
        </p:txBody>
      </p:sp>
    </p:spTree>
    <p:extLst>
      <p:ext uri="{BB962C8B-B14F-4D97-AF65-F5344CB8AC3E}">
        <p14:creationId xmlns:p14="http://schemas.microsoft.com/office/powerpoint/2010/main" val="1002449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4FDCC-B56D-344E-7E0E-4166CE6DBD06}"/>
              </a:ext>
            </a:extLst>
          </p:cNvPr>
          <p:cNvSpPr>
            <a:spLocks noGrp="1"/>
          </p:cNvSpPr>
          <p:nvPr>
            <p:ph sz="quarter" idx="11"/>
          </p:nvPr>
        </p:nvSpPr>
        <p:spPr>
          <a:xfrm>
            <a:off x="609600" y="1700785"/>
            <a:ext cx="11204448" cy="4389120"/>
          </a:xfrm>
        </p:spPr>
        <p:txBody>
          <a:bodyPr wrap="square">
            <a:noAutofit/>
          </a:bodyPr>
          <a:lstStyle/>
          <a:p>
            <a:pPr marL="0" indent="0">
              <a:buNone/>
            </a:pPr>
            <a:r>
              <a:rPr lang="en-US" sz="2400" u="sng" dirty="0"/>
              <a:t>Mercury General 1</a:t>
            </a:r>
            <a:r>
              <a:rPr lang="en-US" sz="2400" u="sng" baseline="30000" dirty="0"/>
              <a:t>st</a:t>
            </a:r>
            <a:r>
              <a:rPr lang="en-US" sz="2400" u="sng" dirty="0"/>
              <a:t> Quarter Financial Report: May 6, 2025</a:t>
            </a:r>
          </a:p>
          <a:p>
            <a:pPr marL="0" indent="0">
              <a:buNone/>
            </a:pPr>
            <a:r>
              <a:rPr lang="en-US" sz="2400" b="0" i="1" dirty="0"/>
              <a:t>Although the Company recorded the Palisades and Eaton fires as one event for reinsurance purposes, it </a:t>
            </a:r>
            <a:r>
              <a:rPr lang="en-US" sz="2400" i="1" dirty="0">
                <a:solidFill>
                  <a:schemeClr val="accent3"/>
                </a:solidFill>
              </a:rPr>
              <a:t>retains the ability to consider </a:t>
            </a:r>
            <a:r>
              <a:rPr lang="en-US" sz="2400" b="0" i="1" dirty="0"/>
              <a:t>them as two separate events </a:t>
            </a:r>
          </a:p>
          <a:p>
            <a:pPr marL="0" indent="0">
              <a:buNone/>
            </a:pPr>
            <a:r>
              <a:rPr lang="en-US" sz="2400" b="0" i="1" dirty="0"/>
              <a:t>… </a:t>
            </a:r>
          </a:p>
          <a:p>
            <a:pPr marL="0" indent="0">
              <a:buNone/>
            </a:pPr>
            <a:r>
              <a:rPr lang="en-US" sz="2400" b="0" i="1" dirty="0"/>
              <a:t>As more information becomes available to the Company, including any updated subrogation recovery estimates and the impact on future reinsurance premiums under the two-event scenario, </a:t>
            </a:r>
            <a:r>
              <a:rPr lang="en-US" sz="2400" i="1" dirty="0">
                <a:solidFill>
                  <a:schemeClr val="accent3"/>
                </a:solidFill>
              </a:rPr>
              <a:t>the Company may re-evaluate </a:t>
            </a:r>
            <a:r>
              <a:rPr lang="en-US" sz="2400" b="0" i="1" dirty="0"/>
              <a:t>whether it will consider the Palisades and Eaton fires as two separate events.</a:t>
            </a:r>
          </a:p>
        </p:txBody>
      </p:sp>
      <p:sp>
        <p:nvSpPr>
          <p:cNvPr id="3" name="Title 2">
            <a:extLst>
              <a:ext uri="{FF2B5EF4-FFF2-40B4-BE49-F238E27FC236}">
                <a16:creationId xmlns:a16="http://schemas.microsoft.com/office/drawing/2014/main" id="{3778C59B-4F66-52C2-9B32-3B8A61FFFF84}"/>
              </a:ext>
            </a:extLst>
          </p:cNvPr>
          <p:cNvSpPr>
            <a:spLocks noGrp="1"/>
          </p:cNvSpPr>
          <p:nvPr>
            <p:ph type="title"/>
          </p:nvPr>
        </p:nvSpPr>
        <p:spPr/>
        <p:txBody>
          <a:bodyPr>
            <a:normAutofit/>
          </a:bodyPr>
          <a:lstStyle/>
          <a:p>
            <a:r>
              <a:rPr lang="en-US" dirty="0"/>
              <a:t>LA Wildfires: </a:t>
            </a:r>
            <a:r>
              <a:rPr lang="en-US" b="1" dirty="0"/>
              <a:t>Future Questions &amp; Issues</a:t>
            </a:r>
          </a:p>
        </p:txBody>
      </p:sp>
    </p:spTree>
    <p:extLst>
      <p:ext uri="{BB962C8B-B14F-4D97-AF65-F5344CB8AC3E}">
        <p14:creationId xmlns:p14="http://schemas.microsoft.com/office/powerpoint/2010/main" val="773705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14">
            <a:extLst>
              <a:ext uri="{FF2B5EF4-FFF2-40B4-BE49-F238E27FC236}">
                <a16:creationId xmlns:a16="http://schemas.microsoft.com/office/drawing/2014/main" id="{EF4399C2-FC52-C1F0-7495-67AD244544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4400" y="2030757"/>
            <a:ext cx="1828800" cy="1828800"/>
          </a:xfrm>
          <a:prstGeom prst="rect">
            <a:avLst/>
          </a:prstGeom>
        </p:spPr>
      </p:pic>
      <p:pic>
        <p:nvPicPr>
          <p:cNvPr id="10" name="Graphic 14">
            <a:extLst>
              <a:ext uri="{FF2B5EF4-FFF2-40B4-BE49-F238E27FC236}">
                <a16:creationId xmlns:a16="http://schemas.microsoft.com/office/drawing/2014/main" id="{16ABF539-940F-3CB2-6495-1D2EF99ED7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53437" y="2030757"/>
            <a:ext cx="1828800" cy="1828800"/>
          </a:xfrm>
          <a:prstGeom prst="rect">
            <a:avLst/>
          </a:prstGeom>
        </p:spPr>
      </p:pic>
      <p:sp>
        <p:nvSpPr>
          <p:cNvPr id="3" name="Text Placeholder 2">
            <a:extLst>
              <a:ext uri="{FF2B5EF4-FFF2-40B4-BE49-F238E27FC236}">
                <a16:creationId xmlns:a16="http://schemas.microsoft.com/office/drawing/2014/main" id="{4D794D40-937F-5A55-25CE-2C4D7B575CD8}"/>
              </a:ext>
            </a:extLst>
          </p:cNvPr>
          <p:cNvSpPr>
            <a:spLocks noGrp="1"/>
          </p:cNvSpPr>
          <p:nvPr>
            <p:ph type="body" sz="quarter" idx="12"/>
          </p:nvPr>
        </p:nvSpPr>
        <p:spPr>
          <a:xfrm>
            <a:off x="818356" y="3980911"/>
            <a:ext cx="2579268" cy="1107666"/>
          </a:xfrm>
        </p:spPr>
        <p:txBody>
          <a:bodyPr/>
          <a:lstStyle/>
          <a:p>
            <a:r>
              <a:rPr lang="en-US" dirty="0">
                <a:solidFill>
                  <a:schemeClr val="accent5"/>
                </a:solidFill>
              </a:rPr>
              <a:t>Steven D. Allison</a:t>
            </a:r>
          </a:p>
          <a:p>
            <a:pPr lvl="1"/>
            <a:r>
              <a:rPr lang="en-US" dirty="0"/>
              <a:t>Partner | Orange County</a:t>
            </a:r>
          </a:p>
          <a:p>
            <a:pPr lvl="1"/>
            <a:r>
              <a:rPr lang="en-US" dirty="0"/>
              <a:t>949.622.2703</a:t>
            </a:r>
            <a:br>
              <a:rPr lang="en-US" dirty="0"/>
            </a:br>
            <a:r>
              <a:rPr lang="en-US" dirty="0">
                <a:solidFill>
                  <a:schemeClr val="accent5"/>
                </a:solidFill>
              </a:rPr>
              <a:t>steven.allison@troutman.com</a:t>
            </a:r>
          </a:p>
        </p:txBody>
      </p:sp>
      <p:sp>
        <p:nvSpPr>
          <p:cNvPr id="5" name="Text Placeholder 4">
            <a:extLst>
              <a:ext uri="{FF2B5EF4-FFF2-40B4-BE49-F238E27FC236}">
                <a16:creationId xmlns:a16="http://schemas.microsoft.com/office/drawing/2014/main" id="{3DDB9642-60EF-69DC-63AC-920237EDF616}"/>
              </a:ext>
            </a:extLst>
          </p:cNvPr>
          <p:cNvSpPr>
            <a:spLocks noGrp="1"/>
          </p:cNvSpPr>
          <p:nvPr>
            <p:ph type="body" sz="quarter" idx="14"/>
          </p:nvPr>
        </p:nvSpPr>
        <p:spPr>
          <a:xfrm>
            <a:off x="3857393" y="3980911"/>
            <a:ext cx="3153007" cy="1107666"/>
          </a:xfrm>
        </p:spPr>
        <p:txBody>
          <a:bodyPr/>
          <a:lstStyle/>
          <a:p>
            <a:r>
              <a:rPr lang="en-US" dirty="0">
                <a:solidFill>
                  <a:schemeClr val="accent5"/>
                </a:solidFill>
              </a:rPr>
              <a:t>Michael T. Carolan</a:t>
            </a:r>
          </a:p>
          <a:p>
            <a:pPr lvl="1"/>
            <a:r>
              <a:rPr lang="en-US" dirty="0"/>
              <a:t>Partner | Detroit &amp; Washington, D.C.</a:t>
            </a:r>
          </a:p>
          <a:p>
            <a:pPr lvl="1"/>
            <a:r>
              <a:rPr lang="en-US" dirty="0"/>
              <a:t>248.359.7321</a:t>
            </a:r>
            <a:br>
              <a:rPr lang="en-US" dirty="0"/>
            </a:br>
            <a:r>
              <a:rPr lang="en-US" dirty="0">
                <a:solidFill>
                  <a:schemeClr val="accent5"/>
                </a:solidFill>
              </a:rPr>
              <a:t>michael.carolan@troutman.com</a:t>
            </a:r>
          </a:p>
        </p:txBody>
      </p:sp>
      <p:sp>
        <p:nvSpPr>
          <p:cNvPr id="12" name="Title 11">
            <a:extLst>
              <a:ext uri="{FF2B5EF4-FFF2-40B4-BE49-F238E27FC236}">
                <a16:creationId xmlns:a16="http://schemas.microsoft.com/office/drawing/2014/main" id="{A831A734-3BAB-9CF9-6CA9-6A68D2BC56A0}"/>
              </a:ext>
            </a:extLst>
          </p:cNvPr>
          <p:cNvSpPr>
            <a:spLocks noGrp="1"/>
          </p:cNvSpPr>
          <p:nvPr>
            <p:ph type="title"/>
          </p:nvPr>
        </p:nvSpPr>
        <p:spPr>
          <a:xfrm>
            <a:off x="609600" y="360594"/>
            <a:ext cx="10972800" cy="896706"/>
          </a:xfrm>
        </p:spPr>
        <p:txBody>
          <a:bodyPr/>
          <a:lstStyle/>
          <a:p>
            <a:r>
              <a:rPr lang="en-US" dirty="0"/>
              <a:t>Contacts</a:t>
            </a:r>
          </a:p>
        </p:txBody>
      </p:sp>
      <p:pic>
        <p:nvPicPr>
          <p:cNvPr id="4" name="Picture Placeholder 3" descr="A person in a suit and tie&#10;&#10;AI-generated content may be incorrect.">
            <a:extLst>
              <a:ext uri="{FF2B5EF4-FFF2-40B4-BE49-F238E27FC236}">
                <a16:creationId xmlns:a16="http://schemas.microsoft.com/office/drawing/2014/main" id="{B71B99E6-7207-3DF6-29EB-3414E5A3D305}"/>
              </a:ext>
            </a:extLst>
          </p:cNvPr>
          <p:cNvPicPr>
            <a:picLocks noGrp="1" noChangeAspect="1"/>
          </p:cNvPicPr>
          <p:nvPr>
            <p:ph type="pic" sz="quarter" idx="11"/>
          </p:nvPr>
        </p:nvPicPr>
        <p:blipFill>
          <a:blip r:embed="rId3"/>
          <a:srcRect/>
          <a:stretch>
            <a:fillRect/>
          </a:stretch>
        </p:blipFill>
        <p:spPr/>
      </p:pic>
      <p:pic>
        <p:nvPicPr>
          <p:cNvPr id="16" name="Picture Placeholder 15" descr="A person in a suit and tie&#10;&#10;AI-generated content may be incorrect.">
            <a:extLst>
              <a:ext uri="{FF2B5EF4-FFF2-40B4-BE49-F238E27FC236}">
                <a16:creationId xmlns:a16="http://schemas.microsoft.com/office/drawing/2014/main" id="{C5853760-A19A-E924-803F-FE0734503CD3}"/>
              </a:ext>
            </a:extLst>
          </p:cNvPr>
          <p:cNvPicPr>
            <a:picLocks noGrp="1" noChangeAspect="1"/>
          </p:cNvPicPr>
          <p:nvPr>
            <p:ph type="pic" sz="quarter" idx="13"/>
          </p:nvPr>
        </p:nvPicPr>
        <p:blipFill>
          <a:blip r:embed="rId4"/>
          <a:srcRect/>
          <a:stretch>
            <a:fillRect/>
          </a:stretch>
        </p:blipFill>
        <p:spPr>
          <a:xfrm>
            <a:off x="3953437" y="2030757"/>
            <a:ext cx="1828800" cy="1828800"/>
          </a:xfrm>
        </p:spPr>
      </p:pic>
    </p:spTree>
    <p:extLst>
      <p:ext uri="{BB962C8B-B14F-4D97-AF65-F5344CB8AC3E}">
        <p14:creationId xmlns:p14="http://schemas.microsoft.com/office/powerpoint/2010/main" val="1244879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4CA3E0E-C62A-D5FD-DA36-E2EC8EA44545}"/>
              </a:ext>
            </a:extLst>
          </p:cNvPr>
          <p:cNvSpPr txBox="1">
            <a:spLocks/>
          </p:cNvSpPr>
          <p:nvPr/>
        </p:nvSpPr>
        <p:spPr>
          <a:xfrm>
            <a:off x="1383506" y="2962274"/>
            <a:ext cx="9424988" cy="2201069"/>
          </a:xfrm>
          <a:prstGeom prst="rect">
            <a:avLst/>
          </a:prstGeom>
        </p:spPr>
        <p:txBody>
          <a:bodyPr/>
          <a:lstStyle>
            <a:lvl1pPr marL="228600" indent="-228600" algn="l" defTabSz="914400" rtl="0" eaLnBrk="1" latinLnBrk="0" hangingPunct="1">
              <a:lnSpc>
                <a:spcPct val="90000"/>
              </a:lnSpc>
              <a:spcBef>
                <a:spcPts val="1000"/>
              </a:spcBef>
              <a:spcAft>
                <a:spcPts val="0"/>
              </a:spcAft>
              <a:buClr>
                <a:schemeClr val="accent1"/>
              </a:buClr>
              <a:buFont typeface="Arial" panose="020B0604020202020204" pitchFamily="34" charset="0"/>
              <a:buChar char="•"/>
              <a:defRPr sz="2000" b="1" kern="1200">
                <a:solidFill>
                  <a:schemeClr val="tx1"/>
                </a:solidFill>
                <a:latin typeface="+mn-lt"/>
                <a:ea typeface="+mn-ea"/>
                <a:cs typeface="+mn-cs"/>
              </a:defRPr>
            </a:lvl1pPr>
            <a:lvl2pPr marL="687388"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4588"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tabLst/>
              <a:defRPr sz="1600" kern="1200">
                <a:solidFill>
                  <a:schemeClr val="tx1"/>
                </a:solidFill>
                <a:latin typeface="+mn-lt"/>
                <a:ea typeface="+mn-ea"/>
                <a:cs typeface="+mn-cs"/>
              </a:defRPr>
            </a:lvl3pPr>
            <a:lvl4pPr marL="1598613"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400" kern="1200">
                <a:solidFill>
                  <a:schemeClr val="tx1"/>
                </a:solidFill>
                <a:latin typeface="+mn-lt"/>
                <a:ea typeface="+mn-ea"/>
                <a:cs typeface="+mn-cs"/>
              </a:defRPr>
            </a:lvl4pPr>
            <a:lvl5pPr marL="2058988"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a:p>
        </p:txBody>
      </p:sp>
    </p:spTree>
    <p:extLst>
      <p:ext uri="{BB962C8B-B14F-4D97-AF65-F5344CB8AC3E}">
        <p14:creationId xmlns:p14="http://schemas.microsoft.com/office/powerpoint/2010/main" val="273480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83409E1B-BD10-9BF6-B6EB-5D57B8E95C6E}"/>
              </a:ext>
            </a:extLst>
          </p:cNvPr>
          <p:cNvSpPr>
            <a:spLocks noGrp="1"/>
          </p:cNvSpPr>
          <p:nvPr>
            <p:ph sz="quarter" idx="11"/>
          </p:nvPr>
        </p:nvSpPr>
        <p:spPr>
          <a:xfrm>
            <a:off x="609600" y="1600200"/>
            <a:ext cx="10972800" cy="4343400"/>
          </a:xfrm>
        </p:spPr>
        <p:txBody>
          <a:bodyPr>
            <a:normAutofit fontScale="85000" lnSpcReduction="10000"/>
          </a:bodyPr>
          <a:lstStyle/>
          <a:p>
            <a:pPr>
              <a:lnSpc>
                <a:spcPct val="100000"/>
              </a:lnSpc>
              <a:spcAft>
                <a:spcPts val="600"/>
              </a:spcAft>
            </a:pPr>
            <a:r>
              <a:rPr lang="en-US" sz="2400" b="0" dirty="0"/>
              <a:t>As of March 5, 2025, when last updated, the California Department of Insurance estimated:</a:t>
            </a:r>
          </a:p>
          <a:p>
            <a:pPr lvl="1">
              <a:lnSpc>
                <a:spcPct val="100000"/>
              </a:lnSpc>
              <a:spcAft>
                <a:spcPts val="600"/>
              </a:spcAft>
            </a:pPr>
            <a:r>
              <a:rPr lang="en-US" sz="2400" b="0" dirty="0"/>
              <a:t>Claims filed – 37,74</a:t>
            </a:r>
            <a:r>
              <a:rPr lang="en-US" sz="2400" dirty="0"/>
              <a:t>9</a:t>
            </a:r>
          </a:p>
          <a:p>
            <a:pPr lvl="1">
              <a:lnSpc>
                <a:spcPct val="100000"/>
              </a:lnSpc>
              <a:spcAft>
                <a:spcPts val="600"/>
              </a:spcAft>
            </a:pPr>
            <a:r>
              <a:rPr lang="en-US" sz="2400" b="0" dirty="0"/>
              <a:t>Claims partially paid – 27,821</a:t>
            </a:r>
          </a:p>
          <a:p>
            <a:pPr lvl="1">
              <a:lnSpc>
                <a:spcPct val="100000"/>
              </a:lnSpc>
              <a:spcAft>
                <a:spcPts val="1800"/>
              </a:spcAft>
            </a:pPr>
            <a:r>
              <a:rPr lang="en-US" sz="2400" b="0" dirty="0"/>
              <a:t>Claims </a:t>
            </a:r>
            <a:r>
              <a:rPr lang="en-US" sz="2400" dirty="0"/>
              <a:t>paid - $12.1 billion</a:t>
            </a:r>
          </a:p>
          <a:p>
            <a:pPr>
              <a:lnSpc>
                <a:spcPct val="100000"/>
              </a:lnSpc>
              <a:spcAft>
                <a:spcPts val="600"/>
              </a:spcAft>
            </a:pPr>
            <a:r>
              <a:rPr lang="en-US" sz="2400" b="0" dirty="0"/>
              <a:t>As of February 11, 2025, the California FAIR Plan had received 3,469 claims for the Palisades Fire and 1,325 claims for the Eaton Fire.</a:t>
            </a:r>
          </a:p>
          <a:p>
            <a:pPr lvl="1">
              <a:lnSpc>
                <a:spcPct val="100000"/>
              </a:lnSpc>
              <a:spcAft>
                <a:spcPts val="600"/>
              </a:spcAft>
            </a:pPr>
            <a:r>
              <a:rPr lang="en-US" sz="2400" dirty="0"/>
              <a:t>Claims paid by FAIR - $914,000,000</a:t>
            </a:r>
          </a:p>
          <a:p>
            <a:pPr lvl="1">
              <a:lnSpc>
                <a:spcPct val="100000"/>
              </a:lnSpc>
              <a:spcAft>
                <a:spcPts val="1800"/>
              </a:spcAft>
            </a:pPr>
            <a:r>
              <a:rPr lang="en-US" sz="2400" b="0" dirty="0"/>
              <a:t>45% total losses, 45% partial losses, and 10% fair rental value only</a:t>
            </a:r>
          </a:p>
          <a:p>
            <a:pPr>
              <a:lnSpc>
                <a:spcPct val="100000"/>
              </a:lnSpc>
            </a:pPr>
            <a:r>
              <a:rPr lang="en-US" sz="2400" b="0" dirty="0"/>
              <a:t>Prior to these fires, many insurers had stopped writing homeowners’ insurance in California citing wildfire risks as well as the increased cost of construction.</a:t>
            </a:r>
          </a:p>
        </p:txBody>
      </p:sp>
      <p:sp>
        <p:nvSpPr>
          <p:cNvPr id="5" name="Title 1">
            <a:extLst>
              <a:ext uri="{FF2B5EF4-FFF2-40B4-BE49-F238E27FC236}">
                <a16:creationId xmlns:a16="http://schemas.microsoft.com/office/drawing/2014/main" id="{18ABC4A9-CB02-3E7D-7E7C-C0C32955C787}"/>
              </a:ext>
            </a:extLst>
          </p:cNvPr>
          <p:cNvSpPr>
            <a:spLocks noGrp="1"/>
          </p:cNvSpPr>
          <p:nvPr>
            <p:ph type="title"/>
          </p:nvPr>
        </p:nvSpPr>
        <p:spPr>
          <a:xfrm>
            <a:off x="609600" y="360594"/>
            <a:ext cx="10972800" cy="896706"/>
          </a:xfrm>
        </p:spPr>
        <p:txBody>
          <a:bodyPr>
            <a:noAutofit/>
          </a:bodyPr>
          <a:lstStyle/>
          <a:p>
            <a:r>
              <a:rPr lang="en-US" dirty="0"/>
              <a:t>Insurance Impact of the Wildfires</a:t>
            </a:r>
          </a:p>
        </p:txBody>
      </p:sp>
    </p:spTree>
    <p:extLst>
      <p:ext uri="{BB962C8B-B14F-4D97-AF65-F5344CB8AC3E}">
        <p14:creationId xmlns:p14="http://schemas.microsoft.com/office/powerpoint/2010/main" val="2659575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4F8C27-BE81-E8D1-8911-0ED84006A790}"/>
              </a:ext>
            </a:extLst>
          </p:cNvPr>
          <p:cNvSpPr>
            <a:spLocks noGrp="1"/>
          </p:cNvSpPr>
          <p:nvPr>
            <p:ph sz="quarter" idx="11"/>
          </p:nvPr>
        </p:nvSpPr>
        <p:spPr>
          <a:xfrm>
            <a:off x="402336" y="1615440"/>
            <a:ext cx="10972800" cy="4897206"/>
          </a:xfrm>
        </p:spPr>
        <p:txBody>
          <a:bodyPr>
            <a:noAutofit/>
          </a:bodyPr>
          <a:lstStyle/>
          <a:p>
            <a:pPr marL="457200" marR="0" lvl="0">
              <a:lnSpc>
                <a:spcPct val="100000"/>
              </a:lnSpc>
              <a:spcAft>
                <a:spcPts val="1800"/>
              </a:spcAft>
            </a:pPr>
            <a:r>
              <a:rPr lang="en-US" b="0" dirty="0"/>
              <a:t>The FAIR Plan is an “insurer of last resort” through a syndicated fire insurance pool comprised of all insurers licensed to conduct property/casualty business in California.  Established by the California legislature in 1968.</a:t>
            </a:r>
          </a:p>
          <a:p>
            <a:pPr marL="457200" marR="0" lvl="0">
              <a:lnSpc>
                <a:spcPct val="100000"/>
              </a:lnSpc>
              <a:spcAft>
                <a:spcPts val="1800"/>
              </a:spcAft>
            </a:pPr>
            <a:r>
              <a:rPr lang="en-US" b="0" dirty="0"/>
              <a:t>All licensed property/casualty insurers which write basic property insurance are members of the FAIR Plan. The FAIR Plan issues policies on behalf of its member companies. Each member company participates in the profits, losses and expenses of the Plan in direct proportion to its market share of business written in the state.</a:t>
            </a:r>
          </a:p>
          <a:p>
            <a:pPr marL="457200" marR="0" lvl="0">
              <a:lnSpc>
                <a:spcPct val="100000"/>
              </a:lnSpc>
              <a:spcAft>
                <a:spcPts val="1800"/>
              </a:spcAft>
            </a:pPr>
            <a:r>
              <a:rPr lang="en-US" b="0" dirty="0"/>
              <a:t>FAIR Plan is run by a governing committee composed of elected insurers, nonvoting representatives of insurance agents and brokers, surplus lines brokers, and the public, appointed by the Governor.</a:t>
            </a:r>
          </a:p>
          <a:p>
            <a:pPr marL="457200" marR="0" lvl="0">
              <a:lnSpc>
                <a:spcPct val="100000"/>
              </a:lnSpc>
            </a:pPr>
            <a:r>
              <a:rPr lang="en-US" b="0" dirty="0"/>
              <a:t>FAIR Plan maximum limit of $3,000,000, raised in 2020 from $1,500,000.</a:t>
            </a:r>
          </a:p>
          <a:p>
            <a:pPr marR="0" lvl="0" indent="0">
              <a:buNone/>
            </a:pPr>
            <a:endParaRPr lang="en-US" b="0" dirty="0"/>
          </a:p>
        </p:txBody>
      </p:sp>
      <p:sp>
        <p:nvSpPr>
          <p:cNvPr id="3" name="Title 2">
            <a:extLst>
              <a:ext uri="{FF2B5EF4-FFF2-40B4-BE49-F238E27FC236}">
                <a16:creationId xmlns:a16="http://schemas.microsoft.com/office/drawing/2014/main" id="{D88C0596-614D-9716-DA79-9B09E05B4493}"/>
              </a:ext>
            </a:extLst>
          </p:cNvPr>
          <p:cNvSpPr>
            <a:spLocks noGrp="1"/>
          </p:cNvSpPr>
          <p:nvPr>
            <p:ph type="title"/>
          </p:nvPr>
        </p:nvSpPr>
        <p:spPr/>
        <p:txBody>
          <a:bodyPr>
            <a:normAutofit/>
          </a:bodyPr>
          <a:lstStyle/>
          <a:p>
            <a:r>
              <a:rPr lang="en-US" dirty="0"/>
              <a:t>The New Reality: California FAIR Plan</a:t>
            </a:r>
          </a:p>
        </p:txBody>
      </p:sp>
    </p:spTree>
    <p:extLst>
      <p:ext uri="{BB962C8B-B14F-4D97-AF65-F5344CB8AC3E}">
        <p14:creationId xmlns:p14="http://schemas.microsoft.com/office/powerpoint/2010/main" val="336452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29AAB3-C70B-0E26-0E31-DD12B2F78D72}"/>
              </a:ext>
            </a:extLst>
          </p:cNvPr>
          <p:cNvSpPr>
            <a:spLocks noGrp="1"/>
          </p:cNvSpPr>
          <p:nvPr>
            <p:ph type="title"/>
          </p:nvPr>
        </p:nvSpPr>
        <p:spPr/>
        <p:txBody>
          <a:bodyPr/>
          <a:lstStyle/>
          <a:p>
            <a:r>
              <a:rPr lang="en-US" dirty="0"/>
              <a:t>California FAIR Plan Policies in Force</a:t>
            </a:r>
          </a:p>
        </p:txBody>
      </p:sp>
      <p:pic>
        <p:nvPicPr>
          <p:cNvPr id="5" name="Picture 4">
            <a:extLst>
              <a:ext uri="{FF2B5EF4-FFF2-40B4-BE49-F238E27FC236}">
                <a16:creationId xmlns:a16="http://schemas.microsoft.com/office/drawing/2014/main" id="{FEC4CFDD-FADD-B122-7131-927D512ABF7C}"/>
              </a:ext>
            </a:extLst>
          </p:cNvPr>
          <p:cNvPicPr>
            <a:picLocks noChangeAspect="1"/>
          </p:cNvPicPr>
          <p:nvPr/>
        </p:nvPicPr>
        <p:blipFill>
          <a:blip r:embed="rId2"/>
          <a:stretch>
            <a:fillRect/>
          </a:stretch>
        </p:blipFill>
        <p:spPr>
          <a:xfrm>
            <a:off x="1725726" y="1257300"/>
            <a:ext cx="8740548" cy="5001758"/>
          </a:xfrm>
          <a:prstGeom prst="rect">
            <a:avLst/>
          </a:prstGeom>
        </p:spPr>
      </p:pic>
      <p:sp>
        <p:nvSpPr>
          <p:cNvPr id="6" name="TextBox 5">
            <a:extLst>
              <a:ext uri="{FF2B5EF4-FFF2-40B4-BE49-F238E27FC236}">
                <a16:creationId xmlns:a16="http://schemas.microsoft.com/office/drawing/2014/main" id="{44769D8A-B2E2-B2B6-9F9A-E715D6C821C9}"/>
              </a:ext>
            </a:extLst>
          </p:cNvPr>
          <p:cNvSpPr txBox="1"/>
          <p:nvPr/>
        </p:nvSpPr>
        <p:spPr>
          <a:xfrm>
            <a:off x="690514" y="6343466"/>
            <a:ext cx="6094428" cy="246221"/>
          </a:xfrm>
          <a:prstGeom prst="rect">
            <a:avLst/>
          </a:prstGeom>
          <a:noFill/>
        </p:spPr>
        <p:txBody>
          <a:bodyPr wrap="square">
            <a:spAutoFit/>
          </a:bodyPr>
          <a:lstStyle/>
          <a:p>
            <a:r>
              <a:rPr lang="en-US" sz="1000" b="0" dirty="0"/>
              <a:t>Source: </a:t>
            </a:r>
            <a:r>
              <a:rPr lang="en-US" sz="1000" b="0" dirty="0">
                <a:hlinkClick r:id="rId3"/>
              </a:rPr>
              <a:t>California Fair Plan Property Insurance</a:t>
            </a:r>
            <a:endParaRPr lang="en-US" sz="1000" b="0" dirty="0"/>
          </a:p>
        </p:txBody>
      </p:sp>
    </p:spTree>
    <p:extLst>
      <p:ext uri="{BB962C8B-B14F-4D97-AF65-F5344CB8AC3E}">
        <p14:creationId xmlns:p14="http://schemas.microsoft.com/office/powerpoint/2010/main" val="2586093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DC8478-71B3-35A8-7B5F-5B32691487EA}"/>
              </a:ext>
            </a:extLst>
          </p:cNvPr>
          <p:cNvSpPr>
            <a:spLocks noGrp="1"/>
          </p:cNvSpPr>
          <p:nvPr>
            <p:ph sz="quarter" idx="11"/>
          </p:nvPr>
        </p:nvSpPr>
        <p:spPr>
          <a:xfrm>
            <a:off x="414528" y="1600200"/>
            <a:ext cx="10972800" cy="4343400"/>
          </a:xfrm>
        </p:spPr>
        <p:txBody>
          <a:bodyPr>
            <a:noAutofit/>
          </a:bodyPr>
          <a:lstStyle/>
          <a:p>
            <a:pPr marL="457200">
              <a:lnSpc>
                <a:spcPct val="100000"/>
              </a:lnSpc>
              <a:spcAft>
                <a:spcPts val="1800"/>
              </a:spcAft>
            </a:pPr>
            <a:r>
              <a:rPr lang="en-US" sz="2400" b="0" dirty="0"/>
              <a:t>Buildings that aren’t burned can be damaged by smoke, soot and ash.</a:t>
            </a:r>
          </a:p>
          <a:p>
            <a:pPr marL="457200">
              <a:lnSpc>
                <a:spcPct val="100000"/>
              </a:lnSpc>
              <a:spcAft>
                <a:spcPts val="1800"/>
              </a:spcAft>
            </a:pPr>
            <a:r>
              <a:rPr lang="en-US" sz="2400" b="0" dirty="0"/>
              <a:t>Raises question of whether covered under policies defining “property damage” as “direct physical loss or damage property” (</a:t>
            </a:r>
            <a:r>
              <a:rPr lang="en-US" sz="2400" b="0" dirty="0" err="1"/>
              <a:t>DPLOD</a:t>
            </a:r>
            <a:r>
              <a:rPr lang="en-US" sz="2400" b="0" dirty="0"/>
              <a:t>)</a:t>
            </a:r>
          </a:p>
          <a:p>
            <a:pPr marL="457200">
              <a:lnSpc>
                <a:spcPct val="100000"/>
              </a:lnSpc>
            </a:pPr>
            <a:r>
              <a:rPr lang="en-US" sz="2400" b="0" dirty="0"/>
              <a:t>Key recent California Supreme Court ruing (</a:t>
            </a:r>
            <a:r>
              <a:rPr lang="en-US" sz="2400" b="0" i="1" dirty="0"/>
              <a:t>Another Planet v Vigilant Ins</a:t>
            </a:r>
            <a:r>
              <a:rPr lang="en-US" sz="2400" b="0" dirty="0"/>
              <a:t>.,15 Cal. 4</a:t>
            </a:r>
            <a:r>
              <a:rPr lang="en-US" sz="2400" b="0" baseline="30000" dirty="0"/>
              <a:t>th</a:t>
            </a:r>
            <a:r>
              <a:rPr lang="en-US" sz="2400" b="0" dirty="0"/>
              <a:t> 1106)</a:t>
            </a:r>
          </a:p>
          <a:p>
            <a:pPr marL="915988" lvl="1">
              <a:lnSpc>
                <a:spcPct val="100000"/>
              </a:lnSpc>
              <a:spcAft>
                <a:spcPts val="600"/>
              </a:spcAft>
            </a:pPr>
            <a:r>
              <a:rPr lang="en-US" sz="2000" b="0" i="1" dirty="0"/>
              <a:t>“</a:t>
            </a:r>
            <a:r>
              <a:rPr lang="en-US" sz="2000" b="0" dirty="0"/>
              <a:t>Under California law, direct physical loss of or damage to property requires a distinct, demonstrable, physical alteration to property. The physical alteration need not be visible to the naked eye, nor must it be structural, but it must result in some injury to or impairment of the property as property.”</a:t>
            </a:r>
          </a:p>
          <a:p>
            <a:pPr marL="915988" lvl="1">
              <a:lnSpc>
                <a:spcPct val="100000"/>
              </a:lnSpc>
              <a:spcAft>
                <a:spcPts val="600"/>
              </a:spcAft>
            </a:pPr>
            <a:r>
              <a:rPr lang="en-US" sz="2000" b="0" dirty="0"/>
              <a:t>Was in the context of denying C</a:t>
            </a:r>
            <a:r>
              <a:rPr lang="en-US" sz="2000" dirty="0"/>
              <a:t>OVID-19 claims but states broader principles on interpreting the term “property damage”.</a:t>
            </a:r>
            <a:endParaRPr lang="en-US" sz="2000" b="0" dirty="0"/>
          </a:p>
          <a:p>
            <a:endParaRPr lang="en-US" sz="300" b="0" dirty="0"/>
          </a:p>
        </p:txBody>
      </p:sp>
      <p:sp>
        <p:nvSpPr>
          <p:cNvPr id="3" name="Title 2">
            <a:extLst>
              <a:ext uri="{FF2B5EF4-FFF2-40B4-BE49-F238E27FC236}">
                <a16:creationId xmlns:a16="http://schemas.microsoft.com/office/drawing/2014/main" id="{CDFF4160-D732-5794-23D5-28781DECD7C4}"/>
              </a:ext>
            </a:extLst>
          </p:cNvPr>
          <p:cNvSpPr>
            <a:spLocks noGrp="1"/>
          </p:cNvSpPr>
          <p:nvPr>
            <p:ph type="title"/>
          </p:nvPr>
        </p:nvSpPr>
        <p:spPr/>
        <p:txBody>
          <a:bodyPr/>
          <a:lstStyle/>
          <a:p>
            <a:r>
              <a:rPr lang="en-US" dirty="0"/>
              <a:t>Key Issue No. 1: Is Smoke Damage Covered?</a:t>
            </a:r>
          </a:p>
        </p:txBody>
      </p:sp>
    </p:spTree>
    <p:extLst>
      <p:ext uri="{BB962C8B-B14F-4D97-AF65-F5344CB8AC3E}">
        <p14:creationId xmlns:p14="http://schemas.microsoft.com/office/powerpoint/2010/main" val="282852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DC8478-71B3-35A8-7B5F-5B32691487EA}"/>
              </a:ext>
            </a:extLst>
          </p:cNvPr>
          <p:cNvSpPr>
            <a:spLocks noGrp="1"/>
          </p:cNvSpPr>
          <p:nvPr>
            <p:ph sz="quarter" idx="11"/>
          </p:nvPr>
        </p:nvSpPr>
        <p:spPr>
          <a:xfrm>
            <a:off x="426720" y="1600200"/>
            <a:ext cx="10972800" cy="4897206"/>
          </a:xfrm>
        </p:spPr>
        <p:txBody>
          <a:bodyPr>
            <a:noAutofit/>
          </a:bodyPr>
          <a:lstStyle/>
          <a:p>
            <a:pPr marL="457200"/>
            <a:r>
              <a:rPr lang="en-US" sz="1800" b="0" dirty="0">
                <a:latin typeface="Arial" panose="020B0604020202020204" pitchFamily="34" charset="0"/>
                <a:cs typeface="Arial" panose="020B0604020202020204" pitchFamily="34" charset="0"/>
              </a:rPr>
              <a:t>Competing cases interpreting </a:t>
            </a:r>
            <a:r>
              <a:rPr lang="en-US" sz="1800" b="0" i="1" dirty="0">
                <a:latin typeface="Arial" panose="020B0604020202020204" pitchFamily="34" charset="0"/>
                <a:cs typeface="Arial" panose="020B0604020202020204" pitchFamily="34" charset="0"/>
              </a:rPr>
              <a:t>Another Planet </a:t>
            </a:r>
            <a:r>
              <a:rPr lang="en-US" sz="1800" b="0" dirty="0">
                <a:latin typeface="Arial" panose="020B0604020202020204" pitchFamily="34" charset="0"/>
                <a:cs typeface="Arial" panose="020B0604020202020204" pitchFamily="34" charset="0"/>
              </a:rPr>
              <a:t>in context of smoke damage.</a:t>
            </a:r>
          </a:p>
          <a:p>
            <a:pPr marL="915988" lvl="1">
              <a:spcAft>
                <a:spcPts val="600"/>
              </a:spcAft>
            </a:pPr>
            <a:r>
              <a:rPr lang="en-US" b="0" i="1" dirty="0">
                <a:latin typeface="Arial" panose="020B0604020202020204" pitchFamily="34" charset="0"/>
                <a:cs typeface="Arial" panose="020B0604020202020204" pitchFamily="34" charset="0"/>
              </a:rPr>
              <a:t>Bottega LLC v. National Surety Corp. </a:t>
            </a:r>
            <a:r>
              <a:rPr lang="en-US" b="0" dirty="0">
                <a:latin typeface="Arial" panose="020B0604020202020204" pitchFamily="34" charset="0"/>
                <a:cs typeface="Arial" panose="020B0604020202020204" pitchFamily="34" charset="0"/>
              </a:rPr>
              <a:t>(N.D. Cal. 2025): Federal district court found smoke damage from North Bay Fires “caused by direct physical loss of or damage to property” even though the damage was not visible or structural because of clear causal connection between the </a:t>
            </a:r>
            <a:r>
              <a:rPr lang="en-US" b="0" dirty="0" err="1">
                <a:latin typeface="Arial" panose="020B0604020202020204" pitchFamily="34" charset="0"/>
                <a:cs typeface="Arial" panose="020B0604020202020204" pitchFamily="34" charset="0"/>
              </a:rPr>
              <a:t>DPLOD</a:t>
            </a:r>
            <a:r>
              <a:rPr lang="en-US" b="0" dirty="0">
                <a:latin typeface="Arial" panose="020B0604020202020204" pitchFamily="34" charset="0"/>
                <a:cs typeface="Arial" panose="020B0604020202020204" pitchFamily="34" charset="0"/>
              </a:rPr>
              <a:t> and the suspension of operations for BI losses</a:t>
            </a:r>
          </a:p>
          <a:p>
            <a:pPr marL="915988" lvl="1"/>
            <a:r>
              <a:rPr lang="en-US" b="0" i="1" dirty="0" err="1">
                <a:latin typeface="Arial" panose="020B0604020202020204" pitchFamily="34" charset="0"/>
                <a:cs typeface="Arial" panose="020B0604020202020204" pitchFamily="34" charset="0"/>
              </a:rPr>
              <a:t>Gharibian</a:t>
            </a:r>
            <a:r>
              <a:rPr lang="en-US" b="0" i="1" dirty="0">
                <a:latin typeface="Arial" panose="020B0604020202020204" pitchFamily="34" charset="0"/>
                <a:cs typeface="Arial" panose="020B0604020202020204" pitchFamily="34" charset="0"/>
              </a:rPr>
              <a:t> v. Wawanesa Gen. Ins. Co</a:t>
            </a:r>
            <a:r>
              <a:rPr lang="en-US" b="0" dirty="0">
                <a:latin typeface="Arial" panose="020B0604020202020204" pitchFamily="34" charset="0"/>
                <a:cs typeface="Arial" panose="020B0604020202020204" pitchFamily="34" charset="0"/>
              </a:rPr>
              <a:t>., (Cal App. 2d Dist. 2025): State appellate court found soot and ash damage to house not covered where wildfire burned “half a mile away” with debris entering home and swimming pool, but no burn damage as “no evidence” of any </a:t>
            </a:r>
            <a:r>
              <a:rPr lang="en-US" b="0" dirty="0" err="1">
                <a:latin typeface="Arial" panose="020B0604020202020204" pitchFamily="34" charset="0"/>
                <a:cs typeface="Arial" panose="020B0604020202020204" pitchFamily="34" charset="0"/>
              </a:rPr>
              <a:t>DPLOD</a:t>
            </a:r>
            <a:r>
              <a:rPr lang="en-US" b="0" dirty="0">
                <a:latin typeface="Arial" panose="020B0604020202020204" pitchFamily="34" charset="0"/>
                <a:cs typeface="Arial" panose="020B0604020202020204" pitchFamily="34" charset="0"/>
              </a:rPr>
              <a:t>.</a:t>
            </a:r>
          </a:p>
          <a:p>
            <a:pPr marL="457200"/>
            <a:r>
              <a:rPr lang="en-US" sz="1800" b="0" dirty="0">
                <a:latin typeface="Arial" panose="020B0604020202020204" pitchFamily="34" charset="0"/>
                <a:cs typeface="Arial" panose="020B0604020202020204" pitchFamily="34" charset="0"/>
              </a:rPr>
              <a:t>Department of Insurance Bulletin 2025-7, March 7, 2025, </a:t>
            </a:r>
          </a:p>
          <a:p>
            <a:pPr marL="915988" lvl="1">
              <a:spcAft>
                <a:spcPts val="600"/>
              </a:spcAft>
            </a:pPr>
            <a:r>
              <a:rPr lang="en-US" dirty="0">
                <a:latin typeface="Arial" panose="020B0604020202020204" pitchFamily="34" charset="0"/>
                <a:cs typeface="Arial" panose="020B0604020202020204" pitchFamily="34" charset="0"/>
              </a:rPr>
              <a:t>DOI takes position “recent cases do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support position that smoke damage is never covered as a matter of law.”</a:t>
            </a:r>
            <a:endParaRPr lang="en-US" b="0" dirty="0">
              <a:latin typeface="Arial" panose="020B0604020202020204" pitchFamily="34" charset="0"/>
              <a:cs typeface="Arial" panose="020B0604020202020204" pitchFamily="34" charset="0"/>
            </a:endParaRPr>
          </a:p>
          <a:p>
            <a:pPr marL="915988" lvl="1">
              <a:spcAft>
                <a:spcPts val="600"/>
              </a:spcAft>
            </a:pPr>
            <a:r>
              <a:rPr lang="en-US" b="0" i="1" dirty="0" err="1">
                <a:latin typeface="Arial" panose="020B0604020202020204" pitchFamily="34" charset="0"/>
                <a:cs typeface="Arial" panose="020B0604020202020204" pitchFamily="34" charset="0"/>
              </a:rPr>
              <a:t>Gharibian</a:t>
            </a:r>
            <a:r>
              <a:rPr lang="en-US" b="0" dirty="0">
                <a:latin typeface="Arial" panose="020B0604020202020204" pitchFamily="34" charset="0"/>
                <a:cs typeface="Arial" panose="020B0604020202020204" pitchFamily="34" charset="0"/>
              </a:rPr>
              <a:t> is “limited to the facts presented in that case” and therefore does not conflict because the plaintiffs’ smoke damage evidence was not sufficient to establish coverage, thus each case .  </a:t>
            </a:r>
          </a:p>
          <a:p>
            <a:pPr marL="915988" lvl="1">
              <a:spcAft>
                <a:spcPts val="600"/>
              </a:spcAft>
            </a:pPr>
            <a:r>
              <a:rPr lang="en-US" dirty="0">
                <a:latin typeface="Arial" panose="020B0604020202020204" pitchFamily="34" charset="0"/>
                <a:cs typeface="Arial" panose="020B0604020202020204" pitchFamily="34" charset="0"/>
              </a:rPr>
              <a:t>Does not have force of law but might be persuasive to a court.</a:t>
            </a:r>
          </a:p>
          <a:p>
            <a:pPr marL="457200"/>
            <a:r>
              <a:rPr lang="en-US" sz="1800" b="0" dirty="0">
                <a:latin typeface="Arial" panose="020B0604020202020204" pitchFamily="34" charset="0"/>
                <a:cs typeface="Arial" panose="020B0604020202020204" pitchFamily="34" charset="0"/>
              </a:rPr>
              <a:t>Early attempt to avoid </a:t>
            </a:r>
            <a:r>
              <a:rPr lang="en-US" sz="1800" b="0" i="1" dirty="0">
                <a:latin typeface="Arial" panose="020B0604020202020204" pitchFamily="34" charset="0"/>
                <a:cs typeface="Arial" panose="020B0604020202020204" pitchFamily="34" charset="0"/>
              </a:rPr>
              <a:t>Another Planet</a:t>
            </a:r>
            <a:r>
              <a:rPr lang="en-US" sz="1800" b="0" dirty="0">
                <a:latin typeface="Arial" panose="020B0604020202020204" pitchFamily="34" charset="0"/>
                <a:cs typeface="Arial" panose="020B0604020202020204" pitchFamily="34" charset="0"/>
              </a:rPr>
              <a:t>: </a:t>
            </a:r>
            <a:r>
              <a:rPr lang="en-US" sz="1800" b="0" i="1" dirty="0" err="1">
                <a:latin typeface="Arial" panose="020B0604020202020204" pitchFamily="34" charset="0"/>
                <a:cs typeface="Arial" panose="020B0604020202020204" pitchFamily="34" charset="0"/>
              </a:rPr>
              <a:t>Jungwirth</a:t>
            </a:r>
            <a:r>
              <a:rPr lang="en-US" sz="1800" b="0" i="1" dirty="0">
                <a:latin typeface="Arial" panose="020B0604020202020204" pitchFamily="34" charset="0"/>
                <a:cs typeface="Arial" panose="020B0604020202020204" pitchFamily="34" charset="0"/>
              </a:rPr>
              <a:t> v. Cal. FAIR Plan </a:t>
            </a:r>
            <a:r>
              <a:rPr lang="en-US" sz="1800" b="0" i="1" dirty="0" err="1">
                <a:latin typeface="Arial" panose="020B0604020202020204" pitchFamily="34" charset="0"/>
                <a:cs typeface="Arial" panose="020B0604020202020204" pitchFamily="34" charset="0"/>
              </a:rPr>
              <a:t>Ass’n</a:t>
            </a:r>
            <a:r>
              <a:rPr lang="en-US" sz="1800" b="0" i="1" dirty="0">
                <a:latin typeface="Arial" panose="020B0604020202020204" pitchFamily="34" charset="0"/>
                <a:cs typeface="Arial" panose="020B0604020202020204" pitchFamily="34" charset="0"/>
              </a:rPr>
              <a:t>, et al.</a:t>
            </a:r>
            <a:r>
              <a:rPr lang="en-US" sz="1800" b="0" dirty="0">
                <a:latin typeface="Arial" panose="020B0604020202020204" pitchFamily="34" charset="0"/>
                <a:cs typeface="Arial" panose="020B0604020202020204" pitchFamily="34" charset="0"/>
              </a:rPr>
              <a:t>, homeowner claiming smoke damage unlawfully removed from FAIR Plan coverage in violation of DOI regulations.</a:t>
            </a:r>
          </a:p>
          <a:p>
            <a:pPr marL="457200"/>
            <a:endParaRPr lang="en-US" sz="1600" b="0" dirty="0"/>
          </a:p>
          <a:p>
            <a:endParaRPr lang="en-US" sz="300" b="0" dirty="0"/>
          </a:p>
        </p:txBody>
      </p:sp>
      <p:sp>
        <p:nvSpPr>
          <p:cNvPr id="3" name="Title 2">
            <a:extLst>
              <a:ext uri="{FF2B5EF4-FFF2-40B4-BE49-F238E27FC236}">
                <a16:creationId xmlns:a16="http://schemas.microsoft.com/office/drawing/2014/main" id="{CDFF4160-D732-5794-23D5-28781DECD7C4}"/>
              </a:ext>
            </a:extLst>
          </p:cNvPr>
          <p:cNvSpPr>
            <a:spLocks noGrp="1"/>
          </p:cNvSpPr>
          <p:nvPr>
            <p:ph type="title"/>
          </p:nvPr>
        </p:nvSpPr>
        <p:spPr/>
        <p:txBody>
          <a:bodyPr/>
          <a:lstStyle/>
          <a:p>
            <a:r>
              <a:rPr lang="en-US" dirty="0"/>
              <a:t>Key Issue No. 1: Is Smoke Damage Covered?</a:t>
            </a:r>
          </a:p>
        </p:txBody>
      </p:sp>
    </p:spTree>
    <p:extLst>
      <p:ext uri="{BB962C8B-B14F-4D97-AF65-F5344CB8AC3E}">
        <p14:creationId xmlns:p14="http://schemas.microsoft.com/office/powerpoint/2010/main" val="54549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92E0FD-DEF3-279A-5D2F-9F6153E70CC9}"/>
              </a:ext>
            </a:extLst>
          </p:cNvPr>
          <p:cNvSpPr>
            <a:spLocks noGrp="1"/>
          </p:cNvSpPr>
          <p:nvPr>
            <p:ph sz="quarter" idx="11"/>
          </p:nvPr>
        </p:nvSpPr>
        <p:spPr>
          <a:xfrm>
            <a:off x="609600" y="1600200"/>
            <a:ext cx="10972800" cy="4787900"/>
          </a:xfrm>
        </p:spPr>
        <p:txBody>
          <a:bodyPr>
            <a:normAutofit fontScale="92500" lnSpcReduction="10000"/>
          </a:bodyPr>
          <a:lstStyle/>
          <a:p>
            <a:pPr marR="0">
              <a:lnSpc>
                <a:spcPct val="100000"/>
              </a:lnSpc>
              <a:spcBef>
                <a:spcPts val="0"/>
              </a:spcBef>
              <a:spcAft>
                <a:spcPts val="1800"/>
              </a:spcAft>
            </a:pPr>
            <a:r>
              <a:rPr lang="en-US" sz="2400" b="0" dirty="0">
                <a:ea typeface="Aptos" panose="020B0004020202020204" pitchFamily="34" charset="0"/>
                <a:cs typeface="Times New Roman" panose="02020603050405020304" pitchFamily="18" charset="0"/>
              </a:rPr>
              <a:t>Very often in the rainy season after fire damage, there are significant risks of increased flooding and mud flow.</a:t>
            </a:r>
          </a:p>
          <a:p>
            <a:pPr marR="0">
              <a:lnSpc>
                <a:spcPct val="100000"/>
              </a:lnSpc>
              <a:spcBef>
                <a:spcPts val="0"/>
              </a:spcBef>
              <a:spcAft>
                <a:spcPts val="1800"/>
              </a:spcAft>
            </a:pPr>
            <a:r>
              <a:rPr lang="en-US" sz="2400" b="0" dirty="0">
                <a:effectLst/>
                <a:ea typeface="Aptos" panose="020B0004020202020204" pitchFamily="34" charset="0"/>
                <a:cs typeface="Times New Roman" panose="02020603050405020304" pitchFamily="18" charset="0"/>
              </a:rPr>
              <a:t>In </a:t>
            </a:r>
            <a:r>
              <a:rPr lang="en-US" sz="2400" b="0" dirty="0">
                <a:ea typeface="Aptos" panose="020B0004020202020204" pitchFamily="34" charset="0"/>
                <a:cs typeface="Times New Roman" panose="02020603050405020304" pitchFamily="18" charset="0"/>
              </a:rPr>
              <a:t>past fires, insureds have attempted to claim that these are related losses from the fire, with limited success.</a:t>
            </a:r>
            <a:endParaRPr lang="en-US" sz="2400" b="0" dirty="0">
              <a:effectLst/>
              <a:ea typeface="Aptos" panose="020B0004020202020204" pitchFamily="34" charset="0"/>
              <a:cs typeface="Times New Roman" panose="02020603050405020304" pitchFamily="18" charset="0"/>
            </a:endParaRPr>
          </a:p>
          <a:p>
            <a:pPr marR="0">
              <a:lnSpc>
                <a:spcPct val="100000"/>
              </a:lnSpc>
              <a:spcBef>
                <a:spcPts val="0"/>
              </a:spcBef>
              <a:spcAft>
                <a:spcPts val="0"/>
              </a:spcAft>
            </a:pPr>
            <a:r>
              <a:rPr lang="en-US" sz="2400" b="0" dirty="0">
                <a:effectLst/>
                <a:ea typeface="Aptos" panose="020B0004020202020204" pitchFamily="34" charset="0"/>
                <a:cs typeface="Times New Roman" panose="02020603050405020304" pitchFamily="18" charset="0"/>
              </a:rPr>
              <a:t>Current example </a:t>
            </a:r>
            <a:r>
              <a:rPr lang="en-US" sz="2400" b="0" dirty="0">
                <a:ea typeface="Aptos" panose="020B0004020202020204" pitchFamily="34" charset="0"/>
                <a:cs typeface="Times New Roman" panose="02020603050405020304" pitchFamily="18" charset="0"/>
              </a:rPr>
              <a:t>is </a:t>
            </a:r>
            <a:r>
              <a:rPr lang="en-US" sz="2400" b="0" i="1" dirty="0">
                <a:effectLst/>
                <a:ea typeface="Aptos" panose="020B0004020202020204" pitchFamily="34" charset="0"/>
                <a:cs typeface="Times New Roman" panose="02020603050405020304" pitchFamily="18" charset="0"/>
              </a:rPr>
              <a:t>Shephard v. California FAIR Plan</a:t>
            </a:r>
            <a:r>
              <a:rPr lang="en-US" sz="2400" b="0" i="1" dirty="0">
                <a:ea typeface="Aptos" panose="020B0004020202020204" pitchFamily="34" charset="0"/>
                <a:cs typeface="Times New Roman" panose="02020603050405020304" pitchFamily="18" charset="0"/>
              </a:rPr>
              <a:t> </a:t>
            </a:r>
            <a:r>
              <a:rPr lang="en-US" sz="2400" b="0" dirty="0">
                <a:ea typeface="Aptos" panose="020B0004020202020204" pitchFamily="34" charset="0"/>
                <a:cs typeface="Times New Roman" panose="02020603050405020304" pitchFamily="18" charset="0"/>
              </a:rPr>
              <a:t>pending in </a:t>
            </a:r>
            <a:r>
              <a:rPr lang="en-US" sz="2400" b="0" dirty="0">
                <a:effectLst/>
                <a:ea typeface="Aptos" panose="020B0004020202020204" pitchFamily="34" charset="0"/>
                <a:cs typeface="Times New Roman" panose="02020603050405020304" pitchFamily="18" charset="0"/>
              </a:rPr>
              <a:t>Los Angeles Superior Court</a:t>
            </a:r>
          </a:p>
          <a:p>
            <a:pPr lvl="1">
              <a:lnSpc>
                <a:spcPct val="100000"/>
              </a:lnSpc>
              <a:spcBef>
                <a:spcPts val="600"/>
              </a:spcBef>
              <a:spcAft>
                <a:spcPts val="600"/>
              </a:spcAft>
            </a:pPr>
            <a:r>
              <a:rPr lang="en-US" sz="2000" dirty="0">
                <a:ea typeface="Aptos" panose="020B0004020202020204" pitchFamily="34" charset="0"/>
                <a:cs typeface="Times New Roman" panose="02020603050405020304" pitchFamily="18" charset="0"/>
              </a:rPr>
              <a:t>H</a:t>
            </a:r>
            <a:r>
              <a:rPr lang="en-US" sz="2000" b="0" dirty="0">
                <a:effectLst/>
                <a:ea typeface="Aptos" panose="020B0004020202020204" pitchFamily="34" charset="0"/>
                <a:cs typeface="Times New Roman" panose="02020603050405020304" pitchFamily="18" charset="0"/>
              </a:rPr>
              <a:t>omeowner’s house was damaged by mud flow from heavy rains resulting from burn scar from the </a:t>
            </a:r>
            <a:r>
              <a:rPr lang="en-US" sz="2000" dirty="0">
                <a:effectLst/>
                <a:ea typeface="Aptos" panose="020B0004020202020204" pitchFamily="34" charset="0"/>
                <a:cs typeface="Times New Roman" panose="02020603050405020304" pitchFamily="18" charset="0"/>
              </a:rPr>
              <a:t>Portola Fire</a:t>
            </a:r>
            <a:r>
              <a:rPr lang="en-US" sz="2000" b="1" dirty="0">
                <a:effectLst/>
                <a:ea typeface="Aptos" panose="020B0004020202020204" pitchFamily="34" charset="0"/>
                <a:cs typeface="Times New Roman" panose="02020603050405020304" pitchFamily="18" charset="0"/>
              </a:rPr>
              <a:t>.  </a:t>
            </a:r>
          </a:p>
          <a:p>
            <a:pPr lvl="1">
              <a:lnSpc>
                <a:spcPct val="100000"/>
              </a:lnSpc>
              <a:spcBef>
                <a:spcPts val="600"/>
              </a:spcBef>
              <a:spcAft>
                <a:spcPts val="600"/>
              </a:spcAft>
            </a:pPr>
            <a:r>
              <a:rPr lang="en-US" sz="2000" b="0" dirty="0">
                <a:effectLst/>
                <a:ea typeface="Aptos" panose="020B0004020202020204" pitchFamily="34" charset="0"/>
                <a:cs typeface="Times New Roman" panose="02020603050405020304" pitchFamily="18" charset="0"/>
              </a:rPr>
              <a:t>Plaintiff tendered to flood insurer Lloyds, who covered part of the loss and paid out its policy limits, which was insufficient.  </a:t>
            </a:r>
          </a:p>
          <a:p>
            <a:pPr lvl="1">
              <a:lnSpc>
                <a:spcPct val="100000"/>
              </a:lnSpc>
              <a:spcBef>
                <a:spcPts val="600"/>
              </a:spcBef>
              <a:spcAft>
                <a:spcPts val="600"/>
              </a:spcAft>
            </a:pPr>
            <a:r>
              <a:rPr lang="en-US" sz="2000" b="0" dirty="0">
                <a:effectLst/>
                <a:ea typeface="Aptos" panose="020B0004020202020204" pitchFamily="34" charset="0"/>
                <a:cs typeface="Times New Roman" panose="02020603050405020304" pitchFamily="18" charset="0"/>
              </a:rPr>
              <a:t>FAIR Plan covered the property otherwise; FAIR Plan declined coverage because not fire damage.</a:t>
            </a:r>
          </a:p>
          <a:p>
            <a:pPr lvl="1">
              <a:lnSpc>
                <a:spcPct val="100000"/>
              </a:lnSpc>
              <a:spcBef>
                <a:spcPts val="600"/>
              </a:spcBef>
              <a:spcAft>
                <a:spcPts val="600"/>
              </a:spcAft>
            </a:pPr>
            <a:r>
              <a:rPr lang="en-US" sz="2000" dirty="0">
                <a:ea typeface="Aptos" panose="020B0004020202020204" pitchFamily="34" charset="0"/>
                <a:cs typeface="Times New Roman" panose="02020603050405020304" pitchFamily="18" charset="0"/>
              </a:rPr>
              <a:t>Case in current litigation.</a:t>
            </a:r>
            <a:endParaRPr lang="en-US" sz="2400" dirty="0"/>
          </a:p>
        </p:txBody>
      </p:sp>
      <p:sp>
        <p:nvSpPr>
          <p:cNvPr id="3" name="Title 2">
            <a:extLst>
              <a:ext uri="{FF2B5EF4-FFF2-40B4-BE49-F238E27FC236}">
                <a16:creationId xmlns:a16="http://schemas.microsoft.com/office/drawing/2014/main" id="{EDF27447-6EB6-40B7-094D-12343BB28E96}"/>
              </a:ext>
            </a:extLst>
          </p:cNvPr>
          <p:cNvSpPr>
            <a:spLocks noGrp="1"/>
          </p:cNvSpPr>
          <p:nvPr>
            <p:ph type="title"/>
          </p:nvPr>
        </p:nvSpPr>
        <p:spPr/>
        <p:txBody>
          <a:bodyPr>
            <a:normAutofit/>
          </a:bodyPr>
          <a:lstStyle/>
          <a:p>
            <a:r>
              <a:rPr lang="en-US" dirty="0"/>
              <a:t>Key Issue No. 2: Subsequent Flood/Mud Damage</a:t>
            </a:r>
          </a:p>
        </p:txBody>
      </p:sp>
    </p:spTree>
    <p:extLst>
      <p:ext uri="{BB962C8B-B14F-4D97-AF65-F5344CB8AC3E}">
        <p14:creationId xmlns:p14="http://schemas.microsoft.com/office/powerpoint/2010/main" val="1566177120"/>
      </p:ext>
    </p:extLst>
  </p:cSld>
  <p:clrMapOvr>
    <a:masterClrMapping/>
  </p:clrMapOvr>
</p:sld>
</file>

<file path=ppt/theme/theme1.xml><?xml version="1.0" encoding="utf-8"?>
<a:theme xmlns:a="http://schemas.openxmlformats.org/drawingml/2006/main" name="TroutmanPepperLocke_White">
  <a:themeElements>
    <a:clrScheme name="TPL Template Theme">
      <a:dk1>
        <a:srgbClr val="000000"/>
      </a:dk1>
      <a:lt1>
        <a:srgbClr val="FFFFFF"/>
      </a:lt1>
      <a:dk2>
        <a:srgbClr val="111338"/>
      </a:dk2>
      <a:lt2>
        <a:srgbClr val="F5F5F5"/>
      </a:lt2>
      <a:accent1>
        <a:srgbClr val="702061"/>
      </a:accent1>
      <a:accent2>
        <a:srgbClr val="208FCE"/>
      </a:accent2>
      <a:accent3>
        <a:srgbClr val="BF3293"/>
      </a:accent3>
      <a:accent4>
        <a:srgbClr val="0779B8"/>
      </a:accent4>
      <a:accent5>
        <a:srgbClr val="A02B93"/>
      </a:accent5>
      <a:accent6>
        <a:srgbClr val="111338"/>
      </a:accent6>
      <a:hlink>
        <a:srgbClr val="702061"/>
      </a:hlink>
      <a:folHlink>
        <a:srgbClr val="BF32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000" b="1" dirty="0"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Troutman Pepper Locke PPT template - December 2024.pptx" id="{405296B4-DD6B-4BD0-ABF5-3F021E033639}" vid="{CAE4268F-31F0-4A23-8B90-496EBF2B56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3105</Words>
  <Application>Microsoft Office PowerPoint</Application>
  <PresentationFormat>Widescreen</PresentationFormat>
  <Paragraphs>244</Paragraphs>
  <Slides>34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Aptos</vt:lpstr>
      <vt:lpstr>Helvetica Neue</vt:lpstr>
      <vt:lpstr>Arial</vt:lpstr>
      <vt:lpstr>TroutmanPepperLocke_White</vt:lpstr>
      <vt:lpstr>Key Insurance &amp; Reinsurance Issues From the Los Angeles Area Wildfires</vt:lpstr>
      <vt:lpstr>The 2025 Los Angeles Wildfires</vt:lpstr>
      <vt:lpstr>PowerPoint Presentation</vt:lpstr>
      <vt:lpstr>Insurance Impact of the Wildfires</vt:lpstr>
      <vt:lpstr>The New Reality: California FAIR Plan</vt:lpstr>
      <vt:lpstr>California FAIR Plan Policies in Force</vt:lpstr>
      <vt:lpstr>Key Issue No. 1: Is Smoke Damage Covered?</vt:lpstr>
      <vt:lpstr>Key Issue No. 1: Is Smoke Damage Covered?</vt:lpstr>
      <vt:lpstr>Key Issue No. 2: Subsequent Flood/Mud Damage</vt:lpstr>
      <vt:lpstr>Key Issue No. 3: Claims Handling Issues</vt:lpstr>
      <vt:lpstr>Key Issue No. 4: Is FAIR Plan Adequate Insurance?</vt:lpstr>
      <vt:lpstr>Key Issue No. 5: Is There Exposure for Failure to Provide Insurance?</vt:lpstr>
      <vt:lpstr>Wildfires are Here to Stay, and Not Just in California</vt:lpstr>
      <vt:lpstr>Global Insured Losses from Wildfires</vt:lpstr>
      <vt:lpstr>What Does the Future Hold?</vt:lpstr>
      <vt:lpstr>Key Reinsurance Issues from Los Angeles Wildfires</vt:lpstr>
      <vt:lpstr>Reinsurers Have A Significant Share of LA Wildfires</vt:lpstr>
      <vt:lpstr>Prominent Reinsurance Issues for LA Wildfires</vt:lpstr>
      <vt:lpstr>Aggregation: One Event or Two?</vt:lpstr>
      <vt:lpstr>Aggregation: One Event or Two?</vt:lpstr>
      <vt:lpstr>Aggregation: One Event or Two?</vt:lpstr>
      <vt:lpstr>Reinsurance Coverage Issues: Smoke</vt:lpstr>
      <vt:lpstr>Reinsurance Coverage Issues: Follow-on Losses Such as Mudslides, Flood, Ash, Etc.</vt:lpstr>
      <vt:lpstr>Reinsurance Coverage Issues: FAIR Plan</vt:lpstr>
      <vt:lpstr>Reinsurance Coverage Issues: Bad Faith</vt:lpstr>
      <vt:lpstr>Reinstatement Issues</vt:lpstr>
      <vt:lpstr>Subrogation Rights</vt:lpstr>
      <vt:lpstr>Subrogation Rights</vt:lpstr>
      <vt:lpstr>Subrogation Rights</vt:lpstr>
      <vt:lpstr>Retrocession Issues</vt:lpstr>
      <vt:lpstr>LA Wildfires: Future Questions &amp; Issues</vt:lpstr>
      <vt:lpstr>LA Wildfires: Future Questions &amp; Issues</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Martyn Lane</dc:creator>
  <cp:lastModifiedBy>Martyn Lane</cp:lastModifiedBy>
  <cp:revision>1</cp:revision>
  <cp:lastPrinted>1900-01-01T08:00:00Z</cp:lastPrinted>
  <dcterms:created xsi:type="dcterms:W3CDTF">1900-01-01T08:00:00Z</dcterms:created>
  <dcterms:modified xsi:type="dcterms:W3CDTF">2025-07-08T08:41:41Z</dcterms:modified>
</cp:coreProperties>
</file>