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10" r:id="rId5"/>
    <p:sldMasterId id="2147484229" r:id="rId6"/>
    <p:sldMasterId id="2147484234" r:id="rId7"/>
  </p:sldMasterIdLst>
  <p:notesMasterIdLst>
    <p:notesMasterId r:id="rId18"/>
  </p:notesMasterIdLst>
  <p:handoutMasterIdLst>
    <p:handoutMasterId r:id="rId19"/>
  </p:handoutMasterIdLst>
  <p:sldIdLst>
    <p:sldId id="280" r:id="rId8"/>
    <p:sldId id="286" r:id="rId9"/>
    <p:sldId id="318" r:id="rId10"/>
    <p:sldId id="325" r:id="rId11"/>
    <p:sldId id="327" r:id="rId12"/>
    <p:sldId id="331" r:id="rId13"/>
    <p:sldId id="332" r:id="rId14"/>
    <p:sldId id="333" r:id="rId15"/>
    <p:sldId id="330" r:id="rId16"/>
    <p:sldId id="321" r:id="rId17"/>
  </p:sldIdLst>
  <p:sldSz cx="9144000" cy="5143500" type="screen16x9"/>
  <p:notesSz cx="6670675" cy="9802813"/>
  <p:defaultTex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2880" userDrawn="1">
          <p15:clr>
            <a:srgbClr val="A4A3A4"/>
          </p15:clr>
        </p15:guide>
        <p15:guide id="3" pos="295" userDrawn="1">
          <p15:clr>
            <a:srgbClr val="A4A3A4"/>
          </p15:clr>
        </p15:guide>
        <p15:guide id="4" pos="53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alla, Dilpa" initials="" lastIdx="24" clrIdx="0"/>
  <p:cmAuthor id="2" name="Clyde &amp; Co" initials="" lastIdx="2" clrIdx="1"/>
  <p:cmAuthor id="3" name="Jhalla, Dilpa" initials="JD" lastIdx="16" clrIdx="2">
    <p:extLst>
      <p:ext uri="{19B8F6BF-5375-455C-9EA6-DF929625EA0E}">
        <p15:presenceInfo xmlns:p15="http://schemas.microsoft.com/office/powerpoint/2012/main" userId="S::Dilpa.Jhalla@clydeco.com::29cb0a0f-7ff6-4ca3-beff-036e5deb7c4a" providerId="AD"/>
      </p:ext>
    </p:extLst>
  </p:cmAuthor>
  <p:cmAuthor id="4" name="Beattie, Paul" initials="BP" lastIdx="4" clrIdx="3">
    <p:extLst>
      <p:ext uri="{19B8F6BF-5375-455C-9EA6-DF929625EA0E}">
        <p15:presenceInfo xmlns:p15="http://schemas.microsoft.com/office/powerpoint/2012/main" userId="S::Paul.Beattie@clydeco.com::a75cac83-e5ed-41e1-a120-dd53e69c1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F2"/>
    <a:srgbClr val="B2D0D8"/>
    <a:srgbClr val="B76696"/>
    <a:srgbClr val="3389A0"/>
    <a:srgbClr val="77A8B2"/>
    <a:srgbClr val="66A7B8"/>
    <a:srgbClr val="C585AB"/>
    <a:srgbClr val="88898D"/>
    <a:srgbClr val="F3E6EE"/>
    <a:srgbClr val="E7C9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85455" autoAdjust="0"/>
  </p:normalViewPr>
  <p:slideViewPr>
    <p:cSldViewPr snapToObjects="1">
      <p:cViewPr varScale="1">
        <p:scale>
          <a:sx n="108" d="100"/>
          <a:sy n="108" d="100"/>
        </p:scale>
        <p:origin x="758" y="72"/>
      </p:cViewPr>
      <p:guideLst>
        <p:guide orient="horz" pos="2981"/>
        <p:guide pos="2880"/>
        <p:guide pos="295"/>
        <p:guide pos="532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68" d="100"/>
          <a:sy n="68" d="100"/>
        </p:scale>
        <p:origin x="277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7AF59D-2AB3-4366-89FE-3096E6F13344}"/>
              </a:ext>
            </a:extLst>
          </p:cNvPr>
          <p:cNvSpPr>
            <a:spLocks noGrp="1"/>
          </p:cNvSpPr>
          <p:nvPr>
            <p:ph type="hdr" sz="quarter"/>
          </p:nvPr>
        </p:nvSpPr>
        <p:spPr>
          <a:xfrm>
            <a:off x="0" y="0"/>
            <a:ext cx="2890838" cy="492125"/>
          </a:xfrm>
          <a:prstGeom prst="rect">
            <a:avLst/>
          </a:prstGeom>
        </p:spPr>
        <p:txBody>
          <a:bodyPr vert="horz" lIns="94130" tIns="47065" rIns="94130" bIns="47065" rtlCol="0"/>
          <a:lstStyle>
            <a:lvl1pPr algn="l" defTabSz="779252" eaLnBrk="1" fontAlgn="auto" hangingPunct="1">
              <a:spcBef>
                <a:spcPts val="0"/>
              </a:spcBef>
              <a:spcAft>
                <a:spcPts val="0"/>
              </a:spcAft>
              <a:defRPr sz="1300">
                <a:latin typeface="+mn-lt"/>
              </a:defRPr>
            </a:lvl1pPr>
          </a:lstStyle>
          <a:p>
            <a:pPr>
              <a:defRPr/>
            </a:pPr>
            <a:endParaRPr lang="en-US" dirty="0"/>
          </a:p>
        </p:txBody>
      </p:sp>
      <p:sp>
        <p:nvSpPr>
          <p:cNvPr id="3" name="Date Placeholder 2">
            <a:extLst>
              <a:ext uri="{FF2B5EF4-FFF2-40B4-BE49-F238E27FC236}">
                <a16:creationId xmlns:a16="http://schemas.microsoft.com/office/drawing/2014/main" id="{A6EC7B4C-0BAB-490D-86F2-0D90E3FFF9D8}"/>
              </a:ext>
            </a:extLst>
          </p:cNvPr>
          <p:cNvSpPr>
            <a:spLocks noGrp="1"/>
          </p:cNvSpPr>
          <p:nvPr>
            <p:ph type="dt" sz="quarter" idx="1"/>
          </p:nvPr>
        </p:nvSpPr>
        <p:spPr>
          <a:xfrm>
            <a:off x="3778250" y="0"/>
            <a:ext cx="2890838" cy="492125"/>
          </a:xfrm>
          <a:prstGeom prst="rect">
            <a:avLst/>
          </a:prstGeom>
        </p:spPr>
        <p:txBody>
          <a:bodyPr vert="horz" lIns="94130" tIns="47065" rIns="94130" bIns="47065" rtlCol="0"/>
          <a:lstStyle>
            <a:lvl1pPr algn="r" defTabSz="779252" eaLnBrk="1" fontAlgn="auto" hangingPunct="1">
              <a:spcBef>
                <a:spcPts val="0"/>
              </a:spcBef>
              <a:spcAft>
                <a:spcPts val="0"/>
              </a:spcAft>
              <a:defRPr sz="1300" smtClean="0">
                <a:latin typeface="+mn-lt"/>
              </a:defRPr>
            </a:lvl1pPr>
          </a:lstStyle>
          <a:p>
            <a:pPr>
              <a:defRPr/>
            </a:pPr>
            <a:fld id="{E574FDB2-62E3-4B24-B59F-0EA5B2A400DA}" type="datetimeFigureOut">
              <a:rPr lang="en-US"/>
              <a:pPr>
                <a:defRPr/>
              </a:pPr>
              <a:t>7/8/2025</a:t>
            </a:fld>
            <a:endParaRPr lang="en-US" dirty="0"/>
          </a:p>
        </p:txBody>
      </p:sp>
      <p:sp>
        <p:nvSpPr>
          <p:cNvPr id="4" name="Footer Placeholder 3">
            <a:extLst>
              <a:ext uri="{FF2B5EF4-FFF2-40B4-BE49-F238E27FC236}">
                <a16:creationId xmlns:a16="http://schemas.microsoft.com/office/drawing/2014/main" id="{07DF0CBC-141A-4247-AAF1-5F8203AAC292}"/>
              </a:ext>
            </a:extLst>
          </p:cNvPr>
          <p:cNvSpPr>
            <a:spLocks noGrp="1"/>
          </p:cNvSpPr>
          <p:nvPr>
            <p:ph type="ftr" sz="quarter" idx="2"/>
          </p:nvPr>
        </p:nvSpPr>
        <p:spPr>
          <a:xfrm>
            <a:off x="0" y="9310688"/>
            <a:ext cx="2890838" cy="492125"/>
          </a:xfrm>
          <a:prstGeom prst="rect">
            <a:avLst/>
          </a:prstGeom>
        </p:spPr>
        <p:txBody>
          <a:bodyPr vert="horz" lIns="94130" tIns="47065" rIns="94130" bIns="47065" rtlCol="0" anchor="b"/>
          <a:lstStyle>
            <a:lvl1pPr algn="l" defTabSz="779252" eaLnBrk="1" fontAlgn="auto" hangingPunct="1">
              <a:spcBef>
                <a:spcPts val="0"/>
              </a:spcBef>
              <a:spcAft>
                <a:spcPts val="0"/>
              </a:spcAft>
              <a:defRPr sz="13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F9B8E128-0304-4742-8864-E95A9BEE1F9A}"/>
              </a:ext>
            </a:extLst>
          </p:cNvPr>
          <p:cNvSpPr>
            <a:spLocks noGrp="1"/>
          </p:cNvSpPr>
          <p:nvPr>
            <p:ph type="sldNum" sz="quarter" idx="3"/>
          </p:nvPr>
        </p:nvSpPr>
        <p:spPr>
          <a:xfrm>
            <a:off x="3778250" y="9310688"/>
            <a:ext cx="2890838" cy="492125"/>
          </a:xfrm>
          <a:prstGeom prst="rect">
            <a:avLst/>
          </a:prstGeom>
        </p:spPr>
        <p:txBody>
          <a:bodyPr vert="horz" lIns="94130" tIns="47065" rIns="94130" bIns="47065" rtlCol="0" anchor="b"/>
          <a:lstStyle>
            <a:lvl1pPr algn="r" defTabSz="779252" eaLnBrk="1" fontAlgn="auto" hangingPunct="1">
              <a:spcBef>
                <a:spcPts val="0"/>
              </a:spcBef>
              <a:spcAft>
                <a:spcPts val="0"/>
              </a:spcAft>
              <a:defRPr sz="1300" smtClean="0">
                <a:latin typeface="+mn-lt"/>
              </a:defRPr>
            </a:lvl1pPr>
          </a:lstStyle>
          <a:p>
            <a:pPr>
              <a:defRPr/>
            </a:pPr>
            <a:fld id="{1DE38F9D-3682-425F-B23A-5700FA2E6E85}"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CDC44A-5DD5-46AA-87C2-E58BEEF2AE33}"/>
              </a:ext>
            </a:extLst>
          </p:cNvPr>
          <p:cNvSpPr>
            <a:spLocks noGrp="1"/>
          </p:cNvSpPr>
          <p:nvPr>
            <p:ph type="hdr" sz="quarter"/>
          </p:nvPr>
        </p:nvSpPr>
        <p:spPr>
          <a:xfrm>
            <a:off x="0" y="0"/>
            <a:ext cx="2890838" cy="492125"/>
          </a:xfrm>
          <a:prstGeom prst="rect">
            <a:avLst/>
          </a:prstGeom>
        </p:spPr>
        <p:txBody>
          <a:bodyPr vert="horz" lIns="94130" tIns="47065" rIns="94130" bIns="47065" rtlCol="0"/>
          <a:lstStyle>
            <a:lvl1pPr algn="l" defTabSz="779252" eaLnBrk="1" fontAlgn="auto" hangingPunct="1">
              <a:spcBef>
                <a:spcPts val="0"/>
              </a:spcBef>
              <a:spcAft>
                <a:spcPts val="0"/>
              </a:spcAft>
              <a:defRPr sz="1300">
                <a:latin typeface="+mn-lt"/>
              </a:defRPr>
            </a:lvl1pPr>
          </a:lstStyle>
          <a:p>
            <a:pPr>
              <a:defRPr/>
            </a:pPr>
            <a:endParaRPr lang="en-US" dirty="0"/>
          </a:p>
        </p:txBody>
      </p:sp>
      <p:sp>
        <p:nvSpPr>
          <p:cNvPr id="3" name="Date Placeholder 2">
            <a:extLst>
              <a:ext uri="{FF2B5EF4-FFF2-40B4-BE49-F238E27FC236}">
                <a16:creationId xmlns:a16="http://schemas.microsoft.com/office/drawing/2014/main" id="{737942E3-D8A3-4B01-BD18-0B3FD462C80F}"/>
              </a:ext>
            </a:extLst>
          </p:cNvPr>
          <p:cNvSpPr>
            <a:spLocks noGrp="1"/>
          </p:cNvSpPr>
          <p:nvPr>
            <p:ph type="dt" idx="1"/>
          </p:nvPr>
        </p:nvSpPr>
        <p:spPr>
          <a:xfrm>
            <a:off x="3778250" y="0"/>
            <a:ext cx="2890838" cy="492125"/>
          </a:xfrm>
          <a:prstGeom prst="rect">
            <a:avLst/>
          </a:prstGeom>
        </p:spPr>
        <p:txBody>
          <a:bodyPr vert="horz" lIns="94130" tIns="47065" rIns="94130" bIns="47065" rtlCol="0"/>
          <a:lstStyle>
            <a:lvl1pPr algn="r" defTabSz="779252" eaLnBrk="1" fontAlgn="auto" hangingPunct="1">
              <a:spcBef>
                <a:spcPts val="0"/>
              </a:spcBef>
              <a:spcAft>
                <a:spcPts val="0"/>
              </a:spcAft>
              <a:defRPr sz="1300" smtClean="0">
                <a:latin typeface="+mn-lt"/>
              </a:defRPr>
            </a:lvl1pPr>
          </a:lstStyle>
          <a:p>
            <a:pPr>
              <a:defRPr/>
            </a:pPr>
            <a:fld id="{772E7395-2609-4556-8D75-DEB3A217B9A3}" type="datetimeFigureOut">
              <a:rPr lang="en-US"/>
              <a:pPr>
                <a:defRPr/>
              </a:pPr>
              <a:t>7/8/2025</a:t>
            </a:fld>
            <a:endParaRPr lang="en-US" dirty="0"/>
          </a:p>
        </p:txBody>
      </p:sp>
      <p:sp>
        <p:nvSpPr>
          <p:cNvPr id="4" name="Slide Image Placeholder 3">
            <a:extLst>
              <a:ext uri="{FF2B5EF4-FFF2-40B4-BE49-F238E27FC236}">
                <a16:creationId xmlns:a16="http://schemas.microsoft.com/office/drawing/2014/main" id="{599C597A-8D71-4FAE-A4CB-01A19E5F89B1}"/>
              </a:ext>
            </a:extLst>
          </p:cNvPr>
          <p:cNvSpPr>
            <a:spLocks noGrp="1" noRot="1" noChangeAspect="1"/>
          </p:cNvSpPr>
          <p:nvPr>
            <p:ph type="sldImg" idx="2"/>
          </p:nvPr>
        </p:nvSpPr>
        <p:spPr>
          <a:xfrm>
            <a:off x="393700" y="1223963"/>
            <a:ext cx="5883275" cy="3309937"/>
          </a:xfrm>
          <a:prstGeom prst="rect">
            <a:avLst/>
          </a:prstGeom>
          <a:noFill/>
          <a:ln w="12700">
            <a:solidFill>
              <a:prstClr val="black"/>
            </a:solidFill>
          </a:ln>
        </p:spPr>
        <p:txBody>
          <a:bodyPr vert="horz" lIns="94130" tIns="47065" rIns="94130" bIns="47065" rtlCol="0" anchor="ctr"/>
          <a:lstStyle/>
          <a:p>
            <a:pPr lvl="0"/>
            <a:endParaRPr lang="en-US" noProof="0" dirty="0"/>
          </a:p>
        </p:txBody>
      </p:sp>
      <p:sp>
        <p:nvSpPr>
          <p:cNvPr id="5" name="Notes Placeholder 4">
            <a:extLst>
              <a:ext uri="{FF2B5EF4-FFF2-40B4-BE49-F238E27FC236}">
                <a16:creationId xmlns:a16="http://schemas.microsoft.com/office/drawing/2014/main" id="{9098B0BD-1082-467F-83B3-EC98120DD9FC}"/>
              </a:ext>
            </a:extLst>
          </p:cNvPr>
          <p:cNvSpPr>
            <a:spLocks noGrp="1"/>
          </p:cNvSpPr>
          <p:nvPr>
            <p:ph type="body" sz="quarter" idx="3"/>
          </p:nvPr>
        </p:nvSpPr>
        <p:spPr>
          <a:xfrm>
            <a:off x="666750" y="4718050"/>
            <a:ext cx="5337175" cy="3859213"/>
          </a:xfrm>
          <a:prstGeom prst="rect">
            <a:avLst/>
          </a:prstGeom>
        </p:spPr>
        <p:txBody>
          <a:bodyPr vert="horz" lIns="94130" tIns="47065" rIns="94130" bIns="4706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DCD990-2E55-460E-93BA-8128E9AEB61C}"/>
              </a:ext>
            </a:extLst>
          </p:cNvPr>
          <p:cNvSpPr>
            <a:spLocks noGrp="1"/>
          </p:cNvSpPr>
          <p:nvPr>
            <p:ph type="ftr" sz="quarter" idx="4"/>
          </p:nvPr>
        </p:nvSpPr>
        <p:spPr>
          <a:xfrm>
            <a:off x="0" y="9310688"/>
            <a:ext cx="2890838" cy="492125"/>
          </a:xfrm>
          <a:prstGeom prst="rect">
            <a:avLst/>
          </a:prstGeom>
        </p:spPr>
        <p:txBody>
          <a:bodyPr vert="horz" lIns="94130" tIns="47065" rIns="94130" bIns="47065" rtlCol="0" anchor="b"/>
          <a:lstStyle>
            <a:lvl1pPr algn="l" defTabSz="779252" eaLnBrk="1" fontAlgn="auto" hangingPunct="1">
              <a:spcBef>
                <a:spcPts val="0"/>
              </a:spcBef>
              <a:spcAft>
                <a:spcPts val="0"/>
              </a:spcAft>
              <a:defRPr sz="13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1D93576F-5170-4248-8242-D81027CF407D}"/>
              </a:ext>
            </a:extLst>
          </p:cNvPr>
          <p:cNvSpPr>
            <a:spLocks noGrp="1"/>
          </p:cNvSpPr>
          <p:nvPr>
            <p:ph type="sldNum" sz="quarter" idx="5"/>
          </p:nvPr>
        </p:nvSpPr>
        <p:spPr>
          <a:xfrm>
            <a:off x="3778250" y="9310688"/>
            <a:ext cx="2890838" cy="492125"/>
          </a:xfrm>
          <a:prstGeom prst="rect">
            <a:avLst/>
          </a:prstGeom>
        </p:spPr>
        <p:txBody>
          <a:bodyPr vert="horz" lIns="94130" tIns="47065" rIns="94130" bIns="47065" rtlCol="0" anchor="b"/>
          <a:lstStyle>
            <a:lvl1pPr algn="r" defTabSz="779252" eaLnBrk="1" fontAlgn="auto" hangingPunct="1">
              <a:spcBef>
                <a:spcPts val="0"/>
              </a:spcBef>
              <a:spcAft>
                <a:spcPts val="0"/>
              </a:spcAft>
              <a:defRPr sz="1300" smtClean="0">
                <a:latin typeface="+mn-lt"/>
              </a:defRPr>
            </a:lvl1pPr>
          </a:lstStyle>
          <a:p>
            <a:pPr>
              <a:defRPr/>
            </a:pPr>
            <a:fld id="{8164DC64-EAC8-4FC0-A7BE-04FB791F4C72}"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defTabSz="777875" rtl="0" fontAlgn="base">
      <a:spcBef>
        <a:spcPct val="30000"/>
      </a:spcBef>
      <a:spcAft>
        <a:spcPct val="0"/>
      </a:spcAft>
      <a:defRPr sz="1000" kern="1200">
        <a:solidFill>
          <a:schemeClr val="tx1"/>
        </a:solidFill>
        <a:latin typeface="+mn-lt"/>
        <a:ea typeface="+mn-ea"/>
        <a:cs typeface="+mn-cs"/>
      </a:defRPr>
    </a:lvl1pPr>
    <a:lvl2pPr marL="388938" algn="l" defTabSz="777875" rtl="0" fontAlgn="base">
      <a:spcBef>
        <a:spcPct val="30000"/>
      </a:spcBef>
      <a:spcAft>
        <a:spcPct val="0"/>
      </a:spcAft>
      <a:defRPr sz="1000" kern="1200">
        <a:solidFill>
          <a:schemeClr val="tx1"/>
        </a:solidFill>
        <a:latin typeface="+mn-lt"/>
        <a:ea typeface="+mn-ea"/>
        <a:cs typeface="+mn-cs"/>
      </a:defRPr>
    </a:lvl2pPr>
    <a:lvl3pPr marL="777875" algn="l" defTabSz="777875" rtl="0" fontAlgn="base">
      <a:spcBef>
        <a:spcPct val="30000"/>
      </a:spcBef>
      <a:spcAft>
        <a:spcPct val="0"/>
      </a:spcAft>
      <a:defRPr sz="1000" kern="1200">
        <a:solidFill>
          <a:schemeClr val="tx1"/>
        </a:solidFill>
        <a:latin typeface="+mn-lt"/>
        <a:ea typeface="+mn-ea"/>
        <a:cs typeface="+mn-cs"/>
      </a:defRPr>
    </a:lvl3pPr>
    <a:lvl4pPr marL="1168400" algn="l" defTabSz="777875" rtl="0" fontAlgn="base">
      <a:spcBef>
        <a:spcPct val="30000"/>
      </a:spcBef>
      <a:spcAft>
        <a:spcPct val="0"/>
      </a:spcAft>
      <a:defRPr sz="1000" kern="1200">
        <a:solidFill>
          <a:schemeClr val="tx1"/>
        </a:solidFill>
        <a:latin typeface="+mn-lt"/>
        <a:ea typeface="+mn-ea"/>
        <a:cs typeface="+mn-cs"/>
      </a:defRPr>
    </a:lvl4pPr>
    <a:lvl5pPr marL="1557338" algn="l" defTabSz="777875" rtl="0" fontAlgn="base">
      <a:spcBef>
        <a:spcPct val="30000"/>
      </a:spcBef>
      <a:spcAft>
        <a:spcPct val="0"/>
      </a:spcAft>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1</a:t>
            </a:fld>
            <a:endParaRPr lang="en-US" dirty="0"/>
          </a:p>
        </p:txBody>
      </p:sp>
    </p:spTree>
    <p:extLst>
      <p:ext uri="{BB962C8B-B14F-4D97-AF65-F5344CB8AC3E}">
        <p14:creationId xmlns:p14="http://schemas.microsoft.com/office/powerpoint/2010/main" val="385253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2</a:t>
            </a:fld>
            <a:endParaRPr lang="en-US" dirty="0"/>
          </a:p>
        </p:txBody>
      </p:sp>
    </p:spTree>
    <p:extLst>
      <p:ext uri="{BB962C8B-B14F-4D97-AF65-F5344CB8AC3E}">
        <p14:creationId xmlns:p14="http://schemas.microsoft.com/office/powerpoint/2010/main" val="69062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modern context, a distinction has become significant between arbitration and litigation with litigation further divided between individual claims or cases and class actions. TPLF can be used in all these scenarios.</a:t>
            </a:r>
          </a:p>
          <a:p>
            <a:r>
              <a:rPr lang="en-GB" dirty="0"/>
              <a:t>ELI, October 2024</a:t>
            </a:r>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3</a:t>
            </a:fld>
            <a:endParaRPr lang="en-US" dirty="0"/>
          </a:p>
        </p:txBody>
      </p:sp>
    </p:spTree>
    <p:extLst>
      <p:ext uri="{BB962C8B-B14F-4D97-AF65-F5344CB8AC3E}">
        <p14:creationId xmlns:p14="http://schemas.microsoft.com/office/powerpoint/2010/main" val="342197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NL – moves towards facilitating bringing of cross border mass consumer claims, </a:t>
            </a:r>
            <a:r>
              <a:rPr lang="en-GB" dirty="0" err="1"/>
              <a:t>ie</a:t>
            </a:r>
            <a:r>
              <a:rPr lang="en-GB" dirty="0"/>
              <a:t> where the consumer is in a different jurisdiction from the defendant</a:t>
            </a:r>
          </a:p>
          <a:p>
            <a:endParaRPr lang="en-GB" dirty="0"/>
          </a:p>
          <a:p>
            <a:r>
              <a:rPr lang="en-GB" dirty="0"/>
              <a:t>Note that this same issue was specifically referred to in the European Commission’s report on the application of the recast Brussels 1 regulation on jurisdiction and the recognition and enforcement of judgments in civil and commercial matters published on 2</a:t>
            </a:r>
            <a:r>
              <a:rPr lang="en-GB" baseline="30000" dirty="0"/>
              <a:t>nd</a:t>
            </a:r>
            <a:r>
              <a:rPr lang="en-GB" dirty="0"/>
              <a:t> June 2025:</a:t>
            </a:r>
          </a:p>
          <a:p>
            <a:r>
              <a:rPr lang="en-GB" i="1" dirty="0"/>
              <a:t>Nevertheless, in an area that was not fully addressed in the recast of the Regulation, namely the extension of the rules of jurisdiction to cover defendants not domiciled in a Member State, further analysis is needed in order to decide whether such an extension should be the object of a legislative intervention.</a:t>
            </a:r>
          </a:p>
          <a:p>
            <a:endParaRPr lang="en-GB" i="1" dirty="0"/>
          </a:p>
          <a:p>
            <a:r>
              <a:rPr lang="en-GB" i="0" dirty="0"/>
              <a:t>Ireland</a:t>
            </a:r>
          </a:p>
          <a:p>
            <a:r>
              <a:rPr lang="en-GB" i="0" dirty="0"/>
              <a:t>Legislation that would allow for the use of TPLF in arbitration and in RAD claims has been passed but not yet in force, presumably pending the outcome of the Law Reform Commission’s review</a:t>
            </a:r>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4</a:t>
            </a:fld>
            <a:endParaRPr lang="en-US" dirty="0"/>
          </a:p>
        </p:txBody>
      </p:sp>
    </p:spTree>
    <p:extLst>
      <p:ext uri="{BB962C8B-B14F-4D97-AF65-F5344CB8AC3E}">
        <p14:creationId xmlns:p14="http://schemas.microsoft.com/office/powerpoint/2010/main" val="3156692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5</a:t>
            </a:fld>
            <a:endParaRPr lang="en-US" dirty="0"/>
          </a:p>
        </p:txBody>
      </p:sp>
    </p:spTree>
    <p:extLst>
      <p:ext uri="{BB962C8B-B14F-4D97-AF65-F5344CB8AC3E}">
        <p14:creationId xmlns:p14="http://schemas.microsoft.com/office/powerpoint/2010/main" val="294650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4295E-290A-ADF3-64AA-5DD48D3E6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7DA3B-BC43-A1B2-F560-790E7548F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94E30-B6C5-6234-6A82-BCDA872219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DC493D-28B4-6A0B-7D67-E7F4BBAA96B6}"/>
              </a:ext>
            </a:extLst>
          </p:cNvPr>
          <p:cNvSpPr>
            <a:spLocks noGrp="1"/>
          </p:cNvSpPr>
          <p:nvPr>
            <p:ph type="sldNum" sz="quarter" idx="5"/>
          </p:nvPr>
        </p:nvSpPr>
        <p:spPr/>
        <p:txBody>
          <a:bodyPr/>
          <a:lstStyle/>
          <a:p>
            <a:pPr>
              <a:defRPr/>
            </a:pPr>
            <a:fld id="{8164DC64-EAC8-4FC0-A7BE-04FB791F4C72}" type="slidenum">
              <a:rPr lang="en-US" smtClean="0"/>
              <a:pPr>
                <a:defRPr/>
              </a:pPr>
              <a:t>6</a:t>
            </a:fld>
            <a:endParaRPr lang="en-US" dirty="0"/>
          </a:p>
        </p:txBody>
      </p:sp>
    </p:spTree>
    <p:extLst>
      <p:ext uri="{BB962C8B-B14F-4D97-AF65-F5344CB8AC3E}">
        <p14:creationId xmlns:p14="http://schemas.microsoft.com/office/powerpoint/2010/main" val="250469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1A8F4-4819-015C-48DF-39D1EDD09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508F6-C9CE-8ACB-E2A1-311E6D4E3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01ED3-744A-893A-73F7-18CB1B79762E}"/>
              </a:ext>
            </a:extLst>
          </p:cNvPr>
          <p:cNvSpPr>
            <a:spLocks noGrp="1"/>
          </p:cNvSpPr>
          <p:nvPr>
            <p:ph type="body" idx="1"/>
          </p:nvPr>
        </p:nvSpPr>
        <p:spPr/>
        <p:txBody>
          <a:bodyPr/>
          <a:lstStyle/>
          <a:p>
            <a:pPr marL="0" marR="0" lvl="0" indent="0" algn="l" defTabSz="777875"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comprehensive regulation… is only appropriate where there is an identifiable problem or market failure. – ELI, October 2024</a:t>
            </a:r>
          </a:p>
          <a:p>
            <a:pPr marL="0" marR="0" lvl="0" indent="0" algn="l" defTabSz="777875" rtl="0" eaLnBrk="1" fontAlgn="base" latinLnBrk="0" hangingPunct="1">
              <a:lnSpc>
                <a:spcPct val="100000"/>
              </a:lnSpc>
              <a:spcBef>
                <a:spcPct val="30000"/>
              </a:spcBef>
              <a:spcAft>
                <a:spcPct val="0"/>
              </a:spcAft>
              <a:buClrTx/>
              <a:buSzTx/>
              <a:buFontTx/>
              <a:buNone/>
              <a:tabLst/>
              <a:defRPr/>
            </a:pPr>
            <a:endParaRPr kumimoji="0" lang="en-GB" sz="1000" b="0" i="0" u="none" strike="noStrike" kern="1200" cap="none" spc="0" normalizeH="0" baseline="0" noProof="0" dirty="0">
              <a:ln>
                <a:noFill/>
              </a:ln>
              <a:solidFill>
                <a:srgbClr val="333333"/>
              </a:solidFill>
              <a:effectLst/>
              <a:uLnTx/>
              <a:uFillTx/>
              <a:latin typeface="Libre Franklin" pitchFamily="2" charset="0"/>
              <a:ea typeface="+mn-ea"/>
              <a:cs typeface="+mn-cs"/>
            </a:endParaRPr>
          </a:p>
          <a:p>
            <a:pPr marL="0" marR="0" lvl="0" indent="0" algn="l" defTabSz="777875" rtl="0" eaLnBrk="1" fontAlgn="base" latinLnBrk="0" hangingPunct="1">
              <a:lnSpc>
                <a:spcPct val="100000"/>
              </a:lnSpc>
              <a:spcBef>
                <a:spcPct val="30000"/>
              </a:spcBef>
              <a:spcAft>
                <a:spcPct val="0"/>
              </a:spcAft>
              <a:buClrTx/>
              <a:buSzTx/>
              <a:buFontTx/>
              <a:buNone/>
              <a:tabLst/>
              <a:defRPr/>
            </a:pPr>
            <a:r>
              <a:rPr kumimoji="0" lang="en-GB" sz="1000" b="0" i="0" u="sng" strike="noStrike" kern="1200" cap="none" spc="0" normalizeH="0" baseline="0" noProof="0" dirty="0">
                <a:ln>
                  <a:noFill/>
                </a:ln>
                <a:solidFill>
                  <a:srgbClr val="333333"/>
                </a:solidFill>
                <a:effectLst/>
                <a:uLnTx/>
                <a:uFillTx/>
                <a:latin typeface="Libre Franklin" pitchFamily="2" charset="0"/>
                <a:ea typeface="+mn-ea"/>
                <a:cs typeface="+mn-cs"/>
              </a:rPr>
              <a:t>Light-touch regulation</a:t>
            </a:r>
            <a:r>
              <a:rPr kumimoji="0" lang="en-GB" sz="1000" b="0" i="0" u="none" strike="noStrike" kern="1200" cap="none" spc="0" normalizeH="0" baseline="0" noProof="0" dirty="0">
                <a:ln>
                  <a:noFill/>
                </a:ln>
                <a:solidFill>
                  <a:srgbClr val="333333"/>
                </a:solidFill>
                <a:effectLst/>
                <a:uLnTx/>
                <a:uFillTx/>
                <a:latin typeface="Libre Franklin" pitchFamily="2" charset="0"/>
                <a:ea typeface="+mn-ea"/>
                <a:cs typeface="+mn-cs"/>
              </a:rPr>
              <a:t>: this position, adopted by the widest number of stakeholders, is in favour of adopting basic rules governing TPLF without being too specific or too strict so as to drive litigation funders away from the EU market. Regulation would in this scenario not only increase predictability for funders and funded parties but also avoid placing an excessive burden on the courts insofar as regulation of TPFL is concerned. The issues identified as needing regulation include transparency and disclosure of the existence of litigation funding agreements, capital adequacy requirements and consumer protection.</a:t>
            </a:r>
          </a:p>
          <a:p>
            <a:pPr marL="0" marR="0" lvl="0" indent="0" algn="l" defTabSz="777875"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Charlotte de Meeûs, KU Leuven</a:t>
            </a:r>
          </a:p>
          <a:p>
            <a:endParaRPr lang="en-GB" dirty="0"/>
          </a:p>
        </p:txBody>
      </p:sp>
      <p:sp>
        <p:nvSpPr>
          <p:cNvPr id="4" name="Slide Number Placeholder 3">
            <a:extLst>
              <a:ext uri="{FF2B5EF4-FFF2-40B4-BE49-F238E27FC236}">
                <a16:creationId xmlns:a16="http://schemas.microsoft.com/office/drawing/2014/main" id="{077DA9DB-9A41-8BAA-CC88-087C20FC29F8}"/>
              </a:ext>
            </a:extLst>
          </p:cNvPr>
          <p:cNvSpPr>
            <a:spLocks noGrp="1"/>
          </p:cNvSpPr>
          <p:nvPr>
            <p:ph type="sldNum" sz="quarter" idx="5"/>
          </p:nvPr>
        </p:nvSpPr>
        <p:spPr/>
        <p:txBody>
          <a:bodyPr/>
          <a:lstStyle/>
          <a:p>
            <a:pPr>
              <a:defRPr/>
            </a:pPr>
            <a:fld id="{8164DC64-EAC8-4FC0-A7BE-04FB791F4C72}" type="slidenum">
              <a:rPr lang="en-US" smtClean="0"/>
              <a:pPr>
                <a:defRPr/>
              </a:pPr>
              <a:t>7</a:t>
            </a:fld>
            <a:endParaRPr lang="en-US" dirty="0"/>
          </a:p>
        </p:txBody>
      </p:sp>
    </p:spTree>
    <p:extLst>
      <p:ext uri="{BB962C8B-B14F-4D97-AF65-F5344CB8AC3E}">
        <p14:creationId xmlns:p14="http://schemas.microsoft.com/office/powerpoint/2010/main" val="84915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64DC64-EAC8-4FC0-A7BE-04FB791F4C72}" type="slidenum">
              <a:rPr lang="en-US" smtClean="0"/>
              <a:pPr>
                <a:defRPr/>
              </a:pPr>
              <a:t>10</a:t>
            </a:fld>
            <a:endParaRPr lang="en-US" dirty="0"/>
          </a:p>
        </p:txBody>
      </p:sp>
    </p:spTree>
    <p:extLst>
      <p:ext uri="{BB962C8B-B14F-4D97-AF65-F5344CB8AC3E}">
        <p14:creationId xmlns:p14="http://schemas.microsoft.com/office/powerpoint/2010/main" val="68747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595BA7-FF39-0544-468A-06E70350A2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Tree>
    <p:extLst>
      <p:ext uri="{BB962C8B-B14F-4D97-AF65-F5344CB8AC3E}">
        <p14:creationId xmlns:p14="http://schemas.microsoft.com/office/powerpoint/2010/main" val="2163829186"/>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slide - small text with large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7" name="Content Placeholder 3">
            <a:extLst>
              <a:ext uri="{FF2B5EF4-FFF2-40B4-BE49-F238E27FC236}">
                <a16:creationId xmlns:a16="http://schemas.microsoft.com/office/drawing/2014/main" id="{212F0BDD-D130-257B-E9D2-97A328CDA0E1}"/>
              </a:ext>
            </a:extLst>
          </p:cNvPr>
          <p:cNvSpPr>
            <a:spLocks noGrp="1"/>
          </p:cNvSpPr>
          <p:nvPr>
            <p:ph sz="quarter" idx="17"/>
          </p:nvPr>
        </p:nvSpPr>
        <p:spPr>
          <a:xfrm>
            <a:off x="494864" y="1307633"/>
            <a:ext cx="2537544"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
        <p:nvSpPr>
          <p:cNvPr id="3" name="Picture Placeholder 2">
            <a:extLst>
              <a:ext uri="{FF2B5EF4-FFF2-40B4-BE49-F238E27FC236}">
                <a16:creationId xmlns:a16="http://schemas.microsoft.com/office/drawing/2014/main" id="{E48A6635-DE07-A11C-5310-50E336961FB3}"/>
              </a:ext>
            </a:extLst>
          </p:cNvPr>
          <p:cNvSpPr>
            <a:spLocks noGrp="1"/>
          </p:cNvSpPr>
          <p:nvPr>
            <p:ph type="pic" sz="quarter" idx="18"/>
          </p:nvPr>
        </p:nvSpPr>
        <p:spPr>
          <a:xfrm>
            <a:off x="3155575" y="1307633"/>
            <a:ext cx="5808913" cy="3417849"/>
          </a:xfrm>
        </p:spPr>
        <p:txBody>
          <a:bodyPr rtlCol="0">
            <a:noAutofit/>
          </a:bodyPr>
          <a:lstStyle/>
          <a:p>
            <a:pPr lvl="0"/>
            <a:r>
              <a:rPr lang="en-US" noProof="0" dirty="0"/>
              <a:t>Click icon to add picture</a:t>
            </a:r>
            <a:endParaRPr lang="en-GB" noProof="0" dirty="0"/>
          </a:p>
        </p:txBody>
      </p:sp>
      <p:sp>
        <p:nvSpPr>
          <p:cNvPr id="4" name="Text Placeholder 25">
            <a:extLst>
              <a:ext uri="{FF2B5EF4-FFF2-40B4-BE49-F238E27FC236}">
                <a16:creationId xmlns:a16="http://schemas.microsoft.com/office/drawing/2014/main" id="{2C9C3898-C556-44FC-8D90-C47570085138}"/>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6257866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el layout - 4 bios">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4" name="Picture Placeholder 11">
            <a:extLst>
              <a:ext uri="{FF2B5EF4-FFF2-40B4-BE49-F238E27FC236}">
                <a16:creationId xmlns:a16="http://schemas.microsoft.com/office/drawing/2014/main" id="{C937A8B5-FFFD-A4AD-CBF8-7C0C36ECB46A}"/>
              </a:ext>
            </a:extLst>
          </p:cNvPr>
          <p:cNvSpPr>
            <a:spLocks noGrp="1" noChangeAspect="1"/>
          </p:cNvSpPr>
          <p:nvPr>
            <p:ph type="pic" sz="quarter" idx="96"/>
          </p:nvPr>
        </p:nvSpPr>
        <p:spPr>
          <a:xfrm>
            <a:off x="507476"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dirty="0"/>
              <a:t>Click icon to add picture</a:t>
            </a:r>
          </a:p>
        </p:txBody>
      </p:sp>
      <p:sp>
        <p:nvSpPr>
          <p:cNvPr id="5" name="Text Placeholder 29">
            <a:extLst>
              <a:ext uri="{FF2B5EF4-FFF2-40B4-BE49-F238E27FC236}">
                <a16:creationId xmlns:a16="http://schemas.microsoft.com/office/drawing/2014/main" id="{BD7257F9-2662-2858-9D80-915273AAE7F4}"/>
              </a:ext>
            </a:extLst>
          </p:cNvPr>
          <p:cNvSpPr>
            <a:spLocks noGrp="1"/>
          </p:cNvSpPr>
          <p:nvPr>
            <p:ph type="body" sz="quarter" idx="98" hasCustomPrompt="1"/>
          </p:nvPr>
        </p:nvSpPr>
        <p:spPr>
          <a:xfrm>
            <a:off x="507477"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6" name="Text Placeholder 29">
            <a:extLst>
              <a:ext uri="{FF2B5EF4-FFF2-40B4-BE49-F238E27FC236}">
                <a16:creationId xmlns:a16="http://schemas.microsoft.com/office/drawing/2014/main" id="{92EAC95B-377E-A3E8-04EE-857443ADEA28}"/>
              </a:ext>
            </a:extLst>
          </p:cNvPr>
          <p:cNvSpPr>
            <a:spLocks noGrp="1"/>
          </p:cNvSpPr>
          <p:nvPr>
            <p:ph type="body" sz="quarter" idx="99"/>
          </p:nvPr>
        </p:nvSpPr>
        <p:spPr>
          <a:xfrm>
            <a:off x="507477"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8" name="Picture Placeholder 11">
            <a:extLst>
              <a:ext uri="{FF2B5EF4-FFF2-40B4-BE49-F238E27FC236}">
                <a16:creationId xmlns:a16="http://schemas.microsoft.com/office/drawing/2014/main" id="{229665D9-D721-2C45-0BFB-14877FEE9BAC}"/>
              </a:ext>
            </a:extLst>
          </p:cNvPr>
          <p:cNvSpPr>
            <a:spLocks noGrp="1" noChangeAspect="1"/>
          </p:cNvSpPr>
          <p:nvPr>
            <p:ph type="pic" sz="quarter" idx="100"/>
          </p:nvPr>
        </p:nvSpPr>
        <p:spPr>
          <a:xfrm>
            <a:off x="2488053"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dirty="0"/>
              <a:t>Click icon to add picture</a:t>
            </a:r>
          </a:p>
        </p:txBody>
      </p:sp>
      <p:sp>
        <p:nvSpPr>
          <p:cNvPr id="9" name="Text Placeholder 29">
            <a:extLst>
              <a:ext uri="{FF2B5EF4-FFF2-40B4-BE49-F238E27FC236}">
                <a16:creationId xmlns:a16="http://schemas.microsoft.com/office/drawing/2014/main" id="{BCD1548E-8D9A-7778-250E-9CFCCC2EB5ED}"/>
              </a:ext>
            </a:extLst>
          </p:cNvPr>
          <p:cNvSpPr>
            <a:spLocks noGrp="1"/>
          </p:cNvSpPr>
          <p:nvPr>
            <p:ph type="body" sz="quarter" idx="101" hasCustomPrompt="1"/>
          </p:nvPr>
        </p:nvSpPr>
        <p:spPr>
          <a:xfrm>
            <a:off x="2478155"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0" name="Text Placeholder 29">
            <a:extLst>
              <a:ext uri="{FF2B5EF4-FFF2-40B4-BE49-F238E27FC236}">
                <a16:creationId xmlns:a16="http://schemas.microsoft.com/office/drawing/2014/main" id="{ECA4A702-5DC0-E6B9-1046-74E1513131A7}"/>
              </a:ext>
            </a:extLst>
          </p:cNvPr>
          <p:cNvSpPr>
            <a:spLocks noGrp="1"/>
          </p:cNvSpPr>
          <p:nvPr>
            <p:ph type="body" sz="quarter" idx="102"/>
          </p:nvPr>
        </p:nvSpPr>
        <p:spPr>
          <a:xfrm>
            <a:off x="2478155"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1" name="Picture Placeholder 11">
            <a:extLst>
              <a:ext uri="{FF2B5EF4-FFF2-40B4-BE49-F238E27FC236}">
                <a16:creationId xmlns:a16="http://schemas.microsoft.com/office/drawing/2014/main" id="{C3796A4B-2CA5-D7FB-0E2C-3ABBD52E8641}"/>
              </a:ext>
            </a:extLst>
          </p:cNvPr>
          <p:cNvSpPr>
            <a:spLocks noGrp="1" noChangeAspect="1"/>
          </p:cNvSpPr>
          <p:nvPr>
            <p:ph type="pic" sz="quarter" idx="103"/>
          </p:nvPr>
        </p:nvSpPr>
        <p:spPr>
          <a:xfrm>
            <a:off x="4481979"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dirty="0"/>
              <a:t>Click icon to add picture</a:t>
            </a:r>
          </a:p>
        </p:txBody>
      </p:sp>
      <p:sp>
        <p:nvSpPr>
          <p:cNvPr id="12" name="Text Placeholder 29">
            <a:extLst>
              <a:ext uri="{FF2B5EF4-FFF2-40B4-BE49-F238E27FC236}">
                <a16:creationId xmlns:a16="http://schemas.microsoft.com/office/drawing/2014/main" id="{770DC934-F3C8-26AE-E464-3D63AD4540DD}"/>
              </a:ext>
            </a:extLst>
          </p:cNvPr>
          <p:cNvSpPr>
            <a:spLocks noGrp="1"/>
          </p:cNvSpPr>
          <p:nvPr>
            <p:ph type="body" sz="quarter" idx="104" hasCustomPrompt="1"/>
          </p:nvPr>
        </p:nvSpPr>
        <p:spPr>
          <a:xfrm>
            <a:off x="4470021"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3" name="Text Placeholder 29">
            <a:extLst>
              <a:ext uri="{FF2B5EF4-FFF2-40B4-BE49-F238E27FC236}">
                <a16:creationId xmlns:a16="http://schemas.microsoft.com/office/drawing/2014/main" id="{A83F54CA-EFE6-3D02-E577-923E74CDD1F4}"/>
              </a:ext>
            </a:extLst>
          </p:cNvPr>
          <p:cNvSpPr>
            <a:spLocks noGrp="1"/>
          </p:cNvSpPr>
          <p:nvPr>
            <p:ph type="body" sz="quarter" idx="105"/>
          </p:nvPr>
        </p:nvSpPr>
        <p:spPr>
          <a:xfrm>
            <a:off x="4470021"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5" name="Text Placeholder 29">
            <a:extLst>
              <a:ext uri="{FF2B5EF4-FFF2-40B4-BE49-F238E27FC236}">
                <a16:creationId xmlns:a16="http://schemas.microsoft.com/office/drawing/2014/main" id="{3004296D-6B3B-058F-B2C0-A47810E4BE51}"/>
              </a:ext>
            </a:extLst>
          </p:cNvPr>
          <p:cNvSpPr>
            <a:spLocks noGrp="1"/>
          </p:cNvSpPr>
          <p:nvPr>
            <p:ph type="body" sz="quarter" idx="107" hasCustomPrompt="1"/>
          </p:nvPr>
        </p:nvSpPr>
        <p:spPr>
          <a:xfrm>
            <a:off x="6481094"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6" name="Text Placeholder 29">
            <a:extLst>
              <a:ext uri="{FF2B5EF4-FFF2-40B4-BE49-F238E27FC236}">
                <a16:creationId xmlns:a16="http://schemas.microsoft.com/office/drawing/2014/main" id="{7C00D67E-554B-D591-095B-F1AA010CCB5C}"/>
              </a:ext>
            </a:extLst>
          </p:cNvPr>
          <p:cNvSpPr>
            <a:spLocks noGrp="1"/>
          </p:cNvSpPr>
          <p:nvPr>
            <p:ph type="body" sz="quarter" idx="108"/>
          </p:nvPr>
        </p:nvSpPr>
        <p:spPr>
          <a:xfrm>
            <a:off x="6481094"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7" name="Text Placeholder 4">
            <a:extLst>
              <a:ext uri="{FF2B5EF4-FFF2-40B4-BE49-F238E27FC236}">
                <a16:creationId xmlns:a16="http://schemas.microsoft.com/office/drawing/2014/main" id="{EE49350C-BB19-E6C0-1A13-4CDFCEDDA096}"/>
              </a:ext>
            </a:extLst>
          </p:cNvPr>
          <p:cNvSpPr>
            <a:spLocks noGrp="1"/>
          </p:cNvSpPr>
          <p:nvPr>
            <p:ph type="body" sz="quarter" idx="112"/>
          </p:nvPr>
        </p:nvSpPr>
        <p:spPr>
          <a:xfrm>
            <a:off x="507477"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tx2"/>
              </a:buClr>
              <a:buFont typeface="Arial" panose="020B0604020202020204" pitchFamily="34" charset="0"/>
              <a:buChar char="•"/>
              <a:defRPr sz="816">
                <a:solidFill>
                  <a:schemeClr val="tx1"/>
                </a:solidFill>
                <a:latin typeface="+mn-l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BA17827E-0CDE-65CB-530D-B8FD1040B5CC}"/>
              </a:ext>
            </a:extLst>
          </p:cNvPr>
          <p:cNvSpPr>
            <a:spLocks noGrp="1"/>
          </p:cNvSpPr>
          <p:nvPr>
            <p:ph type="body" sz="quarter" idx="113"/>
          </p:nvPr>
        </p:nvSpPr>
        <p:spPr>
          <a:xfrm>
            <a:off x="2478155"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7352E868-A4E2-F72A-2B0C-B7025683B74C}"/>
              </a:ext>
            </a:extLst>
          </p:cNvPr>
          <p:cNvSpPr>
            <a:spLocks noGrp="1"/>
          </p:cNvSpPr>
          <p:nvPr>
            <p:ph type="body" sz="quarter" idx="114"/>
          </p:nvPr>
        </p:nvSpPr>
        <p:spPr>
          <a:xfrm>
            <a:off x="4470021"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4">
            <a:extLst>
              <a:ext uri="{FF2B5EF4-FFF2-40B4-BE49-F238E27FC236}">
                <a16:creationId xmlns:a16="http://schemas.microsoft.com/office/drawing/2014/main" id="{323FFA3B-DC9E-2B1A-3145-D761A25A0D63}"/>
              </a:ext>
            </a:extLst>
          </p:cNvPr>
          <p:cNvSpPr>
            <a:spLocks noGrp="1"/>
          </p:cNvSpPr>
          <p:nvPr>
            <p:ph type="body" sz="quarter" idx="115"/>
          </p:nvPr>
        </p:nvSpPr>
        <p:spPr>
          <a:xfrm>
            <a:off x="6481094"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tx2"/>
              </a:buClr>
              <a:buFont typeface="Caecilia LT Std Light" panose="02060503040505020204" pitchFamily="18" charset="0"/>
              <a:buChar char="∙"/>
              <a:defRPr sz="81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5">
            <a:extLst>
              <a:ext uri="{FF2B5EF4-FFF2-40B4-BE49-F238E27FC236}">
                <a16:creationId xmlns:a16="http://schemas.microsoft.com/office/drawing/2014/main" id="{C266D2EA-CDAB-DF6D-2861-8EEE88D07AA9}"/>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pic>
        <p:nvPicPr>
          <p:cNvPr id="2" name="Graphic 1">
            <a:extLst>
              <a:ext uri="{FF2B5EF4-FFF2-40B4-BE49-F238E27FC236}">
                <a16:creationId xmlns:a16="http://schemas.microsoft.com/office/drawing/2014/main" id="{05D56F3F-31F4-8E41-2BCB-B079E17FDE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5905" y="1310991"/>
            <a:ext cx="1588383" cy="1482491"/>
          </a:xfrm>
          <a:prstGeom prst="rect">
            <a:avLst/>
          </a:prstGeom>
        </p:spPr>
      </p:pic>
    </p:spTree>
    <p:extLst>
      <p:ext uri="{BB962C8B-B14F-4D97-AF65-F5344CB8AC3E}">
        <p14:creationId xmlns:p14="http://schemas.microsoft.com/office/powerpoint/2010/main" val="41054526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slide - large text with small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7" name="Content Placeholder 3">
            <a:extLst>
              <a:ext uri="{FF2B5EF4-FFF2-40B4-BE49-F238E27FC236}">
                <a16:creationId xmlns:a16="http://schemas.microsoft.com/office/drawing/2014/main" id="{212F0BDD-D130-257B-E9D2-97A328CDA0E1}"/>
              </a:ext>
            </a:extLst>
          </p:cNvPr>
          <p:cNvSpPr>
            <a:spLocks noGrp="1"/>
          </p:cNvSpPr>
          <p:nvPr>
            <p:ph sz="quarter" idx="17"/>
          </p:nvPr>
        </p:nvSpPr>
        <p:spPr>
          <a:xfrm>
            <a:off x="494864" y="1307633"/>
            <a:ext cx="5431977"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
        <p:nvSpPr>
          <p:cNvPr id="3" name="Picture Placeholder 2">
            <a:extLst>
              <a:ext uri="{FF2B5EF4-FFF2-40B4-BE49-F238E27FC236}">
                <a16:creationId xmlns:a16="http://schemas.microsoft.com/office/drawing/2014/main" id="{E48A6635-DE07-A11C-5310-50E336961FB3}"/>
              </a:ext>
            </a:extLst>
          </p:cNvPr>
          <p:cNvSpPr>
            <a:spLocks noGrp="1"/>
          </p:cNvSpPr>
          <p:nvPr>
            <p:ph type="pic" sz="quarter" idx="18"/>
          </p:nvPr>
        </p:nvSpPr>
        <p:spPr>
          <a:xfrm>
            <a:off x="6111593" y="1307633"/>
            <a:ext cx="2852895" cy="3417849"/>
          </a:xfrm>
        </p:spPr>
        <p:txBody>
          <a:bodyPr rtlCol="0">
            <a:noAutofit/>
          </a:bodyPr>
          <a:lstStyle/>
          <a:p>
            <a:pPr lvl="0"/>
            <a:r>
              <a:rPr lang="en-US" noProof="0" dirty="0"/>
              <a:t>Click icon to add picture</a:t>
            </a:r>
            <a:endParaRPr lang="en-GB" noProof="0" dirty="0"/>
          </a:p>
        </p:txBody>
      </p:sp>
      <p:sp>
        <p:nvSpPr>
          <p:cNvPr id="4" name="Text Placeholder 25">
            <a:extLst>
              <a:ext uri="{FF2B5EF4-FFF2-40B4-BE49-F238E27FC236}">
                <a16:creationId xmlns:a16="http://schemas.microsoft.com/office/drawing/2014/main" id="{D047113C-3133-A461-F1E7-F8BA5D780DFE}"/>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1735123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ing aand subheadin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950557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 cover slide_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FB339-3CD2-B843-7B9D-7903828761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773ACFC-3C64-4655-4158-6C569FF4AB8A}"/>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599355" y="3656473"/>
            <a:ext cx="1690317" cy="702244"/>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5501C4FD-BEDE-02BE-D1CC-252885320D8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Tree>
    <p:extLst>
      <p:ext uri="{BB962C8B-B14F-4D97-AF65-F5344CB8AC3E}">
        <p14:creationId xmlns:p14="http://schemas.microsoft.com/office/powerpoint/2010/main" val="70821836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ck cover slide_image_no log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FB339-3CD2-B843-7B9D-7903828761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773ACFC-3C64-4655-4158-6C569FF4AB8A}"/>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599355" y="3656473"/>
            <a:ext cx="1690317" cy="702244"/>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6623397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ck cover solid with shaded fram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658E2C-D4ED-A2F1-ADB0-14FA2612B5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599355" y="3656473"/>
            <a:ext cx="1690317" cy="702244"/>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510665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6" name="Title 3"/>
          <p:cNvSpPr>
            <a:spLocks noGrp="1"/>
          </p:cNvSpPr>
          <p:nvPr>
            <p:ph type="title" hasCustomPrompt="1"/>
          </p:nvPr>
        </p:nvSpPr>
        <p:spPr>
          <a:xfrm>
            <a:off x="647563" y="491075"/>
            <a:ext cx="7804689" cy="640515"/>
          </a:xfrm>
          <a:ln>
            <a:noFill/>
          </a:ln>
        </p:spPr>
        <p:txBody>
          <a:bodyPr lIns="0" tIns="0" rIns="0" bIns="180000">
            <a:noAutofit/>
          </a:bodyPr>
          <a:lstStyle>
            <a:lvl1pPr>
              <a:lnSpc>
                <a:spcPct val="100000"/>
              </a:lnSpc>
              <a:spcBef>
                <a:spcPts val="400"/>
              </a:spcBef>
              <a:spcAft>
                <a:spcPts val="400"/>
              </a:spcAft>
              <a:defRPr sz="2200">
                <a:solidFill>
                  <a:schemeClr val="tx1"/>
                </a:solidFill>
              </a:defRPr>
            </a:lvl1pPr>
          </a:lstStyle>
          <a:p>
            <a:r>
              <a:rPr lang="en-US" dirty="0"/>
              <a:t>Slide title</a:t>
            </a:r>
            <a:endParaRPr lang="en-GB" dirty="0"/>
          </a:p>
        </p:txBody>
      </p:sp>
      <p:sp>
        <p:nvSpPr>
          <p:cNvPr id="7" name="Text Placeholder 25"/>
          <p:cNvSpPr>
            <a:spLocks noGrp="1"/>
          </p:cNvSpPr>
          <p:nvPr>
            <p:ph type="body" sz="quarter" idx="15" hasCustomPrompt="1"/>
          </p:nvPr>
        </p:nvSpPr>
        <p:spPr>
          <a:xfrm>
            <a:off x="647562" y="1161604"/>
            <a:ext cx="7804689" cy="558430"/>
          </a:xfrm>
        </p:spPr>
        <p:txBody>
          <a:bodyPr wrap="square">
            <a:noAutofit/>
          </a:bodyPr>
          <a:lstStyle>
            <a:lvl1pPr>
              <a:lnSpc>
                <a:spcPct val="100000"/>
              </a:lnSpc>
              <a:spcBef>
                <a:spcPts val="400"/>
              </a:spcBef>
              <a:spcAft>
                <a:spcPts val="400"/>
              </a:spcAft>
              <a:defRPr sz="1600" b="1">
                <a:solidFill>
                  <a:schemeClr val="tx2"/>
                </a:solidFill>
                <a:latin typeface="Caecilia LT Std Light" pitchFamily="50" charset="0"/>
              </a:defRPr>
            </a:lvl1pPr>
          </a:lstStyle>
          <a:p>
            <a:pPr lvl="0"/>
            <a:r>
              <a:rPr lang="en-US" dirty="0"/>
              <a:t>Slide subtitle </a:t>
            </a:r>
          </a:p>
        </p:txBody>
      </p:sp>
      <p:sp>
        <p:nvSpPr>
          <p:cNvPr id="8" name="Text Placeholder 4"/>
          <p:cNvSpPr>
            <a:spLocks noGrp="1"/>
          </p:cNvSpPr>
          <p:nvPr>
            <p:ph type="body" sz="quarter" idx="16"/>
          </p:nvPr>
        </p:nvSpPr>
        <p:spPr>
          <a:xfrm>
            <a:off x="647561" y="1753158"/>
            <a:ext cx="7813065" cy="3151187"/>
          </a:xfrm>
        </p:spPr>
        <p:txBody>
          <a:bodyPr wrap="square" spcCol="180000">
            <a:noAutofit/>
          </a:bodyPr>
          <a:lstStyle>
            <a:lvl1pPr>
              <a:lnSpc>
                <a:spcPct val="100000"/>
              </a:lnSpc>
              <a:spcBef>
                <a:spcPts val="400"/>
              </a:spcBef>
              <a:spcAft>
                <a:spcPts val="400"/>
              </a:spcAft>
              <a:defRPr sz="1200" baseline="0">
                <a:solidFill>
                  <a:schemeClr val="tx1"/>
                </a:solidFill>
                <a:latin typeface="+mj-lt"/>
              </a:defRPr>
            </a:lvl1pPr>
            <a:lvl2pPr>
              <a:lnSpc>
                <a:spcPct val="100000"/>
              </a:lnSpc>
              <a:spcBef>
                <a:spcPts val="400"/>
              </a:spcBef>
              <a:spcAft>
                <a:spcPts val="400"/>
              </a:spcAft>
              <a:tabLst>
                <a:tab pos="804863" algn="l"/>
              </a:tabLst>
              <a:defRPr sz="1200" b="0">
                <a:solidFill>
                  <a:schemeClr val="tx2"/>
                </a:solidFill>
                <a:latin typeface="+mj-lt"/>
              </a:defRPr>
            </a:lvl2pPr>
            <a:lvl3pPr marL="171450" indent="-171450">
              <a:lnSpc>
                <a:spcPct val="100000"/>
              </a:lnSpc>
              <a:spcBef>
                <a:spcPts val="400"/>
              </a:spcBef>
              <a:spcAft>
                <a:spcPts val="400"/>
              </a:spcAft>
              <a:buFont typeface="Caecilia LT Std Light" panose="02060503040505020204" pitchFamily="18" charset="0"/>
              <a:buChar char="‐"/>
              <a:defRPr sz="1200">
                <a:solidFill>
                  <a:schemeClr val="tx1"/>
                </a:solidFill>
                <a:latin typeface="+mj-lt"/>
              </a:defRPr>
            </a:lvl3pPr>
            <a:lvl4pPr marL="354013" indent="-179388">
              <a:lnSpc>
                <a:spcPct val="100000"/>
              </a:lnSpc>
              <a:spcBef>
                <a:spcPts val="400"/>
              </a:spcBef>
              <a:spcAft>
                <a:spcPts val="400"/>
              </a:spcAft>
              <a:buClr>
                <a:schemeClr val="tx2"/>
              </a:buClr>
              <a:buFont typeface="Arial" panose="020B0604020202020204" pitchFamily="34" charset="0"/>
              <a:buChar char="•"/>
              <a:defRPr sz="1200">
                <a:solidFill>
                  <a:schemeClr val="tx1"/>
                </a:solidFill>
                <a:latin typeface="+mj-lt"/>
              </a:defRPr>
            </a:lvl4pPr>
            <a:lvl5pPr marL="530225" indent="-179388">
              <a:lnSpc>
                <a:spcPct val="100000"/>
              </a:lnSpc>
              <a:spcBef>
                <a:spcPts val="400"/>
              </a:spcBef>
              <a:spcAft>
                <a:spcPts val="400"/>
              </a:spcAft>
              <a:buClr>
                <a:schemeClr val="tx2"/>
              </a:buClr>
              <a:buFont typeface="Caecilia LT Std Light" panose="02060503040505020204" pitchFamily="18" charset="0"/>
              <a:buChar char="∙"/>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08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Tree>
    <p:extLst>
      <p:ext uri="{BB962C8B-B14F-4D97-AF65-F5344CB8AC3E}">
        <p14:creationId xmlns:p14="http://schemas.microsoft.com/office/powerpoint/2010/main" val="291477650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34AD6-0205-ADDD-0C64-743575958B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87B5EB25-A990-9029-9B84-BFEE679406D5}"/>
              </a:ext>
            </a:extLst>
          </p:cNvPr>
          <p:cNvSpPr/>
          <p:nvPr userDrawn="1"/>
        </p:nvSpPr>
        <p:spPr>
          <a:xfrm>
            <a:off x="0" y="771550"/>
            <a:ext cx="8388424" cy="437195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252" eaLnBrk="1" fontAlgn="auto" hangingPunct="1">
              <a:spcBef>
                <a:spcPts val="0"/>
              </a:spcBef>
              <a:spcAft>
                <a:spcPts val="0"/>
              </a:spcAft>
              <a:defRPr/>
            </a:pPr>
            <a:endParaRPr lang="en-GB"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tx2"/>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tx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tx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7"/>
          </a:xfrm>
          <a:prstGeom prst="rect">
            <a:avLst/>
          </a:prstGeom>
        </p:spPr>
      </p:pic>
    </p:spTree>
    <p:extLst>
      <p:ext uri="{BB962C8B-B14F-4D97-AF65-F5344CB8AC3E}">
        <p14:creationId xmlns:p14="http://schemas.microsoft.com/office/powerpoint/2010/main" val="2638882075"/>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slide - 1 column">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3" name="Text Placeholder 4">
            <a:extLst>
              <a:ext uri="{FF2B5EF4-FFF2-40B4-BE49-F238E27FC236}">
                <a16:creationId xmlns:a16="http://schemas.microsoft.com/office/drawing/2014/main" id="{245E5DED-051E-0BED-89B0-33AB1A50D3FA}"/>
              </a:ext>
            </a:extLst>
          </p:cNvPr>
          <p:cNvSpPr>
            <a:spLocks noGrp="1"/>
          </p:cNvSpPr>
          <p:nvPr>
            <p:ph type="body" sz="quarter" idx="16"/>
          </p:nvPr>
        </p:nvSpPr>
        <p:spPr>
          <a:xfrm>
            <a:off x="491680" y="1309604"/>
            <a:ext cx="7972834"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84214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2E977-1C2A-1A3D-A698-1E2EE326CD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bg1"/>
                </a:solidFill>
                <a:highlight>
                  <a:srgbClr val="3389A0"/>
                </a:highlight>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868144" y="916910"/>
            <a:ext cx="1978615" cy="870948"/>
          </a:xfrm>
          <a:prstGeom prst="rect">
            <a:avLst/>
          </a:prstGeom>
        </p:spPr>
      </p:pic>
    </p:spTree>
    <p:extLst>
      <p:ext uri="{BB962C8B-B14F-4D97-AF65-F5344CB8AC3E}">
        <p14:creationId xmlns:p14="http://schemas.microsoft.com/office/powerpoint/2010/main" val="2377931796"/>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2E977-1C2A-1A3D-A698-1E2EE326CDF9}"/>
              </a:ext>
            </a:extLst>
          </p:cNvPr>
          <p:cNvPicPr>
            <a:picLocks noChangeAspect="1"/>
          </p:cNvPicPr>
          <p:nvPr userDrawn="1"/>
        </p:nvPicPr>
        <p:blipFill>
          <a:blip r:embed="rId3">
            <a:extLst>
              <a:ext uri="{28A0092B-C50C-407E-A947-70E740481C1C}">
                <a14:useLocalDpi xmlns:a14="http://schemas.microsoft.com/office/drawing/2010/main"/>
              </a:ext>
            </a:extLst>
          </a:blip>
          <a:srcRect l="1768" b="1768"/>
          <a:stretch/>
        </p:blipFill>
        <p:spPr>
          <a:xfrm>
            <a:off x="0" y="0"/>
            <a:ext cx="9144000" cy="5143500"/>
          </a:xfrm>
          <a:prstGeom prst="rect">
            <a:avLst/>
          </a:prstGeom>
        </p:spPr>
      </p:pic>
      <p:sp>
        <p:nvSpPr>
          <p:cNvPr id="2" name="Rectangle 1">
            <a:extLst>
              <a:ext uri="{FF2B5EF4-FFF2-40B4-BE49-F238E27FC236}">
                <a16:creationId xmlns:a16="http://schemas.microsoft.com/office/drawing/2014/main" id="{4AF7B53C-8BED-22D0-E33E-6847BF996342}"/>
              </a:ext>
            </a:extLst>
          </p:cNvPr>
          <p:cNvSpPr/>
          <p:nvPr userDrawn="1"/>
        </p:nvSpPr>
        <p:spPr>
          <a:xfrm>
            <a:off x="0" y="771550"/>
            <a:ext cx="8388424" cy="437195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252" eaLnBrk="1" fontAlgn="auto" hangingPunct="1">
              <a:spcBef>
                <a:spcPts val="0"/>
              </a:spcBef>
              <a:spcAft>
                <a:spcPts val="0"/>
              </a:spcAft>
              <a:defRPr/>
            </a:pPr>
            <a:endParaRPr lang="en-GB"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bg1"/>
                </a:solidFill>
                <a:highlight>
                  <a:srgbClr val="3389A0"/>
                </a:highlight>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868144" y="916910"/>
            <a:ext cx="1978615" cy="870947"/>
          </a:xfrm>
          <a:prstGeom prst="rect">
            <a:avLst/>
          </a:prstGeom>
        </p:spPr>
      </p:pic>
    </p:spTree>
    <p:extLst>
      <p:ext uri="{BB962C8B-B14F-4D97-AF65-F5344CB8AC3E}">
        <p14:creationId xmlns:p14="http://schemas.microsoft.com/office/powerpoint/2010/main" val="2464552435"/>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ile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73102" y="1098495"/>
            <a:ext cx="1555100" cy="934760"/>
          </a:xfrm>
          <a:prstGeom prst="rect">
            <a:avLst/>
          </a:prstGeom>
        </p:spPr>
      </p:pic>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spTree>
    <p:extLst>
      <p:ext uri="{BB962C8B-B14F-4D97-AF65-F5344CB8AC3E}">
        <p14:creationId xmlns:p14="http://schemas.microsoft.com/office/powerpoint/2010/main" val="3922481837"/>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aims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45893" y="1085234"/>
            <a:ext cx="1605828" cy="539663"/>
          </a:xfrm>
          <a:prstGeom prst="rect">
            <a:avLst/>
          </a:prstGeom>
        </p:spPr>
      </p:pic>
    </p:spTree>
    <p:extLst>
      <p:ext uri="{BB962C8B-B14F-4D97-AF65-F5344CB8AC3E}">
        <p14:creationId xmlns:p14="http://schemas.microsoft.com/office/powerpoint/2010/main" val="623009589"/>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ng Kong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52370" y="1085234"/>
            <a:ext cx="1592874" cy="539663"/>
          </a:xfrm>
          <a:prstGeom prst="rect">
            <a:avLst/>
          </a:prstGeom>
        </p:spPr>
      </p:pic>
    </p:spTree>
    <p:extLst>
      <p:ext uri="{BB962C8B-B14F-4D97-AF65-F5344CB8AC3E}">
        <p14:creationId xmlns:p14="http://schemas.microsoft.com/office/powerpoint/2010/main" val="113968191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apore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3742" y="1085234"/>
            <a:ext cx="1495265" cy="593163"/>
          </a:xfrm>
          <a:prstGeom prst="rect">
            <a:avLst/>
          </a:prstGeom>
        </p:spPr>
      </p:pic>
    </p:spTree>
    <p:extLst>
      <p:ext uri="{BB962C8B-B14F-4D97-AF65-F5344CB8AC3E}">
        <p14:creationId xmlns:p14="http://schemas.microsoft.com/office/powerpoint/2010/main" val="2474754790"/>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NA front cover with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60902" y="1085234"/>
            <a:ext cx="1405144" cy="614271"/>
          </a:xfrm>
          <a:prstGeom prst="rect">
            <a:avLst/>
          </a:prstGeom>
        </p:spPr>
      </p:pic>
    </p:spTree>
    <p:extLst>
      <p:ext uri="{BB962C8B-B14F-4D97-AF65-F5344CB8AC3E}">
        <p14:creationId xmlns:p14="http://schemas.microsoft.com/office/powerpoint/2010/main" val="1228310347"/>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rtner front cover with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
        <p:nvSpPr>
          <p:cNvPr id="10" name="Text Placeholder 6">
            <a:extLst>
              <a:ext uri="{FF2B5EF4-FFF2-40B4-BE49-F238E27FC236}">
                <a16:creationId xmlns:a16="http://schemas.microsoft.com/office/drawing/2014/main" id="{5B58C61E-4032-33FF-9AF3-D9C1494E0CA6}"/>
              </a:ext>
            </a:extLst>
          </p:cNvPr>
          <p:cNvSpPr>
            <a:spLocks noGrp="1"/>
          </p:cNvSpPr>
          <p:nvPr>
            <p:ph type="body" sz="quarter" idx="17" hasCustomPrompt="1"/>
          </p:nvPr>
        </p:nvSpPr>
        <p:spPr>
          <a:xfrm>
            <a:off x="445893" y="4469659"/>
            <a:ext cx="1711591" cy="502760"/>
          </a:xfrm>
        </p:spPr>
        <p:txBody>
          <a:bodyPr numCol="1"/>
          <a:lstStyle>
            <a:lvl1pPr>
              <a:defRPr sz="748">
                <a:solidFill>
                  <a:schemeClr val="bg1"/>
                </a:solidFill>
              </a:defRPr>
            </a:lvl1pPr>
          </a:lstStyle>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r>
              <a:rPr lang="en-GB" dirty="0"/>
              <a:t>Use this box as a guide for where to place a product or service stamp, then delete the box or delete if not in use</a:t>
            </a:r>
          </a:p>
          <a:p>
            <a:pPr marL="0" marR="0" lvl="0" indent="0" algn="l" defTabSz="464856" rtl="0" eaLnBrk="1" fontAlgn="auto" latinLnBrk="0" hangingPunct="1">
              <a:lnSpc>
                <a:spcPct val="100000"/>
              </a:lnSpc>
              <a:spcBef>
                <a:spcPts val="203"/>
              </a:spcBef>
              <a:spcAft>
                <a:spcPts val="203"/>
              </a:spcAft>
              <a:buClrTx/>
              <a:buSzTx/>
              <a:buFont typeface="Arial" pitchFamily="34" charset="0"/>
              <a:buNone/>
              <a:tabLst/>
              <a:defRPr/>
            </a:pPr>
            <a:endParaRPr kumimoji="0" lang="en-GB" sz="816" b="0" i="0" u="none" strike="noStrike" kern="1200" cap="none" spc="0" normalizeH="0" baseline="0" noProof="0" dirty="0">
              <a:ln>
                <a:noFill/>
              </a:ln>
              <a:solidFill>
                <a:srgbClr val="00677F"/>
              </a:solidFill>
              <a:effectLst/>
              <a:uLnTx/>
              <a:uFillTx/>
              <a:latin typeface="Caecilia LT Std Light"/>
              <a:ea typeface="+mn-ea"/>
              <a:cs typeface="+mn-cs"/>
            </a:endParaRPr>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cxnSp>
        <p:nvCxnSpPr>
          <p:cNvPr id="2" name="Straight Connector 1">
            <a:extLst>
              <a:ext uri="{FF2B5EF4-FFF2-40B4-BE49-F238E27FC236}">
                <a16:creationId xmlns:a16="http://schemas.microsoft.com/office/drawing/2014/main" id="{D8F45C73-7674-480A-B054-D3BAF51D0327}"/>
              </a:ext>
            </a:extLst>
          </p:cNvPr>
          <p:cNvCxnSpPr/>
          <p:nvPr userDrawn="1"/>
        </p:nvCxnSpPr>
        <p:spPr>
          <a:xfrm>
            <a:off x="2230135" y="1059582"/>
            <a:ext cx="0" cy="37147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2">
            <a:extLst>
              <a:ext uri="{FF2B5EF4-FFF2-40B4-BE49-F238E27FC236}">
                <a16:creationId xmlns:a16="http://schemas.microsoft.com/office/drawing/2014/main" id="{B237152E-EE55-2CA5-ACA3-76A2476BA778}"/>
              </a:ext>
            </a:extLst>
          </p:cNvPr>
          <p:cNvSpPr>
            <a:spLocks noGrp="1"/>
          </p:cNvSpPr>
          <p:nvPr>
            <p:ph type="pic" sz="quarter" idx="18" hasCustomPrompt="1"/>
          </p:nvPr>
        </p:nvSpPr>
        <p:spPr>
          <a:xfrm>
            <a:off x="2411760" y="966316"/>
            <a:ext cx="1656184" cy="712081"/>
          </a:xfrm>
        </p:spPr>
        <p:txBody>
          <a:bodyPr/>
          <a:lstStyle>
            <a:lvl1pPr>
              <a:defRPr sz="1600">
                <a:solidFill>
                  <a:schemeClr val="bg1"/>
                </a:solidFill>
              </a:defRPr>
            </a:lvl1pPr>
          </a:lstStyle>
          <a:p>
            <a:r>
              <a:rPr lang="en-GB" dirty="0"/>
              <a:t>Partner logo</a:t>
            </a:r>
          </a:p>
        </p:txBody>
      </p:sp>
    </p:spTree>
    <p:extLst>
      <p:ext uri="{BB962C8B-B14F-4D97-AF65-F5344CB8AC3E}">
        <p14:creationId xmlns:p14="http://schemas.microsoft.com/office/powerpoint/2010/main" val="330737374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slide - 2 column">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3" name="Text Placeholder 4">
            <a:extLst>
              <a:ext uri="{FF2B5EF4-FFF2-40B4-BE49-F238E27FC236}">
                <a16:creationId xmlns:a16="http://schemas.microsoft.com/office/drawing/2014/main" id="{245E5DED-051E-0BED-89B0-33AB1A50D3FA}"/>
              </a:ext>
            </a:extLst>
          </p:cNvPr>
          <p:cNvSpPr>
            <a:spLocks noGrp="1"/>
          </p:cNvSpPr>
          <p:nvPr>
            <p:ph type="body" sz="quarter" idx="16"/>
          </p:nvPr>
        </p:nvSpPr>
        <p:spPr>
          <a:xfrm>
            <a:off x="491680" y="1309604"/>
            <a:ext cx="3720280"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a:extLst>
              <a:ext uri="{FF2B5EF4-FFF2-40B4-BE49-F238E27FC236}">
                <a16:creationId xmlns:a16="http://schemas.microsoft.com/office/drawing/2014/main" id="{B305CF4F-3765-B1A0-821E-A67F0CA5EDD1}"/>
              </a:ext>
            </a:extLst>
          </p:cNvPr>
          <p:cNvSpPr>
            <a:spLocks noGrp="1"/>
          </p:cNvSpPr>
          <p:nvPr>
            <p:ph type="body" sz="quarter" idx="17"/>
          </p:nvPr>
        </p:nvSpPr>
        <p:spPr>
          <a:xfrm>
            <a:off x="4572000" y="1309604"/>
            <a:ext cx="3720280"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5571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slide - teal">
    <p:bg>
      <p:bgPr>
        <a:solidFill>
          <a:schemeClr val="bg2"/>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7972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7972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Tree>
    <p:extLst>
      <p:ext uri="{BB962C8B-B14F-4D97-AF65-F5344CB8AC3E}">
        <p14:creationId xmlns:p14="http://schemas.microsoft.com/office/powerpoint/2010/main" val="41815525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283719"/>
            <a:ext cx="7972833" cy="643712"/>
          </a:xfrm>
        </p:spPr>
        <p:txBody>
          <a:bodyPr/>
          <a:lstStyle>
            <a:lvl1pPr>
              <a:lnSpc>
                <a:spcPct val="100000"/>
              </a:lnSpc>
              <a:spcBef>
                <a:spcPts val="136"/>
              </a:spcBef>
              <a:spcAft>
                <a:spcPts val="136"/>
              </a:spcAft>
              <a:defRPr sz="3600" b="1">
                <a:solidFill>
                  <a:schemeClr val="bg1"/>
                </a:solidFill>
                <a:highlight>
                  <a:srgbClr val="3389A0"/>
                </a:highlight>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7972833" cy="379948"/>
          </a:xfrm>
        </p:spPr>
        <p:txBody>
          <a:bodyPr wrap="square" numCol="1">
            <a:noAutofit/>
          </a:bodyPr>
          <a:lstStyle>
            <a:lvl1pPr>
              <a:lnSpc>
                <a:spcPct val="100000"/>
              </a:lnSpc>
              <a:spcBef>
                <a:spcPts val="136"/>
              </a:spcBef>
              <a:spcAft>
                <a:spcPts val="136"/>
              </a:spcAft>
              <a:defRPr sz="2000" b="0">
                <a:solidFill>
                  <a:schemeClr val="bg1"/>
                </a:solidFill>
                <a:highlight>
                  <a:srgbClr val="3389A0"/>
                </a:highlight>
                <a:latin typeface="+mn-lt"/>
              </a:defRPr>
            </a:lvl1pPr>
          </a:lstStyle>
          <a:p>
            <a:pPr lvl="0"/>
            <a:r>
              <a:rPr lang="en-US" dirty="0"/>
              <a:t>Sub heading</a:t>
            </a:r>
          </a:p>
        </p:txBody>
      </p:sp>
    </p:spTree>
    <p:extLst>
      <p:ext uri="{BB962C8B-B14F-4D97-AF65-F5344CB8AC3E}">
        <p14:creationId xmlns:p14="http://schemas.microsoft.com/office/powerpoint/2010/main" val="38603562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 mini fra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6666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6666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Tree>
    <p:extLst>
      <p:ext uri="{BB962C8B-B14F-4D97-AF65-F5344CB8AC3E}">
        <p14:creationId xmlns:p14="http://schemas.microsoft.com/office/powerpoint/2010/main" val="27662283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 mini framer editable backgorun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6666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6666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
        <p:nvSpPr>
          <p:cNvPr id="3" name="Freeform: Shape 2">
            <a:extLst>
              <a:ext uri="{FF2B5EF4-FFF2-40B4-BE49-F238E27FC236}">
                <a16:creationId xmlns:a16="http://schemas.microsoft.com/office/drawing/2014/main" id="{D25B2B5A-EBB2-F8CB-C8E5-40209F3B05C8}"/>
              </a:ext>
            </a:extLst>
          </p:cNvPr>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4189383 h 5143500"/>
              <a:gd name="connsiteX5" fmla="*/ 7565616 w 9144000"/>
              <a:gd name="connsiteY5" fmla="*/ 4189383 h 5143500"/>
              <a:gd name="connsiteX6" fmla="*/ 7565616 w 9144000"/>
              <a:gd name="connsiteY6" fmla="*/ 1885127 h 5143500"/>
              <a:gd name="connsiteX7" fmla="*/ 0 w 9144000"/>
              <a:gd name="connsiteY7" fmla="*/ 188512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9144000" y="0"/>
                </a:lnTo>
                <a:lnTo>
                  <a:pt x="9144000" y="5143500"/>
                </a:lnTo>
                <a:lnTo>
                  <a:pt x="0" y="5143500"/>
                </a:lnTo>
                <a:lnTo>
                  <a:pt x="0" y="4189383"/>
                </a:lnTo>
                <a:lnTo>
                  <a:pt x="7565616" y="4189383"/>
                </a:lnTo>
                <a:lnTo>
                  <a:pt x="7565616" y="1885127"/>
                </a:lnTo>
                <a:lnTo>
                  <a:pt x="0" y="1885127"/>
                </a:lnTo>
                <a:close/>
              </a:path>
            </a:pathLst>
          </a:cu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4" name="L-Shape 3">
            <a:extLst>
              <a:ext uri="{FF2B5EF4-FFF2-40B4-BE49-F238E27FC236}">
                <a16:creationId xmlns:a16="http://schemas.microsoft.com/office/drawing/2014/main" id="{EE6A6FA6-C51D-79EB-740F-D0F7067CEDD0}"/>
              </a:ext>
            </a:extLst>
          </p:cNvPr>
          <p:cNvSpPr>
            <a:spLocks noChangeAspect="1"/>
          </p:cNvSpPr>
          <p:nvPr userDrawn="1"/>
        </p:nvSpPr>
        <p:spPr>
          <a:xfrm rot="10800000">
            <a:off x="7020272" y="1563742"/>
            <a:ext cx="863992" cy="863992"/>
          </a:xfrm>
          <a:prstGeom prst="corner">
            <a:avLst>
              <a:gd name="adj1" fmla="val 37167"/>
              <a:gd name="adj2" fmla="val 369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890881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ject slide - full sized tabl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72C522D7-E813-B8A3-7886-C584D938A62F}"/>
              </a:ext>
            </a:extLst>
          </p:cNvPr>
          <p:cNvSpPr>
            <a:spLocks noGrp="1"/>
          </p:cNvSpPr>
          <p:nvPr>
            <p:ph sz="quarter" idx="17"/>
          </p:nvPr>
        </p:nvSpPr>
        <p:spPr>
          <a:xfrm>
            <a:off x="494864" y="1307633"/>
            <a:ext cx="7969650"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Tree>
    <p:extLst>
      <p:ext uri="{BB962C8B-B14F-4D97-AF65-F5344CB8AC3E}">
        <p14:creationId xmlns:p14="http://schemas.microsoft.com/office/powerpoint/2010/main" val="27914161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slide - full size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3" name="Picture Placeholder 2">
            <a:extLst>
              <a:ext uri="{FF2B5EF4-FFF2-40B4-BE49-F238E27FC236}">
                <a16:creationId xmlns:a16="http://schemas.microsoft.com/office/drawing/2014/main" id="{D18B9BBF-E18E-CD41-29EF-17A8CDC20A95}"/>
              </a:ext>
            </a:extLst>
          </p:cNvPr>
          <p:cNvSpPr>
            <a:spLocks noGrp="1"/>
          </p:cNvSpPr>
          <p:nvPr>
            <p:ph type="pic" sz="quarter" idx="18"/>
          </p:nvPr>
        </p:nvSpPr>
        <p:spPr>
          <a:xfrm>
            <a:off x="0" y="1299570"/>
            <a:ext cx="9144000" cy="3425912"/>
          </a:xfrm>
        </p:spPr>
        <p:txBody>
          <a:bodyPr rtlCol="0">
            <a:noAutofit/>
          </a:bodyPr>
          <a:lstStyle/>
          <a:p>
            <a:pPr lvl="0"/>
            <a:r>
              <a:rPr lang="en-US" noProof="0" dirty="0"/>
              <a:t>Click icon to add picture</a:t>
            </a:r>
            <a:endParaRPr lang="en-GB" noProof="0" dirty="0"/>
          </a:p>
        </p:txBody>
      </p:sp>
      <p:sp>
        <p:nvSpPr>
          <p:cNvPr id="4" name="Text Placeholder 25">
            <a:extLst>
              <a:ext uri="{FF2B5EF4-FFF2-40B4-BE49-F238E27FC236}">
                <a16:creationId xmlns:a16="http://schemas.microsoft.com/office/drawing/2014/main" id="{1AF8E06C-68DE-3019-F84F-EA38ED0EDE4C}"/>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4141263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19303752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28" r:id="rId3"/>
    <p:sldLayoutId id="2147484213" r:id="rId4"/>
    <p:sldLayoutId id="2147484214" r:id="rId5"/>
    <p:sldLayoutId id="2147484215" r:id="rId6"/>
    <p:sldLayoutId id="2147484245" r:id="rId7"/>
    <p:sldLayoutId id="2147484216" r:id="rId8"/>
    <p:sldLayoutId id="2147484217" r:id="rId9"/>
    <p:sldLayoutId id="2147484218" r:id="rId10"/>
    <p:sldLayoutId id="2147484219" r:id="rId11"/>
    <p:sldLayoutId id="2147484220" r:id="rId12"/>
    <p:sldLayoutId id="2147484221" r:id="rId13"/>
    <p:sldLayoutId id="2147484222" r:id="rId14"/>
    <p:sldLayoutId id="2147484236" r:id="rId15"/>
    <p:sldLayoutId id="2147484223" r:id="rId16"/>
    <p:sldLayoutId id="2147484244" r:id="rId17"/>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606532755"/>
      </p:ext>
    </p:extLst>
  </p:cSld>
  <p:clrMap bg1="lt1" tx1="dk1" bg2="lt2" tx2="dk2" accent1="accent1" accent2="accent2" accent3="accent3" accent4="accent4" accent5="accent5" accent6="accent6" hlink="hlink" folHlink="folHlink"/>
  <p:sldLayoutIdLst>
    <p:sldLayoutId id="2147484230" r:id="rId1"/>
    <p:sldLayoutId id="2147484232" r:id="rId2"/>
    <p:sldLayoutId id="2147484231" r:id="rId3"/>
    <p:sldLayoutId id="2147484233" r:id="rId4"/>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1002463147"/>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3" r:id="rId4"/>
    <p:sldLayoutId id="2147484240" r:id="rId5"/>
    <p:sldLayoutId id="2147484235" r:id="rId6"/>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03700-47D0-795A-D506-358C66D59DCF}"/>
              </a:ext>
            </a:extLst>
          </p:cNvPr>
          <p:cNvSpPr>
            <a:spLocks noGrp="1"/>
          </p:cNvSpPr>
          <p:nvPr>
            <p:ph type="body" sz="quarter" idx="12"/>
          </p:nvPr>
        </p:nvSpPr>
        <p:spPr/>
        <p:txBody>
          <a:bodyPr/>
          <a:lstStyle/>
          <a:p>
            <a:r>
              <a:rPr lang="en-GB" dirty="0"/>
              <a:t>Litigation Funding – a snapshot in time</a:t>
            </a:r>
          </a:p>
        </p:txBody>
      </p:sp>
      <p:sp>
        <p:nvSpPr>
          <p:cNvPr id="3" name="Text Placeholder 2">
            <a:extLst>
              <a:ext uri="{FF2B5EF4-FFF2-40B4-BE49-F238E27FC236}">
                <a16:creationId xmlns:a16="http://schemas.microsoft.com/office/drawing/2014/main" id="{7826A9B3-1BF4-1169-70D6-77E6623202E1}"/>
              </a:ext>
            </a:extLst>
          </p:cNvPr>
          <p:cNvSpPr>
            <a:spLocks noGrp="1"/>
          </p:cNvSpPr>
          <p:nvPr>
            <p:ph type="body" sz="quarter" idx="13"/>
          </p:nvPr>
        </p:nvSpPr>
        <p:spPr/>
        <p:txBody>
          <a:bodyPr/>
          <a:lstStyle/>
          <a:p>
            <a:r>
              <a:rPr lang="en-GB" dirty="0"/>
              <a:t>Alistair Kinley</a:t>
            </a:r>
          </a:p>
          <a:p>
            <a:r>
              <a:rPr lang="en-GB" dirty="0"/>
              <a:t>Head of Policy Development, Clyde &amp; Co (UK)</a:t>
            </a:r>
          </a:p>
          <a:p>
            <a:r>
              <a:rPr lang="en-GB" dirty="0" err="1"/>
              <a:t>IntAP</a:t>
            </a:r>
            <a:r>
              <a:rPr lang="en-GB" dirty="0"/>
              <a:t> Spring 2025 Technical Meeting - Munich, 4 June 2025</a:t>
            </a:r>
          </a:p>
        </p:txBody>
      </p:sp>
    </p:spTree>
    <p:extLst>
      <p:ext uri="{BB962C8B-B14F-4D97-AF65-F5344CB8AC3E}">
        <p14:creationId xmlns:p14="http://schemas.microsoft.com/office/powerpoint/2010/main" val="26003426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3E88CE-AE01-486E-C20F-65A8A4EFCD25}"/>
              </a:ext>
            </a:extLst>
          </p:cNvPr>
          <p:cNvSpPr>
            <a:spLocks noGrp="1"/>
          </p:cNvSpPr>
          <p:nvPr>
            <p:ph type="body" sz="quarter" idx="15"/>
          </p:nvPr>
        </p:nvSpPr>
        <p:spPr/>
        <p:txBody>
          <a:bodyPr/>
          <a:lstStyle/>
          <a:p>
            <a:r>
              <a:rPr lang="en-GB" dirty="0"/>
              <a:t>Alistair Kinley</a:t>
            </a:r>
          </a:p>
        </p:txBody>
      </p:sp>
      <p:sp>
        <p:nvSpPr>
          <p:cNvPr id="8" name="Text Placeholder 7">
            <a:extLst>
              <a:ext uri="{FF2B5EF4-FFF2-40B4-BE49-F238E27FC236}">
                <a16:creationId xmlns:a16="http://schemas.microsoft.com/office/drawing/2014/main" id="{19F4CCA5-BC13-0BCD-C4C7-AC49AB55EACB}"/>
              </a:ext>
            </a:extLst>
          </p:cNvPr>
          <p:cNvSpPr>
            <a:spLocks noGrp="1"/>
          </p:cNvSpPr>
          <p:nvPr>
            <p:ph type="body" sz="quarter" idx="18"/>
          </p:nvPr>
        </p:nvSpPr>
        <p:spPr/>
        <p:txBody>
          <a:bodyPr/>
          <a:lstStyle/>
          <a:p>
            <a:r>
              <a:rPr lang="en-GB" dirty="0"/>
              <a:t>+44 (0)20 7850 3350</a:t>
            </a:r>
          </a:p>
        </p:txBody>
      </p:sp>
      <p:sp>
        <p:nvSpPr>
          <p:cNvPr id="6" name="Title 5">
            <a:extLst>
              <a:ext uri="{FF2B5EF4-FFF2-40B4-BE49-F238E27FC236}">
                <a16:creationId xmlns:a16="http://schemas.microsoft.com/office/drawing/2014/main" id="{92B4BB1E-F352-415C-312A-D4FDA45998B2}"/>
              </a:ext>
            </a:extLst>
          </p:cNvPr>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2704114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3039-6441-1865-C716-9A73502D49DA}"/>
              </a:ext>
            </a:extLst>
          </p:cNvPr>
          <p:cNvSpPr>
            <a:spLocks noGrp="1"/>
          </p:cNvSpPr>
          <p:nvPr>
            <p:ph type="title"/>
          </p:nvPr>
        </p:nvSpPr>
        <p:spPr>
          <a:xfrm>
            <a:off x="513575" y="256339"/>
            <a:ext cx="7972833" cy="453667"/>
          </a:xfrm>
        </p:spPr>
        <p:txBody>
          <a:bodyPr/>
          <a:lstStyle/>
          <a:p>
            <a:r>
              <a:rPr lang="en-GB" dirty="0"/>
              <a:t>Litigation Funding: a snapshot in time</a:t>
            </a:r>
          </a:p>
        </p:txBody>
      </p:sp>
      <p:sp>
        <p:nvSpPr>
          <p:cNvPr id="3" name="Text Placeholder 2">
            <a:extLst>
              <a:ext uri="{FF2B5EF4-FFF2-40B4-BE49-F238E27FC236}">
                <a16:creationId xmlns:a16="http://schemas.microsoft.com/office/drawing/2014/main" id="{30625555-1E6A-B11E-1921-BD65338EBF1C}"/>
              </a:ext>
            </a:extLst>
          </p:cNvPr>
          <p:cNvSpPr>
            <a:spLocks noGrp="1"/>
          </p:cNvSpPr>
          <p:nvPr>
            <p:ph type="body" sz="quarter" idx="15"/>
          </p:nvPr>
        </p:nvSpPr>
        <p:spPr/>
        <p:txBody>
          <a:bodyPr/>
          <a:lstStyle/>
          <a:p>
            <a:r>
              <a:rPr lang="en-GB" dirty="0"/>
              <a:t>What is third party litigation funding (TPLF)?</a:t>
            </a:r>
          </a:p>
        </p:txBody>
      </p:sp>
      <p:sp>
        <p:nvSpPr>
          <p:cNvPr id="8" name="Text Placeholder 7">
            <a:extLst>
              <a:ext uri="{FF2B5EF4-FFF2-40B4-BE49-F238E27FC236}">
                <a16:creationId xmlns:a16="http://schemas.microsoft.com/office/drawing/2014/main" id="{FED4215D-AFA1-1CD0-5721-6D2D3067514C}"/>
              </a:ext>
            </a:extLst>
          </p:cNvPr>
          <p:cNvSpPr>
            <a:spLocks noGrp="1"/>
          </p:cNvSpPr>
          <p:nvPr>
            <p:ph type="body" sz="quarter" idx="17"/>
          </p:nvPr>
        </p:nvSpPr>
        <p:spPr>
          <a:xfrm>
            <a:off x="4812160" y="1779662"/>
            <a:ext cx="3720280" cy="1944216"/>
          </a:xfrm>
        </p:spPr>
        <p:txBody>
          <a:bodyPr/>
          <a:lstStyle/>
          <a:p>
            <a:endParaRPr lang="en-GB" dirty="0"/>
          </a:p>
          <a:p>
            <a:endParaRPr lang="en-GB" dirty="0"/>
          </a:p>
          <a:p>
            <a:r>
              <a:rPr lang="en-GB" sz="1400" i="1" dirty="0"/>
              <a:t>“Due to the confidentiality of many LFAs, we cannot be certain of the size of the UK market for litigation funding, but industry sources estimate the size for 2023 to be between £1.5bn to £4.5bn.”</a:t>
            </a:r>
          </a:p>
          <a:p>
            <a:endParaRPr lang="en-GB" dirty="0"/>
          </a:p>
          <a:p>
            <a:pPr algn="r"/>
            <a:r>
              <a:rPr lang="en-GB" dirty="0"/>
              <a:t>UK Ministry of Justice, 2024</a:t>
            </a:r>
          </a:p>
        </p:txBody>
      </p:sp>
      <p:sp>
        <p:nvSpPr>
          <p:cNvPr id="11" name="Text Placeholder 3">
            <a:extLst>
              <a:ext uri="{FF2B5EF4-FFF2-40B4-BE49-F238E27FC236}">
                <a16:creationId xmlns:a16="http://schemas.microsoft.com/office/drawing/2014/main" id="{E4E80C1A-5477-9D23-86ED-B2BF73C59915}"/>
              </a:ext>
            </a:extLst>
          </p:cNvPr>
          <p:cNvSpPr>
            <a:spLocks noGrp="1"/>
          </p:cNvSpPr>
          <p:nvPr>
            <p:ph type="body" sz="quarter" idx="16"/>
          </p:nvPr>
        </p:nvSpPr>
        <p:spPr>
          <a:xfrm>
            <a:off x="491680" y="1309604"/>
            <a:ext cx="4008312" cy="3417850"/>
          </a:xfrm>
        </p:spPr>
        <p: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B3C43"/>
                </a:solidFill>
                <a:effectLst/>
                <a:uLnTx/>
                <a:uFillTx/>
                <a:latin typeface="Caecilia LT Std Light"/>
                <a:ea typeface="+mn-ea"/>
                <a:cs typeface="+mn-cs"/>
              </a:rPr>
              <a:t>A working definition: </a:t>
            </a:r>
            <a:r>
              <a:rPr kumimoji="0" lang="en-US" sz="1200" b="0" i="1" u="none" strike="noStrike" kern="1200" cap="none" spc="0" normalizeH="0" baseline="0" noProof="0" dirty="0">
                <a:ln>
                  <a:noFill/>
                </a:ln>
                <a:solidFill>
                  <a:srgbClr val="3B3C43"/>
                </a:solidFill>
                <a:effectLst/>
                <a:uLnTx/>
                <a:uFillTx/>
                <a:latin typeface="Caecilia LT Std Light"/>
                <a:ea typeface="+mn-ea"/>
                <a:cs typeface="+mn-cs"/>
              </a:rPr>
              <a:t>“[it] involves a third-party financing some or all of the legal expenses of one or more legal disputes in exchange for a share of the proceeds recovered from the resolution of the dispute(s)</a:t>
            </a:r>
            <a:r>
              <a:rPr kumimoji="0" lang="en-US" sz="1200" b="0" i="0" u="none" strike="noStrike" kern="1200" cap="none" spc="0" normalizeH="0" baseline="0" noProof="0" dirty="0">
                <a:ln>
                  <a:noFill/>
                </a:ln>
                <a:solidFill>
                  <a:srgbClr val="3B3C43"/>
                </a:solidFill>
                <a:effectLst/>
                <a:uLnTx/>
                <a:uFillTx/>
                <a:latin typeface="Caecilia LT Std Light"/>
                <a:ea typeface="+mn-ea"/>
                <a:cs typeface="+mn-cs"/>
              </a:rPr>
              <a:t>.”</a:t>
            </a:r>
          </a:p>
          <a:p>
            <a:pPr marL="241200" marR="0" lvl="3" indent="0" algn="l" defTabSz="464856" rtl="0" eaLnBrk="1" fontAlgn="auto" latinLnBrk="0" hangingPunct="1">
              <a:lnSpc>
                <a:spcPct val="100000"/>
              </a:lnSpc>
              <a:spcBef>
                <a:spcPts val="136"/>
              </a:spcBef>
              <a:spcAft>
                <a:spcPts val="136"/>
              </a:spcAft>
              <a:buClr>
                <a:srgbClr val="00627D"/>
              </a:buClr>
              <a:buSzTx/>
              <a:buNone/>
              <a:tabLst/>
              <a:defRPr/>
            </a:pPr>
            <a:r>
              <a:rPr kumimoji="0" lang="en-US" sz="1200" b="0" i="0" u="none" strike="noStrike" kern="1200" cap="none" spc="0" normalizeH="0" baseline="0" noProof="0" dirty="0">
                <a:ln>
                  <a:noFill/>
                </a:ln>
                <a:solidFill>
                  <a:schemeClr val="tx2"/>
                </a:solidFill>
                <a:effectLst/>
                <a:uLnTx/>
                <a:uFillTx/>
                <a:latin typeface="Caecilia LT Std Light"/>
                <a:ea typeface="+mn-ea"/>
                <a:cs typeface="+mn-cs"/>
              </a:rPr>
              <a:t>Lempiner, </a:t>
            </a:r>
            <a:r>
              <a:rPr kumimoji="0" lang="en-US" sz="1200" b="0" i="1" u="none" strike="noStrike" kern="1200" cap="none" spc="0" normalizeH="0" baseline="0" noProof="0" dirty="0">
                <a:ln>
                  <a:noFill/>
                </a:ln>
                <a:solidFill>
                  <a:schemeClr val="tx2"/>
                </a:solidFill>
                <a:effectLst/>
                <a:uLnTx/>
                <a:uFillTx/>
                <a:latin typeface="Caecilia LT Std Light"/>
                <a:ea typeface="+mn-ea"/>
                <a:cs typeface="+mn-cs"/>
              </a:rPr>
              <a:t>A Practical Guide to Litigation Funding (Woodsford, 2022)</a:t>
            </a:r>
          </a:p>
          <a:p>
            <a:pPr marL="241200" marR="0" lvl="3" indent="0" algn="l" defTabSz="464856" rtl="0" eaLnBrk="1" fontAlgn="auto" latinLnBrk="0" hangingPunct="1">
              <a:lnSpc>
                <a:spcPct val="100000"/>
              </a:lnSpc>
              <a:spcBef>
                <a:spcPts val="136"/>
              </a:spcBef>
              <a:spcAft>
                <a:spcPts val="136"/>
              </a:spcAft>
              <a:buClr>
                <a:srgbClr val="00627D"/>
              </a:buClr>
              <a:buSzTx/>
              <a:buNone/>
              <a:tabLst/>
              <a:defRPr/>
            </a:pPr>
            <a:endParaRPr lang="en-GB" dirty="0">
              <a:solidFill>
                <a:schemeClr val="tx2"/>
              </a:solidFill>
            </a:endParaRPr>
          </a:p>
          <a:p>
            <a:pPr lvl="3">
              <a:buClr>
                <a:srgbClr val="00627D"/>
              </a:buClr>
              <a:defRPr/>
            </a:pPr>
            <a:r>
              <a:rPr lang="en-GB" dirty="0">
                <a:solidFill>
                  <a:srgbClr val="3B3C43"/>
                </a:solidFill>
                <a:latin typeface="Caecilia LT Std Light"/>
              </a:rPr>
              <a:t>Making it different from other types of dispute finance, such as: litigation insurance, crowd funding, pro bono funding, litigation loans, assignment of claims etc</a:t>
            </a:r>
          </a:p>
          <a:p>
            <a:pPr lvl="3">
              <a:buClr>
                <a:srgbClr val="00627D"/>
              </a:buClr>
              <a:defRPr/>
            </a:pPr>
            <a:endParaRPr lang="en-GB" dirty="0">
              <a:solidFill>
                <a:srgbClr val="3B3C43"/>
              </a:solidFill>
              <a:latin typeface="Caecilia LT Std Light"/>
            </a:endParaRPr>
          </a:p>
          <a:p>
            <a:pPr lvl="3">
              <a:buClr>
                <a:srgbClr val="00627D"/>
              </a:buClr>
              <a:defRPr/>
            </a:pPr>
            <a:r>
              <a:rPr lang="en-GB" dirty="0">
                <a:solidFill>
                  <a:srgbClr val="3B3C43"/>
                </a:solidFill>
                <a:latin typeface="Caecilia LT Std Light"/>
              </a:rPr>
              <a:t>Doctrines of maintenance and champerty have operated historically to make funding agreements unenforceable (common law jurisdictions in particular)</a:t>
            </a:r>
          </a:p>
        </p:txBody>
      </p:sp>
    </p:spTree>
    <p:extLst>
      <p:ext uri="{BB962C8B-B14F-4D97-AF65-F5344CB8AC3E}">
        <p14:creationId xmlns:p14="http://schemas.microsoft.com/office/powerpoint/2010/main" val="31619546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ABC3C-0D6B-2B22-8E79-4C5DF02D6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D64E6-FD2B-3FE0-23F2-09C38ACB6060}"/>
              </a:ext>
            </a:extLst>
          </p:cNvPr>
          <p:cNvSpPr>
            <a:spLocks noGrp="1"/>
          </p:cNvSpPr>
          <p:nvPr>
            <p:ph type="title"/>
          </p:nvPr>
        </p:nvSpPr>
        <p:spPr/>
        <p:txBody>
          <a:bodyPr/>
          <a:lstStyle/>
          <a:p>
            <a:r>
              <a:rPr lang="en-GB" dirty="0"/>
              <a:t>Litigation Funding: a snapshot in time</a:t>
            </a:r>
          </a:p>
        </p:txBody>
      </p:sp>
      <p:sp>
        <p:nvSpPr>
          <p:cNvPr id="3" name="Text Placeholder 2">
            <a:extLst>
              <a:ext uri="{FF2B5EF4-FFF2-40B4-BE49-F238E27FC236}">
                <a16:creationId xmlns:a16="http://schemas.microsoft.com/office/drawing/2014/main" id="{F8C0BD49-1A68-50B2-0537-41F65D2D18B8}"/>
              </a:ext>
            </a:extLst>
          </p:cNvPr>
          <p:cNvSpPr>
            <a:spLocks noGrp="1"/>
          </p:cNvSpPr>
          <p:nvPr>
            <p:ph type="body" sz="quarter" idx="15"/>
          </p:nvPr>
        </p:nvSpPr>
        <p:spPr/>
        <p:txBody>
          <a:bodyPr/>
          <a:lstStyle/>
          <a:p>
            <a:r>
              <a:rPr lang="en-GB" dirty="0"/>
              <a:t>Types of claims pursued with the benefit of funding</a:t>
            </a:r>
          </a:p>
        </p:txBody>
      </p:sp>
      <p:sp>
        <p:nvSpPr>
          <p:cNvPr id="43" name="Text Placeholder 9">
            <a:extLst>
              <a:ext uri="{FF2B5EF4-FFF2-40B4-BE49-F238E27FC236}">
                <a16:creationId xmlns:a16="http://schemas.microsoft.com/office/drawing/2014/main" id="{2D09A6C6-0E72-7642-C520-4B178D970EA4}"/>
              </a:ext>
            </a:extLst>
          </p:cNvPr>
          <p:cNvSpPr>
            <a:spLocks noGrp="1"/>
          </p:cNvSpPr>
          <p:nvPr>
            <p:ph type="body" sz="quarter" idx="16"/>
          </p:nvPr>
        </p:nvSpPr>
        <p:spPr>
          <a:xfrm>
            <a:off x="491680" y="1309604"/>
            <a:ext cx="4063552" cy="714449"/>
          </a:xfrm>
        </p:spPr>
        <p:txBody>
          <a:bodyPr/>
          <a:lstStyle/>
          <a:p>
            <a:pPr lvl="3">
              <a:buClr>
                <a:srgbClr val="00627D"/>
              </a:buClr>
              <a:defRPr/>
            </a:pPr>
            <a:r>
              <a:rPr lang="en-GB" b="1" dirty="0">
                <a:solidFill>
                  <a:srgbClr val="3B3C43"/>
                </a:solidFill>
                <a:latin typeface="Caecilia LT Std Light"/>
              </a:rPr>
              <a:t>Business-to-business commercial civil litigation </a:t>
            </a:r>
            <a:r>
              <a:rPr lang="en-GB" dirty="0">
                <a:solidFill>
                  <a:srgbClr val="3B3C43"/>
                </a:solidFill>
                <a:latin typeface="Caecilia LT Std Light"/>
              </a:rPr>
              <a:t>-for example: general commercial disputes, anti-trust actions, intellectual property claims</a:t>
            </a:r>
          </a:p>
          <a:p>
            <a:pPr lvl="3">
              <a:buClr>
                <a:srgbClr val="00627D"/>
              </a:buClr>
              <a:defRPr/>
            </a:pPr>
            <a:endParaRPr lang="en-GB" dirty="0">
              <a:solidFill>
                <a:srgbClr val="3B3C43"/>
              </a:solidFill>
              <a:latin typeface="Caecilia LT Std Light"/>
            </a:endParaRPr>
          </a:p>
          <a:p>
            <a:pPr marL="118814" lvl="3" indent="0">
              <a:buClr>
                <a:srgbClr val="00627D"/>
              </a:buClr>
              <a:buNone/>
              <a:defRPr/>
            </a:pPr>
            <a:endParaRPr lang="en-GB" dirty="0">
              <a:solidFill>
                <a:srgbClr val="3B3C43"/>
              </a:solidFill>
              <a:latin typeface="Caecilia LT Std Light"/>
            </a:endParaRPr>
          </a:p>
        </p:txBody>
      </p:sp>
      <p:pic>
        <p:nvPicPr>
          <p:cNvPr id="8" name="Graphic 7">
            <a:extLst>
              <a:ext uri="{FF2B5EF4-FFF2-40B4-BE49-F238E27FC236}">
                <a16:creationId xmlns:a16="http://schemas.microsoft.com/office/drawing/2014/main" id="{9A3F99A4-4986-76AB-CFE3-617336972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5503" y="1203598"/>
            <a:ext cx="848825" cy="775674"/>
          </a:xfrm>
          <a:prstGeom prst="rect">
            <a:avLst/>
          </a:prstGeom>
        </p:spPr>
      </p:pic>
      <p:sp>
        <p:nvSpPr>
          <p:cNvPr id="14" name="Arrow: Left-Right 13">
            <a:extLst>
              <a:ext uri="{FF2B5EF4-FFF2-40B4-BE49-F238E27FC236}">
                <a16:creationId xmlns:a16="http://schemas.microsoft.com/office/drawing/2014/main" id="{AE40749D-0903-8798-4957-BF55F93438E5}"/>
              </a:ext>
            </a:extLst>
          </p:cNvPr>
          <p:cNvSpPr/>
          <p:nvPr/>
        </p:nvSpPr>
        <p:spPr>
          <a:xfrm>
            <a:off x="6097609" y="1525628"/>
            <a:ext cx="490615" cy="25403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a:extLst>
              <a:ext uri="{FF2B5EF4-FFF2-40B4-BE49-F238E27FC236}">
                <a16:creationId xmlns:a16="http://schemas.microsoft.com/office/drawing/2014/main" id="{0C4163AC-950C-7E88-2DCE-0E400CE6A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3335" y="1248379"/>
            <a:ext cx="848825" cy="775674"/>
          </a:xfrm>
          <a:prstGeom prst="rect">
            <a:avLst/>
          </a:prstGeom>
        </p:spPr>
      </p:pic>
      <p:pic>
        <p:nvPicPr>
          <p:cNvPr id="16" name="Graphic 15">
            <a:extLst>
              <a:ext uri="{FF2B5EF4-FFF2-40B4-BE49-F238E27FC236}">
                <a16:creationId xmlns:a16="http://schemas.microsoft.com/office/drawing/2014/main" id="{F36D8DC2-B84B-7170-53CD-CDC1C80CA83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11607" y="1245706"/>
            <a:ext cx="733566" cy="733566"/>
          </a:xfrm>
          <a:prstGeom prst="rect">
            <a:avLst/>
          </a:prstGeom>
        </p:spPr>
      </p:pic>
      <p:pic>
        <p:nvPicPr>
          <p:cNvPr id="21" name="Graphic 20">
            <a:extLst>
              <a:ext uri="{FF2B5EF4-FFF2-40B4-BE49-F238E27FC236}">
                <a16:creationId xmlns:a16="http://schemas.microsoft.com/office/drawing/2014/main" id="{296BFBD1-28D9-612C-1CFE-9E28DAAA6E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0232" y="2211710"/>
            <a:ext cx="848825" cy="775674"/>
          </a:xfrm>
          <a:prstGeom prst="rect">
            <a:avLst/>
          </a:prstGeom>
        </p:spPr>
      </p:pic>
      <p:sp>
        <p:nvSpPr>
          <p:cNvPr id="22" name="Arrow: Left-Right 21">
            <a:extLst>
              <a:ext uri="{FF2B5EF4-FFF2-40B4-BE49-F238E27FC236}">
                <a16:creationId xmlns:a16="http://schemas.microsoft.com/office/drawing/2014/main" id="{A0B0B918-3995-90ED-EC59-3B09890820B9}"/>
              </a:ext>
            </a:extLst>
          </p:cNvPr>
          <p:cNvSpPr/>
          <p:nvPr/>
        </p:nvSpPr>
        <p:spPr>
          <a:xfrm>
            <a:off x="6082338" y="2533740"/>
            <a:ext cx="490615" cy="25403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Graphic 22">
            <a:extLst>
              <a:ext uri="{FF2B5EF4-FFF2-40B4-BE49-F238E27FC236}">
                <a16:creationId xmlns:a16="http://schemas.microsoft.com/office/drawing/2014/main" id="{03BFA41E-170A-4CCC-0474-D41DFDD6C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8064" y="2256491"/>
            <a:ext cx="848825" cy="775674"/>
          </a:xfrm>
          <a:prstGeom prst="rect">
            <a:avLst/>
          </a:prstGeom>
        </p:spPr>
      </p:pic>
      <p:sp>
        <p:nvSpPr>
          <p:cNvPr id="4" name="Text Placeholder 9">
            <a:extLst>
              <a:ext uri="{FF2B5EF4-FFF2-40B4-BE49-F238E27FC236}">
                <a16:creationId xmlns:a16="http://schemas.microsoft.com/office/drawing/2014/main" id="{1A32CC00-B0B5-BB9A-B939-F47F797BCDB5}"/>
              </a:ext>
            </a:extLst>
          </p:cNvPr>
          <p:cNvSpPr txBox="1">
            <a:spLocks/>
          </p:cNvSpPr>
          <p:nvPr/>
        </p:nvSpPr>
        <p:spPr>
          <a:xfrm>
            <a:off x="491680" y="2300132"/>
            <a:ext cx="4063552" cy="775674"/>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marL="118814" lvl="3" indent="0" fontAlgn="auto">
              <a:buClr>
                <a:srgbClr val="00627D"/>
              </a:buClr>
              <a:buFont typeface="Arial" panose="020B0604020202020204" pitchFamily="34" charset="0"/>
              <a:buNone/>
              <a:defRPr/>
            </a:pPr>
            <a:endParaRPr lang="en-GB" b="1" dirty="0">
              <a:solidFill>
                <a:srgbClr val="3B3C43"/>
              </a:solidFill>
              <a:latin typeface="Caecilia LT Std Light"/>
            </a:endParaRPr>
          </a:p>
          <a:p>
            <a:pPr lvl="3" fontAlgn="auto">
              <a:buClr>
                <a:srgbClr val="00627D"/>
              </a:buClr>
              <a:defRPr/>
            </a:pPr>
            <a:r>
              <a:rPr lang="en-GB" b="1" dirty="0">
                <a:solidFill>
                  <a:srgbClr val="3B3C43"/>
                </a:solidFill>
                <a:latin typeface="Caecilia LT Std Light"/>
              </a:rPr>
              <a:t>Business-to-business arbitration </a:t>
            </a:r>
            <a:r>
              <a:rPr lang="en-GB" dirty="0">
                <a:solidFill>
                  <a:srgbClr val="3B3C43"/>
                </a:solidFill>
                <a:latin typeface="Caecilia LT Std Light"/>
              </a:rPr>
              <a:t>- potentially anything, generally outside the remit of the courts</a:t>
            </a:r>
          </a:p>
          <a:p>
            <a:pPr marL="118814" lvl="3" indent="0" fontAlgn="auto">
              <a:buClr>
                <a:srgbClr val="00627D"/>
              </a:buClr>
              <a:buFont typeface="Arial" panose="020B0604020202020204" pitchFamily="34" charset="0"/>
              <a:buNone/>
              <a:defRPr/>
            </a:pPr>
            <a:endParaRPr lang="en-GB" dirty="0">
              <a:solidFill>
                <a:srgbClr val="3B3C43"/>
              </a:solidFill>
              <a:latin typeface="Caecilia LT Std Light"/>
            </a:endParaRPr>
          </a:p>
        </p:txBody>
      </p:sp>
      <p:sp>
        <p:nvSpPr>
          <p:cNvPr id="5" name="Text Placeholder 9">
            <a:extLst>
              <a:ext uri="{FF2B5EF4-FFF2-40B4-BE49-F238E27FC236}">
                <a16:creationId xmlns:a16="http://schemas.microsoft.com/office/drawing/2014/main" id="{4D91C0AD-0846-05D5-2936-164FBEEA51FD}"/>
              </a:ext>
            </a:extLst>
          </p:cNvPr>
          <p:cNvSpPr txBox="1">
            <a:spLocks/>
          </p:cNvSpPr>
          <p:nvPr/>
        </p:nvSpPr>
        <p:spPr>
          <a:xfrm>
            <a:off x="491680" y="3291830"/>
            <a:ext cx="4063552" cy="1478170"/>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marL="118814" lvl="3" indent="0" fontAlgn="auto">
              <a:buClr>
                <a:srgbClr val="00627D"/>
              </a:buClr>
              <a:buFont typeface="Arial" panose="020B0604020202020204" pitchFamily="34" charset="0"/>
              <a:buNone/>
              <a:defRPr/>
            </a:pPr>
            <a:endParaRPr lang="en-GB" dirty="0">
              <a:solidFill>
                <a:srgbClr val="3B3C43"/>
              </a:solidFill>
              <a:latin typeface="Caecilia LT Std Light"/>
            </a:endParaRPr>
          </a:p>
          <a:p>
            <a:pPr lvl="3" fontAlgn="auto">
              <a:buClr>
                <a:srgbClr val="00627D"/>
              </a:buClr>
              <a:defRPr/>
            </a:pPr>
            <a:r>
              <a:rPr lang="en-GB" b="1" dirty="0">
                <a:solidFill>
                  <a:srgbClr val="3B3C43"/>
                </a:solidFill>
                <a:latin typeface="Caecilia LT Std Light"/>
              </a:rPr>
              <a:t>Consumer-to-business litigation </a:t>
            </a:r>
            <a:r>
              <a:rPr lang="en-GB" dirty="0">
                <a:solidFill>
                  <a:srgbClr val="3B3C43"/>
                </a:solidFill>
                <a:latin typeface="Caecilia LT Std Light"/>
              </a:rPr>
              <a:t>– collective redress claims, and mass torts aka class actions. These are volatile areas with perceived risks of detriment/abuse and are therefore under scrutiny from policymakers and, potentially, legislators.</a:t>
            </a:r>
          </a:p>
        </p:txBody>
      </p:sp>
      <p:pic>
        <p:nvPicPr>
          <p:cNvPr id="17" name="Graphic 24">
            <a:extLst>
              <a:ext uri="{FF2B5EF4-FFF2-40B4-BE49-F238E27FC236}">
                <a16:creationId xmlns:a16="http://schemas.microsoft.com/office/drawing/2014/main" id="{097702DA-B62A-8614-C9D7-928FA4506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2240" y="3363838"/>
            <a:ext cx="848825" cy="775674"/>
          </a:xfrm>
          <a:prstGeom prst="rect">
            <a:avLst/>
          </a:prstGeom>
        </p:spPr>
      </p:pic>
      <p:sp>
        <p:nvSpPr>
          <p:cNvPr id="18" name="Arrow: Left-Right 17">
            <a:extLst>
              <a:ext uri="{FF2B5EF4-FFF2-40B4-BE49-F238E27FC236}">
                <a16:creationId xmlns:a16="http://schemas.microsoft.com/office/drawing/2014/main" id="{C71E87EB-F1A5-ED18-7828-D29AEC8E4553}"/>
              </a:ext>
            </a:extLst>
          </p:cNvPr>
          <p:cNvSpPr/>
          <p:nvPr/>
        </p:nvSpPr>
        <p:spPr>
          <a:xfrm>
            <a:off x="6154346" y="3685868"/>
            <a:ext cx="490615" cy="25403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defTabSz="777875" rtl="0" eaLnBrk="0" fontAlgn="base" hangingPunct="0">
              <a:spcBef>
                <a:spcPct val="0"/>
              </a:spcBef>
              <a:spcAft>
                <a:spcPct val="0"/>
              </a:spcAft>
              <a:defRPr sz="1500" kern="1200">
                <a:solidFill>
                  <a:schemeClr val="lt1"/>
                </a:solidFill>
                <a:latin typeface="+mn-lt"/>
                <a:ea typeface="+mn-ea"/>
                <a:cs typeface="+mn-cs"/>
              </a:defRPr>
            </a:lvl1pPr>
            <a:lvl2pPr marL="388938" indent="68263" algn="l" defTabSz="777875" rtl="0" eaLnBrk="0" fontAlgn="base" hangingPunct="0">
              <a:spcBef>
                <a:spcPct val="0"/>
              </a:spcBef>
              <a:spcAft>
                <a:spcPct val="0"/>
              </a:spcAft>
              <a:defRPr sz="1500" kern="1200">
                <a:solidFill>
                  <a:schemeClr val="lt1"/>
                </a:solidFill>
                <a:latin typeface="+mn-lt"/>
                <a:ea typeface="+mn-ea"/>
                <a:cs typeface="+mn-cs"/>
              </a:defRPr>
            </a:lvl2pPr>
            <a:lvl3pPr marL="777875" indent="136525" algn="l" defTabSz="777875" rtl="0" eaLnBrk="0" fontAlgn="base" hangingPunct="0">
              <a:spcBef>
                <a:spcPct val="0"/>
              </a:spcBef>
              <a:spcAft>
                <a:spcPct val="0"/>
              </a:spcAft>
              <a:defRPr sz="1500" kern="1200">
                <a:solidFill>
                  <a:schemeClr val="lt1"/>
                </a:solidFill>
                <a:latin typeface="+mn-lt"/>
                <a:ea typeface="+mn-ea"/>
                <a:cs typeface="+mn-cs"/>
              </a:defRPr>
            </a:lvl3pPr>
            <a:lvl4pPr marL="1168400" indent="203200" algn="l" defTabSz="777875" rtl="0" eaLnBrk="0" fontAlgn="base" hangingPunct="0">
              <a:spcBef>
                <a:spcPct val="0"/>
              </a:spcBef>
              <a:spcAft>
                <a:spcPct val="0"/>
              </a:spcAft>
              <a:defRPr sz="1500" kern="1200">
                <a:solidFill>
                  <a:schemeClr val="lt1"/>
                </a:solidFill>
                <a:latin typeface="+mn-lt"/>
                <a:ea typeface="+mn-ea"/>
                <a:cs typeface="+mn-cs"/>
              </a:defRPr>
            </a:lvl4pPr>
            <a:lvl5pPr marL="1557338" indent="271463" algn="l" defTabSz="777875" rtl="0" eaLnBrk="0" fontAlgn="base" hangingPunct="0">
              <a:spcBef>
                <a:spcPct val="0"/>
              </a:spcBef>
              <a:spcAft>
                <a:spcPct val="0"/>
              </a:spcAft>
              <a:defRPr sz="1500" kern="1200">
                <a:solidFill>
                  <a:schemeClr val="lt1"/>
                </a:solidFill>
                <a:latin typeface="+mn-lt"/>
                <a:ea typeface="+mn-ea"/>
                <a:cs typeface="+mn-cs"/>
              </a:defRPr>
            </a:lvl5pPr>
            <a:lvl6pPr marL="2286000" algn="l" defTabSz="914400" rtl="0" eaLnBrk="1" latinLnBrk="0" hangingPunct="1">
              <a:defRPr sz="1500" kern="1200">
                <a:solidFill>
                  <a:schemeClr val="lt1"/>
                </a:solidFill>
                <a:latin typeface="+mn-lt"/>
                <a:ea typeface="+mn-ea"/>
                <a:cs typeface="+mn-cs"/>
              </a:defRPr>
            </a:lvl6pPr>
            <a:lvl7pPr marL="2743200" algn="l" defTabSz="914400" rtl="0" eaLnBrk="1" latinLnBrk="0" hangingPunct="1">
              <a:defRPr sz="1500" kern="1200">
                <a:solidFill>
                  <a:schemeClr val="lt1"/>
                </a:solidFill>
                <a:latin typeface="+mn-lt"/>
                <a:ea typeface="+mn-ea"/>
                <a:cs typeface="+mn-cs"/>
              </a:defRPr>
            </a:lvl7pPr>
            <a:lvl8pPr marL="3200400" algn="l" defTabSz="914400" rtl="0" eaLnBrk="1" latinLnBrk="0" hangingPunct="1">
              <a:defRPr sz="1500" kern="1200">
                <a:solidFill>
                  <a:schemeClr val="lt1"/>
                </a:solidFill>
                <a:latin typeface="+mn-lt"/>
                <a:ea typeface="+mn-ea"/>
                <a:cs typeface="+mn-cs"/>
              </a:defRPr>
            </a:lvl8pPr>
            <a:lvl9pPr marL="3657600" algn="l" defTabSz="914400" rtl="0" eaLnBrk="1" latinLnBrk="0" hangingPunct="1">
              <a:defRPr sz="1500" kern="1200">
                <a:solidFill>
                  <a:schemeClr val="lt1"/>
                </a:solidFill>
                <a:latin typeface="+mn-lt"/>
                <a:ea typeface="+mn-ea"/>
                <a:cs typeface="+mn-cs"/>
              </a:defRPr>
            </a:lvl9pPr>
          </a:lstStyle>
          <a:p>
            <a:pPr algn="ctr"/>
            <a:endParaRPr lang="en-GB" dirty="0"/>
          </a:p>
        </p:txBody>
      </p:sp>
      <p:pic>
        <p:nvPicPr>
          <p:cNvPr id="19" name="Graphic 27">
            <a:extLst>
              <a:ext uri="{FF2B5EF4-FFF2-40B4-BE49-F238E27FC236}">
                <a16:creationId xmlns:a16="http://schemas.microsoft.com/office/drawing/2014/main" id="{FCE3ECD1-E29E-59FA-B479-FDA9BCF44CC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68344" y="3405946"/>
            <a:ext cx="733566" cy="733566"/>
          </a:xfrm>
          <a:prstGeom prst="rect">
            <a:avLst/>
          </a:prstGeom>
        </p:spPr>
      </p:pic>
      <p:pic>
        <p:nvPicPr>
          <p:cNvPr id="20" name="Graphic 43">
            <a:extLst>
              <a:ext uri="{FF2B5EF4-FFF2-40B4-BE49-F238E27FC236}">
                <a16:creationId xmlns:a16="http://schemas.microsoft.com/office/drawing/2014/main" id="{F3982EE2-1077-8632-8B65-671F66009E4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95917" y="3503392"/>
            <a:ext cx="625492" cy="625492"/>
          </a:xfrm>
          <a:prstGeom prst="rect">
            <a:avLst/>
          </a:prstGeom>
        </p:spPr>
      </p:pic>
      <p:pic>
        <p:nvPicPr>
          <p:cNvPr id="24" name="Graphic 44">
            <a:extLst>
              <a:ext uri="{FF2B5EF4-FFF2-40B4-BE49-F238E27FC236}">
                <a16:creationId xmlns:a16="http://schemas.microsoft.com/office/drawing/2014/main" id="{EC7F3168-C8B0-7FBF-C339-4DE0FC8ECBE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48317" y="3655792"/>
            <a:ext cx="625492" cy="625492"/>
          </a:xfrm>
          <a:prstGeom prst="rect">
            <a:avLst/>
          </a:prstGeom>
        </p:spPr>
      </p:pic>
      <p:pic>
        <p:nvPicPr>
          <p:cNvPr id="27" name="Graphic 45">
            <a:extLst>
              <a:ext uri="{FF2B5EF4-FFF2-40B4-BE49-F238E27FC236}">
                <a16:creationId xmlns:a16="http://schemas.microsoft.com/office/drawing/2014/main" id="{E3DA35CB-18B4-02BF-6B62-6424643BD4A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00717" y="3808192"/>
            <a:ext cx="625492" cy="625492"/>
          </a:xfrm>
          <a:prstGeom prst="rect">
            <a:avLst/>
          </a:prstGeom>
        </p:spPr>
      </p:pic>
      <p:pic>
        <p:nvPicPr>
          <p:cNvPr id="29" name="Graphic 46">
            <a:extLst>
              <a:ext uri="{FF2B5EF4-FFF2-40B4-BE49-F238E27FC236}">
                <a16:creationId xmlns:a16="http://schemas.microsoft.com/office/drawing/2014/main" id="{EB50C66B-6EB7-876A-50C7-EA24FDE888E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53117" y="3960592"/>
            <a:ext cx="625492" cy="625492"/>
          </a:xfrm>
          <a:prstGeom prst="rect">
            <a:avLst/>
          </a:prstGeom>
        </p:spPr>
      </p:pic>
      <p:pic>
        <p:nvPicPr>
          <p:cNvPr id="30" name="Graphic 47">
            <a:extLst>
              <a:ext uri="{FF2B5EF4-FFF2-40B4-BE49-F238E27FC236}">
                <a16:creationId xmlns:a16="http://schemas.microsoft.com/office/drawing/2014/main" id="{4122F3B1-78A0-CD51-482E-E315E7830F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05517" y="4112992"/>
            <a:ext cx="625492" cy="625492"/>
          </a:xfrm>
          <a:prstGeom prst="rect">
            <a:avLst/>
          </a:prstGeom>
        </p:spPr>
      </p:pic>
      <p:pic>
        <p:nvPicPr>
          <p:cNvPr id="31" name="Graphic 48">
            <a:extLst>
              <a:ext uri="{FF2B5EF4-FFF2-40B4-BE49-F238E27FC236}">
                <a16:creationId xmlns:a16="http://schemas.microsoft.com/office/drawing/2014/main" id="{87F017B0-25C2-1854-E3C8-A98BECD11D7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57917" y="4265392"/>
            <a:ext cx="625492" cy="625492"/>
          </a:xfrm>
          <a:prstGeom prst="rect">
            <a:avLst/>
          </a:prstGeom>
        </p:spPr>
      </p:pic>
      <p:pic>
        <p:nvPicPr>
          <p:cNvPr id="32" name="Graphic 49">
            <a:extLst>
              <a:ext uri="{FF2B5EF4-FFF2-40B4-BE49-F238E27FC236}">
                <a16:creationId xmlns:a16="http://schemas.microsoft.com/office/drawing/2014/main" id="{B5EBD4BD-FFE6-AC04-2FCF-0710051296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10317" y="4417792"/>
            <a:ext cx="625492" cy="625492"/>
          </a:xfrm>
          <a:prstGeom prst="rect">
            <a:avLst/>
          </a:prstGeom>
        </p:spPr>
      </p:pic>
      <p:pic>
        <p:nvPicPr>
          <p:cNvPr id="33" name="Graphic 50">
            <a:extLst>
              <a:ext uri="{FF2B5EF4-FFF2-40B4-BE49-F238E27FC236}">
                <a16:creationId xmlns:a16="http://schemas.microsoft.com/office/drawing/2014/main" id="{44A94EF6-E9CD-1F46-E07F-16A9272B354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72000" y="3435846"/>
            <a:ext cx="625492" cy="625492"/>
          </a:xfrm>
          <a:prstGeom prst="rect">
            <a:avLst/>
          </a:prstGeom>
        </p:spPr>
      </p:pic>
      <p:pic>
        <p:nvPicPr>
          <p:cNvPr id="34" name="Graphic 51">
            <a:extLst>
              <a:ext uri="{FF2B5EF4-FFF2-40B4-BE49-F238E27FC236}">
                <a16:creationId xmlns:a16="http://schemas.microsoft.com/office/drawing/2014/main" id="{BD683F68-0902-3712-234F-C7A254620FB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724400" y="3588246"/>
            <a:ext cx="625492" cy="625492"/>
          </a:xfrm>
          <a:prstGeom prst="rect">
            <a:avLst/>
          </a:prstGeom>
        </p:spPr>
      </p:pic>
      <p:pic>
        <p:nvPicPr>
          <p:cNvPr id="35" name="Graphic 52">
            <a:extLst>
              <a:ext uri="{FF2B5EF4-FFF2-40B4-BE49-F238E27FC236}">
                <a16:creationId xmlns:a16="http://schemas.microsoft.com/office/drawing/2014/main" id="{F81AC5BF-E210-C523-1115-F26012DC09C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76800" y="3740646"/>
            <a:ext cx="625492" cy="625492"/>
          </a:xfrm>
          <a:prstGeom prst="rect">
            <a:avLst/>
          </a:prstGeom>
        </p:spPr>
      </p:pic>
      <p:pic>
        <p:nvPicPr>
          <p:cNvPr id="36" name="Graphic 53">
            <a:extLst>
              <a:ext uri="{FF2B5EF4-FFF2-40B4-BE49-F238E27FC236}">
                <a16:creationId xmlns:a16="http://schemas.microsoft.com/office/drawing/2014/main" id="{BE38ECC1-F1B6-C01C-9560-AE4ABCCA905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029200" y="3893046"/>
            <a:ext cx="625492" cy="625492"/>
          </a:xfrm>
          <a:prstGeom prst="rect">
            <a:avLst/>
          </a:prstGeom>
        </p:spPr>
      </p:pic>
      <p:pic>
        <p:nvPicPr>
          <p:cNvPr id="37" name="Graphic 54">
            <a:extLst>
              <a:ext uri="{FF2B5EF4-FFF2-40B4-BE49-F238E27FC236}">
                <a16:creationId xmlns:a16="http://schemas.microsoft.com/office/drawing/2014/main" id="{CB5C7DB3-6A16-430B-1E1A-61B457F6EB1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81600" y="4045446"/>
            <a:ext cx="625492" cy="625492"/>
          </a:xfrm>
          <a:prstGeom prst="rect">
            <a:avLst/>
          </a:prstGeom>
        </p:spPr>
      </p:pic>
      <p:pic>
        <p:nvPicPr>
          <p:cNvPr id="38" name="Graphic 55">
            <a:extLst>
              <a:ext uri="{FF2B5EF4-FFF2-40B4-BE49-F238E27FC236}">
                <a16:creationId xmlns:a16="http://schemas.microsoft.com/office/drawing/2014/main" id="{7E011CE3-84A7-C940-B759-BCE73EC7CFA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34000" y="4197846"/>
            <a:ext cx="625492" cy="625492"/>
          </a:xfrm>
          <a:prstGeom prst="rect">
            <a:avLst/>
          </a:prstGeom>
        </p:spPr>
      </p:pic>
      <p:pic>
        <p:nvPicPr>
          <p:cNvPr id="39" name="Graphic 56">
            <a:extLst>
              <a:ext uri="{FF2B5EF4-FFF2-40B4-BE49-F238E27FC236}">
                <a16:creationId xmlns:a16="http://schemas.microsoft.com/office/drawing/2014/main" id="{5A4BAF42-9B45-6B81-F76B-1CEBC2156F3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86400" y="4350246"/>
            <a:ext cx="625492" cy="625492"/>
          </a:xfrm>
          <a:prstGeom prst="rect">
            <a:avLst/>
          </a:prstGeom>
        </p:spPr>
      </p:pic>
      <p:pic>
        <p:nvPicPr>
          <p:cNvPr id="40" name="Graphic 57">
            <a:extLst>
              <a:ext uri="{FF2B5EF4-FFF2-40B4-BE49-F238E27FC236}">
                <a16:creationId xmlns:a16="http://schemas.microsoft.com/office/drawing/2014/main" id="{94156540-BC5F-F950-DD6E-0A3661AB0D0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32040" y="3363838"/>
            <a:ext cx="625492" cy="625492"/>
          </a:xfrm>
          <a:prstGeom prst="rect">
            <a:avLst/>
          </a:prstGeom>
        </p:spPr>
      </p:pic>
      <p:pic>
        <p:nvPicPr>
          <p:cNvPr id="41" name="Graphic 58">
            <a:extLst>
              <a:ext uri="{FF2B5EF4-FFF2-40B4-BE49-F238E27FC236}">
                <a16:creationId xmlns:a16="http://schemas.microsoft.com/office/drawing/2014/main" id="{1C3BF930-FC39-31A6-B784-5CE68B9A44B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084440" y="3516238"/>
            <a:ext cx="625492" cy="625492"/>
          </a:xfrm>
          <a:prstGeom prst="rect">
            <a:avLst/>
          </a:prstGeom>
        </p:spPr>
      </p:pic>
      <p:pic>
        <p:nvPicPr>
          <p:cNvPr id="42" name="Graphic 59">
            <a:extLst>
              <a:ext uri="{FF2B5EF4-FFF2-40B4-BE49-F238E27FC236}">
                <a16:creationId xmlns:a16="http://schemas.microsoft.com/office/drawing/2014/main" id="{A08EC14E-1CD4-8A24-A0C9-924DFE7F4A1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36840" y="3668638"/>
            <a:ext cx="625492" cy="625492"/>
          </a:xfrm>
          <a:prstGeom prst="rect">
            <a:avLst/>
          </a:prstGeom>
        </p:spPr>
      </p:pic>
      <p:pic>
        <p:nvPicPr>
          <p:cNvPr id="65" name="Graphic 60">
            <a:extLst>
              <a:ext uri="{FF2B5EF4-FFF2-40B4-BE49-F238E27FC236}">
                <a16:creationId xmlns:a16="http://schemas.microsoft.com/office/drawing/2014/main" id="{1742D9D8-83F9-FB27-66A9-817B841970F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89240" y="3821038"/>
            <a:ext cx="625492" cy="625492"/>
          </a:xfrm>
          <a:prstGeom prst="rect">
            <a:avLst/>
          </a:prstGeom>
        </p:spPr>
      </p:pic>
      <p:pic>
        <p:nvPicPr>
          <p:cNvPr id="66" name="Graphic 61">
            <a:extLst>
              <a:ext uri="{FF2B5EF4-FFF2-40B4-BE49-F238E27FC236}">
                <a16:creationId xmlns:a16="http://schemas.microsoft.com/office/drawing/2014/main" id="{5B2240BF-F64E-FB61-41CC-6AC9BE6C499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41640" y="3973438"/>
            <a:ext cx="625492" cy="625492"/>
          </a:xfrm>
          <a:prstGeom prst="rect">
            <a:avLst/>
          </a:prstGeom>
        </p:spPr>
      </p:pic>
      <p:pic>
        <p:nvPicPr>
          <p:cNvPr id="67" name="Graphic 62">
            <a:extLst>
              <a:ext uri="{FF2B5EF4-FFF2-40B4-BE49-F238E27FC236}">
                <a16:creationId xmlns:a16="http://schemas.microsoft.com/office/drawing/2014/main" id="{F52AE5A5-667E-684D-35FB-EE9FCA15A25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94040" y="4125838"/>
            <a:ext cx="625492" cy="625492"/>
          </a:xfrm>
          <a:prstGeom prst="rect">
            <a:avLst/>
          </a:prstGeom>
        </p:spPr>
      </p:pic>
      <p:pic>
        <p:nvPicPr>
          <p:cNvPr id="68" name="Graphic 63">
            <a:extLst>
              <a:ext uri="{FF2B5EF4-FFF2-40B4-BE49-F238E27FC236}">
                <a16:creationId xmlns:a16="http://schemas.microsoft.com/office/drawing/2014/main" id="{A690CAED-DA2A-08FB-BF6E-0E845BC9FB9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46440" y="4278238"/>
            <a:ext cx="625492" cy="625492"/>
          </a:xfrm>
          <a:prstGeom prst="rect">
            <a:avLst/>
          </a:prstGeom>
        </p:spPr>
      </p:pic>
    </p:spTree>
    <p:extLst>
      <p:ext uri="{BB962C8B-B14F-4D97-AF65-F5344CB8AC3E}">
        <p14:creationId xmlns:p14="http://schemas.microsoft.com/office/powerpoint/2010/main" val="2715587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14" grpId="0" animBg="1"/>
      <p:bldP spid="22" grpId="0" animBg="1"/>
      <p:bldP spid="4" grpId="0"/>
      <p:bldP spid="5"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B6DC-2401-3707-1C3C-4CCB9D6A0993}"/>
              </a:ext>
            </a:extLst>
          </p:cNvPr>
          <p:cNvSpPr>
            <a:spLocks noGrp="1"/>
          </p:cNvSpPr>
          <p:nvPr>
            <p:ph type="title"/>
          </p:nvPr>
        </p:nvSpPr>
        <p:spPr>
          <a:xfrm>
            <a:off x="460768" y="256339"/>
            <a:ext cx="7972833" cy="453667"/>
          </a:xfrm>
        </p:spPr>
        <p:txBody>
          <a:bodyPr/>
          <a:lstStyle/>
          <a:p>
            <a:r>
              <a:rPr lang="en-US" dirty="0"/>
              <a:t>Litigation Funding: a snapshot in time</a:t>
            </a:r>
            <a:endParaRPr lang="en-GB" dirty="0"/>
          </a:p>
        </p:txBody>
      </p:sp>
      <p:sp>
        <p:nvSpPr>
          <p:cNvPr id="3" name="Text Placeholder 2">
            <a:extLst>
              <a:ext uri="{FF2B5EF4-FFF2-40B4-BE49-F238E27FC236}">
                <a16:creationId xmlns:a16="http://schemas.microsoft.com/office/drawing/2014/main" id="{417BB9B7-3DAD-3A10-03A7-790B2756669E}"/>
              </a:ext>
            </a:extLst>
          </p:cNvPr>
          <p:cNvSpPr>
            <a:spLocks noGrp="1"/>
          </p:cNvSpPr>
          <p:nvPr>
            <p:ph type="body" sz="quarter" idx="15"/>
          </p:nvPr>
        </p:nvSpPr>
        <p:spPr/>
        <p:txBody>
          <a:bodyPr/>
          <a:lstStyle/>
          <a:p>
            <a:r>
              <a:rPr lang="en-US" dirty="0"/>
              <a:t>Overview of current regulatory regimes </a:t>
            </a:r>
            <a:r>
              <a:rPr lang="en-US" b="0" dirty="0"/>
              <a:t>(</a:t>
            </a:r>
            <a:r>
              <a:rPr lang="en-US" b="0" i="1" dirty="0"/>
              <a:t>extremely</a:t>
            </a:r>
            <a:r>
              <a:rPr lang="en-US" b="0" dirty="0"/>
              <a:t> basic)</a:t>
            </a:r>
          </a:p>
        </p:txBody>
      </p:sp>
      <p:graphicFrame>
        <p:nvGraphicFramePr>
          <p:cNvPr id="5" name="Content Placeholder 4">
            <a:extLst>
              <a:ext uri="{FF2B5EF4-FFF2-40B4-BE49-F238E27FC236}">
                <a16:creationId xmlns:a16="http://schemas.microsoft.com/office/drawing/2014/main" id="{E9CE54B2-41E7-E3BF-94E1-B99CA6B00D82}"/>
              </a:ext>
            </a:extLst>
          </p:cNvPr>
          <p:cNvGraphicFramePr>
            <a:graphicFrameLocks noGrp="1"/>
          </p:cNvGraphicFramePr>
          <p:nvPr>
            <p:ph sz="quarter" idx="17"/>
            <p:extLst>
              <p:ext uri="{D42A27DB-BD31-4B8C-83A1-F6EECF244321}">
                <p14:modId xmlns:p14="http://schemas.microsoft.com/office/powerpoint/2010/main" val="2414100784"/>
              </p:ext>
            </p:extLst>
          </p:nvPr>
        </p:nvGraphicFramePr>
        <p:xfrm>
          <a:off x="493200" y="1122662"/>
          <a:ext cx="7969214" cy="3812040"/>
        </p:xfrm>
        <a:graphic>
          <a:graphicData uri="http://schemas.openxmlformats.org/drawingml/2006/table">
            <a:tbl>
              <a:tblPr firstRow="1" bandRow="1">
                <a:tableStyleId>{69012ECD-51FC-41F1-AA8D-1B2483CD663E}</a:tableStyleId>
              </a:tblPr>
              <a:tblGrid>
                <a:gridCol w="550408">
                  <a:extLst>
                    <a:ext uri="{9D8B030D-6E8A-4147-A177-3AD203B41FA5}">
                      <a16:colId xmlns:a16="http://schemas.microsoft.com/office/drawing/2014/main" val="2680757692"/>
                    </a:ext>
                  </a:extLst>
                </a:gridCol>
                <a:gridCol w="1224136">
                  <a:extLst>
                    <a:ext uri="{9D8B030D-6E8A-4147-A177-3AD203B41FA5}">
                      <a16:colId xmlns:a16="http://schemas.microsoft.com/office/drawing/2014/main" val="3648281758"/>
                    </a:ext>
                  </a:extLst>
                </a:gridCol>
                <a:gridCol w="6194670">
                  <a:extLst>
                    <a:ext uri="{9D8B030D-6E8A-4147-A177-3AD203B41FA5}">
                      <a16:colId xmlns:a16="http://schemas.microsoft.com/office/drawing/2014/main" val="1279518144"/>
                    </a:ext>
                  </a:extLst>
                </a:gridCol>
              </a:tblGrid>
              <a:tr h="267525">
                <a:tc gridSpan="2">
                  <a:txBody>
                    <a:bodyPr/>
                    <a:lstStyle/>
                    <a:p>
                      <a:pPr algn="l"/>
                      <a:r>
                        <a:rPr lang="en-GB" sz="1200" dirty="0">
                          <a:solidFill>
                            <a:schemeClr val="tx2"/>
                          </a:solidFill>
                        </a:rPr>
                        <a:t>Jurisdiction</a:t>
                      </a:r>
                    </a:p>
                  </a:txBody>
                  <a:tcPr marL="0" marR="0">
                    <a:lnL w="9525" cap="flat" cmpd="sng" algn="ctr">
                      <a:noFill/>
                      <a:prstDash val="solid"/>
                    </a:lnL>
                    <a:lnR w="9525" cap="flat" cmpd="sng" algn="ctr">
                      <a:noFill/>
                      <a:prstDash val="solid"/>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dirty="0">
                        <a:solidFill>
                          <a:schemeClr val="tx2"/>
                        </a:solidFill>
                      </a:endParaRPr>
                    </a:p>
                  </a:txBody>
                  <a:tcPr marL="0" marR="0">
                    <a:lnL w="9525" cap="flat" cmpd="sng" algn="ctr">
                      <a:noFill/>
                      <a:prstDash val="solid"/>
                    </a:lnL>
                    <a:lnR w="9525" cap="flat" cmpd="sng" algn="ctr">
                      <a:noFill/>
                      <a:prstDash val="solid"/>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a:solidFill>
                            <a:schemeClr val="tx2"/>
                          </a:solidFill>
                        </a:rPr>
                        <a:t>Approach in place</a:t>
                      </a:r>
                    </a:p>
                  </a:txBody>
                  <a:tcPr>
                    <a:lnL>
                      <a:noFill/>
                    </a:lnL>
                    <a:lnR w="9525" cap="flat" cmpd="sng" algn="ctr">
                      <a:noFill/>
                      <a:prstDash val="solid"/>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108104"/>
                  </a:ext>
                </a:extLst>
              </a:tr>
              <a:tr h="391808">
                <a:tc>
                  <a:txBody>
                    <a:bodyPr/>
                    <a:lstStyle/>
                    <a:p>
                      <a:endParaRPr lang="en-GB" sz="1200" dirty="0"/>
                    </a:p>
                  </a:txBody>
                  <a:tcPr marL="0" marR="0" marT="18000" marB="18000"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European </a:t>
                      </a:r>
                      <a:b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b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Union</a:t>
                      </a:r>
                    </a:p>
                  </a:txBody>
                  <a:tcPr marL="36000" marR="0" marT="18000" marB="18000"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dirty="0"/>
                        <a:t>generally, no specific sectoral regulation of TPLF, aside from the Representative Actions Directive, (EU) 2020/1828 (the RAD) </a:t>
                      </a:r>
                    </a:p>
                  </a:txBody>
                  <a:tcPr marL="36000" marR="0" marT="18000" marB="18000">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0600418"/>
                  </a:ext>
                </a:extLst>
              </a:tr>
              <a:tr h="401643">
                <a:tc>
                  <a:txBody>
                    <a:bodyPr/>
                    <a:lstStyle/>
                    <a:p>
                      <a:endParaRPr lang="en-GB" sz="1200" dirty="0"/>
                    </a:p>
                  </a:txBody>
                  <a:tcPr marL="0" marR="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England </a:t>
                      </a:r>
                      <a:b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b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&amp; Wales</a:t>
                      </a:r>
                    </a:p>
                  </a:txBody>
                  <a:tcPr marL="36000" marR="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dirty="0"/>
                        <a:t>self-regulation of TPLF sector via a code of conduct, but on 2</a:t>
                      </a:r>
                      <a:r>
                        <a:rPr lang="en-GB" sz="1200" baseline="30000" dirty="0"/>
                        <a:t>nd</a:t>
                      </a:r>
                      <a:r>
                        <a:rPr lang="en-GB" sz="1200" dirty="0"/>
                        <a:t> June 2025 the Civil Justice Council recommended the introduction of a new statutory framework</a:t>
                      </a:r>
                    </a:p>
                  </a:txBody>
                  <a:tcPr marL="36000" marR="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3541283"/>
                  </a:ext>
                </a:extLst>
              </a:tr>
              <a:tr h="315808">
                <a:tc>
                  <a:txBody>
                    <a:bodyPr/>
                    <a:lstStyle/>
                    <a:p>
                      <a:endParaRPr lang="en-GB" sz="1200" dirty="0"/>
                    </a:p>
                  </a:txBody>
                  <a:tcPr marL="0" marR="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Germany</a:t>
                      </a:r>
                    </a:p>
                  </a:txBody>
                  <a:tcPr marL="36000" marR="0" marT="72000" marB="7200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200"/>
                        </a:spcAft>
                      </a:pPr>
                      <a:r>
                        <a:rPr lang="en-GB" sz="1200" dirty="0"/>
                        <a:t>no specific sectoral regulation of TPLF, although there are controls for actions under the RAD, such as a 10% cap on funders’ returns</a:t>
                      </a:r>
                    </a:p>
                  </a:txBody>
                  <a:tcPr marL="36000" marR="0" marB="3600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7636258"/>
                  </a:ext>
                </a:extLst>
              </a:tr>
              <a:tr h="391808">
                <a:tc>
                  <a:txBody>
                    <a:bodyPr/>
                    <a:lstStyle/>
                    <a:p>
                      <a:endParaRPr lang="en-GB" sz="1200" dirty="0"/>
                    </a:p>
                  </a:txBody>
                  <a:tcPr marL="0" marR="0" marT="18000" marB="1800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Netherlands</a:t>
                      </a:r>
                    </a:p>
                  </a:txBody>
                  <a:tcPr marL="36000" marR="0" marT="18000" marB="1800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dirty="0"/>
                        <a:t>no specific sectoral legislation of TPLF, and the collective settlement regimes (of 2005 &amp; 2020, aka ‘WACMA’) make NL an attractive jurisdiction for funders</a:t>
                      </a:r>
                    </a:p>
                  </a:txBody>
                  <a:tcPr marL="36000" marR="0" marT="18000" marB="1800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53281"/>
                  </a:ext>
                </a:extLst>
              </a:tr>
              <a:tr h="391808">
                <a:tc>
                  <a:txBody>
                    <a:bodyPr/>
                    <a:lstStyle/>
                    <a:p>
                      <a:endParaRPr lang="en-GB" sz="1200" dirty="0"/>
                    </a:p>
                  </a:txBody>
                  <a:tcPr marL="0" marR="0" marT="18000" marB="1800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France</a:t>
                      </a:r>
                    </a:p>
                  </a:txBody>
                  <a:tcPr marL="36000" marR="0" marT="18000" marB="1800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no specific sectoral regulation of TPLF, although there are proposals before the legislature on actions under the RAD</a:t>
                      </a:r>
                    </a:p>
                  </a:txBody>
                  <a:tcPr marL="36000" marR="0" marT="18000" marB="1800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591854"/>
                  </a:ext>
                </a:extLst>
              </a:tr>
              <a:tr h="391808">
                <a:tc>
                  <a:txBody>
                    <a:bodyPr/>
                    <a:lstStyle/>
                    <a:p>
                      <a:endParaRPr lang="en-GB" sz="1200" dirty="0"/>
                    </a:p>
                  </a:txBody>
                  <a:tcPr marL="0" marR="0" marT="18000" marB="1800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Ireland</a:t>
                      </a:r>
                    </a:p>
                  </a:txBody>
                  <a:tcPr marL="36000" marR="0" marT="18000" marB="1800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dirty="0"/>
                        <a:t>TPLF is not currently permitted (public policy grounds), but since 2023 this has been under review by the Law Reform Commission - conclusions awaited</a:t>
                      </a:r>
                    </a:p>
                  </a:txBody>
                  <a:tcPr marL="36000" marR="0" marT="18000" marB="1800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660803"/>
                  </a:ext>
                </a:extLst>
              </a:tr>
              <a:tr h="556115">
                <a:tc>
                  <a:txBody>
                    <a:bodyPr/>
                    <a:lstStyle/>
                    <a:p>
                      <a:endParaRPr lang="en-GB" sz="1200" dirty="0"/>
                    </a:p>
                  </a:txBody>
                  <a:tcPr marL="0" marR="0" marT="10800" marB="10800" anchor="ctr">
                    <a:lnL w="9525" cap="flat" cmpd="sng" algn="ctr">
                      <a:noFill/>
                      <a:prstDash val="solid"/>
                    </a:lnL>
                    <a:lnR>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Australia</a:t>
                      </a:r>
                    </a:p>
                  </a:txBody>
                  <a:tcPr marL="36000" marR="0" marT="10800" marB="10800" anchor="ctr">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dirty="0"/>
                        <a:t>no federal regulation of the TPLF sector and an active market, particularly for class actions (proposals for formal regulation were made in 2020 but rejected in 2021 after a change in government)</a:t>
                      </a:r>
                    </a:p>
                  </a:txBody>
                  <a:tcPr marL="36000" marR="0" marT="10800" marB="10800">
                    <a:lnL>
                      <a:noFill/>
                    </a:lnL>
                    <a:lnR w="9525" cap="flat" cmpd="sng" algn="ctr">
                      <a:noFill/>
                      <a:prstDash val="soli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914151"/>
                  </a:ext>
                </a:extLst>
              </a:tr>
              <a:tr h="444470">
                <a:tc>
                  <a:txBody>
                    <a:bodyPr/>
                    <a:lstStyle/>
                    <a:p>
                      <a:endParaRPr lang="en-GB" sz="1200" dirty="0"/>
                    </a:p>
                  </a:txBody>
                  <a:tcPr marL="0" marR="0" marT="18000" marB="72000" anchor="ctr">
                    <a:lnL w="9525" cap="flat" cmpd="sng" algn="ctr">
                      <a:noFill/>
                      <a:prstDash val="solid"/>
                    </a:lnL>
                    <a:lnR>
                      <a:noFill/>
                    </a:lnR>
                    <a:lnT w="12700" cap="flat" cmpd="sng" algn="ctr">
                      <a:solidFill>
                        <a:schemeClr val="accent5"/>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464856" rtl="0" eaLnBrk="1" fontAlgn="auto" latinLnBrk="0" hangingPunct="1">
                        <a:lnSpc>
                          <a:spcPct val="100000"/>
                        </a:lnSpc>
                        <a:spcBef>
                          <a:spcPts val="0"/>
                        </a:spcBef>
                        <a:spcAft>
                          <a:spcPts val="0"/>
                        </a:spcAft>
                        <a:buClrTx/>
                        <a:buSzTx/>
                        <a:buFontTx/>
                        <a:buNone/>
                        <a:tabLst/>
                        <a:defRPr/>
                      </a:pPr>
                      <a:r>
                        <a:rPr lang="en-GB" sz="1200" dirty="0"/>
                        <a:t>United States</a:t>
                      </a:r>
                    </a:p>
                  </a:txBody>
                  <a:tcPr marL="36000" marR="0" marT="18000" marB="72000" anchor="ctr">
                    <a:lnL>
                      <a:noFill/>
                    </a:lnL>
                    <a:lnR w="9525" cap="flat" cmpd="sng" algn="ctr">
                      <a:noFill/>
                      <a:prstDash val="solid"/>
                    </a:lnR>
                    <a:lnT w="12700" cap="flat" cmpd="sng" algn="ctr">
                      <a:solidFill>
                        <a:schemeClr val="accent5"/>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r>
                        <a:rPr lang="en-GB" sz="1200" dirty="0"/>
                        <a:t>commonly used and subject to differing state legislation rather than federal controls, but note some federal provision on sources of funding/capital</a:t>
                      </a:r>
                    </a:p>
                  </a:txBody>
                  <a:tcPr marL="36000" marR="0" marT="18000" marB="72000">
                    <a:lnL>
                      <a:noFill/>
                    </a:lnL>
                    <a:lnR w="9525" cap="flat" cmpd="sng" algn="ctr">
                      <a:noFill/>
                      <a:prstDash val="solid"/>
                    </a:lnR>
                    <a:lnT w="12700" cap="flat" cmpd="sng" algn="ctr">
                      <a:solidFill>
                        <a:schemeClr val="accent5"/>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88935005"/>
                  </a:ext>
                </a:extLst>
              </a:tr>
            </a:tbl>
          </a:graphicData>
        </a:graphic>
      </p:graphicFrame>
      <p:pic>
        <p:nvPicPr>
          <p:cNvPr id="1026" name="Picture 2" descr="original and official flag of Europe (EU), close up original and official flag of Europe (EU), close up eu flag stock pictures, royalty-free photos &amp; images">
            <a:extLst>
              <a:ext uri="{FF2B5EF4-FFF2-40B4-BE49-F238E27FC236}">
                <a16:creationId xmlns:a16="http://schemas.microsoft.com/office/drawing/2014/main" id="{BDBFDDD9-72A1-6175-7ED1-0233A49D5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0" y="1435025"/>
            <a:ext cx="466344"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gland flag standard shape and color England flag standard shape and color english falg stock illustrations">
            <a:extLst>
              <a:ext uri="{FF2B5EF4-FFF2-40B4-BE49-F238E27FC236}">
                <a16:creationId xmlns:a16="http://schemas.microsoft.com/office/drawing/2014/main" id="{5ED15316-E596-0344-F43E-EC5964170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99" y="1836580"/>
            <a:ext cx="466344" cy="310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German flag, flat layout, vector illustration Flag design. German flag on the white background, isolated flat layout for your designs. Vector illustration. german flag stock illustrations">
            <a:extLst>
              <a:ext uri="{FF2B5EF4-FFF2-40B4-BE49-F238E27FC236}">
                <a16:creationId xmlns:a16="http://schemas.microsoft.com/office/drawing/2014/main" id="{9B5E5211-A56C-6C89-1E19-4C575C341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0" y="2277873"/>
            <a:ext cx="466344" cy="2796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lag of Netherlands Flag of Netherlands netherlands flag stock illustrations">
            <a:extLst>
              <a:ext uri="{FF2B5EF4-FFF2-40B4-BE49-F238E27FC236}">
                <a16:creationId xmlns:a16="http://schemas.microsoft.com/office/drawing/2014/main" id="{22EA2E09-12E2-3728-3049-639FC11B0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0" y="2694426"/>
            <a:ext cx="466344" cy="309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lag of France Flag of France french flag stock illustrations">
            <a:extLst>
              <a:ext uri="{FF2B5EF4-FFF2-40B4-BE49-F238E27FC236}">
                <a16:creationId xmlns:a16="http://schemas.microsoft.com/office/drawing/2014/main" id="{506395E5-DA14-234D-BAFB-1295B9ACA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0" y="3124950"/>
            <a:ext cx="466344" cy="310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Flag of Ireland Flag of Ireland irish flag stock illustrations">
            <a:extLst>
              <a:ext uri="{FF2B5EF4-FFF2-40B4-BE49-F238E27FC236}">
                <a16:creationId xmlns:a16="http://schemas.microsoft.com/office/drawing/2014/main" id="{B0DEC419-6B23-38B2-BFF8-63A271B307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0" y="3507854"/>
            <a:ext cx="466344" cy="3108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lags of Australia, vector icon Illustration flags of Australia, vector icon Illustration australian flag stock illustrations">
            <a:extLst>
              <a:ext uri="{FF2B5EF4-FFF2-40B4-BE49-F238E27FC236}">
                <a16:creationId xmlns:a16="http://schemas.microsoft.com/office/drawing/2014/main" id="{116B9603-F8C8-A538-26D5-FCD08A8ADB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00" y="3899259"/>
            <a:ext cx="466344" cy="3108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United States of America flag United States of America flag united states of american flag stock illustrations">
            <a:extLst>
              <a:ext uri="{FF2B5EF4-FFF2-40B4-BE49-F238E27FC236}">
                <a16:creationId xmlns:a16="http://schemas.microsoft.com/office/drawing/2014/main" id="{B3A635DB-073A-52DA-A306-0D6563B094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0" y="4524344"/>
            <a:ext cx="466344" cy="27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961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436D-FE9F-307A-3E28-B701319A3EB2}"/>
              </a:ext>
            </a:extLst>
          </p:cNvPr>
          <p:cNvSpPr>
            <a:spLocks noGrp="1"/>
          </p:cNvSpPr>
          <p:nvPr>
            <p:ph type="title"/>
          </p:nvPr>
        </p:nvSpPr>
        <p:spPr/>
        <p:txBody>
          <a:bodyPr/>
          <a:lstStyle/>
          <a:p>
            <a:r>
              <a:rPr lang="en-US" dirty="0"/>
              <a:t>Litigation Funding: a snapshot in time</a:t>
            </a:r>
            <a:endParaRPr lang="en-GB" dirty="0"/>
          </a:p>
        </p:txBody>
      </p:sp>
      <p:sp>
        <p:nvSpPr>
          <p:cNvPr id="3" name="Text Placeholder 2">
            <a:extLst>
              <a:ext uri="{FF2B5EF4-FFF2-40B4-BE49-F238E27FC236}">
                <a16:creationId xmlns:a16="http://schemas.microsoft.com/office/drawing/2014/main" id="{7924DD00-FDE2-0F22-A7EA-4AEAD7759EA3}"/>
              </a:ext>
            </a:extLst>
          </p:cNvPr>
          <p:cNvSpPr>
            <a:spLocks noGrp="1"/>
          </p:cNvSpPr>
          <p:nvPr>
            <p:ph type="body" sz="quarter" idx="15"/>
          </p:nvPr>
        </p:nvSpPr>
        <p:spPr/>
        <p:txBody>
          <a:bodyPr/>
          <a:lstStyle/>
          <a:p>
            <a:r>
              <a:rPr lang="en-US" dirty="0"/>
              <a:t>Regulatory reviews: driving factors and direction of travel</a:t>
            </a:r>
          </a:p>
        </p:txBody>
      </p:sp>
      <p:graphicFrame>
        <p:nvGraphicFramePr>
          <p:cNvPr id="5" name="Content Placeholder 4">
            <a:extLst>
              <a:ext uri="{FF2B5EF4-FFF2-40B4-BE49-F238E27FC236}">
                <a16:creationId xmlns:a16="http://schemas.microsoft.com/office/drawing/2014/main" id="{90CBAE5F-0764-9552-E9B5-412B0D1AA7C5}"/>
              </a:ext>
            </a:extLst>
          </p:cNvPr>
          <p:cNvGraphicFramePr>
            <a:graphicFrameLocks noGrp="1"/>
          </p:cNvGraphicFramePr>
          <p:nvPr>
            <p:ph sz="quarter" idx="17"/>
            <p:extLst>
              <p:ext uri="{D42A27DB-BD31-4B8C-83A1-F6EECF244321}">
                <p14:modId xmlns:p14="http://schemas.microsoft.com/office/powerpoint/2010/main" val="1788661275"/>
              </p:ext>
            </p:extLst>
          </p:nvPr>
        </p:nvGraphicFramePr>
        <p:xfrm>
          <a:off x="495300" y="1308100"/>
          <a:ext cx="7969248" cy="3521411"/>
        </p:xfrm>
        <a:graphic>
          <a:graphicData uri="http://schemas.openxmlformats.org/drawingml/2006/table">
            <a:tbl>
              <a:tblPr firstRow="1" bandRow="1">
                <a:tableStyleId>{69012ECD-51FC-41F1-AA8D-1B2483CD663E}</a:tableStyleId>
              </a:tblPr>
              <a:tblGrid>
                <a:gridCol w="2656416">
                  <a:extLst>
                    <a:ext uri="{9D8B030D-6E8A-4147-A177-3AD203B41FA5}">
                      <a16:colId xmlns:a16="http://schemas.microsoft.com/office/drawing/2014/main" val="3546647450"/>
                    </a:ext>
                  </a:extLst>
                </a:gridCol>
                <a:gridCol w="2656416">
                  <a:extLst>
                    <a:ext uri="{9D8B030D-6E8A-4147-A177-3AD203B41FA5}">
                      <a16:colId xmlns:a16="http://schemas.microsoft.com/office/drawing/2014/main" val="3958658391"/>
                    </a:ext>
                  </a:extLst>
                </a:gridCol>
                <a:gridCol w="2656416">
                  <a:extLst>
                    <a:ext uri="{9D8B030D-6E8A-4147-A177-3AD203B41FA5}">
                      <a16:colId xmlns:a16="http://schemas.microsoft.com/office/drawing/2014/main" val="2506469974"/>
                    </a:ext>
                  </a:extLst>
                </a:gridCol>
              </a:tblGrid>
              <a:tr h="248584">
                <a:tc>
                  <a:txBody>
                    <a:bodyPr/>
                    <a:lstStyle/>
                    <a:p>
                      <a:r>
                        <a:rPr lang="en-GB" sz="1200" dirty="0">
                          <a:solidFill>
                            <a:schemeClr val="bg1"/>
                          </a:solidFill>
                        </a:rPr>
                        <a:t>European Union</a:t>
                      </a:r>
                    </a:p>
                  </a:txBody>
                  <a:tcPr>
                    <a:lnL w="9525" cap="flat" cmpd="sng" algn="ctr">
                      <a:noFill/>
                      <a:prstDash val="soli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bg1"/>
                          </a:solidFill>
                        </a:rPr>
                        <a:t>England &amp; Wales</a:t>
                      </a:r>
                      <a:endParaRPr lang="en-GB" sz="1200" dirty="0">
                        <a:solidFill>
                          <a:schemeClr val="bg1"/>
                        </a:solidFill>
                      </a:endParaRPr>
                    </a:p>
                  </a:txBody>
                  <a:tcPr marR="36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bg1"/>
                          </a:solidFill>
                        </a:rPr>
                        <a:t>Ireland</a:t>
                      </a:r>
                      <a:endParaRPr lang="en-GB" sz="1200" dirty="0">
                        <a:solidFill>
                          <a:schemeClr val="bg1"/>
                        </a:solidFill>
                      </a:endParaRPr>
                    </a:p>
                  </a:txBody>
                  <a:tcPr marR="0">
                    <a:lnL w="76200" cap="flat" cmpd="sng" algn="ctr">
                      <a:solidFill>
                        <a:schemeClr val="bg1"/>
                      </a:solidFill>
                      <a:prstDash val="solid"/>
                      <a:round/>
                      <a:headEnd type="none" w="med" len="med"/>
                      <a:tailEnd type="none" w="med" len="med"/>
                    </a:lnL>
                    <a:lnR w="9525" cap="flat" cmpd="sng" algn="ctr">
                      <a:noFill/>
                      <a:prstDash val="soli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30984641"/>
                  </a:ext>
                </a:extLst>
              </a:tr>
              <a:tr h="3247091">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Implementation of the Representative Actions Directive</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Actual and potential mass claims relating to digital contracts and services, and </a:t>
                      </a:r>
                      <a:b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b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data</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‘2022 ‘Voss’ report of the European Parliament called for robust regulation</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ELI ‘Principles’ of October 2024 preferred “light touch”</a:t>
                      </a: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3B3C43"/>
                        </a:solidFill>
                        <a:effectLst/>
                        <a:uLnTx/>
                        <a:uFillTx/>
                        <a:latin typeface="Caecilia LT Std Light"/>
                        <a:ea typeface="+mn-ea"/>
                        <a:cs typeface="+mn-cs"/>
                      </a:endParaRPr>
                    </a:p>
                  </a:txBody>
                  <a:tcPr marL="0" marR="54000" marT="36000" marB="36000">
                    <a:lnL w="9525" cap="flat" cmpd="sng" algn="ctr">
                      <a:noFill/>
                      <a:prstDash val="soli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Uncertainties of enforceability caused by the Supreme Court case PACCAR [2023]</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Post Office ‘Horizon’ scandal</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Legislation curtailed by 2024 election</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Civil Justice Council Review issued on </a:t>
                      </a:r>
                      <a:r>
                        <a:rPr kumimoji="0" lang="en-US" sz="1200" b="1" i="0" u="none" strike="noStrike" kern="1200" cap="none" spc="0" normalizeH="0" baseline="0" dirty="0">
                          <a:ln>
                            <a:noFill/>
                          </a:ln>
                          <a:solidFill>
                            <a:srgbClr val="3B3C43"/>
                          </a:solidFill>
                          <a:effectLst/>
                          <a:uLnTx/>
                          <a:uFillTx/>
                          <a:latin typeface="Caecilia LT Std Light"/>
                          <a:ea typeface="+mn-ea"/>
                          <a:cs typeface="+mn-cs"/>
                        </a:rPr>
                        <a:t>2</a:t>
                      </a:r>
                      <a:r>
                        <a:rPr kumimoji="0" lang="en-US" sz="1200" b="1" i="0" u="none" strike="noStrike" kern="1200" cap="none" spc="0" normalizeH="0" baseline="30000" dirty="0">
                          <a:ln>
                            <a:noFill/>
                          </a:ln>
                          <a:solidFill>
                            <a:srgbClr val="3B3C43"/>
                          </a:solidFill>
                          <a:effectLst/>
                          <a:uLnTx/>
                          <a:uFillTx/>
                          <a:latin typeface="Caecilia LT Std Light"/>
                          <a:ea typeface="+mn-ea"/>
                          <a:cs typeface="+mn-cs"/>
                        </a:rPr>
                        <a:t>nd</a:t>
                      </a:r>
                      <a:r>
                        <a:rPr kumimoji="0" lang="en-US" sz="1200" b="1" i="0" u="none" strike="noStrike" kern="1200" cap="none" spc="0" normalizeH="0" baseline="0" dirty="0">
                          <a:ln>
                            <a:noFill/>
                          </a:ln>
                          <a:solidFill>
                            <a:srgbClr val="3B3C43"/>
                          </a:solidFill>
                          <a:effectLst/>
                          <a:uLnTx/>
                          <a:uFillTx/>
                          <a:latin typeface="Caecilia LT Std Light"/>
                          <a:ea typeface="+mn-ea"/>
                          <a:cs typeface="+mn-cs"/>
                        </a:rPr>
                        <a:t> June 2025</a:t>
                      </a:r>
                      <a:r>
                        <a:rPr kumimoji="0" lang="en-US" sz="1200" b="0" i="0" u="none" strike="noStrike" kern="1200" cap="none" spc="0" normalizeH="0" baseline="0" dirty="0">
                          <a:ln>
                            <a:noFill/>
                          </a:ln>
                          <a:solidFill>
                            <a:srgbClr val="3B3C43"/>
                          </a:solidFill>
                          <a:effectLst/>
                          <a:uLnTx/>
                          <a:uFillTx/>
                          <a:latin typeface="Caecilia LT Std Light"/>
                          <a:ea typeface="+mn-ea"/>
                          <a:cs typeface="+mn-cs"/>
                        </a:rPr>
                        <a:t> calls for “a single, comprehensive, statute” to regulate funding</a:t>
                      </a: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endParaRPr kumimoji="0" lang="en-US" sz="1200" b="0" i="1" u="none" strike="noStrike" kern="1200" cap="none" spc="0" normalizeH="0" baseline="0" dirty="0">
                        <a:ln>
                          <a:noFill/>
                        </a:ln>
                        <a:solidFill>
                          <a:srgbClr val="3B3C43"/>
                        </a:solidFill>
                        <a:effectLst/>
                        <a:uLnTx/>
                        <a:uFillTx/>
                        <a:latin typeface="Caecilia LT Std Ligh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Caecilia LT Std Light"/>
                        <a:ea typeface="+mn-ea"/>
                        <a:cs typeface="+mn-cs"/>
                      </a:endParaRPr>
                    </a:p>
                  </a:txBody>
                  <a:tcPr marL="0" marR="54000" marT="36000" marB="36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The Supreme Court held in 2017 that funding was contrary to public policy</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mn-lt"/>
                          <a:ea typeface="+mn-ea"/>
                          <a:cs typeface="+mn-cs"/>
                        </a:rPr>
                        <a:t>Factors such as the RAD caused the Law Reform Commission, in 2023, to seek views on future regulatory options</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r>
                        <a:rPr kumimoji="0" lang="en-US" sz="1200" b="0" i="1" u="none" strike="noStrike" kern="1200" cap="none" spc="0" normalizeH="0" baseline="0" dirty="0" err="1">
                          <a:ln>
                            <a:noFill/>
                          </a:ln>
                          <a:solidFill>
                            <a:schemeClr val="accent3"/>
                          </a:solidFill>
                          <a:effectLst/>
                          <a:uLnTx/>
                          <a:uFillTx/>
                          <a:latin typeface="+mn-lt"/>
                          <a:ea typeface="+mn-ea"/>
                          <a:cs typeface="+mn-cs"/>
                        </a:rPr>
                        <a:t>oject</a:t>
                      </a:r>
                      <a:r>
                        <a:rPr kumimoji="0" lang="en-US" sz="1200" b="0" i="1" u="none" strike="noStrike" kern="1200" cap="none" spc="0" normalizeH="0" baseline="0" dirty="0">
                          <a:ln>
                            <a:noFill/>
                          </a:ln>
                          <a:solidFill>
                            <a:schemeClr val="accent3"/>
                          </a:solidFill>
                          <a:effectLst/>
                          <a:uLnTx/>
                          <a:uFillTx/>
                          <a:latin typeface="+mn-lt"/>
                          <a:ea typeface="+mn-ea"/>
                          <a:cs typeface="+mn-cs"/>
                        </a:rPr>
                        <a:t> seems stalled,  very possibly depending on other jurisdictions</a:t>
                      </a:r>
                    </a:p>
                    <a:p>
                      <a:endParaRPr lang="en-GB" sz="1200" dirty="0"/>
                    </a:p>
                  </a:txBody>
                  <a:tcPr marL="0" marR="54000" marT="36000" marB="36000">
                    <a:lnL w="76200" cap="flat" cmpd="sng" algn="ctr">
                      <a:solidFill>
                        <a:schemeClr val="bg1"/>
                      </a:solidFill>
                      <a:prstDash val="solid"/>
                      <a:round/>
                      <a:headEnd type="none" w="med" len="med"/>
                      <a:tailEnd type="none" w="med" len="med"/>
                    </a:lnL>
                    <a:lnR w="9525" cap="flat" cmpd="sng" algn="ctr">
                      <a:noFill/>
                      <a:prstDash val="soli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extLst>
                  <a:ext uri="{0D108BD9-81ED-4DB2-BD59-A6C34878D82A}">
                    <a16:rowId xmlns:a16="http://schemas.microsoft.com/office/drawing/2014/main" val="3035784414"/>
                  </a:ext>
                </a:extLst>
              </a:tr>
            </a:tbl>
          </a:graphicData>
        </a:graphic>
      </p:graphicFrame>
    </p:spTree>
    <p:extLst>
      <p:ext uri="{BB962C8B-B14F-4D97-AF65-F5344CB8AC3E}">
        <p14:creationId xmlns:p14="http://schemas.microsoft.com/office/powerpoint/2010/main" val="3089789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1F11B-3E1A-7BBA-FC9E-EB4966D5B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0B1C6-AB39-D661-98EE-B90C3F4EB95C}"/>
              </a:ext>
            </a:extLst>
          </p:cNvPr>
          <p:cNvSpPr>
            <a:spLocks noGrp="1"/>
          </p:cNvSpPr>
          <p:nvPr>
            <p:ph type="title"/>
          </p:nvPr>
        </p:nvSpPr>
        <p:spPr/>
        <p:txBody>
          <a:bodyPr/>
          <a:lstStyle/>
          <a:p>
            <a:r>
              <a:rPr lang="en-US" dirty="0"/>
              <a:t>Litigation Funding: a snapshot in time</a:t>
            </a:r>
            <a:endParaRPr lang="en-GB" dirty="0"/>
          </a:p>
        </p:txBody>
      </p:sp>
      <p:sp>
        <p:nvSpPr>
          <p:cNvPr id="3" name="Text Placeholder 2">
            <a:extLst>
              <a:ext uri="{FF2B5EF4-FFF2-40B4-BE49-F238E27FC236}">
                <a16:creationId xmlns:a16="http://schemas.microsoft.com/office/drawing/2014/main" id="{6674D3AC-9105-39F5-AAC3-87492B8A3F6B}"/>
              </a:ext>
            </a:extLst>
          </p:cNvPr>
          <p:cNvSpPr>
            <a:spLocks noGrp="1"/>
          </p:cNvSpPr>
          <p:nvPr>
            <p:ph type="body" sz="quarter" idx="15"/>
          </p:nvPr>
        </p:nvSpPr>
        <p:spPr/>
        <p:txBody>
          <a:bodyPr/>
          <a:lstStyle/>
          <a:p>
            <a:r>
              <a:rPr lang="en-US" dirty="0"/>
              <a:t>Regulatory reviews: driving factors and direction of travel</a:t>
            </a:r>
          </a:p>
        </p:txBody>
      </p:sp>
      <p:graphicFrame>
        <p:nvGraphicFramePr>
          <p:cNvPr id="5" name="Content Placeholder 4">
            <a:extLst>
              <a:ext uri="{FF2B5EF4-FFF2-40B4-BE49-F238E27FC236}">
                <a16:creationId xmlns:a16="http://schemas.microsoft.com/office/drawing/2014/main" id="{BCC87BBA-B903-AC33-BF2B-77D94927F09C}"/>
              </a:ext>
            </a:extLst>
          </p:cNvPr>
          <p:cNvGraphicFramePr>
            <a:graphicFrameLocks noGrp="1"/>
          </p:cNvGraphicFramePr>
          <p:nvPr>
            <p:ph sz="quarter" idx="17"/>
            <p:extLst>
              <p:ext uri="{D42A27DB-BD31-4B8C-83A1-F6EECF244321}">
                <p14:modId xmlns:p14="http://schemas.microsoft.com/office/powerpoint/2010/main" val="716918245"/>
              </p:ext>
            </p:extLst>
          </p:nvPr>
        </p:nvGraphicFramePr>
        <p:xfrm>
          <a:off x="495300" y="1308100"/>
          <a:ext cx="7969248" cy="3671180"/>
        </p:xfrm>
        <a:graphic>
          <a:graphicData uri="http://schemas.openxmlformats.org/drawingml/2006/table">
            <a:tbl>
              <a:tblPr firstRow="1" bandRow="1">
                <a:tableStyleId>{69012ECD-51FC-41F1-AA8D-1B2483CD663E}</a:tableStyleId>
              </a:tblPr>
              <a:tblGrid>
                <a:gridCol w="2656416">
                  <a:extLst>
                    <a:ext uri="{9D8B030D-6E8A-4147-A177-3AD203B41FA5}">
                      <a16:colId xmlns:a16="http://schemas.microsoft.com/office/drawing/2014/main" val="3546647450"/>
                    </a:ext>
                  </a:extLst>
                </a:gridCol>
                <a:gridCol w="2656416">
                  <a:extLst>
                    <a:ext uri="{9D8B030D-6E8A-4147-A177-3AD203B41FA5}">
                      <a16:colId xmlns:a16="http://schemas.microsoft.com/office/drawing/2014/main" val="3958658391"/>
                    </a:ext>
                  </a:extLst>
                </a:gridCol>
                <a:gridCol w="2656416">
                  <a:extLst>
                    <a:ext uri="{9D8B030D-6E8A-4147-A177-3AD203B41FA5}">
                      <a16:colId xmlns:a16="http://schemas.microsoft.com/office/drawing/2014/main" val="2506469974"/>
                    </a:ext>
                  </a:extLst>
                </a:gridCol>
              </a:tblGrid>
              <a:tr h="248584">
                <a:tc>
                  <a:txBody>
                    <a:bodyPr/>
                    <a:lstStyle/>
                    <a:p>
                      <a:r>
                        <a:rPr lang="en-GB" sz="1200" dirty="0">
                          <a:solidFill>
                            <a:schemeClr val="bg1"/>
                          </a:solidFill>
                        </a:rPr>
                        <a:t>European Union</a:t>
                      </a:r>
                    </a:p>
                  </a:txBody>
                  <a:tcPr>
                    <a:lnL w="9525" cap="flat" cmpd="sng" algn="ctr">
                      <a:noFill/>
                      <a:prstDash val="soli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bg1"/>
                          </a:solidFill>
                        </a:rPr>
                        <a:t>England &amp; Wales</a:t>
                      </a:r>
                      <a:endParaRPr lang="en-GB" sz="1200" dirty="0">
                        <a:solidFill>
                          <a:schemeClr val="bg1"/>
                        </a:solidFill>
                      </a:endParaRPr>
                    </a:p>
                  </a:txBody>
                  <a:tcPr marR="36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bg1"/>
                          </a:solidFill>
                        </a:rPr>
                        <a:t>Ireland</a:t>
                      </a:r>
                      <a:endParaRPr lang="en-GB" sz="1200" dirty="0">
                        <a:solidFill>
                          <a:schemeClr val="bg1"/>
                        </a:solidFill>
                      </a:endParaRPr>
                    </a:p>
                  </a:txBody>
                  <a:tcPr marR="0">
                    <a:lnL w="76200" cap="flat" cmpd="sng" algn="ctr">
                      <a:solidFill>
                        <a:schemeClr val="bg1"/>
                      </a:solidFill>
                      <a:prstDash val="solid"/>
                      <a:round/>
                      <a:headEnd type="none" w="med" len="med"/>
                      <a:tailEnd type="none" w="med" len="med"/>
                    </a:lnL>
                    <a:lnR w="9525" cap="flat" cmpd="sng" algn="ctr">
                      <a:noFill/>
                      <a:prstDash val="solid"/>
                    </a:lnR>
                    <a:lnT w="762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30984641"/>
                  </a:ext>
                </a:extLst>
              </a:tr>
              <a:tr h="3247091">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Implementation of the Representative Actions Directive</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Actual and potential mass claims relating to digital contracts and services, and </a:t>
                      </a:r>
                      <a:b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b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data</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2022 ‘Voss’ report of the European Parliament called for robust / “responsible regulation”</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ELI ‘Principles’ of October 2024 preferred “light touch”</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3B3C43"/>
                        </a:solidFill>
                        <a:effectLst/>
                        <a:uLnTx/>
                        <a:uFillTx/>
                        <a:latin typeface="Caecilia LT Std Ligh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1" i="1" u="none" strike="noStrike" kern="1200" cap="none" spc="0" normalizeH="0" baseline="0" noProof="0" dirty="0">
                          <a:ln>
                            <a:noFill/>
                          </a:ln>
                          <a:solidFill>
                            <a:srgbClr val="3B3C43"/>
                          </a:solidFill>
                          <a:effectLst/>
                          <a:uLnTx/>
                          <a:uFillTx/>
                          <a:latin typeface="Caecilia LT Std Light"/>
                          <a:ea typeface="+mn-ea"/>
                          <a:cs typeface="+mn-cs"/>
                        </a:rPr>
                        <a:t>The Commission ‘Mapping Study’ from March 2025 does </a:t>
                      </a:r>
                      <a:r>
                        <a:rPr kumimoji="0" lang="en-GB" sz="1200" b="1" i="1" u="sng" strike="noStrike" kern="1200" cap="none" spc="0" normalizeH="0" baseline="0" noProof="0" dirty="0">
                          <a:ln>
                            <a:noFill/>
                          </a:ln>
                          <a:solidFill>
                            <a:srgbClr val="3B3C43"/>
                          </a:solidFill>
                          <a:effectLst/>
                          <a:uLnTx/>
                          <a:uFillTx/>
                          <a:latin typeface="Caecilia LT Std Light"/>
                          <a:ea typeface="+mn-ea"/>
                          <a:cs typeface="+mn-cs"/>
                        </a:rPr>
                        <a:t>not</a:t>
                      </a:r>
                      <a:r>
                        <a:rPr kumimoji="0" lang="en-GB" sz="1200" b="1" i="1" u="none" strike="noStrike" kern="1200" cap="none" spc="0" normalizeH="0" baseline="0" noProof="0" dirty="0">
                          <a:ln>
                            <a:noFill/>
                          </a:ln>
                          <a:solidFill>
                            <a:srgbClr val="3B3C43"/>
                          </a:solidFill>
                          <a:effectLst/>
                          <a:uLnTx/>
                          <a:uFillTx/>
                          <a:latin typeface="Caecilia LT Std Light"/>
                          <a:ea typeface="+mn-ea"/>
                          <a:cs typeface="+mn-cs"/>
                        </a:rPr>
                        <a:t> set a clear agenda</a:t>
                      </a:r>
                      <a:endParaRPr kumimoji="0" lang="en-GB" sz="1200" b="1" i="0" u="none" strike="noStrike" kern="1200" cap="none" spc="0" normalizeH="0" baseline="0" noProof="0" dirty="0">
                        <a:ln>
                          <a:noFill/>
                        </a:ln>
                        <a:solidFill>
                          <a:srgbClr val="3B3C43"/>
                        </a:solidFill>
                        <a:effectLst/>
                        <a:uLnTx/>
                        <a:uFillTx/>
                        <a:latin typeface="Caecilia LT Std Light"/>
                        <a:ea typeface="+mn-ea"/>
                        <a:cs typeface="+mn-cs"/>
                      </a:endParaRPr>
                    </a:p>
                  </a:txBody>
                  <a:tcPr marL="0" marR="54000" marT="36000" marB="36000">
                    <a:lnL w="9525" cap="flat" cmpd="sng" algn="ctr">
                      <a:noFill/>
                      <a:prstDash val="soli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3B3C43"/>
                          </a:solidFill>
                          <a:effectLst/>
                          <a:uLnTx/>
                          <a:uFillTx/>
                          <a:latin typeface="Caecilia LT Std Light"/>
                          <a:ea typeface="+mn-ea"/>
                          <a:cs typeface="+mn-cs"/>
                        </a:rPr>
                        <a:t>Uncertainties of enforceability caused by the Supreme Court case PACCAR [2023]</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Post Office ‘Horizon’ scandal</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Legislation curtailed by 2024 election</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Civil Justice Council Review issued on </a:t>
                      </a:r>
                      <a:r>
                        <a:rPr kumimoji="0" lang="en-US" sz="1200" b="1" i="0" u="none" strike="noStrike" kern="1200" cap="none" spc="0" normalizeH="0" baseline="0" dirty="0">
                          <a:ln>
                            <a:noFill/>
                          </a:ln>
                          <a:solidFill>
                            <a:srgbClr val="3B3C43"/>
                          </a:solidFill>
                          <a:effectLst/>
                          <a:uLnTx/>
                          <a:uFillTx/>
                          <a:latin typeface="Caecilia LT Std Light"/>
                          <a:ea typeface="+mn-ea"/>
                          <a:cs typeface="+mn-cs"/>
                        </a:rPr>
                        <a:t>2</a:t>
                      </a:r>
                      <a:r>
                        <a:rPr kumimoji="0" lang="en-US" sz="1200" b="1" i="0" u="none" strike="noStrike" kern="1200" cap="none" spc="0" normalizeH="0" baseline="30000" dirty="0">
                          <a:ln>
                            <a:noFill/>
                          </a:ln>
                          <a:solidFill>
                            <a:srgbClr val="3B3C43"/>
                          </a:solidFill>
                          <a:effectLst/>
                          <a:uLnTx/>
                          <a:uFillTx/>
                          <a:latin typeface="Caecilia LT Std Light"/>
                          <a:ea typeface="+mn-ea"/>
                          <a:cs typeface="+mn-cs"/>
                        </a:rPr>
                        <a:t>nd</a:t>
                      </a:r>
                      <a:r>
                        <a:rPr kumimoji="0" lang="en-US" sz="1200" b="1" i="0" u="none" strike="noStrike" kern="1200" cap="none" spc="0" normalizeH="0" baseline="0" dirty="0">
                          <a:ln>
                            <a:noFill/>
                          </a:ln>
                          <a:solidFill>
                            <a:srgbClr val="3B3C43"/>
                          </a:solidFill>
                          <a:effectLst/>
                          <a:uLnTx/>
                          <a:uFillTx/>
                          <a:latin typeface="Caecilia LT Std Light"/>
                          <a:ea typeface="+mn-ea"/>
                          <a:cs typeface="+mn-cs"/>
                        </a:rPr>
                        <a:t> June 2025</a:t>
                      </a:r>
                      <a:r>
                        <a:rPr kumimoji="0" lang="en-US" sz="1200" b="0" i="0" u="none" strike="noStrike" kern="1200" cap="none" spc="0" normalizeH="0" baseline="0" dirty="0">
                          <a:ln>
                            <a:noFill/>
                          </a:ln>
                          <a:solidFill>
                            <a:srgbClr val="3B3C43"/>
                          </a:solidFill>
                          <a:effectLst/>
                          <a:uLnTx/>
                          <a:uFillTx/>
                          <a:latin typeface="Caecilia LT Std Light"/>
                          <a:ea typeface="+mn-ea"/>
                          <a:cs typeface="+mn-cs"/>
                        </a:rPr>
                        <a:t> calls for “a single, comprehensive, statute” to regulate funding</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Caecilia LT Std Ligh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Caecilia LT Std Light"/>
                        <a:ea typeface="+mn-ea"/>
                        <a:cs typeface="+mn-cs"/>
                      </a:endParaRP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endParaRPr kumimoji="0" lang="en-US" sz="1200" b="0" i="0" u="none" strike="noStrike" kern="1200" cap="none" spc="0" normalizeH="0" baseline="0" dirty="0">
                        <a:ln>
                          <a:noFill/>
                        </a:ln>
                        <a:solidFill>
                          <a:srgbClr val="3B3C43"/>
                        </a:solidFill>
                        <a:effectLst/>
                        <a:uLnTx/>
                        <a:uFillTx/>
                        <a:latin typeface="Caecilia LT Std Ligh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1" i="1" u="none" strike="noStrike" kern="1200" cap="none" spc="0" normalizeH="0" baseline="0" dirty="0">
                          <a:ln>
                            <a:noFill/>
                          </a:ln>
                          <a:solidFill>
                            <a:srgbClr val="3B3C43"/>
                          </a:solidFill>
                          <a:effectLst/>
                          <a:uLnTx/>
                          <a:uFillTx/>
                          <a:latin typeface="Caecilia LT Std Light"/>
                          <a:ea typeface="+mn-ea"/>
                          <a:cs typeface="+mn-cs"/>
                        </a:rPr>
                        <a:t>A formal government response is now awaited</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Caecilia LT Std Light"/>
                        <a:ea typeface="+mn-ea"/>
                        <a:cs typeface="+mn-cs"/>
                      </a:endParaRPr>
                    </a:p>
                  </a:txBody>
                  <a:tcPr marL="0" marR="54000" marT="36000" marB="36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tc>
                  <a:txBody>
                    <a:bodyPr/>
                    <a:lstStyle/>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Caecilia LT Std Light"/>
                          <a:ea typeface="+mn-ea"/>
                          <a:cs typeface="+mn-cs"/>
                        </a:rPr>
                        <a:t>The Supreme Court held in 2017 that funding was contrary to public policy</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0" i="0" u="none" strike="noStrike" kern="1200" cap="none" spc="0" normalizeH="0" baseline="0" dirty="0">
                          <a:ln>
                            <a:noFill/>
                          </a:ln>
                          <a:solidFill>
                            <a:srgbClr val="3B3C43"/>
                          </a:solidFill>
                          <a:effectLst/>
                          <a:uLnTx/>
                          <a:uFillTx/>
                          <a:latin typeface="+mn-lt"/>
                          <a:ea typeface="+mn-ea"/>
                          <a:cs typeface="+mn-cs"/>
                        </a:rPr>
                        <a:t>Factors such as the RAD caused the Law Reform Commission, in 2023, to seek views on future regulatory options</a:t>
                      </a: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118814" marR="0" lvl="3" indent="0"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None/>
                        <a:tabLst/>
                        <a:defRPr/>
                      </a:pPr>
                      <a:endParaRPr kumimoji="0" lang="en-US" sz="1200" b="0" i="0" u="none" strike="noStrike" kern="1200" cap="none" spc="0" normalizeH="0" baseline="0" dirty="0">
                        <a:ln>
                          <a:noFill/>
                        </a:ln>
                        <a:solidFill>
                          <a:srgbClr val="3B3C43"/>
                        </a:solidFill>
                        <a:effectLst/>
                        <a:uLnTx/>
                        <a:uFillTx/>
                        <a:latin typeface="+mn-lt"/>
                        <a:ea typeface="+mn-ea"/>
                        <a:cs typeface="+mn-cs"/>
                      </a:endParaRPr>
                    </a:p>
                    <a:p>
                      <a:pPr marL="240870" marR="0" lvl="3" indent="-122056" algn="l" defTabSz="464856" rtl="0" eaLnBrk="1" fontAlgn="auto" latinLnBrk="0" hangingPunct="1">
                        <a:lnSpc>
                          <a:spcPct val="100000"/>
                        </a:lnSpc>
                        <a:spcBef>
                          <a:spcPts val="136"/>
                        </a:spcBef>
                        <a:spcAft>
                          <a:spcPts val="136"/>
                        </a:spcAft>
                        <a:buClr>
                          <a:srgbClr val="00627D"/>
                        </a:buClr>
                        <a:buSzTx/>
                        <a:buFont typeface="Arial" panose="020B0604020202020204" pitchFamily="34" charset="0"/>
                        <a:buChar char="•"/>
                        <a:tabLst/>
                        <a:defRPr/>
                      </a:pPr>
                      <a:r>
                        <a:rPr kumimoji="0" lang="en-US" sz="1200" b="1" i="1" u="none" strike="noStrike" kern="1200" cap="none" spc="0" normalizeH="0" baseline="0" dirty="0">
                          <a:ln>
                            <a:noFill/>
                          </a:ln>
                          <a:solidFill>
                            <a:srgbClr val="3B3C43"/>
                          </a:solidFill>
                          <a:effectLst/>
                          <a:uLnTx/>
                          <a:uFillTx/>
                          <a:latin typeface="+mn-lt"/>
                          <a:ea typeface="+mn-ea"/>
                          <a:cs typeface="+mn-cs"/>
                        </a:rPr>
                        <a:t>The project seems stalled, very possibly depending on other jurisdictions</a:t>
                      </a:r>
                    </a:p>
                    <a:p>
                      <a:endParaRPr lang="en-GB" sz="1200" dirty="0"/>
                    </a:p>
                  </a:txBody>
                  <a:tcPr marL="0" marR="54000" marT="36000" marB="36000">
                    <a:lnL w="76200" cap="flat" cmpd="sng" algn="ctr">
                      <a:solidFill>
                        <a:schemeClr val="bg1"/>
                      </a:solidFill>
                      <a:prstDash val="solid"/>
                      <a:round/>
                      <a:headEnd type="none" w="med" len="med"/>
                      <a:tailEnd type="none" w="med" len="med"/>
                    </a:lnL>
                    <a:lnR w="9525" cap="flat" cmpd="sng" algn="ctr">
                      <a:noFill/>
                      <a:prstDash val="soli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5EFF2"/>
                    </a:solidFill>
                  </a:tcPr>
                </a:tc>
                <a:extLst>
                  <a:ext uri="{0D108BD9-81ED-4DB2-BD59-A6C34878D82A}">
                    <a16:rowId xmlns:a16="http://schemas.microsoft.com/office/drawing/2014/main" val="3035784414"/>
                  </a:ext>
                </a:extLst>
              </a:tr>
            </a:tbl>
          </a:graphicData>
        </a:graphic>
      </p:graphicFrame>
    </p:spTree>
    <p:extLst>
      <p:ext uri="{BB962C8B-B14F-4D97-AF65-F5344CB8AC3E}">
        <p14:creationId xmlns:p14="http://schemas.microsoft.com/office/powerpoint/2010/main" val="11895960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C5BF3-7B89-83CE-35E7-A1DBE161E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5F5B6-140C-FAC2-D054-77178BA7B879}"/>
              </a:ext>
            </a:extLst>
          </p:cNvPr>
          <p:cNvSpPr>
            <a:spLocks noGrp="1"/>
          </p:cNvSpPr>
          <p:nvPr>
            <p:ph type="title"/>
          </p:nvPr>
        </p:nvSpPr>
        <p:spPr>
          <a:xfrm>
            <a:off x="491680" y="256339"/>
            <a:ext cx="7972833" cy="453667"/>
          </a:xfrm>
        </p:spPr>
        <p:txBody>
          <a:bodyPr/>
          <a:lstStyle/>
          <a:p>
            <a:r>
              <a:rPr lang="en-US" dirty="0"/>
              <a:t>Litigation Funding: a snapshot in time</a:t>
            </a:r>
            <a:endParaRPr lang="en-GB" dirty="0"/>
          </a:p>
        </p:txBody>
      </p:sp>
      <p:sp>
        <p:nvSpPr>
          <p:cNvPr id="3" name="Text Placeholder 2">
            <a:extLst>
              <a:ext uri="{FF2B5EF4-FFF2-40B4-BE49-F238E27FC236}">
                <a16:creationId xmlns:a16="http://schemas.microsoft.com/office/drawing/2014/main" id="{5DDFAE5A-1558-069D-1B1B-5CC0CB4B182D}"/>
              </a:ext>
            </a:extLst>
          </p:cNvPr>
          <p:cNvSpPr>
            <a:spLocks noGrp="1"/>
          </p:cNvSpPr>
          <p:nvPr>
            <p:ph type="body" sz="quarter" idx="15"/>
          </p:nvPr>
        </p:nvSpPr>
        <p:spPr>
          <a:xfrm>
            <a:off x="491681" y="819831"/>
            <a:ext cx="7972833" cy="379948"/>
          </a:xfrm>
        </p:spPr>
        <p:txBody>
          <a:bodyPr/>
          <a:lstStyle/>
          <a:p>
            <a:r>
              <a:rPr lang="en-US" dirty="0"/>
              <a:t>Achieving a balance in any future regulation is far from easy</a:t>
            </a:r>
          </a:p>
        </p:txBody>
      </p:sp>
      <p:sp>
        <p:nvSpPr>
          <p:cNvPr id="9" name="TextBox 8">
            <a:extLst>
              <a:ext uri="{FF2B5EF4-FFF2-40B4-BE49-F238E27FC236}">
                <a16:creationId xmlns:a16="http://schemas.microsoft.com/office/drawing/2014/main" id="{FB7FAC82-E250-FC65-6CA9-D5D40CBE70FA}"/>
              </a:ext>
            </a:extLst>
          </p:cNvPr>
          <p:cNvSpPr txBox="1"/>
          <p:nvPr/>
        </p:nvSpPr>
        <p:spPr>
          <a:xfrm>
            <a:off x="493669" y="1317204"/>
            <a:ext cx="717550" cy="958850"/>
          </a:xfrm>
          <a:prstGeom prst="rect">
            <a:avLst/>
          </a:prstGeom>
          <a:noFill/>
        </p:spPr>
        <p:txBody>
          <a:bodyPr lIns="50400" tIns="0" rIns="0" bIns="0">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defTabSz="633039" eaLnBrk="1" fontAlgn="auto" hangingPunct="1">
              <a:spcBef>
                <a:spcPts val="0"/>
              </a:spcBef>
              <a:spcAft>
                <a:spcPts val="0"/>
              </a:spcAft>
              <a:defRPr/>
            </a:pPr>
            <a:r>
              <a:rPr lang="en-US" sz="6231" b="1" dirty="0">
                <a:solidFill>
                  <a:schemeClr val="bg1"/>
                </a:solidFill>
                <a:latin typeface="Arial" panose="020B0604020202020204" pitchFamily="34" charset="0"/>
                <a:cs typeface="Arial" panose="020B0604020202020204" pitchFamily="34" charset="0"/>
              </a:rPr>
              <a:t>“</a:t>
            </a:r>
          </a:p>
        </p:txBody>
      </p:sp>
      <p:sp>
        <p:nvSpPr>
          <p:cNvPr id="10" name="Text Placeholder 3">
            <a:extLst>
              <a:ext uri="{FF2B5EF4-FFF2-40B4-BE49-F238E27FC236}">
                <a16:creationId xmlns:a16="http://schemas.microsoft.com/office/drawing/2014/main" id="{AA03FE4B-AB93-91E5-12D0-392A01B2E785}"/>
              </a:ext>
            </a:extLst>
          </p:cNvPr>
          <p:cNvSpPr txBox="1">
            <a:spLocks noChangeArrowheads="1"/>
          </p:cNvSpPr>
          <p:nvPr/>
        </p:nvSpPr>
        <p:spPr bwMode="auto">
          <a:xfrm>
            <a:off x="493669" y="4601874"/>
            <a:ext cx="206210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0" rIns="108000" bIns="72000" anchor="b">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eaLnBrk="1" hangingPunct="1">
              <a:lnSpc>
                <a:spcPct val="100000"/>
              </a:lnSpc>
              <a:spcBef>
                <a:spcPts val="275"/>
              </a:spcBef>
              <a:spcAft>
                <a:spcPts val="275"/>
              </a:spcAft>
            </a:pPr>
            <a:r>
              <a:rPr lang="en-GB" altLang="en-US" sz="700" dirty="0">
                <a:solidFill>
                  <a:schemeClr val="bg1"/>
                </a:solidFill>
              </a:rPr>
              <a:t>Source</a:t>
            </a:r>
          </a:p>
        </p:txBody>
      </p:sp>
      <p:sp>
        <p:nvSpPr>
          <p:cNvPr id="12" name="Text Placeholder 11">
            <a:extLst>
              <a:ext uri="{FF2B5EF4-FFF2-40B4-BE49-F238E27FC236}">
                <a16:creationId xmlns:a16="http://schemas.microsoft.com/office/drawing/2014/main" id="{96F5880E-7DCF-018C-41F8-F3C85FA3BBF6}"/>
              </a:ext>
            </a:extLst>
          </p:cNvPr>
          <p:cNvSpPr>
            <a:spLocks noGrp="1"/>
          </p:cNvSpPr>
          <p:nvPr>
            <p:ph type="body" sz="quarter" idx="16"/>
          </p:nvPr>
        </p:nvSpPr>
        <p:spPr/>
        <p:txBody>
          <a:bodyPr/>
          <a:lstStyle/>
          <a:p>
            <a:endParaRPr lang="en-GB" dirty="0"/>
          </a:p>
        </p:txBody>
      </p:sp>
      <p:sp>
        <p:nvSpPr>
          <p:cNvPr id="13" name="Rectangle 12">
            <a:extLst>
              <a:ext uri="{FF2B5EF4-FFF2-40B4-BE49-F238E27FC236}">
                <a16:creationId xmlns:a16="http://schemas.microsoft.com/office/drawing/2014/main" id="{91AAD47F-0068-B6DA-55D3-1C7C61FC9596}"/>
              </a:ext>
            </a:extLst>
          </p:cNvPr>
          <p:cNvSpPr/>
          <p:nvPr/>
        </p:nvSpPr>
        <p:spPr>
          <a:xfrm>
            <a:off x="6876464" y="1308571"/>
            <a:ext cx="1872000" cy="3456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576000" rIns="108000" bIns="576000">
            <a:spAutoFit/>
          </a:bodyPr>
          <a:lstStyle>
            <a:defPPr>
              <a:defRPr lang="en-GB"/>
            </a:defPPr>
            <a:lvl1pPr algn="l" defTabSz="777875" rtl="0" eaLnBrk="0" fontAlgn="base" hangingPunct="0">
              <a:spcBef>
                <a:spcPct val="0"/>
              </a:spcBef>
              <a:spcAft>
                <a:spcPct val="0"/>
              </a:spcAft>
              <a:defRPr sz="1500" kern="1200">
                <a:solidFill>
                  <a:schemeClr val="lt1"/>
                </a:solidFill>
                <a:latin typeface="+mn-lt"/>
                <a:ea typeface="+mn-ea"/>
                <a:cs typeface="+mn-cs"/>
              </a:defRPr>
            </a:lvl1pPr>
            <a:lvl2pPr marL="388938" indent="68263" algn="l" defTabSz="777875" rtl="0" eaLnBrk="0" fontAlgn="base" hangingPunct="0">
              <a:spcBef>
                <a:spcPct val="0"/>
              </a:spcBef>
              <a:spcAft>
                <a:spcPct val="0"/>
              </a:spcAft>
              <a:defRPr sz="1500" kern="1200">
                <a:solidFill>
                  <a:schemeClr val="lt1"/>
                </a:solidFill>
                <a:latin typeface="+mn-lt"/>
                <a:ea typeface="+mn-ea"/>
                <a:cs typeface="+mn-cs"/>
              </a:defRPr>
            </a:lvl2pPr>
            <a:lvl3pPr marL="777875" indent="136525" algn="l" defTabSz="777875" rtl="0" eaLnBrk="0" fontAlgn="base" hangingPunct="0">
              <a:spcBef>
                <a:spcPct val="0"/>
              </a:spcBef>
              <a:spcAft>
                <a:spcPct val="0"/>
              </a:spcAft>
              <a:defRPr sz="1500" kern="1200">
                <a:solidFill>
                  <a:schemeClr val="lt1"/>
                </a:solidFill>
                <a:latin typeface="+mn-lt"/>
                <a:ea typeface="+mn-ea"/>
                <a:cs typeface="+mn-cs"/>
              </a:defRPr>
            </a:lvl3pPr>
            <a:lvl4pPr marL="1168400" indent="203200" algn="l" defTabSz="777875" rtl="0" eaLnBrk="0" fontAlgn="base" hangingPunct="0">
              <a:spcBef>
                <a:spcPct val="0"/>
              </a:spcBef>
              <a:spcAft>
                <a:spcPct val="0"/>
              </a:spcAft>
              <a:defRPr sz="1500" kern="1200">
                <a:solidFill>
                  <a:schemeClr val="lt1"/>
                </a:solidFill>
                <a:latin typeface="+mn-lt"/>
                <a:ea typeface="+mn-ea"/>
                <a:cs typeface="+mn-cs"/>
              </a:defRPr>
            </a:lvl4pPr>
            <a:lvl5pPr marL="1557338" indent="271463" algn="l" defTabSz="777875" rtl="0" eaLnBrk="0" fontAlgn="base" hangingPunct="0">
              <a:spcBef>
                <a:spcPct val="0"/>
              </a:spcBef>
              <a:spcAft>
                <a:spcPct val="0"/>
              </a:spcAft>
              <a:defRPr sz="1500" kern="1200">
                <a:solidFill>
                  <a:schemeClr val="lt1"/>
                </a:solidFill>
                <a:latin typeface="+mn-lt"/>
                <a:ea typeface="+mn-ea"/>
                <a:cs typeface="+mn-cs"/>
              </a:defRPr>
            </a:lvl5pPr>
            <a:lvl6pPr marL="2286000" algn="l" defTabSz="914400" rtl="0" eaLnBrk="1" latinLnBrk="0" hangingPunct="1">
              <a:defRPr sz="1500" kern="1200">
                <a:solidFill>
                  <a:schemeClr val="lt1"/>
                </a:solidFill>
                <a:latin typeface="+mn-lt"/>
                <a:ea typeface="+mn-ea"/>
                <a:cs typeface="+mn-cs"/>
              </a:defRPr>
            </a:lvl6pPr>
            <a:lvl7pPr marL="2743200" algn="l" defTabSz="914400" rtl="0" eaLnBrk="1" latinLnBrk="0" hangingPunct="1">
              <a:defRPr sz="1500" kern="1200">
                <a:solidFill>
                  <a:schemeClr val="lt1"/>
                </a:solidFill>
                <a:latin typeface="+mn-lt"/>
                <a:ea typeface="+mn-ea"/>
                <a:cs typeface="+mn-cs"/>
              </a:defRPr>
            </a:lvl7pPr>
            <a:lvl8pPr marL="3200400" algn="l" defTabSz="914400" rtl="0" eaLnBrk="1" latinLnBrk="0" hangingPunct="1">
              <a:defRPr sz="1500" kern="1200">
                <a:solidFill>
                  <a:schemeClr val="lt1"/>
                </a:solidFill>
                <a:latin typeface="+mn-lt"/>
                <a:ea typeface="+mn-ea"/>
                <a:cs typeface="+mn-cs"/>
              </a:defRPr>
            </a:lvl8pPr>
            <a:lvl9pPr marL="3657600" algn="l" defTabSz="914400" rtl="0" eaLnBrk="1" latinLnBrk="0" hangingPunct="1">
              <a:defRPr sz="1500" kern="1200">
                <a:solidFill>
                  <a:schemeClr val="lt1"/>
                </a:solidFill>
                <a:latin typeface="+mn-lt"/>
                <a:ea typeface="+mn-ea"/>
                <a:cs typeface="+mn-cs"/>
              </a:defRPr>
            </a:lvl9pPr>
          </a:lstStyle>
          <a:p>
            <a:pPr defTabSz="779252" eaLnBrk="1" fontAlgn="auto" hangingPunct="1">
              <a:spcBef>
                <a:spcPts val="300"/>
              </a:spcBef>
              <a:spcAft>
                <a:spcPts val="300"/>
              </a:spcAft>
              <a:defRPr/>
            </a:pPr>
            <a:endParaRPr lang="en-US" sz="1200" dirty="0"/>
          </a:p>
          <a:p>
            <a:pPr defTabSz="779252" eaLnBrk="1" fontAlgn="auto" hangingPunct="1">
              <a:spcBef>
                <a:spcPts val="300"/>
              </a:spcBef>
              <a:spcAft>
                <a:spcPts val="300"/>
              </a:spcAft>
              <a:defRPr/>
            </a:pPr>
            <a:r>
              <a:rPr lang="en-US" sz="1200" dirty="0"/>
              <a:t>Proportionate regulation in this space is essential to protect consumers and businesses by establishing a baseline that prevents exploitative practices without stifling legitimate claims or economic progress.</a:t>
            </a:r>
          </a:p>
        </p:txBody>
      </p:sp>
      <p:sp>
        <p:nvSpPr>
          <p:cNvPr id="14" name="Text Placeholder 3">
            <a:extLst>
              <a:ext uri="{FF2B5EF4-FFF2-40B4-BE49-F238E27FC236}">
                <a16:creationId xmlns:a16="http://schemas.microsoft.com/office/drawing/2014/main" id="{C80E005E-5589-F4DC-A3AB-A4B4F3B80F23}"/>
              </a:ext>
            </a:extLst>
          </p:cNvPr>
          <p:cNvSpPr txBox="1">
            <a:spLocks noChangeArrowheads="1"/>
          </p:cNvSpPr>
          <p:nvPr/>
        </p:nvSpPr>
        <p:spPr bwMode="auto">
          <a:xfrm>
            <a:off x="6875995" y="4443843"/>
            <a:ext cx="1846263"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72000" anchor="b">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eaLnBrk="1" hangingPunct="1">
              <a:lnSpc>
                <a:spcPct val="100000"/>
              </a:lnSpc>
              <a:spcBef>
                <a:spcPts val="275"/>
              </a:spcBef>
              <a:spcAft>
                <a:spcPts val="275"/>
              </a:spcAft>
            </a:pPr>
            <a:r>
              <a:rPr lang="en-US" altLang="en-US" sz="700" dirty="0">
                <a:solidFill>
                  <a:schemeClr val="bg1"/>
                </a:solidFill>
              </a:rPr>
              <a:t>Confederation of British Industry (CBI), February 2025</a:t>
            </a:r>
          </a:p>
        </p:txBody>
      </p:sp>
      <p:sp>
        <p:nvSpPr>
          <p:cNvPr id="15" name="TextBox 14">
            <a:extLst>
              <a:ext uri="{FF2B5EF4-FFF2-40B4-BE49-F238E27FC236}">
                <a16:creationId xmlns:a16="http://schemas.microsoft.com/office/drawing/2014/main" id="{E204CE3B-045C-4BC9-072B-D26C2D5E38DB}"/>
              </a:ext>
            </a:extLst>
          </p:cNvPr>
          <p:cNvSpPr txBox="1"/>
          <p:nvPr/>
        </p:nvSpPr>
        <p:spPr>
          <a:xfrm>
            <a:off x="493635" y="1304714"/>
            <a:ext cx="717550" cy="958850"/>
          </a:xfrm>
          <a:prstGeom prst="rect">
            <a:avLst/>
          </a:prstGeom>
          <a:noFill/>
        </p:spPr>
        <p:txBody>
          <a:bodyPr lIns="50400" tIns="0" rIns="0" bIns="0">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defTabSz="633039" eaLnBrk="1" fontAlgn="auto" hangingPunct="1">
              <a:spcBef>
                <a:spcPts val="0"/>
              </a:spcBef>
              <a:spcAft>
                <a:spcPts val="0"/>
              </a:spcAft>
              <a:defRPr/>
            </a:pPr>
            <a:r>
              <a:rPr lang="en-US" sz="6231" b="1" dirty="0">
                <a:solidFill>
                  <a:schemeClr val="bg1"/>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2C586974-BD47-D1D2-299F-C9E2D5335D48}"/>
              </a:ext>
            </a:extLst>
          </p:cNvPr>
          <p:cNvSpPr txBox="1"/>
          <p:nvPr/>
        </p:nvSpPr>
        <p:spPr>
          <a:xfrm>
            <a:off x="2512231" y="1306799"/>
            <a:ext cx="4266102" cy="3554819"/>
          </a:xfrm>
          <a:prstGeom prst="rect">
            <a:avLst/>
          </a:prstGeom>
          <a:noFill/>
        </p:spPr>
        <p:txBody>
          <a:bodyPr wrap="square" lIns="0" tIns="0" rIns="0" bIns="0" rtlCol="0">
            <a:spAutoFit/>
          </a:bodyPr>
          <a:lstStyle/>
          <a:p>
            <a:pPr marL="0" marR="0" lvl="0" indent="0" algn="l" defTabSz="777875" rtl="0" eaLnBrk="0" fontAlgn="auto" latinLnBrk="0" hangingPunct="0">
              <a:lnSpc>
                <a:spcPct val="100000"/>
              </a:lnSpc>
              <a:spcBef>
                <a:spcPts val="136"/>
              </a:spcBef>
              <a:spcAft>
                <a:spcPts val="136"/>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Caecilia LT Std Light" panose="02060503040505020204" pitchFamily="18" charset="0"/>
                <a:ea typeface="+mn-ea"/>
                <a:cs typeface="+mn-cs"/>
              </a:rPr>
              <a:t>Strict, formal regulation</a:t>
            </a:r>
          </a:p>
          <a:p>
            <a:pPr marL="240870" marR="0" lvl="3" indent="-122056" defTabSz="464856" eaLnBrk="1" fontAlgn="auto" hangingPunct="1">
              <a:spcBef>
                <a:spcPts val="136"/>
              </a:spcBef>
              <a:spcAft>
                <a:spcPts val="136"/>
              </a:spcAft>
              <a:buClr>
                <a:srgbClr val="00627D"/>
              </a:buClr>
              <a:buSzTx/>
              <a:buFont typeface="Arial" panose="020B0604020202020204" pitchFamily="34" charset="0"/>
              <a:buChar char="•"/>
              <a:tabLst/>
              <a:defRPr/>
            </a:pPr>
            <a:r>
              <a:rPr lang="en-GB" sz="1200" b="1" dirty="0">
                <a:solidFill>
                  <a:srgbClr val="3B3C43"/>
                </a:solidFill>
                <a:latin typeface="Caecilia LT Std Light"/>
              </a:rPr>
              <a:t>Funders:</a:t>
            </a:r>
            <a:r>
              <a:rPr lang="en-GB" sz="1200" dirty="0">
                <a:solidFill>
                  <a:srgbClr val="3B3C43"/>
                </a:solidFill>
                <a:latin typeface="Caecilia LT Std Light"/>
              </a:rPr>
              <a:t> (statutory) licensing, capital adequacy, transparency, conflicts and control, adverse costs</a:t>
            </a:r>
          </a:p>
          <a:p>
            <a:pPr marL="240870" marR="0" lvl="3" indent="-122056" defTabSz="464856" eaLnBrk="1" fontAlgn="auto" hangingPunct="1">
              <a:spcBef>
                <a:spcPts val="136"/>
              </a:spcBef>
              <a:spcAft>
                <a:spcPts val="136"/>
              </a:spcAft>
              <a:buClr>
                <a:srgbClr val="00627D"/>
              </a:buClr>
              <a:buSzTx/>
              <a:buFont typeface="Arial" panose="020B0604020202020204" pitchFamily="34" charset="0"/>
              <a:buChar char="•"/>
              <a:tabLst/>
              <a:defRPr/>
            </a:pPr>
            <a:r>
              <a:rPr lang="en-GB" sz="1200" b="1" dirty="0">
                <a:solidFill>
                  <a:srgbClr val="3B3C43"/>
                </a:solidFill>
                <a:latin typeface="Caecilia LT Std Light"/>
              </a:rPr>
              <a:t>Funding Agreements: </a:t>
            </a:r>
            <a:r>
              <a:rPr lang="en-GB" sz="1200" dirty="0">
                <a:solidFill>
                  <a:srgbClr val="3B3C43"/>
                </a:solidFill>
                <a:latin typeface="Caecilia LT Std Light"/>
              </a:rPr>
              <a:t>mandatory terms on transparency, clarity, conflict and control, funders’ returns (caps) etc</a:t>
            </a:r>
          </a:p>
          <a:p>
            <a:pPr marL="240870" marR="0" lvl="3" indent="-122056" defTabSz="464856" eaLnBrk="1" fontAlgn="auto" hangingPunct="1">
              <a:spcBef>
                <a:spcPts val="136"/>
              </a:spcBef>
              <a:spcAft>
                <a:spcPts val="136"/>
              </a:spcAft>
              <a:buClr>
                <a:srgbClr val="00627D"/>
              </a:buClr>
              <a:buSzTx/>
              <a:buFont typeface="Arial" panose="020B0604020202020204" pitchFamily="34" charset="0"/>
              <a:buChar char="•"/>
              <a:tabLst/>
              <a:defRPr/>
            </a:pPr>
            <a:r>
              <a:rPr lang="en-GB" sz="1200" b="1" dirty="0">
                <a:solidFill>
                  <a:srgbClr val="3B3C43"/>
                </a:solidFill>
                <a:latin typeface="Caecilia LT Std Light"/>
              </a:rPr>
              <a:t>Lawyers:</a:t>
            </a:r>
            <a:r>
              <a:rPr lang="en-GB" sz="1200" dirty="0">
                <a:solidFill>
                  <a:srgbClr val="3B3C43"/>
                </a:solidFill>
                <a:latin typeface="Caecilia LT Std Light"/>
              </a:rPr>
              <a:t> specific professional standards regarding funding</a:t>
            </a:r>
          </a:p>
          <a:p>
            <a:pPr marL="240870" marR="0" lvl="3" indent="-122056" defTabSz="464856" eaLnBrk="1" fontAlgn="auto" hangingPunct="1">
              <a:spcBef>
                <a:spcPts val="136"/>
              </a:spcBef>
              <a:spcAft>
                <a:spcPts val="136"/>
              </a:spcAft>
              <a:buClr>
                <a:srgbClr val="00627D"/>
              </a:buClr>
              <a:buSzTx/>
              <a:buFont typeface="Arial" panose="020B0604020202020204" pitchFamily="34" charset="0"/>
              <a:buChar char="•"/>
              <a:tabLst/>
              <a:defRPr/>
            </a:pPr>
            <a:r>
              <a:rPr lang="en-GB" sz="1200" b="1" dirty="0">
                <a:solidFill>
                  <a:srgbClr val="3B3C43"/>
                </a:solidFill>
                <a:latin typeface="Caecilia LT Std Light"/>
              </a:rPr>
              <a:t>Oversight &amp; sanctions: </a:t>
            </a:r>
            <a:r>
              <a:rPr lang="en-GB" sz="1200" dirty="0">
                <a:solidFill>
                  <a:srgbClr val="3B3C43"/>
                </a:solidFill>
                <a:latin typeface="Caecilia LT Std Light"/>
              </a:rPr>
              <a:t>relevant (statutory) regulators and the courts</a:t>
            </a:r>
          </a:p>
          <a:p>
            <a:pPr marL="0" marR="0" lvl="0" indent="0" algn="l" defTabSz="777875" rtl="0" eaLnBrk="0" fontAlgn="auto" latinLnBrk="0" hangingPunct="0">
              <a:lnSpc>
                <a:spcPct val="100000"/>
              </a:lnSpc>
              <a:spcBef>
                <a:spcPts val="136"/>
              </a:spcBef>
              <a:spcAft>
                <a:spcPts val="136"/>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Caecilia LT Std Light" panose="02060503040505020204" pitchFamily="18" charset="0"/>
                <a:ea typeface="+mn-ea"/>
                <a:cs typeface="+mn-cs"/>
              </a:rPr>
              <a:t>Self-regulation </a:t>
            </a:r>
            <a:r>
              <a:rPr kumimoji="0" lang="en-GB" sz="1200" i="0" u="none" strike="noStrike" kern="1200" cap="none" spc="0" normalizeH="0" baseline="0" noProof="0" dirty="0">
                <a:ln>
                  <a:noFill/>
                </a:ln>
                <a:solidFill>
                  <a:schemeClr val="tx2"/>
                </a:solidFill>
                <a:effectLst/>
                <a:uLnTx/>
                <a:uFillTx/>
                <a:latin typeface="Caecilia LT Std Light" panose="02060503040505020204" pitchFamily="18" charset="0"/>
                <a:ea typeface="+mn-ea"/>
                <a:cs typeface="+mn-cs"/>
              </a:rPr>
              <a:t>(no sector-specific regulation)</a:t>
            </a:r>
          </a:p>
          <a:p>
            <a:pPr marL="240870" lvl="3" indent="-122056" defTabSz="464856" eaLnBrk="1" fontAlgn="auto" latinLnBrk="0" hangingPunct="1">
              <a:lnSpc>
                <a:spcPct val="100000"/>
              </a:lnSpc>
              <a:spcBef>
                <a:spcPts val="136"/>
              </a:spcBef>
              <a:spcAft>
                <a:spcPts val="136"/>
              </a:spcAft>
              <a:buClr>
                <a:srgbClr val="00627D"/>
              </a:buClr>
              <a:buFont typeface="Arial" panose="020B0604020202020204" pitchFamily="34" charset="0"/>
              <a:buChar char="•"/>
              <a:defRPr/>
            </a:pPr>
            <a:r>
              <a:rPr lang="en-GB" sz="1200" b="1" dirty="0">
                <a:solidFill>
                  <a:srgbClr val="3B3C43"/>
                </a:solidFill>
                <a:latin typeface="Caecilia LT Std Light"/>
              </a:rPr>
              <a:t>Funders: </a:t>
            </a:r>
            <a:r>
              <a:rPr lang="en-GB" sz="1200" dirty="0">
                <a:solidFill>
                  <a:srgbClr val="3B3C43"/>
                </a:solidFill>
                <a:latin typeface="Caecilia LT Std Light"/>
              </a:rPr>
              <a:t>membership organisations, codes of practice/guidance on the issues above</a:t>
            </a:r>
          </a:p>
          <a:p>
            <a:pPr marL="240870" lvl="3" indent="-122056" defTabSz="464856" eaLnBrk="1" fontAlgn="auto" latinLnBrk="0" hangingPunct="1">
              <a:lnSpc>
                <a:spcPct val="100000"/>
              </a:lnSpc>
              <a:spcBef>
                <a:spcPts val="136"/>
              </a:spcBef>
              <a:spcAft>
                <a:spcPts val="136"/>
              </a:spcAft>
              <a:buClr>
                <a:srgbClr val="00627D"/>
              </a:buClr>
              <a:buFont typeface="Arial" panose="020B0604020202020204" pitchFamily="34" charset="0"/>
              <a:buChar char="•"/>
              <a:defRPr/>
            </a:pPr>
            <a:r>
              <a:rPr lang="en-GB" sz="1200" b="1" dirty="0">
                <a:solidFill>
                  <a:srgbClr val="3B3C43"/>
                </a:solidFill>
                <a:latin typeface="Caecilia LT Std Light"/>
              </a:rPr>
              <a:t>Funding Agreements: </a:t>
            </a:r>
            <a:r>
              <a:rPr lang="en-GB" sz="1200" dirty="0">
                <a:solidFill>
                  <a:srgbClr val="3B3C43"/>
                </a:solidFill>
                <a:latin typeface="Caecilia LT Std Light"/>
              </a:rPr>
              <a:t>recommended terms on the issues above</a:t>
            </a:r>
          </a:p>
          <a:p>
            <a:pPr marL="240870" lvl="3" indent="-122056" defTabSz="464856" eaLnBrk="1" fontAlgn="auto" latinLnBrk="0" hangingPunct="1">
              <a:lnSpc>
                <a:spcPct val="100000"/>
              </a:lnSpc>
              <a:spcBef>
                <a:spcPts val="136"/>
              </a:spcBef>
              <a:spcAft>
                <a:spcPts val="136"/>
              </a:spcAft>
              <a:buClr>
                <a:srgbClr val="00627D"/>
              </a:buClr>
              <a:buFont typeface="Arial" panose="020B0604020202020204" pitchFamily="34" charset="0"/>
              <a:buChar char="•"/>
              <a:defRPr/>
            </a:pPr>
            <a:r>
              <a:rPr lang="en-GB" sz="1200" b="1" dirty="0">
                <a:solidFill>
                  <a:srgbClr val="3B3C43"/>
                </a:solidFill>
                <a:latin typeface="Caecilia LT Std Light"/>
              </a:rPr>
              <a:t>Lawyers: </a:t>
            </a:r>
            <a:r>
              <a:rPr lang="en-GB" sz="1200" dirty="0">
                <a:solidFill>
                  <a:srgbClr val="3B3C43"/>
                </a:solidFill>
                <a:latin typeface="Caecilia LT Std Light"/>
              </a:rPr>
              <a:t>general professional standards</a:t>
            </a:r>
          </a:p>
          <a:p>
            <a:pPr marL="240870" lvl="3" indent="-122056" defTabSz="464856" eaLnBrk="1" fontAlgn="auto" latinLnBrk="0" hangingPunct="1">
              <a:lnSpc>
                <a:spcPct val="100000"/>
              </a:lnSpc>
              <a:spcBef>
                <a:spcPts val="136"/>
              </a:spcBef>
              <a:spcAft>
                <a:spcPts val="0"/>
              </a:spcAft>
              <a:buClr>
                <a:srgbClr val="00627D"/>
              </a:buClr>
              <a:buFont typeface="Arial" panose="020B0604020202020204" pitchFamily="34" charset="0"/>
              <a:buChar char="•"/>
              <a:defRPr/>
            </a:pPr>
            <a:r>
              <a:rPr lang="en-GB" sz="1200" b="1" dirty="0">
                <a:solidFill>
                  <a:srgbClr val="3B3C43"/>
                </a:solidFill>
                <a:latin typeface="Caecilia LT Std Light"/>
              </a:rPr>
              <a:t>Oversight &amp; sanctions: </a:t>
            </a:r>
            <a:r>
              <a:rPr lang="en-GB" sz="1200" dirty="0">
                <a:solidFill>
                  <a:srgbClr val="3B3C43"/>
                </a:solidFill>
                <a:latin typeface="Caecilia LT Std Light"/>
              </a:rPr>
              <a:t>codes of practice conduct, courts</a:t>
            </a:r>
          </a:p>
        </p:txBody>
      </p:sp>
      <p:sp>
        <p:nvSpPr>
          <p:cNvPr id="5" name="TextBox 4">
            <a:extLst>
              <a:ext uri="{FF2B5EF4-FFF2-40B4-BE49-F238E27FC236}">
                <a16:creationId xmlns:a16="http://schemas.microsoft.com/office/drawing/2014/main" id="{4D1521B0-B27D-510F-2EFE-D874D480D3B8}"/>
              </a:ext>
            </a:extLst>
          </p:cNvPr>
          <p:cNvSpPr txBox="1"/>
          <p:nvPr/>
        </p:nvSpPr>
        <p:spPr>
          <a:xfrm>
            <a:off x="6948368" y="1303200"/>
            <a:ext cx="717550" cy="958850"/>
          </a:xfrm>
          <a:prstGeom prst="rect">
            <a:avLst/>
          </a:prstGeom>
          <a:noFill/>
        </p:spPr>
        <p:txBody>
          <a:bodyPr lIns="50400" tIns="0" rIns="0" bIns="0">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defTabSz="633039" eaLnBrk="1" fontAlgn="auto" hangingPunct="1">
              <a:spcBef>
                <a:spcPts val="0"/>
              </a:spcBef>
              <a:spcAft>
                <a:spcPts val="0"/>
              </a:spcAft>
              <a:defRPr/>
            </a:pPr>
            <a:r>
              <a:rPr lang="en-US" sz="6231" b="1" dirty="0">
                <a:solidFill>
                  <a:schemeClr val="bg1"/>
                </a:solidFill>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EF33A377-A2B7-2186-DFE1-4F3D204F7868}"/>
              </a:ext>
            </a:extLst>
          </p:cNvPr>
          <p:cNvSpPr/>
          <p:nvPr/>
        </p:nvSpPr>
        <p:spPr>
          <a:xfrm>
            <a:off x="467752" y="1306799"/>
            <a:ext cx="1872000" cy="342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576000" rIns="108000" bIns="576000">
            <a:spAutoFit/>
          </a:bodyPr>
          <a:lstStyle>
            <a:defPPr>
              <a:defRPr lang="en-GB"/>
            </a:defPPr>
            <a:lvl1pPr algn="l" defTabSz="777875" rtl="0" eaLnBrk="0" fontAlgn="base" hangingPunct="0">
              <a:spcBef>
                <a:spcPct val="0"/>
              </a:spcBef>
              <a:spcAft>
                <a:spcPct val="0"/>
              </a:spcAft>
              <a:defRPr sz="1500" kern="1200">
                <a:solidFill>
                  <a:schemeClr val="lt1"/>
                </a:solidFill>
                <a:latin typeface="+mn-lt"/>
                <a:ea typeface="+mn-ea"/>
                <a:cs typeface="+mn-cs"/>
              </a:defRPr>
            </a:lvl1pPr>
            <a:lvl2pPr marL="388938" indent="68263" algn="l" defTabSz="777875" rtl="0" eaLnBrk="0" fontAlgn="base" hangingPunct="0">
              <a:spcBef>
                <a:spcPct val="0"/>
              </a:spcBef>
              <a:spcAft>
                <a:spcPct val="0"/>
              </a:spcAft>
              <a:defRPr sz="1500" kern="1200">
                <a:solidFill>
                  <a:schemeClr val="lt1"/>
                </a:solidFill>
                <a:latin typeface="+mn-lt"/>
                <a:ea typeface="+mn-ea"/>
                <a:cs typeface="+mn-cs"/>
              </a:defRPr>
            </a:lvl2pPr>
            <a:lvl3pPr marL="777875" indent="136525" algn="l" defTabSz="777875" rtl="0" eaLnBrk="0" fontAlgn="base" hangingPunct="0">
              <a:spcBef>
                <a:spcPct val="0"/>
              </a:spcBef>
              <a:spcAft>
                <a:spcPct val="0"/>
              </a:spcAft>
              <a:defRPr sz="1500" kern="1200">
                <a:solidFill>
                  <a:schemeClr val="lt1"/>
                </a:solidFill>
                <a:latin typeface="+mn-lt"/>
                <a:ea typeface="+mn-ea"/>
                <a:cs typeface="+mn-cs"/>
              </a:defRPr>
            </a:lvl3pPr>
            <a:lvl4pPr marL="1168400" indent="203200" algn="l" defTabSz="777875" rtl="0" eaLnBrk="0" fontAlgn="base" hangingPunct="0">
              <a:spcBef>
                <a:spcPct val="0"/>
              </a:spcBef>
              <a:spcAft>
                <a:spcPct val="0"/>
              </a:spcAft>
              <a:defRPr sz="1500" kern="1200">
                <a:solidFill>
                  <a:schemeClr val="lt1"/>
                </a:solidFill>
                <a:latin typeface="+mn-lt"/>
                <a:ea typeface="+mn-ea"/>
                <a:cs typeface="+mn-cs"/>
              </a:defRPr>
            </a:lvl4pPr>
            <a:lvl5pPr marL="1557338" indent="271463" algn="l" defTabSz="777875" rtl="0" eaLnBrk="0" fontAlgn="base" hangingPunct="0">
              <a:spcBef>
                <a:spcPct val="0"/>
              </a:spcBef>
              <a:spcAft>
                <a:spcPct val="0"/>
              </a:spcAft>
              <a:defRPr sz="1500" kern="1200">
                <a:solidFill>
                  <a:schemeClr val="lt1"/>
                </a:solidFill>
                <a:latin typeface="+mn-lt"/>
                <a:ea typeface="+mn-ea"/>
                <a:cs typeface="+mn-cs"/>
              </a:defRPr>
            </a:lvl5pPr>
            <a:lvl6pPr marL="2286000" algn="l" defTabSz="914400" rtl="0" eaLnBrk="1" latinLnBrk="0" hangingPunct="1">
              <a:defRPr sz="1500" kern="1200">
                <a:solidFill>
                  <a:schemeClr val="lt1"/>
                </a:solidFill>
                <a:latin typeface="+mn-lt"/>
                <a:ea typeface="+mn-ea"/>
                <a:cs typeface="+mn-cs"/>
              </a:defRPr>
            </a:lvl6pPr>
            <a:lvl7pPr marL="2743200" algn="l" defTabSz="914400" rtl="0" eaLnBrk="1" latinLnBrk="0" hangingPunct="1">
              <a:defRPr sz="1500" kern="1200">
                <a:solidFill>
                  <a:schemeClr val="lt1"/>
                </a:solidFill>
                <a:latin typeface="+mn-lt"/>
                <a:ea typeface="+mn-ea"/>
                <a:cs typeface="+mn-cs"/>
              </a:defRPr>
            </a:lvl7pPr>
            <a:lvl8pPr marL="3200400" algn="l" defTabSz="914400" rtl="0" eaLnBrk="1" latinLnBrk="0" hangingPunct="1">
              <a:defRPr sz="1500" kern="1200">
                <a:solidFill>
                  <a:schemeClr val="lt1"/>
                </a:solidFill>
                <a:latin typeface="+mn-lt"/>
                <a:ea typeface="+mn-ea"/>
                <a:cs typeface="+mn-cs"/>
              </a:defRPr>
            </a:lvl8pPr>
            <a:lvl9pPr marL="3657600" algn="l" defTabSz="914400" rtl="0" eaLnBrk="1" latinLnBrk="0" hangingPunct="1">
              <a:defRPr sz="1500" kern="1200">
                <a:solidFill>
                  <a:schemeClr val="lt1"/>
                </a:solidFill>
                <a:latin typeface="+mn-lt"/>
                <a:ea typeface="+mn-ea"/>
                <a:cs typeface="+mn-cs"/>
              </a:defRPr>
            </a:lvl9pPr>
          </a:lstStyle>
          <a:p>
            <a:pPr defTabSz="779252" eaLnBrk="1" fontAlgn="auto" hangingPunct="1">
              <a:spcBef>
                <a:spcPts val="300"/>
              </a:spcBef>
              <a:spcAft>
                <a:spcPts val="300"/>
              </a:spcAft>
              <a:defRPr/>
            </a:pPr>
            <a:r>
              <a:rPr lang="en-US" sz="1200" b="1" dirty="0"/>
              <a:t>A middle path?</a:t>
            </a:r>
          </a:p>
          <a:p>
            <a:pPr defTabSz="779252" eaLnBrk="1" fontAlgn="auto" hangingPunct="1">
              <a:spcBef>
                <a:spcPts val="300"/>
              </a:spcBef>
              <a:spcAft>
                <a:spcPts val="300"/>
              </a:spcAft>
              <a:defRPr/>
            </a:pPr>
            <a:r>
              <a:rPr lang="en-US" sz="1200" dirty="0"/>
              <a:t>A considerable number of national experts and stakeholders are in favour of a ‘balanced’ or ‘light touch’ regulation of TPLF, which would provide basic, not too specific rules, but be careful to keep TPLF a viable option.</a:t>
            </a:r>
          </a:p>
          <a:p>
            <a:pPr defTabSz="779252" eaLnBrk="1" fontAlgn="auto" hangingPunct="1">
              <a:spcBef>
                <a:spcPts val="300"/>
              </a:spcBef>
              <a:spcAft>
                <a:spcPts val="300"/>
              </a:spcAft>
              <a:defRPr/>
            </a:pPr>
            <a:endParaRPr lang="en-US" sz="1200" dirty="0"/>
          </a:p>
        </p:txBody>
      </p:sp>
      <p:sp>
        <p:nvSpPr>
          <p:cNvPr id="7" name="Text Placeholder 3">
            <a:extLst>
              <a:ext uri="{FF2B5EF4-FFF2-40B4-BE49-F238E27FC236}">
                <a16:creationId xmlns:a16="http://schemas.microsoft.com/office/drawing/2014/main" id="{77F78CF9-5FE2-3366-7098-C29D12F54462}"/>
              </a:ext>
            </a:extLst>
          </p:cNvPr>
          <p:cNvSpPr txBox="1">
            <a:spLocks noChangeArrowheads="1"/>
          </p:cNvSpPr>
          <p:nvPr/>
        </p:nvSpPr>
        <p:spPr bwMode="auto">
          <a:xfrm>
            <a:off x="461506" y="4442400"/>
            <a:ext cx="1846263"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72000" anchor="b">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eaLnBrk="1" hangingPunct="1">
              <a:lnSpc>
                <a:spcPct val="100000"/>
              </a:lnSpc>
              <a:spcBef>
                <a:spcPts val="275"/>
              </a:spcBef>
              <a:spcAft>
                <a:spcPts val="275"/>
              </a:spcAft>
            </a:pPr>
            <a:r>
              <a:rPr lang="en-US" altLang="en-US" sz="700" dirty="0">
                <a:solidFill>
                  <a:schemeClr val="bg1"/>
                </a:solidFill>
              </a:rPr>
              <a:t>European Commission Mapping Study, March 2025</a:t>
            </a:r>
          </a:p>
        </p:txBody>
      </p:sp>
      <p:sp>
        <p:nvSpPr>
          <p:cNvPr id="8" name="TextBox 7">
            <a:extLst>
              <a:ext uri="{FF2B5EF4-FFF2-40B4-BE49-F238E27FC236}">
                <a16:creationId xmlns:a16="http://schemas.microsoft.com/office/drawing/2014/main" id="{7F20A9D1-F2DB-63B7-DC21-9FB26A3854D7}"/>
              </a:ext>
            </a:extLst>
          </p:cNvPr>
          <p:cNvSpPr txBox="1"/>
          <p:nvPr/>
        </p:nvSpPr>
        <p:spPr>
          <a:xfrm>
            <a:off x="467648" y="1303200"/>
            <a:ext cx="717550" cy="958850"/>
          </a:xfrm>
          <a:prstGeom prst="rect">
            <a:avLst/>
          </a:prstGeom>
          <a:noFill/>
        </p:spPr>
        <p:txBody>
          <a:bodyPr lIns="50400" tIns="0" rIns="0" bIns="0">
            <a:spAutoFit/>
          </a:bodyPr>
          <a:ls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a:lstStyle>
          <a:p>
            <a:pPr defTabSz="633039" eaLnBrk="1" fontAlgn="auto" hangingPunct="1">
              <a:spcBef>
                <a:spcPts val="0"/>
              </a:spcBef>
              <a:spcAft>
                <a:spcPts val="0"/>
              </a:spcAft>
              <a:defRPr/>
            </a:pPr>
            <a:r>
              <a:rPr lang="en-US" sz="6231"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529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5" grpId="0"/>
      <p:bldP spid="6" grpId="0"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3627-C950-B2DD-DD3C-527EB55F7A2A}"/>
              </a:ext>
            </a:extLst>
          </p:cNvPr>
          <p:cNvSpPr>
            <a:spLocks noGrp="1"/>
          </p:cNvSpPr>
          <p:nvPr>
            <p:ph type="title"/>
          </p:nvPr>
        </p:nvSpPr>
        <p:spPr/>
        <p:txBody>
          <a:bodyPr/>
          <a:lstStyle/>
          <a:p>
            <a:r>
              <a:rPr lang="en-GB" dirty="0"/>
              <a:t>Litigation Funding: a snapshot in time</a:t>
            </a:r>
          </a:p>
        </p:txBody>
      </p:sp>
      <p:sp>
        <p:nvSpPr>
          <p:cNvPr id="3" name="Text Placeholder 2">
            <a:extLst>
              <a:ext uri="{FF2B5EF4-FFF2-40B4-BE49-F238E27FC236}">
                <a16:creationId xmlns:a16="http://schemas.microsoft.com/office/drawing/2014/main" id="{50BADDD5-2769-734B-EE6A-816278C64452}"/>
              </a:ext>
            </a:extLst>
          </p:cNvPr>
          <p:cNvSpPr>
            <a:spLocks noGrp="1"/>
          </p:cNvSpPr>
          <p:nvPr>
            <p:ph type="body" sz="quarter" idx="15"/>
          </p:nvPr>
        </p:nvSpPr>
        <p:spPr/>
        <p:txBody>
          <a:bodyPr/>
          <a:lstStyle/>
          <a:p>
            <a:r>
              <a:rPr lang="en-GB" dirty="0"/>
              <a:t>The ongoing debate is polarised along predictable lines</a:t>
            </a:r>
          </a:p>
        </p:txBody>
      </p:sp>
      <p:sp>
        <p:nvSpPr>
          <p:cNvPr id="4" name="Text Placeholder 3">
            <a:extLst>
              <a:ext uri="{FF2B5EF4-FFF2-40B4-BE49-F238E27FC236}">
                <a16:creationId xmlns:a16="http://schemas.microsoft.com/office/drawing/2014/main" id="{86C087B2-F121-26A4-D229-CD0E2CAA80B4}"/>
              </a:ext>
            </a:extLst>
          </p:cNvPr>
          <p:cNvSpPr>
            <a:spLocks noGrp="1"/>
          </p:cNvSpPr>
          <p:nvPr>
            <p:ph type="body" sz="quarter" idx="16"/>
          </p:nvPr>
        </p:nvSpPr>
        <p:spPr>
          <a:xfrm>
            <a:off x="491680" y="1309603"/>
            <a:ext cx="7972834" cy="3577557"/>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1000" dirty="0"/>
          </a:p>
          <a:p>
            <a:endParaRPr lang="en-GB" sz="1000" dirty="0"/>
          </a:p>
          <a:p>
            <a:pPr lvl="1" algn="r"/>
            <a:r>
              <a:rPr lang="en-GB" sz="1000" dirty="0">
                <a:solidFill>
                  <a:schemeClr val="tx1"/>
                </a:solidFill>
              </a:rPr>
              <a:t>Source: data selected from part 4 of the European Commission’s March 2025 Mapping Study</a:t>
            </a:r>
          </a:p>
        </p:txBody>
      </p:sp>
      <p:graphicFrame>
        <p:nvGraphicFramePr>
          <p:cNvPr id="5" name="Table 4">
            <a:extLst>
              <a:ext uri="{FF2B5EF4-FFF2-40B4-BE49-F238E27FC236}">
                <a16:creationId xmlns:a16="http://schemas.microsoft.com/office/drawing/2014/main" id="{CDC5D33A-D370-A62D-D158-675166356801}"/>
              </a:ext>
            </a:extLst>
          </p:cNvPr>
          <p:cNvGraphicFramePr>
            <a:graphicFrameLocks noGrp="1"/>
          </p:cNvGraphicFramePr>
          <p:nvPr>
            <p:extLst>
              <p:ext uri="{D42A27DB-BD31-4B8C-83A1-F6EECF244321}">
                <p14:modId xmlns:p14="http://schemas.microsoft.com/office/powerpoint/2010/main" val="124183449"/>
              </p:ext>
            </p:extLst>
          </p:nvPr>
        </p:nvGraphicFramePr>
        <p:xfrm>
          <a:off x="467544" y="1275606"/>
          <a:ext cx="7996969" cy="3417752"/>
        </p:xfrm>
        <a:graphic>
          <a:graphicData uri="http://schemas.openxmlformats.org/drawingml/2006/table">
            <a:tbl>
              <a:tblPr firstRow="1" firstCol="1" bandRow="1">
                <a:tableStyleId>{69012ECD-51FC-41F1-AA8D-1B2483CD663E}</a:tableStyleId>
              </a:tblPr>
              <a:tblGrid>
                <a:gridCol w="1212136">
                  <a:extLst>
                    <a:ext uri="{9D8B030D-6E8A-4147-A177-3AD203B41FA5}">
                      <a16:colId xmlns:a16="http://schemas.microsoft.com/office/drawing/2014/main" val="1138236946"/>
                    </a:ext>
                  </a:extLst>
                </a:gridCol>
                <a:gridCol w="961252">
                  <a:extLst>
                    <a:ext uri="{9D8B030D-6E8A-4147-A177-3AD203B41FA5}">
                      <a16:colId xmlns:a16="http://schemas.microsoft.com/office/drawing/2014/main" val="2379503808"/>
                    </a:ext>
                  </a:extLst>
                </a:gridCol>
                <a:gridCol w="925413">
                  <a:extLst>
                    <a:ext uri="{9D8B030D-6E8A-4147-A177-3AD203B41FA5}">
                      <a16:colId xmlns:a16="http://schemas.microsoft.com/office/drawing/2014/main" val="3626817413"/>
                    </a:ext>
                  </a:extLst>
                </a:gridCol>
                <a:gridCol w="982390">
                  <a:extLst>
                    <a:ext uri="{9D8B030D-6E8A-4147-A177-3AD203B41FA5}">
                      <a16:colId xmlns:a16="http://schemas.microsoft.com/office/drawing/2014/main" val="3325609854"/>
                    </a:ext>
                  </a:extLst>
                </a:gridCol>
                <a:gridCol w="1463017">
                  <a:extLst>
                    <a:ext uri="{9D8B030D-6E8A-4147-A177-3AD203B41FA5}">
                      <a16:colId xmlns:a16="http://schemas.microsoft.com/office/drawing/2014/main" val="3295115868"/>
                    </a:ext>
                  </a:extLst>
                </a:gridCol>
                <a:gridCol w="1080722">
                  <a:extLst>
                    <a:ext uri="{9D8B030D-6E8A-4147-A177-3AD203B41FA5}">
                      <a16:colId xmlns:a16="http://schemas.microsoft.com/office/drawing/2014/main" val="671047918"/>
                    </a:ext>
                  </a:extLst>
                </a:gridCol>
                <a:gridCol w="1372039">
                  <a:extLst>
                    <a:ext uri="{9D8B030D-6E8A-4147-A177-3AD203B41FA5}">
                      <a16:colId xmlns:a16="http://schemas.microsoft.com/office/drawing/2014/main" val="490974957"/>
                    </a:ext>
                  </a:extLst>
                </a:gridCol>
              </a:tblGrid>
              <a:tr h="529376">
                <a:tc>
                  <a:txBody>
                    <a:bodyPr/>
                    <a:lstStyle/>
                    <a:p>
                      <a:pPr>
                        <a:lnSpc>
                          <a:spcPct val="107000"/>
                        </a:lnSpc>
                        <a:spcAft>
                          <a:spcPts val="800"/>
                        </a:spcAft>
                        <a:buNone/>
                      </a:pPr>
                      <a:r>
                        <a:rPr lang="en-GB" sz="1200" dirty="0">
                          <a:effectLst/>
                        </a:rPr>
                        <a:t> </a:t>
                      </a: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tc>
                <a:tc gridSpan="2">
                  <a:txBody>
                    <a:bodyPr/>
                    <a:lstStyle/>
                    <a:p>
                      <a:pPr algn="ctr">
                        <a:lnSpc>
                          <a:spcPct val="107000"/>
                        </a:lnSpc>
                        <a:spcAft>
                          <a:spcPts val="800"/>
                        </a:spcAft>
                        <a:buNone/>
                      </a:pPr>
                      <a:r>
                        <a:rPr lang="en-GB" sz="1200" dirty="0">
                          <a:effectLst/>
                        </a:rPr>
                        <a:t>Perceptions of Third Party Litigation Funding (TPLF)</a:t>
                      </a: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tc>
                <a:tc hMerge="1">
                  <a:txBody>
                    <a:bodyPr/>
                    <a:lstStyle/>
                    <a:p>
                      <a:endParaRPr lang="en-GB"/>
                    </a:p>
                  </a:txBody>
                  <a:tcPr/>
                </a:tc>
                <a:tc gridSpan="2">
                  <a:txBody>
                    <a:bodyPr/>
                    <a:lstStyle/>
                    <a:p>
                      <a:pPr algn="ctr">
                        <a:lnSpc>
                          <a:spcPct val="107000"/>
                        </a:lnSpc>
                        <a:spcAft>
                          <a:spcPts val="800"/>
                        </a:spcAft>
                        <a:buNone/>
                      </a:pPr>
                      <a:r>
                        <a:rPr lang="en-GB" sz="1200" dirty="0">
                          <a:effectLst/>
                        </a:rPr>
                        <a:t>Provision of redress via ADR, Ombudsmen schemes etc compared to using TPLF</a:t>
                      </a: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tc>
                <a:tc hMerge="1">
                  <a:txBody>
                    <a:bodyPr/>
                    <a:lstStyle/>
                    <a:p>
                      <a:endParaRPr lang="en-GB"/>
                    </a:p>
                  </a:txBody>
                  <a:tcPr/>
                </a:tc>
                <a:tc>
                  <a:txBody>
                    <a:bodyPr/>
                    <a:lstStyle/>
                    <a:p>
                      <a:pPr algn="ctr">
                        <a:lnSpc>
                          <a:spcPct val="107000"/>
                        </a:lnSpc>
                        <a:spcAft>
                          <a:spcPts val="800"/>
                        </a:spcAft>
                        <a:buNone/>
                      </a:pPr>
                      <a:r>
                        <a:rPr lang="en-GB" sz="1200">
                          <a:effectLst/>
                        </a:rPr>
                        <a:t>Need for regulation of TPLF</a:t>
                      </a:r>
                      <a:endParaRPr lang="en-GB" sz="120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tc>
                <a:tc>
                  <a:txBody>
                    <a:bodyPr/>
                    <a:lstStyle/>
                    <a:p>
                      <a:pPr algn="ctr">
                        <a:lnSpc>
                          <a:spcPct val="107000"/>
                        </a:lnSpc>
                        <a:spcAft>
                          <a:spcPts val="800"/>
                        </a:spcAft>
                        <a:buNone/>
                      </a:pPr>
                      <a:r>
                        <a:rPr lang="en-GB" sz="1200" dirty="0">
                          <a:effectLst/>
                        </a:rPr>
                        <a:t>Effectiveness of the EP’s proposals</a:t>
                      </a: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tc>
                <a:extLst>
                  <a:ext uri="{0D108BD9-81ED-4DB2-BD59-A6C34878D82A}">
                    <a16:rowId xmlns:a16="http://schemas.microsoft.com/office/drawing/2014/main" val="2817004563"/>
                  </a:ext>
                </a:extLst>
              </a:tr>
              <a:tr h="501046">
                <a:tc>
                  <a:txBody>
                    <a:bodyPr/>
                    <a:lstStyle/>
                    <a:p>
                      <a:pPr>
                        <a:lnSpc>
                          <a:spcPct val="107000"/>
                        </a:lnSpc>
                        <a:spcAft>
                          <a:spcPts val="800"/>
                        </a:spcAft>
                        <a:buNone/>
                      </a:pPr>
                      <a:r>
                        <a:rPr lang="en-GB" sz="1100" dirty="0">
                          <a:effectLst/>
                        </a:rPr>
                        <a:t> </a:t>
                      </a:r>
                      <a:endParaRPr lang="en-GB" sz="1100"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dirty="0">
                          <a:effectLst/>
                        </a:rPr>
                        <a:t>perceived negative effects</a:t>
                      </a:r>
                      <a:endParaRPr lang="en-GB" sz="1100" i="1"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a:effectLst/>
                        </a:rPr>
                        <a:t>perceived positive effects</a:t>
                      </a:r>
                      <a:endParaRPr lang="en-GB" sz="1100" i="1">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dirty="0">
                          <a:effectLst/>
                        </a:rPr>
                        <a:t>is at least as effective as</a:t>
                      </a:r>
                      <a:endParaRPr lang="en-GB" sz="1100" i="1"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a:effectLst/>
                        </a:rPr>
                        <a:t>offers faster &amp; better compensation</a:t>
                      </a:r>
                      <a:endParaRPr lang="en-GB" sz="1100" i="1">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a:effectLst/>
                        </a:rPr>
                        <a:t>at EU and/or national level</a:t>
                      </a:r>
                      <a:endParaRPr lang="en-GB" sz="1100" i="1">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tc>
                  <a:txBody>
                    <a:bodyPr/>
                    <a:lstStyle/>
                    <a:p>
                      <a:pPr algn="ctr">
                        <a:lnSpc>
                          <a:spcPct val="107000"/>
                        </a:lnSpc>
                        <a:spcAft>
                          <a:spcPts val="800"/>
                        </a:spcAft>
                        <a:buNone/>
                      </a:pPr>
                      <a:r>
                        <a:rPr lang="en-GB" sz="1100" i="1" dirty="0" err="1">
                          <a:effectLst/>
                        </a:rPr>
                        <a:t>ie</a:t>
                      </a:r>
                      <a:r>
                        <a:rPr lang="en-GB" sz="1100" i="1" dirty="0">
                          <a:effectLst/>
                        </a:rPr>
                        <a:t> the draft Directive from 2022</a:t>
                      </a:r>
                      <a:endParaRPr lang="en-GB" sz="1100" i="1" dirty="0">
                        <a:effectLst/>
                        <a:latin typeface="Aptos" panose="020B0004020202020204" pitchFamily="34" charset="0"/>
                        <a:ea typeface="Aptos" panose="020B0004020202020204" pitchFamily="34" charset="0"/>
                        <a:cs typeface="Times New Roman" panose="02020603050405020304" pitchFamily="18" charset="0"/>
                      </a:endParaRPr>
                    </a:p>
                  </a:txBody>
                  <a:tcPr marL="56002" marR="56002" marT="0" marB="0" anchor="ctr">
                    <a:solidFill>
                      <a:schemeClr val="accent6">
                        <a:lumMod val="20000"/>
                        <a:lumOff val="80000"/>
                      </a:schemeClr>
                    </a:solidFill>
                  </a:tcPr>
                </a:tc>
                <a:extLst>
                  <a:ext uri="{0D108BD9-81ED-4DB2-BD59-A6C34878D82A}">
                    <a16:rowId xmlns:a16="http://schemas.microsoft.com/office/drawing/2014/main" val="3076635404"/>
                  </a:ext>
                </a:extLst>
              </a:tr>
              <a:tr h="568034">
                <a:tc>
                  <a:txBody>
                    <a:bodyPr/>
                    <a:lstStyle/>
                    <a:p>
                      <a:pPr>
                        <a:lnSpc>
                          <a:spcPct val="107000"/>
                        </a:lnSpc>
                        <a:spcAft>
                          <a:spcPts val="800"/>
                        </a:spcAft>
                        <a:buNone/>
                      </a:pPr>
                      <a:r>
                        <a:rPr lang="en-GB" sz="1000" baseline="0" dirty="0">
                          <a:effectLst/>
                          <a:latin typeface="+mn-lt"/>
                        </a:rPr>
                        <a:t>Businesses</a:t>
                      </a:r>
                      <a:endParaRPr lang="en-GB" sz="1000" baseline="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23</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3</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&gt;60%</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a:effectLst/>
                          <a:latin typeface="+mn-lt"/>
                        </a:rPr>
                        <a:t>&gt;60%</a:t>
                      </a:r>
                      <a:endParaRPr lang="en-GB" sz="100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a:effectLst/>
                          <a:latin typeface="+mn-lt"/>
                        </a:rPr>
                        <a:t>&gt;80%</a:t>
                      </a:r>
                      <a:endParaRPr lang="en-GB" sz="100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between ‘rather effective’ and ‘very effective’</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extLst>
                  <a:ext uri="{0D108BD9-81ED-4DB2-BD59-A6C34878D82A}">
                    <a16:rowId xmlns:a16="http://schemas.microsoft.com/office/drawing/2014/main" val="3944762971"/>
                  </a:ext>
                </a:extLst>
              </a:tr>
              <a:tr h="579214">
                <a:tc>
                  <a:txBody>
                    <a:bodyPr/>
                    <a:lstStyle/>
                    <a:p>
                      <a:pPr>
                        <a:lnSpc>
                          <a:spcPct val="107000"/>
                        </a:lnSpc>
                        <a:spcAft>
                          <a:spcPts val="800"/>
                        </a:spcAft>
                        <a:buNone/>
                      </a:pPr>
                      <a:r>
                        <a:rPr lang="en-GB" sz="1000" baseline="0" dirty="0">
                          <a:effectLst/>
                          <a:latin typeface="+mn-lt"/>
                        </a:rPr>
                        <a:t>Litigation Funders</a:t>
                      </a:r>
                      <a:endParaRPr lang="en-GB" sz="1000" baseline="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0</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a:effectLst/>
                          <a:latin typeface="+mn-lt"/>
                        </a:rPr>
                        <a:t>32</a:t>
                      </a:r>
                      <a:endParaRPr lang="en-GB" sz="100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&lt;20%</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&lt;25%</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&lt;20%</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tc>
                  <a:txBody>
                    <a:bodyPr/>
                    <a:lstStyle/>
                    <a:p>
                      <a:pPr algn="ctr">
                        <a:lnSpc>
                          <a:spcPct val="107000"/>
                        </a:lnSpc>
                        <a:spcAft>
                          <a:spcPts val="800"/>
                        </a:spcAft>
                        <a:buNone/>
                      </a:pPr>
                      <a:r>
                        <a:rPr lang="en-GB" sz="1000" dirty="0">
                          <a:effectLst/>
                          <a:latin typeface="+mn-lt"/>
                        </a:rPr>
                        <a:t>between ‘not at all effective’ and ‘rather not effective’</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extLst>
                  <a:ext uri="{0D108BD9-81ED-4DB2-BD59-A6C34878D82A}">
                    <a16:rowId xmlns:a16="http://schemas.microsoft.com/office/drawing/2014/main" val="428176912"/>
                  </a:ext>
                </a:extLst>
              </a:tr>
              <a:tr h="579214">
                <a:tc>
                  <a:txBody>
                    <a:bodyPr/>
                    <a:lstStyle/>
                    <a:p>
                      <a:pPr>
                        <a:lnSpc>
                          <a:spcPct val="107000"/>
                        </a:lnSpc>
                        <a:spcAft>
                          <a:spcPts val="800"/>
                        </a:spcAft>
                        <a:buNone/>
                      </a:pPr>
                      <a:r>
                        <a:rPr lang="en-GB" sz="1000" baseline="0" dirty="0">
                          <a:effectLst/>
                          <a:latin typeface="+mn-lt"/>
                          <a:ea typeface="Aptos" panose="020B0004020202020204" pitchFamily="34" charset="0"/>
                          <a:cs typeface="Times New Roman" panose="02020603050405020304" pitchFamily="18" charset="0"/>
                        </a:rPr>
                        <a:t>Consumer organisations</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0</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15</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c. 25%</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&lt;20%</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c.40%</a:t>
                      </a:r>
                    </a:p>
                  </a:txBody>
                  <a:tcPr marL="56002" marR="56002" marT="0" marB="0" anchor="ctr"/>
                </a:tc>
                <a:tc rowSpan="2">
                  <a:txBody>
                    <a:bodyPr/>
                    <a:lstStyle/>
                    <a:p>
                      <a:pPr marL="0" marR="0" lvl="0" indent="0" algn="ctr" defTabSz="464856" rtl="0" eaLnBrk="1" fontAlgn="auto" latinLnBrk="0" hangingPunct="1">
                        <a:lnSpc>
                          <a:spcPct val="107000"/>
                        </a:lnSpc>
                        <a:spcBef>
                          <a:spcPts val="0"/>
                        </a:spcBef>
                        <a:spcAft>
                          <a:spcPts val="800"/>
                        </a:spcAft>
                        <a:buClrTx/>
                        <a:buSzTx/>
                        <a:buFontTx/>
                        <a:buNone/>
                        <a:tabLst/>
                        <a:defRPr/>
                      </a:pPr>
                      <a:r>
                        <a:rPr lang="en-GB" sz="1000" dirty="0">
                          <a:effectLst/>
                          <a:latin typeface="+mn-lt"/>
                        </a:rPr>
                        <a:t>between ‘rather not effective’ and ‘rather effective’</a:t>
                      </a: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extLst>
                  <a:ext uri="{0D108BD9-81ED-4DB2-BD59-A6C34878D82A}">
                    <a16:rowId xmlns:a16="http://schemas.microsoft.com/office/drawing/2014/main" val="309391401"/>
                  </a:ext>
                </a:extLst>
              </a:tr>
              <a:tr h="579214">
                <a:tc>
                  <a:txBody>
                    <a:bodyPr/>
                    <a:lstStyle/>
                    <a:p>
                      <a:pPr>
                        <a:lnSpc>
                          <a:spcPct val="107000"/>
                        </a:lnSpc>
                        <a:spcAft>
                          <a:spcPts val="800"/>
                        </a:spcAft>
                        <a:buNone/>
                      </a:pPr>
                      <a:r>
                        <a:rPr lang="en-GB" sz="1000" baseline="0" dirty="0">
                          <a:effectLst/>
                          <a:latin typeface="+mn-lt"/>
                          <a:ea typeface="Aptos" panose="020B0004020202020204" pitchFamily="34" charset="0"/>
                          <a:cs typeface="Times New Roman" panose="02020603050405020304" pitchFamily="18" charset="0"/>
                        </a:rPr>
                        <a:t>Lawyers</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1</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30</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c. 30%</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&gt;40%</a:t>
                      </a:r>
                    </a:p>
                  </a:txBody>
                  <a:tcPr marL="56002" marR="56002" marT="0" marB="0" anchor="ctr"/>
                </a:tc>
                <a:tc>
                  <a:txBody>
                    <a:bodyPr/>
                    <a:lstStyle/>
                    <a:p>
                      <a:pPr algn="ctr">
                        <a:lnSpc>
                          <a:spcPct val="107000"/>
                        </a:lnSpc>
                        <a:spcAft>
                          <a:spcPts val="800"/>
                        </a:spcAft>
                        <a:buNone/>
                      </a:pPr>
                      <a:r>
                        <a:rPr lang="en-GB" sz="1000" dirty="0">
                          <a:effectLst/>
                          <a:latin typeface="+mn-lt"/>
                          <a:ea typeface="Aptos" panose="020B0004020202020204" pitchFamily="34" charset="0"/>
                          <a:cs typeface="Times New Roman" panose="02020603050405020304" pitchFamily="18" charset="0"/>
                        </a:rPr>
                        <a:t>c. 50%</a:t>
                      </a:r>
                    </a:p>
                  </a:txBody>
                  <a:tcPr marL="56002" marR="56002" marT="0" marB="0" anchor="ctr"/>
                </a:tc>
                <a:tc vMerge="1">
                  <a:txBody>
                    <a:bodyPr/>
                    <a:lstStyle/>
                    <a:p>
                      <a:pPr algn="ctr">
                        <a:lnSpc>
                          <a:spcPct val="107000"/>
                        </a:lnSpc>
                        <a:spcAft>
                          <a:spcPts val="800"/>
                        </a:spcAft>
                        <a:buNone/>
                      </a:pPr>
                      <a:endParaRPr lang="en-GB" sz="1000" dirty="0">
                        <a:effectLst/>
                        <a:latin typeface="+mn-lt"/>
                        <a:ea typeface="Aptos" panose="020B0004020202020204" pitchFamily="34" charset="0"/>
                        <a:cs typeface="Times New Roman" panose="02020603050405020304" pitchFamily="18" charset="0"/>
                      </a:endParaRPr>
                    </a:p>
                  </a:txBody>
                  <a:tcPr marL="56002" marR="56002" marT="0" marB="0" anchor="ctr"/>
                </a:tc>
                <a:extLst>
                  <a:ext uri="{0D108BD9-81ED-4DB2-BD59-A6C34878D82A}">
                    <a16:rowId xmlns:a16="http://schemas.microsoft.com/office/drawing/2014/main" val="3224633495"/>
                  </a:ext>
                </a:extLst>
              </a:tr>
            </a:tbl>
          </a:graphicData>
        </a:graphic>
      </p:graphicFrame>
    </p:spTree>
    <p:extLst>
      <p:ext uri="{BB962C8B-B14F-4D97-AF65-F5344CB8AC3E}">
        <p14:creationId xmlns:p14="http://schemas.microsoft.com/office/powerpoint/2010/main" val="12791639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1493-564F-F575-3CE1-909E7916578F}"/>
              </a:ext>
            </a:extLst>
          </p:cNvPr>
          <p:cNvSpPr>
            <a:spLocks noGrp="1"/>
          </p:cNvSpPr>
          <p:nvPr>
            <p:ph type="title"/>
          </p:nvPr>
        </p:nvSpPr>
        <p:spPr/>
        <p:txBody>
          <a:bodyPr/>
          <a:lstStyle/>
          <a:p>
            <a:r>
              <a:rPr lang="en-GB" dirty="0"/>
              <a:t>Litigation Funding: a snapshot in time</a:t>
            </a:r>
          </a:p>
        </p:txBody>
      </p:sp>
      <p:sp>
        <p:nvSpPr>
          <p:cNvPr id="3" name="Content Placeholder 2">
            <a:extLst>
              <a:ext uri="{FF2B5EF4-FFF2-40B4-BE49-F238E27FC236}">
                <a16:creationId xmlns:a16="http://schemas.microsoft.com/office/drawing/2014/main" id="{A778FBF6-3E86-36F8-E450-830C9B11BEEF}"/>
              </a:ext>
            </a:extLst>
          </p:cNvPr>
          <p:cNvSpPr>
            <a:spLocks noGrp="1"/>
          </p:cNvSpPr>
          <p:nvPr>
            <p:ph sz="quarter" idx="17"/>
          </p:nvPr>
        </p:nvSpPr>
        <p:spPr/>
        <p:txBody>
          <a:bodyPr/>
          <a:lstStyle/>
          <a:p>
            <a:pPr marL="171450" indent="-171450">
              <a:buFont typeface="Arial" panose="020B0604020202020204" pitchFamily="34" charset="0"/>
              <a:buChar char="•"/>
            </a:pPr>
            <a:r>
              <a:rPr lang="en-GB" b="1" dirty="0"/>
              <a:t>TPLF is not going away </a:t>
            </a:r>
            <a:r>
              <a:rPr lang="en-GB" dirty="0"/>
              <a:t>– it’s an established feature of litigation across the EU &amp; national approaches to regulation are generally not (yet?) specific to the sector / activity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There will be changes </a:t>
            </a:r>
            <a:r>
              <a:rPr lang="en-GB" dirty="0"/>
              <a:t>– the Commission has yet to choose whether to take forward horizontal measures and if it does, it’s between strict regulation (EP) and ‘light touch’ principles (ELI)</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New markets are relevant </a:t>
            </a:r>
            <a:r>
              <a:rPr lang="en-GB" dirty="0"/>
              <a:t>– responses to mass claims by consumers across the European digital economy will influence the outcome</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England &amp; Wales will legislate* </a:t>
            </a:r>
            <a:r>
              <a:rPr lang="en-GB" dirty="0"/>
              <a:t>- specific factors have swung in favour of statutory regulation, even if it is described as ‘light touch’</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All this brings risks </a:t>
            </a:r>
            <a:r>
              <a:rPr lang="en-GB" dirty="0"/>
              <a:t>– for (re)insurers with exposures in these areas </a:t>
            </a:r>
            <a:r>
              <a:rPr lang="en-GB"/>
              <a:t>and in existing </a:t>
            </a:r>
            <a:r>
              <a:rPr lang="en-GB" dirty="0"/>
              <a:t>portfolios (assuming the penetration of TPLF continues to increase)</a:t>
            </a:r>
          </a:p>
          <a:p>
            <a:endParaRPr lang="en-GB" dirty="0"/>
          </a:p>
          <a:p>
            <a:endParaRPr lang="en-GB" dirty="0"/>
          </a:p>
        </p:txBody>
      </p:sp>
      <p:pic>
        <p:nvPicPr>
          <p:cNvPr id="7" name="Picture Placeholder 6">
            <a:extLst>
              <a:ext uri="{FF2B5EF4-FFF2-40B4-BE49-F238E27FC236}">
                <a16:creationId xmlns:a16="http://schemas.microsoft.com/office/drawing/2014/main" id="{31FA18A7-610E-A4EE-5102-1DE2FC202E3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2178" r="22178"/>
          <a:stretch>
            <a:fillRect/>
          </a:stretch>
        </p:blipFill>
        <p:spPr/>
      </p:pic>
      <p:sp>
        <p:nvSpPr>
          <p:cNvPr id="5" name="Text Placeholder 4">
            <a:extLst>
              <a:ext uri="{FF2B5EF4-FFF2-40B4-BE49-F238E27FC236}">
                <a16:creationId xmlns:a16="http://schemas.microsoft.com/office/drawing/2014/main" id="{60F6020C-A649-B715-EC07-5044E85D7CAB}"/>
              </a:ext>
            </a:extLst>
          </p:cNvPr>
          <p:cNvSpPr>
            <a:spLocks noGrp="1"/>
          </p:cNvSpPr>
          <p:nvPr>
            <p:ph type="body" sz="quarter" idx="15"/>
          </p:nvPr>
        </p:nvSpPr>
        <p:spPr/>
        <p:txBody>
          <a:bodyPr/>
          <a:lstStyle/>
          <a:p>
            <a:r>
              <a:rPr lang="en-US" dirty="0"/>
              <a:t>Final thoughts</a:t>
            </a:r>
            <a:endParaRPr lang="en-GB" dirty="0"/>
          </a:p>
        </p:txBody>
      </p:sp>
    </p:spTree>
    <p:extLst>
      <p:ext uri="{BB962C8B-B14F-4D97-AF65-F5344CB8AC3E}">
        <p14:creationId xmlns:p14="http://schemas.microsoft.com/office/powerpoint/2010/main" val="1551813392"/>
      </p:ext>
    </p:extLst>
  </p:cSld>
  <p:clrMapOvr>
    <a:masterClrMapping/>
  </p:clrMapOvr>
  <p:transition>
    <p:fade/>
  </p:transition>
</p:sld>
</file>

<file path=ppt/theme/theme1.xml><?xml version="1.0" encoding="utf-8"?>
<a:theme xmlns:a="http://schemas.openxmlformats.org/drawingml/2006/main" name="Clyde &amp; Co master template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 id="{E1254A33-010E-4CC3-9661-160A48F4A047}" vid="{48F8D1B6-E299-4CBB-94DD-C6CC6D984AA3}"/>
    </a:ext>
  </a:extLst>
</a:theme>
</file>

<file path=ppt/theme/theme2.xml><?xml version="1.0" encoding="utf-8"?>
<a:theme xmlns:a="http://schemas.openxmlformats.org/drawingml/2006/main" name="Clyde &amp; Co cover alternative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 id="{E1254A33-010E-4CC3-9661-160A48F4A047}" vid="{BC1662A9-50CF-4D38-8C4C-D8409AF03531}"/>
    </a:ext>
  </a:extLst>
</a:theme>
</file>

<file path=ppt/theme/theme3.xml><?xml version="1.0" encoding="utf-8"?>
<a:theme xmlns:a="http://schemas.openxmlformats.org/drawingml/2006/main" name="Clyde &amp; Co logo variation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 id="{E1254A33-010E-4CC3-9661-160A48F4A047}" vid="{E5A7568E-997B-4DD4-8CB5-B3E6BC10B5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666193-799b-4b1a-9e52-351841e27993" xsi:nil="true"/>
    <lcf76f155ced4ddcb4097134ff3c332f xmlns="832d7674-0b0c-4341-8b17-28e534ca11e4">
      <Terms xmlns="http://schemas.microsoft.com/office/infopath/2007/PartnerControls"/>
    </lcf76f155ced4ddcb4097134ff3c332f>
  </documentManagement>
</p:properties>
</file>

<file path=customXml/item3.xml><?xml version="1.0" encoding="utf-8"?>
<properties xmlns="http://www.imanage.com/work/xmlschema">
  <documentid>BLM!80948296.1</documentid>
  <senderid>AKK</senderid>
  <senderemail>ALISTAIR.KINLEY@CLYDECO.COM</senderemail>
  <lastmodified>2025-06-03T14:13:55.0000000+01:00</lastmodified>
  <database>BLM</database>
</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C245DCB1DF20446BA95D0350A3C557F" ma:contentTypeVersion="13" ma:contentTypeDescription="Create a new document." ma:contentTypeScope="" ma:versionID="a7e5f52b2e9617b45467c72eeb5c6b4f">
  <xsd:schema xmlns:xsd="http://www.w3.org/2001/XMLSchema" xmlns:xs="http://www.w3.org/2001/XMLSchema" xmlns:p="http://schemas.microsoft.com/office/2006/metadata/properties" xmlns:ns2="832d7674-0b0c-4341-8b17-28e534ca11e4" xmlns:ns3="6f666193-799b-4b1a-9e52-351841e27993" targetNamespace="http://schemas.microsoft.com/office/2006/metadata/properties" ma:root="true" ma:fieldsID="7f0f831bb49f73ff63564df4fa700917" ns2:_="" ns3:_="">
    <xsd:import namespace="832d7674-0b0c-4341-8b17-28e534ca11e4"/>
    <xsd:import namespace="6f666193-799b-4b1a-9e52-351841e279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d7674-0b0c-4341-8b17-28e534ca11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b700c6-d62c-4e6a-8122-8aec7aacf61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666193-799b-4b1a-9e52-351841e2799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fc67261-38cf-4d2d-9f20-59052bd80454}" ma:internalName="TaxCatchAll" ma:showField="CatchAllData" ma:web="6f666193-799b-4b1a-9e52-351841e27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BACC21-8070-41E2-8342-01A027D4FC2D}">
  <ds:schemaRefs>
    <ds:schemaRef ds:uri="http://schemas.microsoft.com/sharepoint/v3/contenttype/forms"/>
  </ds:schemaRefs>
</ds:datastoreItem>
</file>

<file path=customXml/itemProps2.xml><?xml version="1.0" encoding="utf-8"?>
<ds:datastoreItem xmlns:ds="http://schemas.openxmlformats.org/officeDocument/2006/customXml" ds:itemID="{1A17B47C-82F0-4E51-8379-B34C61DF23A0}">
  <ds:schemaRefs>
    <ds:schemaRef ds:uri="http://purl.org/dc/elements/1.1/"/>
    <ds:schemaRef ds:uri="http://purl.org/dc/terms/"/>
    <ds:schemaRef ds:uri="http://schemas.microsoft.com/office/2006/metadata/properties"/>
    <ds:schemaRef ds:uri="6f666193-799b-4b1a-9e52-351841e27993"/>
    <ds:schemaRef ds:uri="832d7674-0b0c-4341-8b17-28e534ca11e4"/>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F1028B5-277A-42E3-9F99-E6EE9A1E9F68}">
  <ds:schemaRefs>
    <ds:schemaRef ds:uri="http://www.imanage.com/work/xmlschema"/>
  </ds:schemaRefs>
</ds:datastoreItem>
</file>

<file path=customXml/itemProps4.xml><?xml version="1.0" encoding="utf-8"?>
<ds:datastoreItem xmlns:ds="http://schemas.openxmlformats.org/officeDocument/2006/customXml" ds:itemID="{00CAFE2D-78E8-455F-A992-E161222C8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d7674-0b0c-4341-8b17-28e534ca11e4"/>
    <ds:schemaRef ds:uri="6f666193-799b-4b1a-9e52-351841e27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widescreen branded presentation_2025</Template>
  <TotalTime>730</TotalTime>
  <Words>1776</Words>
  <Application>Microsoft Office PowerPoint</Application>
  <PresentationFormat>On-screen Show (16:9)</PresentationFormat>
  <Paragraphs>211</Paragraphs>
  <Slides>10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Aptos</vt:lpstr>
      <vt:lpstr>Arial</vt:lpstr>
      <vt:lpstr>Caecilia LT Std Light</vt:lpstr>
      <vt:lpstr>Caecilia LT Std Roman</vt:lpstr>
      <vt:lpstr>Calibri</vt:lpstr>
      <vt:lpstr>Libre Franklin</vt:lpstr>
      <vt:lpstr>LucidaGrande</vt:lpstr>
      <vt:lpstr>Clyde &amp; Co master templates</vt:lpstr>
      <vt:lpstr>Clyde &amp; Co cover alternatives</vt:lpstr>
      <vt:lpstr>Clyde &amp; Co logo variations</vt:lpstr>
      <vt:lpstr>PowerPoint Presentation</vt:lpstr>
      <vt:lpstr>Litigation Funding: a snapshot in time</vt:lpstr>
      <vt:lpstr>Litigation Funding: a snapshot in time</vt:lpstr>
      <vt:lpstr>Litigation Funding: a snapshot in time</vt:lpstr>
      <vt:lpstr>Litigation Funding: a snapshot in time</vt:lpstr>
      <vt:lpstr>Litigation Funding: a snapshot in time</vt:lpstr>
      <vt:lpstr>Litigation Funding: a snapshot in time</vt:lpstr>
      <vt:lpstr>Litigation Funding: a snapshot in time</vt:lpstr>
      <vt:lpstr>Litigation Funding: a snapshot in time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Strasser, Karl</dc:creator>
  <cp:lastModifiedBy>Martyn Lane</cp:lastModifiedBy>
  <cp:revision>15</cp:revision>
  <dcterms:created xsi:type="dcterms:W3CDTF">2025-04-28T06:55:18Z</dcterms:created>
  <dcterms:modified xsi:type="dcterms:W3CDTF">2025-07-08T09:35:44Z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32f148be-66b9-434b-b74b-ef1e1b6d6e1c</vt:lpwstr>
  </property>
  <property fmtid="{D5CDD505-2E9C-101B-9397-08002B2CF9AE}" pid="3" name="PublishingExpirationDate">
    <vt:lpwstr/>
  </property>
  <property fmtid="{D5CDD505-2E9C-101B-9397-08002B2CF9AE}" pid="4" name="Type of document">
    <vt:lpwstr/>
  </property>
  <property fmtid="{D5CDD505-2E9C-101B-9397-08002B2CF9AE}" pid="5" name="PublishingStartDate">
    <vt:lpwstr/>
  </property>
  <property fmtid="{D5CDD505-2E9C-101B-9397-08002B2CF9AE}" pid="6" name="_dlc_DocId">
    <vt:lpwstr>SNVRNQJ2MC6M-16-294</vt:lpwstr>
  </property>
  <property fmtid="{D5CDD505-2E9C-101B-9397-08002B2CF9AE}" pid="7" name="_dlc_DocIdUrl">
    <vt:lpwstr>http://oursharedtoolkit/design/_layouts/15/DocIdRedir.aspx?ID=SNVRNQJ2MC6M-16-294, SNVRNQJ2MC6M-16-294</vt:lpwstr>
  </property>
  <property fmtid="{D5CDD505-2E9C-101B-9397-08002B2CF9AE}" pid="8" name="ContentTypeId">
    <vt:lpwstr>0x010100EC245DCB1DF20446BA95D0350A3C557F</vt:lpwstr>
  </property>
  <property fmtid="{D5CDD505-2E9C-101B-9397-08002B2CF9AE}" pid="9" name="MediaServiceImageTags">
    <vt:lpwstr/>
  </property>
</Properties>
</file>