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93" r:id="rId3"/>
    <p:sldId id="257" r:id="rId4"/>
    <p:sldId id="258" r:id="rId5"/>
    <p:sldId id="292" r:id="rId6"/>
    <p:sldId id="283" r:id="rId7"/>
    <p:sldId id="282" r:id="rId8"/>
    <p:sldId id="291" r:id="rId9"/>
    <p:sldId id="297" r:id="rId10"/>
    <p:sldId id="294" r:id="rId11"/>
    <p:sldId id="296" r:id="rId12"/>
    <p:sldId id="271" r:id="rId13"/>
  </p:sldIdLst>
  <p:sldSz cx="18288000" cy="10287000"/>
  <p:notesSz cx="7010400" cy="9296400"/>
  <p:embeddedFontLst>
    <p:embeddedFont>
      <p:font typeface="Cairo" panose="020B0604020202020204" charset="-78"/>
      <p:regular r:id="rId15"/>
      <p:bold r:id="rId16"/>
    </p:embeddedFont>
    <p:embeddedFont>
      <p:font typeface="Cairo Light" panose="020B0604020202020204" charset="-78"/>
      <p:regular r:id="rId17"/>
      <p:bold r:id="rId18"/>
    </p:embeddedFont>
    <p:embeddedFont>
      <p:font typeface="Cairo SemiBold" panose="020B0604020202020204" charset="-78"/>
      <p:regular r:id="rId19"/>
      <p:bold r:id="rId20"/>
    </p:embeddedFont>
    <p:embeddedFont>
      <p:font typeface="Impact" panose="020B0806030902050204" pitchFamily="34" charset="0"/>
      <p:regular r:id="rId21"/>
    </p:embeddedFont>
    <p:embeddedFont>
      <p:font typeface="Neue Haas Grotesk Text Pro" panose="020B0504020202020204" pitchFamily="34" charset="0"/>
      <p:regular r:id="rId22"/>
      <p:bold r:id="rId23"/>
      <p:italic r:id="rId24"/>
      <p:boldItalic r:id="rId25"/>
    </p:embeddedFont>
    <p:embeddedFont>
      <p:font typeface="PT Sans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7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DC679E87-3AFD-253D-4567-870D430FB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>
            <a:extLst>
              <a:ext uri="{FF2B5EF4-FFF2-40B4-BE49-F238E27FC236}">
                <a16:creationId xmlns:a16="http://schemas.microsoft.com/office/drawing/2014/main" id="{46D55448-1BBA-6009-75BF-DDC4459DA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7" name="Google Shape;217;p2:notes">
            <a:extLst>
              <a:ext uri="{FF2B5EF4-FFF2-40B4-BE49-F238E27FC236}">
                <a16:creationId xmlns:a16="http://schemas.microsoft.com/office/drawing/2014/main" id="{80C715D3-6D6F-6624-5889-9F3B0C8CF3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752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7B823618-A8F2-1AD3-3AFD-82A62C23F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>
            <a:extLst>
              <a:ext uri="{FF2B5EF4-FFF2-40B4-BE49-F238E27FC236}">
                <a16:creationId xmlns:a16="http://schemas.microsoft.com/office/drawing/2014/main" id="{A9DFCA9E-0A0D-E071-2494-937FA49207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7" name="Google Shape;217;p2:notes">
            <a:extLst>
              <a:ext uri="{FF2B5EF4-FFF2-40B4-BE49-F238E27FC236}">
                <a16:creationId xmlns:a16="http://schemas.microsoft.com/office/drawing/2014/main" id="{8A5F9018-6F20-97D7-946E-8C90BD1B18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21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08" name="Google Shape;5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F1A3F2FB-BC0D-13F1-2D16-45B95629A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>
            <a:extLst>
              <a:ext uri="{FF2B5EF4-FFF2-40B4-BE49-F238E27FC236}">
                <a16:creationId xmlns:a16="http://schemas.microsoft.com/office/drawing/2014/main" id="{0E3715AB-7B63-5717-7954-A1811F5551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7" name="Google Shape;217;p2:notes">
            <a:extLst>
              <a:ext uri="{FF2B5EF4-FFF2-40B4-BE49-F238E27FC236}">
                <a16:creationId xmlns:a16="http://schemas.microsoft.com/office/drawing/2014/main" id="{248E5011-B393-6100-8E1E-3FADF0BF0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13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7" name="Google Shape;2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9" name="Google Shape;2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7" name="Google Shape;2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64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7" name="Google Shape;2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67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8" name="Google Shape;2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70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78" name="Google Shape;2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539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F97DF174-E60E-7D42-921C-F871BB99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>
            <a:extLst>
              <a:ext uri="{FF2B5EF4-FFF2-40B4-BE49-F238E27FC236}">
                <a16:creationId xmlns:a16="http://schemas.microsoft.com/office/drawing/2014/main" id="{8D3495F7-3984-A109-55FE-D6C6D9A468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8" name="Google Shape;278;p6:notes">
            <a:extLst>
              <a:ext uri="{FF2B5EF4-FFF2-40B4-BE49-F238E27FC236}">
                <a16:creationId xmlns:a16="http://schemas.microsoft.com/office/drawing/2014/main" id="{73492416-CAF0-BCF4-AD03-E879E7A586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2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60400" y="794050"/>
            <a:ext cx="9527599" cy="95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>
            <a:spLocks noGrp="1"/>
          </p:cNvSpPr>
          <p:nvPr>
            <p:ph type="pic" idx="2"/>
          </p:nvPr>
        </p:nvSpPr>
        <p:spPr>
          <a:xfrm>
            <a:off x="0" y="773675"/>
            <a:ext cx="8760300" cy="95277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3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ubTitle" idx="4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5"/>
          </p:nvPr>
        </p:nvSpPr>
        <p:spPr>
          <a:xfrm>
            <a:off x="11604950" y="1618550"/>
            <a:ext cx="5932200" cy="46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Cairo"/>
              <a:buNone/>
              <a:defRPr sz="63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2pPr>
            <a:lvl3pPr lvl="2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3pPr>
            <a:lvl4pPr lvl="3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4pPr>
            <a:lvl5pPr lvl="4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5pPr>
            <a:lvl6pPr lvl="5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6pPr>
            <a:lvl7pPr lvl="6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7pPr>
            <a:lvl8pPr lvl="7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8pPr>
            <a:lvl9pPr lvl="8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6"/>
          </p:nvPr>
        </p:nvSpPr>
        <p:spPr>
          <a:xfrm>
            <a:off x="9891425" y="7269200"/>
            <a:ext cx="4212000" cy="21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">
  <p:cSld name="CUSTOM_4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2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ubTitle" idx="3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0" y="631706"/>
            <a:ext cx="18288521" cy="3326735"/>
            <a:chOff x="0" y="-28575"/>
            <a:chExt cx="3219300" cy="585600"/>
          </a:xfrm>
        </p:grpSpPr>
        <p:sp>
          <p:nvSpPr>
            <p:cNvPr id="72" name="Google Shape;72;p8"/>
            <p:cNvSpPr/>
            <p:nvPr/>
          </p:nvSpPr>
          <p:spPr>
            <a:xfrm>
              <a:off x="0" y="0"/>
              <a:ext cx="3219184" cy="557006"/>
            </a:xfrm>
            <a:custGeom>
              <a:avLst/>
              <a:gdLst/>
              <a:ahLst/>
              <a:cxnLst/>
              <a:rect l="l" t="t" r="r" b="b"/>
              <a:pathLst>
                <a:path w="3219184" h="557006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73" name="Google Shape;73;p8"/>
            <p:cNvSpPr txBox="1"/>
            <p:nvPr/>
          </p:nvSpPr>
          <p:spPr>
            <a:xfrm>
              <a:off x="0" y="-28575"/>
              <a:ext cx="3219300" cy="5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8"/>
          <p:cNvGrpSpPr/>
          <p:nvPr/>
        </p:nvGrpSpPr>
        <p:grpSpPr>
          <a:xfrm>
            <a:off x="0" y="6960347"/>
            <a:ext cx="18288521" cy="3326735"/>
            <a:chOff x="0" y="-28575"/>
            <a:chExt cx="3219300" cy="585600"/>
          </a:xfrm>
        </p:grpSpPr>
        <p:sp>
          <p:nvSpPr>
            <p:cNvPr id="75" name="Google Shape;75;p8"/>
            <p:cNvSpPr/>
            <p:nvPr/>
          </p:nvSpPr>
          <p:spPr>
            <a:xfrm>
              <a:off x="0" y="0"/>
              <a:ext cx="3219184" cy="557006"/>
            </a:xfrm>
            <a:custGeom>
              <a:avLst/>
              <a:gdLst/>
              <a:ahLst/>
              <a:cxnLst/>
              <a:rect l="l" t="t" r="r" b="b"/>
              <a:pathLst>
                <a:path w="3219184" h="557006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76" name="Google Shape;76;p8"/>
            <p:cNvSpPr txBox="1"/>
            <p:nvPr/>
          </p:nvSpPr>
          <p:spPr>
            <a:xfrm>
              <a:off x="0" y="-28575"/>
              <a:ext cx="3219300" cy="5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8"/>
          <p:cNvGrpSpPr/>
          <p:nvPr/>
        </p:nvGrpSpPr>
        <p:grpSpPr>
          <a:xfrm rot="10800000">
            <a:off x="-521" y="3958277"/>
            <a:ext cx="18288521" cy="3326735"/>
            <a:chOff x="0" y="-28575"/>
            <a:chExt cx="3219300" cy="585600"/>
          </a:xfrm>
        </p:grpSpPr>
        <p:sp>
          <p:nvSpPr>
            <p:cNvPr id="78" name="Google Shape;78;p8"/>
            <p:cNvSpPr/>
            <p:nvPr/>
          </p:nvSpPr>
          <p:spPr>
            <a:xfrm>
              <a:off x="0" y="0"/>
              <a:ext cx="3219184" cy="557006"/>
            </a:xfrm>
            <a:custGeom>
              <a:avLst/>
              <a:gdLst/>
              <a:ahLst/>
              <a:cxnLst/>
              <a:rect l="l" t="t" r="r" b="b"/>
              <a:pathLst>
                <a:path w="3219184" h="557006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79" name="Google Shape;79;p8"/>
            <p:cNvSpPr txBox="1"/>
            <p:nvPr/>
          </p:nvSpPr>
          <p:spPr>
            <a:xfrm>
              <a:off x="0" y="-28575"/>
              <a:ext cx="3219300" cy="5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8"/>
          <p:cNvSpPr txBox="1">
            <a:spLocks noGrp="1"/>
          </p:cNvSpPr>
          <p:nvPr>
            <p:ph type="body" idx="4"/>
          </p:nvPr>
        </p:nvSpPr>
        <p:spPr>
          <a:xfrm>
            <a:off x="827150" y="1224100"/>
            <a:ext cx="4212000" cy="21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5"/>
          </p:nvPr>
        </p:nvSpPr>
        <p:spPr>
          <a:xfrm>
            <a:off x="827150" y="7583300"/>
            <a:ext cx="4212000" cy="21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6"/>
          </p:nvPr>
        </p:nvSpPr>
        <p:spPr>
          <a:xfrm>
            <a:off x="13110375" y="4418966"/>
            <a:ext cx="4212000" cy="21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683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9058475" y="1578150"/>
            <a:ext cx="8263800" cy="13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600"/>
              <a:buFont typeface="Cairo"/>
              <a:buNone/>
              <a:defRPr sz="1160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title" idx="7"/>
          </p:nvPr>
        </p:nvSpPr>
        <p:spPr>
          <a:xfrm>
            <a:off x="9058475" y="8089350"/>
            <a:ext cx="8263800" cy="13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600"/>
              <a:buFont typeface="Cairo"/>
              <a:buNone/>
              <a:defRPr sz="1160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title" idx="8"/>
          </p:nvPr>
        </p:nvSpPr>
        <p:spPr>
          <a:xfrm>
            <a:off x="827150" y="4790700"/>
            <a:ext cx="8263800" cy="13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600"/>
              <a:buFont typeface="Cairo"/>
              <a:buNone/>
              <a:defRPr sz="1160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">
  <p:cSld name="CUSTOM_4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>
            <a:spLocks noGrp="1"/>
          </p:cNvSpPr>
          <p:nvPr>
            <p:ph type="pic" idx="2"/>
          </p:nvPr>
        </p:nvSpPr>
        <p:spPr>
          <a:xfrm>
            <a:off x="125" y="794050"/>
            <a:ext cx="4572000" cy="3042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9"/>
          <p:cNvSpPr>
            <a:spLocks noGrp="1"/>
          </p:cNvSpPr>
          <p:nvPr>
            <p:ph type="pic" idx="3"/>
          </p:nvPr>
        </p:nvSpPr>
        <p:spPr>
          <a:xfrm>
            <a:off x="9144000" y="794050"/>
            <a:ext cx="4572000" cy="3042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9"/>
          <p:cNvSpPr>
            <a:spLocks noGrp="1"/>
          </p:cNvSpPr>
          <p:nvPr>
            <p:ph type="pic" idx="4"/>
          </p:nvPr>
        </p:nvSpPr>
        <p:spPr>
          <a:xfrm>
            <a:off x="13716000" y="1860438"/>
            <a:ext cx="4572000" cy="3042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9"/>
          <p:cNvSpPr>
            <a:spLocks noGrp="1"/>
          </p:cNvSpPr>
          <p:nvPr>
            <p:ph type="pic" idx="5"/>
          </p:nvPr>
        </p:nvSpPr>
        <p:spPr>
          <a:xfrm>
            <a:off x="4572000" y="1860438"/>
            <a:ext cx="4572000" cy="3042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9"/>
          <p:cNvSpPr txBox="1">
            <a:spLocks noGrp="1"/>
          </p:cNvSpPr>
          <p:nvPr>
            <p:ph type="subTitle" idx="1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6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7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9"/>
          <p:cNvGrpSpPr/>
          <p:nvPr/>
        </p:nvGrpSpPr>
        <p:grpSpPr>
          <a:xfrm>
            <a:off x="0" y="631706"/>
            <a:ext cx="18288521" cy="9655224"/>
            <a:chOff x="0" y="-28575"/>
            <a:chExt cx="3219300" cy="1699594"/>
          </a:xfrm>
        </p:grpSpPr>
        <p:sp>
          <p:nvSpPr>
            <p:cNvPr id="95" name="Google Shape;95;p9"/>
            <p:cNvSpPr/>
            <p:nvPr/>
          </p:nvSpPr>
          <p:spPr>
            <a:xfrm>
              <a:off x="0" y="0"/>
              <a:ext cx="3219184" cy="1671019"/>
            </a:xfrm>
            <a:custGeom>
              <a:avLst/>
              <a:gdLst/>
              <a:ahLst/>
              <a:cxnLst/>
              <a:rect l="l" t="t" r="r" b="b"/>
              <a:pathLst>
                <a:path w="3219184" h="1671019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6" name="Google Shape;96;p9"/>
            <p:cNvSpPr txBox="1"/>
            <p:nvPr/>
          </p:nvSpPr>
          <p:spPr>
            <a:xfrm>
              <a:off x="0" y="-28575"/>
              <a:ext cx="3219300" cy="169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9"/>
          <p:cNvSpPr>
            <a:spLocks noGrp="1"/>
          </p:cNvSpPr>
          <p:nvPr>
            <p:ph type="pic" idx="8"/>
          </p:nvPr>
        </p:nvSpPr>
        <p:spPr>
          <a:xfrm>
            <a:off x="125" y="4902475"/>
            <a:ext cx="9144000" cy="5384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8" name="Google Shape;98;p9"/>
          <p:cNvGrpSpPr/>
          <p:nvPr/>
        </p:nvGrpSpPr>
        <p:grpSpPr>
          <a:xfrm rot="-5400000">
            <a:off x="1671454" y="2001787"/>
            <a:ext cx="1066892" cy="4734462"/>
            <a:chOff x="0" y="-28575"/>
            <a:chExt cx="187800" cy="833400"/>
          </a:xfrm>
        </p:grpSpPr>
        <p:sp>
          <p:nvSpPr>
            <p:cNvPr id="99" name="Google Shape;99;p9"/>
            <p:cNvSpPr/>
            <p:nvPr/>
          </p:nvSpPr>
          <p:spPr>
            <a:xfrm>
              <a:off x="0" y="0"/>
              <a:ext cx="187709" cy="804796"/>
            </a:xfrm>
            <a:custGeom>
              <a:avLst/>
              <a:gdLst/>
              <a:ahLst/>
              <a:cxnLst/>
              <a:rect l="l" t="t" r="r" b="b"/>
              <a:pathLst>
                <a:path w="187709" h="804796" extrusionOk="0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0" name="Google Shape;100;p9"/>
            <p:cNvSpPr txBox="1"/>
            <p:nvPr/>
          </p:nvSpPr>
          <p:spPr>
            <a:xfrm>
              <a:off x="0" y="-28575"/>
              <a:ext cx="187800" cy="8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9"/>
          <p:cNvGrpSpPr/>
          <p:nvPr/>
        </p:nvGrpSpPr>
        <p:grpSpPr>
          <a:xfrm rot="-5400000">
            <a:off x="6243454" y="-1040272"/>
            <a:ext cx="1066892" cy="4734462"/>
            <a:chOff x="0" y="-28575"/>
            <a:chExt cx="187800" cy="833400"/>
          </a:xfrm>
        </p:grpSpPr>
        <p:sp>
          <p:nvSpPr>
            <p:cNvPr id="102" name="Google Shape;102;p9"/>
            <p:cNvSpPr/>
            <p:nvPr/>
          </p:nvSpPr>
          <p:spPr>
            <a:xfrm>
              <a:off x="0" y="0"/>
              <a:ext cx="187709" cy="804796"/>
            </a:xfrm>
            <a:custGeom>
              <a:avLst/>
              <a:gdLst/>
              <a:ahLst/>
              <a:cxnLst/>
              <a:rect l="l" t="t" r="r" b="b"/>
              <a:pathLst>
                <a:path w="187709" h="804796" extrusionOk="0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3" name="Google Shape;103;p9"/>
            <p:cNvSpPr txBox="1"/>
            <p:nvPr/>
          </p:nvSpPr>
          <p:spPr>
            <a:xfrm>
              <a:off x="0" y="-28575"/>
              <a:ext cx="187800" cy="8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9"/>
          <p:cNvGrpSpPr/>
          <p:nvPr/>
        </p:nvGrpSpPr>
        <p:grpSpPr>
          <a:xfrm rot="-5400000">
            <a:off x="15387454" y="-1040272"/>
            <a:ext cx="1066892" cy="4734462"/>
            <a:chOff x="0" y="-28575"/>
            <a:chExt cx="187800" cy="833400"/>
          </a:xfrm>
        </p:grpSpPr>
        <p:sp>
          <p:nvSpPr>
            <p:cNvPr id="105" name="Google Shape;105;p9"/>
            <p:cNvSpPr/>
            <p:nvPr/>
          </p:nvSpPr>
          <p:spPr>
            <a:xfrm>
              <a:off x="0" y="0"/>
              <a:ext cx="187709" cy="804796"/>
            </a:xfrm>
            <a:custGeom>
              <a:avLst/>
              <a:gdLst/>
              <a:ahLst/>
              <a:cxnLst/>
              <a:rect l="l" t="t" r="r" b="b"/>
              <a:pathLst>
                <a:path w="187709" h="804796" extrusionOk="0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6" name="Google Shape;106;p9"/>
            <p:cNvSpPr txBox="1"/>
            <p:nvPr/>
          </p:nvSpPr>
          <p:spPr>
            <a:xfrm>
              <a:off x="0" y="-28575"/>
              <a:ext cx="187800" cy="8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 rot="-5400000">
            <a:off x="10815454" y="2001787"/>
            <a:ext cx="1066892" cy="4734462"/>
            <a:chOff x="0" y="-28575"/>
            <a:chExt cx="187800" cy="833400"/>
          </a:xfrm>
        </p:grpSpPr>
        <p:sp>
          <p:nvSpPr>
            <p:cNvPr id="108" name="Google Shape;108;p9"/>
            <p:cNvSpPr/>
            <p:nvPr/>
          </p:nvSpPr>
          <p:spPr>
            <a:xfrm>
              <a:off x="0" y="0"/>
              <a:ext cx="187709" cy="804796"/>
            </a:xfrm>
            <a:custGeom>
              <a:avLst/>
              <a:gdLst/>
              <a:ahLst/>
              <a:cxnLst/>
              <a:rect l="l" t="t" r="r" b="b"/>
              <a:pathLst>
                <a:path w="187709" h="804796" extrusionOk="0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9" name="Google Shape;109;p9"/>
            <p:cNvSpPr txBox="1"/>
            <p:nvPr/>
          </p:nvSpPr>
          <p:spPr>
            <a:xfrm>
              <a:off x="0" y="-28575"/>
              <a:ext cx="187800" cy="8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9"/>
          <p:cNvSpPr txBox="1">
            <a:spLocks noGrp="1"/>
          </p:cNvSpPr>
          <p:nvPr>
            <p:ph type="body" idx="9"/>
          </p:nvPr>
        </p:nvSpPr>
        <p:spPr>
          <a:xfrm>
            <a:off x="180125" y="4395125"/>
            <a:ext cx="42120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»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3"/>
          </p:nvPr>
        </p:nvSpPr>
        <p:spPr>
          <a:xfrm>
            <a:off x="180125" y="3981175"/>
            <a:ext cx="3749400" cy="39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iro"/>
              <a:buNone/>
              <a:defRPr sz="195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body" idx="14"/>
          </p:nvPr>
        </p:nvSpPr>
        <p:spPr>
          <a:xfrm>
            <a:off x="9324000" y="4395125"/>
            <a:ext cx="42120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»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5"/>
          </p:nvPr>
        </p:nvSpPr>
        <p:spPr>
          <a:xfrm>
            <a:off x="9324000" y="3981175"/>
            <a:ext cx="3749400" cy="39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iro"/>
              <a:buNone/>
              <a:defRPr sz="195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body" idx="16"/>
          </p:nvPr>
        </p:nvSpPr>
        <p:spPr>
          <a:xfrm>
            <a:off x="4752063" y="1380188"/>
            <a:ext cx="42120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»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7"/>
          </p:nvPr>
        </p:nvSpPr>
        <p:spPr>
          <a:xfrm>
            <a:off x="4752063" y="966238"/>
            <a:ext cx="3749400" cy="39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iro"/>
              <a:buNone/>
              <a:defRPr sz="195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18"/>
          </p:nvPr>
        </p:nvSpPr>
        <p:spPr>
          <a:xfrm>
            <a:off x="13895913" y="1380188"/>
            <a:ext cx="42120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»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2425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sz="1950"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9"/>
          </p:nvPr>
        </p:nvSpPr>
        <p:spPr>
          <a:xfrm>
            <a:off x="13895913" y="966238"/>
            <a:ext cx="3749400" cy="39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iro"/>
              <a:buNone/>
              <a:defRPr sz="195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1950"/>
              <a:buNone/>
              <a:defRPr sz="1950" b="1"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20"/>
          </p:nvPr>
        </p:nvSpPr>
        <p:spPr>
          <a:xfrm>
            <a:off x="10322950" y="7547963"/>
            <a:ext cx="6786000" cy="1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9584050" y="5743288"/>
            <a:ext cx="8263800" cy="133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600"/>
              <a:buFont typeface="Cairo"/>
              <a:buNone/>
              <a:defRPr sz="1160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">
  <p:cSld name="CUSTOM_4_1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0"/>
          <p:cNvGrpSpPr/>
          <p:nvPr/>
        </p:nvGrpSpPr>
        <p:grpSpPr>
          <a:xfrm>
            <a:off x="0" y="631706"/>
            <a:ext cx="18288521" cy="9655224"/>
            <a:chOff x="0" y="-28575"/>
            <a:chExt cx="3219300" cy="1699594"/>
          </a:xfrm>
        </p:grpSpPr>
        <p:sp>
          <p:nvSpPr>
            <p:cNvPr id="122" name="Google Shape;122;p10"/>
            <p:cNvSpPr/>
            <p:nvPr/>
          </p:nvSpPr>
          <p:spPr>
            <a:xfrm>
              <a:off x="0" y="0"/>
              <a:ext cx="3219184" cy="1671019"/>
            </a:xfrm>
            <a:custGeom>
              <a:avLst/>
              <a:gdLst/>
              <a:ahLst/>
              <a:cxnLst/>
              <a:rect l="l" t="t" r="r" b="b"/>
              <a:pathLst>
                <a:path w="3219184" h="1671019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3" name="Google Shape;123;p10"/>
            <p:cNvSpPr txBox="1"/>
            <p:nvPr/>
          </p:nvSpPr>
          <p:spPr>
            <a:xfrm>
              <a:off x="0" y="-28575"/>
              <a:ext cx="3219300" cy="169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10536400" y="6612638"/>
            <a:ext cx="6786000" cy="1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subTitle" idx="2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subTitle" idx="3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subTitle" idx="4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6860525" y="2212825"/>
            <a:ext cx="10461600" cy="308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Font typeface="Cairo"/>
              <a:buNone/>
              <a:defRPr sz="12600">
                <a:latin typeface="Cairo"/>
                <a:ea typeface="Cairo"/>
                <a:cs typeface="Cairo"/>
                <a:sym typeface="Cair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endParaRPr/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2">
            <a:alphaModFix/>
          </a:blip>
          <a:srcRect l="26664" b="18467"/>
          <a:stretch/>
        </p:blipFill>
        <p:spPr>
          <a:xfrm>
            <a:off x="0" y="794050"/>
            <a:ext cx="7914949" cy="949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 1">
  <p:cSld name="CUSTOM_4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>
            <a:spLocks noGrp="1"/>
          </p:cNvSpPr>
          <p:nvPr>
            <p:ph type="pic" idx="2"/>
          </p:nvPr>
        </p:nvSpPr>
        <p:spPr>
          <a:xfrm>
            <a:off x="7495500" y="819350"/>
            <a:ext cx="10792500" cy="95016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1"/>
          <p:cNvSpPr txBox="1">
            <a:spLocks noGrp="1"/>
          </p:cNvSpPr>
          <p:nvPr>
            <p:ph type="subTitle" idx="1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subTitle" idx="3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subTitle" idx="4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2">
            <a:alphaModFix/>
          </a:blip>
          <a:srcRect l="2305"/>
          <a:stretch/>
        </p:blipFill>
        <p:spPr>
          <a:xfrm>
            <a:off x="0" y="819350"/>
            <a:ext cx="7495501" cy="950169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/>
        </p:nvSpPr>
        <p:spPr>
          <a:xfrm>
            <a:off x="2671959" y="981075"/>
            <a:ext cx="21516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76" b="0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01</a:t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2671959" y="3935835"/>
            <a:ext cx="21516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76" b="0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02</a:t>
            </a:r>
            <a:endParaRPr/>
          </a:p>
        </p:txBody>
      </p:sp>
      <p:sp>
        <p:nvSpPr>
          <p:cNvPr id="138" name="Google Shape;138;p11"/>
          <p:cNvSpPr txBox="1"/>
          <p:nvPr/>
        </p:nvSpPr>
        <p:spPr>
          <a:xfrm>
            <a:off x="2671959" y="6890594"/>
            <a:ext cx="21516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76" b="0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03</a:t>
            </a:r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5"/>
          </p:nvPr>
        </p:nvSpPr>
        <p:spPr>
          <a:xfrm>
            <a:off x="266175" y="2335373"/>
            <a:ext cx="67860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6"/>
          </p:nvPr>
        </p:nvSpPr>
        <p:spPr>
          <a:xfrm>
            <a:off x="266175" y="5290098"/>
            <a:ext cx="67860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7"/>
          </p:nvPr>
        </p:nvSpPr>
        <p:spPr>
          <a:xfrm>
            <a:off x="266175" y="8244823"/>
            <a:ext cx="67860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 1 1">
  <p:cSld name="CUSTOM_4_1_1_1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>
            <a:spLocks noGrp="1"/>
          </p:cNvSpPr>
          <p:nvPr>
            <p:ph type="pic" idx="2"/>
          </p:nvPr>
        </p:nvSpPr>
        <p:spPr>
          <a:xfrm>
            <a:off x="0" y="790750"/>
            <a:ext cx="18306000" cy="489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12"/>
          <p:cNvSpPr txBox="1">
            <a:spLocks noGrp="1"/>
          </p:cNvSpPr>
          <p:nvPr>
            <p:ph type="title"/>
          </p:nvPr>
        </p:nvSpPr>
        <p:spPr>
          <a:xfrm>
            <a:off x="952500" y="1459550"/>
            <a:ext cx="10461600" cy="308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Font typeface="Cairo"/>
              <a:buNone/>
              <a:defRPr sz="10300">
                <a:latin typeface="Cairo"/>
                <a:ea typeface="Cairo"/>
                <a:cs typeface="Cairo"/>
                <a:sym typeface="Cair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subTitle" idx="1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subTitle" idx="3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subTitle" idx="4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148" name="Google Shape;148;p12"/>
          <p:cNvGrpSpPr/>
          <p:nvPr/>
        </p:nvGrpSpPr>
        <p:grpSpPr>
          <a:xfrm>
            <a:off x="6096000" y="5526865"/>
            <a:ext cx="6096174" cy="4760100"/>
            <a:chOff x="0" y="-28575"/>
            <a:chExt cx="1073100" cy="837913"/>
          </a:xfrm>
        </p:grpSpPr>
        <p:sp>
          <p:nvSpPr>
            <p:cNvPr id="149" name="Google Shape;149;p12"/>
            <p:cNvSpPr/>
            <p:nvPr/>
          </p:nvSpPr>
          <p:spPr>
            <a:xfrm>
              <a:off x="0" y="0"/>
              <a:ext cx="1073061" cy="809338"/>
            </a:xfrm>
            <a:custGeom>
              <a:avLst/>
              <a:gdLst/>
              <a:ahLst/>
              <a:cxnLst/>
              <a:rect l="l" t="t" r="r" b="b"/>
              <a:pathLst>
                <a:path w="1073061" h="809338" extrusionOk="0">
                  <a:moveTo>
                    <a:pt x="0" y="0"/>
                  </a:moveTo>
                  <a:lnTo>
                    <a:pt x="1073061" y="0"/>
                  </a:lnTo>
                  <a:lnTo>
                    <a:pt x="1073061" y="809338"/>
                  </a:lnTo>
                  <a:lnTo>
                    <a:pt x="0" y="809338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0" name="Google Shape;150;p12"/>
            <p:cNvSpPr txBox="1"/>
            <p:nvPr/>
          </p:nvSpPr>
          <p:spPr>
            <a:xfrm>
              <a:off x="0" y="-28575"/>
              <a:ext cx="1073100" cy="8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2"/>
          <p:cNvGrpSpPr/>
          <p:nvPr/>
        </p:nvGrpSpPr>
        <p:grpSpPr>
          <a:xfrm>
            <a:off x="12192000" y="5526865"/>
            <a:ext cx="6096174" cy="4760100"/>
            <a:chOff x="0" y="-28575"/>
            <a:chExt cx="1073100" cy="837913"/>
          </a:xfrm>
        </p:grpSpPr>
        <p:sp>
          <p:nvSpPr>
            <p:cNvPr id="152" name="Google Shape;152;p12"/>
            <p:cNvSpPr/>
            <p:nvPr/>
          </p:nvSpPr>
          <p:spPr>
            <a:xfrm>
              <a:off x="0" y="0"/>
              <a:ext cx="1073061" cy="809338"/>
            </a:xfrm>
            <a:custGeom>
              <a:avLst/>
              <a:gdLst/>
              <a:ahLst/>
              <a:cxnLst/>
              <a:rect l="l" t="t" r="r" b="b"/>
              <a:pathLst>
                <a:path w="1073061" h="809338" extrusionOk="0">
                  <a:moveTo>
                    <a:pt x="0" y="0"/>
                  </a:moveTo>
                  <a:lnTo>
                    <a:pt x="1073061" y="0"/>
                  </a:lnTo>
                  <a:lnTo>
                    <a:pt x="1073061" y="809338"/>
                  </a:lnTo>
                  <a:lnTo>
                    <a:pt x="0" y="809338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3" name="Google Shape;153;p12"/>
            <p:cNvSpPr txBox="1"/>
            <p:nvPr/>
          </p:nvSpPr>
          <p:spPr>
            <a:xfrm>
              <a:off x="0" y="-28575"/>
              <a:ext cx="1073100" cy="8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2"/>
          <p:cNvGrpSpPr/>
          <p:nvPr/>
        </p:nvGrpSpPr>
        <p:grpSpPr>
          <a:xfrm>
            <a:off x="0" y="5526865"/>
            <a:ext cx="6096174" cy="4760100"/>
            <a:chOff x="0" y="-28575"/>
            <a:chExt cx="1073100" cy="837913"/>
          </a:xfrm>
        </p:grpSpPr>
        <p:sp>
          <p:nvSpPr>
            <p:cNvPr id="155" name="Google Shape;155;p12"/>
            <p:cNvSpPr/>
            <p:nvPr/>
          </p:nvSpPr>
          <p:spPr>
            <a:xfrm>
              <a:off x="0" y="0"/>
              <a:ext cx="1073061" cy="809338"/>
            </a:xfrm>
            <a:custGeom>
              <a:avLst/>
              <a:gdLst/>
              <a:ahLst/>
              <a:cxnLst/>
              <a:rect l="l" t="t" r="r" b="b"/>
              <a:pathLst>
                <a:path w="1073061" h="809338" extrusionOk="0">
                  <a:moveTo>
                    <a:pt x="0" y="0"/>
                  </a:moveTo>
                  <a:lnTo>
                    <a:pt x="1073061" y="0"/>
                  </a:lnTo>
                  <a:lnTo>
                    <a:pt x="1073061" y="809338"/>
                  </a:lnTo>
                  <a:lnTo>
                    <a:pt x="0" y="809338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6" name="Google Shape;156;p12"/>
            <p:cNvSpPr txBox="1"/>
            <p:nvPr/>
          </p:nvSpPr>
          <p:spPr>
            <a:xfrm>
              <a:off x="0" y="-28575"/>
              <a:ext cx="1073100" cy="8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2"/>
          <p:cNvSpPr txBox="1">
            <a:spLocks noGrp="1"/>
          </p:cNvSpPr>
          <p:nvPr>
            <p:ph type="body" idx="5"/>
          </p:nvPr>
        </p:nvSpPr>
        <p:spPr>
          <a:xfrm>
            <a:off x="853450" y="7839647"/>
            <a:ext cx="42120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subTitle" idx="6"/>
          </p:nvPr>
        </p:nvSpPr>
        <p:spPr>
          <a:xfrm>
            <a:off x="442600" y="6417800"/>
            <a:ext cx="5210700" cy="125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iro"/>
              <a:buNone/>
              <a:defRPr sz="36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body" idx="7"/>
          </p:nvPr>
        </p:nvSpPr>
        <p:spPr>
          <a:xfrm>
            <a:off x="6949588" y="7839647"/>
            <a:ext cx="42120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subTitle" idx="8"/>
          </p:nvPr>
        </p:nvSpPr>
        <p:spPr>
          <a:xfrm>
            <a:off x="6538738" y="6417800"/>
            <a:ext cx="5210700" cy="125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iro"/>
              <a:buNone/>
              <a:defRPr sz="36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9"/>
          </p:nvPr>
        </p:nvSpPr>
        <p:spPr>
          <a:xfrm>
            <a:off x="13045713" y="7839647"/>
            <a:ext cx="42120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subTitle" idx="13"/>
          </p:nvPr>
        </p:nvSpPr>
        <p:spPr>
          <a:xfrm>
            <a:off x="12634863" y="6417800"/>
            <a:ext cx="5210700" cy="125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iro"/>
              <a:buNone/>
              <a:defRPr sz="36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 1 1 1">
  <p:cSld name="CUSTOM_4_1_1_1_1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body" idx="1"/>
          </p:nvPr>
        </p:nvSpPr>
        <p:spPr>
          <a:xfrm>
            <a:off x="10671150" y="8166775"/>
            <a:ext cx="70608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/>
          </p:nvPr>
        </p:nvSpPr>
        <p:spPr>
          <a:xfrm>
            <a:off x="827150" y="8166775"/>
            <a:ext cx="9057300" cy="146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Font typeface="Cairo"/>
              <a:buNone/>
              <a:defRPr sz="9500">
                <a:latin typeface="Cairo"/>
                <a:ea typeface="Cairo"/>
                <a:cs typeface="Cairo"/>
                <a:sym typeface="Cair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2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3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4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0" y="631706"/>
            <a:ext cx="18288521" cy="7013071"/>
            <a:chOff x="0" y="-28575"/>
            <a:chExt cx="3219300" cy="1234500"/>
          </a:xfrm>
        </p:grpSpPr>
        <p:sp>
          <p:nvSpPr>
            <p:cNvPr id="170" name="Google Shape;170;p13"/>
            <p:cNvSpPr/>
            <p:nvPr/>
          </p:nvSpPr>
          <p:spPr>
            <a:xfrm>
              <a:off x="0" y="0"/>
              <a:ext cx="3219184" cy="1205847"/>
            </a:xfrm>
            <a:custGeom>
              <a:avLst/>
              <a:gdLst/>
              <a:ahLst/>
              <a:cxnLst/>
              <a:rect l="l" t="t" r="r" b="b"/>
              <a:pathLst>
                <a:path w="3219184" h="1205847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1205847"/>
                  </a:lnTo>
                  <a:lnTo>
                    <a:pt x="0" y="1205847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1" name="Google Shape;171;p13"/>
            <p:cNvSpPr txBox="1"/>
            <p:nvPr/>
          </p:nvSpPr>
          <p:spPr>
            <a:xfrm>
              <a:off x="0" y="-28575"/>
              <a:ext cx="3219300" cy="12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2" name="Google Shape;1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71138" y="1406510"/>
            <a:ext cx="7060726" cy="566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 1 1 1 1">
  <p:cSld name="CUSTOM_4_1_1_1_1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>
            <a:spLocks noGrp="1"/>
          </p:cNvSpPr>
          <p:nvPr>
            <p:ph type="subTitle" idx="1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subTitle" idx="2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3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4"/>
          <p:cNvGrpSpPr/>
          <p:nvPr/>
        </p:nvGrpSpPr>
        <p:grpSpPr>
          <a:xfrm>
            <a:off x="0" y="631706"/>
            <a:ext cx="18288521" cy="4040824"/>
            <a:chOff x="0" y="-28575"/>
            <a:chExt cx="3219300" cy="711300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3219184" cy="682723"/>
            </a:xfrm>
            <a:custGeom>
              <a:avLst/>
              <a:gdLst/>
              <a:ahLst/>
              <a:cxnLst/>
              <a:rect l="l" t="t" r="r" b="b"/>
              <a:pathLst>
                <a:path w="3219184" h="682723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682723"/>
                  </a:lnTo>
                  <a:lnTo>
                    <a:pt x="0" y="682723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9" name="Google Shape;179;p14"/>
            <p:cNvSpPr txBox="1"/>
            <p:nvPr/>
          </p:nvSpPr>
          <p:spPr>
            <a:xfrm>
              <a:off x="0" y="-28575"/>
              <a:ext cx="32193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4"/>
          <p:cNvSpPr/>
          <p:nvPr/>
        </p:nvSpPr>
        <p:spPr>
          <a:xfrm flipH="1">
            <a:off x="0" y="4672549"/>
            <a:ext cx="5803076" cy="2890987"/>
          </a:xfrm>
          <a:custGeom>
            <a:avLst/>
            <a:gdLst/>
            <a:ahLst/>
            <a:cxnLst/>
            <a:rect l="l" t="t" r="r" b="b"/>
            <a:pathLst>
              <a:path w="5803076" h="2890987" extrusionOk="0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 flipH="1">
            <a:off x="6173156" y="4672549"/>
            <a:ext cx="5803076" cy="2890987"/>
          </a:xfrm>
          <a:custGeom>
            <a:avLst/>
            <a:gdLst/>
            <a:ahLst/>
            <a:cxnLst/>
            <a:rect l="l" t="t" r="r" b="b"/>
            <a:pathLst>
              <a:path w="5803076" h="2890987" extrusionOk="0">
                <a:moveTo>
                  <a:pt x="5803077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7" y="2890987"/>
                </a:lnTo>
                <a:lnTo>
                  <a:pt x="580307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 flipH="1">
            <a:off x="12484924" y="4672549"/>
            <a:ext cx="5803076" cy="2890987"/>
          </a:xfrm>
          <a:custGeom>
            <a:avLst/>
            <a:gdLst/>
            <a:ahLst/>
            <a:cxnLst/>
            <a:rect l="l" t="t" r="r" b="b"/>
            <a:pathLst>
              <a:path w="5803076" h="2890987" extrusionOk="0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3" name="Google Shape;183;p14"/>
          <p:cNvSpPr/>
          <p:nvPr/>
        </p:nvSpPr>
        <p:spPr>
          <a:xfrm rot="10800000" flipH="1">
            <a:off x="0" y="1781562"/>
            <a:ext cx="5803076" cy="2890987"/>
          </a:xfrm>
          <a:custGeom>
            <a:avLst/>
            <a:gdLst/>
            <a:ahLst/>
            <a:cxnLst/>
            <a:rect l="l" t="t" r="r" b="b"/>
            <a:pathLst>
              <a:path w="5803076" h="2890987" extrusionOk="0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4" name="Google Shape;184;p14"/>
          <p:cNvSpPr/>
          <p:nvPr/>
        </p:nvSpPr>
        <p:spPr>
          <a:xfrm rot="10800000" flipH="1">
            <a:off x="6173156" y="1781562"/>
            <a:ext cx="5803076" cy="2890987"/>
          </a:xfrm>
          <a:custGeom>
            <a:avLst/>
            <a:gdLst/>
            <a:ahLst/>
            <a:cxnLst/>
            <a:rect l="l" t="t" r="r" b="b"/>
            <a:pathLst>
              <a:path w="5803076" h="2890987" extrusionOk="0">
                <a:moveTo>
                  <a:pt x="5803077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7" y="2890987"/>
                </a:lnTo>
                <a:lnTo>
                  <a:pt x="580307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 rot="10800000" flipH="1">
            <a:off x="12484924" y="1781562"/>
            <a:ext cx="5803076" cy="2890987"/>
          </a:xfrm>
          <a:custGeom>
            <a:avLst/>
            <a:gdLst/>
            <a:ahLst/>
            <a:cxnLst/>
            <a:rect l="l" t="t" r="r" b="b"/>
            <a:pathLst>
              <a:path w="5803076" h="2890987" extrusionOk="0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6" name="Google Shape;186;p14"/>
          <p:cNvSpPr txBox="1"/>
          <p:nvPr/>
        </p:nvSpPr>
        <p:spPr>
          <a:xfrm>
            <a:off x="2212826" y="2268081"/>
            <a:ext cx="13773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0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8385983" y="2265559"/>
            <a:ext cx="13773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0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/>
          </a:p>
        </p:txBody>
      </p:sp>
      <p:sp>
        <p:nvSpPr>
          <p:cNvPr id="188" name="Google Shape;188;p14"/>
          <p:cNvSpPr txBox="1"/>
          <p:nvPr/>
        </p:nvSpPr>
        <p:spPr>
          <a:xfrm>
            <a:off x="14697850" y="2265559"/>
            <a:ext cx="13773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0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</a:t>
            </a:r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4"/>
          </p:nvPr>
        </p:nvSpPr>
        <p:spPr>
          <a:xfrm>
            <a:off x="411300" y="4967800"/>
            <a:ext cx="49803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body" idx="5"/>
          </p:nvPr>
        </p:nvSpPr>
        <p:spPr>
          <a:xfrm>
            <a:off x="6584475" y="4967800"/>
            <a:ext cx="49803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6"/>
          </p:nvPr>
        </p:nvSpPr>
        <p:spPr>
          <a:xfrm>
            <a:off x="12896350" y="4967800"/>
            <a:ext cx="49803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277725" y="8236943"/>
            <a:ext cx="17593800" cy="146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Font typeface="Cairo"/>
              <a:buNone/>
              <a:defRPr sz="8500">
                <a:latin typeface="Cairo"/>
                <a:ea typeface="Cairo"/>
                <a:cs typeface="Cairo"/>
                <a:sym typeface="Cair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7"/>
          </p:nvPr>
        </p:nvSpPr>
        <p:spPr>
          <a:xfrm>
            <a:off x="619200" y="3790700"/>
            <a:ext cx="4564500" cy="4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subTitle" idx="8"/>
          </p:nvPr>
        </p:nvSpPr>
        <p:spPr>
          <a:xfrm>
            <a:off x="6792375" y="3790700"/>
            <a:ext cx="4564500" cy="4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subTitle" idx="9"/>
          </p:nvPr>
        </p:nvSpPr>
        <p:spPr>
          <a:xfrm>
            <a:off x="13104250" y="3790700"/>
            <a:ext cx="4564500" cy="4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BB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92800"/>
            <a:ext cx="19379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450"/>
              <a:buFont typeface="Cairo Light"/>
              <a:buNone/>
              <a:defRPr sz="11450" i="0" u="none" strike="noStrike" cap="none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3360250"/>
            <a:ext cx="9958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683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683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683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683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683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683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683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683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sz="2200" i="0" u="none" strike="noStrike" cap="non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podcasts.apple.com/us/podcast/what-happens-next-in-the-baltimore-bridge-case/id1388378983?i=1000704616439" TargetMode="External"/><Relationship Id="rId4" Type="http://schemas.openxmlformats.org/officeDocument/2006/relationships/hyperlink" Target="https://www.gvlaw.com/news/james-mercante-featured-in-latest-issue-of-the-new-york-law-journ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BB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 l="74799" b="68527"/>
          <a:stretch/>
        </p:blipFill>
        <p:spPr>
          <a:xfrm>
            <a:off x="0" y="6915675"/>
            <a:ext cx="2503148" cy="33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3">
            <a:alphaModFix/>
          </a:blip>
          <a:srcRect t="59971" r="55669"/>
          <a:stretch/>
        </p:blipFill>
        <p:spPr>
          <a:xfrm>
            <a:off x="10976075" y="0"/>
            <a:ext cx="7312052" cy="71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5"/>
          <p:cNvSpPr txBox="1"/>
          <p:nvPr/>
        </p:nvSpPr>
        <p:spPr>
          <a:xfrm>
            <a:off x="348696" y="1717801"/>
            <a:ext cx="1595717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GB" sz="4800" spc="-50" dirty="0" err="1"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IntAP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DALI Drama: Baltimore Bridge To Nowhere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12649200" y="8692957"/>
            <a:ext cx="545782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dirty="0">
                <a:solidFill>
                  <a:schemeClr val="tx1"/>
                </a:solidFill>
                <a:latin typeface="PT Sans" panose="020B0503020203020204" pitchFamily="34" charset="0"/>
                <a:ea typeface="PT Sans"/>
                <a:cs typeface="Times New Roman" panose="02020603050405020304" pitchFamily="18" charset="0"/>
                <a:sym typeface="PT Sans"/>
              </a:rPr>
              <a:t>James E. Mercante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PT Sans" panose="020B05030202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IntAP</a:t>
            </a:r>
            <a:r>
              <a:rPr lang="en-US" sz="1800" b="1" dirty="0">
                <a:effectLst/>
                <a:latin typeface="PT Sans" panose="020B05030202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Spring Meet</a:t>
            </a:r>
            <a:r>
              <a:rPr lang="en-US" sz="1800" b="1" dirty="0">
                <a:effectLst/>
                <a:latin typeface="PT Sans" panose="020B05030202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ing</a:t>
            </a:r>
            <a:endParaRPr lang="en-US" sz="1800" b="1" dirty="0">
              <a:latin typeface="PT Sans" panose="020B0503020203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PT Sans" panose="020B05030202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Munich, Germany</a:t>
            </a:r>
            <a:endParaRPr lang="es-ES" sz="3200" b="1" i="0" u="none" strike="noStrike" cap="none" dirty="0">
              <a:solidFill>
                <a:srgbClr val="FFFFFF"/>
              </a:solidFill>
              <a:latin typeface="PT Sans" panose="020B0503020203020204" pitchFamily="34" charset="0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tx1"/>
                </a:solidFill>
                <a:latin typeface="PT Sans"/>
                <a:ea typeface="PT Sans"/>
                <a:cs typeface="PT Sans"/>
                <a:sym typeface="PT Sans"/>
              </a:rPr>
              <a:t>June 4, 2025</a:t>
            </a:r>
          </a:p>
        </p:txBody>
      </p:sp>
      <p:grpSp>
        <p:nvGrpSpPr>
          <p:cNvPr id="208" name="Google Shape;208;p15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209" name="Google Shape;209;p15"/>
            <p:cNvSpPr/>
            <p:nvPr/>
          </p:nvSpPr>
          <p:spPr>
            <a:xfrm>
              <a:off x="0" y="0"/>
              <a:ext cx="4816592" cy="209129"/>
            </a:xfrm>
            <a:custGeom>
              <a:avLst/>
              <a:gdLst/>
              <a:ahLst/>
              <a:cxnLst/>
              <a:rect l="l" t="t" r="r" b="b"/>
              <a:pathLst>
                <a:path w="4816592" h="20912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Picture 5" descr="A ship in the water&#10;&#10;Description automatically generated">
            <a:extLst>
              <a:ext uri="{FF2B5EF4-FFF2-40B4-BE49-F238E27FC236}">
                <a16:creationId xmlns:a16="http://schemas.microsoft.com/office/drawing/2014/main" id="{C1AA27E7-C043-B1B5-6F1A-9F7027AF2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94" y="5280702"/>
            <a:ext cx="3107603" cy="2067751"/>
          </a:xfrm>
          <a:prstGeom prst="rect">
            <a:avLst/>
          </a:prstGeom>
        </p:spPr>
      </p:pic>
      <p:pic>
        <p:nvPicPr>
          <p:cNvPr id="7" name="Picture 6" descr="A large container ship in the water&#10;&#10;Description automatically generated">
            <a:extLst>
              <a:ext uri="{FF2B5EF4-FFF2-40B4-BE49-F238E27FC236}">
                <a16:creationId xmlns:a16="http://schemas.microsoft.com/office/drawing/2014/main" id="{F1873225-9B29-6A7B-697E-51F36FA08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635" y="5280703"/>
            <a:ext cx="4329006" cy="2067750"/>
          </a:xfrm>
          <a:prstGeom prst="rect">
            <a:avLst/>
          </a:prstGeom>
        </p:spPr>
      </p:pic>
      <p:pic>
        <p:nvPicPr>
          <p:cNvPr id="8" name="Picture 7" descr="A flag flying in the air&#10;&#10;Description automatically generated">
            <a:extLst>
              <a:ext uri="{FF2B5EF4-FFF2-40B4-BE49-F238E27FC236}">
                <a16:creationId xmlns:a16="http://schemas.microsoft.com/office/drawing/2014/main" id="{FC7DB606-83C1-82C6-E244-9AC858AAA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079" y="5280702"/>
            <a:ext cx="3107605" cy="206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9499E-CDAF-9C40-4FB2-3D75307AF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975" y="8920586"/>
            <a:ext cx="8174450" cy="9841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A87943-3792-B36B-8B32-1732D206D54B}"/>
              </a:ext>
            </a:extLst>
          </p:cNvPr>
          <p:cNvSpPr txBox="1"/>
          <p:nvPr/>
        </p:nvSpPr>
        <p:spPr>
          <a:xfrm>
            <a:off x="4486275" y="4937224"/>
            <a:ext cx="9201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-50" dirty="0" err="1"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IntAP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708E1AD2-F977-DC2F-421B-0F5AE71CB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6">
            <a:extLst>
              <a:ext uri="{FF2B5EF4-FFF2-40B4-BE49-F238E27FC236}">
                <a16:creationId xmlns:a16="http://schemas.microsoft.com/office/drawing/2014/main" id="{E3978D1C-E9A8-D4E0-3442-60E5D784061A}"/>
              </a:ext>
            </a:extLst>
          </p:cNvPr>
          <p:cNvGrpSpPr/>
          <p:nvPr/>
        </p:nvGrpSpPr>
        <p:grpSpPr>
          <a:xfrm>
            <a:off x="0" y="631706"/>
            <a:ext cx="18287862" cy="9655224"/>
            <a:chOff x="0" y="-28575"/>
            <a:chExt cx="3219184" cy="1699594"/>
          </a:xfrm>
        </p:grpSpPr>
        <p:sp>
          <p:nvSpPr>
            <p:cNvPr id="220" name="Google Shape;220;p16">
              <a:extLst>
                <a:ext uri="{FF2B5EF4-FFF2-40B4-BE49-F238E27FC236}">
                  <a16:creationId xmlns:a16="http://schemas.microsoft.com/office/drawing/2014/main" id="{B5A3116D-B45B-AB1A-C986-C76499402072}"/>
                </a:ext>
              </a:extLst>
            </p:cNvPr>
            <p:cNvSpPr/>
            <p:nvPr/>
          </p:nvSpPr>
          <p:spPr>
            <a:xfrm>
              <a:off x="0" y="0"/>
              <a:ext cx="3219184" cy="1671019"/>
            </a:xfrm>
            <a:custGeom>
              <a:avLst/>
              <a:gdLst/>
              <a:ahLst/>
              <a:cxnLst/>
              <a:rect l="l" t="t" r="r" b="b"/>
              <a:pathLst>
                <a:path w="3219184" h="1671019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Google Shape;221;p16">
              <a:extLst>
                <a:ext uri="{FF2B5EF4-FFF2-40B4-BE49-F238E27FC236}">
                  <a16:creationId xmlns:a16="http://schemas.microsoft.com/office/drawing/2014/main" id="{9EBEF96C-467D-5193-5257-C01E9EC374D4}"/>
                </a:ext>
              </a:extLst>
            </p:cNvPr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6">
            <a:extLst>
              <a:ext uri="{FF2B5EF4-FFF2-40B4-BE49-F238E27FC236}">
                <a16:creationId xmlns:a16="http://schemas.microsoft.com/office/drawing/2014/main" id="{CCF83D49-CF15-36E5-2637-0E8442B32B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078"/>
          <a:stretch/>
        </p:blipFill>
        <p:spPr>
          <a:xfrm>
            <a:off x="4749150" y="794050"/>
            <a:ext cx="13538852" cy="94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>
            <a:extLst>
              <a:ext uri="{FF2B5EF4-FFF2-40B4-BE49-F238E27FC236}">
                <a16:creationId xmlns:a16="http://schemas.microsoft.com/office/drawing/2014/main" id="{18D8E953-41CE-5F4E-C468-CCA75D59DAEA}"/>
              </a:ext>
            </a:extLst>
          </p:cNvPr>
          <p:cNvSpPr txBox="1"/>
          <p:nvPr/>
        </p:nvSpPr>
        <p:spPr>
          <a:xfrm>
            <a:off x="1695477" y="945256"/>
            <a:ext cx="1405224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6600" b="1" dirty="0">
                <a:solidFill>
                  <a:srgbClr val="FFFFFF"/>
                </a:solidFill>
                <a:latin typeface="Cairo"/>
                <a:cs typeface="Cairo"/>
                <a:sym typeface="Cairo"/>
              </a:rPr>
              <a:t>THE LEGISLATION – UNDERWAY or Aground?</a:t>
            </a:r>
          </a:p>
        </p:txBody>
      </p:sp>
      <p:sp>
        <p:nvSpPr>
          <p:cNvPr id="6" name="Google Shape;255;p18">
            <a:extLst>
              <a:ext uri="{FF2B5EF4-FFF2-40B4-BE49-F238E27FC236}">
                <a16:creationId xmlns:a16="http://schemas.microsoft.com/office/drawing/2014/main" id="{76B76300-2557-6E5B-FFE9-98972814156B}"/>
              </a:ext>
            </a:extLst>
          </p:cNvPr>
          <p:cNvSpPr txBox="1"/>
          <p:nvPr/>
        </p:nvSpPr>
        <p:spPr>
          <a:xfrm>
            <a:off x="2292413" y="2976587"/>
            <a:ext cx="13907480" cy="377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Proposed amendment to LOLA: August 13, 2024, submitted to U.S. Congress (“Justice for Victims of </a:t>
            </a:r>
            <a:r>
              <a:rPr lang="en-US" sz="3200" i="1" dirty="0">
                <a:solidFill>
                  <a:schemeClr val="bg1"/>
                </a:solidFill>
                <a:latin typeface="Neue Haas Grotesk Text Pro"/>
              </a:rPr>
              <a:t>Foreign Vessel Accidents Act</a:t>
            </a: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”) H.R. 9348</a:t>
            </a:r>
          </a:p>
          <a:p>
            <a:pPr marL="342900" lvl="0" indent="-34290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Increase Limitation Fund to 10x the ship value</a:t>
            </a:r>
          </a:p>
          <a:p>
            <a:pPr marL="342900" lvl="0" indent="-34290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Retroactive effect.</a:t>
            </a:r>
          </a:p>
          <a:p>
            <a:pPr marL="342900" lvl="0" indent="-34290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Hard Aground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B34A0-E10F-DF33-CEF8-7EB6439DD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  <p:pic>
        <p:nvPicPr>
          <p:cNvPr id="2" name="Picture 2" descr="The M/V Dali is shown with the collapsed Francis Scott Key Bridge on March 30, 2024, in Baltimore">
            <a:extLst>
              <a:ext uri="{FF2B5EF4-FFF2-40B4-BE49-F238E27FC236}">
                <a16:creationId xmlns:a16="http://schemas.microsoft.com/office/drawing/2014/main" id="{FDCB590B-1BE1-6C70-8ED7-831B0DFD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91" y="5741629"/>
            <a:ext cx="5833139" cy="30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3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5BAFE036-4FD2-098E-8C5A-160F8A16A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6">
            <a:extLst>
              <a:ext uri="{FF2B5EF4-FFF2-40B4-BE49-F238E27FC236}">
                <a16:creationId xmlns:a16="http://schemas.microsoft.com/office/drawing/2014/main" id="{C63487B0-C921-D365-3865-872AC93E708E}"/>
              </a:ext>
            </a:extLst>
          </p:cNvPr>
          <p:cNvGrpSpPr/>
          <p:nvPr/>
        </p:nvGrpSpPr>
        <p:grpSpPr>
          <a:xfrm>
            <a:off x="0" y="631706"/>
            <a:ext cx="18287862" cy="9655224"/>
            <a:chOff x="0" y="-28575"/>
            <a:chExt cx="3219184" cy="1699594"/>
          </a:xfrm>
        </p:grpSpPr>
        <p:sp>
          <p:nvSpPr>
            <p:cNvPr id="220" name="Google Shape;220;p16">
              <a:extLst>
                <a:ext uri="{FF2B5EF4-FFF2-40B4-BE49-F238E27FC236}">
                  <a16:creationId xmlns:a16="http://schemas.microsoft.com/office/drawing/2014/main" id="{EA4DFA58-5271-FC6E-E561-0513AF1DA794}"/>
                </a:ext>
              </a:extLst>
            </p:cNvPr>
            <p:cNvSpPr/>
            <p:nvPr/>
          </p:nvSpPr>
          <p:spPr>
            <a:xfrm>
              <a:off x="0" y="0"/>
              <a:ext cx="3219184" cy="1671019"/>
            </a:xfrm>
            <a:custGeom>
              <a:avLst/>
              <a:gdLst/>
              <a:ahLst/>
              <a:cxnLst/>
              <a:rect l="l" t="t" r="r" b="b"/>
              <a:pathLst>
                <a:path w="3219184" h="1671019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Google Shape;221;p16">
              <a:extLst>
                <a:ext uri="{FF2B5EF4-FFF2-40B4-BE49-F238E27FC236}">
                  <a16:creationId xmlns:a16="http://schemas.microsoft.com/office/drawing/2014/main" id="{3C03DC26-140D-3A7E-FA2D-265981B7B95A}"/>
                </a:ext>
              </a:extLst>
            </p:cNvPr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6">
            <a:extLst>
              <a:ext uri="{FF2B5EF4-FFF2-40B4-BE49-F238E27FC236}">
                <a16:creationId xmlns:a16="http://schemas.microsoft.com/office/drawing/2014/main" id="{2D9354E2-A8D4-AED4-1EC1-7CDB23EC8A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078"/>
          <a:stretch/>
        </p:blipFill>
        <p:spPr>
          <a:xfrm>
            <a:off x="4749150" y="794050"/>
            <a:ext cx="13538852" cy="94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>
            <a:extLst>
              <a:ext uri="{FF2B5EF4-FFF2-40B4-BE49-F238E27FC236}">
                <a16:creationId xmlns:a16="http://schemas.microsoft.com/office/drawing/2014/main" id="{89DA3E38-ED18-2F59-41F9-4CD03BCC10A5}"/>
              </a:ext>
            </a:extLst>
          </p:cNvPr>
          <p:cNvSpPr txBox="1"/>
          <p:nvPr/>
        </p:nvSpPr>
        <p:spPr>
          <a:xfrm>
            <a:off x="1695477" y="945256"/>
            <a:ext cx="140522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6600" dirty="0">
                <a:solidFill>
                  <a:srgbClr val="FFFFFF"/>
                </a:solidFill>
                <a:latin typeface="Cairo"/>
                <a:cs typeface="Cairo"/>
                <a:sym typeface="Cairo"/>
              </a:rPr>
              <a:t>New York Law Journal and Lloyd’s List</a:t>
            </a:r>
          </a:p>
        </p:txBody>
      </p:sp>
      <p:sp>
        <p:nvSpPr>
          <p:cNvPr id="6" name="Google Shape;255;p18">
            <a:extLst>
              <a:ext uri="{FF2B5EF4-FFF2-40B4-BE49-F238E27FC236}">
                <a16:creationId xmlns:a16="http://schemas.microsoft.com/office/drawing/2014/main" id="{22C01DA8-72B8-E35E-53F5-F46850D33466}"/>
              </a:ext>
            </a:extLst>
          </p:cNvPr>
          <p:cNvSpPr txBox="1"/>
          <p:nvPr/>
        </p:nvSpPr>
        <p:spPr>
          <a:xfrm>
            <a:off x="2292413" y="2976587"/>
            <a:ext cx="1390748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4350" lvl="2" indent="-5143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  <a:hlinkClick r:id="rId4"/>
              </a:rPr>
              <a:t>DALI Drama: Baltimore Bridge to Nowhere: New York Law Journal, March 25, 2025 by James E. Mercante, Esq.</a:t>
            </a:r>
            <a:endParaRPr lang="en-US" sz="3200" dirty="0">
              <a:solidFill>
                <a:schemeClr val="bg1"/>
              </a:solidFill>
              <a:latin typeface="Neue Haas Grotesk Text Pro"/>
            </a:endParaRPr>
          </a:p>
          <a:p>
            <a:pPr lvl="2">
              <a:spcAft>
                <a:spcPts val="1600"/>
              </a:spcAft>
            </a:pPr>
            <a:endParaRPr lang="en-US" sz="3200" dirty="0">
              <a:solidFill>
                <a:schemeClr val="bg1"/>
              </a:solidFill>
              <a:latin typeface="Neue Haas Grotesk Text Pro"/>
            </a:endParaRPr>
          </a:p>
          <a:p>
            <a:pPr marL="514350" lvl="2" indent="-5143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  <a:hlinkClick r:id="rId5"/>
              </a:rPr>
              <a:t>Lloyd’s List DALI LITIGATION Podcast</a:t>
            </a:r>
            <a:endParaRPr lang="en-US" sz="3200" dirty="0">
              <a:solidFill>
                <a:schemeClr val="bg1"/>
              </a:solidFill>
              <a:latin typeface="Neue Haas Grotesk Text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E8A35-4212-9D07-286B-D263B4B0F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7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BBF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0"/>
          <p:cNvGrpSpPr/>
          <p:nvPr/>
        </p:nvGrpSpPr>
        <p:grpSpPr>
          <a:xfrm>
            <a:off x="-221594" y="440319"/>
            <a:ext cx="18288000" cy="1355405"/>
            <a:chOff x="0" y="-28575"/>
            <a:chExt cx="4816593" cy="237704"/>
          </a:xfrm>
        </p:grpSpPr>
        <p:sp>
          <p:nvSpPr>
            <p:cNvPr id="511" name="Google Shape;511;p30"/>
            <p:cNvSpPr/>
            <p:nvPr/>
          </p:nvSpPr>
          <p:spPr>
            <a:xfrm>
              <a:off x="0" y="0"/>
              <a:ext cx="4816592" cy="209129"/>
            </a:xfrm>
            <a:custGeom>
              <a:avLst/>
              <a:gdLst/>
              <a:ahLst/>
              <a:cxnLst/>
              <a:rect l="l" t="t" r="r" b="b"/>
              <a:pathLst>
                <a:path w="4816592" h="20912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Google Shape;512;p30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Google Shape;222;p16">
            <a:extLst>
              <a:ext uri="{FF2B5EF4-FFF2-40B4-BE49-F238E27FC236}">
                <a16:creationId xmlns:a16="http://schemas.microsoft.com/office/drawing/2014/main" id="{7E004885-EEA0-836D-0181-7716CADF54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078"/>
          <a:stretch/>
        </p:blipFill>
        <p:spPr>
          <a:xfrm>
            <a:off x="4749148" y="817153"/>
            <a:ext cx="13538852" cy="94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51;p75">
            <a:extLst>
              <a:ext uri="{FF2B5EF4-FFF2-40B4-BE49-F238E27FC236}">
                <a16:creationId xmlns:a16="http://schemas.microsoft.com/office/drawing/2014/main" id="{0B51933A-FE60-86B4-2588-01B8B245ACE4}"/>
              </a:ext>
            </a:extLst>
          </p:cNvPr>
          <p:cNvSpPr txBox="1">
            <a:spLocks/>
          </p:cNvSpPr>
          <p:nvPr/>
        </p:nvSpPr>
        <p:spPr>
          <a:xfrm>
            <a:off x="7907105" y="5068003"/>
            <a:ext cx="8042107" cy="953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jmercante@gvlaw.com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257AE-ED13-8409-BEF0-A58B22FCC0FF}"/>
              </a:ext>
            </a:extLst>
          </p:cNvPr>
          <p:cNvSpPr txBox="1">
            <a:spLocks/>
          </p:cNvSpPr>
          <p:nvPr/>
        </p:nvSpPr>
        <p:spPr>
          <a:xfrm>
            <a:off x="7907105" y="4366434"/>
            <a:ext cx="11449050" cy="1895929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300" dirty="0">
                <a:solidFill>
                  <a:schemeClr val="bg1"/>
                </a:solidFill>
                <a:latin typeface="PT Sans" panose="020B0503020203020204" pitchFamily="34" charset="0"/>
              </a:rPr>
              <a:t>James E. Mercante, Esq.</a:t>
            </a:r>
            <a:br>
              <a:rPr lang="en-US" sz="53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br>
              <a:rPr lang="es-ES" sz="2000" b="1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</a:br>
            <a:br>
              <a:rPr lang="en-US" sz="2000" dirty="0">
                <a:solidFill>
                  <a:schemeClr val="accent1"/>
                </a:solidFill>
                <a:latin typeface="PT Sans" panose="020B0503020203020204" pitchFamily="34" charset="0"/>
              </a:rPr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Google Shape;751;p75">
            <a:extLst>
              <a:ext uri="{FF2B5EF4-FFF2-40B4-BE49-F238E27FC236}">
                <a16:creationId xmlns:a16="http://schemas.microsoft.com/office/drawing/2014/main" id="{5C3203F6-47E7-D511-AFA4-84DE26306A16}"/>
              </a:ext>
            </a:extLst>
          </p:cNvPr>
          <p:cNvSpPr txBox="1">
            <a:spLocks/>
          </p:cNvSpPr>
          <p:nvPr/>
        </p:nvSpPr>
        <p:spPr>
          <a:xfrm>
            <a:off x="7907104" y="5509159"/>
            <a:ext cx="8042107" cy="953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Office: (212) 683-7100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41D54-44E6-6B19-4C11-C4FF16C04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574" y="8988722"/>
            <a:ext cx="6324242" cy="761373"/>
          </a:xfrm>
          <a:prstGeom prst="rect">
            <a:avLst/>
          </a:prstGeom>
        </p:spPr>
      </p:pic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A41BA98D-E97A-E76A-B707-FC9AF1496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58661"/>
            <a:ext cx="6324242" cy="8328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C8FEB7-828C-CC11-D348-7AA8F7F2C323}"/>
              </a:ext>
            </a:extLst>
          </p:cNvPr>
          <p:cNvSpPr txBox="1"/>
          <p:nvPr/>
        </p:nvSpPr>
        <p:spPr>
          <a:xfrm>
            <a:off x="352426" y="668799"/>
            <a:ext cx="13121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spc="-50" dirty="0" err="1"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IntAP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BBF"/>
        </a:solidFill>
        <a:effectLst/>
      </p:bgPr>
    </p:bg>
    <p:spTree>
      <p:nvGrpSpPr>
        <p:cNvPr id="1" name="Shape 218">
          <a:extLst>
            <a:ext uri="{FF2B5EF4-FFF2-40B4-BE49-F238E27FC236}">
              <a16:creationId xmlns:a16="http://schemas.microsoft.com/office/drawing/2014/main" id="{F5C216BF-9D29-56AF-0720-301214184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6">
            <a:extLst>
              <a:ext uri="{FF2B5EF4-FFF2-40B4-BE49-F238E27FC236}">
                <a16:creationId xmlns:a16="http://schemas.microsoft.com/office/drawing/2014/main" id="{5B6BFC8D-909B-20DB-B2B7-511AB20D4EDF}"/>
              </a:ext>
            </a:extLst>
          </p:cNvPr>
          <p:cNvGrpSpPr/>
          <p:nvPr/>
        </p:nvGrpSpPr>
        <p:grpSpPr>
          <a:xfrm>
            <a:off x="0" y="631706"/>
            <a:ext cx="18287862" cy="9655224"/>
            <a:chOff x="0" y="-28575"/>
            <a:chExt cx="3219184" cy="1699594"/>
          </a:xfrm>
        </p:grpSpPr>
        <p:sp>
          <p:nvSpPr>
            <p:cNvPr id="220" name="Google Shape;220;p16">
              <a:extLst>
                <a:ext uri="{FF2B5EF4-FFF2-40B4-BE49-F238E27FC236}">
                  <a16:creationId xmlns:a16="http://schemas.microsoft.com/office/drawing/2014/main" id="{33B23A3F-77BD-6620-F1A7-2C041F0F12EB}"/>
                </a:ext>
              </a:extLst>
            </p:cNvPr>
            <p:cNvSpPr/>
            <p:nvPr/>
          </p:nvSpPr>
          <p:spPr>
            <a:xfrm>
              <a:off x="0" y="0"/>
              <a:ext cx="3219184" cy="1671019"/>
            </a:xfrm>
            <a:custGeom>
              <a:avLst/>
              <a:gdLst/>
              <a:ahLst/>
              <a:cxnLst/>
              <a:rect l="l" t="t" r="r" b="b"/>
              <a:pathLst>
                <a:path w="3219184" h="1671019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Google Shape;221;p16">
              <a:extLst>
                <a:ext uri="{FF2B5EF4-FFF2-40B4-BE49-F238E27FC236}">
                  <a16:creationId xmlns:a16="http://schemas.microsoft.com/office/drawing/2014/main" id="{9CA24B41-0F87-29C4-187B-F5C33539D590}"/>
                </a:ext>
              </a:extLst>
            </p:cNvPr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6">
            <a:extLst>
              <a:ext uri="{FF2B5EF4-FFF2-40B4-BE49-F238E27FC236}">
                <a16:creationId xmlns:a16="http://schemas.microsoft.com/office/drawing/2014/main" id="{65E26507-6C8C-A6B8-F423-B040BA905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078"/>
          <a:stretch/>
        </p:blipFill>
        <p:spPr>
          <a:xfrm>
            <a:off x="4749150" y="794050"/>
            <a:ext cx="13538852" cy="94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>
            <a:extLst>
              <a:ext uri="{FF2B5EF4-FFF2-40B4-BE49-F238E27FC236}">
                <a16:creationId xmlns:a16="http://schemas.microsoft.com/office/drawing/2014/main" id="{D05AC2E5-FF3A-5A16-6F7C-0862F8AE2B87}"/>
              </a:ext>
            </a:extLst>
          </p:cNvPr>
          <p:cNvSpPr txBox="1"/>
          <p:nvPr/>
        </p:nvSpPr>
        <p:spPr>
          <a:xfrm>
            <a:off x="4668895" y="793943"/>
            <a:ext cx="8950071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FFFFFF"/>
                </a:solidFill>
                <a:latin typeface="Cairo"/>
                <a:cs typeface="Cairo"/>
                <a:sym typeface="Cairo"/>
              </a:rPr>
              <a:t>Today’s Journey</a:t>
            </a:r>
            <a:endParaRPr sz="8000" dirty="0"/>
          </a:p>
        </p:txBody>
      </p:sp>
      <p:sp>
        <p:nvSpPr>
          <p:cNvPr id="228" name="Google Shape;228;p16">
            <a:extLst>
              <a:ext uri="{FF2B5EF4-FFF2-40B4-BE49-F238E27FC236}">
                <a16:creationId xmlns:a16="http://schemas.microsoft.com/office/drawing/2014/main" id="{DEE25A66-75AF-8A39-1E34-82F72A5DCEF7}"/>
              </a:ext>
            </a:extLst>
          </p:cNvPr>
          <p:cNvSpPr txBox="1"/>
          <p:nvPr/>
        </p:nvSpPr>
        <p:spPr>
          <a:xfrm>
            <a:off x="2661652" y="2025049"/>
            <a:ext cx="13538852" cy="621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iro SemiBold"/>
              <a:ea typeface="Cairo SemiBold"/>
              <a:cs typeface="Cairo SemiBold"/>
              <a:sym typeface="Cairo SemiBold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Litigation Status- Phases (“Bifurcated”)</a:t>
            </a:r>
          </a:p>
          <a:p>
            <a:pPr lvl="8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	</a:t>
            </a:r>
            <a:r>
              <a:rPr lang="en-US" sz="24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Phase 1- Limitation of Liability issues only – Bench Trial June 1, 2026</a:t>
            </a:r>
          </a:p>
          <a:p>
            <a:pPr lvl="8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	Phase 2- Discovery to “reopen” on claims, damages, dispositive motions, experts, evidence           </a:t>
            </a:r>
          </a:p>
          <a:p>
            <a:pPr lvl="8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              rulings, hearings, trial on allocations of fault and recoverable damages.</a:t>
            </a:r>
            <a:endParaRPr lang="en-US" sz="2400" b="1" dirty="0">
              <a:solidFill>
                <a:srgbClr val="FF0000"/>
              </a:solidFill>
              <a:latin typeface="Cairo SemiBold"/>
              <a:cs typeface="Cairo SemiBold"/>
              <a:sym typeface="Cairo SemiBold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NTSB  strikes at Key Bridge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Legislation to amend Limitation Act status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Likelihood of Success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45B7C-D632-4E03-30C9-1B5537C2B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1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BB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6"/>
          <p:cNvGrpSpPr/>
          <p:nvPr/>
        </p:nvGrpSpPr>
        <p:grpSpPr>
          <a:xfrm>
            <a:off x="0" y="631706"/>
            <a:ext cx="18287862" cy="9655224"/>
            <a:chOff x="0" y="-28575"/>
            <a:chExt cx="3219184" cy="1699594"/>
          </a:xfrm>
        </p:grpSpPr>
        <p:sp>
          <p:nvSpPr>
            <p:cNvPr id="220" name="Google Shape;220;p16"/>
            <p:cNvSpPr/>
            <p:nvPr/>
          </p:nvSpPr>
          <p:spPr>
            <a:xfrm>
              <a:off x="0" y="0"/>
              <a:ext cx="3219184" cy="1671019"/>
            </a:xfrm>
            <a:custGeom>
              <a:avLst/>
              <a:gdLst/>
              <a:ahLst/>
              <a:cxnLst/>
              <a:rect l="l" t="t" r="r" b="b"/>
              <a:pathLst>
                <a:path w="3219184" h="1671019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r="5078"/>
          <a:stretch/>
        </p:blipFill>
        <p:spPr>
          <a:xfrm>
            <a:off x="4749150" y="794050"/>
            <a:ext cx="13538852" cy="94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193860" y="1144962"/>
            <a:ext cx="8950071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FFFFFF"/>
                </a:solidFill>
                <a:latin typeface="Cairo"/>
                <a:cs typeface="Cairo"/>
                <a:sym typeface="Cairo"/>
              </a:rPr>
              <a:t>THE LITIGATION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FFFFFF"/>
                </a:solidFill>
                <a:latin typeface="Cairo"/>
                <a:cs typeface="Cairo"/>
                <a:sym typeface="Cairo"/>
              </a:rPr>
              <a:t>(Full Speed Ahead)</a:t>
            </a:r>
            <a:endParaRPr sz="8000" dirty="0"/>
          </a:p>
        </p:txBody>
      </p:sp>
      <p:sp>
        <p:nvSpPr>
          <p:cNvPr id="228" name="Google Shape;228;p16"/>
          <p:cNvSpPr txBox="1"/>
          <p:nvPr/>
        </p:nvSpPr>
        <p:spPr>
          <a:xfrm>
            <a:off x="9872046" y="1238028"/>
            <a:ext cx="8127816" cy="640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Highlights:</a:t>
            </a:r>
            <a:endParaRPr lang="en-US" dirty="0"/>
          </a:p>
          <a:p>
            <a:endParaRPr lang="en-US" sz="3200" dirty="0">
              <a:solidFill>
                <a:schemeClr val="bg1"/>
              </a:solidFill>
              <a:latin typeface="Cairo SemiBold"/>
              <a:ea typeface="Cairo SemiBold"/>
              <a:cs typeface="Cairo SemiBold"/>
              <a:sym typeface="Cairo SemiBold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Casualty Date – March 26, 2024</a:t>
            </a:r>
            <a:endParaRPr lang="en-US" sz="3200" b="1" dirty="0">
              <a:solidFill>
                <a:schemeClr val="bg1"/>
              </a:solidFill>
              <a:latin typeface="Cairo SemiBold"/>
              <a:ea typeface="Cairo SemiBold"/>
              <a:cs typeface="Cairo SemiBold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First shot fired in 6 days – April 1, 2024</a:t>
            </a:r>
            <a:endParaRPr lang="en-US" sz="3200" b="1" dirty="0">
              <a:solidFill>
                <a:schemeClr val="bg1"/>
              </a:solidFill>
              <a:latin typeface="Cairo SemiBold"/>
              <a:cs typeface="Cairo SemiBold"/>
            </a:endParaRP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iro SemiBold"/>
                <a:cs typeface="Cairo SemiBold"/>
              </a:rPr>
              <a:t>Over 85 claims filed to date. Attempt to break limitation and recover full damages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iro SemiBold"/>
                <a:cs typeface="Cairo SemiBold"/>
                <a:sym typeface="Cairo SemiBold"/>
              </a:rPr>
              <a:t>Court docket: 170 pages; 520 entries.</a:t>
            </a: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iro SemiBold"/>
                <a:cs typeface="Cairo SemiBold"/>
              </a:rPr>
              <a:t>Judge’s many Case Management orders.</a:t>
            </a: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iro SemiBold"/>
                <a:cs typeface="Cairo SemiBold"/>
              </a:rPr>
              <a:t>Multiple Depositions taken – crew, pilots, ship interests.</a:t>
            </a: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iro SemiBold"/>
                <a:cs typeface="Cairo SemiBold"/>
              </a:rPr>
              <a:t>Tens of Thousands of documents exchanged.</a:t>
            </a:r>
          </a:p>
          <a:p>
            <a:pPr marL="742950" indent="-74295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airo SemiBold"/>
                <a:cs typeface="Cairo SemiBold"/>
              </a:rPr>
              <a:t>First settlement: $100 million (U.S. Gov’t).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7552BC-12FC-963C-A276-9457E20D0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26328" b="-1"/>
          <a:stretch/>
        </p:blipFill>
        <p:spPr>
          <a:xfrm>
            <a:off x="1727427" y="5207613"/>
            <a:ext cx="5882935" cy="41723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6929DB-FF6F-C71B-8A66-D01F248BB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BBF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 t="11763" b="11602"/>
          <a:stretch/>
        </p:blipFill>
        <p:spPr>
          <a:xfrm>
            <a:off x="-30325" y="0"/>
            <a:ext cx="6600374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/>
        </p:nvSpPr>
        <p:spPr>
          <a:xfrm>
            <a:off x="7891952" y="438469"/>
            <a:ext cx="1070849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Multiple Claims and Exposure/One Venue</a:t>
            </a:r>
            <a:endParaRPr lang="en-US" sz="6600" b="0" i="0" u="none" strike="noStrike" cap="none" dirty="0">
              <a:solidFill>
                <a:srgbClr val="FFFFFF"/>
              </a:solidFill>
              <a:latin typeface="Cairo"/>
              <a:ea typeface="Cairo"/>
              <a:cs typeface="Cairo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FFFF"/>
              </a:solidFill>
              <a:latin typeface="Cairo"/>
              <a:cs typeface="Cairo"/>
            </a:endParaRPr>
          </a:p>
        </p:txBody>
      </p:sp>
      <p:pic>
        <p:nvPicPr>
          <p:cNvPr id="9" name="Picture 2" descr="Container Ship That Destroyed Baltimore Bridge Has Troubled History |  Common Dreams">
            <a:extLst>
              <a:ext uri="{FF2B5EF4-FFF2-40B4-BE49-F238E27FC236}">
                <a16:creationId xmlns:a16="http://schemas.microsoft.com/office/drawing/2014/main" id="{4B3C264A-F293-09ED-9FA9-37C04104C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377252" y="3091978"/>
            <a:ext cx="5785219" cy="410304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55;p18">
            <a:extLst>
              <a:ext uri="{FF2B5EF4-FFF2-40B4-BE49-F238E27FC236}">
                <a16:creationId xmlns:a16="http://schemas.microsoft.com/office/drawing/2014/main" id="{EF655B9A-1E0C-3C40-88BE-B9910AEA615F}"/>
              </a:ext>
            </a:extLst>
          </p:cNvPr>
          <p:cNvSpPr txBox="1"/>
          <p:nvPr/>
        </p:nvSpPr>
        <p:spPr>
          <a:xfrm>
            <a:off x="8120173" y="2460894"/>
            <a:ext cx="94380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/>
              </a:rPr>
              <a:t>Complete collapse of bridge &gt; 1 Billion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/>
              </a:rPr>
              <a:t>Fatalities </a:t>
            </a:r>
            <a:r>
              <a:rPr lang="en-US" sz="2500" dirty="0">
                <a:solidFill>
                  <a:schemeClr val="bg1"/>
                </a:solidFill>
                <a:latin typeface="PT Sans"/>
              </a:rPr>
              <a:t>&amp;</a:t>
            </a:r>
            <a:r>
              <a:rPr lang="en-US" sz="3600" dirty="0">
                <a:solidFill>
                  <a:schemeClr val="bg1"/>
                </a:solidFill>
                <a:latin typeface="PT Sans"/>
              </a:rPr>
              <a:t> Injuries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/>
              </a:rPr>
              <a:t>Cargo </a:t>
            </a:r>
            <a:r>
              <a:rPr lang="en-US" sz="2500" dirty="0">
                <a:solidFill>
                  <a:schemeClr val="bg1"/>
                </a:solidFill>
                <a:latin typeface="PT Sans"/>
              </a:rPr>
              <a:t>&amp;</a:t>
            </a:r>
            <a:r>
              <a:rPr lang="en-US" sz="3600" dirty="0">
                <a:solidFill>
                  <a:schemeClr val="bg1"/>
                </a:solidFill>
                <a:latin typeface="PT Sans"/>
              </a:rPr>
              <a:t> Container Claims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Business Interruption </a:t>
            </a:r>
            <a:r>
              <a:rPr lang="en-US" sz="2000" dirty="0">
                <a:solidFill>
                  <a:schemeClr val="bg1"/>
                </a:solidFill>
                <a:latin typeface="PT Sans" panose="020B0503020203020204" pitchFamily="34" charset="0"/>
              </a:rPr>
              <a:t>(Bridge owner)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/>
              </a:rPr>
              <a:t>Wreck Removal/Response costs </a:t>
            </a:r>
            <a:r>
              <a:rPr lang="en-US" sz="2000" dirty="0">
                <a:solidFill>
                  <a:schemeClr val="bg1"/>
                </a:solidFill>
                <a:latin typeface="PT Sans"/>
              </a:rPr>
              <a:t>(settled)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/>
              </a:rPr>
              <a:t>Hull </a:t>
            </a:r>
            <a:r>
              <a:rPr lang="en-US" sz="2500" dirty="0">
                <a:solidFill>
                  <a:schemeClr val="bg1"/>
                </a:solidFill>
                <a:latin typeface="PT Sans"/>
              </a:rPr>
              <a:t>&amp;</a:t>
            </a:r>
            <a:r>
              <a:rPr lang="en-US" sz="3600" dirty="0">
                <a:solidFill>
                  <a:schemeClr val="bg1"/>
                </a:solidFill>
                <a:latin typeface="PT Sans"/>
              </a:rPr>
              <a:t> Machinery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/>
              </a:rPr>
              <a:t>General Average </a:t>
            </a:r>
            <a:r>
              <a:rPr lang="en-US" sz="2000" dirty="0">
                <a:solidFill>
                  <a:schemeClr val="bg1"/>
                </a:solidFill>
                <a:latin typeface="PT Sans"/>
              </a:rPr>
              <a:t>(New York jurisdiction agreed)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Charter Party Disputes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Class Action-local businesses</a:t>
            </a:r>
            <a:endParaRPr lang="en-US" sz="20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FBI Investigation</a:t>
            </a:r>
            <a:endParaRPr lang="en-US" sz="20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chemeClr val="bg1"/>
                </a:solidFill>
                <a:latin typeface="PT Sans" panose="020B0503020203020204" pitchFamily="34" charset="0"/>
              </a:rPr>
              <a:t>Seaman’s Manslaughter Statute?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Punitive Damages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Legal Fees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AFFBA-8F47-7E96-7869-12A0CCDEE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6"/>
          <p:cNvGrpSpPr/>
          <p:nvPr/>
        </p:nvGrpSpPr>
        <p:grpSpPr>
          <a:xfrm>
            <a:off x="0" y="631706"/>
            <a:ext cx="18287862" cy="9655224"/>
            <a:chOff x="0" y="-28575"/>
            <a:chExt cx="3219184" cy="1699594"/>
          </a:xfrm>
        </p:grpSpPr>
        <p:sp>
          <p:nvSpPr>
            <p:cNvPr id="220" name="Google Shape;220;p16"/>
            <p:cNvSpPr/>
            <p:nvPr/>
          </p:nvSpPr>
          <p:spPr>
            <a:xfrm>
              <a:off x="0" y="0"/>
              <a:ext cx="3219184" cy="1671019"/>
            </a:xfrm>
            <a:custGeom>
              <a:avLst/>
              <a:gdLst/>
              <a:ahLst/>
              <a:cxnLst/>
              <a:rect l="l" t="t" r="r" b="b"/>
              <a:pathLst>
                <a:path w="3219184" h="1671019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r="5078"/>
          <a:stretch/>
        </p:blipFill>
        <p:spPr>
          <a:xfrm>
            <a:off x="4749150" y="794050"/>
            <a:ext cx="13538852" cy="94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1709125" y="627955"/>
            <a:ext cx="140522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6600" dirty="0">
                <a:solidFill>
                  <a:srgbClr val="FFFFFF"/>
                </a:solidFill>
                <a:latin typeface="Cairo"/>
                <a:cs typeface="Cairo"/>
                <a:sym typeface="Cairo"/>
              </a:rPr>
              <a:t>LIMITATION of LIABILITY Proceeding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D5C3FF-587F-699D-8F25-DD44E98776CD}"/>
              </a:ext>
            </a:extLst>
          </p:cNvPr>
          <p:cNvSpPr txBox="1">
            <a:spLocks/>
          </p:cNvSpPr>
          <p:nvPr/>
        </p:nvSpPr>
        <p:spPr>
          <a:xfrm>
            <a:off x="1898777" y="2935752"/>
            <a:ext cx="10629867" cy="674723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800" b="1" dirty="0">
                <a:solidFill>
                  <a:schemeClr val="bg1"/>
                </a:solidFill>
              </a:rPr>
              <a:t>MULTIPLE BENEFITS OF LOLA in the United States: </a:t>
            </a:r>
          </a:p>
          <a:p>
            <a:pPr marL="571500" lvl="2" indent="-5715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Limitation Fund = Post-casualty value of vessel plus freight</a:t>
            </a:r>
          </a:p>
          <a:p>
            <a:pPr marL="571500" lvl="2" indent="-5715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Venue for all claims against owner in one Federal forum </a:t>
            </a:r>
          </a:p>
          <a:p>
            <a:pPr marL="571500" lvl="2" indent="-5715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Restraining Order issued by Federal Judge halts all other legal actions</a:t>
            </a:r>
          </a:p>
          <a:p>
            <a:pPr marL="571500" indent="-5715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Limitation Fund posted by Letter of Undertaking only (No Bond or Cash)</a:t>
            </a:r>
          </a:p>
          <a:p>
            <a:pPr marL="571500" indent="-5715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Non-Jury Limitation of Liability trial. BIFURCATED</a:t>
            </a:r>
          </a:p>
          <a:p>
            <a:pPr marL="571500" indent="-5715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Avoids inconsistent results in multiple jurisdictions</a:t>
            </a:r>
          </a:p>
          <a:p>
            <a:pPr marL="571500" indent="-5715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Federal Judge familiarity with Admiralty Law</a:t>
            </a:r>
          </a:p>
          <a:p>
            <a:pPr marL="571500" indent="-5715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Encourages settlements due to risk of Limited Liability</a:t>
            </a:r>
          </a:p>
          <a:p>
            <a:pPr marL="571500" indent="-5715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 Rata distribution of the Limitation Fund.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Google Shape;228;p16">
            <a:extLst>
              <a:ext uri="{FF2B5EF4-FFF2-40B4-BE49-F238E27FC236}">
                <a16:creationId xmlns:a16="http://schemas.microsoft.com/office/drawing/2014/main" id="{48C276C0-6770-3550-8D32-E6A4015ECA44}"/>
              </a:ext>
            </a:extLst>
          </p:cNvPr>
          <p:cNvSpPr txBox="1"/>
          <p:nvPr/>
        </p:nvSpPr>
        <p:spPr>
          <a:xfrm>
            <a:off x="1535405" y="2247562"/>
            <a:ext cx="14225963" cy="45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iro SemiBold"/>
                <a:ea typeface="Cairo SemiBold"/>
                <a:cs typeface="Cairo SemiBold"/>
                <a:sym typeface="Cairo SemiBold"/>
              </a:rPr>
              <a:t>Judge James </a:t>
            </a:r>
            <a:r>
              <a:rPr lang="en-US" sz="24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iro SemiBold"/>
                <a:ea typeface="Cairo SemiBold"/>
                <a:cs typeface="Cairo SemiBold"/>
                <a:sym typeface="Cairo SemiBold"/>
              </a:rPr>
              <a:t>Bredar</a:t>
            </a:r>
            <a:r>
              <a:rPr lang="en-US" sz="2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iro SemiBold"/>
                <a:ea typeface="Cairo SemiBold"/>
                <a:cs typeface="Cairo SemiBold"/>
                <a:sym typeface="Cairo SemiBold"/>
              </a:rPr>
              <a:t>: “The goal is to ensure 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iro SemiBold"/>
                <a:ea typeface="Cairo SemiBold"/>
                <a:cs typeface="Cairo SemiBold"/>
                <a:sym typeface="Cairo SemiBold"/>
              </a:rPr>
              <a:t>HASE 1 (Limitation) </a:t>
            </a:r>
            <a:r>
              <a:rPr lang="en-US" sz="2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iro SemiBold"/>
                <a:ea typeface="Cairo SemiBold"/>
                <a:cs typeface="Cairo SemiBold"/>
                <a:sym typeface="Cairo SemiBold"/>
              </a:rPr>
              <a:t>is </a:t>
            </a:r>
            <a:r>
              <a:rPr lang="en-US" sz="24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Cairo SemiBold"/>
                <a:ea typeface="Cairo SemiBold"/>
                <a:cs typeface="Cairo SemiBold"/>
                <a:sym typeface="Cairo SemiBold"/>
              </a:rPr>
              <a:t>“resolved efficiently and expeditiously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Cairo SemiBold"/>
                <a:ea typeface="Cairo SemiBold"/>
                <a:cs typeface="Cairo SemiBold"/>
                <a:sym typeface="Cairo SemiBold"/>
              </a:rPr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455BE-C6E5-9DFB-95BF-CF3E22EF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9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6"/>
          <p:cNvGrpSpPr/>
          <p:nvPr/>
        </p:nvGrpSpPr>
        <p:grpSpPr>
          <a:xfrm>
            <a:off x="0" y="631706"/>
            <a:ext cx="18287862" cy="9655224"/>
            <a:chOff x="0" y="-28575"/>
            <a:chExt cx="3219184" cy="1699594"/>
          </a:xfrm>
        </p:grpSpPr>
        <p:sp>
          <p:nvSpPr>
            <p:cNvPr id="220" name="Google Shape;220;p16"/>
            <p:cNvSpPr/>
            <p:nvPr/>
          </p:nvSpPr>
          <p:spPr>
            <a:xfrm>
              <a:off x="0" y="0"/>
              <a:ext cx="3219184" cy="1671019"/>
            </a:xfrm>
            <a:custGeom>
              <a:avLst/>
              <a:gdLst/>
              <a:ahLst/>
              <a:cxnLst/>
              <a:rect l="l" t="t" r="r" b="b"/>
              <a:pathLst>
                <a:path w="3219184" h="1671019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r="5078"/>
          <a:stretch/>
        </p:blipFill>
        <p:spPr>
          <a:xfrm>
            <a:off x="4749150" y="794050"/>
            <a:ext cx="13538852" cy="94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1695477" y="945256"/>
            <a:ext cx="1405224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6600" dirty="0">
                <a:solidFill>
                  <a:srgbClr val="FFFFFF"/>
                </a:solidFill>
                <a:latin typeface="Cairo"/>
                <a:cs typeface="Cairo"/>
                <a:sym typeface="Cairo"/>
              </a:rPr>
              <a:t>THE LITIGATION:</a:t>
            </a:r>
          </a:p>
          <a:p>
            <a:pPr lvl="0"/>
            <a:r>
              <a:rPr lang="en-US" sz="6600" dirty="0">
                <a:solidFill>
                  <a:srgbClr val="FFFFFF"/>
                </a:solidFill>
                <a:latin typeface="Cairo"/>
                <a:cs typeface="Cairo"/>
                <a:sym typeface="Cairo"/>
              </a:rPr>
              <a:t>The DALI LIMITATION ACTION</a:t>
            </a:r>
            <a:endParaRPr sz="6600" dirty="0"/>
          </a:p>
        </p:txBody>
      </p:sp>
      <p:sp>
        <p:nvSpPr>
          <p:cNvPr id="6" name="Google Shape;255;p18">
            <a:extLst>
              <a:ext uri="{FF2B5EF4-FFF2-40B4-BE49-F238E27FC236}">
                <a16:creationId xmlns:a16="http://schemas.microsoft.com/office/drawing/2014/main" id="{7332694F-9487-5C23-A5E0-AAF03645E558}"/>
              </a:ext>
            </a:extLst>
          </p:cNvPr>
          <p:cNvSpPr txBox="1"/>
          <p:nvPr/>
        </p:nvSpPr>
        <p:spPr>
          <a:xfrm>
            <a:off x="2190191" y="3381801"/>
            <a:ext cx="13907480" cy="537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Challenge the right to limit Liability.</a:t>
            </a:r>
          </a:p>
          <a:p>
            <a:pPr lvl="2">
              <a:spcAft>
                <a:spcPts val="1600"/>
              </a:spcAft>
            </a:pPr>
            <a:endParaRPr lang="en-US" sz="3200" dirty="0">
              <a:solidFill>
                <a:schemeClr val="bg1"/>
              </a:solidFill>
              <a:latin typeface="Neue Haas Grotesk Text Pro"/>
            </a:endParaRPr>
          </a:p>
          <a:p>
            <a:pPr lvl="2">
              <a:spcAft>
                <a:spcPts val="1600"/>
              </a:spcAft>
            </a:pPr>
            <a:endParaRPr lang="en-US" sz="3200" dirty="0">
              <a:solidFill>
                <a:schemeClr val="bg1"/>
              </a:solidFill>
              <a:latin typeface="Neue Haas Grotesk Text Pro"/>
            </a:endParaRPr>
          </a:p>
          <a:p>
            <a:pPr lvl="2">
              <a:spcAft>
                <a:spcPts val="1600"/>
              </a:spcAft>
            </a:pPr>
            <a:endParaRPr lang="en-US" sz="3200" dirty="0">
              <a:solidFill>
                <a:schemeClr val="bg1"/>
              </a:solidFill>
              <a:latin typeface="Neue Haas Grotesk Text Pro"/>
            </a:endParaRP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Challenge who can seek Limitation? (Maybe moot after Phase 1 trial)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Challenge the calculation of the Limitation Fund?  (Maybe moot after Phase 1 trial)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Challenge the Bridge owner? (Allocations of Fault)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455BE-C6E5-9DFB-95BF-CF3E22EF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762563-53B4-D1F6-D949-B1FFB2E64C5C}"/>
              </a:ext>
            </a:extLst>
          </p:cNvPr>
          <p:cNvSpPr txBox="1"/>
          <p:nvPr/>
        </p:nvSpPr>
        <p:spPr>
          <a:xfrm>
            <a:off x="3398293" y="4024344"/>
            <a:ext cx="123494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Compare US Law to UK Law (1976 Convention).</a:t>
            </a:r>
          </a:p>
          <a:p>
            <a:pPr marL="457200" lvl="2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Predictions? What we can tell from prior LOLA precedent?</a:t>
            </a:r>
          </a:p>
          <a:p>
            <a:pPr marL="457200" lvl="2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Neue Haas Grotesk Text Pro"/>
              </a:rPr>
              <a:t>Goal- one way or another is to limit ‘damages’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1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BB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0"/>
          <p:cNvGrpSpPr/>
          <p:nvPr/>
        </p:nvGrpSpPr>
        <p:grpSpPr>
          <a:xfrm>
            <a:off x="150962" y="129395"/>
            <a:ext cx="18137038" cy="1973955"/>
            <a:chOff x="0" y="0"/>
            <a:chExt cx="3219184" cy="557006"/>
          </a:xfrm>
        </p:grpSpPr>
        <p:sp>
          <p:nvSpPr>
            <p:cNvPr id="281" name="Google Shape;281;p20"/>
            <p:cNvSpPr/>
            <p:nvPr/>
          </p:nvSpPr>
          <p:spPr>
            <a:xfrm>
              <a:off x="0" y="0"/>
              <a:ext cx="3219184" cy="557006"/>
            </a:xfrm>
            <a:custGeom>
              <a:avLst/>
              <a:gdLst/>
              <a:ahLst/>
              <a:cxnLst/>
              <a:rect l="l" t="t" r="r" b="b"/>
              <a:pathLst>
                <a:path w="3219184" h="557006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0" y="15654"/>
              <a:ext cx="3219184" cy="397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7760591-7DF8-1EAC-0BB1-DF1BDB99A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6328" b="-1"/>
          <a:stretch/>
        </p:blipFill>
        <p:spPr>
          <a:xfrm>
            <a:off x="12206866" y="4248356"/>
            <a:ext cx="5548694" cy="39352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6F581-34F9-A855-AE7F-80D288BA5CF4}"/>
              </a:ext>
            </a:extLst>
          </p:cNvPr>
          <p:cNvSpPr txBox="1">
            <a:spLocks/>
          </p:cNvSpPr>
          <p:nvPr/>
        </p:nvSpPr>
        <p:spPr>
          <a:xfrm>
            <a:off x="516285" y="2245440"/>
            <a:ext cx="11129700" cy="9368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900" dirty="0">
                <a:solidFill>
                  <a:schemeClr val="bg1"/>
                </a:solidFill>
              </a:rPr>
              <a:t>BURDENS OF PROOF: </a:t>
            </a:r>
            <a:r>
              <a:rPr lang="en-US" sz="5900" u="sng" dirty="0">
                <a:solidFill>
                  <a:schemeClr val="bg1"/>
                </a:solidFill>
              </a:rPr>
              <a:t>2 Prong </a:t>
            </a:r>
            <a:r>
              <a:rPr lang="en-US" sz="5900" dirty="0">
                <a:solidFill>
                  <a:schemeClr val="bg1"/>
                </a:solidFill>
              </a:rPr>
              <a:t>Test in Non-Jury Federal Court Hearing: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8058BE-34F3-AEEC-1D02-5E2DAA514611}"/>
              </a:ext>
            </a:extLst>
          </p:cNvPr>
          <p:cNvSpPr txBox="1">
            <a:spLocks/>
          </p:cNvSpPr>
          <p:nvPr/>
        </p:nvSpPr>
        <p:spPr>
          <a:xfrm>
            <a:off x="432166" y="486134"/>
            <a:ext cx="17112910" cy="132556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i="1" dirty="0">
                <a:solidFill>
                  <a:schemeClr val="bg1"/>
                </a:solidFill>
                <a:latin typeface="Cairo"/>
                <a:cs typeface="Cairo"/>
                <a:sym typeface="Cairo"/>
              </a:rPr>
              <a:t>Loose Lips Sink Ships </a:t>
            </a:r>
            <a:r>
              <a:rPr lang="en-US" sz="6600" dirty="0">
                <a:solidFill>
                  <a:schemeClr val="bg1"/>
                </a:solidFill>
                <a:latin typeface="Cairo"/>
                <a:cs typeface="Cairo"/>
                <a:sym typeface="Cairo"/>
              </a:rPr>
              <a:t>- </a:t>
            </a:r>
            <a:r>
              <a:rPr lang="en-US" sz="6600" i="1" dirty="0">
                <a:solidFill>
                  <a:schemeClr val="bg1"/>
                </a:solidFill>
                <a:latin typeface="Cairo"/>
                <a:cs typeface="Cairo"/>
                <a:sym typeface="Cairo"/>
              </a:rPr>
              <a:t>'Loose Wire' </a:t>
            </a:r>
            <a:r>
              <a:rPr lang="en-US" sz="6600" dirty="0">
                <a:solidFill>
                  <a:schemeClr val="bg1"/>
                </a:solidFill>
                <a:latin typeface="Cairo"/>
                <a:cs typeface="Cairo"/>
                <a:sym typeface="Cairo"/>
              </a:rPr>
              <a:t>Sinks Who?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255;p18">
            <a:extLst>
              <a:ext uri="{FF2B5EF4-FFF2-40B4-BE49-F238E27FC236}">
                <a16:creationId xmlns:a16="http://schemas.microsoft.com/office/drawing/2014/main" id="{5EA9C0C3-21CB-82F1-7C39-C069A8E034E2}"/>
              </a:ext>
            </a:extLst>
          </p:cNvPr>
          <p:cNvSpPr txBox="1"/>
          <p:nvPr/>
        </p:nvSpPr>
        <p:spPr>
          <a:xfrm>
            <a:off x="726769" y="3267383"/>
            <a:ext cx="11129700" cy="681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2"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</a:rPr>
              <a:t>#1. Claimants burden to prove </a:t>
            </a:r>
            <a:r>
              <a:rPr lang="en-US" sz="2400" i="1" dirty="0">
                <a:solidFill>
                  <a:schemeClr val="bg1"/>
                </a:solidFill>
              </a:rPr>
              <a:t>Negligence</a:t>
            </a:r>
            <a:r>
              <a:rPr lang="en-US" sz="2400" dirty="0">
                <a:solidFill>
                  <a:schemeClr val="bg1"/>
                </a:solidFill>
              </a:rPr>
              <a:t> or </a:t>
            </a:r>
            <a:r>
              <a:rPr lang="en-US" sz="2400" i="1" dirty="0">
                <a:solidFill>
                  <a:schemeClr val="bg1"/>
                </a:solidFill>
              </a:rPr>
              <a:t>Unseaworthiness</a:t>
            </a:r>
            <a:r>
              <a:rPr lang="en-US" sz="2400" dirty="0">
                <a:solidFill>
                  <a:schemeClr val="bg1"/>
                </a:solidFill>
              </a:rPr>
              <a:t>. If not, owner is Exonerated.</a:t>
            </a:r>
          </a:p>
          <a:p>
            <a:pPr lvl="2"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</a:rPr>
              <a:t>#2. If Negligence or Unseaworthiness of vessel is proven by </a:t>
            </a:r>
            <a:r>
              <a:rPr lang="en-US" sz="2400" dirty="0" err="1">
                <a:solidFill>
                  <a:schemeClr val="bg1"/>
                </a:solidFill>
              </a:rPr>
              <a:t>claiments</a:t>
            </a:r>
            <a:r>
              <a:rPr lang="en-US" sz="2400" dirty="0">
                <a:solidFill>
                  <a:schemeClr val="bg1"/>
                </a:solidFill>
              </a:rPr>
              <a:t>: burden of proof shifts to vessel owner to establish vessel owner’s (‘Petitioners’) lack of </a:t>
            </a:r>
            <a:r>
              <a:rPr lang="en-US" sz="2400" i="1" dirty="0">
                <a:solidFill>
                  <a:schemeClr val="bg1"/>
                </a:solidFill>
              </a:rPr>
              <a:t>privity</a:t>
            </a:r>
            <a:r>
              <a:rPr lang="en-US" sz="2400" dirty="0">
                <a:solidFill>
                  <a:schemeClr val="bg1"/>
                </a:solidFill>
              </a:rPr>
              <a:t> or </a:t>
            </a:r>
            <a:r>
              <a:rPr lang="en-US" sz="2400" i="1" dirty="0">
                <a:solidFill>
                  <a:schemeClr val="bg1"/>
                </a:solidFill>
              </a:rPr>
              <a:t>knowledge</a:t>
            </a:r>
            <a:r>
              <a:rPr lang="en-US" sz="2400" dirty="0">
                <a:solidFill>
                  <a:schemeClr val="bg1"/>
                </a:solidFill>
              </a:rPr>
              <a:t> of such ‘acts’ or ‘omissions’.</a:t>
            </a:r>
          </a:p>
          <a:p>
            <a:pPr marL="800100" lvl="3" indent="-342900">
              <a:spcAft>
                <a:spcPts val="1600"/>
              </a:spcAft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NTSB concluded primary electrical breaker triggered.</a:t>
            </a:r>
          </a:p>
          <a:p>
            <a:pPr marL="800100" lvl="3" indent="-342900">
              <a:spcAft>
                <a:spcPts val="1600"/>
              </a:spcAft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 succeed in limiting liability, Petitioner/owner must not have personally	participated in (or have knowledge of) the act or omissions that caused or 	contributed to the casualty.</a:t>
            </a:r>
          </a:p>
          <a:p>
            <a:pPr marL="800100" lvl="3" indent="-342900">
              <a:spcAft>
                <a:spcPts val="1600"/>
              </a:spcAft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Query: Is it an owner issue (ashore) or crew negligence? (onboard)</a:t>
            </a:r>
          </a:p>
          <a:p>
            <a:pPr marL="800100" lvl="3" indent="-342900">
              <a:spcAft>
                <a:spcPts val="1600"/>
              </a:spcAft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example: Knowledge of (and reason for) two 'Blackouts' prior to departure and maintenance issues with electrical? (Who knew what/when)?</a:t>
            </a:r>
          </a:p>
          <a:p>
            <a:pPr marL="800100" lvl="3" indent="-342900">
              <a:spcAft>
                <a:spcPts val="1600"/>
              </a:spcAft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Presumption of Fault against ship? </a:t>
            </a:r>
            <a:r>
              <a:rPr lang="en-US" sz="2400" i="1" dirty="0">
                <a:solidFill>
                  <a:schemeClr val="bg1"/>
                </a:solidFill>
              </a:rPr>
              <a:t>(Striking stationary object).</a:t>
            </a:r>
          </a:p>
          <a:p>
            <a:pPr marL="800100" lvl="3" indent="-342900">
              <a:spcAft>
                <a:spcPts val="1600"/>
              </a:spcAft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Evidentiary issues (admissibility in evidence of NTSB and USCG reports)?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48E73-A790-58DD-57FC-C6A2C4ED9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0"/>
          <p:cNvGrpSpPr/>
          <p:nvPr/>
        </p:nvGrpSpPr>
        <p:grpSpPr>
          <a:xfrm>
            <a:off x="0" y="-132570"/>
            <a:ext cx="18288000" cy="2439042"/>
            <a:chOff x="0" y="-28575"/>
            <a:chExt cx="3219184" cy="585581"/>
          </a:xfrm>
        </p:grpSpPr>
        <p:sp>
          <p:nvSpPr>
            <p:cNvPr id="281" name="Google Shape;281;p20"/>
            <p:cNvSpPr/>
            <p:nvPr/>
          </p:nvSpPr>
          <p:spPr>
            <a:xfrm>
              <a:off x="0" y="0"/>
              <a:ext cx="3219184" cy="557006"/>
            </a:xfrm>
            <a:custGeom>
              <a:avLst/>
              <a:gdLst/>
              <a:ahLst/>
              <a:cxnLst/>
              <a:rect l="l" t="t" r="r" b="b"/>
              <a:pathLst>
                <a:path w="3219184" h="557006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0" y="-28575"/>
              <a:ext cx="3219184" cy="585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BACB70-E14E-D724-0E31-B153EC0EF19A}"/>
              </a:ext>
            </a:extLst>
          </p:cNvPr>
          <p:cNvSpPr txBox="1">
            <a:spLocks/>
          </p:cNvSpPr>
          <p:nvPr/>
        </p:nvSpPr>
        <p:spPr>
          <a:xfrm>
            <a:off x="-1220158" y="173386"/>
            <a:ext cx="1144905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600" u="sng" dirty="0">
                <a:solidFill>
                  <a:schemeClr val="bg1"/>
                </a:solidFill>
                <a:latin typeface="Cairo"/>
                <a:cs typeface="Cairo"/>
                <a:sym typeface="Cairo"/>
              </a:rPr>
              <a:t>Phase 2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Cairo"/>
                <a:cs typeface="Cairo"/>
                <a:sym typeface="Cairo"/>
              </a:rPr>
              <a:t>DALI Defenses?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9" name="Picture 2" descr="The M/V Dali is shown with the collapsed Francis Scott Key Bridge on March 30, 2024, in Baltimore">
            <a:extLst>
              <a:ext uri="{FF2B5EF4-FFF2-40B4-BE49-F238E27FC236}">
                <a16:creationId xmlns:a16="http://schemas.microsoft.com/office/drawing/2014/main" id="{9A28F3FC-1701-7F5B-AB1E-D663770FB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536" y="440182"/>
            <a:ext cx="5833139" cy="30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F7523-E8D7-D696-3C1A-D17B5EDB2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BD055-8FF9-0C2B-FB9E-269F4A19118E}"/>
              </a:ext>
            </a:extLst>
          </p:cNvPr>
          <p:cNvSpPr txBox="1"/>
          <p:nvPr/>
        </p:nvSpPr>
        <p:spPr>
          <a:xfrm>
            <a:off x="683527" y="2760204"/>
            <a:ext cx="15149015" cy="6826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lnSpc>
                <a:spcPct val="124002"/>
              </a:lnSpc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DISCOVERY REOPENS!</a:t>
            </a:r>
          </a:p>
          <a:p>
            <a:pPr marL="457200" lvl="1">
              <a:lnSpc>
                <a:spcPct val="124002"/>
              </a:lnSpc>
            </a:pPr>
            <a:endParaRPr lang="en-US" sz="2400" b="1" dirty="0">
              <a:solidFill>
                <a:schemeClr val="bg1"/>
              </a:solidFill>
              <a:latin typeface="Cairo SemiBold"/>
              <a:ea typeface="Cairo SemiBold"/>
              <a:cs typeface="Cairo SemiBold"/>
              <a:sym typeface="Cairo SemiBold"/>
            </a:endParaRPr>
          </a:p>
          <a:p>
            <a:pPr marL="457200" lvl="1">
              <a:lnSpc>
                <a:spcPct val="124002"/>
              </a:lnSpc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DAMAGES AND DISPOSITIVE MOTIONS</a:t>
            </a:r>
          </a:p>
          <a:p>
            <a:pPr marL="457200" lvl="1">
              <a:lnSpc>
                <a:spcPct val="124002"/>
              </a:lnSpc>
            </a:pPr>
            <a:endParaRPr lang="en-US" sz="2400" b="1" dirty="0">
              <a:solidFill>
                <a:schemeClr val="bg1"/>
              </a:solidFill>
              <a:latin typeface="Cairo SemiBold"/>
              <a:ea typeface="Cairo SemiBold"/>
              <a:cs typeface="Cairo SemiBold"/>
              <a:sym typeface="Cairo SemiBold"/>
            </a:endParaRPr>
          </a:p>
          <a:p>
            <a:pPr marL="457200" lvl="1">
              <a:lnSpc>
                <a:spcPct val="124002"/>
              </a:lnSpc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		Business interruption recovery requires </a:t>
            </a:r>
            <a:r>
              <a:rPr lang="en-US" sz="2400" b="1" u="sng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physical damage</a:t>
            </a: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. (U.S. Supreme Court – </a:t>
            </a:r>
            <a:r>
              <a:rPr lang="en-US" sz="2400" b="1" i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Robins Dry Dock 			Vs. Flint – 1927).</a:t>
            </a:r>
          </a:p>
          <a:p>
            <a:pPr marL="457200" lvl="1">
              <a:lnSpc>
                <a:spcPct val="124002"/>
              </a:lnSpc>
            </a:pPr>
            <a:endParaRPr lang="en-US" sz="2400" b="1" i="1" dirty="0">
              <a:solidFill>
                <a:schemeClr val="bg1"/>
              </a:solidFill>
              <a:latin typeface="Cairo SemiBold"/>
              <a:ea typeface="Cairo SemiBold"/>
              <a:cs typeface="Cairo SemiBold"/>
              <a:sym typeface="Cairo SemiBold"/>
            </a:endParaRPr>
          </a:p>
          <a:p>
            <a:pPr marL="4000500" lvl="8" indent="-342900">
              <a:lnSpc>
                <a:spcPct val="150000"/>
              </a:lnSpc>
              <a:buFont typeface="Wingdings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Owner of bridge has viable claim.</a:t>
            </a:r>
          </a:p>
          <a:p>
            <a:pPr marL="3657600" lvl="8"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4000500" lvl="8" indent="-342900">
              <a:lnSpc>
                <a:spcPct val="150000"/>
              </a:lnSpc>
              <a:buFont typeface="Wingdings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Owners of other businesses with no physical damage do not, without some applicable exception, such as intentional or reckless act, public nuisance, criminal conviction.</a:t>
            </a:r>
          </a:p>
          <a:p>
            <a:pPr marL="3657600" lvl="8">
              <a:lnSpc>
                <a:spcPct val="150000"/>
              </a:lnSpc>
            </a:pPr>
            <a:endParaRPr lang="en-US" sz="2400" b="1" i="1" dirty="0">
              <a:solidFill>
                <a:schemeClr val="bg1"/>
              </a:solidFill>
              <a:latin typeface="Cairo SemiBold"/>
              <a:ea typeface="Cairo SemiBold"/>
              <a:cs typeface="Cairo SemiBold"/>
              <a:sym typeface="Cairo SemiBold"/>
            </a:endParaRPr>
          </a:p>
          <a:p>
            <a:pPr marL="457200" lvl="1">
              <a:lnSpc>
                <a:spcPct val="124002"/>
              </a:lnSpc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		Third-Party claims?</a:t>
            </a:r>
          </a:p>
        </p:txBody>
      </p:sp>
    </p:spTree>
    <p:extLst>
      <p:ext uri="{BB962C8B-B14F-4D97-AF65-F5344CB8AC3E}">
        <p14:creationId xmlns:p14="http://schemas.microsoft.com/office/powerpoint/2010/main" val="419982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19E0E7C3-26DB-60B4-9922-8DAEA965B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0">
            <a:extLst>
              <a:ext uri="{FF2B5EF4-FFF2-40B4-BE49-F238E27FC236}">
                <a16:creationId xmlns:a16="http://schemas.microsoft.com/office/drawing/2014/main" id="{28249F20-38A2-3454-E98F-7999826C3980}"/>
              </a:ext>
            </a:extLst>
          </p:cNvPr>
          <p:cNvGrpSpPr/>
          <p:nvPr/>
        </p:nvGrpSpPr>
        <p:grpSpPr>
          <a:xfrm>
            <a:off x="0" y="-132570"/>
            <a:ext cx="18288000" cy="2439042"/>
            <a:chOff x="0" y="-28575"/>
            <a:chExt cx="3219184" cy="585581"/>
          </a:xfrm>
        </p:grpSpPr>
        <p:sp>
          <p:nvSpPr>
            <p:cNvPr id="281" name="Google Shape;281;p20">
              <a:extLst>
                <a:ext uri="{FF2B5EF4-FFF2-40B4-BE49-F238E27FC236}">
                  <a16:creationId xmlns:a16="http://schemas.microsoft.com/office/drawing/2014/main" id="{CC91B659-B475-C020-DD10-CE1233CFC160}"/>
                </a:ext>
              </a:extLst>
            </p:cNvPr>
            <p:cNvSpPr/>
            <p:nvPr/>
          </p:nvSpPr>
          <p:spPr>
            <a:xfrm>
              <a:off x="0" y="0"/>
              <a:ext cx="3219184" cy="557006"/>
            </a:xfrm>
            <a:custGeom>
              <a:avLst/>
              <a:gdLst/>
              <a:ahLst/>
              <a:cxnLst/>
              <a:rect l="l" t="t" r="r" b="b"/>
              <a:pathLst>
                <a:path w="3219184" h="557006" extrusionOk="0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Google Shape;282;p20">
              <a:extLst>
                <a:ext uri="{FF2B5EF4-FFF2-40B4-BE49-F238E27FC236}">
                  <a16:creationId xmlns:a16="http://schemas.microsoft.com/office/drawing/2014/main" id="{92E15F7D-76D4-7470-3438-1AF7C69B50E9}"/>
                </a:ext>
              </a:extLst>
            </p:cNvPr>
            <p:cNvSpPr txBox="1"/>
            <p:nvPr/>
          </p:nvSpPr>
          <p:spPr>
            <a:xfrm>
              <a:off x="0" y="-28575"/>
              <a:ext cx="3219184" cy="585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2ED5F0-3EAF-6FAA-401D-95ABCBD53FDE}"/>
              </a:ext>
            </a:extLst>
          </p:cNvPr>
          <p:cNvSpPr txBox="1">
            <a:spLocks/>
          </p:cNvSpPr>
          <p:nvPr/>
        </p:nvSpPr>
        <p:spPr>
          <a:xfrm>
            <a:off x="854302" y="1292503"/>
            <a:ext cx="1144905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dirty="0">
                <a:solidFill>
                  <a:schemeClr val="bg1"/>
                </a:solidFill>
                <a:latin typeface="Cairo"/>
                <a:cs typeface="Cairo"/>
                <a:sym typeface="Cairo"/>
              </a:rPr>
              <a:t>DALI </a:t>
            </a:r>
            <a:r>
              <a:rPr lang="en-US" sz="6600" i="1" dirty="0">
                <a:solidFill>
                  <a:schemeClr val="bg1"/>
                </a:solidFill>
                <a:latin typeface="Cairo"/>
                <a:cs typeface="Cairo"/>
                <a:sym typeface="Cairo"/>
              </a:rPr>
              <a:t>Damages</a:t>
            </a:r>
            <a:r>
              <a:rPr lang="en-US" sz="6600" dirty="0">
                <a:solidFill>
                  <a:schemeClr val="bg1"/>
                </a:solidFill>
                <a:latin typeface="Cairo"/>
                <a:cs typeface="Cairo"/>
                <a:sym typeface="Cairo"/>
              </a:rPr>
              <a:t> Defenses?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9" name="Picture 2" descr="The M/V Dali is shown with the collapsed Francis Scott Key Bridge on March 30, 2024, in Baltimore">
            <a:extLst>
              <a:ext uri="{FF2B5EF4-FFF2-40B4-BE49-F238E27FC236}">
                <a16:creationId xmlns:a16="http://schemas.microsoft.com/office/drawing/2014/main" id="{0A1155AB-8C39-952B-C437-2AF4AF1B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296" y="440182"/>
            <a:ext cx="5833139" cy="30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789293-B61C-743E-EEC0-0FE926D8E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339" y="9655294"/>
            <a:ext cx="3556327" cy="428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99361-F006-8F95-32BA-711330FA9644}"/>
              </a:ext>
            </a:extLst>
          </p:cNvPr>
          <p:cNvSpPr txBox="1"/>
          <p:nvPr/>
        </p:nvSpPr>
        <p:spPr>
          <a:xfrm>
            <a:off x="738118" y="3345061"/>
            <a:ext cx="15149015" cy="6176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lnSpc>
                <a:spcPct val="124002"/>
              </a:lnSpc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		Building/Replacing the Bridge</a:t>
            </a:r>
          </a:p>
          <a:p>
            <a:pPr marL="4000500" lvl="8" indent="-342900">
              <a:lnSpc>
                <a:spcPct val="124001"/>
              </a:lnSpc>
              <a:buFont typeface="Wingdings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Defense of </a:t>
            </a:r>
            <a:r>
              <a:rPr lang="en-US" sz="3200" b="1" i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Betterment</a:t>
            </a: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  &amp; </a:t>
            </a:r>
            <a:r>
              <a:rPr lang="en-US" sz="3200" b="1" i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Depreciation </a:t>
            </a: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 to reduce extent of recoverable damages.</a:t>
            </a:r>
          </a:p>
          <a:p>
            <a:pPr marL="4000500" lvl="8" indent="-342900">
              <a:lnSpc>
                <a:spcPct val="124001"/>
              </a:lnSpc>
              <a:buFont typeface="Wingdings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No upgrade to bridge protection (piers/dolphins) in decades (despite prior warnings).</a:t>
            </a:r>
            <a:endParaRPr lang="en-US" sz="2400" b="1" dirty="0">
              <a:solidFill>
                <a:schemeClr val="bg1"/>
              </a:solidFill>
              <a:latin typeface="Cairo SemiBold"/>
              <a:ea typeface="Cairo SemiBold"/>
              <a:cs typeface="Cairo SemiBold"/>
            </a:endParaRPr>
          </a:p>
          <a:p>
            <a:pPr marL="4000500" lvl="8" indent="-342900">
              <a:lnSpc>
                <a:spcPct val="124001"/>
              </a:lnSpc>
              <a:buFont typeface="Wingdings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"Betterment" reductions subject to evidence and judges' discretion (i.e. Building more reinforced bridge and pilings: adding more lanes; greater capacity; higher elevation)</a:t>
            </a:r>
          </a:p>
          <a:p>
            <a:pPr marL="4000500" lvl="8" indent="-342900">
              <a:lnSpc>
                <a:spcPct val="124001"/>
              </a:lnSpc>
              <a:buFont typeface="Wingdings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</a:rPr>
              <a:t>1983 Bridge Study mentions F.S. Key Bridge.</a:t>
            </a:r>
            <a:endParaRPr lang="en-US" sz="2400" b="1" dirty="0">
              <a:solidFill>
                <a:schemeClr val="bg1"/>
              </a:solidFill>
              <a:latin typeface="Cairo SemiBold"/>
              <a:ea typeface="Cairo SemiBold"/>
              <a:cs typeface="Cairo SemiBold"/>
              <a:sym typeface="Cairo SemiBold"/>
            </a:endParaRPr>
          </a:p>
          <a:p>
            <a:pPr marL="4000500" lvl="8" indent="-342900">
              <a:lnSpc>
                <a:spcPct val="124001"/>
              </a:lnSpc>
              <a:buFont typeface="Wingdings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NTSB strikes at bridge!  March 18, 2025 Report:</a:t>
            </a:r>
          </a:p>
          <a:p>
            <a:pPr marL="3657600" lvl="8">
              <a:lnSpc>
                <a:spcPct val="124001"/>
              </a:lnSpc>
            </a:pPr>
            <a:r>
              <a:rPr lang="en-US" sz="2400" b="1" i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	Had MDTA conducted the 1991 and 2009 vulnerability assessment of the 	bridge, it would have been aware</a:t>
            </a:r>
            <a:r>
              <a:rPr lang="en-US" sz="2400" b="1" i="1" dirty="0">
                <a:solidFill>
                  <a:srgbClr val="FF0000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the Key Bridge was well above the threshold 	of risk for catastrophic collapse from a vessel collision.</a:t>
            </a:r>
            <a:endParaRPr lang="en-US" sz="2400" b="1" i="1" dirty="0">
              <a:solidFill>
                <a:schemeClr val="bg1"/>
              </a:solidFill>
              <a:latin typeface="Cairo SemiBold"/>
              <a:ea typeface="Cairo SemiBold"/>
              <a:cs typeface="Cai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2675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966</Words>
  <Application>Microsoft Office PowerPoint</Application>
  <PresentationFormat>Custom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PT Sans</vt:lpstr>
      <vt:lpstr>Calibri</vt:lpstr>
      <vt:lpstr>Cairo SemiBold</vt:lpstr>
      <vt:lpstr>Courier New</vt:lpstr>
      <vt:lpstr>Cairo Light</vt:lpstr>
      <vt:lpstr>Wingdings</vt:lpstr>
      <vt:lpstr>Cairo</vt:lpstr>
      <vt:lpstr>Times New Roman</vt:lpstr>
      <vt:lpstr>Neue Haas Grotesk Text Pro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eharnisch</dc:creator>
  <cp:lastModifiedBy>Martyn Lane</cp:lastModifiedBy>
  <cp:revision>314</cp:revision>
  <cp:lastPrinted>2025-05-09T16:20:40Z</cp:lastPrinted>
  <dcterms:modified xsi:type="dcterms:W3CDTF">2025-07-08T08:38:40Z</dcterms:modified>
</cp:coreProperties>
</file>