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</p:sldMasterIdLst>
  <p:notesMasterIdLst>
    <p:notesMasterId r:id="rId13"/>
  </p:notesMasterIdLst>
  <p:handoutMasterIdLst>
    <p:handoutMasterId r:id="rId14"/>
  </p:handoutMasterIdLst>
  <p:sldIdLst>
    <p:sldId id="385" r:id="rId3"/>
    <p:sldId id="361" r:id="rId4"/>
    <p:sldId id="387" r:id="rId5"/>
    <p:sldId id="388" r:id="rId6"/>
    <p:sldId id="389" r:id="rId7"/>
    <p:sldId id="390" r:id="rId8"/>
    <p:sldId id="391" r:id="rId9"/>
    <p:sldId id="392" r:id="rId10"/>
    <p:sldId id="393" r:id="rId11"/>
    <p:sldId id="297" r:id="rId12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" userDrawn="1">
          <p15:clr>
            <a:srgbClr val="A4A3A4"/>
          </p15:clr>
        </p15:guide>
        <p15:guide id="2" pos="5329" userDrawn="1">
          <p15:clr>
            <a:srgbClr val="A4A3A4"/>
          </p15:clr>
        </p15:guide>
        <p15:guide id="3" pos="476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pos="2971" userDrawn="1">
          <p15:clr>
            <a:srgbClr val="A4A3A4"/>
          </p15:clr>
        </p15:guide>
        <p15:guide id="6" orient="horz" pos="981" userDrawn="1">
          <p15:clr>
            <a:srgbClr val="A4A3A4"/>
          </p15:clr>
        </p15:guide>
        <p15:guide id="7" pos="14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CC2"/>
    <a:srgbClr val="0080A0"/>
    <a:srgbClr val="00B3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0" autoAdjust="0"/>
    <p:restoredTop sz="92890" autoAdjust="0"/>
  </p:normalViewPr>
  <p:slideViewPr>
    <p:cSldViewPr>
      <p:cViewPr varScale="1">
        <p:scale>
          <a:sx n="88" d="100"/>
          <a:sy n="88" d="100"/>
        </p:scale>
        <p:origin x="1291" y="82"/>
      </p:cViewPr>
      <p:guideLst>
        <p:guide orient="horz" pos="300"/>
        <p:guide pos="5329"/>
        <p:guide pos="476"/>
        <p:guide orient="horz" pos="2296"/>
        <p:guide pos="2971"/>
        <p:guide orient="horz" pos="981"/>
        <p:guide pos="1474"/>
      </p:guideLst>
    </p:cSldViewPr>
  </p:slideViewPr>
  <p:outlineViewPr>
    <p:cViewPr>
      <p:scale>
        <a:sx n="33" d="100"/>
        <a:sy n="33" d="100"/>
      </p:scale>
      <p:origin x="0" y="-8322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38" d="100"/>
          <a:sy n="38" d="100"/>
        </p:scale>
        <p:origin x="244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4F267603-1B55-4D3E-AFCA-DA57F4E52E26}" type="datetimeFigureOut">
              <a:rPr lang="de-DE" smtClean="0"/>
              <a:t>08.07.2025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A2E1D13B-6160-4A81-98D3-28A9B8721D55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9401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F1DE217A-F9BC-492B-88CD-B4C7B09FC26C}" type="datetimeFigureOut">
              <a:rPr lang="en-GB" smtClean="0"/>
              <a:pPr/>
              <a:t>08/07/2025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5A8894A-F405-438F-907A-8AE14028DEC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65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8894A-F405-438F-907A-8AE14028DECF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639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Hintergrund_Start_und_Ende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5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steht ein </a:t>
            </a:r>
            <a:br>
              <a:rPr lang="de-DE" dirty="0"/>
            </a:br>
            <a:r>
              <a:rPr lang="de-DE" dirty="0"/>
              <a:t>Präsentationstitel </a:t>
            </a:r>
            <a:br>
              <a:rPr lang="de-DE" dirty="0"/>
            </a:br>
            <a:r>
              <a:rPr lang="de-DE" dirty="0"/>
              <a:t>über drei Zeilen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2062800"/>
            <a:ext cx="7740000" cy="1942264"/>
          </a:xfr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buNone/>
              <a:defRPr sz="1700">
                <a:solidFill>
                  <a:schemeClr val="bg1"/>
                </a:solidFill>
              </a:defRPr>
            </a:lvl1pPr>
            <a:lvl2pPr marL="0" indent="0">
              <a:lnSpc>
                <a:spcPts val="1900"/>
              </a:lnSpc>
              <a:buNone/>
              <a:defRPr sz="1700">
                <a:solidFill>
                  <a:schemeClr val="bg1"/>
                </a:solidFill>
              </a:defRPr>
            </a:lvl2pPr>
            <a:lvl3pPr marL="449263" indent="-449263">
              <a:lnSpc>
                <a:spcPts val="1900"/>
              </a:lnSpc>
              <a:buFontTx/>
              <a:buBlip>
                <a:blip r:embed="rId3"/>
              </a:buBlip>
              <a:defRPr sz="1700">
                <a:solidFill>
                  <a:schemeClr val="bg1"/>
                </a:solidFill>
              </a:defRPr>
            </a:lvl3pPr>
            <a:lvl4pPr marL="449263" indent="0">
              <a:lnSpc>
                <a:spcPts val="1900"/>
              </a:lnSpc>
              <a:buNone/>
              <a:defRPr sz="1700">
                <a:solidFill>
                  <a:schemeClr val="bg1"/>
                </a:solidFill>
              </a:defRPr>
            </a:lvl4pPr>
            <a:lvl5pPr marL="449263" indent="0">
              <a:lnSpc>
                <a:spcPts val="1900"/>
              </a:lnSpc>
              <a:buNone/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3" name="Fußzeilenplatzhalter 3"/>
          <p:cNvSpPr txBox="1">
            <a:spLocks/>
          </p:cNvSpPr>
          <p:nvPr userDrawn="1"/>
        </p:nvSpPr>
        <p:spPr>
          <a:xfrm>
            <a:off x="7308304" y="6160219"/>
            <a:ext cx="1115337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www.lebuhn.de</a:t>
            </a:r>
          </a:p>
        </p:txBody>
      </p:sp>
      <p:sp>
        <p:nvSpPr>
          <p:cNvPr id="15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WINDFORCE Baltic Sea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Hintergrund_Start_und_Ende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7740432" cy="1556864"/>
          </a:xfrm>
        </p:spPr>
        <p:txBody>
          <a:bodyPr anchor="t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Vielen Dank</a:t>
            </a:r>
            <a:br>
              <a:rPr lang="de-DE" dirty="0"/>
            </a:br>
            <a:r>
              <a:rPr lang="de-DE" dirty="0"/>
              <a:t>für Ihre</a:t>
            </a:r>
            <a:br>
              <a:rPr lang="de-DE" dirty="0"/>
            </a:br>
            <a:r>
              <a:rPr lang="de-DE" dirty="0"/>
              <a:t>Aufmerksamkeit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2852936"/>
            <a:ext cx="7740000" cy="2738040"/>
          </a:xfrm>
        </p:spPr>
        <p:txBody>
          <a:bodyPr anchor="b">
            <a:normAutofit/>
          </a:bodyPr>
          <a:lstStyle>
            <a:lvl1pPr marL="0" indent="0">
              <a:lnSpc>
                <a:spcPts val="1300"/>
              </a:lnSpc>
              <a:buNone/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lnSpc>
                <a:spcPts val="1300"/>
              </a:lnSpc>
              <a:buNone/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449263" indent="-449263">
              <a:lnSpc>
                <a:spcPts val="1300"/>
              </a:lnSpc>
              <a:buFontTx/>
              <a:buBlip>
                <a:blip r:embed="rId3"/>
              </a:buBlip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449263" indent="0">
              <a:lnSpc>
                <a:spcPts val="1300"/>
              </a:lnSpc>
              <a:buNone/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449263" indent="0">
              <a:lnSpc>
                <a:spcPts val="1300"/>
              </a:lnSpc>
              <a:buNone/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>
          <a:xfrm>
            <a:off x="1979712" y="6160219"/>
            <a:ext cx="5400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WINDFORCE Baltic Sea 2019</a:t>
            </a:r>
            <a:endParaRPr lang="en-GB" dirty="0"/>
          </a:p>
        </p:txBody>
      </p:sp>
      <p:sp>
        <p:nvSpPr>
          <p:cNvPr id="14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  <p:sp>
        <p:nvSpPr>
          <p:cNvPr id="9" name="Fußzeilenplatzhalter 3"/>
          <p:cNvSpPr txBox="1">
            <a:spLocks/>
          </p:cNvSpPr>
          <p:nvPr userDrawn="1"/>
        </p:nvSpPr>
        <p:spPr>
          <a:xfrm>
            <a:off x="7308000" y="6160219"/>
            <a:ext cx="1115337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www.lebuhn.de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Hintergrund_Start_und_Ende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5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Hier steht ein </a:t>
            </a:r>
            <a:br>
              <a:rPr lang="de-DE" dirty="0"/>
            </a:br>
            <a:r>
              <a:rPr lang="de-DE" dirty="0"/>
              <a:t>Präsentationstitel </a:t>
            </a:r>
            <a:br>
              <a:rPr lang="de-DE" dirty="0"/>
            </a:br>
            <a:r>
              <a:rPr lang="de-DE" dirty="0"/>
              <a:t>über drei Zeilen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2062800"/>
            <a:ext cx="7740000" cy="1942264"/>
          </a:xfr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buNone/>
              <a:defRPr sz="1700">
                <a:solidFill>
                  <a:schemeClr val="bg1"/>
                </a:solidFill>
              </a:defRPr>
            </a:lvl1pPr>
            <a:lvl2pPr marL="0" indent="0">
              <a:lnSpc>
                <a:spcPts val="1900"/>
              </a:lnSpc>
              <a:buNone/>
              <a:defRPr sz="1700">
                <a:solidFill>
                  <a:schemeClr val="bg1"/>
                </a:solidFill>
              </a:defRPr>
            </a:lvl2pPr>
            <a:lvl3pPr marL="449263" indent="-449263">
              <a:lnSpc>
                <a:spcPts val="1900"/>
              </a:lnSpc>
              <a:buFontTx/>
              <a:buBlip>
                <a:blip r:embed="rId3"/>
              </a:buBlip>
              <a:defRPr sz="1700">
                <a:solidFill>
                  <a:schemeClr val="bg1"/>
                </a:solidFill>
              </a:defRPr>
            </a:lvl3pPr>
            <a:lvl4pPr marL="449263" indent="0">
              <a:lnSpc>
                <a:spcPts val="1900"/>
              </a:lnSpc>
              <a:buNone/>
              <a:defRPr sz="1700">
                <a:solidFill>
                  <a:schemeClr val="bg1"/>
                </a:solidFill>
              </a:defRPr>
            </a:lvl4pPr>
            <a:lvl5pPr marL="449263" indent="0">
              <a:lnSpc>
                <a:spcPts val="1900"/>
              </a:lnSpc>
              <a:buNone/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3" name="Fußzeilenplatzhalter 3"/>
          <p:cNvSpPr txBox="1">
            <a:spLocks/>
          </p:cNvSpPr>
          <p:nvPr userDrawn="1"/>
        </p:nvSpPr>
        <p:spPr>
          <a:xfrm>
            <a:off x="7308304" y="6160219"/>
            <a:ext cx="1115337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www.lebuhn.de</a:t>
            </a:r>
          </a:p>
        </p:txBody>
      </p:sp>
      <p:sp>
        <p:nvSpPr>
          <p:cNvPr id="15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EXPERTISE on Offshore-Wind Projects, Aug. 2019</a:t>
            </a:r>
          </a:p>
        </p:txBody>
      </p:sp>
    </p:spTree>
    <p:extLst>
      <p:ext uri="{BB962C8B-B14F-4D97-AF65-F5344CB8AC3E}">
        <p14:creationId xmlns:p14="http://schemas.microsoft.com/office/powerpoint/2010/main" val="3494317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Hintergrund_weiss_mit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/>
          <a:p>
            <a:r>
              <a:rPr lang="de-DE" dirty="0"/>
              <a:t>Hier steht ein </a:t>
            </a:r>
            <a:br>
              <a:rPr lang="de-DE" dirty="0"/>
            </a:br>
            <a:r>
              <a:rPr lang="de-DE" dirty="0"/>
              <a:t>Präsentationstitel </a:t>
            </a:r>
            <a:br>
              <a:rPr lang="de-DE" dirty="0"/>
            </a:br>
            <a:r>
              <a:rPr lang="de-DE" dirty="0"/>
              <a:t>über drei Zeilen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2062800"/>
            <a:ext cx="7740000" cy="194400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900"/>
              </a:lnSpc>
              <a:buNone/>
              <a:defRPr sz="1700"/>
            </a:lvl1pPr>
            <a:lvl2pPr marL="0" indent="0">
              <a:lnSpc>
                <a:spcPts val="1900"/>
              </a:lnSpc>
              <a:buNone/>
              <a:defRPr sz="1700"/>
            </a:lvl2pPr>
            <a:lvl3pPr marL="449263" indent="-449263">
              <a:lnSpc>
                <a:spcPts val="1900"/>
              </a:lnSpc>
              <a:buFontTx/>
              <a:buBlip>
                <a:blip r:embed="rId3"/>
              </a:buBlip>
              <a:defRPr sz="1700"/>
            </a:lvl3pPr>
            <a:lvl4pPr marL="449263" indent="0">
              <a:lnSpc>
                <a:spcPts val="1900"/>
              </a:lnSpc>
              <a:buNone/>
              <a:defRPr sz="1700"/>
            </a:lvl4pPr>
            <a:lvl5pPr marL="449263" indent="0">
              <a:lnSpc>
                <a:spcPts val="1900"/>
              </a:lnSpc>
              <a:buNone/>
              <a:defRPr sz="17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>
          <a:xfrm>
            <a:off x="1979712" y="6160219"/>
            <a:ext cx="5328592" cy="365125"/>
          </a:xfrm>
        </p:spPr>
        <p:txBody>
          <a:bodyPr/>
          <a:lstStyle/>
          <a:p>
            <a:r>
              <a:rPr lang="en-GB" dirty="0"/>
              <a:t>EXPERTISE on Offshore-Wind Projects, Aug. 2019</a:t>
            </a:r>
          </a:p>
        </p:txBody>
      </p:sp>
      <p:sp>
        <p:nvSpPr>
          <p:cNvPr id="8" name="Fußzeilenplatzhalter 3"/>
          <p:cNvSpPr txBox="1">
            <a:spLocks/>
          </p:cNvSpPr>
          <p:nvPr userDrawn="1"/>
        </p:nvSpPr>
        <p:spPr>
          <a:xfrm>
            <a:off x="7308000" y="6160219"/>
            <a:ext cx="1115337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www.lebuhn.de</a:t>
            </a:r>
          </a:p>
        </p:txBody>
      </p:sp>
      <p:sp>
        <p:nvSpPr>
          <p:cNvPr id="14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</p:spTree>
    <p:extLst>
      <p:ext uri="{BB962C8B-B14F-4D97-AF65-F5344CB8AC3E}">
        <p14:creationId xmlns:p14="http://schemas.microsoft.com/office/powerpoint/2010/main" val="37651756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folie Ein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Hintergrund_weisse_Seite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7740432" cy="476744"/>
          </a:xfrm>
        </p:spPr>
        <p:txBody>
          <a:bodyPr anchor="t"/>
          <a:lstStyle>
            <a:lvl1pPr>
              <a:defRPr/>
            </a:lvl1pPr>
          </a:lstStyle>
          <a:p>
            <a:r>
              <a:rPr lang="de-DE" dirty="0"/>
              <a:t>Thema der Powerpoint-Folie</a:t>
            </a:r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EXPERTISE on Offshore-Wind Projects, Aug. 2019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1268760"/>
            <a:ext cx="7740000" cy="4610464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1500"/>
              </a:spcBef>
              <a:buNone/>
              <a:defRPr sz="1550">
                <a:latin typeface="Arial" pitchFamily="34" charset="0"/>
                <a:cs typeface="Arial" pitchFamily="34" charset="0"/>
              </a:defRPr>
            </a:lvl1pPr>
            <a:lvl2pPr marL="0" indent="0">
              <a:lnSpc>
                <a:spcPts val="2100"/>
              </a:lnSpc>
              <a:spcBef>
                <a:spcPts val="1000"/>
              </a:spcBef>
              <a:spcAft>
                <a:spcPts val="1000"/>
              </a:spcAft>
              <a:buNone/>
              <a:defRPr sz="1550">
                <a:latin typeface="Arial" pitchFamily="34" charset="0"/>
                <a:cs typeface="Arial" pitchFamily="34" charset="0"/>
              </a:defRPr>
            </a:lvl2pPr>
            <a:lvl3pPr marL="449263" indent="-449263">
              <a:lnSpc>
                <a:spcPts val="2100"/>
              </a:lnSpc>
              <a:spcBef>
                <a:spcPts val="0"/>
              </a:spcBef>
              <a:buFontTx/>
              <a:buBlip>
                <a:blip r:embed="rId3"/>
              </a:buBlip>
              <a:defRPr sz="1550">
                <a:latin typeface="Arial" pitchFamily="34" charset="0"/>
                <a:cs typeface="Arial" pitchFamily="34" charset="0"/>
              </a:defRPr>
            </a:lvl3pPr>
            <a:lvl4pPr marL="449263" indent="0">
              <a:lnSpc>
                <a:spcPts val="2100"/>
              </a:lnSpc>
              <a:buNone/>
              <a:defRPr sz="1550">
                <a:latin typeface="Arial" pitchFamily="34" charset="0"/>
                <a:cs typeface="Arial" pitchFamily="34" charset="0"/>
              </a:defRPr>
            </a:lvl4pPr>
            <a:lvl5pPr marL="449263" indent="0">
              <a:lnSpc>
                <a:spcPts val="2100"/>
              </a:lnSpc>
              <a:buNone/>
              <a:defRPr sz="155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1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</p:spTree>
    <p:extLst>
      <p:ext uri="{BB962C8B-B14F-4D97-AF65-F5344CB8AC3E}">
        <p14:creationId xmlns:p14="http://schemas.microsoft.com/office/powerpoint/2010/main" val="3762320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folie Zwei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Hintergrund_weisse_Seite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7740432" cy="908792"/>
          </a:xfrm>
        </p:spPr>
        <p:txBody>
          <a:bodyPr anchor="t"/>
          <a:lstStyle>
            <a:lvl1pPr>
              <a:defRPr/>
            </a:lvl1pPr>
          </a:lstStyle>
          <a:p>
            <a:r>
              <a:rPr lang="de-DE" dirty="0"/>
              <a:t>Thema der Powerpoint-Folie</a:t>
            </a:r>
            <a:br>
              <a:rPr lang="de-DE" dirty="0"/>
            </a:br>
            <a:r>
              <a:rPr lang="de-DE" dirty="0"/>
              <a:t>zweizeilig</a:t>
            </a:r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EXPERTISE on Offshore-Wind Projects, Aug. 2019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1700808"/>
            <a:ext cx="7740000" cy="4178416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1500"/>
              </a:spcBef>
              <a:buNone/>
              <a:defRPr sz="1550">
                <a:latin typeface="Arial" pitchFamily="34" charset="0"/>
                <a:cs typeface="Arial" pitchFamily="34" charset="0"/>
              </a:defRPr>
            </a:lvl1pPr>
            <a:lvl2pPr marL="0" indent="0">
              <a:lnSpc>
                <a:spcPts val="2100"/>
              </a:lnSpc>
              <a:spcBef>
                <a:spcPts val="1000"/>
              </a:spcBef>
              <a:spcAft>
                <a:spcPts val="1000"/>
              </a:spcAft>
              <a:buNone/>
              <a:defRPr sz="1550">
                <a:latin typeface="Arial" pitchFamily="34" charset="0"/>
                <a:cs typeface="Arial" pitchFamily="34" charset="0"/>
              </a:defRPr>
            </a:lvl2pPr>
            <a:lvl3pPr marL="449263" indent="-449263">
              <a:lnSpc>
                <a:spcPts val="2100"/>
              </a:lnSpc>
              <a:spcBef>
                <a:spcPts val="0"/>
              </a:spcBef>
              <a:buFontTx/>
              <a:buBlip>
                <a:blip r:embed="rId3"/>
              </a:buBlip>
              <a:defRPr sz="1550">
                <a:latin typeface="Arial" pitchFamily="34" charset="0"/>
                <a:cs typeface="Arial" pitchFamily="34" charset="0"/>
              </a:defRPr>
            </a:lvl3pPr>
            <a:lvl4pPr marL="449263" indent="0">
              <a:lnSpc>
                <a:spcPts val="2100"/>
              </a:lnSpc>
              <a:buNone/>
              <a:defRPr sz="1550">
                <a:latin typeface="Arial" pitchFamily="34" charset="0"/>
                <a:cs typeface="Arial" pitchFamily="34" charset="0"/>
              </a:defRPr>
            </a:lvl4pPr>
            <a:lvl5pPr marL="449263" indent="0">
              <a:lnSpc>
                <a:spcPts val="2100"/>
              </a:lnSpc>
              <a:buNone/>
              <a:defRPr sz="155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1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</p:spTree>
    <p:extLst>
      <p:ext uri="{BB962C8B-B14F-4D97-AF65-F5344CB8AC3E}">
        <p14:creationId xmlns:p14="http://schemas.microsoft.com/office/powerpoint/2010/main" val="3027742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folie mi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Hintergrund_weisse_Seite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7740432" cy="475200"/>
          </a:xfrm>
        </p:spPr>
        <p:txBody>
          <a:bodyPr anchor="t"/>
          <a:lstStyle>
            <a:lvl1pPr>
              <a:defRPr/>
            </a:lvl1pPr>
          </a:lstStyle>
          <a:p>
            <a:r>
              <a:rPr lang="de-DE" dirty="0"/>
              <a:t>Thema der Powerpoint-Folie</a:t>
            </a:r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EXPERTISE on Offshore-Wind Projects, Aug. 2019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1267200"/>
            <a:ext cx="4500072" cy="4611600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1500"/>
              </a:spcBef>
              <a:buNone/>
              <a:defRPr sz="1550">
                <a:latin typeface="Arial" pitchFamily="34" charset="0"/>
                <a:cs typeface="Arial" pitchFamily="34" charset="0"/>
              </a:defRPr>
            </a:lvl1pPr>
            <a:lvl2pPr marL="0" indent="0">
              <a:lnSpc>
                <a:spcPts val="2100"/>
              </a:lnSpc>
              <a:spcBef>
                <a:spcPts val="1000"/>
              </a:spcBef>
              <a:spcAft>
                <a:spcPts val="1000"/>
              </a:spcAft>
              <a:buNone/>
              <a:defRPr sz="1550">
                <a:latin typeface="Arial" pitchFamily="34" charset="0"/>
                <a:cs typeface="Arial" pitchFamily="34" charset="0"/>
              </a:defRPr>
            </a:lvl2pPr>
            <a:lvl3pPr marL="449263" indent="-449263">
              <a:lnSpc>
                <a:spcPts val="2100"/>
              </a:lnSpc>
              <a:spcBef>
                <a:spcPts val="0"/>
              </a:spcBef>
              <a:buFontTx/>
              <a:buBlip>
                <a:blip r:embed="rId3"/>
              </a:buBlip>
              <a:defRPr sz="1550">
                <a:latin typeface="Arial" pitchFamily="34" charset="0"/>
                <a:cs typeface="Arial" pitchFamily="34" charset="0"/>
              </a:defRPr>
            </a:lvl3pPr>
            <a:lvl4pPr marL="449263" indent="0">
              <a:lnSpc>
                <a:spcPts val="2100"/>
              </a:lnSpc>
              <a:buNone/>
              <a:defRPr sz="1550">
                <a:latin typeface="Arial" pitchFamily="34" charset="0"/>
                <a:cs typeface="Arial" pitchFamily="34" charset="0"/>
              </a:defRPr>
            </a:lvl4pPr>
            <a:lvl5pPr marL="449263" indent="0">
              <a:lnSpc>
                <a:spcPts val="2100"/>
              </a:lnSpc>
              <a:buNone/>
              <a:defRPr sz="155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4" hasCustomPrompt="1"/>
          </p:nvPr>
        </p:nvSpPr>
        <p:spPr>
          <a:xfrm>
            <a:off x="5436096" y="1267200"/>
            <a:ext cx="3024336" cy="46116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err="1"/>
              <a:t>Objekt</a:t>
            </a:r>
            <a:r>
              <a:rPr lang="en-GB" dirty="0"/>
              <a:t> </a:t>
            </a:r>
            <a:r>
              <a:rPr lang="en-GB" dirty="0" err="1"/>
              <a:t>einfügen</a:t>
            </a:r>
            <a:endParaRPr lang="en-GB" dirty="0"/>
          </a:p>
        </p:txBody>
      </p:sp>
      <p:sp>
        <p:nvSpPr>
          <p:cNvPr id="12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</p:spTree>
    <p:extLst>
      <p:ext uri="{BB962C8B-B14F-4D97-AF65-F5344CB8AC3E}">
        <p14:creationId xmlns:p14="http://schemas.microsoft.com/office/powerpoint/2010/main" val="42233178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Hintergrund_weisse_Seite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EXPERTISE on Offshore-Wind Projects, Aug. 2019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720000" y="648000"/>
            <a:ext cx="7740000" cy="4941240"/>
          </a:xfrm>
        </p:spPr>
        <p:txBody>
          <a:bodyPr/>
          <a:lstStyle>
            <a:lvl1pPr>
              <a:lnSpc>
                <a:spcPts val="4200"/>
              </a:lnSpc>
              <a:defRPr sz="4000">
                <a:latin typeface="Georgia" pitchFamily="18" charset="0"/>
              </a:defRPr>
            </a:lvl1pPr>
            <a:lvl2pPr marL="179388" indent="-179388">
              <a:lnSpc>
                <a:spcPts val="1900"/>
              </a:lnSpc>
              <a:buFont typeface="Symbol" pitchFamily="18" charset="2"/>
              <a:buChar char="-"/>
              <a:defRPr/>
            </a:lvl2pPr>
          </a:lstStyle>
          <a:p>
            <a:pPr lvl="0"/>
            <a:r>
              <a:rPr lang="de-DE" dirty="0"/>
              <a:t>„Dies ist eine </a:t>
            </a:r>
            <a:r>
              <a:rPr lang="de-DE" dirty="0" err="1"/>
              <a:t>Zitatseite</a:t>
            </a:r>
            <a:br>
              <a:rPr lang="de-DE" dirty="0"/>
            </a:br>
            <a:r>
              <a:rPr lang="de-DE" dirty="0"/>
              <a:t>Uta </a:t>
            </a:r>
            <a:r>
              <a:rPr lang="de-DE" dirty="0" err="1"/>
              <a:t>dusaes</a:t>
            </a:r>
            <a:r>
              <a:rPr lang="de-DE" dirty="0"/>
              <a:t> entet </a:t>
            </a:r>
            <a:r>
              <a:rPr lang="de-DE" dirty="0" err="1"/>
              <a:t>redaa</a:t>
            </a:r>
            <a:br>
              <a:rPr lang="de-DE" dirty="0"/>
            </a:br>
            <a:r>
              <a:rPr lang="de-DE" dirty="0" err="1"/>
              <a:t>exernat</a:t>
            </a:r>
            <a:r>
              <a:rPr lang="de-DE" dirty="0"/>
              <a:t> ec </a:t>
            </a:r>
            <a:r>
              <a:rPr lang="de-DE" dirty="0" err="1"/>
              <a:t>tasingalloi</a:t>
            </a:r>
            <a:r>
              <a:rPr lang="de-DE" dirty="0"/>
              <a:t> </a:t>
            </a:r>
            <a:r>
              <a:rPr lang="de-DE" dirty="0" err="1"/>
              <a:t>to</a:t>
            </a:r>
            <a:br>
              <a:rPr lang="de-DE" dirty="0"/>
            </a:br>
            <a:r>
              <a:rPr lang="de-DE" dirty="0" err="1"/>
              <a:t>larum</a:t>
            </a:r>
            <a:r>
              <a:rPr lang="de-DE" dirty="0"/>
              <a:t> qua.“</a:t>
            </a:r>
          </a:p>
          <a:p>
            <a:pPr lvl="1"/>
            <a:r>
              <a:rPr lang="de-DE" dirty="0"/>
              <a:t>Autor des Zitats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57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Zwischentitel_1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4428064" cy="476744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Zwischentitel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1268760"/>
            <a:ext cx="4428064" cy="2738040"/>
          </a:xfr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1pPr>
            <a:lvl2pPr marL="0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2pPr>
            <a:lvl3pPr marL="449263" indent="-449263">
              <a:lnSpc>
                <a:spcPts val="1900"/>
              </a:lnSpc>
              <a:spcBef>
                <a:spcPts val="0"/>
              </a:spcBef>
              <a:buFontTx/>
              <a:buBlip>
                <a:blip r:embed="rId3"/>
              </a:buBlip>
              <a:defRPr sz="1700">
                <a:solidFill>
                  <a:schemeClr val="bg1"/>
                </a:solidFill>
              </a:defRPr>
            </a:lvl3pPr>
            <a:lvl4pPr marL="449263" indent="0">
              <a:lnSpc>
                <a:spcPts val="1900"/>
              </a:lnSpc>
              <a:buNone/>
              <a:defRPr sz="1700">
                <a:solidFill>
                  <a:schemeClr val="bg1"/>
                </a:solidFill>
              </a:defRPr>
            </a:lvl4pPr>
            <a:lvl5pPr marL="449263" indent="0">
              <a:lnSpc>
                <a:spcPts val="1900"/>
              </a:lnSpc>
              <a:buNone/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>
          <a:xfrm>
            <a:off x="1979712" y="6160219"/>
            <a:ext cx="568863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EXPERTISE on Offshore-Wind Projects, Aug. 2019</a:t>
            </a:r>
          </a:p>
        </p:txBody>
      </p:sp>
      <p:sp>
        <p:nvSpPr>
          <p:cNvPr id="14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812360" y="6160219"/>
            <a:ext cx="64807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05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Zwischentitel_2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3996016" cy="476744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Zwischentitel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1268760"/>
            <a:ext cx="3924008" cy="2738040"/>
          </a:xfr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1pPr>
            <a:lvl2pPr marL="0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2pPr>
            <a:lvl3pPr marL="449263" indent="-449263">
              <a:lnSpc>
                <a:spcPts val="1900"/>
              </a:lnSpc>
              <a:spcBef>
                <a:spcPts val="0"/>
              </a:spcBef>
              <a:buFontTx/>
              <a:buBlip>
                <a:blip r:embed="rId3"/>
              </a:buBlip>
              <a:defRPr sz="1700">
                <a:solidFill>
                  <a:schemeClr val="bg1"/>
                </a:solidFill>
              </a:defRPr>
            </a:lvl3pPr>
            <a:lvl4pPr marL="449263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4pPr>
            <a:lvl5pPr marL="449263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>
          <a:xfrm>
            <a:off x="1979712" y="6160219"/>
            <a:ext cx="561662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EXPERTISE on Offshore-Wind Projects, Aug. 2019</a:t>
            </a:r>
          </a:p>
        </p:txBody>
      </p:sp>
      <p:sp>
        <p:nvSpPr>
          <p:cNvPr id="14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812360" y="6160219"/>
            <a:ext cx="64807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698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Zwischentitel_3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5148144" cy="476744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Zwischentitel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1268760"/>
            <a:ext cx="5148144" cy="2738040"/>
          </a:xfr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1pPr>
            <a:lvl2pPr marL="0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2pPr>
            <a:lvl3pPr marL="449263" indent="-449263">
              <a:lnSpc>
                <a:spcPts val="1900"/>
              </a:lnSpc>
              <a:spcBef>
                <a:spcPts val="0"/>
              </a:spcBef>
              <a:buFontTx/>
              <a:buBlip>
                <a:blip r:embed="rId3"/>
              </a:buBlip>
              <a:defRPr sz="1700">
                <a:solidFill>
                  <a:schemeClr val="bg1"/>
                </a:solidFill>
              </a:defRPr>
            </a:lvl3pPr>
            <a:lvl4pPr marL="449263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4pPr>
            <a:lvl5pPr marL="449263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>
          <a:xfrm>
            <a:off x="1979712" y="6160219"/>
            <a:ext cx="561662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EXPERTISE on Offshore-Wind Projects, Aug. 2019</a:t>
            </a:r>
          </a:p>
        </p:txBody>
      </p:sp>
      <p:sp>
        <p:nvSpPr>
          <p:cNvPr id="14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812360" y="6160219"/>
            <a:ext cx="64807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901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Hintergrund_weiss_mit_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anchor="t"/>
          <a:lstStyle/>
          <a:p>
            <a:r>
              <a:rPr lang="de-DE" dirty="0"/>
              <a:t>Hier steht ein </a:t>
            </a:r>
            <a:br>
              <a:rPr lang="de-DE" dirty="0"/>
            </a:br>
            <a:r>
              <a:rPr lang="de-DE" dirty="0"/>
              <a:t>Präsentationstitel </a:t>
            </a:r>
            <a:br>
              <a:rPr lang="de-DE" dirty="0"/>
            </a:br>
            <a:r>
              <a:rPr lang="de-DE" dirty="0"/>
              <a:t>über drei Zeilen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2062800"/>
            <a:ext cx="7740000" cy="194400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1900"/>
              </a:lnSpc>
              <a:buNone/>
              <a:defRPr sz="1700"/>
            </a:lvl1pPr>
            <a:lvl2pPr marL="0" indent="0">
              <a:lnSpc>
                <a:spcPts val="1900"/>
              </a:lnSpc>
              <a:buNone/>
              <a:defRPr sz="1700"/>
            </a:lvl2pPr>
            <a:lvl3pPr marL="449263" indent="-449263">
              <a:lnSpc>
                <a:spcPts val="1900"/>
              </a:lnSpc>
              <a:buFontTx/>
              <a:buBlip>
                <a:blip r:embed="rId3"/>
              </a:buBlip>
              <a:defRPr sz="1700"/>
            </a:lvl3pPr>
            <a:lvl4pPr marL="449263" indent="0">
              <a:lnSpc>
                <a:spcPts val="1900"/>
              </a:lnSpc>
              <a:buNone/>
              <a:defRPr sz="1700"/>
            </a:lvl4pPr>
            <a:lvl5pPr marL="449263" indent="0">
              <a:lnSpc>
                <a:spcPts val="1900"/>
              </a:lnSpc>
              <a:buNone/>
              <a:defRPr sz="17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>
          <a:xfrm>
            <a:off x="1979712" y="6160219"/>
            <a:ext cx="5328592" cy="365125"/>
          </a:xfrm>
        </p:spPr>
        <p:txBody>
          <a:bodyPr/>
          <a:lstStyle/>
          <a:p>
            <a:r>
              <a:rPr lang="en-US" dirty="0"/>
              <a:t>WINDFORCE Baltic Sea 2019</a:t>
            </a:r>
            <a:endParaRPr lang="en-GB" dirty="0"/>
          </a:p>
        </p:txBody>
      </p:sp>
      <p:sp>
        <p:nvSpPr>
          <p:cNvPr id="8" name="Fußzeilenplatzhalter 3"/>
          <p:cNvSpPr txBox="1">
            <a:spLocks/>
          </p:cNvSpPr>
          <p:nvPr userDrawn="1"/>
        </p:nvSpPr>
        <p:spPr>
          <a:xfrm>
            <a:off x="7308000" y="6160219"/>
            <a:ext cx="1115337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www.lebuhn.de</a:t>
            </a:r>
          </a:p>
        </p:txBody>
      </p:sp>
      <p:sp>
        <p:nvSpPr>
          <p:cNvPr id="14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Hintergrund_Start_und_Ende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7740432" cy="1556864"/>
          </a:xfrm>
        </p:spPr>
        <p:txBody>
          <a:bodyPr anchor="t"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Vielen Dank</a:t>
            </a:r>
            <a:br>
              <a:rPr lang="de-DE" dirty="0"/>
            </a:br>
            <a:r>
              <a:rPr lang="de-DE" dirty="0"/>
              <a:t>für Ihre</a:t>
            </a:r>
            <a:br>
              <a:rPr lang="de-DE" dirty="0"/>
            </a:br>
            <a:r>
              <a:rPr lang="de-DE" dirty="0"/>
              <a:t>Aufmerksamkeit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2852936"/>
            <a:ext cx="7740000" cy="2738040"/>
          </a:xfrm>
        </p:spPr>
        <p:txBody>
          <a:bodyPr anchor="b">
            <a:normAutofit/>
          </a:bodyPr>
          <a:lstStyle>
            <a:lvl1pPr marL="0" indent="0">
              <a:lnSpc>
                <a:spcPts val="1300"/>
              </a:lnSpc>
              <a:buNone/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0" indent="0">
              <a:lnSpc>
                <a:spcPts val="1300"/>
              </a:lnSpc>
              <a:buNone/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449263" indent="-449263">
              <a:lnSpc>
                <a:spcPts val="1300"/>
              </a:lnSpc>
              <a:buFontTx/>
              <a:buBlip>
                <a:blip r:embed="rId3"/>
              </a:buBlip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449263" indent="0">
              <a:lnSpc>
                <a:spcPts val="1300"/>
              </a:lnSpc>
              <a:buNone/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449263" indent="0">
              <a:lnSpc>
                <a:spcPts val="1300"/>
              </a:lnSpc>
              <a:buNone/>
              <a:defRPr sz="11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>
          <a:xfrm>
            <a:off x="1979712" y="6160219"/>
            <a:ext cx="5400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EXPERTISE on Offshore-Wind Projects, Aug. 2019</a:t>
            </a:r>
          </a:p>
        </p:txBody>
      </p:sp>
      <p:sp>
        <p:nvSpPr>
          <p:cNvPr id="14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  <p:sp>
        <p:nvSpPr>
          <p:cNvPr id="9" name="Fußzeilenplatzhalter 3"/>
          <p:cNvSpPr txBox="1">
            <a:spLocks/>
          </p:cNvSpPr>
          <p:nvPr userDrawn="1"/>
        </p:nvSpPr>
        <p:spPr>
          <a:xfrm>
            <a:off x="7308000" y="6160219"/>
            <a:ext cx="1115337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www.lebuhn.de</a:t>
            </a:r>
          </a:p>
        </p:txBody>
      </p:sp>
    </p:spTree>
    <p:extLst>
      <p:ext uri="{BB962C8B-B14F-4D97-AF65-F5344CB8AC3E}">
        <p14:creationId xmlns:p14="http://schemas.microsoft.com/office/powerpoint/2010/main" val="1308808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folie Ein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Hintergrund_weisse_Seite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7740432" cy="476744"/>
          </a:xfrm>
        </p:spPr>
        <p:txBody>
          <a:bodyPr anchor="t"/>
          <a:lstStyle>
            <a:lvl1pPr>
              <a:defRPr/>
            </a:lvl1pPr>
          </a:lstStyle>
          <a:p>
            <a:r>
              <a:rPr lang="de-DE" dirty="0"/>
              <a:t>Thema der Powerpoint-Folie</a:t>
            </a:r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WINDFORCE Baltic Sea 2019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1268760"/>
            <a:ext cx="7740000" cy="4610464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1500"/>
              </a:spcBef>
              <a:buNone/>
              <a:defRPr sz="1550">
                <a:latin typeface="Arial" pitchFamily="34" charset="0"/>
                <a:cs typeface="Arial" pitchFamily="34" charset="0"/>
              </a:defRPr>
            </a:lvl1pPr>
            <a:lvl2pPr marL="0" indent="0">
              <a:lnSpc>
                <a:spcPts val="2100"/>
              </a:lnSpc>
              <a:spcBef>
                <a:spcPts val="1000"/>
              </a:spcBef>
              <a:spcAft>
                <a:spcPts val="1000"/>
              </a:spcAft>
              <a:buNone/>
              <a:defRPr sz="1550">
                <a:latin typeface="Arial" pitchFamily="34" charset="0"/>
                <a:cs typeface="Arial" pitchFamily="34" charset="0"/>
              </a:defRPr>
            </a:lvl2pPr>
            <a:lvl3pPr marL="449263" indent="-449263">
              <a:lnSpc>
                <a:spcPts val="2100"/>
              </a:lnSpc>
              <a:spcBef>
                <a:spcPts val="0"/>
              </a:spcBef>
              <a:buFontTx/>
              <a:buBlip>
                <a:blip r:embed="rId3"/>
              </a:buBlip>
              <a:defRPr sz="1550">
                <a:latin typeface="Arial" pitchFamily="34" charset="0"/>
                <a:cs typeface="Arial" pitchFamily="34" charset="0"/>
              </a:defRPr>
            </a:lvl3pPr>
            <a:lvl4pPr marL="449263" indent="0">
              <a:lnSpc>
                <a:spcPts val="2100"/>
              </a:lnSpc>
              <a:buNone/>
              <a:defRPr sz="1550">
                <a:latin typeface="Arial" pitchFamily="34" charset="0"/>
                <a:cs typeface="Arial" pitchFamily="34" charset="0"/>
              </a:defRPr>
            </a:lvl4pPr>
            <a:lvl5pPr marL="449263" indent="0">
              <a:lnSpc>
                <a:spcPts val="2100"/>
              </a:lnSpc>
              <a:buNone/>
              <a:defRPr sz="155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1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folie Zweizeilig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Hintergrund_weisse_Seite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7740432" cy="908792"/>
          </a:xfrm>
        </p:spPr>
        <p:txBody>
          <a:bodyPr anchor="t"/>
          <a:lstStyle>
            <a:lvl1pPr>
              <a:defRPr/>
            </a:lvl1pPr>
          </a:lstStyle>
          <a:p>
            <a:r>
              <a:rPr lang="de-DE" dirty="0"/>
              <a:t>Thema der Powerpoint-Folie</a:t>
            </a:r>
            <a:br>
              <a:rPr lang="de-DE" dirty="0"/>
            </a:br>
            <a:r>
              <a:rPr lang="de-DE" dirty="0"/>
              <a:t>zweizeilig</a:t>
            </a:r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WINDFORCE Baltic Sea 2019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1700808"/>
            <a:ext cx="7740000" cy="4178416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1500"/>
              </a:spcBef>
              <a:buNone/>
              <a:defRPr sz="1550">
                <a:latin typeface="Arial" pitchFamily="34" charset="0"/>
                <a:cs typeface="Arial" pitchFamily="34" charset="0"/>
              </a:defRPr>
            </a:lvl1pPr>
            <a:lvl2pPr marL="0" indent="0">
              <a:lnSpc>
                <a:spcPts val="2100"/>
              </a:lnSpc>
              <a:spcBef>
                <a:spcPts val="1000"/>
              </a:spcBef>
              <a:spcAft>
                <a:spcPts val="1000"/>
              </a:spcAft>
              <a:buNone/>
              <a:defRPr sz="1550">
                <a:latin typeface="Arial" pitchFamily="34" charset="0"/>
                <a:cs typeface="Arial" pitchFamily="34" charset="0"/>
              </a:defRPr>
            </a:lvl2pPr>
            <a:lvl3pPr marL="449263" indent="-449263">
              <a:lnSpc>
                <a:spcPts val="2100"/>
              </a:lnSpc>
              <a:spcBef>
                <a:spcPts val="0"/>
              </a:spcBef>
              <a:buFontTx/>
              <a:buBlip>
                <a:blip r:embed="rId3"/>
              </a:buBlip>
              <a:defRPr sz="1550">
                <a:latin typeface="Arial" pitchFamily="34" charset="0"/>
                <a:cs typeface="Arial" pitchFamily="34" charset="0"/>
              </a:defRPr>
            </a:lvl3pPr>
            <a:lvl4pPr marL="449263" indent="0">
              <a:lnSpc>
                <a:spcPts val="2100"/>
              </a:lnSpc>
              <a:buNone/>
              <a:defRPr sz="1550">
                <a:latin typeface="Arial" pitchFamily="34" charset="0"/>
                <a:cs typeface="Arial" pitchFamily="34" charset="0"/>
              </a:defRPr>
            </a:lvl4pPr>
            <a:lvl5pPr marL="449263" indent="0">
              <a:lnSpc>
                <a:spcPts val="2100"/>
              </a:lnSpc>
              <a:buNone/>
              <a:defRPr sz="155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1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menfolie mi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 descr="Hintergrund_weisse_Seite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7740432" cy="475200"/>
          </a:xfrm>
        </p:spPr>
        <p:txBody>
          <a:bodyPr anchor="t"/>
          <a:lstStyle>
            <a:lvl1pPr>
              <a:defRPr/>
            </a:lvl1pPr>
          </a:lstStyle>
          <a:p>
            <a:r>
              <a:rPr lang="de-DE" dirty="0"/>
              <a:t>Thema der Powerpoint-Folie</a:t>
            </a:r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WINDFORCE Baltic Sea 2019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1267200"/>
            <a:ext cx="4500072" cy="4611600"/>
          </a:xfrm>
        </p:spPr>
        <p:txBody>
          <a:bodyPr>
            <a:normAutofit/>
          </a:bodyPr>
          <a:lstStyle>
            <a:lvl1pPr marL="0" indent="0">
              <a:lnSpc>
                <a:spcPts val="2100"/>
              </a:lnSpc>
              <a:spcBef>
                <a:spcPts val="1500"/>
              </a:spcBef>
              <a:buNone/>
              <a:defRPr sz="1550">
                <a:latin typeface="Arial" pitchFamily="34" charset="0"/>
                <a:cs typeface="Arial" pitchFamily="34" charset="0"/>
              </a:defRPr>
            </a:lvl1pPr>
            <a:lvl2pPr marL="0" indent="0">
              <a:lnSpc>
                <a:spcPts val="2100"/>
              </a:lnSpc>
              <a:spcBef>
                <a:spcPts val="1000"/>
              </a:spcBef>
              <a:spcAft>
                <a:spcPts val="1000"/>
              </a:spcAft>
              <a:buNone/>
              <a:defRPr sz="1550">
                <a:latin typeface="Arial" pitchFamily="34" charset="0"/>
                <a:cs typeface="Arial" pitchFamily="34" charset="0"/>
              </a:defRPr>
            </a:lvl2pPr>
            <a:lvl3pPr marL="449263" indent="-449263">
              <a:lnSpc>
                <a:spcPts val="2100"/>
              </a:lnSpc>
              <a:spcBef>
                <a:spcPts val="0"/>
              </a:spcBef>
              <a:buFontTx/>
              <a:buBlip>
                <a:blip r:embed="rId3"/>
              </a:buBlip>
              <a:defRPr sz="1550">
                <a:latin typeface="Arial" pitchFamily="34" charset="0"/>
                <a:cs typeface="Arial" pitchFamily="34" charset="0"/>
              </a:defRPr>
            </a:lvl3pPr>
            <a:lvl4pPr marL="449263" indent="0">
              <a:lnSpc>
                <a:spcPts val="2100"/>
              </a:lnSpc>
              <a:buNone/>
              <a:defRPr sz="1550">
                <a:latin typeface="Arial" pitchFamily="34" charset="0"/>
                <a:cs typeface="Arial" pitchFamily="34" charset="0"/>
              </a:defRPr>
            </a:lvl4pPr>
            <a:lvl5pPr marL="449263" indent="0">
              <a:lnSpc>
                <a:spcPts val="2100"/>
              </a:lnSpc>
              <a:buNone/>
              <a:defRPr sz="155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4" hasCustomPrompt="1"/>
          </p:nvPr>
        </p:nvSpPr>
        <p:spPr>
          <a:xfrm>
            <a:off x="5436096" y="1267200"/>
            <a:ext cx="3024336" cy="46116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err="1"/>
              <a:t>Objekt</a:t>
            </a:r>
            <a:r>
              <a:rPr lang="en-GB" dirty="0"/>
              <a:t> </a:t>
            </a:r>
            <a:r>
              <a:rPr lang="en-GB" dirty="0" err="1"/>
              <a:t>einfügen</a:t>
            </a:r>
            <a:endParaRPr lang="en-GB" dirty="0"/>
          </a:p>
        </p:txBody>
      </p:sp>
      <p:sp>
        <p:nvSpPr>
          <p:cNvPr id="12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Hintergrund_weisse_Seite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WINDFORCE Baltic Sea 2019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720000" y="648000"/>
            <a:ext cx="7740000" cy="4941240"/>
          </a:xfrm>
        </p:spPr>
        <p:txBody>
          <a:bodyPr/>
          <a:lstStyle>
            <a:lvl1pPr>
              <a:lnSpc>
                <a:spcPts val="4200"/>
              </a:lnSpc>
              <a:defRPr sz="4000">
                <a:latin typeface="Georgia" pitchFamily="18" charset="0"/>
              </a:defRPr>
            </a:lvl1pPr>
            <a:lvl2pPr marL="179388" indent="-179388">
              <a:lnSpc>
                <a:spcPts val="1900"/>
              </a:lnSpc>
              <a:buFont typeface="Symbol" pitchFamily="18" charset="2"/>
              <a:buChar char="-"/>
              <a:defRPr/>
            </a:lvl2pPr>
          </a:lstStyle>
          <a:p>
            <a:pPr lvl="0"/>
            <a:r>
              <a:rPr lang="de-DE" dirty="0"/>
              <a:t>„Dies ist eine </a:t>
            </a:r>
            <a:r>
              <a:rPr lang="de-DE" dirty="0" err="1"/>
              <a:t>Zitatseite</a:t>
            </a:r>
            <a:br>
              <a:rPr lang="de-DE" dirty="0"/>
            </a:br>
            <a:r>
              <a:rPr lang="de-DE" dirty="0"/>
              <a:t>Uta </a:t>
            </a:r>
            <a:r>
              <a:rPr lang="de-DE" dirty="0" err="1"/>
              <a:t>dusaes</a:t>
            </a:r>
            <a:r>
              <a:rPr lang="de-DE" dirty="0"/>
              <a:t> entet </a:t>
            </a:r>
            <a:r>
              <a:rPr lang="de-DE" dirty="0" err="1"/>
              <a:t>redaa</a:t>
            </a:r>
            <a:br>
              <a:rPr lang="de-DE" dirty="0"/>
            </a:br>
            <a:r>
              <a:rPr lang="de-DE" dirty="0" err="1"/>
              <a:t>exernat</a:t>
            </a:r>
            <a:r>
              <a:rPr lang="de-DE" dirty="0"/>
              <a:t> ec </a:t>
            </a:r>
            <a:r>
              <a:rPr lang="de-DE" dirty="0" err="1"/>
              <a:t>tasingalloi</a:t>
            </a:r>
            <a:r>
              <a:rPr lang="de-DE" dirty="0"/>
              <a:t> </a:t>
            </a:r>
            <a:r>
              <a:rPr lang="de-DE" dirty="0" err="1"/>
              <a:t>to</a:t>
            </a:r>
            <a:br>
              <a:rPr lang="de-DE" dirty="0"/>
            </a:br>
            <a:r>
              <a:rPr lang="de-DE" dirty="0" err="1"/>
              <a:t>larum</a:t>
            </a:r>
            <a:r>
              <a:rPr lang="de-DE" dirty="0"/>
              <a:t> qua.“</a:t>
            </a:r>
          </a:p>
          <a:p>
            <a:pPr lvl="1"/>
            <a:r>
              <a:rPr lang="de-DE" dirty="0"/>
              <a:t>Autor des Zitats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Zwischentitel_1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4428064" cy="476744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Zwischentitel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1268760"/>
            <a:ext cx="4428064" cy="2738040"/>
          </a:xfr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1pPr>
            <a:lvl2pPr marL="0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2pPr>
            <a:lvl3pPr marL="449263" indent="-449263">
              <a:lnSpc>
                <a:spcPts val="1900"/>
              </a:lnSpc>
              <a:spcBef>
                <a:spcPts val="0"/>
              </a:spcBef>
              <a:buFontTx/>
              <a:buBlip>
                <a:blip r:embed="rId3"/>
              </a:buBlip>
              <a:defRPr sz="1700">
                <a:solidFill>
                  <a:schemeClr val="bg1"/>
                </a:solidFill>
              </a:defRPr>
            </a:lvl3pPr>
            <a:lvl4pPr marL="449263" indent="0">
              <a:lnSpc>
                <a:spcPts val="1900"/>
              </a:lnSpc>
              <a:buNone/>
              <a:defRPr sz="1700">
                <a:solidFill>
                  <a:schemeClr val="bg1"/>
                </a:solidFill>
              </a:defRPr>
            </a:lvl4pPr>
            <a:lvl5pPr marL="449263" indent="0">
              <a:lnSpc>
                <a:spcPts val="1900"/>
              </a:lnSpc>
              <a:buNone/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>
          <a:xfrm>
            <a:off x="1979712" y="6160219"/>
            <a:ext cx="568863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WINDFORCE Baltic Sea 2019</a:t>
            </a:r>
            <a:endParaRPr lang="en-GB" dirty="0"/>
          </a:p>
        </p:txBody>
      </p:sp>
      <p:sp>
        <p:nvSpPr>
          <p:cNvPr id="14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812360" y="6160219"/>
            <a:ext cx="64807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 descr="Zwischentitel_2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3996016" cy="476744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Zwischentitel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1268760"/>
            <a:ext cx="3924008" cy="2738040"/>
          </a:xfr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1pPr>
            <a:lvl2pPr marL="0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2pPr>
            <a:lvl3pPr marL="449263" indent="-449263">
              <a:lnSpc>
                <a:spcPts val="1900"/>
              </a:lnSpc>
              <a:spcBef>
                <a:spcPts val="0"/>
              </a:spcBef>
              <a:buFontTx/>
              <a:buBlip>
                <a:blip r:embed="rId3"/>
              </a:buBlip>
              <a:defRPr sz="1700">
                <a:solidFill>
                  <a:schemeClr val="bg1"/>
                </a:solidFill>
              </a:defRPr>
            </a:lvl3pPr>
            <a:lvl4pPr marL="449263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4pPr>
            <a:lvl5pPr marL="449263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>
          <a:xfrm>
            <a:off x="1979712" y="6160219"/>
            <a:ext cx="561662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WINDFORCE Baltic Sea 2019</a:t>
            </a:r>
            <a:endParaRPr lang="en-GB" dirty="0"/>
          </a:p>
        </p:txBody>
      </p:sp>
      <p:sp>
        <p:nvSpPr>
          <p:cNvPr id="14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812360" y="6160219"/>
            <a:ext cx="64807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 descr="Zwischentitel_3_ne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8449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648000"/>
            <a:ext cx="5148144" cy="476744"/>
          </a:xfrm>
        </p:spPr>
        <p:txBody>
          <a:bodyPr anchor="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Zwischentitel</a:t>
            </a:r>
            <a:endParaRPr lang="en-GB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720000" y="1268760"/>
            <a:ext cx="5148144" cy="2738040"/>
          </a:xfrm>
        </p:spPr>
        <p:txBody>
          <a:bodyPr>
            <a:normAutofit/>
          </a:bodyPr>
          <a:lstStyle>
            <a:lvl1pPr marL="0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1pPr>
            <a:lvl2pPr marL="0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2pPr>
            <a:lvl3pPr marL="449263" indent="-449263">
              <a:lnSpc>
                <a:spcPts val="1900"/>
              </a:lnSpc>
              <a:spcBef>
                <a:spcPts val="0"/>
              </a:spcBef>
              <a:buFontTx/>
              <a:buBlip>
                <a:blip r:embed="rId3"/>
              </a:buBlip>
              <a:defRPr sz="1700">
                <a:solidFill>
                  <a:schemeClr val="bg1"/>
                </a:solidFill>
              </a:defRPr>
            </a:lvl3pPr>
            <a:lvl4pPr marL="449263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4pPr>
            <a:lvl5pPr marL="449263" indent="0">
              <a:lnSpc>
                <a:spcPts val="1900"/>
              </a:lnSpc>
              <a:spcBef>
                <a:spcPts val="0"/>
              </a:spcBef>
              <a:buNone/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>
          <a:xfrm>
            <a:off x="1979712" y="6160219"/>
            <a:ext cx="561662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WINDFORCE Baltic Sea 2019</a:t>
            </a:r>
            <a:endParaRPr lang="en-GB" dirty="0"/>
          </a:p>
        </p:txBody>
      </p:sp>
      <p:sp>
        <p:nvSpPr>
          <p:cNvPr id="14" name="Fußzeilenplatzhalter 3"/>
          <p:cNvSpPr txBox="1">
            <a:spLocks/>
          </p:cNvSpPr>
          <p:nvPr userDrawn="1"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  <p:sp>
        <p:nvSpPr>
          <p:cNvPr id="11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812360" y="6160219"/>
            <a:ext cx="64807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20000" y="648000"/>
            <a:ext cx="7740432" cy="126883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0000" y="2060846"/>
            <a:ext cx="7740432" cy="381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406576" y="5589240"/>
            <a:ext cx="1737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80000" y="6160219"/>
            <a:ext cx="56886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WINDFORCE Baltic Sea 2019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812360" y="6093297"/>
            <a:ext cx="648072" cy="43204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600">
                <a:solidFill>
                  <a:schemeClr val="bg2"/>
                </a:solidFill>
                <a:latin typeface="Georgia" pitchFamily="18" charset="0"/>
                <a:cs typeface="Arial" pitchFamily="34" charset="0"/>
              </a:defRPr>
            </a:lvl1pPr>
          </a:lstStyle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ußzeilenplatzhalter 3"/>
          <p:cNvSpPr txBox="1">
            <a:spLocks/>
          </p:cNvSpPr>
          <p:nvPr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5" r:id="rId5"/>
    <p:sldLayoutId id="2147483664" r:id="rId6"/>
    <p:sldLayoutId id="2147483666" r:id="rId7"/>
    <p:sldLayoutId id="2147483667" r:id="rId8"/>
    <p:sldLayoutId id="2147483668" r:id="rId9"/>
    <p:sldLayoutId id="2147483669" r:id="rId10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300" kern="1200">
          <a:solidFill>
            <a:schemeClr val="tx2"/>
          </a:solidFill>
          <a:latin typeface="Georgia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100"/>
        </a:lnSpc>
        <a:spcBef>
          <a:spcPct val="20000"/>
        </a:spcBef>
        <a:buFont typeface="Arial" pitchFamily="34" charset="0"/>
        <a:buNone/>
        <a:defRPr sz="1550" kern="1200">
          <a:solidFill>
            <a:schemeClr val="tx2"/>
          </a:solidFill>
          <a:latin typeface="Georgia" pitchFamily="18" charset="0"/>
          <a:ea typeface="+mn-ea"/>
          <a:cs typeface="+mn-cs"/>
        </a:defRPr>
      </a:lvl1pPr>
      <a:lvl2pPr marL="742950" indent="-742950" algn="l" defTabSz="914400" rtl="0" eaLnBrk="1" latinLnBrk="0" hangingPunct="1">
        <a:lnSpc>
          <a:spcPts val="2100"/>
        </a:lnSpc>
        <a:spcBef>
          <a:spcPct val="20000"/>
        </a:spcBef>
        <a:buFont typeface="Arial" pitchFamily="34" charset="0"/>
        <a:buNone/>
        <a:tabLst/>
        <a:defRPr sz="1550" kern="1200">
          <a:solidFill>
            <a:schemeClr val="tx2"/>
          </a:solidFill>
          <a:latin typeface="Georgia" pitchFamily="18" charset="0"/>
          <a:ea typeface="+mn-ea"/>
          <a:cs typeface="+mn-cs"/>
        </a:defRPr>
      </a:lvl2pPr>
      <a:lvl3pPr marL="449263" indent="-449263" algn="l" defTabSz="914400" rtl="0" eaLnBrk="1" latinLnBrk="0" hangingPunct="1">
        <a:lnSpc>
          <a:spcPts val="2100"/>
        </a:lnSpc>
        <a:spcBef>
          <a:spcPct val="20000"/>
        </a:spcBef>
        <a:buFontTx/>
        <a:buBlip>
          <a:blip r:embed="rId12"/>
        </a:buBlip>
        <a:defRPr sz="1550" kern="1200">
          <a:solidFill>
            <a:schemeClr val="tx2"/>
          </a:solidFill>
          <a:latin typeface="Georgia" pitchFamily="18" charset="0"/>
          <a:ea typeface="+mn-ea"/>
          <a:cs typeface="+mn-cs"/>
        </a:defRPr>
      </a:lvl3pPr>
      <a:lvl4pPr marL="449263" indent="0" algn="l" defTabSz="914400" rtl="0" eaLnBrk="1" latinLnBrk="0" hangingPunct="1">
        <a:lnSpc>
          <a:spcPts val="2100"/>
        </a:lnSpc>
        <a:spcBef>
          <a:spcPct val="20000"/>
        </a:spcBef>
        <a:buFont typeface="Arial" pitchFamily="34" charset="0"/>
        <a:buNone/>
        <a:defRPr sz="1550" kern="1200">
          <a:solidFill>
            <a:schemeClr val="tx2"/>
          </a:solidFill>
          <a:latin typeface="Georgia" pitchFamily="18" charset="0"/>
          <a:ea typeface="+mn-ea"/>
          <a:cs typeface="+mn-cs"/>
        </a:defRPr>
      </a:lvl4pPr>
      <a:lvl5pPr marL="449263" indent="0" algn="l" defTabSz="914400" rtl="0" eaLnBrk="1" latinLnBrk="0" hangingPunct="1">
        <a:lnSpc>
          <a:spcPts val="2100"/>
        </a:lnSpc>
        <a:spcBef>
          <a:spcPct val="20000"/>
        </a:spcBef>
        <a:buFont typeface="Arial" pitchFamily="34" charset="0"/>
        <a:buNone/>
        <a:defRPr sz="1550" kern="1200">
          <a:solidFill>
            <a:schemeClr val="tx2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20000" y="648000"/>
            <a:ext cx="7740432" cy="126883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0000" y="2060846"/>
            <a:ext cx="7740432" cy="381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7406576" y="5589240"/>
            <a:ext cx="1737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980000" y="6160219"/>
            <a:ext cx="56886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GB" dirty="0"/>
              <a:t>EXPERTISE on Offshore-Wind Projects, Aug. 2019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812360" y="6093297"/>
            <a:ext cx="648072" cy="432048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600">
                <a:solidFill>
                  <a:schemeClr val="bg2"/>
                </a:solidFill>
                <a:latin typeface="Georgia" pitchFamily="18" charset="0"/>
                <a:cs typeface="Arial" pitchFamily="34" charset="0"/>
              </a:defRPr>
            </a:lvl1pPr>
          </a:lstStyle>
          <a:p>
            <a:fld id="{A6A0FFA8-C966-4AF9-93BC-9B30C9B63C5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Fußzeilenplatzhalter 3"/>
          <p:cNvSpPr txBox="1">
            <a:spLocks/>
          </p:cNvSpPr>
          <p:nvPr/>
        </p:nvSpPr>
        <p:spPr>
          <a:xfrm>
            <a:off x="720000" y="6160219"/>
            <a:ext cx="1331720" cy="365125"/>
          </a:xfrm>
          <a:prstGeom prst="rect">
            <a:avLst/>
          </a:prstGeom>
        </p:spPr>
        <p:txBody>
          <a:bodyPr vert="horz" lIns="0" tIns="0" rIns="0" bIns="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LEBUHN &amp; PUCHTA, </a:t>
            </a:r>
          </a:p>
        </p:txBody>
      </p:sp>
    </p:spTree>
    <p:extLst>
      <p:ext uri="{BB962C8B-B14F-4D97-AF65-F5344CB8AC3E}">
        <p14:creationId xmlns:p14="http://schemas.microsoft.com/office/powerpoint/2010/main" val="4180195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</p:sldLayoutIdLst>
  <p:hf sldNum="0" hdr="0" dt="0"/>
  <p:txStyles>
    <p:titleStyle>
      <a:lvl1pPr algn="l" defTabSz="914400" rtl="0" eaLnBrk="1" latinLnBrk="0" hangingPunct="1">
        <a:lnSpc>
          <a:spcPts val="3300"/>
        </a:lnSpc>
        <a:spcBef>
          <a:spcPct val="0"/>
        </a:spcBef>
        <a:buNone/>
        <a:defRPr sz="3300" kern="1200">
          <a:solidFill>
            <a:schemeClr val="tx2"/>
          </a:solidFill>
          <a:latin typeface="Georgia" pitchFamily="18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100"/>
        </a:lnSpc>
        <a:spcBef>
          <a:spcPct val="20000"/>
        </a:spcBef>
        <a:buFont typeface="Arial" pitchFamily="34" charset="0"/>
        <a:buNone/>
        <a:defRPr sz="1550" kern="1200">
          <a:solidFill>
            <a:schemeClr val="tx2"/>
          </a:solidFill>
          <a:latin typeface="Georgia" pitchFamily="18" charset="0"/>
          <a:ea typeface="+mn-ea"/>
          <a:cs typeface="+mn-cs"/>
        </a:defRPr>
      </a:lvl1pPr>
      <a:lvl2pPr marL="742950" indent="-742950" algn="l" defTabSz="914400" rtl="0" eaLnBrk="1" latinLnBrk="0" hangingPunct="1">
        <a:lnSpc>
          <a:spcPts val="2100"/>
        </a:lnSpc>
        <a:spcBef>
          <a:spcPct val="20000"/>
        </a:spcBef>
        <a:buFont typeface="Arial" pitchFamily="34" charset="0"/>
        <a:buNone/>
        <a:tabLst/>
        <a:defRPr sz="1550" kern="1200">
          <a:solidFill>
            <a:schemeClr val="tx2"/>
          </a:solidFill>
          <a:latin typeface="Georgia" pitchFamily="18" charset="0"/>
          <a:ea typeface="+mn-ea"/>
          <a:cs typeface="+mn-cs"/>
        </a:defRPr>
      </a:lvl2pPr>
      <a:lvl3pPr marL="449263" indent="-449263" algn="l" defTabSz="914400" rtl="0" eaLnBrk="1" latinLnBrk="0" hangingPunct="1">
        <a:lnSpc>
          <a:spcPts val="2100"/>
        </a:lnSpc>
        <a:spcBef>
          <a:spcPct val="20000"/>
        </a:spcBef>
        <a:buFontTx/>
        <a:buBlip>
          <a:blip r:embed="rId12"/>
        </a:buBlip>
        <a:defRPr sz="1550" kern="1200">
          <a:solidFill>
            <a:schemeClr val="tx2"/>
          </a:solidFill>
          <a:latin typeface="Georgia" pitchFamily="18" charset="0"/>
          <a:ea typeface="+mn-ea"/>
          <a:cs typeface="+mn-cs"/>
        </a:defRPr>
      </a:lvl3pPr>
      <a:lvl4pPr marL="449263" indent="0" algn="l" defTabSz="914400" rtl="0" eaLnBrk="1" latinLnBrk="0" hangingPunct="1">
        <a:lnSpc>
          <a:spcPts val="2100"/>
        </a:lnSpc>
        <a:spcBef>
          <a:spcPct val="20000"/>
        </a:spcBef>
        <a:buFont typeface="Arial" pitchFamily="34" charset="0"/>
        <a:buNone/>
        <a:defRPr sz="1550" kern="1200">
          <a:solidFill>
            <a:schemeClr val="tx2"/>
          </a:solidFill>
          <a:latin typeface="Georgia" pitchFamily="18" charset="0"/>
          <a:ea typeface="+mn-ea"/>
          <a:cs typeface="+mn-cs"/>
        </a:defRPr>
      </a:lvl4pPr>
      <a:lvl5pPr marL="449263" indent="0" algn="l" defTabSz="914400" rtl="0" eaLnBrk="1" latinLnBrk="0" hangingPunct="1">
        <a:lnSpc>
          <a:spcPts val="2100"/>
        </a:lnSpc>
        <a:spcBef>
          <a:spcPct val="20000"/>
        </a:spcBef>
        <a:buFont typeface="Arial" pitchFamily="34" charset="0"/>
        <a:buNone/>
        <a:defRPr sz="1550" kern="1200">
          <a:solidFill>
            <a:schemeClr val="tx2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8280920" cy="4104456"/>
          </a:xfrm>
        </p:spPr>
        <p:txBody>
          <a:bodyPr>
            <a:normAutofit/>
          </a:bodyPr>
          <a:lstStyle/>
          <a:p>
            <a:br>
              <a:rPr lang="de-DE" sz="2800" b="1" dirty="0">
                <a:effectLst/>
                <a:ea typeface="Aptos" panose="020B0004020202020204" pitchFamily="34" charset="0"/>
              </a:rPr>
            </a:br>
            <a:r>
              <a:rPr lang="en-US" sz="2800" dirty="0">
                <a:effectLst/>
                <a:ea typeface="Times New Roman" panose="02020603050405020304" pitchFamily="18" charset="0"/>
              </a:rPr>
              <a:t>„</a:t>
            </a:r>
            <a:r>
              <a:rPr lang="en-US" sz="2800" b="1" i="1" dirty="0">
                <a:effectLst/>
                <a:ea typeface="Times New Roman" panose="02020603050405020304" pitchFamily="18" charset="0"/>
              </a:rPr>
              <a:t>FOLLOW the settlements!“ – German reinsurance law and practice</a:t>
            </a:r>
            <a:br>
              <a:rPr lang="de-DE" i="1" dirty="0"/>
            </a:br>
            <a:br>
              <a:rPr lang="de-DE" i="1" dirty="0"/>
            </a:br>
            <a:br>
              <a:rPr lang="de-DE" i="1" dirty="0"/>
            </a:br>
            <a:r>
              <a:rPr lang="de-DE" sz="2500" i="1" dirty="0"/>
              <a:t>Dr. Ulrich H. Stahl</a:t>
            </a:r>
            <a:br>
              <a:rPr lang="de-DE" sz="2500" i="1" dirty="0"/>
            </a:br>
            <a:br>
              <a:rPr lang="de-DE" sz="2500" i="1" dirty="0"/>
            </a:br>
            <a:r>
              <a:rPr lang="de-DE" sz="2500" i="1" dirty="0" err="1"/>
              <a:t>IntAP</a:t>
            </a:r>
            <a:r>
              <a:rPr lang="de-DE" sz="2500" i="1" dirty="0"/>
              <a:t> Technical Meeting at</a:t>
            </a:r>
            <a:br>
              <a:rPr lang="de-DE" sz="2500" i="1" dirty="0"/>
            </a:br>
            <a:r>
              <a:rPr lang="de-DE" sz="2500" i="1" dirty="0"/>
              <a:t>Munich on 4</a:t>
            </a:r>
            <a:r>
              <a:rPr lang="de-DE" sz="2500" i="1" baseline="30000" dirty="0"/>
              <a:t>th</a:t>
            </a:r>
            <a:r>
              <a:rPr lang="de-DE" sz="2500" i="1" dirty="0"/>
              <a:t>/5</a:t>
            </a:r>
            <a:r>
              <a:rPr lang="de-DE" sz="2500" i="1" baseline="30000" dirty="0"/>
              <a:t>th </a:t>
            </a:r>
            <a:r>
              <a:rPr lang="de-DE" sz="2500" i="1" dirty="0"/>
              <a:t>June 2025</a:t>
            </a:r>
            <a:endParaRPr lang="de-DE" sz="2500" dirty="0"/>
          </a:p>
        </p:txBody>
      </p:sp>
      <p:sp>
        <p:nvSpPr>
          <p:cNvPr id="4" name="Textfeld 3"/>
          <p:cNvSpPr txBox="1"/>
          <p:nvPr/>
        </p:nvSpPr>
        <p:spPr>
          <a:xfrm>
            <a:off x="1979712" y="6214428"/>
            <a:ext cx="525658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>
                <a:solidFill>
                  <a:schemeClr val="bg1"/>
                </a:solidFill>
                <a:latin typeface="Georgia" panose="02040502050405020303" pitchFamily="18" charset="0"/>
              </a:rPr>
              <a:t>IntAP</a:t>
            </a:r>
            <a:r>
              <a:rPr lang="en-US" sz="1050" dirty="0">
                <a:solidFill>
                  <a:schemeClr val="bg1"/>
                </a:solidFill>
                <a:latin typeface="Georgia" panose="02040502050405020303" pitchFamily="18" charset="0"/>
              </a:rPr>
              <a:t> meeting 4 / 5  June 2025</a:t>
            </a:r>
            <a:endParaRPr lang="en-GB" sz="105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28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755650" y="3356992"/>
            <a:ext cx="7740000" cy="2592288"/>
          </a:xfrm>
        </p:spPr>
        <p:txBody>
          <a:bodyPr>
            <a:normAutofit/>
          </a:bodyPr>
          <a:lstStyle/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/>
              <a:t>LEBUHN &amp; PUCHTA</a:t>
            </a:r>
            <a:br>
              <a:rPr lang="de-DE" dirty="0"/>
            </a:br>
            <a:r>
              <a:rPr lang="de-DE" dirty="0"/>
              <a:t>Partnerschaft von Rechtsanwälten und Solicitor mbB</a:t>
            </a:r>
          </a:p>
          <a:p>
            <a:endParaRPr lang="de-DE" dirty="0"/>
          </a:p>
          <a:p>
            <a:r>
              <a:rPr lang="de-DE" dirty="0"/>
              <a:t>Am Sandtorpark 2</a:t>
            </a:r>
          </a:p>
          <a:p>
            <a:r>
              <a:rPr lang="de-DE" dirty="0"/>
              <a:t>D-20457 Hamburg</a:t>
            </a:r>
          </a:p>
          <a:p>
            <a:endParaRPr lang="de-DE" dirty="0"/>
          </a:p>
          <a:p>
            <a:r>
              <a:rPr lang="de-DE" dirty="0"/>
              <a:t>T + 49 (0) 40 37 47 78 - 0</a:t>
            </a:r>
          </a:p>
          <a:p>
            <a:r>
              <a:rPr lang="de-DE" dirty="0"/>
              <a:t>F + 49 (0) 40 36 46 50</a:t>
            </a:r>
          </a:p>
          <a:p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err="1">
                <a:latin typeface="Georgia" panose="02040502050405020303" pitchFamily="18" charset="0"/>
              </a:rPr>
              <a:t>IntAP</a:t>
            </a:r>
            <a:r>
              <a:rPr lang="en-US" dirty="0">
                <a:latin typeface="Georgia" panose="02040502050405020303" pitchFamily="18" charset="0"/>
              </a:rPr>
              <a:t> meeting 4/5 June 2025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653480" y="1739042"/>
            <a:ext cx="7812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Aptos" panose="020B0004020202020204" pitchFamily="34" charset="0"/>
                <a:cs typeface="Aptos" panose="020B0004020202020204" pitchFamily="34" charset="0"/>
              </a:rPr>
              <a:t>THANK YOU FOR YOUR ATTENTION! </a:t>
            </a:r>
            <a:endParaRPr lang="de-DE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83568" y="2282120"/>
            <a:ext cx="184731" cy="10351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300"/>
              </a:lnSpc>
              <a:spcBef>
                <a:spcPct val="20000"/>
              </a:spcBef>
            </a:pPr>
            <a:endParaRPr lang="de-DE" sz="11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300"/>
              </a:lnSpc>
              <a:spcBef>
                <a:spcPct val="20000"/>
              </a:spcBef>
            </a:pP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3958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latin typeface="Georgia" panose="02040502050405020303" pitchFamily="18" charset="0"/>
              </a:rPr>
              <a:t>IntAP</a:t>
            </a:r>
            <a:r>
              <a:rPr lang="en-US" dirty="0">
                <a:latin typeface="Georgia" panose="02040502050405020303" pitchFamily="18" charset="0"/>
              </a:rPr>
              <a:t> meeting 4/5 June 2025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773475" y="1340768"/>
            <a:ext cx="7704782" cy="4248472"/>
          </a:xfrm>
        </p:spPr>
        <p:txBody>
          <a:bodyPr>
            <a:normAutofit/>
          </a:bodyPr>
          <a:lstStyle/>
          <a:p>
            <a:pPr lvl="0"/>
            <a:endParaRPr lang="de-DE" sz="1600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</p:txBody>
      </p:sp>
      <p:sp>
        <p:nvSpPr>
          <p:cNvPr id="7" name="Titel 7"/>
          <p:cNvSpPr txBox="1">
            <a:spLocks/>
          </p:cNvSpPr>
          <p:nvPr/>
        </p:nvSpPr>
        <p:spPr>
          <a:xfrm>
            <a:off x="755650" y="531417"/>
            <a:ext cx="7740432" cy="4767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ts val="3300"/>
              </a:lnSpc>
              <a:spcBef>
                <a:spcPct val="0"/>
              </a:spcBef>
              <a:buNone/>
              <a:defRPr sz="3300" kern="1200">
                <a:solidFill>
                  <a:schemeClr val="tx2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solidFill>
                  <a:schemeClr val="bg2"/>
                </a:solidFill>
              </a:rPr>
              <a:t>Agenda (1)</a:t>
            </a:r>
            <a:r>
              <a:rPr lang="de-DE" sz="2800" dirty="0">
                <a:solidFill>
                  <a:schemeClr val="bg2"/>
                </a:solidFill>
              </a:rPr>
              <a:t>	</a:t>
            </a:r>
          </a:p>
          <a:p>
            <a:pPr marL="457200">
              <a:buNone/>
            </a:pPr>
            <a:endParaRPr lang="de-DE" sz="1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lvl="0" indent="-28575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The position absent a follow clause – custom of the (reinsurance) trade</a:t>
            </a:r>
            <a:r>
              <a:rPr lang="en-US" sz="1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de-DE" sz="1800" dirty="0">
              <a:solidFill>
                <a:schemeClr val="tx1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lvl="0" indent="-28575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Close relations: Leading underwriter clause in co-insurance</a:t>
            </a:r>
            <a:endParaRPr lang="de-DE" sz="1800" dirty="0">
              <a:solidFill>
                <a:schemeClr val="tx1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lvl="0" indent="-28575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Miscellaneous issues (outline)</a:t>
            </a:r>
            <a:endParaRPr lang="de-DE" sz="1800" dirty="0">
              <a:solidFill>
                <a:schemeClr val="tx1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Ex gratia settlements</a:t>
            </a:r>
            <a:endParaRPr lang="de-DE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Factually complex loss adjustments</a:t>
            </a:r>
            <a:endParaRPr lang="de-DE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Burden of proof</a:t>
            </a:r>
            <a:endParaRPr lang="de-DE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Claims control clauses</a:t>
            </a:r>
            <a:endParaRPr lang="de-DE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lvl="1" indent="-28575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Commutations</a:t>
            </a:r>
            <a:endParaRPr lang="de-DE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1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de-DE" sz="1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de-DE" sz="2800" dirty="0">
              <a:solidFill>
                <a:schemeClr val="bg2"/>
              </a:solidFill>
            </a:endParaRPr>
          </a:p>
          <a:p>
            <a:endParaRPr lang="de-DE" sz="2800" dirty="0">
              <a:solidFill>
                <a:schemeClr val="bg2"/>
              </a:solidFill>
            </a:endParaRPr>
          </a:p>
          <a:p>
            <a:r>
              <a:rPr lang="de-DE" sz="2800" dirty="0">
                <a:solidFill>
                  <a:schemeClr val="bg2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4512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B0B98A-A58C-D856-2102-5191049E17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D0E4AEE-1551-908B-9783-F21607328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latin typeface="Georgia" panose="02040502050405020303" pitchFamily="18" charset="0"/>
              </a:rPr>
              <a:t>IntAP</a:t>
            </a:r>
            <a:r>
              <a:rPr lang="en-US" dirty="0">
                <a:latin typeface="Georgia" panose="02040502050405020303" pitchFamily="18" charset="0"/>
              </a:rPr>
              <a:t> meeting 4/5 June 2025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99307A-B6AD-C300-5281-AC8C32CFB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B70BBB12-4C79-BEE6-DD53-AD371E432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3475" y="1340768"/>
            <a:ext cx="7704782" cy="4248472"/>
          </a:xfrm>
        </p:spPr>
        <p:txBody>
          <a:bodyPr>
            <a:normAutofit/>
          </a:bodyPr>
          <a:lstStyle/>
          <a:p>
            <a:pPr lvl="0"/>
            <a:endParaRPr lang="de-DE" sz="1600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</p:txBody>
      </p:sp>
      <p:sp>
        <p:nvSpPr>
          <p:cNvPr id="7" name="Titel 7">
            <a:extLst>
              <a:ext uri="{FF2B5EF4-FFF2-40B4-BE49-F238E27FC236}">
                <a16:creationId xmlns:a16="http://schemas.microsoft.com/office/drawing/2014/main" id="{D3ED1E3F-977E-B71E-1A8E-D2BD06B6A786}"/>
              </a:ext>
            </a:extLst>
          </p:cNvPr>
          <p:cNvSpPr txBox="1">
            <a:spLocks/>
          </p:cNvSpPr>
          <p:nvPr/>
        </p:nvSpPr>
        <p:spPr>
          <a:xfrm>
            <a:off x="755650" y="531417"/>
            <a:ext cx="7740432" cy="4767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ts val="3300"/>
              </a:lnSpc>
              <a:spcBef>
                <a:spcPct val="0"/>
              </a:spcBef>
              <a:buNone/>
              <a:defRPr sz="3300" kern="1200">
                <a:solidFill>
                  <a:schemeClr val="tx2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solidFill>
                  <a:schemeClr val="bg2"/>
                </a:solidFill>
              </a:rPr>
              <a:t>Agenda (2)</a:t>
            </a:r>
            <a:r>
              <a:rPr lang="de-DE" sz="2800" dirty="0">
                <a:solidFill>
                  <a:schemeClr val="bg2"/>
                </a:solidFill>
              </a:rPr>
              <a:t>	</a:t>
            </a:r>
          </a:p>
          <a:p>
            <a:pPr marL="457200">
              <a:buNone/>
            </a:pPr>
            <a:endParaRPr lang="en-US" sz="1000" b="1" dirty="0">
              <a:latin typeface="Arial" panose="020B06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None/>
            </a:pPr>
            <a:r>
              <a:rPr lang="en-US" sz="1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Conceptual approaches</a:t>
            </a:r>
            <a:endParaRPr lang="de-DE" sz="1800" dirty="0">
              <a:solidFill>
                <a:schemeClr val="tx1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buNone/>
            </a:pPr>
            <a:r>
              <a:rPr lang="en-US" sz="1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de-DE" sz="1800" dirty="0">
              <a:solidFill>
                <a:schemeClr val="tx1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61950" lvl="1" indent="-285750">
              <a:buFont typeface="Symbol" panose="05050102010706020507" pitchFamily="18" charset="2"/>
              <a:buChar char="-"/>
            </a:pP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The </a:t>
            </a:r>
            <a:r>
              <a:rPr lang="en-US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other</a:t>
            </a: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 side to the </a:t>
            </a:r>
            <a:r>
              <a:rPr lang="en-US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same coin</a:t>
            </a: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: duties and privileges that come with </a:t>
            </a:r>
            <a:r>
              <a:rPr lang="en-US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claims handling</a:t>
            </a:r>
            <a:endParaRPr lang="de-DE" i="1" dirty="0">
              <a:latin typeface="Georgia" panose="02040502050405020303" pitchFamily="18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76200" lvl="1"/>
            <a:endParaRPr lang="de-DE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61950" lvl="1" indent="-285750">
              <a:buFont typeface="Symbol" panose="05050102010706020507" pitchFamily="18" charset="2"/>
              <a:buChar char="-"/>
            </a:pP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Mind the </a:t>
            </a:r>
            <a:r>
              <a:rPr lang="en-US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Genesis</a:t>
            </a: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: The fairy tale of Mr. Munch, Mr. Schweiz and Mr. Waters (</a:t>
            </a:r>
            <a:r>
              <a:rPr lang="en-US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Kiln</a:t>
            </a: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, Reinsurance in Practice, 4</a:t>
            </a:r>
            <a:r>
              <a:rPr lang="en-US" baseline="300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th</a:t>
            </a: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 ed., p. 16)</a:t>
            </a:r>
            <a:endParaRPr lang="de-DE" dirty="0">
              <a:latin typeface="Georgia" panose="02040502050405020303" pitchFamily="18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76200" lvl="1"/>
            <a:endParaRPr lang="de-DE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61950" lvl="1" indent="-285750">
              <a:buFont typeface="Symbol" panose="05050102010706020507" pitchFamily="18" charset="2"/>
              <a:buChar char="-"/>
            </a:pPr>
            <a:r>
              <a:rPr lang="en-US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Utilitarian</a:t>
            </a: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 aspects</a:t>
            </a:r>
            <a:endParaRPr lang="de-DE" dirty="0">
              <a:latin typeface="Georgia" panose="02040502050405020303" pitchFamily="18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76200" lvl="1"/>
            <a:endParaRPr lang="de-DE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61950" lvl="1" indent="-285750">
              <a:buFont typeface="Symbol" panose="05050102010706020507" pitchFamily="18" charset="2"/>
              <a:buChar char="-"/>
            </a:pPr>
            <a:r>
              <a:rPr lang="en-US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Demonstrating </a:t>
            </a: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bona fides in loss </a:t>
            </a:r>
            <a:r>
              <a:rPr lang="en-US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presentation</a:t>
            </a: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endParaRPr lang="de-DE" dirty="0">
              <a:latin typeface="Georgia" panose="02040502050405020303" pitchFamily="18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76200" lvl="1"/>
            <a:endParaRPr lang="de-DE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61950" lvl="1" indent="-285750">
              <a:buFont typeface="Symbol" panose="05050102010706020507" pitchFamily="18" charset="2"/>
              <a:buChar char="-"/>
            </a:pPr>
            <a:r>
              <a:rPr lang="en-US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Diligencia </a:t>
            </a:r>
            <a:r>
              <a:rPr lang="en-US" i="1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quam</a:t>
            </a:r>
            <a:r>
              <a:rPr lang="en-US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 in suis</a:t>
            </a: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 v contractual </a:t>
            </a:r>
            <a:r>
              <a:rPr lang="en-US" i="1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duty of care</a:t>
            </a:r>
            <a:r>
              <a:rPr lang="en-US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endParaRPr lang="de-DE" dirty="0">
              <a:effectLst/>
              <a:latin typeface="Georgia" panose="02040502050405020303" pitchFamily="18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1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de-DE" sz="1000" dirty="0">
              <a:solidFill>
                <a:schemeClr val="tx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de-DE" sz="2800" dirty="0">
              <a:solidFill>
                <a:schemeClr val="bg2"/>
              </a:solidFill>
            </a:endParaRPr>
          </a:p>
          <a:p>
            <a:endParaRPr lang="de-DE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27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3ADCD7-E0D2-EBB5-F0D4-D8D3859722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C1C529E-833F-CE2B-560E-21AEAED45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latin typeface="Georgia" panose="02040502050405020303" pitchFamily="18" charset="0"/>
              </a:rPr>
              <a:t>IntAP</a:t>
            </a:r>
            <a:r>
              <a:rPr lang="en-US" dirty="0">
                <a:latin typeface="Georgia" panose="02040502050405020303" pitchFamily="18" charset="0"/>
              </a:rPr>
              <a:t> meeting 4/5 June 2025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0105022-2C9A-86C9-2EE9-F97A40AF9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DDDB05B0-1F9C-BACA-2900-A3BAE4E733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3475" y="1340768"/>
            <a:ext cx="7704782" cy="4248472"/>
          </a:xfrm>
        </p:spPr>
        <p:txBody>
          <a:bodyPr>
            <a:normAutofit/>
          </a:bodyPr>
          <a:lstStyle/>
          <a:p>
            <a:pPr lvl="0"/>
            <a:endParaRPr lang="de-DE" sz="1600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</p:txBody>
      </p:sp>
      <p:sp>
        <p:nvSpPr>
          <p:cNvPr id="7" name="Titel 7">
            <a:extLst>
              <a:ext uri="{FF2B5EF4-FFF2-40B4-BE49-F238E27FC236}">
                <a16:creationId xmlns:a16="http://schemas.microsoft.com/office/drawing/2014/main" id="{1C6CEFC2-E65B-D222-993E-B2CB246A1C77}"/>
              </a:ext>
            </a:extLst>
          </p:cNvPr>
          <p:cNvSpPr txBox="1">
            <a:spLocks/>
          </p:cNvSpPr>
          <p:nvPr/>
        </p:nvSpPr>
        <p:spPr>
          <a:xfrm>
            <a:off x="755650" y="531417"/>
            <a:ext cx="7740432" cy="47674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ts val="3300"/>
              </a:lnSpc>
              <a:spcBef>
                <a:spcPct val="0"/>
              </a:spcBef>
              <a:buNone/>
              <a:defRPr sz="3300" kern="1200">
                <a:solidFill>
                  <a:schemeClr val="tx2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pPr algn="ctr"/>
            <a:r>
              <a:rPr lang="en-US" sz="2800" dirty="0">
                <a:solidFill>
                  <a:schemeClr val="bg2"/>
                </a:solidFill>
              </a:rPr>
              <a:t>Agenda (3)</a:t>
            </a:r>
            <a:r>
              <a:rPr lang="de-DE" sz="2800" dirty="0">
                <a:solidFill>
                  <a:schemeClr val="bg2"/>
                </a:solidFill>
              </a:rPr>
              <a:t>	</a:t>
            </a:r>
          </a:p>
          <a:p>
            <a:pPr marL="457200">
              <a:buNone/>
            </a:pPr>
            <a:endParaRPr lang="en-US" sz="1000" b="1" dirty="0">
              <a:latin typeface="Arial" panose="020B06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lvl="0" indent="-28575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Case Study One: 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Mind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the gap: Limits and exclusions in the reinsurance might differ from underlying</a:t>
            </a:r>
            <a:r>
              <a:rPr lang="en-US" sz="1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de-DE" sz="1800" dirty="0">
              <a:solidFill>
                <a:schemeClr val="tx1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lvl="0" indent="-28575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Case Study Two: 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Avoid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re-writing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the reinsurance, 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post loss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, even on minor points (e.g. a sublimit)</a:t>
            </a:r>
            <a:endParaRPr lang="de-DE" sz="1800" dirty="0">
              <a:solidFill>
                <a:schemeClr val="tx1"/>
              </a:solidFill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285750" lvl="0" indent="-28575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Case Study Three: 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Allow 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for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apportioning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(contractual) blame</a:t>
            </a:r>
            <a:r>
              <a:rPr lang="en-US" sz="1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de-DE" sz="1800" dirty="0">
              <a:solidFill>
                <a:schemeClr val="tx1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lvl="0" indent="-285750">
              <a:spcAft>
                <a:spcPts val="1200"/>
              </a:spcAft>
              <a:buFont typeface="Symbol" panose="05050102010706020507" pitchFamily="18" charset="2"/>
              <a:buChar char="-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Case Study Four: 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Trace back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to the principal function inherent in 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different types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of reinsurance</a:t>
            </a:r>
            <a:r>
              <a:rPr lang="en-US" sz="1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de-DE" sz="1800" dirty="0">
              <a:solidFill>
                <a:schemeClr val="tx1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lvl="0" indent="-285750">
              <a:buFont typeface="Symbol" panose="05050102010706020507" pitchFamily="18" charset="2"/>
              <a:buChar char="-"/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Case Study Five: 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Beware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of contradicting yourself (e.g. “</a:t>
            </a:r>
            <a:r>
              <a:rPr lang="en-US" sz="1800" i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spiking</a:t>
            </a: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” losses falling on different underwriting years)   </a:t>
            </a:r>
            <a:endParaRPr lang="de-DE" sz="1800" dirty="0">
              <a:solidFill>
                <a:schemeClr val="tx1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1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de-DE" sz="1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de-DE" sz="2800" dirty="0">
              <a:solidFill>
                <a:schemeClr val="bg2"/>
              </a:solidFill>
            </a:endParaRPr>
          </a:p>
          <a:p>
            <a:endParaRPr lang="de-DE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222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CD3691-A873-E213-5871-7E26CD074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54E779-662C-5614-E5F0-3885DB113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latin typeface="Georgia" panose="02040502050405020303" pitchFamily="18" charset="0"/>
              </a:rPr>
              <a:t>IntAP</a:t>
            </a:r>
            <a:r>
              <a:rPr lang="en-US" dirty="0">
                <a:latin typeface="Georgia" panose="02040502050405020303" pitchFamily="18" charset="0"/>
              </a:rPr>
              <a:t> meeting 4/5 June 2025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4821F1C-F7DC-C8DB-EE45-B8E20F9CA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0FA5ADAA-7AF7-43B5-BA2E-FA56DE6FE4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19828" y="1916832"/>
            <a:ext cx="7704782" cy="3672408"/>
          </a:xfrm>
        </p:spPr>
        <p:txBody>
          <a:bodyPr>
            <a:normAutofit/>
          </a:bodyPr>
          <a:lstStyle/>
          <a:p>
            <a:pPr lvl="0"/>
            <a:endParaRPr lang="de-DE" sz="1600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</p:txBody>
      </p:sp>
      <p:sp>
        <p:nvSpPr>
          <p:cNvPr id="7" name="Titel 7">
            <a:extLst>
              <a:ext uri="{FF2B5EF4-FFF2-40B4-BE49-F238E27FC236}">
                <a16:creationId xmlns:a16="http://schemas.microsoft.com/office/drawing/2014/main" id="{65B04174-F922-1087-FB18-4999C9E38C78}"/>
              </a:ext>
            </a:extLst>
          </p:cNvPr>
          <p:cNvSpPr txBox="1">
            <a:spLocks/>
          </p:cNvSpPr>
          <p:nvPr/>
        </p:nvSpPr>
        <p:spPr>
          <a:xfrm>
            <a:off x="755650" y="531416"/>
            <a:ext cx="7722607" cy="210549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ts val="3300"/>
              </a:lnSpc>
              <a:spcBef>
                <a:spcPct val="0"/>
              </a:spcBef>
              <a:buNone/>
              <a:defRPr sz="3300" kern="1200">
                <a:solidFill>
                  <a:schemeClr val="tx2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sz="2800" b="1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Case Study One: </a:t>
            </a:r>
          </a:p>
          <a:p>
            <a:pPr lvl="0">
              <a:lnSpc>
                <a:spcPct val="100000"/>
              </a:lnSpc>
            </a:pPr>
            <a:endParaRPr lang="en-US" sz="1800" b="1" dirty="0">
              <a:solidFill>
                <a:schemeClr val="bg2"/>
              </a:solidFill>
              <a:effectLst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en-US" sz="2800" b="1" i="1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Mind</a:t>
            </a:r>
            <a:r>
              <a:rPr lang="en-US" sz="2800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the gap: Limits and exclusions in the reinsurance might (and often will) differ from underlying</a:t>
            </a:r>
            <a:r>
              <a:rPr lang="en-US" sz="2800" dirty="0">
                <a:solidFill>
                  <a:schemeClr val="bg2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 policies</a:t>
            </a:r>
            <a:endParaRPr lang="de-DE" sz="2800" dirty="0">
              <a:solidFill>
                <a:schemeClr val="bg2"/>
              </a:solidFill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1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  <a:endParaRPr lang="de-DE" sz="1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sz="1800" dirty="0" err="1">
                <a:solidFill>
                  <a:schemeClr val="tx1"/>
                </a:solidFill>
              </a:rPr>
              <a:t>Exclusion</a:t>
            </a:r>
            <a:r>
              <a:rPr lang="de-DE" sz="1800" dirty="0">
                <a:solidFill>
                  <a:schemeClr val="tx1"/>
                </a:solidFill>
              </a:rPr>
              <a:t> for „</a:t>
            </a:r>
            <a:r>
              <a:rPr lang="de-DE" sz="1800" i="1" dirty="0" err="1">
                <a:solidFill>
                  <a:schemeClr val="tx1"/>
                </a:solidFill>
              </a:rPr>
              <a:t>contingency</a:t>
            </a:r>
            <a:r>
              <a:rPr lang="de-DE" sz="1800" i="1" dirty="0">
                <a:solidFill>
                  <a:schemeClr val="tx1"/>
                </a:solidFill>
              </a:rPr>
              <a:t> </a:t>
            </a:r>
            <a:r>
              <a:rPr lang="de-DE" sz="1800" i="1" dirty="0" err="1">
                <a:solidFill>
                  <a:schemeClr val="tx1"/>
                </a:solidFill>
              </a:rPr>
              <a:t>risks</a:t>
            </a:r>
            <a:r>
              <a:rPr lang="de-DE" sz="1800" dirty="0">
                <a:solidFill>
                  <a:schemeClr val="tx1"/>
                </a:solidFill>
              </a:rPr>
              <a:t>“ in   </a:t>
            </a:r>
            <a:r>
              <a:rPr lang="de-DE" sz="1800" dirty="0" err="1">
                <a:solidFill>
                  <a:schemeClr val="tx1"/>
                </a:solidFill>
              </a:rPr>
              <a:t>reinsurance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treaty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responding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to</a:t>
            </a:r>
            <a:r>
              <a:rPr lang="de-DE" sz="1800" dirty="0">
                <a:solidFill>
                  <a:schemeClr val="tx1"/>
                </a:solidFill>
              </a:rPr>
              <a:t> Covid-19 </a:t>
            </a:r>
            <a:r>
              <a:rPr lang="de-DE" sz="1800" dirty="0" err="1">
                <a:solidFill>
                  <a:schemeClr val="tx1"/>
                </a:solidFill>
              </a:rPr>
              <a:t>losses</a:t>
            </a:r>
            <a:endParaRPr lang="de-DE" sz="1800" dirty="0">
              <a:solidFill>
                <a:schemeClr val="tx1"/>
              </a:solidFill>
            </a:endParaRPr>
          </a:p>
          <a:p>
            <a:pPr>
              <a:lnSpc>
                <a:spcPts val="2000"/>
              </a:lnSpc>
            </a:pPr>
            <a:endParaRPr lang="de-DE" sz="1800" dirty="0">
              <a:solidFill>
                <a:schemeClr val="bg2"/>
              </a:solidFill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sz="1800" dirty="0" err="1">
                <a:solidFill>
                  <a:schemeClr val="tx1"/>
                </a:solidFill>
              </a:rPr>
              <a:t>Facultative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reinsurance</a:t>
            </a:r>
            <a:r>
              <a:rPr lang="de-DE" sz="1800" dirty="0">
                <a:solidFill>
                  <a:schemeClr val="tx1"/>
                </a:solidFill>
              </a:rPr>
              <a:t> on „</a:t>
            </a:r>
            <a:r>
              <a:rPr lang="de-DE" sz="1800" i="1" dirty="0">
                <a:solidFill>
                  <a:schemeClr val="tx1"/>
                </a:solidFill>
              </a:rPr>
              <a:t>per </a:t>
            </a:r>
            <a:r>
              <a:rPr lang="de-DE" sz="1800" i="1" dirty="0" err="1">
                <a:solidFill>
                  <a:schemeClr val="tx1"/>
                </a:solidFill>
              </a:rPr>
              <a:t>occurence</a:t>
            </a:r>
            <a:r>
              <a:rPr lang="de-DE" sz="1800" dirty="0">
                <a:solidFill>
                  <a:schemeClr val="tx1"/>
                </a:solidFill>
              </a:rPr>
              <a:t>“ </a:t>
            </a:r>
            <a:r>
              <a:rPr lang="de-DE" sz="1800" dirty="0" err="1">
                <a:solidFill>
                  <a:schemeClr val="tx1"/>
                </a:solidFill>
              </a:rPr>
              <a:t>might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clash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with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underlying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primary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policy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based</a:t>
            </a:r>
            <a:r>
              <a:rPr lang="de-DE" sz="1800" dirty="0">
                <a:solidFill>
                  <a:schemeClr val="tx1"/>
                </a:solidFill>
              </a:rPr>
              <a:t> on „</a:t>
            </a:r>
            <a:r>
              <a:rPr lang="de-DE" sz="1800" i="1" dirty="0">
                <a:solidFill>
                  <a:schemeClr val="tx1"/>
                </a:solidFill>
              </a:rPr>
              <a:t>per </a:t>
            </a:r>
            <a:r>
              <a:rPr lang="de-DE" sz="1800" i="1" dirty="0" err="1">
                <a:solidFill>
                  <a:schemeClr val="tx1"/>
                </a:solidFill>
              </a:rPr>
              <a:t>occurrence</a:t>
            </a:r>
            <a:r>
              <a:rPr lang="de-DE" sz="1800" i="1" dirty="0">
                <a:solidFill>
                  <a:schemeClr val="tx1"/>
                </a:solidFill>
              </a:rPr>
              <a:t> and in the </a:t>
            </a:r>
            <a:r>
              <a:rPr lang="de-DE" sz="1800" dirty="0" err="1">
                <a:solidFill>
                  <a:schemeClr val="tx1"/>
                </a:solidFill>
              </a:rPr>
              <a:t>aggregate</a:t>
            </a:r>
            <a:r>
              <a:rPr lang="de-DE" sz="1800" dirty="0">
                <a:solidFill>
                  <a:schemeClr val="tx1"/>
                </a:solidFill>
              </a:rPr>
              <a:t>“ </a:t>
            </a:r>
          </a:p>
          <a:p>
            <a:endParaRPr lang="de-DE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359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E027FB-B062-0F12-2DA9-3568257A2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EBA0BAD-63B9-2230-6EE5-000696BE6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latin typeface="Georgia" panose="02040502050405020303" pitchFamily="18" charset="0"/>
              </a:rPr>
              <a:t>IntAP</a:t>
            </a:r>
            <a:r>
              <a:rPr lang="en-US" dirty="0">
                <a:latin typeface="Georgia" panose="02040502050405020303" pitchFamily="18" charset="0"/>
              </a:rPr>
              <a:t> meeting 4/5 June 2025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E53FD4-076C-4E3D-9215-7E3D56FFB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E7B0CD33-6973-E097-F068-B60B49BF0E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3475" y="1916832"/>
            <a:ext cx="7704782" cy="3672408"/>
          </a:xfrm>
        </p:spPr>
        <p:txBody>
          <a:bodyPr>
            <a:normAutofit/>
          </a:bodyPr>
          <a:lstStyle/>
          <a:p>
            <a:pPr lvl="0"/>
            <a:endParaRPr lang="de-DE" sz="1600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</p:txBody>
      </p:sp>
      <p:sp>
        <p:nvSpPr>
          <p:cNvPr id="7" name="Titel 7">
            <a:extLst>
              <a:ext uri="{FF2B5EF4-FFF2-40B4-BE49-F238E27FC236}">
                <a16:creationId xmlns:a16="http://schemas.microsoft.com/office/drawing/2014/main" id="{1EF25691-9FC0-47CD-6B06-F09958945BBA}"/>
              </a:ext>
            </a:extLst>
          </p:cNvPr>
          <p:cNvSpPr txBox="1">
            <a:spLocks/>
          </p:cNvSpPr>
          <p:nvPr/>
        </p:nvSpPr>
        <p:spPr>
          <a:xfrm>
            <a:off x="755650" y="531416"/>
            <a:ext cx="7722607" cy="174545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ts val="3300"/>
              </a:lnSpc>
              <a:spcBef>
                <a:spcPct val="0"/>
              </a:spcBef>
              <a:buNone/>
              <a:defRPr sz="3300" kern="1200">
                <a:solidFill>
                  <a:schemeClr val="tx2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sz="2800" b="1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Case Study Two:</a:t>
            </a:r>
          </a:p>
          <a:p>
            <a:pPr lvl="0">
              <a:lnSpc>
                <a:spcPct val="100000"/>
              </a:lnSpc>
            </a:pPr>
            <a:endParaRPr lang="en-US" sz="1800" b="1" dirty="0">
              <a:solidFill>
                <a:schemeClr val="bg2"/>
              </a:solidFill>
              <a:effectLst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en-US" sz="2800" b="1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Avoid</a:t>
            </a:r>
            <a:r>
              <a:rPr lang="en-US" sz="2800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re-writing the reinsurance, post loss, even on seemingly minor points (e.g. a sublimit)</a:t>
            </a:r>
            <a:br>
              <a:rPr lang="en-US" sz="2800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</a:br>
            <a:endParaRPr lang="en-US" sz="2800" dirty="0">
              <a:solidFill>
                <a:schemeClr val="bg2"/>
              </a:solidFill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0">
              <a:spcAft>
                <a:spcPts val="12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Example from facultative reinsurance: </a:t>
            </a:r>
          </a:p>
          <a:p>
            <a:pPr lvl="0">
              <a:spcAft>
                <a:spcPts val="120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Cedant discovers, post loss, a documentation error in underlying policy and now wishes to correct same, with effect for its reinsurance protection –</a:t>
            </a:r>
          </a:p>
          <a:p>
            <a:pPr lvl="0">
              <a:spcAft>
                <a:spcPts val="1200"/>
              </a:spcAft>
            </a:pPr>
            <a:r>
              <a:rPr lang="en-US" sz="1800" dirty="0">
                <a:solidFill>
                  <a:schemeClr val="tx1"/>
                </a:solidFill>
                <a:ea typeface="Aptos" panose="020B0004020202020204" pitchFamily="34" charset="0"/>
                <a:cs typeface="Aptos" panose="020B0004020202020204" pitchFamily="34" charset="0"/>
              </a:rPr>
              <a:t>Can the </a:t>
            </a:r>
            <a:r>
              <a:rPr lang="en-US" sz="1800" i="1" dirty="0">
                <a:solidFill>
                  <a:schemeClr val="tx1"/>
                </a:solidFill>
                <a:ea typeface="Aptos" panose="020B0004020202020204" pitchFamily="34" charset="0"/>
                <a:cs typeface="Aptos" panose="020B0004020202020204" pitchFamily="34" charset="0"/>
              </a:rPr>
              <a:t>follow the settlement principle </a:t>
            </a:r>
            <a:r>
              <a:rPr lang="en-US" sz="1800" dirty="0">
                <a:solidFill>
                  <a:schemeClr val="tx1"/>
                </a:solidFill>
                <a:ea typeface="Aptos" panose="020B0004020202020204" pitchFamily="34" charset="0"/>
                <a:cs typeface="Aptos" panose="020B0004020202020204" pitchFamily="34" charset="0"/>
              </a:rPr>
              <a:t>be (ab)used to iron over the gap?</a:t>
            </a:r>
            <a:r>
              <a:rPr lang="en-US" sz="1800" dirty="0">
                <a:solidFill>
                  <a:schemeClr val="bg2"/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en-US" sz="2800" dirty="0">
                <a:solidFill>
                  <a:schemeClr val="bg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	</a:t>
            </a:r>
            <a:endParaRPr lang="de-DE" sz="1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de-DE" sz="1600" dirty="0">
              <a:solidFill>
                <a:schemeClr val="bg2"/>
              </a:solidFill>
            </a:endParaRPr>
          </a:p>
          <a:p>
            <a:endParaRPr lang="de-DE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53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81BC46-CAEC-FA36-810B-DB4CAD7BE9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5CC5B3C-D493-C292-5695-E7776C37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latin typeface="Georgia" panose="02040502050405020303" pitchFamily="18" charset="0"/>
              </a:rPr>
              <a:t>IntAP</a:t>
            </a:r>
            <a:r>
              <a:rPr lang="en-US" dirty="0">
                <a:latin typeface="Georgia" panose="02040502050405020303" pitchFamily="18" charset="0"/>
              </a:rPr>
              <a:t> meeting 4/5 June 2025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4C29BA-C6FD-62D9-986B-5B412DB6D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itel 7">
            <a:extLst>
              <a:ext uri="{FF2B5EF4-FFF2-40B4-BE49-F238E27FC236}">
                <a16:creationId xmlns:a16="http://schemas.microsoft.com/office/drawing/2014/main" id="{9E1783CA-1BEE-69B1-71B5-C8B76C72AB25}"/>
              </a:ext>
            </a:extLst>
          </p:cNvPr>
          <p:cNvSpPr txBox="1">
            <a:spLocks/>
          </p:cNvSpPr>
          <p:nvPr/>
        </p:nvSpPr>
        <p:spPr>
          <a:xfrm>
            <a:off x="755650" y="531416"/>
            <a:ext cx="7722607" cy="145742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ts val="3300"/>
              </a:lnSpc>
              <a:spcBef>
                <a:spcPct val="0"/>
              </a:spcBef>
              <a:buNone/>
              <a:defRPr sz="3300" kern="1200">
                <a:solidFill>
                  <a:schemeClr val="tx2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sz="2800" b="1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Case Study Three: </a:t>
            </a:r>
          </a:p>
          <a:p>
            <a:pPr lvl="0">
              <a:lnSpc>
                <a:spcPct val="100000"/>
              </a:lnSpc>
            </a:pPr>
            <a:endParaRPr lang="en-US" sz="1800" dirty="0">
              <a:solidFill>
                <a:schemeClr val="bg2"/>
              </a:solidFill>
              <a:effectLst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en-US" sz="2800" b="1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Allow</a:t>
            </a:r>
            <a:r>
              <a:rPr lang="en-US" sz="2800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for apportioning (contractual) blame</a:t>
            </a:r>
            <a:r>
              <a:rPr lang="en-US" sz="1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 </a:t>
            </a:r>
          </a:p>
          <a:p>
            <a:pPr lvl="0">
              <a:spcAft>
                <a:spcPts val="1200"/>
              </a:spcAft>
            </a:pPr>
            <a:endParaRPr lang="de-DE" sz="1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de-DE" sz="1600" b="1" dirty="0">
              <a:solidFill>
                <a:schemeClr val="tx1"/>
              </a:solidFill>
            </a:endParaRPr>
          </a:p>
          <a:p>
            <a:r>
              <a:rPr lang="de-DE" sz="1800" b="1" dirty="0">
                <a:solidFill>
                  <a:schemeClr val="tx1"/>
                </a:solidFill>
              </a:rPr>
              <a:t>§ 254 BGB </a:t>
            </a:r>
            <a:r>
              <a:rPr lang="de-DE" sz="1800" dirty="0">
                <a:solidFill>
                  <a:schemeClr val="tx1"/>
                </a:solidFill>
              </a:rPr>
              <a:t>(German Code of </a:t>
            </a:r>
            <a:r>
              <a:rPr lang="de-DE" sz="1800" dirty="0" err="1">
                <a:solidFill>
                  <a:schemeClr val="tx1"/>
                </a:solidFill>
              </a:rPr>
              <a:t>Civil</a:t>
            </a:r>
            <a:r>
              <a:rPr lang="de-DE" sz="1800" dirty="0">
                <a:solidFill>
                  <a:schemeClr val="tx1"/>
                </a:solidFill>
              </a:rPr>
              <a:t> Law) as a </a:t>
            </a:r>
            <a:r>
              <a:rPr lang="de-DE" sz="1800" dirty="0" err="1">
                <a:solidFill>
                  <a:schemeClr val="tx1"/>
                </a:solidFill>
              </a:rPr>
              <a:t>comprehensively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accepted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principle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geared</a:t>
            </a:r>
            <a:r>
              <a:rPr lang="de-DE" sz="1800" dirty="0">
                <a:solidFill>
                  <a:schemeClr val="tx1"/>
                </a:solidFill>
              </a:rPr>
              <a:t>  (</a:t>
            </a:r>
            <a:r>
              <a:rPr lang="de-DE" sz="1800" dirty="0" err="1">
                <a:solidFill>
                  <a:schemeClr val="tx1"/>
                </a:solidFill>
              </a:rPr>
              <a:t>amongst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other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objectives</a:t>
            </a:r>
            <a:r>
              <a:rPr lang="de-DE" sz="1800" dirty="0">
                <a:solidFill>
                  <a:schemeClr val="tx1"/>
                </a:solidFill>
              </a:rPr>
              <a:t>) </a:t>
            </a:r>
            <a:r>
              <a:rPr lang="de-DE" sz="1800" dirty="0" err="1">
                <a:solidFill>
                  <a:schemeClr val="tx1"/>
                </a:solidFill>
              </a:rPr>
              <a:t>towards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avoiding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disputes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between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Cedant</a:t>
            </a:r>
            <a:r>
              <a:rPr lang="de-DE" sz="1800" dirty="0">
                <a:solidFill>
                  <a:schemeClr val="tx1"/>
                </a:solidFill>
              </a:rPr>
              <a:t> and </a:t>
            </a:r>
            <a:r>
              <a:rPr lang="de-DE" sz="1800" dirty="0" err="1">
                <a:solidFill>
                  <a:schemeClr val="tx1"/>
                </a:solidFill>
              </a:rPr>
              <a:t>Reinsurers</a:t>
            </a:r>
            <a:r>
              <a:rPr lang="de-DE" sz="1800" dirty="0">
                <a:solidFill>
                  <a:schemeClr val="tx1"/>
                </a:solidFill>
              </a:rPr>
              <a:t>, in </a:t>
            </a:r>
            <a:r>
              <a:rPr lang="de-DE" sz="1800" dirty="0" err="1">
                <a:solidFill>
                  <a:schemeClr val="tx1"/>
                </a:solidFill>
              </a:rPr>
              <a:t>cases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where</a:t>
            </a:r>
            <a:r>
              <a:rPr lang="de-DE" sz="1800" dirty="0">
                <a:solidFill>
                  <a:schemeClr val="tx1"/>
                </a:solidFill>
              </a:rPr>
              <a:t> „</a:t>
            </a:r>
            <a:r>
              <a:rPr lang="de-DE" sz="1800" dirty="0" err="1">
                <a:solidFill>
                  <a:schemeClr val="tx1"/>
                </a:solidFill>
              </a:rPr>
              <a:t>things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have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gone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badly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wrong</a:t>
            </a:r>
            <a:r>
              <a:rPr lang="de-DE" sz="1800" dirty="0">
                <a:solidFill>
                  <a:schemeClr val="tx1"/>
                </a:solidFill>
              </a:rPr>
              <a:t>“ on </a:t>
            </a:r>
            <a:r>
              <a:rPr lang="de-DE" sz="1800" dirty="0" err="1">
                <a:solidFill>
                  <a:schemeClr val="tx1"/>
                </a:solidFill>
              </a:rPr>
              <a:t>both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sides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</a:p>
          <a:p>
            <a:endParaRPr lang="de-DE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0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97AC10-6E80-5DF4-49C9-B9CEA1C2FD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F43C93C-216B-6AFE-7BC1-AC0B85BE3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latin typeface="Georgia" panose="02040502050405020303" pitchFamily="18" charset="0"/>
              </a:rPr>
              <a:t>IntAP</a:t>
            </a:r>
            <a:r>
              <a:rPr lang="en-US" dirty="0">
                <a:latin typeface="Georgia" panose="02040502050405020303" pitchFamily="18" charset="0"/>
              </a:rPr>
              <a:t> meeting 4/5 June 2025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922BE4-7C21-D8F5-EA32-3E1753EA2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A4677499-60B5-95B6-653B-2CAFE372B85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3475" y="1844824"/>
            <a:ext cx="7704782" cy="3744416"/>
          </a:xfrm>
        </p:spPr>
        <p:txBody>
          <a:bodyPr>
            <a:normAutofit/>
          </a:bodyPr>
          <a:lstStyle/>
          <a:p>
            <a:pPr lvl="0"/>
            <a:endParaRPr lang="de-DE" sz="1600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</p:txBody>
      </p:sp>
      <p:sp>
        <p:nvSpPr>
          <p:cNvPr id="7" name="Titel 7">
            <a:extLst>
              <a:ext uri="{FF2B5EF4-FFF2-40B4-BE49-F238E27FC236}">
                <a16:creationId xmlns:a16="http://schemas.microsoft.com/office/drawing/2014/main" id="{B0108F4E-7649-56A5-4068-8817510083BB}"/>
              </a:ext>
            </a:extLst>
          </p:cNvPr>
          <p:cNvSpPr txBox="1">
            <a:spLocks/>
          </p:cNvSpPr>
          <p:nvPr/>
        </p:nvSpPr>
        <p:spPr>
          <a:xfrm>
            <a:off x="755650" y="531416"/>
            <a:ext cx="7722607" cy="152943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ts val="3300"/>
              </a:lnSpc>
              <a:spcBef>
                <a:spcPct val="0"/>
              </a:spcBef>
              <a:buNone/>
              <a:defRPr sz="3300" kern="1200">
                <a:solidFill>
                  <a:schemeClr val="tx2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sz="2800" b="1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Case Study Four: </a:t>
            </a:r>
          </a:p>
          <a:p>
            <a:pPr lvl="0">
              <a:lnSpc>
                <a:spcPct val="100000"/>
              </a:lnSpc>
            </a:pPr>
            <a:endParaRPr lang="en-US" sz="1800" b="1" dirty="0">
              <a:solidFill>
                <a:schemeClr val="bg2"/>
              </a:solidFill>
              <a:effectLst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en-US" sz="2800" b="1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Trace back </a:t>
            </a:r>
            <a:r>
              <a:rPr lang="en-US" sz="2800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to the principal functions inherent in different types of reinsurance</a:t>
            </a:r>
            <a:endParaRPr lang="en-US" sz="2800" dirty="0">
              <a:solidFill>
                <a:schemeClr val="bg2"/>
              </a:solidFill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0">
              <a:spcAft>
                <a:spcPts val="1200"/>
              </a:spcAft>
            </a:pPr>
            <a:endParaRPr lang="en-US" sz="2800" dirty="0">
              <a:solidFill>
                <a:schemeClr val="bg2"/>
              </a:solidFill>
            </a:endParaRPr>
          </a:p>
          <a:p>
            <a:pPr lvl="0">
              <a:spcAft>
                <a:spcPts val="1200"/>
              </a:spcAft>
            </a:pPr>
            <a:r>
              <a:rPr lang="de-DE" sz="1800" dirty="0">
                <a:solidFill>
                  <a:schemeClr val="tx1"/>
                </a:solidFill>
              </a:rPr>
              <a:t>The </a:t>
            </a:r>
            <a:r>
              <a:rPr lang="de-DE" sz="1800" dirty="0" err="1">
                <a:solidFill>
                  <a:schemeClr val="tx1"/>
                </a:solidFill>
              </a:rPr>
              <a:t>function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of</a:t>
            </a:r>
            <a:r>
              <a:rPr lang="de-DE" sz="1800" dirty="0">
                <a:solidFill>
                  <a:schemeClr val="tx1"/>
                </a:solidFill>
              </a:rPr>
              <a:t> „</a:t>
            </a:r>
            <a:r>
              <a:rPr lang="de-DE" sz="1800" i="1" dirty="0" err="1">
                <a:solidFill>
                  <a:schemeClr val="tx1"/>
                </a:solidFill>
              </a:rPr>
              <a:t>passing</a:t>
            </a:r>
            <a:r>
              <a:rPr lang="de-DE" sz="1800" i="1" dirty="0">
                <a:solidFill>
                  <a:schemeClr val="tx1"/>
                </a:solidFill>
              </a:rPr>
              <a:t> on</a:t>
            </a:r>
            <a:r>
              <a:rPr lang="de-DE" sz="1800" dirty="0">
                <a:solidFill>
                  <a:schemeClr val="tx1"/>
                </a:solidFill>
              </a:rPr>
              <a:t>“ </a:t>
            </a:r>
            <a:r>
              <a:rPr lang="de-DE" sz="1800" dirty="0" err="1">
                <a:solidFill>
                  <a:schemeClr val="tx1"/>
                </a:solidFill>
              </a:rPr>
              <a:t>of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liability</a:t>
            </a:r>
            <a:r>
              <a:rPr lang="de-DE" sz="1800" dirty="0">
                <a:solidFill>
                  <a:schemeClr val="tx1"/>
                </a:solidFill>
              </a:rPr>
              <a:t> on an </a:t>
            </a:r>
            <a:r>
              <a:rPr lang="de-DE" sz="1800" dirty="0" err="1">
                <a:solidFill>
                  <a:schemeClr val="tx1"/>
                </a:solidFill>
              </a:rPr>
              <a:t>insurance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to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be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distinguished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from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seeking</a:t>
            </a:r>
            <a:r>
              <a:rPr lang="de-DE" sz="1800" dirty="0">
                <a:solidFill>
                  <a:schemeClr val="tx1"/>
                </a:solidFill>
              </a:rPr>
              <a:t> „</a:t>
            </a:r>
            <a:r>
              <a:rPr lang="de-DE" sz="1800" i="1" dirty="0" err="1">
                <a:solidFill>
                  <a:schemeClr val="tx1"/>
                </a:solidFill>
              </a:rPr>
              <a:t>protection</a:t>
            </a:r>
            <a:r>
              <a:rPr lang="de-DE" sz="1800" i="1" dirty="0">
                <a:solidFill>
                  <a:schemeClr val="tx1"/>
                </a:solidFill>
              </a:rPr>
              <a:t>“ </a:t>
            </a:r>
            <a:r>
              <a:rPr lang="de-DE" sz="1800" dirty="0" err="1">
                <a:solidFill>
                  <a:schemeClr val="tx1"/>
                </a:solidFill>
              </a:rPr>
              <a:t>for</a:t>
            </a:r>
            <a:r>
              <a:rPr lang="de-DE" sz="1800" dirty="0">
                <a:solidFill>
                  <a:schemeClr val="tx1"/>
                </a:solidFill>
              </a:rPr>
              <a:t> an </a:t>
            </a:r>
            <a:r>
              <a:rPr lang="de-DE" sz="1800" dirty="0" err="1">
                <a:solidFill>
                  <a:schemeClr val="tx1"/>
                </a:solidFill>
              </a:rPr>
              <a:t>insurance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i="1" dirty="0" err="1">
                <a:solidFill>
                  <a:schemeClr val="tx1"/>
                </a:solidFill>
              </a:rPr>
              <a:t>account</a:t>
            </a:r>
            <a:endParaRPr lang="de-DE" sz="1800" dirty="0">
              <a:solidFill>
                <a:schemeClr val="tx1"/>
              </a:solidFill>
            </a:endParaRPr>
          </a:p>
          <a:p>
            <a:pPr lvl="0">
              <a:spcAft>
                <a:spcPts val="1200"/>
              </a:spcAft>
            </a:pPr>
            <a:r>
              <a:rPr lang="de-DE" sz="1800" dirty="0">
                <a:solidFill>
                  <a:schemeClr val="tx1"/>
                </a:solidFill>
              </a:rPr>
              <a:t>In proportional </a:t>
            </a:r>
            <a:r>
              <a:rPr lang="de-DE" sz="1800" dirty="0" err="1">
                <a:solidFill>
                  <a:schemeClr val="tx1"/>
                </a:solidFill>
              </a:rPr>
              <a:t>reinsurance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the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former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function</a:t>
            </a:r>
            <a:r>
              <a:rPr lang="de-DE" sz="1800" dirty="0">
                <a:solidFill>
                  <a:schemeClr val="tx1"/>
                </a:solidFill>
              </a:rPr>
              <a:t> will </a:t>
            </a:r>
            <a:r>
              <a:rPr lang="de-DE" sz="1800" dirty="0" err="1">
                <a:solidFill>
                  <a:schemeClr val="tx1"/>
                </a:solidFill>
              </a:rPr>
              <a:t>usually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be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more</a:t>
            </a:r>
            <a:r>
              <a:rPr lang="de-DE" sz="1800" dirty="0">
                <a:solidFill>
                  <a:schemeClr val="tx1"/>
                </a:solidFill>
              </a:rPr>
              <a:t> prominent; in non-proportional </a:t>
            </a:r>
            <a:r>
              <a:rPr lang="de-DE" sz="1800" dirty="0" err="1">
                <a:solidFill>
                  <a:schemeClr val="tx1"/>
                </a:solidFill>
              </a:rPr>
              <a:t>reinsurance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the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focus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more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often</a:t>
            </a:r>
            <a:r>
              <a:rPr lang="de-DE" sz="1800" dirty="0">
                <a:solidFill>
                  <a:schemeClr val="tx1"/>
                </a:solidFill>
              </a:rPr>
              <a:t> on </a:t>
            </a:r>
            <a:r>
              <a:rPr lang="de-DE" sz="1800" dirty="0" err="1">
                <a:solidFill>
                  <a:schemeClr val="tx1"/>
                </a:solidFill>
              </a:rPr>
              <a:t>the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latter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function</a:t>
            </a:r>
            <a:r>
              <a:rPr lang="de-DE" sz="1600" dirty="0">
                <a:solidFill>
                  <a:schemeClr val="tx1"/>
                </a:solidFill>
              </a:rPr>
              <a:t>  </a:t>
            </a:r>
          </a:p>
          <a:p>
            <a:endParaRPr lang="de-DE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063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6C0DA9-AC90-A514-DD43-D3E58F0687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4BC4A5-D672-6168-FFB5-E372AD937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>
                <a:latin typeface="Georgia" panose="02040502050405020303" pitchFamily="18" charset="0"/>
              </a:rPr>
              <a:t>IntAP</a:t>
            </a:r>
            <a:r>
              <a:rPr lang="en-US" dirty="0">
                <a:latin typeface="Georgia" panose="02040502050405020303" pitchFamily="18" charset="0"/>
              </a:rPr>
              <a:t> meeting 4/5 June 2025</a:t>
            </a:r>
            <a:endParaRPr lang="en-GB" dirty="0">
              <a:latin typeface="Georgia" panose="02040502050405020303" pitchFamily="18" charset="0"/>
            </a:endParaRP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EC0721-0C48-92D0-2002-5FBFF4E5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0FFA8-C966-4AF9-93BC-9B30C9B63C5D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A16261BA-1020-6038-0FA0-D7D8D538B6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73475" y="2420888"/>
            <a:ext cx="7704782" cy="3168352"/>
          </a:xfrm>
        </p:spPr>
        <p:txBody>
          <a:bodyPr>
            <a:normAutofit/>
          </a:bodyPr>
          <a:lstStyle/>
          <a:p>
            <a:pPr lvl="0"/>
            <a:endParaRPr lang="de-DE" sz="1600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  <a:p>
            <a:pPr marL="0" lvl="2" indent="0">
              <a:lnSpc>
                <a:spcPts val="1600"/>
              </a:lnSpc>
              <a:buNone/>
            </a:pPr>
            <a:endParaRPr lang="de-DE" sz="1200" b="1" dirty="0"/>
          </a:p>
        </p:txBody>
      </p:sp>
      <p:sp>
        <p:nvSpPr>
          <p:cNvPr id="7" name="Titel 7">
            <a:extLst>
              <a:ext uri="{FF2B5EF4-FFF2-40B4-BE49-F238E27FC236}">
                <a16:creationId xmlns:a16="http://schemas.microsoft.com/office/drawing/2014/main" id="{53130F45-D46A-6C2B-DCBE-2D56DA062F16}"/>
              </a:ext>
            </a:extLst>
          </p:cNvPr>
          <p:cNvSpPr txBox="1">
            <a:spLocks/>
          </p:cNvSpPr>
          <p:nvPr/>
        </p:nvSpPr>
        <p:spPr>
          <a:xfrm>
            <a:off x="755650" y="531416"/>
            <a:ext cx="7722607" cy="210549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ts val="3300"/>
              </a:lnSpc>
              <a:spcBef>
                <a:spcPct val="0"/>
              </a:spcBef>
              <a:buNone/>
              <a:defRPr sz="3300" kern="1200">
                <a:solidFill>
                  <a:schemeClr val="tx2"/>
                </a:solidFill>
                <a:latin typeface="Georgia" pitchFamily="18" charset="0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</a:pPr>
            <a:r>
              <a:rPr lang="en-US" sz="2800" b="1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Case Study Five: </a:t>
            </a:r>
          </a:p>
          <a:p>
            <a:pPr lvl="0">
              <a:lnSpc>
                <a:spcPct val="100000"/>
              </a:lnSpc>
            </a:pPr>
            <a:endParaRPr lang="en-US" sz="1800" b="1" dirty="0">
              <a:solidFill>
                <a:schemeClr val="bg2"/>
              </a:solidFill>
              <a:effectLst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lvl="0">
              <a:lnSpc>
                <a:spcPct val="100000"/>
              </a:lnSpc>
            </a:pPr>
            <a:r>
              <a:rPr lang="en-US" sz="2800" b="1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Beware</a:t>
            </a:r>
            <a:r>
              <a:rPr lang="en-US" sz="2800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 of contradicting yourself (e.g. trying to “</a:t>
            </a:r>
            <a:r>
              <a:rPr lang="en-US" sz="2800" i="1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spike</a:t>
            </a:r>
            <a:r>
              <a:rPr lang="en-US" sz="2800" dirty="0">
                <a:solidFill>
                  <a:schemeClr val="bg2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” losses which would ordinarily fall on different u/w years and on different reinsurers) </a:t>
            </a:r>
          </a:p>
          <a:p>
            <a:pPr lvl="0">
              <a:spcBef>
                <a:spcPts val="0"/>
              </a:spcBef>
            </a:pPr>
            <a:endParaRPr lang="en-US" sz="1800" b="1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r>
              <a:rPr lang="en-US" sz="1800" b="1" dirty="0">
                <a:solidFill>
                  <a:schemeClr val="tx1"/>
                </a:solidFill>
              </a:rPr>
              <a:t>Example</a:t>
            </a:r>
            <a:r>
              <a:rPr lang="en-US" sz="1800" dirty="0">
                <a:solidFill>
                  <a:schemeClr val="tx1"/>
                </a:solidFill>
              </a:rPr>
              <a:t>: Manufacturer of medical equipment suffers over 5 years multiple liability losses in the US market (with ensuing mass tort litigation) and eventually settles those losses with 10 direct insurers on the basis that each of the u/w years </a:t>
            </a:r>
            <a:r>
              <a:rPr lang="en-US" sz="1800" b="1" dirty="0">
                <a:solidFill>
                  <a:schemeClr val="tx1"/>
                </a:solidFill>
              </a:rPr>
              <a:t>1</a:t>
            </a:r>
            <a:r>
              <a:rPr lang="en-US" sz="1800" dirty="0">
                <a:solidFill>
                  <a:schemeClr val="tx1"/>
                </a:solidFill>
              </a:rPr>
              <a:t> , </a:t>
            </a:r>
            <a:r>
              <a:rPr lang="en-US" sz="1800" b="1" dirty="0">
                <a:solidFill>
                  <a:schemeClr val="tx1"/>
                </a:solidFill>
              </a:rPr>
              <a:t>3</a:t>
            </a:r>
            <a:r>
              <a:rPr lang="en-US" sz="1800" dirty="0">
                <a:solidFill>
                  <a:schemeClr val="tx1"/>
                </a:solidFill>
              </a:rPr>
              <a:t> and </a:t>
            </a:r>
            <a:r>
              <a:rPr lang="en-US" sz="1800" b="1" dirty="0">
                <a:solidFill>
                  <a:schemeClr val="tx1"/>
                </a:solidFill>
              </a:rPr>
              <a:t>5</a:t>
            </a:r>
            <a:r>
              <a:rPr lang="en-US" sz="1800" dirty="0">
                <a:solidFill>
                  <a:schemeClr val="tx1"/>
                </a:solidFill>
              </a:rPr>
              <a:t> bears 33,33% of settlement sum – </a:t>
            </a:r>
            <a:r>
              <a:rPr lang="en-US" sz="1800" b="1" dirty="0">
                <a:solidFill>
                  <a:schemeClr val="tx1"/>
                </a:solidFill>
              </a:rPr>
              <a:t>Question:</a:t>
            </a:r>
            <a:r>
              <a:rPr lang="en-US" sz="1800" dirty="0">
                <a:solidFill>
                  <a:schemeClr val="tx1"/>
                </a:solidFill>
              </a:rPr>
              <a:t> Does follow the settlement principle avail the Cedant in “spiking” 100% into u/w </a:t>
            </a:r>
            <a:r>
              <a:rPr lang="en-US" sz="1800" b="1" dirty="0">
                <a:solidFill>
                  <a:schemeClr val="tx1"/>
                </a:solidFill>
              </a:rPr>
              <a:t>1</a:t>
            </a:r>
            <a:r>
              <a:rPr lang="en-US" sz="1800" dirty="0">
                <a:solidFill>
                  <a:schemeClr val="tx1"/>
                </a:solidFill>
              </a:rPr>
              <a:t>?  </a:t>
            </a:r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802043"/>
      </p:ext>
    </p:extLst>
  </p:cSld>
  <p:clrMapOvr>
    <a:masterClrMapping/>
  </p:clrMapOvr>
</p:sld>
</file>

<file path=ppt/theme/theme1.xml><?xml version="1.0" encoding="utf-8"?>
<a:theme xmlns:a="http://schemas.openxmlformats.org/drawingml/2006/main" name="Lebuhn-Vorlage">
  <a:themeElements>
    <a:clrScheme name="Lebuhn">
      <a:dk1>
        <a:srgbClr val="000000"/>
      </a:dk1>
      <a:lt1>
        <a:srgbClr val="FFFFFF"/>
      </a:lt1>
      <a:dk2>
        <a:srgbClr val="002D47"/>
      </a:dk2>
      <a:lt2>
        <a:srgbClr val="0099A2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BE4D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Lebuhn-Vorlage">
  <a:themeElements>
    <a:clrScheme name="Lebuhn">
      <a:dk1>
        <a:srgbClr val="000000"/>
      </a:dk1>
      <a:lt1>
        <a:srgbClr val="FFFFFF"/>
      </a:lt1>
      <a:dk2>
        <a:srgbClr val="002D47"/>
      </a:dk2>
      <a:lt2>
        <a:srgbClr val="0099A2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BE4D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Lebuhn-Vorlage</Template>
  <TotalTime>0</TotalTime>
  <Words>726</Words>
  <Application>Microsoft Office PowerPoint</Application>
  <PresentationFormat>On-screen Show (4:3)</PresentationFormat>
  <Paragraphs>108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Aptos</vt:lpstr>
      <vt:lpstr>Arial</vt:lpstr>
      <vt:lpstr>Calibri</vt:lpstr>
      <vt:lpstr>Courier New</vt:lpstr>
      <vt:lpstr>Georgia</vt:lpstr>
      <vt:lpstr>Symbol</vt:lpstr>
      <vt:lpstr>Times New Roman</vt:lpstr>
      <vt:lpstr>Lebuhn-Vorlage</vt:lpstr>
      <vt:lpstr>1_Lebuhn-Vorlage</vt:lpstr>
      <vt:lpstr> „FOLLOW the settlements!“ – German reinsurance law and practice   Dr. Ulrich H. Stahl  IntAP Technical Meeting at Munich on 4th/5th June 2025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 steht ein Präsentationstitel über drei Zeilen</dc:title>
  <dc:creator>LEBUHN &amp; PUCHTA</dc:creator>
  <cp:lastModifiedBy>Martyn Lane</cp:lastModifiedBy>
  <cp:revision>459</cp:revision>
  <cp:lastPrinted>2020-02-12T11:37:48Z</cp:lastPrinted>
  <dcterms:created xsi:type="dcterms:W3CDTF">2013-12-03T13:51:58Z</dcterms:created>
  <dcterms:modified xsi:type="dcterms:W3CDTF">2025-07-08T08:42:48Z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xtendedType">
    <vt:i4>0</vt:i4>
  </property>
  <property fmtid="{D5CDD505-2E9C-101B-9397-08002B2CF9AE}" pid="3" name="PrgType">
    <vt:i4>0</vt:i4>
  </property>
  <property fmtid="{D5CDD505-2E9C-101B-9397-08002B2CF9AE}" pid="4" name="IsATDocument">
    <vt:i4>0</vt:i4>
  </property>
  <property fmtid="{D5CDD505-2E9C-101B-9397-08002B2CF9AE}" pid="5" name="HasChanged">
    <vt:i4>0</vt:i4>
  </property>
  <property fmtid="{D5CDD505-2E9C-101B-9397-08002B2CF9AE}" pid="6" name="DocumentNr">
    <vt:i4>117081</vt:i4>
  </property>
  <property fmtid="{D5CDD505-2E9C-101B-9397-08002B2CF9AE}" pid="7" name="DOCID">
    <vt:lpwstr>117081.1</vt:lpwstr>
  </property>
  <property fmtid="{D5CDD505-2E9C-101B-9397-08002B2CF9AE}" pid="8" name="DocumentenNr">
    <vt:lpwstr>117081.1</vt:lpwstr>
  </property>
  <property fmtid="{D5CDD505-2E9C-101B-9397-08002B2CF9AE}" pid="9" name="Name">
    <vt:lpwstr>Vorstellung von Lebuhn und Puchta für tesa SE</vt:lpwstr>
  </property>
  <property fmtid="{D5CDD505-2E9C-101B-9397-08002B2CF9AE}" pid="10" name="tmpGuid">
    <vt:lpwstr>{1838D6F2-CEB3-4617-A296-FD1D5EBC3C53}</vt:lpwstr>
  </property>
  <property fmtid="{D5CDD505-2E9C-101B-9397-08002B2CF9AE}" pid="11" name="Extension">
    <vt:lpwstr>.pptx</vt:lpwstr>
  </property>
  <property fmtid="{D5CDD505-2E9C-101B-9397-08002B2CF9AE}" pid="12" name="FileName">
    <vt:lpwstr>TmpPpt.pptx</vt:lpwstr>
  </property>
  <property fmtid="{D5CDD505-2E9C-101B-9397-08002B2CF9AE}" pid="13" name="Id">
    <vt:i4>0</vt:i4>
  </property>
  <property fmtid="{D5CDD505-2E9C-101B-9397-08002B2CF9AE}" pid="14" name="CheckOut">
    <vt:i4>4</vt:i4>
  </property>
  <property fmtid="{D5CDD505-2E9C-101B-9397-08002B2CF9AE}" pid="15" name="Office">
    <vt:lpwstr>Lebuhn</vt:lpwstr>
  </property>
  <property fmtid="{D5CDD505-2E9C-101B-9397-08002B2CF9AE}" pid="16" name="DocumentVersion">
    <vt:i4>1</vt:i4>
  </property>
</Properties>
</file>