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2" r:id="rId4"/>
  </p:sldMasterIdLst>
  <p:notesMasterIdLst>
    <p:notesMasterId r:id="rId47"/>
  </p:notesMasterIdLst>
  <p:handoutMasterIdLst>
    <p:handoutMasterId r:id="rId48"/>
  </p:handoutMasterIdLst>
  <p:sldIdLst>
    <p:sldId id="328" r:id="rId5"/>
    <p:sldId id="458" r:id="rId6"/>
    <p:sldId id="341" r:id="rId7"/>
    <p:sldId id="424" r:id="rId8"/>
    <p:sldId id="329" r:id="rId9"/>
    <p:sldId id="433" r:id="rId10"/>
    <p:sldId id="448" r:id="rId11"/>
    <p:sldId id="331" r:id="rId12"/>
    <p:sldId id="330" r:id="rId13"/>
    <p:sldId id="425" r:id="rId14"/>
    <p:sldId id="332" r:id="rId15"/>
    <p:sldId id="333" r:id="rId16"/>
    <p:sldId id="459" r:id="rId17"/>
    <p:sldId id="334" r:id="rId18"/>
    <p:sldId id="258" r:id="rId19"/>
    <p:sldId id="335" r:id="rId20"/>
    <p:sldId id="338" r:id="rId21"/>
    <p:sldId id="336" r:id="rId22"/>
    <p:sldId id="426" r:id="rId23"/>
    <p:sldId id="260" r:id="rId24"/>
    <p:sldId id="428" r:id="rId25"/>
    <p:sldId id="446" r:id="rId26"/>
    <p:sldId id="441" r:id="rId27"/>
    <p:sldId id="447" r:id="rId28"/>
    <p:sldId id="450" r:id="rId29"/>
    <p:sldId id="434" r:id="rId30"/>
    <p:sldId id="451" r:id="rId31"/>
    <p:sldId id="452" r:id="rId32"/>
    <p:sldId id="461" r:id="rId33"/>
    <p:sldId id="453" r:id="rId34"/>
    <p:sldId id="460" r:id="rId35"/>
    <p:sldId id="454" r:id="rId36"/>
    <p:sldId id="455" r:id="rId37"/>
    <p:sldId id="430" r:id="rId38"/>
    <p:sldId id="444" r:id="rId39"/>
    <p:sldId id="445" r:id="rId40"/>
    <p:sldId id="339" r:id="rId41"/>
    <p:sldId id="340" r:id="rId42"/>
    <p:sldId id="429" r:id="rId43"/>
    <p:sldId id="326" r:id="rId44"/>
    <p:sldId id="327" r:id="rId45"/>
    <p:sldId id="28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28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FF4"/>
    <a:srgbClr val="F0F4EB"/>
    <a:srgbClr val="FDFFF1"/>
    <a:srgbClr val="FFFFF1"/>
    <a:srgbClr val="E6FBFF"/>
    <a:srgbClr val="BAD0FF"/>
    <a:srgbClr val="AC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746A2-59B1-8911-BC36-CBCD9541AD24}" v="1" dt="2025-05-30T09:29:19.078"/>
    <p1510:client id="{50A6297F-3808-4600-92AC-20FF7C371B27}" v="82" dt="2025-05-30T11:51:44.501"/>
    <p1510:client id="{6F3511C7-49E8-4197-AF14-89586B00C203}" v="358" dt="2025-05-30T14:40:37.935"/>
    <p1510:client id="{719C4FD4-E8A7-405D-8F5C-2121A59808A0}" v="888" dt="2025-05-30T18:56:53.228"/>
    <p1510:client id="{983F9601-A01E-FAD0-BA48-182099D4AD06}" v="3" dt="2025-05-30T09:38:38.258"/>
    <p1510:client id="{AF79006A-FB04-3D4A-B0AC-72FD973999AF}" v="3" dt="2025-05-30T07:57:50.621"/>
    <p1510:client id="{B0DF6E29-02BA-2F48-D8A3-CE321AEC9960}" v="36" dt="2025-05-30T07:35:50.041"/>
    <p1510:client id="{B8313228-6466-47FB-72D9-80F49A7981F0}" v="358" dt="2025-05-30T17:12:07.134"/>
    <p1510:client id="{E3994C21-8DC0-405E-96B5-04C3F6B55E49}" v="1223" dt="2025-05-30T12:56:56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>
        <p:guide orient="horz" pos="1434"/>
        <p:guide pos="28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84DFB-76F8-4604-B862-0AFFF477AA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F8624A-9D30-4CFB-8C89-2DE9B496E3B0}">
      <dgm:prSet custT="1"/>
      <dgm:spPr>
        <a:solidFill>
          <a:srgbClr val="246B9C">
            <a:alpha val="81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de-DE" sz="4000" b="0" i="0" u="none" noProof="0">
              <a:solidFill>
                <a:schemeClr val="bg1"/>
              </a:solidFill>
            </a:rPr>
            <a:t>A. </a:t>
          </a:r>
          <a:r>
            <a:rPr lang="de-DE" sz="4000" b="0" i="0" u="none" noProof="0" err="1">
              <a:solidFill>
                <a:schemeClr val="bg1"/>
              </a:solidFill>
            </a:rPr>
            <a:t>Introductory</a:t>
          </a:r>
          <a:r>
            <a:rPr lang="de-DE" sz="4000" b="0" i="0" u="none" noProof="0">
              <a:solidFill>
                <a:schemeClr val="bg1"/>
              </a:solidFill>
            </a:rPr>
            <a:t> Facts </a:t>
          </a:r>
        </a:p>
      </dgm:t>
    </dgm:pt>
    <dgm:pt modelId="{9AB5DBB6-0153-475C-AC93-2792E3CC0466}" type="parTrans" cxnId="{9BE42BFC-AD31-4B75-9F24-7D533B8E268A}">
      <dgm:prSet/>
      <dgm:spPr/>
      <dgm:t>
        <a:bodyPr/>
        <a:lstStyle/>
        <a:p>
          <a:endParaRPr lang="de-DE"/>
        </a:p>
      </dgm:t>
    </dgm:pt>
    <dgm:pt modelId="{3E310B03-78F7-4923-A099-82AC67A232A8}" type="sibTrans" cxnId="{9BE42BFC-AD31-4B75-9F24-7D533B8E268A}">
      <dgm:prSet/>
      <dgm:spPr/>
      <dgm:t>
        <a:bodyPr/>
        <a:lstStyle/>
        <a:p>
          <a:endParaRPr lang="de-DE"/>
        </a:p>
      </dgm:t>
    </dgm:pt>
    <dgm:pt modelId="{08818A2B-FC69-4ED7-9F88-6FAC9A8EB72A}" type="pres">
      <dgm:prSet presAssocID="{F4084DFB-76F8-4604-B862-0AFFF477AA4E}" presName="linear" presStyleCnt="0">
        <dgm:presLayoutVars>
          <dgm:animLvl val="lvl"/>
          <dgm:resizeHandles val="exact"/>
        </dgm:presLayoutVars>
      </dgm:prSet>
      <dgm:spPr/>
    </dgm:pt>
    <dgm:pt modelId="{3B28A165-FD74-4867-BEA3-3C9405FA3C7E}" type="pres">
      <dgm:prSet presAssocID="{5CF8624A-9D30-4CFB-8C89-2DE9B496E3B0}" presName="parentText" presStyleLbl="node1" presStyleIdx="0" presStyleCnt="1" custScaleY="892598">
        <dgm:presLayoutVars>
          <dgm:chMax val="0"/>
          <dgm:bulletEnabled val="1"/>
        </dgm:presLayoutVars>
      </dgm:prSet>
      <dgm:spPr/>
    </dgm:pt>
  </dgm:ptLst>
  <dgm:cxnLst>
    <dgm:cxn modelId="{21E45625-2DCA-4410-BCA8-134B36E20426}" type="presOf" srcId="{F4084DFB-76F8-4604-B862-0AFFF477AA4E}" destId="{08818A2B-FC69-4ED7-9F88-6FAC9A8EB72A}" srcOrd="0" destOrd="0" presId="urn:microsoft.com/office/officeart/2005/8/layout/vList2"/>
    <dgm:cxn modelId="{34557E25-D7BB-4BCB-94A8-33A86ACA5007}" type="presOf" srcId="{5CF8624A-9D30-4CFB-8C89-2DE9B496E3B0}" destId="{3B28A165-FD74-4867-BEA3-3C9405FA3C7E}" srcOrd="0" destOrd="0" presId="urn:microsoft.com/office/officeart/2005/8/layout/vList2"/>
    <dgm:cxn modelId="{9BE42BFC-AD31-4B75-9F24-7D533B8E268A}" srcId="{F4084DFB-76F8-4604-B862-0AFFF477AA4E}" destId="{5CF8624A-9D30-4CFB-8C89-2DE9B496E3B0}" srcOrd="0" destOrd="0" parTransId="{9AB5DBB6-0153-475C-AC93-2792E3CC0466}" sibTransId="{3E310B03-78F7-4923-A099-82AC67A232A8}"/>
    <dgm:cxn modelId="{4876042C-9F13-49D9-B26B-EFE7084D61E1}" type="presParOf" srcId="{08818A2B-FC69-4ED7-9F88-6FAC9A8EB72A}" destId="{3B28A165-FD74-4867-BEA3-3C9405FA3C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84DFB-76F8-4604-B862-0AFFF477AA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F8624A-9D30-4CFB-8C89-2DE9B496E3B0}">
      <dgm:prSet custT="1"/>
      <dgm:spPr>
        <a:solidFill>
          <a:srgbClr val="246B9C">
            <a:alpha val="81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de-DE" sz="4000" b="0" i="0" u="none" noProof="0">
              <a:solidFill>
                <a:schemeClr val="bg1"/>
              </a:solidFill>
            </a:rPr>
            <a:t>B. </a:t>
          </a:r>
          <a:r>
            <a:rPr lang="de-DE" sz="4000" b="0" i="0" u="none" noProof="0" err="1">
              <a:solidFill>
                <a:schemeClr val="bg1"/>
              </a:solidFill>
            </a:rPr>
            <a:t>Direct</a:t>
          </a:r>
          <a:r>
            <a:rPr lang="de-DE" sz="4000" b="0" i="0" u="none" noProof="0">
              <a:solidFill>
                <a:schemeClr val="bg1"/>
              </a:solidFill>
            </a:rPr>
            <a:t> Insurance </a:t>
          </a:r>
          <a:r>
            <a:rPr lang="de-DE" sz="4000" b="0" i="0" u="none" noProof="0" err="1">
              <a:solidFill>
                <a:schemeClr val="bg1"/>
              </a:solidFill>
            </a:rPr>
            <a:t>Implications</a:t>
          </a:r>
          <a:endParaRPr lang="de-DE" sz="4000" b="0" i="0" u="none" noProof="0">
            <a:solidFill>
              <a:schemeClr val="bg1"/>
            </a:solidFill>
          </a:endParaRPr>
        </a:p>
      </dgm:t>
    </dgm:pt>
    <dgm:pt modelId="{9AB5DBB6-0153-475C-AC93-2792E3CC0466}" type="parTrans" cxnId="{9BE42BFC-AD31-4B75-9F24-7D533B8E268A}">
      <dgm:prSet/>
      <dgm:spPr/>
      <dgm:t>
        <a:bodyPr/>
        <a:lstStyle/>
        <a:p>
          <a:endParaRPr lang="de-DE"/>
        </a:p>
      </dgm:t>
    </dgm:pt>
    <dgm:pt modelId="{3E310B03-78F7-4923-A099-82AC67A232A8}" type="sibTrans" cxnId="{9BE42BFC-AD31-4B75-9F24-7D533B8E268A}">
      <dgm:prSet/>
      <dgm:spPr/>
      <dgm:t>
        <a:bodyPr/>
        <a:lstStyle/>
        <a:p>
          <a:endParaRPr lang="de-DE"/>
        </a:p>
      </dgm:t>
    </dgm:pt>
    <dgm:pt modelId="{08818A2B-FC69-4ED7-9F88-6FAC9A8EB72A}" type="pres">
      <dgm:prSet presAssocID="{F4084DFB-76F8-4604-B862-0AFFF477AA4E}" presName="linear" presStyleCnt="0">
        <dgm:presLayoutVars>
          <dgm:animLvl val="lvl"/>
          <dgm:resizeHandles val="exact"/>
        </dgm:presLayoutVars>
      </dgm:prSet>
      <dgm:spPr/>
    </dgm:pt>
    <dgm:pt modelId="{3B28A165-FD74-4867-BEA3-3C9405FA3C7E}" type="pres">
      <dgm:prSet presAssocID="{5CF8624A-9D30-4CFB-8C89-2DE9B496E3B0}" presName="parentText" presStyleLbl="node1" presStyleIdx="0" presStyleCnt="1" custScaleY="892598">
        <dgm:presLayoutVars>
          <dgm:chMax val="0"/>
          <dgm:bulletEnabled val="1"/>
        </dgm:presLayoutVars>
      </dgm:prSet>
      <dgm:spPr/>
    </dgm:pt>
  </dgm:ptLst>
  <dgm:cxnLst>
    <dgm:cxn modelId="{21E45625-2DCA-4410-BCA8-134B36E20426}" type="presOf" srcId="{F4084DFB-76F8-4604-B862-0AFFF477AA4E}" destId="{08818A2B-FC69-4ED7-9F88-6FAC9A8EB72A}" srcOrd="0" destOrd="0" presId="urn:microsoft.com/office/officeart/2005/8/layout/vList2"/>
    <dgm:cxn modelId="{34557E25-D7BB-4BCB-94A8-33A86ACA5007}" type="presOf" srcId="{5CF8624A-9D30-4CFB-8C89-2DE9B496E3B0}" destId="{3B28A165-FD74-4867-BEA3-3C9405FA3C7E}" srcOrd="0" destOrd="0" presId="urn:microsoft.com/office/officeart/2005/8/layout/vList2"/>
    <dgm:cxn modelId="{9BE42BFC-AD31-4B75-9F24-7D533B8E268A}" srcId="{F4084DFB-76F8-4604-B862-0AFFF477AA4E}" destId="{5CF8624A-9D30-4CFB-8C89-2DE9B496E3B0}" srcOrd="0" destOrd="0" parTransId="{9AB5DBB6-0153-475C-AC93-2792E3CC0466}" sibTransId="{3E310B03-78F7-4923-A099-82AC67A232A8}"/>
    <dgm:cxn modelId="{4876042C-9F13-49D9-B26B-EFE7084D61E1}" type="presParOf" srcId="{08818A2B-FC69-4ED7-9F88-6FAC9A8EB72A}" destId="{3B28A165-FD74-4867-BEA3-3C9405FA3C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84DFB-76F8-4604-B862-0AFFF477AA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F8624A-9D30-4CFB-8C89-2DE9B496E3B0}">
      <dgm:prSet custT="1"/>
      <dgm:spPr>
        <a:solidFill>
          <a:srgbClr val="246B9C">
            <a:alpha val="81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de-DE" sz="4000" b="0" i="0" u="none" noProof="0">
              <a:solidFill>
                <a:schemeClr val="bg1"/>
              </a:solidFill>
            </a:rPr>
            <a:t>C. Re-Insurance </a:t>
          </a:r>
          <a:r>
            <a:rPr lang="de-DE" sz="4000" b="0" i="0" u="none" noProof="0" err="1">
              <a:solidFill>
                <a:schemeClr val="bg1"/>
              </a:solidFill>
            </a:rPr>
            <a:t>Implications</a:t>
          </a:r>
          <a:endParaRPr lang="de-DE" sz="4000" b="0" i="0" u="none" noProof="0">
            <a:solidFill>
              <a:schemeClr val="bg1"/>
            </a:solidFill>
          </a:endParaRPr>
        </a:p>
      </dgm:t>
    </dgm:pt>
    <dgm:pt modelId="{9AB5DBB6-0153-475C-AC93-2792E3CC0466}" type="parTrans" cxnId="{9BE42BFC-AD31-4B75-9F24-7D533B8E268A}">
      <dgm:prSet/>
      <dgm:spPr/>
      <dgm:t>
        <a:bodyPr/>
        <a:lstStyle/>
        <a:p>
          <a:endParaRPr lang="de-DE"/>
        </a:p>
      </dgm:t>
    </dgm:pt>
    <dgm:pt modelId="{3E310B03-78F7-4923-A099-82AC67A232A8}" type="sibTrans" cxnId="{9BE42BFC-AD31-4B75-9F24-7D533B8E268A}">
      <dgm:prSet/>
      <dgm:spPr/>
      <dgm:t>
        <a:bodyPr/>
        <a:lstStyle/>
        <a:p>
          <a:endParaRPr lang="de-DE"/>
        </a:p>
      </dgm:t>
    </dgm:pt>
    <dgm:pt modelId="{08818A2B-FC69-4ED7-9F88-6FAC9A8EB72A}" type="pres">
      <dgm:prSet presAssocID="{F4084DFB-76F8-4604-B862-0AFFF477AA4E}" presName="linear" presStyleCnt="0">
        <dgm:presLayoutVars>
          <dgm:animLvl val="lvl"/>
          <dgm:resizeHandles val="exact"/>
        </dgm:presLayoutVars>
      </dgm:prSet>
      <dgm:spPr/>
    </dgm:pt>
    <dgm:pt modelId="{3B28A165-FD74-4867-BEA3-3C9405FA3C7E}" type="pres">
      <dgm:prSet presAssocID="{5CF8624A-9D30-4CFB-8C89-2DE9B496E3B0}" presName="parentText" presStyleLbl="node1" presStyleIdx="0" presStyleCnt="1" custScaleY="892598">
        <dgm:presLayoutVars>
          <dgm:chMax val="0"/>
          <dgm:bulletEnabled val="1"/>
        </dgm:presLayoutVars>
      </dgm:prSet>
      <dgm:spPr/>
    </dgm:pt>
  </dgm:ptLst>
  <dgm:cxnLst>
    <dgm:cxn modelId="{21E45625-2DCA-4410-BCA8-134B36E20426}" type="presOf" srcId="{F4084DFB-76F8-4604-B862-0AFFF477AA4E}" destId="{08818A2B-FC69-4ED7-9F88-6FAC9A8EB72A}" srcOrd="0" destOrd="0" presId="urn:microsoft.com/office/officeart/2005/8/layout/vList2"/>
    <dgm:cxn modelId="{34557E25-D7BB-4BCB-94A8-33A86ACA5007}" type="presOf" srcId="{5CF8624A-9D30-4CFB-8C89-2DE9B496E3B0}" destId="{3B28A165-FD74-4867-BEA3-3C9405FA3C7E}" srcOrd="0" destOrd="0" presId="urn:microsoft.com/office/officeart/2005/8/layout/vList2"/>
    <dgm:cxn modelId="{9BE42BFC-AD31-4B75-9F24-7D533B8E268A}" srcId="{F4084DFB-76F8-4604-B862-0AFFF477AA4E}" destId="{5CF8624A-9D30-4CFB-8C89-2DE9B496E3B0}" srcOrd="0" destOrd="0" parTransId="{9AB5DBB6-0153-475C-AC93-2792E3CC0466}" sibTransId="{3E310B03-78F7-4923-A099-82AC67A232A8}"/>
    <dgm:cxn modelId="{4876042C-9F13-49D9-B26B-EFE7084D61E1}" type="presParOf" srcId="{08818A2B-FC69-4ED7-9F88-6FAC9A8EB72A}" destId="{3B28A165-FD74-4867-BEA3-3C9405FA3C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084DFB-76F8-4604-B862-0AFFF477AA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F8624A-9D30-4CFB-8C89-2DE9B496E3B0}">
      <dgm:prSet custT="1"/>
      <dgm:spPr>
        <a:solidFill>
          <a:srgbClr val="246B9C">
            <a:alpha val="81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de-DE" sz="4000" b="0" i="0" u="none" noProof="0">
              <a:solidFill>
                <a:schemeClr val="bg1"/>
              </a:solidFill>
            </a:rPr>
            <a:t>D. </a:t>
          </a:r>
          <a:r>
            <a:rPr lang="en-US" sz="4000" b="0" i="0" u="none" noProof="0">
              <a:solidFill>
                <a:schemeClr val="bg1"/>
              </a:solidFill>
            </a:rPr>
            <a:t>Implications for further French Territories</a:t>
          </a:r>
        </a:p>
      </dgm:t>
    </dgm:pt>
    <dgm:pt modelId="{9AB5DBB6-0153-475C-AC93-2792E3CC0466}" type="parTrans" cxnId="{9BE42BFC-AD31-4B75-9F24-7D533B8E268A}">
      <dgm:prSet/>
      <dgm:spPr/>
      <dgm:t>
        <a:bodyPr/>
        <a:lstStyle/>
        <a:p>
          <a:endParaRPr lang="de-DE"/>
        </a:p>
      </dgm:t>
    </dgm:pt>
    <dgm:pt modelId="{3E310B03-78F7-4923-A099-82AC67A232A8}" type="sibTrans" cxnId="{9BE42BFC-AD31-4B75-9F24-7D533B8E268A}">
      <dgm:prSet/>
      <dgm:spPr/>
      <dgm:t>
        <a:bodyPr/>
        <a:lstStyle/>
        <a:p>
          <a:endParaRPr lang="de-DE"/>
        </a:p>
      </dgm:t>
    </dgm:pt>
    <dgm:pt modelId="{08818A2B-FC69-4ED7-9F88-6FAC9A8EB72A}" type="pres">
      <dgm:prSet presAssocID="{F4084DFB-76F8-4604-B862-0AFFF477AA4E}" presName="linear" presStyleCnt="0">
        <dgm:presLayoutVars>
          <dgm:animLvl val="lvl"/>
          <dgm:resizeHandles val="exact"/>
        </dgm:presLayoutVars>
      </dgm:prSet>
      <dgm:spPr/>
    </dgm:pt>
    <dgm:pt modelId="{3B28A165-FD74-4867-BEA3-3C9405FA3C7E}" type="pres">
      <dgm:prSet presAssocID="{5CF8624A-9D30-4CFB-8C89-2DE9B496E3B0}" presName="parentText" presStyleLbl="node1" presStyleIdx="0" presStyleCnt="1" custScaleY="892598">
        <dgm:presLayoutVars>
          <dgm:chMax val="0"/>
          <dgm:bulletEnabled val="1"/>
        </dgm:presLayoutVars>
      </dgm:prSet>
      <dgm:spPr/>
    </dgm:pt>
  </dgm:ptLst>
  <dgm:cxnLst>
    <dgm:cxn modelId="{21E45625-2DCA-4410-BCA8-134B36E20426}" type="presOf" srcId="{F4084DFB-76F8-4604-B862-0AFFF477AA4E}" destId="{08818A2B-FC69-4ED7-9F88-6FAC9A8EB72A}" srcOrd="0" destOrd="0" presId="urn:microsoft.com/office/officeart/2005/8/layout/vList2"/>
    <dgm:cxn modelId="{34557E25-D7BB-4BCB-94A8-33A86ACA5007}" type="presOf" srcId="{5CF8624A-9D30-4CFB-8C89-2DE9B496E3B0}" destId="{3B28A165-FD74-4867-BEA3-3C9405FA3C7E}" srcOrd="0" destOrd="0" presId="urn:microsoft.com/office/officeart/2005/8/layout/vList2"/>
    <dgm:cxn modelId="{9BE42BFC-AD31-4B75-9F24-7D533B8E268A}" srcId="{F4084DFB-76F8-4604-B862-0AFFF477AA4E}" destId="{5CF8624A-9D30-4CFB-8C89-2DE9B496E3B0}" srcOrd="0" destOrd="0" parTransId="{9AB5DBB6-0153-475C-AC93-2792E3CC0466}" sibTransId="{3E310B03-78F7-4923-A099-82AC67A232A8}"/>
    <dgm:cxn modelId="{4876042C-9F13-49D9-B26B-EFE7084D61E1}" type="presParOf" srcId="{08818A2B-FC69-4ED7-9F88-6FAC9A8EB72A}" destId="{3B28A165-FD74-4867-BEA3-3C9405FA3C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084DFB-76F8-4604-B862-0AFFF477AA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F8624A-9D30-4CFB-8C89-2DE9B496E3B0}">
      <dgm:prSet custT="1"/>
      <dgm:spPr>
        <a:solidFill>
          <a:srgbClr val="246B9C">
            <a:alpha val="81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de-DE" sz="4000" b="0" i="0" u="none" noProof="0">
              <a:solidFill>
                <a:schemeClr val="bg1"/>
              </a:solidFill>
            </a:rPr>
            <a:t>E. Subrogation</a:t>
          </a:r>
        </a:p>
      </dgm:t>
    </dgm:pt>
    <dgm:pt modelId="{9AB5DBB6-0153-475C-AC93-2792E3CC0466}" type="parTrans" cxnId="{9BE42BFC-AD31-4B75-9F24-7D533B8E268A}">
      <dgm:prSet/>
      <dgm:spPr/>
      <dgm:t>
        <a:bodyPr/>
        <a:lstStyle/>
        <a:p>
          <a:endParaRPr lang="de-DE"/>
        </a:p>
      </dgm:t>
    </dgm:pt>
    <dgm:pt modelId="{3E310B03-78F7-4923-A099-82AC67A232A8}" type="sibTrans" cxnId="{9BE42BFC-AD31-4B75-9F24-7D533B8E268A}">
      <dgm:prSet/>
      <dgm:spPr/>
      <dgm:t>
        <a:bodyPr/>
        <a:lstStyle/>
        <a:p>
          <a:endParaRPr lang="de-DE"/>
        </a:p>
      </dgm:t>
    </dgm:pt>
    <dgm:pt modelId="{08818A2B-FC69-4ED7-9F88-6FAC9A8EB72A}" type="pres">
      <dgm:prSet presAssocID="{F4084DFB-76F8-4604-B862-0AFFF477AA4E}" presName="linear" presStyleCnt="0">
        <dgm:presLayoutVars>
          <dgm:animLvl val="lvl"/>
          <dgm:resizeHandles val="exact"/>
        </dgm:presLayoutVars>
      </dgm:prSet>
      <dgm:spPr/>
    </dgm:pt>
    <dgm:pt modelId="{3B28A165-FD74-4867-BEA3-3C9405FA3C7E}" type="pres">
      <dgm:prSet presAssocID="{5CF8624A-9D30-4CFB-8C89-2DE9B496E3B0}" presName="parentText" presStyleLbl="node1" presStyleIdx="0" presStyleCnt="1" custScaleY="892598" custLinFactNeighborX="-178">
        <dgm:presLayoutVars>
          <dgm:chMax val="0"/>
          <dgm:bulletEnabled val="1"/>
        </dgm:presLayoutVars>
      </dgm:prSet>
      <dgm:spPr/>
    </dgm:pt>
  </dgm:ptLst>
  <dgm:cxnLst>
    <dgm:cxn modelId="{21E45625-2DCA-4410-BCA8-134B36E20426}" type="presOf" srcId="{F4084DFB-76F8-4604-B862-0AFFF477AA4E}" destId="{08818A2B-FC69-4ED7-9F88-6FAC9A8EB72A}" srcOrd="0" destOrd="0" presId="urn:microsoft.com/office/officeart/2005/8/layout/vList2"/>
    <dgm:cxn modelId="{34557E25-D7BB-4BCB-94A8-33A86ACA5007}" type="presOf" srcId="{5CF8624A-9D30-4CFB-8C89-2DE9B496E3B0}" destId="{3B28A165-FD74-4867-BEA3-3C9405FA3C7E}" srcOrd="0" destOrd="0" presId="urn:microsoft.com/office/officeart/2005/8/layout/vList2"/>
    <dgm:cxn modelId="{9BE42BFC-AD31-4B75-9F24-7D533B8E268A}" srcId="{F4084DFB-76F8-4604-B862-0AFFF477AA4E}" destId="{5CF8624A-9D30-4CFB-8C89-2DE9B496E3B0}" srcOrd="0" destOrd="0" parTransId="{9AB5DBB6-0153-475C-AC93-2792E3CC0466}" sibTransId="{3E310B03-78F7-4923-A099-82AC67A232A8}"/>
    <dgm:cxn modelId="{4876042C-9F13-49D9-B26B-EFE7084D61E1}" type="presParOf" srcId="{08818A2B-FC69-4ED7-9F88-6FAC9A8EB72A}" destId="{3B28A165-FD74-4867-BEA3-3C9405FA3C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084DFB-76F8-4604-B862-0AFFF477AA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F8624A-9D30-4CFB-8C89-2DE9B496E3B0}">
      <dgm:prSet custT="1"/>
      <dgm:spPr>
        <a:solidFill>
          <a:srgbClr val="246B9C">
            <a:alpha val="81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de-DE" sz="4000" b="0" i="0" u="none" noProof="0">
              <a:solidFill>
                <a:schemeClr val="bg1"/>
              </a:solidFill>
            </a:rPr>
            <a:t>F. </a:t>
          </a:r>
          <a:r>
            <a:rPr lang="de-DE" sz="4000" b="0" i="0" u="none" noProof="0" err="1">
              <a:solidFill>
                <a:schemeClr val="bg1"/>
              </a:solidFill>
            </a:rPr>
            <a:t>Conclusion</a:t>
          </a:r>
          <a:endParaRPr lang="de-DE" sz="4000" b="0" i="0" u="none" noProof="0">
            <a:solidFill>
              <a:schemeClr val="bg1"/>
            </a:solidFill>
          </a:endParaRPr>
        </a:p>
      </dgm:t>
    </dgm:pt>
    <dgm:pt modelId="{9AB5DBB6-0153-475C-AC93-2792E3CC0466}" type="parTrans" cxnId="{9BE42BFC-AD31-4B75-9F24-7D533B8E268A}">
      <dgm:prSet/>
      <dgm:spPr/>
      <dgm:t>
        <a:bodyPr/>
        <a:lstStyle/>
        <a:p>
          <a:endParaRPr lang="de-DE"/>
        </a:p>
      </dgm:t>
    </dgm:pt>
    <dgm:pt modelId="{3E310B03-78F7-4923-A099-82AC67A232A8}" type="sibTrans" cxnId="{9BE42BFC-AD31-4B75-9F24-7D533B8E268A}">
      <dgm:prSet/>
      <dgm:spPr/>
      <dgm:t>
        <a:bodyPr/>
        <a:lstStyle/>
        <a:p>
          <a:endParaRPr lang="de-DE"/>
        </a:p>
      </dgm:t>
    </dgm:pt>
    <dgm:pt modelId="{08818A2B-FC69-4ED7-9F88-6FAC9A8EB72A}" type="pres">
      <dgm:prSet presAssocID="{F4084DFB-76F8-4604-B862-0AFFF477AA4E}" presName="linear" presStyleCnt="0">
        <dgm:presLayoutVars>
          <dgm:animLvl val="lvl"/>
          <dgm:resizeHandles val="exact"/>
        </dgm:presLayoutVars>
      </dgm:prSet>
      <dgm:spPr/>
    </dgm:pt>
    <dgm:pt modelId="{3B28A165-FD74-4867-BEA3-3C9405FA3C7E}" type="pres">
      <dgm:prSet presAssocID="{5CF8624A-9D30-4CFB-8C89-2DE9B496E3B0}" presName="parentText" presStyleLbl="node1" presStyleIdx="0" presStyleCnt="1" custScaleY="892598">
        <dgm:presLayoutVars>
          <dgm:chMax val="0"/>
          <dgm:bulletEnabled val="1"/>
        </dgm:presLayoutVars>
      </dgm:prSet>
      <dgm:spPr/>
    </dgm:pt>
  </dgm:ptLst>
  <dgm:cxnLst>
    <dgm:cxn modelId="{21E45625-2DCA-4410-BCA8-134B36E20426}" type="presOf" srcId="{F4084DFB-76F8-4604-B862-0AFFF477AA4E}" destId="{08818A2B-FC69-4ED7-9F88-6FAC9A8EB72A}" srcOrd="0" destOrd="0" presId="urn:microsoft.com/office/officeart/2005/8/layout/vList2"/>
    <dgm:cxn modelId="{34557E25-D7BB-4BCB-94A8-33A86ACA5007}" type="presOf" srcId="{5CF8624A-9D30-4CFB-8C89-2DE9B496E3B0}" destId="{3B28A165-FD74-4867-BEA3-3C9405FA3C7E}" srcOrd="0" destOrd="0" presId="urn:microsoft.com/office/officeart/2005/8/layout/vList2"/>
    <dgm:cxn modelId="{9BE42BFC-AD31-4B75-9F24-7D533B8E268A}" srcId="{F4084DFB-76F8-4604-B862-0AFFF477AA4E}" destId="{5CF8624A-9D30-4CFB-8C89-2DE9B496E3B0}" srcOrd="0" destOrd="0" parTransId="{9AB5DBB6-0153-475C-AC93-2792E3CC0466}" sibTransId="{3E310B03-78F7-4923-A099-82AC67A232A8}"/>
    <dgm:cxn modelId="{4876042C-9F13-49D9-B26B-EFE7084D61E1}" type="presParOf" srcId="{08818A2B-FC69-4ED7-9F88-6FAC9A8EB72A}" destId="{3B28A165-FD74-4867-BEA3-3C9405FA3C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8A165-FD74-4867-BEA3-3C9405FA3C7E}">
      <dsp:nvSpPr>
        <dsp:cNvPr id="0" name=""/>
        <dsp:cNvSpPr/>
      </dsp:nvSpPr>
      <dsp:spPr>
        <a:xfrm>
          <a:off x="0" y="365161"/>
          <a:ext cx="10731631" cy="3755951"/>
        </a:xfrm>
        <a:prstGeom prst="roundRect">
          <a:avLst/>
        </a:prstGeom>
        <a:solidFill>
          <a:srgbClr val="246B9C">
            <a:alpha val="8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4000" b="0" i="0" u="none" kern="1200" noProof="0">
              <a:solidFill>
                <a:schemeClr val="bg1"/>
              </a:solidFill>
            </a:rPr>
            <a:t>A. </a:t>
          </a:r>
          <a:r>
            <a:rPr lang="de-DE" sz="4000" b="0" i="0" u="none" kern="1200" noProof="0" err="1">
              <a:solidFill>
                <a:schemeClr val="bg1"/>
              </a:solidFill>
            </a:rPr>
            <a:t>Introductory</a:t>
          </a:r>
          <a:r>
            <a:rPr lang="de-DE" sz="4000" b="0" i="0" u="none" kern="1200" noProof="0">
              <a:solidFill>
                <a:schemeClr val="bg1"/>
              </a:solidFill>
            </a:rPr>
            <a:t> Facts </a:t>
          </a:r>
        </a:p>
      </dsp:txBody>
      <dsp:txXfrm>
        <a:off x="183350" y="548511"/>
        <a:ext cx="10364931" cy="3389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8A165-FD74-4867-BEA3-3C9405FA3C7E}">
      <dsp:nvSpPr>
        <dsp:cNvPr id="0" name=""/>
        <dsp:cNvSpPr/>
      </dsp:nvSpPr>
      <dsp:spPr>
        <a:xfrm>
          <a:off x="0" y="365161"/>
          <a:ext cx="10731631" cy="3755951"/>
        </a:xfrm>
        <a:prstGeom prst="roundRect">
          <a:avLst/>
        </a:prstGeom>
        <a:solidFill>
          <a:srgbClr val="246B9C">
            <a:alpha val="8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4000" b="0" i="0" u="none" kern="1200" noProof="0">
              <a:solidFill>
                <a:schemeClr val="bg1"/>
              </a:solidFill>
            </a:rPr>
            <a:t>B. </a:t>
          </a:r>
          <a:r>
            <a:rPr lang="de-DE" sz="4000" b="0" i="0" u="none" kern="1200" noProof="0" err="1">
              <a:solidFill>
                <a:schemeClr val="bg1"/>
              </a:solidFill>
            </a:rPr>
            <a:t>Direct</a:t>
          </a:r>
          <a:r>
            <a:rPr lang="de-DE" sz="4000" b="0" i="0" u="none" kern="1200" noProof="0">
              <a:solidFill>
                <a:schemeClr val="bg1"/>
              </a:solidFill>
            </a:rPr>
            <a:t> Insurance </a:t>
          </a:r>
          <a:r>
            <a:rPr lang="de-DE" sz="4000" b="0" i="0" u="none" kern="1200" noProof="0" err="1">
              <a:solidFill>
                <a:schemeClr val="bg1"/>
              </a:solidFill>
            </a:rPr>
            <a:t>Implications</a:t>
          </a:r>
          <a:endParaRPr lang="de-DE" sz="4000" b="0" i="0" u="none" kern="1200" noProof="0">
            <a:solidFill>
              <a:schemeClr val="bg1"/>
            </a:solidFill>
          </a:endParaRPr>
        </a:p>
      </dsp:txBody>
      <dsp:txXfrm>
        <a:off x="183350" y="548511"/>
        <a:ext cx="10364931" cy="3389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8A165-FD74-4867-BEA3-3C9405FA3C7E}">
      <dsp:nvSpPr>
        <dsp:cNvPr id="0" name=""/>
        <dsp:cNvSpPr/>
      </dsp:nvSpPr>
      <dsp:spPr>
        <a:xfrm>
          <a:off x="0" y="365161"/>
          <a:ext cx="10731631" cy="3755951"/>
        </a:xfrm>
        <a:prstGeom prst="roundRect">
          <a:avLst/>
        </a:prstGeom>
        <a:solidFill>
          <a:srgbClr val="246B9C">
            <a:alpha val="8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4000" b="0" i="0" u="none" kern="1200" noProof="0">
              <a:solidFill>
                <a:schemeClr val="bg1"/>
              </a:solidFill>
            </a:rPr>
            <a:t>C. Re-Insurance </a:t>
          </a:r>
          <a:r>
            <a:rPr lang="de-DE" sz="4000" b="0" i="0" u="none" kern="1200" noProof="0" err="1">
              <a:solidFill>
                <a:schemeClr val="bg1"/>
              </a:solidFill>
            </a:rPr>
            <a:t>Implications</a:t>
          </a:r>
          <a:endParaRPr lang="de-DE" sz="4000" b="0" i="0" u="none" kern="1200" noProof="0">
            <a:solidFill>
              <a:schemeClr val="bg1"/>
            </a:solidFill>
          </a:endParaRPr>
        </a:p>
      </dsp:txBody>
      <dsp:txXfrm>
        <a:off x="183350" y="548511"/>
        <a:ext cx="10364931" cy="3389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8A165-FD74-4867-BEA3-3C9405FA3C7E}">
      <dsp:nvSpPr>
        <dsp:cNvPr id="0" name=""/>
        <dsp:cNvSpPr/>
      </dsp:nvSpPr>
      <dsp:spPr>
        <a:xfrm>
          <a:off x="0" y="365161"/>
          <a:ext cx="10731631" cy="3755951"/>
        </a:xfrm>
        <a:prstGeom prst="roundRect">
          <a:avLst/>
        </a:prstGeom>
        <a:solidFill>
          <a:srgbClr val="246B9C">
            <a:alpha val="8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4000" b="0" i="0" u="none" kern="1200" noProof="0">
              <a:solidFill>
                <a:schemeClr val="bg1"/>
              </a:solidFill>
            </a:rPr>
            <a:t>D. </a:t>
          </a:r>
          <a:r>
            <a:rPr lang="en-US" sz="4000" b="0" i="0" u="none" kern="1200" noProof="0">
              <a:solidFill>
                <a:schemeClr val="bg1"/>
              </a:solidFill>
            </a:rPr>
            <a:t>Implications for further French Territories</a:t>
          </a:r>
        </a:p>
      </dsp:txBody>
      <dsp:txXfrm>
        <a:off x="183350" y="548511"/>
        <a:ext cx="10364931" cy="3389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8A165-FD74-4867-BEA3-3C9405FA3C7E}">
      <dsp:nvSpPr>
        <dsp:cNvPr id="0" name=""/>
        <dsp:cNvSpPr/>
      </dsp:nvSpPr>
      <dsp:spPr>
        <a:xfrm>
          <a:off x="0" y="365161"/>
          <a:ext cx="10731631" cy="3755951"/>
        </a:xfrm>
        <a:prstGeom prst="roundRect">
          <a:avLst/>
        </a:prstGeom>
        <a:solidFill>
          <a:srgbClr val="246B9C">
            <a:alpha val="8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4000" b="0" i="0" u="none" kern="1200" noProof="0">
              <a:solidFill>
                <a:schemeClr val="bg1"/>
              </a:solidFill>
            </a:rPr>
            <a:t>E. Subrogation</a:t>
          </a:r>
        </a:p>
      </dsp:txBody>
      <dsp:txXfrm>
        <a:off x="183350" y="548511"/>
        <a:ext cx="10364931" cy="3389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8A165-FD74-4867-BEA3-3C9405FA3C7E}">
      <dsp:nvSpPr>
        <dsp:cNvPr id="0" name=""/>
        <dsp:cNvSpPr/>
      </dsp:nvSpPr>
      <dsp:spPr>
        <a:xfrm>
          <a:off x="0" y="365161"/>
          <a:ext cx="10731631" cy="3755951"/>
        </a:xfrm>
        <a:prstGeom prst="roundRect">
          <a:avLst/>
        </a:prstGeom>
        <a:solidFill>
          <a:srgbClr val="246B9C">
            <a:alpha val="8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4000" b="0" i="0" u="none" kern="1200" noProof="0">
              <a:solidFill>
                <a:schemeClr val="bg1"/>
              </a:solidFill>
            </a:rPr>
            <a:t>F. </a:t>
          </a:r>
          <a:r>
            <a:rPr lang="de-DE" sz="4000" b="0" i="0" u="none" kern="1200" noProof="0" err="1">
              <a:solidFill>
                <a:schemeClr val="bg1"/>
              </a:solidFill>
            </a:rPr>
            <a:t>Conclusion</a:t>
          </a:r>
          <a:endParaRPr lang="de-DE" sz="4000" b="0" i="0" u="none" kern="1200" noProof="0">
            <a:solidFill>
              <a:schemeClr val="bg1"/>
            </a:solidFill>
          </a:endParaRPr>
        </a:p>
      </dsp:txBody>
      <dsp:txXfrm>
        <a:off x="183350" y="548511"/>
        <a:ext cx="10364931" cy="3389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30536DA-DAA8-1A9B-156B-9FBBEB871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Firm Presentation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194AE30-9A52-B57E-5C5E-8AF84D6B8A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93333-D0B8-2C4C-B818-F0202FC74106}" type="datetimeFigureOut">
              <a:rPr lang="sv-SE" smtClean="0"/>
              <a:t>2025-07-08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3B28D8-DE7E-5867-569E-8EAC990883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27A7B6-CA2A-782B-112C-25DBB69960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F37BE-A310-7643-9601-0EBA64D502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17720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Firm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44952-AE0F-41EF-A2A1-E781928B6727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6D8AF-2780-448B-B0CE-022B165EF7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6997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BA71-59BA-7852-8CDF-480FF6032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72ADE32-52DD-B7A0-CD21-2353F78B3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9F0B34E-5170-A57A-6844-A3017D7C8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91C5AD7B-6715-D669-9237-3DA37B487E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8858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8D57D-16E5-3E65-DB4A-97CD0A4B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BCDD5BD-C2D9-A46C-4C54-FC30BFBCA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E2AA570-9134-BF64-0055-6474282C9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03B69AD1-66A9-C017-B9B6-F7BF634ADB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5018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ABCE-7A5B-0B08-F313-21C6877BB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AF15B18-F006-D118-1EF5-4F156F253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BAD0939-B494-7EC0-C69F-45A8D5E99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D4FEF9F7-E8E2-32FB-4700-CBACD62448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60953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81742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02AC5-341B-4BFE-8EF5-E9554F413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7050BA5-B5B1-A087-1711-F958CB2CB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27E559E-11E2-EBAB-069D-3283989F0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4CE4D13B-C024-EF41-5AD2-3826E1A0CC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502896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91346-F7E9-258A-20C7-18A128142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8DDB5E1-7B12-D902-A6FE-29312955F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194615E-87E7-1F7B-B7BC-C1E959FA0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B09385E1-1546-83C9-2A4B-438880F430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8587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718B-D0EF-6EB2-3E73-3E15DC16D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5FD69DA-4B69-8E1C-CBB4-C691CEC1C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0F1F81B-0D92-71B6-2A99-857E82BEE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895797CF-8E33-172C-6B8D-1B12C99152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99522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01700-B8AA-940E-2BB6-FDCA23FA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42F3789-4473-2938-DA4B-C2080933E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88567D4-1C0D-CCF3-EBCC-9CA280F16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66EE487B-2A4D-BFB1-5629-9906267203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09526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19543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3975-5FFB-6FE0-4607-D448EB6B3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DE65B70-B88D-0743-5913-996A2264F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2F21AA4-0FB3-0BAE-5E5E-85BC0ACF5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3EFFDF10-EF5F-E8A6-4677-6B4C567895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1725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63B41-CD3C-5876-A0CA-03E43E6BE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0D74C5F-F6F9-E977-66B3-08DC511C0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B97B6DB-A129-94C0-7FD1-0AE1D3573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EFD91112-5580-26BC-487B-34B96DFF6D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169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E040F-B71B-D09A-0259-FF06E6E0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E8ED50E-438B-2CB6-07FB-CF644C084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268BEE7-3EA0-8F35-3DAB-696337C72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0A8760BA-1E8D-8A45-BC31-6F7BCFE22C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93608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3453-4C88-38F8-4760-6A59992F8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C47D2FF-ACC6-9CB7-380A-01245693D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B5C4DBC-7A8A-40C3-942C-2E4D37A25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BD678318-D5EE-56E7-A300-F4E6EDDD82D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839184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59619-3782-585C-254A-F937FC44B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44D191F-6B98-1066-F460-C40929267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7B39BEE-CB72-6FE0-D5FF-101D9B095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2AC8CBCA-5E3B-9621-A205-D7EBD57AD7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703243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E46F4-892F-EACB-3128-59C8C907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972916B-C24C-1B89-914B-4126D2886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A516F9D-E8C0-B2B6-EEE3-F7D937032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B54F0F7C-2247-74A0-26C4-F79F9EBF1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32911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AA254-5ECF-160C-2423-7E08E7C1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6999F72-2A88-DE37-447D-78CA4EB6A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94FC694-84F3-8E5C-BA7F-EEFC69773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F283CE87-29B5-1746-65CF-7C1BC4C984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857213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2E049-C466-658B-0028-C6AA3E78C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3AADE0B-0EF4-9527-15F3-E92B76AC9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D601CDA-3C8E-4BE9-2F52-57602CCAE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7D242668-8806-ADD0-DC3A-C4CDF58603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9384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7F1F7-66E1-744A-C7C1-567A1094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5523FB6-595B-F3C7-C049-BE77D3F913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2652E08-C2CB-1D68-2DE9-0A22F3A02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61BE9C74-1F70-01C8-5136-39A1473E8A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59367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0DDCC-D096-F4E4-D8A7-2219C5BB3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0475299-CD2A-88DA-2654-AB9C77786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C2BB5CE-BFB5-BEA2-0103-6606E89D8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7F9519F0-FB8F-2EEC-7DB4-CC22E95883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66034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1F6B6-587B-DFE2-FD50-889F449D7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41CCF5E-E279-136C-0E9F-2E7C310D1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0555342-E864-C13B-EFC5-5D661606F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EE411110-28AB-DD13-A150-463FE1B9B5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716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4A07E-DF14-97A4-78D5-323690D89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D749BC3-30A1-C0FE-137D-B15A54BF7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E8CD55C-F122-200B-9244-2B556C001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1CD9A06D-283B-D20C-007F-10399537A9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880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83440-FF66-D580-C10F-6C49702A9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8E17CD4-A883-FFCC-0C71-24CDD4AF9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84566BC-7C7F-BB6B-38FA-D84399B69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ECFA6B1C-F7B8-C981-FA7F-E62D787733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3496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CB138-1D0B-1D81-0A8E-D2E5DBAFF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F58552F-7D5A-A9CA-51DB-7C6829917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7FBB80A-2AB1-FDD8-87D1-9666E55B8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10C4367E-CFF5-99A4-6AEB-48E1BE4C43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42669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AAFC8-83CD-63F8-A2F6-77D7C3A8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B74F314-FFBD-252D-FB3E-A35D1F000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344EF94-4FA1-7C8A-3A08-B11D757E8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477F3631-B965-4CDE-CA1B-D3D075399F7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7496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42C5-1056-2A9B-6250-18E1C87DD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D15589D-1D7A-B2E3-BB7F-DFBC882AE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1568A1F-4564-D7A8-76F5-34BA59A50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3B9CEC4A-56DB-FC26-150E-1861BED257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94165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9E483-7D00-217A-34AF-A0CE6C453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7668ED9-DDA1-D6B9-87B7-43CA0952C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A78B162-4C67-36EA-65E3-E826BCED5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A6F9526D-D9FC-0856-5FA2-0401237B73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0059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5B4C4-DFB2-EBC2-07CA-2FF435B17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9E39682-451E-3241-F95A-F162B6C3D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EC93C5C-5964-658F-ADDA-B8D032CA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0197D9C4-5044-77DF-1943-E485CD1F5A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46733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67AB7-D585-376D-E0AF-777442586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DEB3445-4F7C-8C41-6D77-DD3F0BBB5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058704A-1725-DE92-CB34-992C039EB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26A73508-6148-2A7F-A6B5-023CB53AF28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13095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B337B-7F36-BD4D-D986-1721D2111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380EFA6-1F9B-6567-9A7F-D46B35009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5DC2915-D40A-5F63-FE99-AF0AD6E21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5C0FC432-5678-D09A-BEDA-277898770FC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60581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7DFAF-6C2D-ED16-ABC9-F10DA3231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E2C20F-90BC-C4C3-BBFE-762E95E49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A1D873A-DA67-2959-0D7F-DDF2A4CC9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BD21BBAC-970E-998A-B314-6A5CC9A506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9289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5174B-039F-3CF0-7292-7C62EFB2C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BEAE3A2-B769-FD44-B357-5249DA8A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01248AB-A615-1C4F-5175-6406A2F7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67B1B30C-96B8-7E13-2CC0-EB77F980597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3206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6C26E-F631-2A00-D2E2-BA981D012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8A52D78-B2A6-4123-F734-8D2B2DFBB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69F6942-90B9-1629-9CD7-5A995E79C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3746E8B9-CCF9-A2EE-F238-2B660A705B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9772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18200-F999-F01D-A4CF-37AFDB33F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4BD7A81-4F1B-6558-3E6A-9483F73BE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C3684C2-4375-97DA-75CC-5E84FB303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7C114D42-0C64-6C27-100E-D6543E8DF0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9644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03906-2142-87DA-8A83-69CAAA4CA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E37A8E7-8FB9-C6CE-069E-B86A8359E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8EBF300-6983-C28D-569B-B0B366406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E8491BFC-5DE8-CE91-1C0A-08CABFD532C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5601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2B403-9ED4-707E-5736-ADDC4D179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A12C966-38F4-322D-89E8-B12C3A64C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AFB315B-4978-3D84-F734-01EBF2C08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F5FF6CB2-2FDD-F787-68AD-0ACB692B1F4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Firm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6955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0" indent="0" algn="ctr">
              <a:buNone/>
              <a:defRPr sz="2000"/>
            </a:lvl2pPr>
            <a:lvl3pPr marL="914459" indent="0" algn="ctr">
              <a:buNone/>
              <a:defRPr sz="1801"/>
            </a:lvl3pPr>
            <a:lvl4pPr marL="1371689" indent="0" algn="ctr">
              <a:buNone/>
              <a:defRPr sz="1600"/>
            </a:lvl4pPr>
            <a:lvl5pPr marL="1828919" indent="0" algn="ctr">
              <a:buNone/>
              <a:defRPr sz="1600"/>
            </a:lvl5pPr>
            <a:lvl6pPr marL="2286149" indent="0" algn="ctr">
              <a:buNone/>
              <a:defRPr sz="1600"/>
            </a:lvl6pPr>
            <a:lvl7pPr marL="2743378" indent="0" algn="ctr">
              <a:buNone/>
              <a:defRPr sz="1600"/>
            </a:lvl7pPr>
            <a:lvl8pPr marL="3200608" indent="0" algn="ctr">
              <a:buNone/>
              <a:defRPr sz="1600"/>
            </a:lvl8pPr>
            <a:lvl9pPr marL="3657838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C333-CB16-3849-864F-C31A502B84D8}" type="datetime1">
              <a:rPr lang="sv-SE" smtClean="0"/>
              <a:t>2025-07-08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9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FCF1-9958-4244-83EA-1E6EF4ACF6DA}" type="datetime1">
              <a:rPr lang="sv-SE" smtClean="0"/>
              <a:t>2025-07-08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29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299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F5A8-F31D-A741-93D1-CA9D201078BB}" type="datetime1">
              <a:rPr lang="sv-SE" smtClean="0"/>
              <a:t>2025-07-08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14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E48B7-39CA-99E0-967D-C5AB72DF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CB527B-9C5B-4C4D-9117-62774BF0D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DA641A-4D81-3D78-1599-CD5459CA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6758-BCC2-BE4D-9727-F8B0CF07DC3F}" type="datetime1">
              <a:rPr lang="sv-SE" smtClean="0"/>
              <a:t>2025-07-08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881F46-82AC-CD54-CA4B-258CFF65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286C50-DB84-4983-5E69-D56B580D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24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81F3-32FF-AC41-8443-E4870553CD51}" type="datetime1">
              <a:rPr lang="sv-SE" smtClean="0"/>
              <a:t>2025-07-08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55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01F3-0773-AB48-9F4A-21C53EC0FCB6}" type="datetime1">
              <a:rPr lang="sv-SE" smtClean="0"/>
              <a:t>2025-07-08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0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1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C8E3-6915-E54F-BA5F-DB6BBCE2634E}" type="datetime1">
              <a:rPr lang="sv-SE" smtClean="0"/>
              <a:t>2025-07-08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7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0" indent="0">
              <a:buNone/>
              <a:defRPr sz="2000" b="1"/>
            </a:lvl2pPr>
            <a:lvl3pPr marL="914459" indent="0">
              <a:buNone/>
              <a:defRPr sz="1801" b="1"/>
            </a:lvl3pPr>
            <a:lvl4pPr marL="1371689" indent="0">
              <a:buNone/>
              <a:defRPr sz="1600" b="1"/>
            </a:lvl4pPr>
            <a:lvl5pPr marL="1828919" indent="0">
              <a:buNone/>
              <a:defRPr sz="1600" b="1"/>
            </a:lvl5pPr>
            <a:lvl6pPr marL="2286149" indent="0">
              <a:buNone/>
              <a:defRPr sz="1600" b="1"/>
            </a:lvl6pPr>
            <a:lvl7pPr marL="2743378" indent="0">
              <a:buNone/>
              <a:defRPr sz="1600" b="1"/>
            </a:lvl7pPr>
            <a:lvl8pPr marL="3200608" indent="0">
              <a:buNone/>
              <a:defRPr sz="1600" b="1"/>
            </a:lvl8pPr>
            <a:lvl9pPr marL="365783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6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0" indent="0">
              <a:buNone/>
              <a:defRPr sz="2000" b="1"/>
            </a:lvl2pPr>
            <a:lvl3pPr marL="914459" indent="0">
              <a:buNone/>
              <a:defRPr sz="1801" b="1"/>
            </a:lvl3pPr>
            <a:lvl4pPr marL="1371689" indent="0">
              <a:buNone/>
              <a:defRPr sz="1600" b="1"/>
            </a:lvl4pPr>
            <a:lvl5pPr marL="1828919" indent="0">
              <a:buNone/>
              <a:defRPr sz="1600" b="1"/>
            </a:lvl5pPr>
            <a:lvl6pPr marL="2286149" indent="0">
              <a:buNone/>
              <a:defRPr sz="1600" b="1"/>
            </a:lvl6pPr>
            <a:lvl7pPr marL="2743378" indent="0">
              <a:buNone/>
              <a:defRPr sz="1600" b="1"/>
            </a:lvl7pPr>
            <a:lvl8pPr marL="3200608" indent="0">
              <a:buNone/>
              <a:defRPr sz="1600" b="1"/>
            </a:lvl8pPr>
            <a:lvl9pPr marL="365783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6B10-169C-C44A-9541-9139EBFF5CE6}" type="datetime1">
              <a:rPr lang="sv-SE" smtClean="0"/>
              <a:t>2025-07-08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9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BA62-B539-4948-8FB7-122BFA71543F}" type="datetime1">
              <a:rPr lang="sv-SE" smtClean="0"/>
              <a:t>2025-07-08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36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34B-9ABD-C445-8CE5-C8B0802DDF08}" type="datetime1">
              <a:rPr lang="sv-SE" smtClean="0"/>
              <a:t>2025-07-08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72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0" indent="0">
              <a:buNone/>
              <a:defRPr sz="1401"/>
            </a:lvl2pPr>
            <a:lvl3pPr marL="914459" indent="0">
              <a:buNone/>
              <a:defRPr sz="1200"/>
            </a:lvl3pPr>
            <a:lvl4pPr marL="1371689" indent="0">
              <a:buNone/>
              <a:defRPr sz="1001"/>
            </a:lvl4pPr>
            <a:lvl5pPr marL="1828919" indent="0">
              <a:buNone/>
              <a:defRPr sz="1001"/>
            </a:lvl5pPr>
            <a:lvl6pPr marL="2286149" indent="0">
              <a:buNone/>
              <a:defRPr sz="1001"/>
            </a:lvl6pPr>
            <a:lvl7pPr marL="2743378" indent="0">
              <a:buNone/>
              <a:defRPr sz="1001"/>
            </a:lvl7pPr>
            <a:lvl8pPr marL="3200608" indent="0">
              <a:buNone/>
              <a:defRPr sz="1001"/>
            </a:lvl8pPr>
            <a:lvl9pPr marL="3657838" indent="0">
              <a:buNone/>
              <a:defRPr sz="100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245-A508-A646-AC31-DC51440771FE}" type="datetime1">
              <a:rPr lang="sv-SE" smtClean="0"/>
              <a:t>2025-07-08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65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30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30" indent="0">
              <a:buNone/>
              <a:defRPr sz="2800"/>
            </a:lvl2pPr>
            <a:lvl3pPr marL="914459" indent="0">
              <a:buNone/>
              <a:defRPr sz="2400"/>
            </a:lvl3pPr>
            <a:lvl4pPr marL="1371689" indent="0">
              <a:buNone/>
              <a:defRPr sz="2000"/>
            </a:lvl4pPr>
            <a:lvl5pPr marL="1828919" indent="0">
              <a:buNone/>
              <a:defRPr sz="2000"/>
            </a:lvl5pPr>
            <a:lvl6pPr marL="2286149" indent="0">
              <a:buNone/>
              <a:defRPr sz="2000"/>
            </a:lvl6pPr>
            <a:lvl7pPr marL="2743378" indent="0">
              <a:buNone/>
              <a:defRPr sz="2000"/>
            </a:lvl7pPr>
            <a:lvl8pPr marL="3200608" indent="0">
              <a:buNone/>
              <a:defRPr sz="2000"/>
            </a:lvl8pPr>
            <a:lvl9pPr marL="3657838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0" indent="0">
              <a:buNone/>
              <a:defRPr sz="1401"/>
            </a:lvl2pPr>
            <a:lvl3pPr marL="914459" indent="0">
              <a:buNone/>
              <a:defRPr sz="1200"/>
            </a:lvl3pPr>
            <a:lvl4pPr marL="1371689" indent="0">
              <a:buNone/>
              <a:defRPr sz="1001"/>
            </a:lvl4pPr>
            <a:lvl5pPr marL="1828919" indent="0">
              <a:buNone/>
              <a:defRPr sz="1001"/>
            </a:lvl5pPr>
            <a:lvl6pPr marL="2286149" indent="0">
              <a:buNone/>
              <a:defRPr sz="1001"/>
            </a:lvl6pPr>
            <a:lvl7pPr marL="2743378" indent="0">
              <a:buNone/>
              <a:defRPr sz="1001"/>
            </a:lvl7pPr>
            <a:lvl8pPr marL="3200608" indent="0">
              <a:buNone/>
              <a:defRPr sz="1001"/>
            </a:lvl8pPr>
            <a:lvl9pPr marL="3657838" indent="0">
              <a:buNone/>
              <a:defRPr sz="100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84-5FA9-7C46-8963-42E4C8342986}" type="datetime1">
              <a:rPr lang="sv-SE" smtClean="0"/>
              <a:t>2025-07-08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08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C788-87AD-FC4D-B82A-CC0C85E3896E}" type="datetime1">
              <a:rPr lang="sv-SE" smtClean="0"/>
              <a:t>2025-07-08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C399-14FA-41EA-AD5B-8670A4E2B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89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3" r:id="rId1"/>
    <p:sldLayoutId id="2147485074" r:id="rId2"/>
    <p:sldLayoutId id="2147485075" r:id="rId3"/>
    <p:sldLayoutId id="2147485076" r:id="rId4"/>
    <p:sldLayoutId id="2147485077" r:id="rId5"/>
    <p:sldLayoutId id="2147485078" r:id="rId6"/>
    <p:sldLayoutId id="2147485079" r:id="rId7"/>
    <p:sldLayoutId id="2147485080" r:id="rId8"/>
    <p:sldLayoutId id="2147485081" r:id="rId9"/>
    <p:sldLayoutId id="2147485082" r:id="rId10"/>
    <p:sldLayoutId id="2147485083" r:id="rId11"/>
    <p:sldLayoutId id="2147483650" r:id="rId12"/>
  </p:sldLayoutIdLst>
  <p:hf sldNum="0" hdr="0" ftr="0" dt="0"/>
  <p:txStyles>
    <p:titleStyle>
      <a:lvl1pPr algn="l" defTabSz="91445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5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5" indent="-228615" algn="l" defTabSz="9144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4" indent="-228615" algn="l" defTabSz="9144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4" indent="-228615" algn="l" defTabSz="9144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4" indent="-228615" algn="l" defTabSz="9144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63" indent="-228615" algn="l" defTabSz="9144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93" indent="-228615" algn="l" defTabSz="9144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23" indent="-228615" algn="l" defTabSz="9144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53" indent="-228615" algn="l" defTabSz="9144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0" algn="l" defTabSz="91445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59" algn="l" defTabSz="91445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9" algn="l" defTabSz="91445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19" algn="l" defTabSz="91445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49" algn="l" defTabSz="91445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78" algn="l" defTabSz="91445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08" algn="l" defTabSz="91445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38" algn="l" defTabSz="91445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CAD78-D542-0DEA-1D2B-B08CC8364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96331-A515-6764-E6F9-21CD4F94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2" y="2486030"/>
            <a:ext cx="10515600" cy="1635033"/>
          </a:xfrm>
        </p:spPr>
        <p:txBody>
          <a:bodyPr>
            <a:normAutofit fontScale="90000"/>
          </a:bodyPr>
          <a:lstStyle/>
          <a:p>
            <a:pPr algn="ctr"/>
            <a:br>
              <a:rPr lang="en-US">
                <a:latin typeface="Calibri"/>
              </a:rPr>
            </a:br>
            <a:br>
              <a:rPr kumimoji="0" lang="en-US" sz="4400" kern="1200">
                <a:latin typeface="Calibri"/>
              </a:rPr>
            </a:br>
            <a:endParaRPr lang="sv-SE">
              <a:cs typeface="Mongolian Baiti" panose="03000500000000000000" pitchFamily="66" charset="0"/>
            </a:endParaRPr>
          </a:p>
        </p:txBody>
      </p:sp>
      <p:pic>
        <p:nvPicPr>
          <p:cNvPr id="3" name="Grafik 2" descr="Ein Bild, das Text, Schrift, weiß, Design enthält.&#10;&#10;Automatisch generierte Beschreibung">
            <a:extLst>
              <a:ext uri="{FF2B5EF4-FFF2-40B4-BE49-F238E27FC236}">
                <a16:creationId xmlns:a16="http://schemas.microsoft.com/office/drawing/2014/main" id="{873FD237-46AD-886F-9AEB-F48E64B06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9" r="48133"/>
          <a:stretch/>
        </p:blipFill>
        <p:spPr>
          <a:xfrm>
            <a:off x="4768895" y="128954"/>
            <a:ext cx="2654210" cy="1158657"/>
          </a:xfrm>
          <a:prstGeom prst="rect">
            <a:avLst/>
          </a:prstGeom>
        </p:spPr>
      </p:pic>
      <p:pic>
        <p:nvPicPr>
          <p:cNvPr id="4" name="Grafik 3" descr="Ein Bild, das Wasser, draußen, Eis, Natur enthält.&#10;&#10;Automatisch generierte Beschreibung">
            <a:extLst>
              <a:ext uri="{FF2B5EF4-FFF2-40B4-BE49-F238E27FC236}">
                <a16:creationId xmlns:a16="http://schemas.microsoft.com/office/drawing/2014/main" id="{055926F4-14B3-2F9A-57DE-CBA0C7F1A01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773"/>
            <a:ext cx="12192000" cy="383922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9D8B9FE-05A6-7942-67DA-67EBD3C12C36}"/>
              </a:ext>
            </a:extLst>
          </p:cNvPr>
          <p:cNvSpPr txBox="1"/>
          <p:nvPr/>
        </p:nvSpPr>
        <p:spPr>
          <a:xfrm>
            <a:off x="2906038" y="1396652"/>
            <a:ext cx="683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prstClr val="black"/>
                </a:solidFill>
                <a:latin typeface="Calibri"/>
              </a:rPr>
              <a:t>IntAP</a:t>
            </a:r>
            <a:r>
              <a:rPr lang="en-US" sz="4000" b="1">
                <a:solidFill>
                  <a:prstClr val="black"/>
                </a:solidFill>
                <a:latin typeface="Calibri"/>
              </a:rPr>
              <a:t> Spring Technical Meeting</a:t>
            </a:r>
            <a:endParaRPr lang="de-DE" sz="40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A22E27-87C4-0259-455C-D9679E1E320E}"/>
              </a:ext>
            </a:extLst>
          </p:cNvPr>
          <p:cNvSpPr txBox="1"/>
          <p:nvPr/>
        </p:nvSpPr>
        <p:spPr>
          <a:xfrm>
            <a:off x="3281819" y="2243252"/>
            <a:ext cx="589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prstClr val="black">
                    <a:tint val="75000"/>
                  </a:prstClr>
                </a:solidFill>
                <a:latin typeface="Calibri"/>
              </a:rPr>
              <a:t>4th and 5th June 2025</a:t>
            </a:r>
            <a:endParaRPr lang="de-DE" sz="3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87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FD8F-8036-5F7F-535A-C222AD440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9">
            <a:extLst>
              <a:ext uri="{FF2B5EF4-FFF2-40B4-BE49-F238E27FC236}">
                <a16:creationId xmlns:a16="http://schemas.microsoft.com/office/drawing/2014/main" id="{D176E74E-3126-CDEC-642D-D6BE41FB6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047492"/>
              </p:ext>
            </p:extLst>
          </p:nvPr>
        </p:nvGraphicFramePr>
        <p:xfrm>
          <a:off x="642819" y="1253913"/>
          <a:ext cx="1073163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fik 1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FA61E1A1-D40B-54B1-9741-023ACC2C7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C7D9F-6439-644F-9B10-802E5F985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B3A268C6-54B0-1E9B-A964-9402776DE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069DBF-4156-2C55-9401-27891E869342}"/>
              </a:ext>
            </a:extLst>
          </p:cNvPr>
          <p:cNvSpPr txBox="1"/>
          <p:nvPr/>
        </p:nvSpPr>
        <p:spPr>
          <a:xfrm>
            <a:off x="955286" y="2409946"/>
            <a:ext cx="10672154" cy="30223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 of damages covered: property damage, business interruption, arson, looting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 in assessing and quantifying losses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 basis for coverage: policy terms and conditions, exclusions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Calibri"/>
              </a:rPr>
              <a:t>Ex gratia and settlement payments.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7DCA559-52CB-3BDC-B3AF-3ED4CB0F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Typical Coverage Issues in Primary Insurance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63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DE194-F9FC-CDE7-F99D-37BAA66D3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299D1C2C-9E9E-1F5A-1C6E-DF36AB1E7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8D31F83-4671-A5AA-0A8B-EBF342F3B527}"/>
              </a:ext>
            </a:extLst>
          </p:cNvPr>
          <p:cNvSpPr txBox="1"/>
          <p:nvPr/>
        </p:nvSpPr>
        <p:spPr>
          <a:xfrm>
            <a:off x="838198" y="1690693"/>
            <a:ext cx="10672154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Calibri"/>
              </a:rPr>
              <a:t>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</a:rPr>
              <a:t>n</a:t>
            </a:r>
            <a:r>
              <a:rPr lang="en-US" sz="2800">
                <a:effectLst/>
                <a:latin typeface="Calibri "/>
                <a:ea typeface="Calibri"/>
              </a:rPr>
              <a:t> 22 May 2024, French insurers met with the French Minister for the Economy and </a:t>
            </a:r>
            <a:r>
              <a:rPr lang="en-US" sz="2800">
                <a:latin typeface="Calibri "/>
                <a:ea typeface="Calibri"/>
              </a:rPr>
              <a:t>discussed the following measures: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"/>
              <a:ea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Notification deadline extended from 5 to 30 days.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 out advances on insurance indemnities as soon as practicably possible.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sz="2800">
                <a:ea typeface="Calibri"/>
              </a:rPr>
              <a:t>C</a:t>
            </a:r>
            <a:r>
              <a:rPr lang="en-US" sz="2800">
                <a:effectLst/>
                <a:ea typeface="Calibri"/>
              </a:rPr>
              <a:t>onstrue and apply insurance in the “most benevolent fashion” with respect to small and medium-sized businesses.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Remote loss assessments allowed (video/photo) to speed up claims settlement.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sz="2800">
                <a:ea typeface="Calibri"/>
              </a:rPr>
              <a:t>S</a:t>
            </a:r>
            <a:r>
              <a:rPr lang="en-US" sz="2800">
                <a:effectLst/>
                <a:ea typeface="Calibri"/>
              </a:rPr>
              <a:t>end loss adjusters on-site as soon as public order has been restored</a:t>
            </a:r>
            <a:r>
              <a:rPr lang="en-US" sz="2800">
                <a:ea typeface="Calibri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1899D69-2A74-423A-222F-C5040B25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French </a:t>
            </a:r>
            <a:r>
              <a:rPr kumimoji="0" lang="de-DE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Insurers</a:t>
            </a:r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’ </a:t>
            </a:r>
            <a:r>
              <a:rPr kumimoji="0" lang="de-DE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Commitments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93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05909-11D0-7BDE-335D-49F6A0393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9">
            <a:extLst>
              <a:ext uri="{FF2B5EF4-FFF2-40B4-BE49-F238E27FC236}">
                <a16:creationId xmlns:a16="http://schemas.microsoft.com/office/drawing/2014/main" id="{E852C016-D879-D172-67AD-ADBB96A69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923393"/>
              </p:ext>
            </p:extLst>
          </p:nvPr>
        </p:nvGraphicFramePr>
        <p:xfrm>
          <a:off x="642819" y="1253913"/>
          <a:ext cx="1073163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fik 1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E68BA096-72BD-A03C-63D0-04D03B6BC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4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98556-0293-1AB4-E60C-83DEDE35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A64DEF02-CDE6-A2A8-E4A6-A84C8874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6E18DE9-D607-694F-CA42-0BA4F860CE7F}"/>
              </a:ext>
            </a:extLst>
          </p:cNvPr>
          <p:cNvSpPr txBox="1"/>
          <p:nvPr/>
        </p:nvSpPr>
        <p:spPr>
          <a:xfrm>
            <a:off x="838198" y="1690693"/>
            <a:ext cx="10672154" cy="44873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Defining the precise territorial scope of relevant reinsurance treaties (France / French overseas territories</a:t>
            </a:r>
            <a:r>
              <a:rPr lang="en-US" sz="2800">
                <a:solidFill>
                  <a:prstClr val="black"/>
                </a:solidFill>
              </a:rPr>
              <a:t>).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>
                <a:solidFill>
                  <a:prstClr val="black"/>
                </a:solidFill>
              </a:rPr>
              <a:t>Defining covered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classes of business and losses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Interpreting key aggregation mechanisms based on “events”, “loss occurrence” and “hours clauses</a:t>
            </a:r>
            <a:r>
              <a:rPr lang="en-US" sz="2800">
                <a:solidFill>
                  <a:prstClr val="black"/>
                </a:solidFill>
              </a:rPr>
              <a:t>”.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Ex gratia payments 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Follow-the-settlements clauses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A48159-4727-4968-EC35-3FDFB15D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</a:t>
            </a:r>
            <a:r>
              <a:rPr kumimoji="0" lang="de-DE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Reinsurance</a:t>
            </a:r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Challenges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77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>
                <a:latin typeface="+mn-lt"/>
              </a:rPr>
              <a:t>Territorial Scope and Classes of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t>Territorial Scope:</a:t>
            </a:r>
          </a:p>
          <a:p>
            <a:pPr marL="355600" indent="-355600"/>
            <a:r>
              <a:rPr lang="de-DE"/>
              <a:t>W</a:t>
            </a:r>
            <a:r>
              <a:rPr err="1"/>
              <a:t>orldwide</a:t>
            </a:r>
            <a:r>
              <a:t> (incl. French overseas territories</a:t>
            </a:r>
            <a:r>
              <a:rPr lang="en-US"/>
              <a:t>).</a:t>
            </a:r>
            <a:endParaRPr/>
          </a:p>
          <a:p>
            <a:pPr marL="355600" indent="-355600"/>
            <a:r>
              <a:t>Worldwide (excl. Europe, incl. French overseas territories</a:t>
            </a:r>
            <a:r>
              <a:rPr lang="en-US"/>
              <a:t>).</a:t>
            </a:r>
            <a:endParaRPr lang="en-US">
              <a:ea typeface="Calibri"/>
              <a:cs typeface="Calibri"/>
            </a:endParaRPr>
          </a:p>
          <a:p>
            <a:pPr marL="355600" indent="-355600"/>
            <a:r>
              <a:t>Wheresoever arising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228600" indent="-228600"/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t>Classes of Business:</a:t>
            </a:r>
            <a:endParaRPr lang="de-DE">
              <a:ea typeface="Calibri"/>
              <a:cs typeface="Calibri"/>
            </a:endParaRPr>
          </a:p>
          <a:p>
            <a:pPr marL="355600" indent="-355600"/>
            <a:r>
              <a:t>Property Damage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355600" indent="-355600"/>
            <a:r>
              <a:t>Business Interruption (BI</a:t>
            </a:r>
            <a:r>
              <a:rPr lang="en-US"/>
              <a:t>).</a:t>
            </a:r>
            <a:endParaRPr lang="en-US">
              <a:ea typeface="Calibri"/>
              <a:cs typeface="Calibri"/>
            </a:endParaRPr>
          </a:p>
          <a:p>
            <a:pPr marL="355600" indent="-355600"/>
            <a:r>
              <a:t>Non-physical damage BI losses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Grafik 3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9E0FA0DC-4444-A2D0-A26B-131707235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E8308-3F9E-A867-A1BE-63EA1E6D2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6C02D231-EE00-193C-B2DC-EDF4CE65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565C221-C886-3045-0FD3-68D35FF0BD84}"/>
              </a:ext>
            </a:extLst>
          </p:cNvPr>
          <p:cNvSpPr txBox="1"/>
          <p:nvPr/>
        </p:nvSpPr>
        <p:spPr>
          <a:xfrm>
            <a:off x="838202" y="1758270"/>
            <a:ext cx="10672154" cy="33670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Defines an “event”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(or a “loss occurrence”)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is reinsur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ed.</a:t>
            </a:r>
            <a:endParaRPr lang="en-US" sz="28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>
                <a:solidFill>
                  <a:prstClr val="black"/>
                </a:solidFill>
              </a:rPr>
              <a:t>Determines how losses are aggregated and whether they constitute a single event or multiple events.</a:t>
            </a:r>
            <a:endParaRPr lang="en-US" sz="2800">
              <a:solidFill>
                <a:prstClr val="black"/>
              </a:solidFill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example: “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accumulation of individual losses […]resulting from the same generating cause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”.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more specific: “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Events: […] c) Riots, civil commotions and malicious damage within the limits of any one city, town or village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”.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27EA445-E254-EE99-6788-5FA6408D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>
                <a:latin typeface="+mn-lt"/>
              </a:rPr>
              <a:t>Event Definition Clause (EDC)</a:t>
            </a:r>
          </a:p>
        </p:txBody>
      </p:sp>
    </p:spTree>
    <p:extLst>
      <p:ext uri="{BB962C8B-B14F-4D97-AF65-F5344CB8AC3E}">
        <p14:creationId xmlns:p14="http://schemas.microsoft.com/office/powerpoint/2010/main" val="243234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D8DAD-3815-66DC-8F30-8A71B8186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4B4C2DF9-8C1E-147F-DFC0-34744ACAB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83F77-29F0-9BE2-5287-89CF94CD93EA}"/>
              </a:ext>
            </a:extLst>
          </p:cNvPr>
          <p:cNvSpPr txBox="1"/>
          <p:nvPr/>
        </p:nvSpPr>
        <p:spPr>
          <a:xfrm>
            <a:off x="838198" y="1191930"/>
            <a:ext cx="10672154" cy="34193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70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Excludes certain occurrences from the event definition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Calibri"/>
              </a:rPr>
              <a:t>Some Treaties exclude certain perils like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Civil war, mutiny, military rising, insurrection, rebellion, revolution etc.</a:t>
            </a:r>
            <a:endParaRPr lang="en-US" sz="28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Issue: Whether the unrest qualifies as insurrection/rebellion and is excluded or if it rather constitutes a covered riot or civil commotion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0CF799-4109-5494-8DDF-A9CFEE84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de-DE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Exclusion</a:t>
            </a:r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Clause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90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C1FF1-B93E-B891-57AF-2495EACC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E4A61D06-E7D8-7C5A-5149-EFE76CD7B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7E63CB4-E741-1379-0EE1-6E243F922B2F}"/>
              </a:ext>
            </a:extLst>
          </p:cNvPr>
          <p:cNvSpPr txBox="1"/>
          <p:nvPr/>
        </p:nvSpPr>
        <p:spPr>
          <a:xfrm>
            <a:off x="838198" y="1690693"/>
            <a:ext cx="10672154" cy="38841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Differentiating between “riots” and “rebellion”: intensity and purpose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Approach: assessing the overall picture and context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Arguments for coverage: focus on political protest, not overthrowing government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Arguments against coverage: high level of violence, presence of armed forces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3C4EEB-F96D-4004-D608-67F1095A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de-DE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Exclusion</a:t>
            </a:r>
            <a:r>
              <a:rPr kumimoji="0" lang="de-D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Clause - Possible </a:t>
            </a:r>
            <a:r>
              <a:rPr kumimoji="0" lang="de-DE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Interpretations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63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90623-DE22-4179-9491-BA080AA27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9100739F-6EA6-29CA-AE98-C31A9CC03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E1A6F4-D243-AA61-988E-D0339B3CB71A}"/>
              </a:ext>
            </a:extLst>
          </p:cNvPr>
          <p:cNvSpPr txBox="1"/>
          <p:nvPr/>
        </p:nvSpPr>
        <p:spPr>
          <a:xfrm>
            <a:off x="681644" y="1690693"/>
            <a:ext cx="10672154" cy="30223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Limits the duration of damage coverage for certain listed perils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Affects the aggregation of losses and the application of event limits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Calibri"/>
              </a:rPr>
              <a:t>T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ypical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72, 96 or 168 consecutive hours for riots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>
                <a:solidFill>
                  <a:srgbClr val="000000"/>
                </a:solidFill>
              </a:rPr>
              <a:t>C</a:t>
            </a:r>
            <a:r>
              <a:rPr lang="en-US" sz="2800" b="0">
                <a:solidFill>
                  <a:srgbClr val="000000"/>
                </a:solidFill>
                <a:effectLst/>
              </a:rPr>
              <a:t>ertain types of losses (e.g. physical damage or business </a:t>
            </a:r>
            <a:r>
              <a:rPr lang="en-US" sz="2800">
                <a:solidFill>
                  <a:srgbClr val="000000"/>
                </a:solidFill>
              </a:rPr>
              <a:t>i</a:t>
            </a:r>
            <a:r>
              <a:rPr lang="en-US" sz="2800" b="0">
                <a:solidFill>
                  <a:srgbClr val="000000"/>
                </a:solidFill>
                <a:effectLst/>
              </a:rPr>
              <a:t>nterruption Losses) can at times be exempt from the hours limitations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 kumimoji="0" lang="en-US" sz="28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5260D4-20E5-465C-DD07-4AFA3123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Hours Clause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35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E6447-2306-FECF-8308-8DD4B06CF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E9250C-4543-0AC9-B234-6659F66E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3606635"/>
          </a:xfrm>
        </p:spPr>
        <p:txBody>
          <a:bodyPr>
            <a:normAutofit/>
          </a:bodyPr>
          <a:lstStyle/>
          <a:p>
            <a:pPr algn="ctr" defTabSz="457200">
              <a:lnSpc>
                <a:spcPct val="100000"/>
              </a:lnSpc>
              <a:spcBef>
                <a:spcPct val="20000"/>
              </a:spcBef>
              <a:defRPr/>
            </a:pPr>
            <a:r>
              <a:rPr lang="sv-SE" sz="4000" b="1">
                <a:latin typeface="Calibri"/>
                <a:ea typeface="+mn-ea"/>
                <a:cs typeface="+mn-cs"/>
              </a:rPr>
              <a:t>Caledonian Riots</a:t>
            </a:r>
          </a:p>
        </p:txBody>
      </p:sp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EBED3E21-35E5-0570-6F27-DEADC3EC0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83CF837-2D19-1FE0-A756-D026E5BD70C8}"/>
              </a:ext>
            </a:extLst>
          </p:cNvPr>
          <p:cNvSpPr txBox="1"/>
          <p:nvPr/>
        </p:nvSpPr>
        <p:spPr>
          <a:xfrm>
            <a:off x="2032000" y="3256961"/>
            <a:ext cx="8518769" cy="11757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Karl Ömer Rösch &amp; Dr. </a:t>
            </a:r>
            <a:r>
              <a:rPr lang="en-US" sz="3200">
                <a:solidFill>
                  <a:prstClr val="black">
                    <a:tint val="75000"/>
                  </a:prstClr>
                </a:solidFill>
                <a:latin typeface="Calibri"/>
              </a:rPr>
              <a:t>Nikolaos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Tsolakidis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>
                <a:solidFill>
                  <a:prstClr val="black">
                    <a:tint val="75000"/>
                  </a:prstClr>
                </a:solidFill>
                <a:latin typeface="Calibri"/>
              </a:rPr>
              <a:t>ARKTIK Legal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04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>
                <a:latin typeface="+mn-lt"/>
              </a:rPr>
              <a:t>Ex Gratia Payments and Follow-the-Settlements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4542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t>Ex Gratia Payments:</a:t>
            </a:r>
          </a:p>
          <a:p>
            <a:pPr marL="355600" indent="-355600"/>
            <a:r>
              <a:t>Payments made without legal obligation</a:t>
            </a:r>
            <a:r>
              <a:rPr lang="en-US"/>
              <a:t>.</a:t>
            </a:r>
          </a:p>
          <a:p>
            <a:pPr marL="355600" indent="-355600"/>
            <a:r>
              <a:rPr lang="en-US" err="1"/>
              <a:t>Reinsurers</a:t>
            </a:r>
            <a:r>
              <a:t> not </a:t>
            </a:r>
            <a:r>
              <a:rPr lang="de-DE" err="1"/>
              <a:t>liable</a:t>
            </a:r>
            <a:r>
              <a:t> </a:t>
            </a:r>
            <a:r>
              <a:rPr lang="de-DE" err="1"/>
              <a:t>for</a:t>
            </a:r>
            <a:r>
              <a:t> ex </a:t>
            </a:r>
            <a:r>
              <a:rPr lang="de-DE" err="1"/>
              <a:t>gratia</a:t>
            </a:r>
            <a:r>
              <a:t> </a:t>
            </a:r>
            <a:r>
              <a:rPr lang="de-DE" err="1"/>
              <a:t>payments</a:t>
            </a:r>
            <a:r>
              <a:rPr lang="de-DE"/>
              <a:t>.</a:t>
            </a:r>
          </a:p>
          <a:p>
            <a:pPr marL="355600" indent="-355600"/>
            <a:r>
              <a:rPr lang="en-GB" noProof="0"/>
              <a:t>Issue: When is a payment ex gratia – when within a benevolent interpretation of the insurance contract?</a:t>
            </a:r>
            <a:endParaRPr lang="en-GB" noProof="0">
              <a:ea typeface="Calibri"/>
              <a:cs typeface="Calibri"/>
            </a:endParaRPr>
          </a:p>
          <a:p>
            <a:pPr marL="228600" indent="-228600"/>
            <a:endParaRPr lang="en-GB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t>Follow-the-Settlements Clause:</a:t>
            </a:r>
            <a:endParaRPr lang="de-DE">
              <a:ea typeface="Calibri"/>
              <a:cs typeface="Calibri"/>
            </a:endParaRPr>
          </a:p>
          <a:p>
            <a:pPr marL="355600" indent="-355600"/>
            <a:r>
              <a:t>Claims settlements binding on reinsurers</a:t>
            </a:r>
            <a:r>
              <a:rPr lang="en-US"/>
              <a:t>.</a:t>
            </a:r>
            <a:endParaRPr/>
          </a:p>
          <a:p>
            <a:pPr marL="355600" indent="-355600"/>
            <a:r>
              <a:t>Must be within terms of original policies and reinsurance contract</a:t>
            </a:r>
            <a:r>
              <a:rPr lang="en-US"/>
              <a:t>.</a:t>
            </a:r>
            <a:endParaRPr/>
          </a:p>
        </p:txBody>
      </p:sp>
      <p:pic>
        <p:nvPicPr>
          <p:cNvPr id="4" name="Grafik 3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CB3AB161-4854-8FFB-4D10-FFF98E0AA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9691E-5A77-5B8A-CA85-DC6DC4537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9">
            <a:extLst>
              <a:ext uri="{FF2B5EF4-FFF2-40B4-BE49-F238E27FC236}">
                <a16:creationId xmlns:a16="http://schemas.microsoft.com/office/drawing/2014/main" id="{AA65B82E-E5CF-3911-DD85-FAF40B5BF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241801"/>
              </p:ext>
            </p:extLst>
          </p:nvPr>
        </p:nvGraphicFramePr>
        <p:xfrm>
          <a:off x="642819" y="1253913"/>
          <a:ext cx="1073163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fik 1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2F3DDD02-00D4-7AE9-0B60-D004B6375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D069E-CEB8-21F9-D8D2-BD71E52E4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1805E2-0AEC-4222-83E3-073047E9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General Overview on French territories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lang="en-GB" noProof="0">
              <a:cs typeface="Mongolian Baiti" panose="03000500000000000000" pitchFamily="66" charset="0"/>
            </a:endParaRPr>
          </a:p>
        </p:txBody>
      </p:sp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817477FC-A325-6C86-A0F9-494D2532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5EB4-DD19-CA85-026D-DD33CC327E2F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F560D1B-E625-7ADF-BE80-C719E0E0A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140049"/>
              </p:ext>
            </p:extLst>
          </p:nvPr>
        </p:nvGraphicFramePr>
        <p:xfrm>
          <a:off x="433138" y="1788598"/>
          <a:ext cx="11194180" cy="4381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836">
                  <a:extLst>
                    <a:ext uri="{9D8B030D-6E8A-4147-A177-3AD203B41FA5}">
                      <a16:colId xmlns:a16="http://schemas.microsoft.com/office/drawing/2014/main" val="4139789459"/>
                    </a:ext>
                  </a:extLst>
                </a:gridCol>
                <a:gridCol w="2238836">
                  <a:extLst>
                    <a:ext uri="{9D8B030D-6E8A-4147-A177-3AD203B41FA5}">
                      <a16:colId xmlns:a16="http://schemas.microsoft.com/office/drawing/2014/main" val="2225041475"/>
                    </a:ext>
                  </a:extLst>
                </a:gridCol>
                <a:gridCol w="2238836">
                  <a:extLst>
                    <a:ext uri="{9D8B030D-6E8A-4147-A177-3AD203B41FA5}">
                      <a16:colId xmlns:a16="http://schemas.microsoft.com/office/drawing/2014/main" val="1594527917"/>
                    </a:ext>
                  </a:extLst>
                </a:gridCol>
                <a:gridCol w="2238836">
                  <a:extLst>
                    <a:ext uri="{9D8B030D-6E8A-4147-A177-3AD203B41FA5}">
                      <a16:colId xmlns:a16="http://schemas.microsoft.com/office/drawing/2014/main" val="394779153"/>
                    </a:ext>
                  </a:extLst>
                </a:gridCol>
                <a:gridCol w="2238836">
                  <a:extLst>
                    <a:ext uri="{9D8B030D-6E8A-4147-A177-3AD203B41FA5}">
                      <a16:colId xmlns:a16="http://schemas.microsoft.com/office/drawing/2014/main" val="425090349"/>
                    </a:ext>
                  </a:extLst>
                </a:gridCol>
              </a:tblGrid>
              <a:tr h="499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Type of territory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Examples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Political Status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Separatism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Economy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extLst>
                  <a:ext uri="{0D108BD9-81ED-4DB2-BD59-A6C34878D82A}">
                    <a16:rowId xmlns:a16="http://schemas.microsoft.com/office/drawing/2014/main" val="3133383657"/>
                  </a:ext>
                </a:extLst>
              </a:tr>
              <a:tr h="9762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DOM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Guadeloupe, Martinique, Réunion, Mayotte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Fully integrated French regions</a:t>
                      </a: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 significant independence movement</a:t>
                      </a: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Agriculture, tourism, limited industry</a:t>
                      </a:r>
                    </a:p>
                  </a:txBody>
                  <a:tcPr marL="8027" marR="8027" marT="8027" marB="8027" anchor="ctr"/>
                </a:tc>
                <a:extLst>
                  <a:ext uri="{0D108BD9-81ED-4DB2-BD59-A6C34878D82A}">
                    <a16:rowId xmlns:a16="http://schemas.microsoft.com/office/drawing/2014/main" val="1238115078"/>
                  </a:ext>
                </a:extLst>
              </a:tr>
              <a:tr h="1452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COM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French Polynesia,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Wallis and Futuna</a:t>
                      </a: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Partial autonomy,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but no frozen voting rights</a:t>
                      </a: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Partial independence movements,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but stable</a:t>
                      </a: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Tourism, pearl farming,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fishing</a:t>
                      </a:r>
                    </a:p>
                  </a:txBody>
                  <a:tcPr marL="8027" marR="8027" marT="8027" marB="8027" anchor="ctr"/>
                </a:tc>
                <a:extLst>
                  <a:ext uri="{0D108BD9-81ED-4DB2-BD59-A6C34878D82A}">
                    <a16:rowId xmlns:a16="http://schemas.microsoft.com/office/drawing/2014/main" val="1561412875"/>
                  </a:ext>
                </a:extLst>
              </a:tr>
              <a:tr h="1452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New Caledonia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</a:rPr>
                        <a:t>–</a:t>
                      </a:r>
                      <a:endParaRPr lang="en-GB" sz="12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Sui generis, extensive autonomy,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frozen right to vote</a:t>
                      </a: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Strong, historically grown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independence movement (FLNKS)</a:t>
                      </a:r>
                    </a:p>
                  </a:txBody>
                  <a:tcPr marL="8027" marR="8027" marT="8027" marB="802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Nickel mining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noProof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(20–30% of global reserves), industry</a:t>
                      </a:r>
                    </a:p>
                  </a:txBody>
                  <a:tcPr marL="8027" marR="8027" marT="8027" marB="8027" anchor="ctr"/>
                </a:tc>
                <a:extLst>
                  <a:ext uri="{0D108BD9-81ED-4DB2-BD59-A6C34878D82A}">
                    <a16:rowId xmlns:a16="http://schemas.microsoft.com/office/drawing/2014/main" val="3942416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782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1659-6159-7C49-E47C-373A5D9B3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17AD597C-C1E6-3606-EC6D-FE906ECC3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6E2D6-4078-6C9C-FEB6-0731E1B96DEF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97CA7F7-4E36-AD17-C563-E625FF20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4539"/>
            <a:ext cx="10515600" cy="1325563"/>
          </a:xfrm>
        </p:spPr>
        <p:txBody>
          <a:bodyPr/>
          <a:lstStyle/>
          <a:p>
            <a:pPr algn="ctr"/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Economic Overview on French territories</a:t>
            </a:r>
            <a:endParaRPr lang="en-GB" noProof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49E317-FF70-871C-D502-40D22D413B14}"/>
              </a:ext>
            </a:extLst>
          </p:cNvPr>
          <p:cNvSpPr txBox="1"/>
          <p:nvPr/>
        </p:nvSpPr>
        <p:spPr>
          <a:xfrm>
            <a:off x="838200" y="4103774"/>
            <a:ext cx="1051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comparable industrial concentration such as in New Caledonia</a:t>
            </a:r>
          </a:p>
          <a:p>
            <a:endParaRPr lang="de-DE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00737793-F7EA-ECCD-FA4A-4F1C85E73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32694"/>
              </p:ext>
            </p:extLst>
          </p:nvPr>
        </p:nvGraphicFramePr>
        <p:xfrm>
          <a:off x="258418" y="1172818"/>
          <a:ext cx="11601297" cy="4784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7099">
                  <a:extLst>
                    <a:ext uri="{9D8B030D-6E8A-4147-A177-3AD203B41FA5}">
                      <a16:colId xmlns:a16="http://schemas.microsoft.com/office/drawing/2014/main" val="584205377"/>
                    </a:ext>
                  </a:extLst>
                </a:gridCol>
                <a:gridCol w="3872071">
                  <a:extLst>
                    <a:ext uri="{9D8B030D-6E8A-4147-A177-3AD203B41FA5}">
                      <a16:colId xmlns:a16="http://schemas.microsoft.com/office/drawing/2014/main" val="2528391512"/>
                    </a:ext>
                  </a:extLst>
                </a:gridCol>
                <a:gridCol w="3862127">
                  <a:extLst>
                    <a:ext uri="{9D8B030D-6E8A-4147-A177-3AD203B41FA5}">
                      <a16:colId xmlns:a16="http://schemas.microsoft.com/office/drawing/2014/main" val="1674930329"/>
                    </a:ext>
                  </a:extLst>
                </a:gridCol>
              </a:tblGrid>
              <a:tr h="3705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Territory (important examples)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Main Economic Sectors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Key Features/Notes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3029271716"/>
                  </a:ext>
                </a:extLst>
              </a:tr>
              <a:tr h="632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New Caledonia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Mining (nickel), services, public sector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Highly concentrated in nickel mining; mining = major GDP/employment share; limited diversification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180740305"/>
                  </a:ext>
                </a:extLst>
              </a:tr>
              <a:tr h="632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French Polynesia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 marL="0" marR="0" lvl="0" indent="0" algn="l" defTabSz="91445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Services (esp. tourism), pearl farming, fisheries, small-scale industry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Economy dominated by tourism and services; small-scale agro-processing and crafts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410462452"/>
                  </a:ext>
                </a:extLst>
              </a:tr>
              <a:tr h="632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Guadeloupe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Services (tourism, public), agriculture, light industry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Services dominate; some </a:t>
                      </a:r>
                      <a:r>
                        <a:rPr lang="en-US" sz="1200" err="1">
                          <a:effectLst/>
                        </a:rPr>
                        <a:t>agro</a:t>
                      </a:r>
                      <a:r>
                        <a:rPr lang="en-US" sz="1200">
                          <a:effectLst/>
                        </a:rPr>
                        <a:t>-food industry (rum, sugar); fragmented industrial base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3635090770"/>
                  </a:ext>
                </a:extLst>
              </a:tr>
              <a:tr h="632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Martinique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Services (public, tourism), agriculture, light industry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Similar to Guadeloupe; services and public sector are largest; minor agro-food and light industry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3192193725"/>
                  </a:ext>
                </a:extLst>
              </a:tr>
              <a:tr h="6072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Réunion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Services (public, tourism), agriculture, light industry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Services and public sector dominant; sugar, rum, light manufacturing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855535770"/>
                  </a:ext>
                </a:extLst>
              </a:tr>
              <a:tr h="632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French Guiana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Public sector, mining (gold), services, agriculture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Large public sector; gold mining significant; some agriculture (rice, bananas), space industry (Kourou)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305189058"/>
                  </a:ext>
                </a:extLst>
              </a:tr>
              <a:tr h="632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Mayotte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Services (public), agriculture, fisheries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Public sector and services dominate; agriculture and fishing important locally</a:t>
                      </a:r>
                      <a:endParaRPr lang="de-DE" sz="12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3646919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07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FCA05-41B5-E1B3-F7B9-74F3D445B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2762DC3A-D2B7-5EB2-87F2-5F716C430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9E9EF89-E100-752E-FFF0-0C4C88C5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>
                <a:latin typeface="+mn-lt"/>
              </a:rPr>
              <a:t>Comparative Risk Assessment of Civil Unrest</a:t>
            </a:r>
            <a:endParaRPr lang="en-GB" noProof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F67F02-9D0D-AE4C-C716-C79595FFF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90693"/>
            <a:ext cx="10515600" cy="4802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noProof="0"/>
              <a:t>Factor I: Likelihood of a similar </a:t>
            </a:r>
            <a:r>
              <a:rPr lang="en-US" sz="2400" b="1"/>
              <a:t>e</a:t>
            </a:r>
            <a:r>
              <a:rPr lang="en-US" sz="2400" b="1" noProof="0"/>
              <a:t>vent</a:t>
            </a:r>
          </a:p>
          <a:p>
            <a:pPr marL="0" indent="0">
              <a:buNone/>
            </a:pPr>
            <a:r>
              <a:rPr lang="en-US" sz="2400" u="sng"/>
              <a:t>Comparison of the political status and separatism movements in the French territories</a:t>
            </a:r>
            <a:r>
              <a:rPr lang="en-US" sz="2400"/>
              <a:t>, e.g.</a:t>
            </a:r>
          </a:p>
          <a:p>
            <a:pPr marL="355600" indent="-355600"/>
            <a:r>
              <a:rPr lang="en-US" sz="2400" noProof="0"/>
              <a:t>Historical precedent of political or ethnic tensions.</a:t>
            </a:r>
          </a:p>
          <a:p>
            <a:pPr marL="355600" indent="-355600"/>
            <a:r>
              <a:rPr lang="en-US" sz="2400" noProof="0"/>
              <a:t>Presence of unresolved constitutional or autonomy disputes.</a:t>
            </a:r>
          </a:p>
          <a:p>
            <a:pPr marL="355600" indent="-355600"/>
            <a:r>
              <a:rPr lang="en-US" sz="2400" noProof="0"/>
              <a:t>Degree of </a:t>
            </a:r>
            <a:r>
              <a:rPr lang="en-US" sz="2400" noProof="0" err="1"/>
              <a:t>mobilisation</a:t>
            </a:r>
            <a:r>
              <a:rPr lang="en-US" sz="2400" noProof="0"/>
              <a:t> and </a:t>
            </a:r>
            <a:r>
              <a:rPr lang="en-US" sz="2400" noProof="0" err="1"/>
              <a:t>organisation</a:t>
            </a:r>
            <a:r>
              <a:rPr lang="en-US" sz="2400" noProof="0"/>
              <a:t> of protest movements.</a:t>
            </a:r>
          </a:p>
          <a:p>
            <a:pPr marL="355600" indent="-355600"/>
            <a:r>
              <a:rPr lang="en-US" sz="2400" noProof="0"/>
              <a:t>Trigger events.</a:t>
            </a:r>
          </a:p>
          <a:p>
            <a:pPr marL="0" indent="0">
              <a:buNone/>
            </a:pPr>
            <a:r>
              <a:rPr lang="en-US" sz="2400" b="1" noProof="0"/>
              <a:t>Factor II</a:t>
            </a:r>
            <a:r>
              <a:rPr lang="en-US" sz="2400" b="1"/>
              <a:t>:</a:t>
            </a:r>
            <a:r>
              <a:rPr lang="en-US" sz="2400" b="1" noProof="0"/>
              <a:t> Damage Potential</a:t>
            </a:r>
          </a:p>
          <a:p>
            <a:pPr marL="0" indent="0">
              <a:buNone/>
            </a:pPr>
            <a:r>
              <a:rPr lang="en-US" sz="2400" u="sng"/>
              <a:t>Comparison of the economy in the French territories</a:t>
            </a:r>
            <a:r>
              <a:rPr lang="en-US" sz="2400"/>
              <a:t>, e.g.</a:t>
            </a:r>
            <a:endParaRPr lang="en-US" sz="2400" noProof="0"/>
          </a:p>
          <a:p>
            <a:pPr marL="355600" indent="-355600"/>
            <a:r>
              <a:rPr lang="en-US" sz="2400" noProof="0"/>
              <a:t>Concentration of insured assets (e.g. industrial zones, infrastructure).</a:t>
            </a:r>
          </a:p>
          <a:p>
            <a:pPr marL="355600" indent="-355600"/>
            <a:r>
              <a:rPr lang="en-US" sz="2400" noProof="0"/>
              <a:t>Economic reliance on vulnerable sectors (e.g. mining, tourism).</a:t>
            </a:r>
          </a:p>
          <a:p>
            <a:endParaRPr lang="en-US" sz="2400" noProof="0"/>
          </a:p>
          <a:p>
            <a:pPr marL="0" indent="0">
              <a:buNone/>
            </a:pPr>
            <a:endParaRPr lang="en-US" sz="2400" noProof="0"/>
          </a:p>
        </p:txBody>
      </p:sp>
    </p:spTree>
    <p:extLst>
      <p:ext uri="{BB962C8B-B14F-4D97-AF65-F5344CB8AC3E}">
        <p14:creationId xmlns:p14="http://schemas.microsoft.com/office/powerpoint/2010/main" val="3421204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F87F9-80A6-FDD0-655E-0F6BBFE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88889284-4D89-9138-87C0-FDC8B9311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4536-51ED-4BDE-F5FB-2976DC6F2AC2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550417-0355-8961-0544-2ADF1F90D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275" y="1788598"/>
            <a:ext cx="10603523" cy="4874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5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 Status &amp; Separatism Movements</a:t>
            </a:r>
            <a:endParaRPr lang="en-US" sz="2700" noProof="0">
              <a:solidFill>
                <a:prstClr val="black"/>
              </a:solidFill>
              <a:latin typeface="Calibri" panose="020F0502020204030204"/>
            </a:endParaRPr>
          </a:p>
          <a:p>
            <a:pPr marL="355600" indent="-355600">
              <a:defRPr/>
            </a:pPr>
            <a:r>
              <a:rPr lang="en-US" sz="2700" noProof="0">
                <a:solidFill>
                  <a:prstClr val="black"/>
                </a:solidFill>
                <a:latin typeface="Calibri" panose="020F0502020204030204"/>
              </a:rPr>
              <a:t>New Caledonia: Sui generis collectivity with a 1998 autonomy agreement (Nouméa Accord) and unresolved independence referendums (2020–2021). Active Kanak separatist movements (FLNKS) and recent violent protests</a:t>
            </a:r>
            <a:r>
              <a:rPr lang="en-US" sz="270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2700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sz="2700" noProof="0">
                <a:solidFill>
                  <a:prstClr val="black"/>
                </a:solidFill>
                <a:latin typeface="Calibri" panose="020F0502020204030204"/>
              </a:rPr>
              <a:t>French Polynesia: Overseas country with limited autonomy. Pro-independence </a:t>
            </a:r>
            <a:r>
              <a:rPr lang="en-US" sz="2700" noProof="0" err="1">
                <a:solidFill>
                  <a:prstClr val="black"/>
                </a:solidFill>
                <a:latin typeface="Calibri" panose="020F0502020204030204"/>
              </a:rPr>
              <a:t>Tavini</a:t>
            </a:r>
            <a:r>
              <a:rPr lang="en-US" sz="2700" noProof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700" noProof="0" err="1">
                <a:solidFill>
                  <a:prstClr val="black"/>
                </a:solidFill>
                <a:latin typeface="Calibri" panose="020F0502020204030204"/>
              </a:rPr>
              <a:t>Huiraatira</a:t>
            </a:r>
            <a:r>
              <a:rPr lang="en-US" sz="2700" noProof="0">
                <a:solidFill>
                  <a:prstClr val="black"/>
                </a:solidFill>
                <a:latin typeface="Calibri" panose="020F0502020204030204"/>
              </a:rPr>
              <a:t> party holds 44% of assembly seats, but tensions are largely institutional.</a:t>
            </a:r>
            <a:endParaRPr lang="en-US" sz="2700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sz="2700" noProof="0">
                <a:solidFill>
                  <a:prstClr val="black"/>
                </a:solidFill>
                <a:latin typeface="Calibri" panose="020F0502020204030204"/>
              </a:rPr>
              <a:t>Martinique/Guadeloupe: Overseas departments (Article 73) with limited autonomy. Pro-independence movements (e.g., Martinican Liberation Party) lack broad support but have growing influence amid social inequality debates</a:t>
            </a:r>
            <a:r>
              <a:rPr lang="en-US" sz="270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2700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228600" indent="-228600">
              <a:defRPr/>
            </a:pPr>
            <a:endParaRPr lang="en-US" sz="2700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A8D45F-D59C-813D-DD7D-C078A662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I. Likelihood of a Similar Event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778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DEF57-4817-3C77-261B-B838C447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C54AC626-41F8-B868-E904-BB53C8C4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0673A-C78D-E446-079A-877807093B4A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F703216-FD9B-0BA5-74FC-E08314478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275" y="1796717"/>
            <a:ext cx="10603523" cy="4874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5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Historical Precedent</a:t>
            </a: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New Caledonia: Decades of ethnic tensions (1980s civil war, 2024 riots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).</a:t>
            </a:r>
            <a:endParaRPr lang="en-US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French Polynesia: Annexation conflicts (1840s–1897) and nuclear-testing grievances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Caribbean territories: 2009 Guadeloupe general strikes over living costs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C11400-C395-19A9-95D3-034E3B38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I. Likelihood of a Similar Event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50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880FA-81F6-D546-F2EA-B561A6BFE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7F807567-77FD-EDB3-BDF4-F933C67D4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1C74-E50D-9F35-CF42-6F476CBB9874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A193FB-E1C2-44AF-FC0F-61D399EC9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275" y="1887305"/>
            <a:ext cx="10603523" cy="4874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5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Constitutional disputes</a:t>
            </a: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New Caledonia: Electoral roll reforms (2024) bypassing local consultations sparked unrest.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French Polynesia: Autonomy statute revisions (2004, 2007) remain contested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Article 73 territories: Repeated calls for greater fiscal/political autonomy ignored by Paris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6F62F8-A469-FE2B-C5E1-3623CC91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I. Likelihood of a Similar Event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1288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194BB-6B7D-E3A6-165A-0939431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277B79BF-8B6E-13E5-6043-E10146836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5990-3A22-9409-B325-AE917E7524EB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1FCB8A-C3EE-F818-DB35-FE9ABACA6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796717"/>
            <a:ext cx="10603523" cy="4874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5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Mobilisation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Capacity</a:t>
            </a:r>
            <a:endParaRPr lang="en-US" noProof="0">
              <a:solidFill>
                <a:prstClr val="black"/>
              </a:solidFill>
              <a:latin typeface="Calibri" panose="020F0502020204030204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New Caledonia: Highly </a:t>
            </a:r>
            <a:r>
              <a:rPr lang="en-US" noProof="0" err="1">
                <a:solidFill>
                  <a:prstClr val="black"/>
                </a:solidFill>
                <a:latin typeface="Calibri" panose="020F0502020204030204"/>
              </a:rPr>
              <a:t>organised</a:t>
            </a: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 Kanak groups (CCAT) with cross-territory solidarity (e.g., Guadeloupe, Réunion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).</a:t>
            </a: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French Polynesia: Protests are sporadic and fragmented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Caribbean: Smaller, less coordinated movements but rising youth activism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0" indent="0">
              <a:buNone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3B4B6F-56D3-9C41-7EAC-D5A2EFAC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I. Likelihood of a Similar Event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0952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24845-3A25-DD0D-3854-463F670AD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D3EF6E77-421B-FB11-6850-E0E8706D7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0C3E0-B096-64ED-8A28-B22BC5B1F89C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EDF70B-4B28-A2B3-641E-690CA0E08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796717"/>
            <a:ext cx="10603523" cy="4874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5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 Events</a:t>
            </a:r>
            <a:endParaRPr lang="en-US" noProof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2024 Riots in New Caledonia:</a:t>
            </a:r>
            <a:endParaRPr lang="en-US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Proposed constitutional reform to expand voting rights.</a:t>
            </a:r>
            <a:endParaRPr lang="en-US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Perceived as a threat to Kanak political representation.</a:t>
            </a:r>
            <a:endParaRPr lang="en-US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228600" indent="-228600">
              <a:defRPr/>
            </a:pPr>
            <a:endParaRPr lang="en-US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Situation in other French territories:</a:t>
            </a:r>
            <a:endParaRPr lang="en-US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 similar reforms.</a:t>
            </a:r>
            <a:endParaRPr lang="en-US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 similar ethnical situation.</a:t>
            </a:r>
            <a:endParaRPr lang="en-US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228600" indent="-228600">
              <a:defRPr/>
            </a:pPr>
            <a:endParaRPr lang="en-US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EE1A02-2938-17B6-145D-01C8FFBF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I. Likelihood of a Similar Event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9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34651-E0C5-99EE-55DF-EB39B06D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BC060-AE99-496E-CACE-5DACD4A0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43" y="409735"/>
            <a:ext cx="10515600" cy="2389221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</a:t>
            </a:r>
            <a:endParaRPr lang="sv-SE" b="1">
              <a:solidFill>
                <a:prstClr val="black"/>
              </a:solidFill>
              <a:cs typeface="Mongolian Baiti" panose="03000500000000000000" pitchFamily="66" charset="0"/>
            </a:endParaRPr>
          </a:p>
        </p:txBody>
      </p:sp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6848FCB8-39A6-50F0-B93D-26AE1116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C58595D-D7D5-65FB-C3BD-A67405DEADC1}"/>
              </a:ext>
            </a:extLst>
          </p:cNvPr>
          <p:cNvSpPr txBox="1"/>
          <p:nvPr/>
        </p:nvSpPr>
        <p:spPr>
          <a:xfrm>
            <a:off x="2432825" y="2504773"/>
            <a:ext cx="73263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UcPeriod"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Introductory Facts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UcPeriod"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Insurance Implications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UcPeriod"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Re-Insurance Implications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UcPeriod"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Implications for further French Territories 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UcPeriod"/>
              <a:tabLst/>
              <a:defRPr/>
            </a:pPr>
            <a:r>
              <a:rPr lang="en-US" sz="2800">
                <a:solidFill>
                  <a:prstClr val="black">
                    <a:tint val="75000"/>
                  </a:prstClr>
                </a:solidFill>
                <a:latin typeface="Calibri"/>
              </a:rPr>
              <a:t>Subrogation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UcPeriod"/>
              <a:tabLst/>
              <a:defRPr/>
            </a:pPr>
            <a:r>
              <a:rPr lang="en-US" sz="2800">
                <a:solidFill>
                  <a:prstClr val="black">
                    <a:tint val="75000"/>
                  </a:prstClr>
                </a:solidFill>
                <a:latin typeface="Calibri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6286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9482D-2657-0532-C807-74084CE7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30CC9819-9EF9-07CA-39CA-EE9CEE65B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BD48-A519-12C1-BC88-BB95C035CA4C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F9972A-EB1B-C715-37E2-F45BD9A2E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788598"/>
            <a:ext cx="10603523" cy="4874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5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Typical insurance coverage</a:t>
            </a:r>
            <a:endParaRPr lang="en-US" noProof="0">
              <a:solidFill>
                <a:prstClr val="black"/>
              </a:solidFill>
              <a:latin typeface="Calibri" panose="020F0502020204030204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Industrial assets typically insured against standard risks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Political risk coverage limited or expensive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Unrest in other territories unlikely to cause systemic insured losses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228600" indent="-228600">
              <a:defRPr/>
            </a:pP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9A6315-6A27-3F87-8C12-EAD6778B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II. Damage Potential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323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DDFFE-A7D0-ABD9-4964-769142582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216E9D7E-477A-3EC0-2AFE-DF660DC42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9B848-2719-0EF0-1E0A-5CD0D35C3F10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913533-7BA2-9323-7A53-C553C9D33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788598"/>
            <a:ext cx="10603523" cy="4874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5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Insured Assets at Risk</a:t>
            </a:r>
            <a:endParaRPr lang="en-US" noProof="0">
              <a:solidFill>
                <a:prstClr val="black"/>
              </a:solidFill>
              <a:latin typeface="Calibri" panose="020F0502020204030204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New Caledonia: Nickel mining infrastructure (e.g., </a:t>
            </a:r>
            <a:r>
              <a:rPr lang="en-US" noProof="0" err="1">
                <a:solidFill>
                  <a:prstClr val="black"/>
                </a:solidFill>
                <a:latin typeface="Calibri" panose="020F0502020204030204"/>
              </a:rPr>
              <a:t>Koniambo</a:t>
            </a: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 plant, 20% GDP at risk) and critical port facilities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French Polynesia: Tourism hubs (e.g., Bora Bora resorts) and pearl farming infrastructure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Martinique/Guadeloupe: Industrial zones (petrochemical plants) and tourism infrastructure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D1B9CA-C4E2-A99D-FACF-E1B39416D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II. Damage Potential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63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08F76-E7DC-0993-AEBB-F0AE753F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C8FD39A1-4EA0-7D33-BE65-8681A26F6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54683-E79A-E297-CAC9-4DD29EB48BFB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006169-F909-EABD-209D-7980F885C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8598"/>
            <a:ext cx="10515600" cy="4874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5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Vulnerabilities</a:t>
            </a:r>
            <a:endParaRPr lang="en-US" noProof="0">
              <a:solidFill>
                <a:prstClr val="black"/>
              </a:solidFill>
              <a:latin typeface="Calibri" panose="020F0502020204030204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New Caledonia: Nickel sector employs 20–25% of workforce; global price volatility and Indonesian competition threaten stability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French Polynesia: </a:t>
            </a:r>
            <a:r>
              <a:rPr lang="en-US" noProof="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Tourism (</a:t>
            </a:r>
            <a:r>
              <a:rPr lang="en-US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13</a:t>
            </a:r>
            <a:r>
              <a:rPr lang="en-US" noProof="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% GDP pre-pandemic) and fisheries exposed to climate/geopolitical shocks</a:t>
            </a:r>
            <a:r>
              <a:rPr lang="en-US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.</a:t>
            </a:r>
            <a:r>
              <a:rPr lang="en-US" noProof="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endParaRPr lang="en-US" noProof="0">
              <a:solidFill>
                <a:prstClr val="black"/>
              </a:solidFill>
              <a:highlight>
                <a:srgbClr val="FFFFFF"/>
              </a:highlight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Caribbean Territories: Agriculture (banana exports) and tourism reliant on EU subsidies and air/sea connectivity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6F054E-CAE0-3EB1-81A7-81A58634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II. Damage Potential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6205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F9AF4-CBAF-C072-C461-88524E793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E7B19C34-C0D9-3DFB-5360-E904D33BE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6FD2-CFF1-9404-435A-FBADE4779455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8C4285-B760-69CD-B567-3D56CDE93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788598"/>
            <a:ext cx="10603523" cy="4874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High Risk: New Caledonia (ongoing unrest, strategic nickel dependence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).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Moderate to low Risk: French Polynesia (autonomy disputes, tourism concentration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).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Emerging Risk: Caribbean territories (social inequality, activist networks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).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noProof="0">
                <a:solidFill>
                  <a:prstClr val="black"/>
                </a:solidFill>
                <a:latin typeface="Calibri" panose="020F0502020204030204"/>
              </a:rPr>
              <a:t>Mitigation strategies: Diversify portfolios, monitor electoral reforms, and engage local partners for real-time risk assessments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noProof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D06EA3-0629-1622-498F-65612ED5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31"/>
            <a:ext cx="10515600" cy="143158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Key Takeaways for (Re-)Insurers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22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71E15-B982-EEFB-5651-83B183D5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9">
            <a:extLst>
              <a:ext uri="{FF2B5EF4-FFF2-40B4-BE49-F238E27FC236}">
                <a16:creationId xmlns:a16="http://schemas.microsoft.com/office/drawing/2014/main" id="{4E36832B-01F6-ECEF-BBB5-1F3C0FD99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865888"/>
              </p:ext>
            </p:extLst>
          </p:nvPr>
        </p:nvGraphicFramePr>
        <p:xfrm>
          <a:off x="642819" y="1253913"/>
          <a:ext cx="1073163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fik 1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D3EA265C-B92C-C5BB-FDF4-99C49EED87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08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9F149-B505-A98E-DE72-3E9FA484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D5EC95C7-2B52-D49A-A2AF-2F71D34C6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255B-6836-1734-EBBC-0DBC9CD1E4C8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2077A39-8D89-EE71-AC79-71A1EB5B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Subrogation Against the French State</a:t>
            </a:r>
            <a:endParaRPr lang="en-GB" noProof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94A6AAD-28AA-ED05-0546-CF063FC8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90693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Article L.121-12 of the French Insurance Code:</a:t>
            </a:r>
          </a:p>
          <a:p>
            <a:pPr marL="717550" lvl="1" indent="-361950" defTabSz="457200">
              <a:lnSpc>
                <a:spcPct val="100000"/>
              </a:lnSpc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insurers may subrogate into the rights of the insured against liable third parties</a:t>
            </a:r>
            <a:r>
              <a:rPr lang="en-GB">
                <a:solidFill>
                  <a:prstClr val="black"/>
                </a:solidFill>
                <a:latin typeface="Calibri"/>
              </a:rPr>
              <a:t>.</a:t>
            </a:r>
            <a:endParaRPr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French State may only be liable for riot-related damages in cases of gross negligence (faute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lourde</a:t>
            </a:r>
            <a:r>
              <a:rPr lang="en-GB">
                <a:solidFill>
                  <a:prstClr val="black"/>
                </a:solidFill>
                <a:latin typeface="Calibri"/>
              </a:rPr>
              <a:t>):</a:t>
            </a:r>
            <a:endParaRPr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17550" lvl="1" indent="-361950" defTabSz="457200">
              <a:lnSpc>
                <a:spcPct val="100000"/>
              </a:lnSpc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high evidentiary threshold      </a:t>
            </a:r>
            <a:r>
              <a:rPr lang="en-GB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successful claims are extremely rare</a:t>
            </a:r>
            <a:endParaRPr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17550" lvl="1" indent="-361950" defTabSz="457200">
              <a:lnSpc>
                <a:spcPct val="100000"/>
              </a:lnSpc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Jurisdiction lies with administrative courts (e.g. Nouméa or Paris); proceedings typically last 2–5 years.</a:t>
            </a:r>
            <a:endParaRPr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French state liability law may not </a:t>
            </a:r>
            <a:r>
              <a:rPr lang="en-GB">
                <a:solidFill>
                  <a:prstClr val="black"/>
                </a:solidFill>
                <a:latin typeface="Calibri"/>
              </a:rPr>
              <a:t>apply in all overseas territories alike.</a:t>
            </a:r>
            <a:endParaRPr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AD71EA8D-D3C9-96D9-950E-268026A77E45}"/>
              </a:ext>
            </a:extLst>
          </p:cNvPr>
          <p:cNvSpPr/>
          <p:nvPr/>
        </p:nvSpPr>
        <p:spPr>
          <a:xfrm>
            <a:off x="5626218" y="3866362"/>
            <a:ext cx="283464" cy="914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492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8ACAA-893C-F558-44F0-FEB253927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F5BF32E1-94DD-DCA8-2435-C14A6761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AA68F-B991-6BA8-0C42-1C9FAABA94E3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A67A9A3-D18C-4E8F-5F29-B9F25DB9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Legal Precedents</a:t>
            </a:r>
            <a:endParaRPr lang="en-GB" noProof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D538042-1202-F234-0B35-C284F463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7392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successful subrogation after riots known</a:t>
            </a:r>
            <a:r>
              <a:rPr lang="en-GB">
                <a:solidFill>
                  <a:prstClr val="black"/>
                </a:solidFill>
                <a:latin typeface="Calibri"/>
              </a:rPr>
              <a:t>.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Exceptionally rare success (e.g. Commune de Grande-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Synthe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2015</a:t>
            </a:r>
            <a:r>
              <a:rPr lang="en-GB">
                <a:solidFill>
                  <a:prstClr val="black"/>
                </a:solidFill>
                <a:latin typeface="Calibri"/>
              </a:rPr>
              <a:t>).</a:t>
            </a:r>
            <a:endParaRPr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355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practice, state immunity and the lack of judicial precedent make recovery highly unlikely</a:t>
            </a:r>
            <a:r>
              <a:rPr lang="en-GB">
                <a:solidFill>
                  <a:prstClr val="black"/>
                </a:solidFill>
                <a:latin typeface="Calibri"/>
              </a:rPr>
              <a:t>.</a:t>
            </a:r>
            <a:endParaRPr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065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D83F7-3B75-A1B2-2E17-FED0841F9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4DF54D31-EED8-4A71-608D-EA5ACA21C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7CD8-BD3C-5A1F-7C46-70BCD2D41A3F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A2AC1C3-6CA9-B3BE-A132-3CE6D891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alibri"/>
              </a:rPr>
              <a:t>Precedence of Subrogation before Reinsurance?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81CE1B0-F0A5-9F66-52D5-4E9DDA2C8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128"/>
            <a:ext cx="10515600" cy="4351338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general legal obligation exists for the cedant to pursue subrogation before claiming under reinsurance.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However, reinsurance contracts may include clauses requiring:</a:t>
            </a:r>
          </a:p>
          <a:p>
            <a:pPr marL="717550" lvl="1" indent="-361950" defTabSz="457200">
              <a:lnSpc>
                <a:spcPct val="100000"/>
              </a:lnSpc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Diligent pursuit of subrogation rights,</a:t>
            </a:r>
          </a:p>
          <a:p>
            <a:pPr marL="717550" lvl="1" indent="-361950" defTabSz="457200">
              <a:lnSpc>
                <a:spcPct val="100000"/>
              </a:lnSpc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Notification of potential recoveries,</a:t>
            </a:r>
          </a:p>
          <a:p>
            <a:pPr marL="717550" lvl="1" indent="-361950" defTabSz="457200">
              <a:lnSpc>
                <a:spcPct val="100000"/>
              </a:lnSpc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even waiver of subrogation if deemed uneconomical or legally futile.</a:t>
            </a:r>
          </a:p>
        </p:txBody>
      </p:sp>
    </p:spTree>
    <p:extLst>
      <p:ext uri="{BB962C8B-B14F-4D97-AF65-F5344CB8AC3E}">
        <p14:creationId xmlns:p14="http://schemas.microsoft.com/office/powerpoint/2010/main" val="345410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6BBBE-1BB3-D5BD-61A5-00416F8A8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493422E7-3ADE-E0D5-884F-440D0C7D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29F0-9571-37A3-B933-E246154820D7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C5CCEA0-7FF0-6870-3734-71379784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+mn-lt"/>
              </a:rPr>
              <a:t>Key Considerations</a:t>
            </a:r>
            <a:endParaRPr lang="de-DE">
              <a:latin typeface="+mn-lt"/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F0A1698-C687-9BE3-78E9-F69218635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273"/>
            <a:ext cx="10515600" cy="4351338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Whether subrogation is a precondition to reinsurance recovery depends on the individual treaty wording.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Reinsurers may request evidence that subrogation was considered and reasonably dismissed.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complex political unrest scenarios, contractual clarity is essential to avoid disputes.</a:t>
            </a:r>
          </a:p>
        </p:txBody>
      </p:sp>
    </p:spTree>
    <p:extLst>
      <p:ext uri="{BB962C8B-B14F-4D97-AF65-F5344CB8AC3E}">
        <p14:creationId xmlns:p14="http://schemas.microsoft.com/office/powerpoint/2010/main" val="4210668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B681E-6513-05F5-7A6D-B359B2D11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9">
            <a:extLst>
              <a:ext uri="{FF2B5EF4-FFF2-40B4-BE49-F238E27FC236}">
                <a16:creationId xmlns:a16="http://schemas.microsoft.com/office/drawing/2014/main" id="{97BF1518-C404-3818-254F-A588908F3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888501"/>
              </p:ext>
            </p:extLst>
          </p:nvPr>
        </p:nvGraphicFramePr>
        <p:xfrm>
          <a:off x="642819" y="1253913"/>
          <a:ext cx="1073163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fik 1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EDDBAFF5-8281-FFFF-65CA-0C78AD2E9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8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CF820-AFA5-8A30-5765-CB6CD06CF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9">
            <a:extLst>
              <a:ext uri="{FF2B5EF4-FFF2-40B4-BE49-F238E27FC236}">
                <a16:creationId xmlns:a16="http://schemas.microsoft.com/office/drawing/2014/main" id="{385DF063-51E4-35A3-FBC5-59C3ADF7C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856700"/>
              </p:ext>
            </p:extLst>
          </p:nvPr>
        </p:nvGraphicFramePr>
        <p:xfrm>
          <a:off x="642819" y="1253913"/>
          <a:ext cx="1073163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AA55645B-188A-3E81-25D5-4A8FFD1AD5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23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4A4A-BFD1-AA6D-FD43-C86083617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7E76867B-2AEC-35C6-7C44-E0094B3CA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6204F-AEFD-6D16-CC49-3E5D70572C35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55FB529-1B21-7A92-1ADA-34652CFB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Summary Table</a:t>
            </a: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4765B0-DECB-AE88-D4B8-0A86A1610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811" y="1690693"/>
            <a:ext cx="827298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09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5AF20-6F53-3388-1AD9-700424E3C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B7D84D72-214C-E6C2-1562-544F560F2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2930-74A6-5E38-DA60-C6D621EA7EB7}"/>
              </a:ext>
            </a:extLst>
          </p:cNvPr>
          <p:cNvSpPr txBox="1">
            <a:spLocks/>
          </p:cNvSpPr>
          <p:nvPr/>
        </p:nvSpPr>
        <p:spPr>
          <a:xfrm>
            <a:off x="1981200" y="1788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E9439A2-12C8-A3DB-F987-B2D722B64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Final </a:t>
            </a:r>
            <a:r>
              <a:rPr kumimoji="0" lang="de-DE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remarks</a:t>
            </a:r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3F9F29-BF6E-9A98-0308-961B33A2AE8B}"/>
              </a:ext>
            </a:extLst>
          </p:cNvPr>
          <p:cNvSpPr txBox="1"/>
          <p:nvPr/>
        </p:nvSpPr>
        <p:spPr>
          <a:xfrm>
            <a:off x="838198" y="1690693"/>
            <a:ext cx="10515600" cy="15573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Caledonia is a legal, political, and economic outlier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Transferability of unrest risk is low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Reinsurance strategies should reflect this asymmetry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192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DE18F04-3B47-A10A-02B0-E4A428DD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6876" y="1832577"/>
            <a:ext cx="7315200" cy="129897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l"/>
            <a:endParaRPr lang="en-GB" sz="4000"/>
          </a:p>
          <a:p>
            <a:pPr algn="l"/>
            <a:endParaRPr lang="en-GB" sz="4000">
              <a:ea typeface="Calibri" panose="020F0502020204030204"/>
              <a:cs typeface="Calibri" panose="020F0502020204030204"/>
            </a:endParaRPr>
          </a:p>
          <a:p>
            <a:r>
              <a:rPr lang="de-DE" sz="4000" err="1">
                <a:ea typeface="Calibri" panose="020F0502020204030204"/>
                <a:cs typeface="Calibri" panose="020F0502020204030204"/>
              </a:rPr>
              <a:t>Thank</a:t>
            </a:r>
            <a:r>
              <a:rPr lang="de-DE" sz="4000">
                <a:ea typeface="Calibri" panose="020F0502020204030204"/>
                <a:cs typeface="Calibri" panose="020F0502020204030204"/>
              </a:rPr>
              <a:t> </a:t>
            </a:r>
            <a:r>
              <a:rPr lang="de-DE" sz="4000" err="1">
                <a:ea typeface="Calibri" panose="020F0502020204030204"/>
                <a:cs typeface="Calibri" panose="020F0502020204030204"/>
              </a:rPr>
              <a:t>you</a:t>
            </a:r>
            <a:r>
              <a:rPr lang="de-DE" sz="4000"/>
              <a:t>!</a:t>
            </a:r>
            <a:endParaRPr lang="de-DE"/>
          </a:p>
          <a:p>
            <a:pPr algn="l"/>
            <a:endParaRPr lang="de-DE"/>
          </a:p>
          <a:p>
            <a:pPr algn="l"/>
            <a:endParaRPr lang="de-DE"/>
          </a:p>
        </p:txBody>
      </p:sp>
      <p:pic>
        <p:nvPicPr>
          <p:cNvPr id="6" name="Grafik 5" descr="Ein Bild, das Text, Schrift, weiß, Design enthält.&#10;&#10;Automatisch generierte Beschreibung">
            <a:extLst>
              <a:ext uri="{FF2B5EF4-FFF2-40B4-BE49-F238E27FC236}">
                <a16:creationId xmlns:a16="http://schemas.microsoft.com/office/drawing/2014/main" id="{45C7E8DA-D6DB-3F16-A2D4-4281BC49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1489"/>
            <a:ext cx="5624854" cy="15498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505429F-0958-8951-E8D0-5EE04EDB55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</a:blip>
          <a:srcRect r="1106"/>
          <a:stretch/>
        </p:blipFill>
        <p:spPr>
          <a:xfrm>
            <a:off x="0" y="3429000"/>
            <a:ext cx="12192000" cy="27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0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CB436-B5E6-8A7C-D613-048B5B50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805D58-8588-0C3E-924D-D82B1316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76958"/>
          </a:xfrm>
        </p:spPr>
        <p:txBody>
          <a:bodyPr/>
          <a:lstStyle/>
          <a:p>
            <a:pPr algn="ctr"/>
            <a:r>
              <a:rPr lang="en-US">
                <a:latin typeface="+mn-lt"/>
                <a:cs typeface="Mongolian Baiti" panose="03000500000000000000" pitchFamily="66" charset="0"/>
              </a:rPr>
              <a:t>New Caledonia</a:t>
            </a:r>
            <a:endParaRPr lang="sv-SE">
              <a:latin typeface="+mn-lt"/>
              <a:cs typeface="Mongolian Baiti" panose="03000500000000000000" pitchFamily="66" charset="0"/>
            </a:endParaRPr>
          </a:p>
        </p:txBody>
      </p:sp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6C4938D8-B6B6-2EAA-DF17-97FA7B708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8824FC-5889-08AC-C175-27AEEBE84E3F}"/>
              </a:ext>
            </a:extLst>
          </p:cNvPr>
          <p:cNvSpPr txBox="1"/>
          <p:nvPr/>
        </p:nvSpPr>
        <p:spPr>
          <a:xfrm>
            <a:off x="838200" y="1624033"/>
            <a:ext cx="10672154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Caledonia is a French overseas territory, located about 1,500 km east of Australia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population mainly consists of Kanaks (the indigenous population) and the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Caldoche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(people of European descent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).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Unbalanced economical situation between Kanaks and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Caldoche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Nickel industry: 13,000 jobs, 25% of global reserves and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 largest exporter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Calibri"/>
              </a:rPr>
              <a:t>Nickel is crucial for production of accumulators, batteries, cell phones and generally for low-carbon technologies.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dependency on French trade (50–66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%).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79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24C5F-C661-8136-E94D-765CD5E0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FBBF3631-7BEE-ED39-96C5-05FC41C1B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477B1CB-098F-5053-C338-B060D02C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>
                <a:solidFill>
                  <a:prstClr val="black"/>
                </a:solidFill>
                <a:latin typeface="Calibri"/>
              </a:rPr>
              <a:t>Special legal status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130858-045C-17AC-BAFD-6348FD83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90693"/>
            <a:ext cx="10515600" cy="4525963"/>
          </a:xfrm>
        </p:spPr>
        <p:txBody>
          <a:bodyPr>
            <a:normAutofit fontScale="92500"/>
          </a:bodyPr>
          <a:lstStyle/>
          <a:p>
            <a:pPr marL="355600" indent="-355600"/>
            <a:r>
              <a:rPr lang="en-GB" noProof="0"/>
              <a:t>Sui generis status under the Nouméa Accord (1998) and Organic Law No. 99-209</a:t>
            </a:r>
          </a:p>
          <a:p>
            <a:pPr marL="355600" indent="-355600"/>
            <a:r>
              <a:rPr lang="en-GB" noProof="0"/>
              <a:t>Extensive legislative autonomy: labour law, property, taxation, electoral law</a:t>
            </a:r>
          </a:p>
          <a:p>
            <a:pPr marL="355600" indent="-355600"/>
            <a:r>
              <a:rPr lang="en-GB" noProof="0"/>
              <a:t>Shared sovereignty: France retains defence, currency, foreign affairs</a:t>
            </a:r>
          </a:p>
          <a:p>
            <a:pPr marL="355600" indent="-355600"/>
            <a:r>
              <a:rPr lang="en-GB" noProof="0"/>
              <a:t>Frozen electoral roll since 1998 – unique globally</a:t>
            </a:r>
          </a:p>
          <a:p>
            <a:pPr marL="355600" indent="-355600"/>
            <a:r>
              <a:rPr lang="en-GB"/>
              <a:t>Referendums regarding the independence in 2018, 2020, 2021</a:t>
            </a:r>
          </a:p>
          <a:p>
            <a:pPr marL="355600" indent="-355600"/>
            <a:r>
              <a:rPr lang="en-US" noProof="0"/>
              <a:t>In the last referendum 96.5% voted to remain part of France, with a turnout of 43.9%</a:t>
            </a:r>
          </a:p>
          <a:p>
            <a:pPr marL="355600" indent="-355600"/>
            <a:r>
              <a:rPr lang="en-US"/>
              <a:t>The pro-independence party declared that they will not recognize the vote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912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FF21A-1A87-A8A3-EC15-7FA3BD9EF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01F46-DB94-374F-D1A1-7809DDC1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76958"/>
          </a:xfrm>
        </p:spPr>
        <p:txBody>
          <a:bodyPr/>
          <a:lstStyle/>
          <a:p>
            <a:pPr algn="ctr"/>
            <a:r>
              <a:rPr lang="en-US">
                <a:latin typeface="+mn-lt"/>
                <a:cs typeface="Mongolian Baiti" panose="03000500000000000000" pitchFamily="66" charset="0"/>
              </a:rPr>
              <a:t>May 2024 Riots</a:t>
            </a:r>
            <a:endParaRPr lang="sv-SE">
              <a:latin typeface="+mn-lt"/>
              <a:cs typeface="Mongolian Baiti" panose="03000500000000000000" pitchFamily="66" charset="0"/>
            </a:endParaRPr>
          </a:p>
        </p:txBody>
      </p:sp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B1870D82-A535-35A7-92E0-179145F02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4A359A7-5BC6-6E4D-8063-12C93DC51B41}"/>
              </a:ext>
            </a:extLst>
          </p:cNvPr>
          <p:cNvSpPr txBox="1"/>
          <p:nvPr/>
        </p:nvSpPr>
        <p:spPr>
          <a:xfrm>
            <a:off x="838200" y="1343703"/>
            <a:ext cx="10515600" cy="5176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u="sng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u="sng">
                <a:solidFill>
                  <a:prstClr val="black"/>
                </a:solidFill>
                <a:latin typeface="Calibri"/>
              </a:rPr>
              <a:t>Phase 1: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 13 – 15 May 2024: Unrest erupted in response to proposed voting reforms by the French government.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u="sng">
                <a:solidFill>
                  <a:prstClr val="black"/>
                </a:solidFill>
                <a:latin typeface="Calibri"/>
              </a:rPr>
              <a:t>Phase 2: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 France declared a state of emergency on 15 May 2024, ordered curfews and deployed over 3500 troops. </a:t>
            </a:r>
            <a:r>
              <a:rPr lang="en-GB" sz="2800" noProof="0">
                <a:solidFill>
                  <a:prstClr val="black"/>
                </a:solidFill>
                <a:latin typeface="Calibri"/>
              </a:rPr>
              <a:t>Violence targeted then shops, businesses, and government buildings. State of emergency lifted on </a:t>
            </a:r>
            <a:r>
              <a:rPr lang="en-GB" sz="2800">
                <a:solidFill>
                  <a:prstClr val="black"/>
                </a:solidFill>
                <a:latin typeface="Calibri"/>
              </a:rPr>
              <a:t>28</a:t>
            </a:r>
            <a:r>
              <a:rPr lang="en-GB" sz="2800" noProof="0">
                <a:solidFill>
                  <a:prstClr val="black"/>
                </a:solidFill>
                <a:latin typeface="Calibri"/>
              </a:rPr>
              <a:t> May 2024 – but curfews remained.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b="0" i="0">
                <a:effectLst/>
                <a:latin typeface="Calibri "/>
              </a:rPr>
              <a:t>Violence started deescalating in June 2024, when </a:t>
            </a:r>
            <a:r>
              <a:rPr lang="en-US" sz="2800" b="0" i="0" strike="noStrike">
                <a:effectLst/>
                <a:latin typeface="Calibri "/>
              </a:rPr>
              <a:t>Macron</a:t>
            </a:r>
            <a:r>
              <a:rPr lang="en-US" sz="2800" b="0" i="0">
                <a:effectLst/>
                <a:latin typeface="Calibri "/>
              </a:rPr>
              <a:t> suspended the electoral reform.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Curfew was lifted on 3 December 2024.</a:t>
            </a:r>
            <a:endParaRPr lang="en-US" sz="2800" b="0" i="0">
              <a:effectLst/>
              <a:latin typeface="Calibri 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u="sng">
                <a:solidFill>
                  <a:prstClr val="black"/>
                </a:solidFill>
                <a:latin typeface="Calibri"/>
              </a:rPr>
              <a:t>In total: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 At least 14 fatalities, hundreds injured, and €2.2 billion in economic losses.</a:t>
            </a:r>
          </a:p>
        </p:txBody>
      </p:sp>
    </p:spTree>
    <p:extLst>
      <p:ext uri="{BB962C8B-B14F-4D97-AF65-F5344CB8AC3E}">
        <p14:creationId xmlns:p14="http://schemas.microsoft.com/office/powerpoint/2010/main" val="217288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B7603-214B-49DF-E8CC-3B61F7214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E1F04799-94A3-10E5-0D99-D8E7B861A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D8B5F60-55D3-9C84-99D0-447A472D0192}"/>
              </a:ext>
            </a:extLst>
          </p:cNvPr>
          <p:cNvSpPr txBox="1"/>
          <p:nvPr/>
        </p:nvSpPr>
        <p:spPr>
          <a:xfrm>
            <a:off x="838198" y="1750344"/>
            <a:ext cx="10672154" cy="25914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infrastructure and mining facilities specifically targeted.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1 out of 5 mines of 'Le Nickel' operational as of 16 May.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Tontouta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Airport closed until at least 2 June 2024.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shortages and disrupted supply chains reported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8507E2-BC84-540A-DB95-10FD6C13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Targets and Infrastructure Impacted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75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E49D2-9A55-24CD-45CC-3EE0F7736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EA0503-7D05-3A35-1B49-E5B4083B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76958"/>
          </a:xfrm>
        </p:spPr>
        <p:txBody>
          <a:bodyPr/>
          <a:lstStyle/>
          <a:p>
            <a:pPr algn="ctr"/>
            <a:r>
              <a:rPr kumimoji="0" lang="de-DE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Various</a:t>
            </a:r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err="1">
                <a:solidFill>
                  <a:prstClr val="black"/>
                </a:solidFill>
                <a:latin typeface="Calibri"/>
              </a:rPr>
              <a:t>Types</a:t>
            </a:r>
            <a:r>
              <a:rPr lang="de-DE">
                <a:solidFill>
                  <a:prstClr val="black"/>
                </a:solidFill>
                <a:latin typeface="Calibri"/>
              </a:rPr>
              <a:t> </a:t>
            </a:r>
            <a:r>
              <a:rPr lang="de-DE" err="1">
                <a:solidFill>
                  <a:prstClr val="black"/>
                </a:solidFill>
                <a:latin typeface="Calibri"/>
              </a:rPr>
              <a:t>of</a:t>
            </a:r>
            <a:r>
              <a:rPr lang="de-DE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de-DE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Damages</a:t>
            </a:r>
            <a:endParaRPr lang="sv-SE">
              <a:cs typeface="Mongolian Baiti" panose="03000500000000000000" pitchFamily="66" charset="0"/>
            </a:endParaRPr>
          </a:p>
        </p:txBody>
      </p:sp>
      <p:pic>
        <p:nvPicPr>
          <p:cNvPr id="9" name="Grafik 8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BD4F93A4-8169-0D6C-B69B-2997FEE82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6314561"/>
            <a:ext cx="1426467" cy="3566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7EAB3B6-F9A8-6E49-C9AB-B03D89C81114}"/>
              </a:ext>
            </a:extLst>
          </p:cNvPr>
          <p:cNvSpPr txBox="1"/>
          <p:nvPr/>
        </p:nvSpPr>
        <p:spPr>
          <a:xfrm>
            <a:off x="889000" y="1781154"/>
            <a:ext cx="10672154" cy="50906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Calibri"/>
              </a:rPr>
              <a:t>Vast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damage due to riots, looting, and arson since 13 May 2024, estimated at over €2 billion.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Approx. 400 businesses destroyed, incl. Ducos industrial zone.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80–90% of consumer goods distribution network obliterated.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least 300 cars and 20 schools damaged or destroyed.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80–90% supply chain disruption.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30–40% of losses from business interruption.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Tourism collapse (5% of GDP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).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5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5A1FF92FA8EF4F87666E92A105746C" ma:contentTypeVersion="15" ma:contentTypeDescription="Ein neues Dokument erstellen." ma:contentTypeScope="" ma:versionID="2bd86f770399300a019a292f1556ab08">
  <xsd:schema xmlns:xsd="http://www.w3.org/2001/XMLSchema" xmlns:xs="http://www.w3.org/2001/XMLSchema" xmlns:p="http://schemas.microsoft.com/office/2006/metadata/properties" xmlns:ns2="ccf15b8a-2194-43f5-b39f-77fa3fb4a836" xmlns:ns3="70a0a7a8-14cd-41b7-a8b2-a6f011bb49d5" targetNamespace="http://schemas.microsoft.com/office/2006/metadata/properties" ma:root="true" ma:fieldsID="c2a35f8da124093b07aa8b4274064294" ns2:_="" ns3:_="">
    <xsd:import namespace="ccf15b8a-2194-43f5-b39f-77fa3fb4a836"/>
    <xsd:import namespace="70a0a7a8-14cd-41b7-a8b2-a6f011bb49d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15b8a-2194-43f5-b39f-77fa3fb4a8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c9278e-7459-4f2f-ba97-04f79e59a936}" ma:internalName="TaxCatchAll" ma:showField="CatchAllData" ma:web="ccf15b8a-2194-43f5-b39f-77fa3fb4a8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0a7a8-14cd-41b7-a8b2-a6f011bb49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96907d0e-2df8-4c2f-a3ad-d3bf2dc08a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f15b8a-2194-43f5-b39f-77fa3fb4a836" xsi:nil="true"/>
    <lcf76f155ced4ddcb4097134ff3c332f xmlns="70a0a7a8-14cd-41b7-a8b2-a6f011bb49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A1652A-DA19-4AD9-8B7A-4A253084D0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5AFC1D-330C-4B59-B996-6748D61A9CA1}">
  <ds:schemaRefs>
    <ds:schemaRef ds:uri="70a0a7a8-14cd-41b7-a8b2-a6f011bb49d5"/>
    <ds:schemaRef ds:uri="ccf15b8a-2194-43f5-b39f-77fa3fb4a8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E0E19C-94ED-41EA-90A3-7BE7EDE2979B}">
  <ds:schemaRefs>
    <ds:schemaRef ds:uri="70a0a7a8-14cd-41b7-a8b2-a6f011bb49d5"/>
    <ds:schemaRef ds:uri="ccf15b8a-2194-43f5-b39f-77fa3fb4a83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2321</Words>
  <Application>Microsoft Office PowerPoint</Application>
  <PresentationFormat>Widescreen</PresentationFormat>
  <Paragraphs>292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Aptos</vt:lpstr>
      <vt:lpstr>Arial</vt:lpstr>
      <vt:lpstr>Calibri</vt:lpstr>
      <vt:lpstr>Calibri </vt:lpstr>
      <vt:lpstr>Calibri Light</vt:lpstr>
      <vt:lpstr>Georgia</vt:lpstr>
      <vt:lpstr>Mongolian Baiti</vt:lpstr>
      <vt:lpstr>Symbol</vt:lpstr>
      <vt:lpstr>Wingdings</vt:lpstr>
      <vt:lpstr>Office-tema</vt:lpstr>
      <vt:lpstr>  </vt:lpstr>
      <vt:lpstr>Caledonian Riots</vt:lpstr>
      <vt:lpstr>Agenda</vt:lpstr>
      <vt:lpstr>PowerPoint Presentation</vt:lpstr>
      <vt:lpstr>New Caledonia</vt:lpstr>
      <vt:lpstr>Special legal status</vt:lpstr>
      <vt:lpstr>May 2024 Riots</vt:lpstr>
      <vt:lpstr>Key Targets and Infrastructure Impacted</vt:lpstr>
      <vt:lpstr>Various Types of Damages</vt:lpstr>
      <vt:lpstr>PowerPoint Presentation</vt:lpstr>
      <vt:lpstr>Typical Coverage Issues in Primary Insurance</vt:lpstr>
      <vt:lpstr>French Insurers’ Commitments</vt:lpstr>
      <vt:lpstr>PowerPoint Presentation</vt:lpstr>
      <vt:lpstr>Key Reinsurance Challenges</vt:lpstr>
      <vt:lpstr>Territorial Scope and Classes of Business</vt:lpstr>
      <vt:lpstr>Event Definition Clause (EDC)</vt:lpstr>
      <vt:lpstr>Exclusion Clause</vt:lpstr>
      <vt:lpstr>Exclusion Clause - Possible Interpretations</vt:lpstr>
      <vt:lpstr>Hours Clause</vt:lpstr>
      <vt:lpstr>Ex Gratia Payments and Follow-the-Settlements Clause</vt:lpstr>
      <vt:lpstr>PowerPoint Presentation</vt:lpstr>
      <vt:lpstr>General Overview on French territories  </vt:lpstr>
      <vt:lpstr>Economic Overview on French territories</vt:lpstr>
      <vt:lpstr>Comparative Risk Assessment of Civil Unrest</vt:lpstr>
      <vt:lpstr>I. Likelihood of a Similar Event</vt:lpstr>
      <vt:lpstr>I. Likelihood of a Similar Event</vt:lpstr>
      <vt:lpstr>I. Likelihood of a Similar Event</vt:lpstr>
      <vt:lpstr>I. Likelihood of a Similar Event</vt:lpstr>
      <vt:lpstr>I. Likelihood of a Similar Event</vt:lpstr>
      <vt:lpstr>II. Damage Potential</vt:lpstr>
      <vt:lpstr>II. Damage Potential</vt:lpstr>
      <vt:lpstr>II. Damage Potential</vt:lpstr>
      <vt:lpstr>Key Takeaways for (Re-)Insurers</vt:lpstr>
      <vt:lpstr>PowerPoint Presentation</vt:lpstr>
      <vt:lpstr>Subrogation Against the French State</vt:lpstr>
      <vt:lpstr>Legal Precedents</vt:lpstr>
      <vt:lpstr>Precedence of Subrogation before Reinsurance?</vt:lpstr>
      <vt:lpstr>Key Considerations</vt:lpstr>
      <vt:lpstr>PowerPoint Presentation</vt:lpstr>
      <vt:lpstr>Summary Table</vt:lpstr>
      <vt:lpstr>Final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Investitionsrechtliche Ansprüche in der Ära gegenwärtiger Wirtschaftssanktionen?</dc:title>
  <dc:creator>Niko Tsolakidis (ARKTIK)</dc:creator>
  <cp:lastModifiedBy>Martyn Lane</cp:lastModifiedBy>
  <cp:revision>2</cp:revision>
  <dcterms:created xsi:type="dcterms:W3CDTF">2022-06-07T14:09:54Z</dcterms:created>
  <dcterms:modified xsi:type="dcterms:W3CDTF">2025-07-08T08:44:18Z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0x010100BB5A1FF92FA8EF4F87666E92A105746C</vt:lpwstr>
  </property>
  <property fmtid="{D5CDD505-2E9C-101B-9397-08002B2CF9AE}" pid="3" name="MediaServiceImageTags">
    <vt:lpwstr/>
  </property>
</Properties>
</file>