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8"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F46B0E-9F01-41BF-A8B4-49DCB87B385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0F8F7AE5-F371-40FB-80DF-9713DFA95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80B16E11-FEFE-4F56-8ADB-A8655A951F5F}"/>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C1E0D92C-8A1A-4ECB-86EF-19A0D3E18F10}"/>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id="{9D0CA70C-8C0F-47A1-9BE8-E12153FC3CBD}"/>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7458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4C99-A28C-4FEC-8B07-02BF3A78B69D}"/>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61A99920-194F-42BC-A108-0AE05A7418E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8E9F15F8-B691-4E1B-8CF5-03F7FC10E289}"/>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A17CB76D-4BA1-40EC-96DD-A2E346A049B7}"/>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id="{4A4A673B-A502-4409-A066-4D509BF6FAF2}"/>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318257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F90E7F5-0C53-4A7E-8FB9-DB66CFCD6C15}"/>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C327ECCB-FFAE-410B-A750-5064CA4FDCA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A5B3444C-AB83-409C-948B-3761D3F5C25D}"/>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9479B1EB-611A-4944-AC3B-21EF3AAB32DB}"/>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id="{E312EF77-D8CF-4AFE-AA7C-255BEB9A9137}"/>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305364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5941B-5BA6-4CB7-9B36-172557C2A36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EEDA7DAA-F044-4E96-B8BF-5960470E91B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522B010A-614B-4D4A-80A0-DBC1DC012F59}"/>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EB2BDB1B-EBEF-4AF4-896C-885F262269A9}"/>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id="{04C9C538-4735-4DED-AA8C-EED8FBFB8934}"/>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62275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362C4-75F5-498F-91D2-B7EE89C9EA6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5BB8208F-32C5-4114-AF28-16E76E3D4D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C9F42A6-C05E-4F3A-98B8-49E299C79684}"/>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A02456F1-3F20-4473-AB4A-0A7E5E20026F}"/>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id="{58C08145-1CB1-4161-AE4C-0F911D950147}"/>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93012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E04B75-1BDC-4294-A4BB-60DE4BCE3CA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6ED5CAA8-4B47-467D-AE35-B4D47FF96B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5107B53A-9820-453F-A38D-F4DCB707418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67B6037D-E826-4C58-A02F-2F9D458F32FB}"/>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6" name="Fußzeilenplatzhalter 5">
            <a:extLst>
              <a:ext uri="{FF2B5EF4-FFF2-40B4-BE49-F238E27FC236}">
                <a16:creationId xmlns:a16="http://schemas.microsoft.com/office/drawing/2014/main" id="{0FF775CB-26EB-43A9-B444-3036B304DC69}"/>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id="{D0524378-35CB-4523-8E3C-00E855E2A1C6}"/>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287956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C5EE9E-8ACC-4D0D-A7DF-3A21680341EE}"/>
              </a:ext>
            </a:extLst>
          </p:cNvPr>
          <p:cNvSpPr>
            <a:spLocks noGrp="1"/>
          </p:cNvSpPr>
          <p:nvPr>
            <p:ph type="title"/>
          </p:nvPr>
        </p:nvSpPr>
        <p:spPr>
          <a:xfrm>
            <a:off x="839788" y="365125"/>
            <a:ext cx="105156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92A78C85-D8B8-4B15-B4E4-A43D173BDB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45969FA-B1F9-40C8-80DD-7A45F0E0472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8C8044D9-676D-4F3A-AD5C-BD1F39B1F7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FF48FA4-4703-4AE3-BFAF-A3DC74ABFBF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80BE7920-11CB-4EEA-9114-E75E5411EA37}"/>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8" name="Fußzeilenplatzhalter 7">
            <a:extLst>
              <a:ext uri="{FF2B5EF4-FFF2-40B4-BE49-F238E27FC236}">
                <a16:creationId xmlns:a16="http://schemas.microsoft.com/office/drawing/2014/main" id="{4B6C599F-59BB-461C-89FB-8604B28F0393}"/>
              </a:ext>
            </a:extLst>
          </p:cNvPr>
          <p:cNvSpPr>
            <a:spLocks noGrp="1"/>
          </p:cNvSpPr>
          <p:nvPr>
            <p:ph type="ftr" sz="quarter" idx="11"/>
          </p:nvPr>
        </p:nvSpPr>
        <p:spPr/>
        <p:txBody>
          <a:bodyPr/>
          <a:lstStyle/>
          <a:p>
            <a:endParaRPr lang="en-US"/>
          </a:p>
        </p:txBody>
      </p:sp>
      <p:sp>
        <p:nvSpPr>
          <p:cNvPr id="9" name="Foliennummernplatzhalter 8">
            <a:extLst>
              <a:ext uri="{FF2B5EF4-FFF2-40B4-BE49-F238E27FC236}">
                <a16:creationId xmlns:a16="http://schemas.microsoft.com/office/drawing/2014/main" id="{321C296E-40F1-490C-A079-9293ECEA6867}"/>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52499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E9029C-17CB-42F5-9EA2-C4FC987E6739}"/>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5484FD90-B8BE-4E88-B193-0C529F24ED54}"/>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4" name="Fußzeilenplatzhalter 3">
            <a:extLst>
              <a:ext uri="{FF2B5EF4-FFF2-40B4-BE49-F238E27FC236}">
                <a16:creationId xmlns:a16="http://schemas.microsoft.com/office/drawing/2014/main" id="{3DB58E0C-FED2-4A66-B84A-D97ACC636724}"/>
              </a:ext>
            </a:extLst>
          </p:cNvPr>
          <p:cNvSpPr>
            <a:spLocks noGrp="1"/>
          </p:cNvSpPr>
          <p:nvPr>
            <p:ph type="ftr" sz="quarter" idx="11"/>
          </p:nvPr>
        </p:nvSpPr>
        <p:spPr/>
        <p:txBody>
          <a:bodyPr/>
          <a:lstStyle/>
          <a:p>
            <a:endParaRPr lang="en-US"/>
          </a:p>
        </p:txBody>
      </p:sp>
      <p:sp>
        <p:nvSpPr>
          <p:cNvPr id="5" name="Foliennummernplatzhalter 4">
            <a:extLst>
              <a:ext uri="{FF2B5EF4-FFF2-40B4-BE49-F238E27FC236}">
                <a16:creationId xmlns:a16="http://schemas.microsoft.com/office/drawing/2014/main" id="{80855CB6-385B-4B2D-A325-6AE94518FAAC}"/>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1877970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20A9965-B4A0-4CBE-9F7F-61833F58B51F}"/>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3" name="Fußzeilenplatzhalter 2">
            <a:extLst>
              <a:ext uri="{FF2B5EF4-FFF2-40B4-BE49-F238E27FC236}">
                <a16:creationId xmlns:a16="http://schemas.microsoft.com/office/drawing/2014/main" id="{3BCFA0F0-83E6-45EB-AD52-3D1A622DD813}"/>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id="{1DA5EF8D-75BC-40A8-8941-B50D4B050A56}"/>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300734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83F7D6-AD1A-494A-8C83-4B02CAAC0DF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9F0A2787-4068-4314-B2A8-C6D5D0F265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AB1C98F2-C8EA-4839-A911-438686DFD5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EF829FE-C7B5-495B-A084-99911F30FA20}"/>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6" name="Fußzeilenplatzhalter 5">
            <a:extLst>
              <a:ext uri="{FF2B5EF4-FFF2-40B4-BE49-F238E27FC236}">
                <a16:creationId xmlns:a16="http://schemas.microsoft.com/office/drawing/2014/main" id="{07E616D3-90DE-48E6-B717-F7EC1469F535}"/>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id="{EE126C68-8846-4811-82C9-987BA29BEA69}"/>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367965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D9C-22EC-42D9-8C33-D27211B3CEB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7BC2E5C8-758C-48D8-A780-DA6224A71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a:extLst>
              <a:ext uri="{FF2B5EF4-FFF2-40B4-BE49-F238E27FC236}">
                <a16:creationId xmlns:a16="http://schemas.microsoft.com/office/drawing/2014/main" id="{48929793-03C1-4A25-B4D6-28F41F5A3C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5D872F-4052-449C-BB70-32B0CE86482A}"/>
              </a:ext>
            </a:extLst>
          </p:cNvPr>
          <p:cNvSpPr>
            <a:spLocks noGrp="1"/>
          </p:cNvSpPr>
          <p:nvPr>
            <p:ph type="dt" sz="half" idx="10"/>
          </p:nvPr>
        </p:nvSpPr>
        <p:spPr/>
        <p:txBody>
          <a:bodyPr/>
          <a:lstStyle/>
          <a:p>
            <a:fld id="{94D67417-49EB-46AD-8D95-7D69A03AEBEB}" type="datetimeFigureOut">
              <a:rPr lang="en-US" smtClean="0"/>
              <a:t>7/28/2025</a:t>
            </a:fld>
            <a:endParaRPr lang="en-US"/>
          </a:p>
        </p:txBody>
      </p:sp>
      <p:sp>
        <p:nvSpPr>
          <p:cNvPr id="6" name="Fußzeilenplatzhalter 5">
            <a:extLst>
              <a:ext uri="{FF2B5EF4-FFF2-40B4-BE49-F238E27FC236}">
                <a16:creationId xmlns:a16="http://schemas.microsoft.com/office/drawing/2014/main" id="{D01DC07A-C3BC-4C43-ABE7-92ED425FC520}"/>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id="{5A1ABA42-F32B-45AF-A6E0-10A316DF284B}"/>
              </a:ext>
            </a:extLst>
          </p:cNvPr>
          <p:cNvSpPr>
            <a:spLocks noGrp="1"/>
          </p:cNvSpPr>
          <p:nvPr>
            <p:ph type="sldNum" sz="quarter" idx="12"/>
          </p:nvPr>
        </p:nvSpPr>
        <p:spPr/>
        <p:txBody>
          <a:bodyPr/>
          <a:lstStyle/>
          <a:p>
            <a:fld id="{CB45F44D-64D2-438D-9EBC-9E47B9C2865A}" type="slidenum">
              <a:rPr lang="en-US" smtClean="0"/>
              <a:t>‹Nr.›</a:t>
            </a:fld>
            <a:endParaRPr lang="en-US"/>
          </a:p>
        </p:txBody>
      </p:sp>
    </p:spTree>
    <p:extLst>
      <p:ext uri="{BB962C8B-B14F-4D97-AF65-F5344CB8AC3E}">
        <p14:creationId xmlns:p14="http://schemas.microsoft.com/office/powerpoint/2010/main" val="99568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FBB58B0-7A7E-4C8D-923B-A004C19245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2F1890C6-310C-4A19-A97B-5A1C6B32A4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47B22506-5FDE-4B76-BFB2-689D61FB0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67417-49EB-46AD-8D95-7D69A03AEBEB}" type="datetimeFigureOut">
              <a:rPr lang="en-US" smtClean="0"/>
              <a:t>7/28/2025</a:t>
            </a:fld>
            <a:endParaRPr lang="en-US"/>
          </a:p>
        </p:txBody>
      </p:sp>
      <p:sp>
        <p:nvSpPr>
          <p:cNvPr id="5" name="Fußzeilenplatzhalter 4">
            <a:extLst>
              <a:ext uri="{FF2B5EF4-FFF2-40B4-BE49-F238E27FC236}">
                <a16:creationId xmlns:a16="http://schemas.microsoft.com/office/drawing/2014/main" id="{93FA57AD-FCA9-42C7-A0C1-447817A7E7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a:extLst>
              <a:ext uri="{FF2B5EF4-FFF2-40B4-BE49-F238E27FC236}">
                <a16:creationId xmlns:a16="http://schemas.microsoft.com/office/drawing/2014/main" id="{8B778F30-EE93-4ED8-8825-B0940E7058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5F44D-64D2-438D-9EBC-9E47B9C2865A}" type="slidenum">
              <a:rPr lang="en-US" smtClean="0"/>
              <a:t>‹Nr.›</a:t>
            </a:fld>
            <a:endParaRPr lang="en-US"/>
          </a:p>
        </p:txBody>
      </p:sp>
    </p:spTree>
    <p:extLst>
      <p:ext uri="{BB962C8B-B14F-4D97-AF65-F5344CB8AC3E}">
        <p14:creationId xmlns:p14="http://schemas.microsoft.com/office/powerpoint/2010/main" val="4131523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0D390580-1C81-4EE9-B805-0E43D2EA5C7A}"/>
              </a:ext>
            </a:extLst>
          </p:cNvPr>
          <p:cNvSpPr txBox="1"/>
          <p:nvPr/>
        </p:nvSpPr>
        <p:spPr>
          <a:xfrm>
            <a:off x="9926092" y="1523775"/>
            <a:ext cx="2241153" cy="17543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rPr>
              <a:t>Associated Trends</a:t>
            </a:r>
            <a:endParaRPr kumimoji="0" lang="en-US" sz="1800" b="0"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9" name="Textfeld 8">
            <a:extLst>
              <a:ext uri="{FF2B5EF4-FFF2-40B4-BE49-F238E27FC236}">
                <a16:creationId xmlns:a16="http://schemas.microsoft.com/office/drawing/2014/main" id="{E5A241AD-5540-49A8-87B6-2CC6C6ECB0ED}"/>
              </a:ext>
            </a:extLst>
          </p:cNvPr>
          <p:cNvSpPr txBox="1"/>
          <p:nvPr/>
        </p:nvSpPr>
        <p:spPr>
          <a:xfrm>
            <a:off x="3600470" y="1497120"/>
            <a:ext cx="2079703" cy="83099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359F"/>
                </a:solidFill>
                <a:effectLst/>
                <a:uLnTx/>
                <a:uFillTx/>
                <a:latin typeface="Calibri" panose="020F0502020204030204"/>
                <a:ea typeface="+mn-ea"/>
                <a:cs typeface="+mn-cs"/>
              </a:rPr>
              <a:t>Time</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Milestones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Market launch</a:t>
            </a:r>
          </a:p>
        </p:txBody>
      </p:sp>
      <p:sp>
        <p:nvSpPr>
          <p:cNvPr id="11" name="Textfeld 10">
            <a:extLst>
              <a:ext uri="{FF2B5EF4-FFF2-40B4-BE49-F238E27FC236}">
                <a16:creationId xmlns:a16="http://schemas.microsoft.com/office/drawing/2014/main" id="{01F36777-0B4E-4806-BD8A-676184EB5822}"/>
              </a:ext>
            </a:extLst>
          </p:cNvPr>
          <p:cNvSpPr txBox="1"/>
          <p:nvPr/>
        </p:nvSpPr>
        <p:spPr>
          <a:xfrm>
            <a:off x="193962" y="1377671"/>
            <a:ext cx="2555651" cy="18158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359F"/>
                </a:solidFill>
                <a:effectLst/>
                <a:uLnTx/>
                <a:uFillTx/>
                <a:latin typeface="Calibri" panose="020F0502020204030204"/>
                <a:ea typeface="+mn-ea"/>
                <a:cs typeface="+mn-cs"/>
              </a:rPr>
              <a:t>Target group</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Industry or Domain</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Internal/External</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Geographic region</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Stage of the value chain</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Segment</a:t>
            </a:r>
          </a:p>
          <a:p>
            <a:pPr marL="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Product &amp; Service </a:t>
            </a:r>
          </a:p>
        </p:txBody>
      </p:sp>
      <p:sp>
        <p:nvSpPr>
          <p:cNvPr id="13" name="Textfeld 12">
            <a:extLst>
              <a:ext uri="{FF2B5EF4-FFF2-40B4-BE49-F238E27FC236}">
                <a16:creationId xmlns:a16="http://schemas.microsoft.com/office/drawing/2014/main" id="{156CB812-DB50-445F-94B5-3DD4A9CB39B5}"/>
              </a:ext>
            </a:extLst>
          </p:cNvPr>
          <p:cNvSpPr txBox="1"/>
          <p:nvPr/>
        </p:nvSpPr>
        <p:spPr>
          <a:xfrm>
            <a:off x="6514401" y="3661566"/>
            <a:ext cx="3221628"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359F"/>
                </a:solidFill>
                <a:effectLst/>
                <a:uLnTx/>
                <a:uFillTx/>
                <a:latin typeface="Calibri" panose="020F0502020204030204"/>
                <a:ea typeface="+mn-ea"/>
                <a:cs typeface="+mn-cs"/>
              </a:rPr>
              <a:t>Type of Innovation</a:t>
            </a:r>
            <a:endParaRPr kumimoji="0" lang="en-US" sz="1600" b="0"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176213"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Product, service, process, market, business model innovation</a:t>
            </a:r>
          </a:p>
          <a:p>
            <a:pPr marL="176213"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What should be changed?</a:t>
            </a:r>
          </a:p>
        </p:txBody>
      </p:sp>
      <p:sp>
        <p:nvSpPr>
          <p:cNvPr id="15" name="Textfeld 14">
            <a:extLst>
              <a:ext uri="{FF2B5EF4-FFF2-40B4-BE49-F238E27FC236}">
                <a16:creationId xmlns:a16="http://schemas.microsoft.com/office/drawing/2014/main" id="{F99B083B-685F-43C8-9344-3A1F0505384F}"/>
              </a:ext>
            </a:extLst>
          </p:cNvPr>
          <p:cNvSpPr txBox="1"/>
          <p:nvPr/>
        </p:nvSpPr>
        <p:spPr>
          <a:xfrm>
            <a:off x="2711673" y="4788418"/>
            <a:ext cx="3857295"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359F"/>
                </a:solidFill>
                <a:effectLst/>
                <a:uLnTx/>
                <a:uFillTx/>
                <a:latin typeface="Calibri" panose="020F0502020204030204"/>
                <a:ea typeface="+mn-ea"/>
                <a:cs typeface="+mn-cs"/>
              </a:rPr>
              <a:t>Degree of Innovation</a:t>
            </a:r>
            <a:endParaRPr kumimoji="0" lang="en-US" sz="1600" b="0" i="0" u="none" strike="noStrike" kern="1200" cap="none" spc="0" normalizeH="0" baseline="0" noProof="0" dirty="0">
              <a:ln>
                <a:noFill/>
              </a:ln>
              <a:solidFill>
                <a:srgbClr val="FF359F"/>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What should not be changed?</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What is the eco system of the innovation?</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Where does the innovation has to fit in?</a:t>
            </a:r>
          </a:p>
        </p:txBody>
      </p:sp>
      <p:sp>
        <p:nvSpPr>
          <p:cNvPr id="17" name="Textfeld 16">
            <a:extLst>
              <a:ext uri="{FF2B5EF4-FFF2-40B4-BE49-F238E27FC236}">
                <a16:creationId xmlns:a16="http://schemas.microsoft.com/office/drawing/2014/main" id="{623832BA-ECF1-4371-A426-3730FF12B408}"/>
              </a:ext>
            </a:extLst>
          </p:cNvPr>
          <p:cNvSpPr txBox="1"/>
          <p:nvPr/>
        </p:nvSpPr>
        <p:spPr>
          <a:xfrm>
            <a:off x="3494566" y="2747777"/>
            <a:ext cx="243518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We are looking for...</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Textfeld 18">
            <a:extLst>
              <a:ext uri="{FF2B5EF4-FFF2-40B4-BE49-F238E27FC236}">
                <a16:creationId xmlns:a16="http://schemas.microsoft.com/office/drawing/2014/main" id="{4EC6B3FE-64FE-4B7B-95DC-C66E359F075A}"/>
              </a:ext>
            </a:extLst>
          </p:cNvPr>
          <p:cNvSpPr txBox="1"/>
          <p:nvPr/>
        </p:nvSpPr>
        <p:spPr>
          <a:xfrm>
            <a:off x="6514400" y="1938669"/>
            <a:ext cx="312836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fkGroteskNeue"/>
                <a:ea typeface="+mn-ea"/>
                <a:cs typeface="+mn-cs"/>
              </a:rPr>
              <a:t>Clarify Objectives</a:t>
            </a:r>
            <a:r>
              <a:rPr kumimoji="0" lang="en-US" sz="1600" b="0" i="0" u="none" strike="noStrike" kern="1200" cap="none" spc="0" normalizeH="0" baseline="0" noProof="0" dirty="0">
                <a:ln>
                  <a:noFill/>
                </a:ln>
                <a:solidFill>
                  <a:prstClr val="black"/>
                </a:solidFill>
                <a:effectLst/>
                <a:uLnTx/>
                <a:uFillTx/>
                <a:latin typeface="fkGroteskNeue"/>
                <a:ea typeface="+mn-ea"/>
                <a:cs typeface="+mn-cs"/>
              </a:rPr>
              <a:t>: Start by aligning the search field with strategic goals. </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hteck 21">
            <a:extLst>
              <a:ext uri="{FF2B5EF4-FFF2-40B4-BE49-F238E27FC236}">
                <a16:creationId xmlns:a16="http://schemas.microsoft.com/office/drawing/2014/main" id="{9E368ED9-BA30-466D-8ACC-DD954B2DDA8F}"/>
              </a:ext>
            </a:extLst>
          </p:cNvPr>
          <p:cNvSpPr/>
          <p:nvPr/>
        </p:nvSpPr>
        <p:spPr>
          <a:xfrm>
            <a:off x="2909911" y="2400938"/>
            <a:ext cx="3460822" cy="2372092"/>
          </a:xfrm>
          <a:prstGeom prst="rect">
            <a:avLst/>
          </a:prstGeom>
          <a:noFill/>
          <a:ln w="381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Textfeld 23">
            <a:extLst>
              <a:ext uri="{FF2B5EF4-FFF2-40B4-BE49-F238E27FC236}">
                <a16:creationId xmlns:a16="http://schemas.microsoft.com/office/drawing/2014/main" id="{85C60BB4-5DC5-4276-B23F-2AA18CBDF5B6}"/>
              </a:ext>
            </a:extLst>
          </p:cNvPr>
          <p:cNvSpPr txBox="1"/>
          <p:nvPr/>
        </p:nvSpPr>
        <p:spPr>
          <a:xfrm>
            <a:off x="9877190" y="5038243"/>
            <a:ext cx="2120848" cy="369332"/>
          </a:xfrm>
          <a:prstGeom prst="rect">
            <a:avLst/>
          </a:prstGeom>
          <a:noFill/>
        </p:spPr>
        <p:txBody>
          <a:bodyPr wrap="square">
            <a:spAutoFit/>
          </a:bodyPr>
          <a:lstStyle>
            <a:defPPr>
              <a:defRPr lang="de-DE"/>
            </a:defPPr>
            <a:lvl1pPr>
              <a:defRPr>
                <a:solidFill>
                  <a:srgbClr val="FF359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rPr>
              <a:t>Technology domain</a:t>
            </a:r>
          </a:p>
        </p:txBody>
      </p:sp>
      <p:sp>
        <p:nvSpPr>
          <p:cNvPr id="26" name="Textfeld 25">
            <a:extLst>
              <a:ext uri="{FF2B5EF4-FFF2-40B4-BE49-F238E27FC236}">
                <a16:creationId xmlns:a16="http://schemas.microsoft.com/office/drawing/2014/main" id="{727691E6-C161-480A-84CD-8B7CE067FD93}"/>
              </a:ext>
            </a:extLst>
          </p:cNvPr>
          <p:cNvSpPr txBox="1"/>
          <p:nvPr/>
        </p:nvSpPr>
        <p:spPr>
          <a:xfrm>
            <a:off x="3422730" y="3305261"/>
            <a:ext cx="243518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kGroteskNeue"/>
                <a:ea typeface="+mn-ea"/>
                <a:cs typeface="+mn-cs"/>
              </a:rPr>
              <a:t>Break your focus into manageable sub-areas.</a:t>
            </a:r>
          </a:p>
        </p:txBody>
      </p:sp>
      <p:sp>
        <p:nvSpPr>
          <p:cNvPr id="14" name="Textfeld 13">
            <a:extLst>
              <a:ext uri="{FF2B5EF4-FFF2-40B4-BE49-F238E27FC236}">
                <a16:creationId xmlns:a16="http://schemas.microsoft.com/office/drawing/2014/main" id="{2AB7CD0E-9EBE-4B10-8238-51182A8ADCEB}"/>
              </a:ext>
            </a:extLst>
          </p:cNvPr>
          <p:cNvSpPr txBox="1"/>
          <p:nvPr/>
        </p:nvSpPr>
        <p:spPr>
          <a:xfrm>
            <a:off x="2890401" y="38676"/>
            <a:ext cx="6100650" cy="646331"/>
          </a:xfrm>
          <a:prstGeom prst="rect">
            <a:avLst/>
          </a:prstGeom>
          <a:noFill/>
        </p:spPr>
        <p:txBody>
          <a:bodyPr wrap="square">
            <a:spAutoFit/>
          </a:bodyPr>
          <a:lstStyle>
            <a:defPPr>
              <a:defRPr lang="de-DE"/>
            </a:defPPr>
            <a:lvl1pPr>
              <a:defRPr>
                <a:solidFill>
                  <a:srgbClr val="FF359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359F"/>
                </a:solidFill>
                <a:effectLst/>
                <a:uLnTx/>
                <a:uFillTx/>
                <a:latin typeface="Calibri" panose="020F0502020204030204"/>
                <a:ea typeface="+mn-ea"/>
                <a:cs typeface="+mn-cs"/>
              </a:rPr>
              <a:t>Innovations Suchfeld</a:t>
            </a:r>
          </a:p>
        </p:txBody>
      </p:sp>
      <p:sp>
        <p:nvSpPr>
          <p:cNvPr id="16" name="Eckige Klammer rechts 15">
            <a:extLst>
              <a:ext uri="{FF2B5EF4-FFF2-40B4-BE49-F238E27FC236}">
                <a16:creationId xmlns:a16="http://schemas.microsoft.com/office/drawing/2014/main" id="{A0BC802F-E484-447A-95D3-770F13987362}"/>
              </a:ext>
            </a:extLst>
          </p:cNvPr>
          <p:cNvSpPr/>
          <p:nvPr/>
        </p:nvSpPr>
        <p:spPr>
          <a:xfrm rot="16200000">
            <a:off x="5676095" y="-4822042"/>
            <a:ext cx="529263" cy="11493531"/>
          </a:xfrm>
          <a:prstGeom prst="rightBracket">
            <a:avLst/>
          </a:prstGeom>
          <a:ln w="28575">
            <a:solidFill>
              <a:srgbClr val="FF3399"/>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Textfeld 17">
            <a:extLst>
              <a:ext uri="{FF2B5EF4-FFF2-40B4-BE49-F238E27FC236}">
                <a16:creationId xmlns:a16="http://schemas.microsoft.com/office/drawing/2014/main" id="{D9FD367D-87D1-46CD-8017-F10182C85919}"/>
              </a:ext>
            </a:extLst>
          </p:cNvPr>
          <p:cNvSpPr txBox="1"/>
          <p:nvPr/>
        </p:nvSpPr>
        <p:spPr>
          <a:xfrm>
            <a:off x="3048001" y="3927916"/>
            <a:ext cx="3208070" cy="707886"/>
          </a:xfrm>
          <a:prstGeom prst="rect">
            <a:avLst/>
          </a:prstGeom>
          <a:solidFill>
            <a:schemeClr val="accent4">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1" u="none" strike="noStrike" kern="1200" cap="none" spc="0" normalizeH="0" baseline="0" noProof="0" dirty="0">
                <a:ln>
                  <a:noFill/>
                </a:ln>
                <a:solidFill>
                  <a:prstClr val="black"/>
                </a:solidFill>
                <a:effectLst/>
                <a:uLnTx/>
                <a:uFillTx/>
                <a:latin typeface="Calibri" panose="020F0502020204030204"/>
                <a:ea typeface="+mn-ea"/>
                <a:cs typeface="+mn-cs"/>
              </a:rPr>
              <a:t>Bevor man mit der Suche nach Innovationen beginnt, ist es entscheidend, den Suchbereich zu definieren und in kleinere, handhabbare Einheiten aufzuteilen. Ein zu breiter Suchbereich kann zu Unschärfe und Ineffizienz führen.</a:t>
            </a:r>
            <a:endParaRPr kumimoji="0" lang="en-US" sz="1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Textfeld 19">
            <a:extLst>
              <a:ext uri="{FF2B5EF4-FFF2-40B4-BE49-F238E27FC236}">
                <a16:creationId xmlns:a16="http://schemas.microsoft.com/office/drawing/2014/main" id="{FD007948-CAD5-46E3-ABD7-D6B394BBB485}"/>
              </a:ext>
            </a:extLst>
          </p:cNvPr>
          <p:cNvSpPr txBox="1"/>
          <p:nvPr/>
        </p:nvSpPr>
        <p:spPr>
          <a:xfrm>
            <a:off x="6514400" y="2765547"/>
            <a:ext cx="3221629" cy="784830"/>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Jede Innovationssuche sollte einen klaren Zweck haben und auf die übergeordneten Unternehmensziele einzahlen. Ohne eine strategische Ausrichtung könnte man Innovationen entwickeln, die nicht zum Geschäft passen oder nicht den gewünschten Nutzen bringen.</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Textfeld 20">
            <a:extLst>
              <a:ext uri="{FF2B5EF4-FFF2-40B4-BE49-F238E27FC236}">
                <a16:creationId xmlns:a16="http://schemas.microsoft.com/office/drawing/2014/main" id="{D6ED4076-43E0-418E-A9B6-131E48C8999E}"/>
              </a:ext>
            </a:extLst>
          </p:cNvPr>
          <p:cNvSpPr txBox="1"/>
          <p:nvPr/>
        </p:nvSpPr>
        <p:spPr>
          <a:xfrm>
            <a:off x="193960" y="3273319"/>
            <a:ext cx="2601289" cy="3323987"/>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Industrie oder Domäne: </a:t>
            </a:r>
            <a:b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Welche Branche oder welchen Bereich betrifft die Innovation?</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Internal/External (Intern/Extern):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Richtet sich die Innovation an interne Prozesse/Mitarbeiter oder an externe Kunden/Märkte?</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Geographische Region: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Für welche geografischen Märkte ist die Innovation relevant?</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Phase der Wertschöpfungskette</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 Wo in der Wertschöpfungskette (z.B. Beschaffung, Produktion, Vertrieb, Kundenservice) soll die Innovation ansetzen?</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Segment :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Welche spezifischen Kundensegmente oder Marktsegmente werden angesprochen?</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Produkt &amp; Dienstleistung):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Handelt es sich um eine Produktinnovation, eine Dienstleistungsinnovation oder beides?</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Logik: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Innovationen sind selten für jedermann oder alles geeignet. Eine klare Definition der Zielgruppe und des Anwendungsbereichs schärft den Fokus.</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1">
            <a:extLst>
              <a:ext uri="{FF2B5EF4-FFF2-40B4-BE49-F238E27FC236}">
                <a16:creationId xmlns:a16="http://schemas.microsoft.com/office/drawing/2014/main" id="{600CE72F-497A-4F78-86BE-ADC1AB63DAF8}"/>
              </a:ext>
            </a:extLst>
          </p:cNvPr>
          <p:cNvSpPr>
            <a:spLocks noChangeArrowheads="1"/>
          </p:cNvSpPr>
          <p:nvPr/>
        </p:nvSpPr>
        <p:spPr bwMode="auto">
          <a:xfrm>
            <a:off x="3048001" y="825972"/>
            <a:ext cx="3208069" cy="646331"/>
          </a:xfrm>
          <a:prstGeom prst="rect">
            <a:avLst/>
          </a:prstGeom>
          <a:solidFill>
            <a:schemeClr val="accent5">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de-DE" sz="900" b="0" i="1" u="none" strike="noStrike" kern="1200" cap="none" spc="0" normalizeH="0" baseline="0" noProof="0" dirty="0">
                <a:ln>
                  <a:noFill/>
                </a:ln>
                <a:solidFill>
                  <a:prstClr val="black"/>
                </a:solidFill>
                <a:effectLst/>
                <a:uLnTx/>
                <a:uFillTx/>
                <a:latin typeface="Calibri" panose="020F0502020204030204"/>
                <a:ea typeface="+mn-ea"/>
                <a:cs typeface="+mn-cs"/>
              </a:rPr>
              <a:t>Meilensteine: Welche wichtigen Etappen sind für die Entwicklung und Einführung der Innovation geplant?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de-DE" sz="900" b="0" i="1" u="none" strike="noStrike" kern="1200" cap="none" spc="0" normalizeH="0" baseline="0" noProof="0" dirty="0">
                <a:ln>
                  <a:noFill/>
                </a:ln>
                <a:solidFill>
                  <a:prstClr val="black"/>
                </a:solidFill>
                <a:effectLst/>
                <a:uLnTx/>
                <a:uFillTx/>
                <a:latin typeface="Calibri" panose="020F0502020204030204"/>
                <a:ea typeface="+mn-ea"/>
                <a:cs typeface="+mn-cs"/>
              </a:rPr>
              <a:t>Markteinführung): Wann soll die Innovation auf den Markt gebracht werden?</a:t>
            </a:r>
          </a:p>
        </p:txBody>
      </p:sp>
      <p:sp>
        <p:nvSpPr>
          <p:cNvPr id="25" name="Textfeld 24">
            <a:extLst>
              <a:ext uri="{FF2B5EF4-FFF2-40B4-BE49-F238E27FC236}">
                <a16:creationId xmlns:a16="http://schemas.microsoft.com/office/drawing/2014/main" id="{2AD659F4-60DF-4037-B472-8F0AF97DDDCA}"/>
              </a:ext>
            </a:extLst>
          </p:cNvPr>
          <p:cNvSpPr txBox="1"/>
          <p:nvPr/>
        </p:nvSpPr>
        <p:spPr>
          <a:xfrm>
            <a:off x="6530840" y="4773029"/>
            <a:ext cx="3208070" cy="507831"/>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 Innovationen können in verschiedenen Dimensionen auftreten. Die Kategorisierung hilft, den Fokus zu präzisieren und die passende Strategie zu wählen.</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feld 26">
            <a:extLst>
              <a:ext uri="{FF2B5EF4-FFF2-40B4-BE49-F238E27FC236}">
                <a16:creationId xmlns:a16="http://schemas.microsoft.com/office/drawing/2014/main" id="{ECE880FD-5D57-4DDE-A860-75988157293E}"/>
              </a:ext>
            </a:extLst>
          </p:cNvPr>
          <p:cNvSpPr txBox="1"/>
          <p:nvPr/>
        </p:nvSpPr>
        <p:spPr>
          <a:xfrm>
            <a:off x="3023080" y="5931384"/>
            <a:ext cx="3378151" cy="646331"/>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1" i="1" u="none" strike="noStrike" kern="1200" cap="none" spc="0" normalizeH="0" baseline="0" noProof="0" dirty="0">
                <a:ln>
                  <a:noFill/>
                </a:ln>
                <a:solidFill>
                  <a:prstClr val="black"/>
                </a:solidFill>
                <a:effectLst/>
                <a:uLnTx/>
                <a:uFillTx/>
                <a:latin typeface="Calibri" panose="020F0502020204030204"/>
                <a:ea typeface="+mn-ea"/>
                <a:cs typeface="+mn-cs"/>
              </a:rPr>
              <a:t>Logik: </a:t>
            </a: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Innovation bedeutet nicht immer eine komplette Neuerfindung. Oft geht es um inkrementelle Verbesserungen oder die Integration in bestehende Systeme. Das Verständnis des Grads der Veränderung ist wichtig.</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feld 27">
            <a:extLst>
              <a:ext uri="{FF2B5EF4-FFF2-40B4-BE49-F238E27FC236}">
                <a16:creationId xmlns:a16="http://schemas.microsoft.com/office/drawing/2014/main" id="{FC723252-5AC9-4447-A553-CE4972612097}"/>
              </a:ext>
            </a:extLst>
          </p:cNvPr>
          <p:cNvSpPr txBox="1"/>
          <p:nvPr/>
        </p:nvSpPr>
        <p:spPr>
          <a:xfrm>
            <a:off x="9926092" y="2185494"/>
            <a:ext cx="2071946" cy="923330"/>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Innovationen entstehen oft im Kontext externer Trends (technologisch, sozial, wirtschaftlich, ökologisch). Die Berücksichtigung dieser Trends kann Inspirationsquellen liefern und die Relevanz der Innovation sicherstellen.</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feld 29">
            <a:extLst>
              <a:ext uri="{FF2B5EF4-FFF2-40B4-BE49-F238E27FC236}">
                <a16:creationId xmlns:a16="http://schemas.microsoft.com/office/drawing/2014/main" id="{5E3B9E1A-1B60-4A06-8DE3-983B49420021}"/>
              </a:ext>
            </a:extLst>
          </p:cNvPr>
          <p:cNvSpPr txBox="1"/>
          <p:nvPr/>
        </p:nvSpPr>
        <p:spPr>
          <a:xfrm>
            <a:off x="9877190" y="3632869"/>
            <a:ext cx="212084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359F"/>
                </a:solidFill>
                <a:effectLst/>
                <a:uLnTx/>
                <a:uFillTx/>
                <a:latin typeface="Calibri" panose="020F0502020204030204"/>
                <a:ea typeface="+mn-ea"/>
                <a:cs typeface="+mn-cs"/>
              </a:rPr>
              <a:t>Possible Methods</a:t>
            </a:r>
            <a:endParaRPr kumimoji="0" lang="en-US" sz="18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31" name="Rectangle 2">
            <a:extLst>
              <a:ext uri="{FF2B5EF4-FFF2-40B4-BE49-F238E27FC236}">
                <a16:creationId xmlns:a16="http://schemas.microsoft.com/office/drawing/2014/main" id="{063E1DAE-99C2-4934-81AD-9869F7690D4C}"/>
              </a:ext>
            </a:extLst>
          </p:cNvPr>
          <p:cNvSpPr>
            <a:spLocks noChangeArrowheads="1"/>
          </p:cNvSpPr>
          <p:nvPr/>
        </p:nvSpPr>
        <p:spPr bwMode="auto">
          <a:xfrm>
            <a:off x="9918204" y="4002201"/>
            <a:ext cx="2079834" cy="784830"/>
          </a:xfrm>
          <a:prstGeom prst="rect">
            <a:avLst/>
          </a:prstGeom>
          <a:solidFill>
            <a:schemeClr val="accent5">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de-DE" sz="900" b="0" i="1" u="none" strike="noStrike" kern="1200" cap="none" spc="0" normalizeH="0" baseline="0" noProof="0" dirty="0">
                <a:ln>
                  <a:noFill/>
                </a:ln>
                <a:solidFill>
                  <a:prstClr val="black"/>
                </a:solidFill>
                <a:effectLst/>
                <a:uLnTx/>
                <a:uFillTx/>
                <a:latin typeface="Calibri" panose="020F0502020204030204"/>
                <a:ea typeface="+mn-ea"/>
                <a:cs typeface="+mn-cs"/>
              </a:rPr>
              <a:t>Verschiedene Innovationsarten und -grade erfordern unterschiedliche Methoden der Entwicklung (z.B. Design Thinking, Lean Startup, agile Entwicklung).</a:t>
            </a:r>
          </a:p>
        </p:txBody>
      </p:sp>
      <p:sp>
        <p:nvSpPr>
          <p:cNvPr id="33" name="Textfeld 32">
            <a:extLst>
              <a:ext uri="{FF2B5EF4-FFF2-40B4-BE49-F238E27FC236}">
                <a16:creationId xmlns:a16="http://schemas.microsoft.com/office/drawing/2014/main" id="{8536FF63-DB0C-447F-803D-114E43E8FD55}"/>
              </a:ext>
            </a:extLst>
          </p:cNvPr>
          <p:cNvSpPr txBox="1"/>
          <p:nvPr/>
        </p:nvSpPr>
        <p:spPr>
          <a:xfrm>
            <a:off x="9926092" y="5416421"/>
            <a:ext cx="2118160" cy="784830"/>
          </a:xfrm>
          <a:prstGeom prst="rect">
            <a:avLst/>
          </a:prstGeom>
          <a:solidFill>
            <a:schemeClr val="accent5">
              <a:lumMod val="20000"/>
              <a:lumOff val="80000"/>
            </a:schemeClr>
          </a:solidFill>
        </p:spPr>
        <p:txBody>
          <a:bodyPr wrap="square">
            <a:spAutoFit/>
          </a:bodyPr>
          <a:lstStyle>
            <a:defPPr>
              <a:defRPr lang="de-DE"/>
            </a:defPPr>
            <a:lvl1pPr>
              <a:defRPr sz="1000" i="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1" u="none" strike="noStrike" kern="1200" cap="none" spc="0" normalizeH="0" baseline="0" noProof="0" dirty="0">
                <a:ln>
                  <a:noFill/>
                </a:ln>
                <a:solidFill>
                  <a:prstClr val="black"/>
                </a:solidFill>
                <a:effectLst/>
                <a:uLnTx/>
                <a:uFillTx/>
                <a:latin typeface="Calibri" panose="020F0502020204030204"/>
                <a:ea typeface="+mn-ea"/>
                <a:cs typeface="+mn-cs"/>
              </a:rPr>
              <a:t>Viele Innovationen sind technologiegetrieben. Die Identifizierung relevanter Technologiebereiche (z.B. KI, IoT, Biotechnologie, neue Materialien) ist entscheidend.</a:t>
            </a:r>
            <a:endPar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27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892D697-10F7-426B-A575-237ABA4E4D1C}"/>
              </a:ext>
            </a:extLst>
          </p:cNvPr>
          <p:cNvSpPr txBox="1"/>
          <p:nvPr/>
        </p:nvSpPr>
        <p:spPr>
          <a:xfrm>
            <a:off x="9501107" y="1044486"/>
            <a:ext cx="2189454"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Zugehörige Trends</a:t>
            </a:r>
            <a:endParaRPr kumimoji="0" lang="de-AT" sz="16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5" name="Textfeld 4">
            <a:extLst>
              <a:ext uri="{FF2B5EF4-FFF2-40B4-BE49-F238E27FC236}">
                <a16:creationId xmlns:a16="http://schemas.microsoft.com/office/drawing/2014/main" id="{EC6EFD9F-807C-4EE4-A879-2AE3D4B0D3E1}"/>
              </a:ext>
            </a:extLst>
          </p:cNvPr>
          <p:cNvSpPr txBox="1"/>
          <p:nvPr/>
        </p:nvSpPr>
        <p:spPr>
          <a:xfrm>
            <a:off x="3600470" y="898195"/>
            <a:ext cx="2079703"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Zeitschiene</a:t>
            </a:r>
            <a:endParaRPr kumimoji="0" lang="de-AT"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feld 5">
            <a:extLst>
              <a:ext uri="{FF2B5EF4-FFF2-40B4-BE49-F238E27FC236}">
                <a16:creationId xmlns:a16="http://schemas.microsoft.com/office/drawing/2014/main" id="{BDEB872D-5EF3-44D9-B5E1-ECA05B0A4299}"/>
              </a:ext>
            </a:extLst>
          </p:cNvPr>
          <p:cNvSpPr txBox="1"/>
          <p:nvPr/>
        </p:nvSpPr>
        <p:spPr>
          <a:xfrm>
            <a:off x="501439" y="2098957"/>
            <a:ext cx="2224350" cy="338554"/>
          </a:xfrm>
          <a:prstGeom prst="rect">
            <a:avLst/>
          </a:prstGeom>
          <a:noFill/>
        </p:spPr>
        <p:txBody>
          <a:bodyPr wrap="square">
            <a:spAutoFit/>
          </a:bodyPr>
          <a:lstStyle>
            <a:defPPr>
              <a:defRPr lang="de-DE"/>
            </a:defPPr>
            <a:lvl1pPr>
              <a:defRPr b="1">
                <a:solidFill>
                  <a:srgbClr val="FF359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Zielgruppe &amp; Produkt </a:t>
            </a:r>
          </a:p>
        </p:txBody>
      </p:sp>
      <p:sp>
        <p:nvSpPr>
          <p:cNvPr id="7" name="Textfeld 6">
            <a:extLst>
              <a:ext uri="{FF2B5EF4-FFF2-40B4-BE49-F238E27FC236}">
                <a16:creationId xmlns:a16="http://schemas.microsoft.com/office/drawing/2014/main" id="{06A75571-D67B-4A55-89C4-BF29903A0046}"/>
              </a:ext>
            </a:extLst>
          </p:cNvPr>
          <p:cNvSpPr txBox="1"/>
          <p:nvPr/>
        </p:nvSpPr>
        <p:spPr>
          <a:xfrm>
            <a:off x="6488069" y="3543441"/>
            <a:ext cx="2654713"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Art der Innovation</a:t>
            </a:r>
            <a:endParaRPr kumimoji="0" lang="de-AT" sz="16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8" name="Textfeld 7">
            <a:extLst>
              <a:ext uri="{FF2B5EF4-FFF2-40B4-BE49-F238E27FC236}">
                <a16:creationId xmlns:a16="http://schemas.microsoft.com/office/drawing/2014/main" id="{D57FC7DE-E9ED-4E78-B153-86B671DB5EB0}"/>
              </a:ext>
            </a:extLst>
          </p:cNvPr>
          <p:cNvSpPr txBox="1"/>
          <p:nvPr/>
        </p:nvSpPr>
        <p:spPr>
          <a:xfrm>
            <a:off x="2711673" y="5069051"/>
            <a:ext cx="3857295"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Grad der Innovation</a:t>
            </a:r>
            <a:endParaRPr kumimoji="0" lang="de-AT" sz="16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9" name="Textfeld 8">
            <a:extLst>
              <a:ext uri="{FF2B5EF4-FFF2-40B4-BE49-F238E27FC236}">
                <a16:creationId xmlns:a16="http://schemas.microsoft.com/office/drawing/2014/main" id="{92835118-9E27-41B3-B789-4D9311D79795}"/>
              </a:ext>
            </a:extLst>
          </p:cNvPr>
          <p:cNvSpPr txBox="1"/>
          <p:nvPr/>
        </p:nvSpPr>
        <p:spPr>
          <a:xfrm>
            <a:off x="3432231" y="2098957"/>
            <a:ext cx="2435180" cy="338554"/>
          </a:xfrm>
          <a:prstGeom prst="rect">
            <a:avLst/>
          </a:prstGeom>
          <a:noFill/>
        </p:spPr>
        <p:txBody>
          <a:bodyPr wrap="square">
            <a:spAutoFit/>
          </a:bodyPr>
          <a:lstStyle>
            <a:defPPr>
              <a:defRPr lang="de-DE"/>
            </a:defPPr>
            <a:lvl1pPr algn="ctr">
              <a:defRPr sz="1600" b="1">
                <a:solidFill>
                  <a:srgbClr val="FF359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Wir suchen nach</a:t>
            </a:r>
          </a:p>
        </p:txBody>
      </p:sp>
      <p:sp>
        <p:nvSpPr>
          <p:cNvPr id="10" name="Textfeld 9">
            <a:extLst>
              <a:ext uri="{FF2B5EF4-FFF2-40B4-BE49-F238E27FC236}">
                <a16:creationId xmlns:a16="http://schemas.microsoft.com/office/drawing/2014/main" id="{E5975D4D-916D-43EC-9EB6-2E1CD3CD8817}"/>
              </a:ext>
            </a:extLst>
          </p:cNvPr>
          <p:cNvSpPr txBox="1"/>
          <p:nvPr/>
        </p:nvSpPr>
        <p:spPr>
          <a:xfrm>
            <a:off x="6443874" y="2098957"/>
            <a:ext cx="2885537" cy="338554"/>
          </a:xfrm>
          <a:prstGeom prst="rect">
            <a:avLst/>
          </a:prstGeom>
          <a:noFill/>
        </p:spPr>
        <p:txBody>
          <a:bodyPr wrap="square">
            <a:spAutoFit/>
          </a:bodyPr>
          <a:lstStyle>
            <a:defPPr>
              <a:defRPr lang="de-DE"/>
            </a:defPPr>
            <a:lvl1pPr>
              <a:defRPr b="1">
                <a:solidFill>
                  <a:srgbClr val="FF359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Warum passt dies zur Strategie?</a:t>
            </a:r>
          </a:p>
        </p:txBody>
      </p:sp>
      <p:sp>
        <p:nvSpPr>
          <p:cNvPr id="11" name="Rechteck 10">
            <a:extLst>
              <a:ext uri="{FF2B5EF4-FFF2-40B4-BE49-F238E27FC236}">
                <a16:creationId xmlns:a16="http://schemas.microsoft.com/office/drawing/2014/main" id="{48936E0A-F478-4BD3-95A7-4F98B0407F38}"/>
              </a:ext>
            </a:extLst>
          </p:cNvPr>
          <p:cNvSpPr/>
          <p:nvPr/>
        </p:nvSpPr>
        <p:spPr>
          <a:xfrm>
            <a:off x="2909911" y="1923559"/>
            <a:ext cx="3460822" cy="2998637"/>
          </a:xfrm>
          <a:prstGeom prst="rect">
            <a:avLst/>
          </a:prstGeom>
          <a:noFill/>
          <a:ln w="381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feld 11">
            <a:extLst>
              <a:ext uri="{FF2B5EF4-FFF2-40B4-BE49-F238E27FC236}">
                <a16:creationId xmlns:a16="http://schemas.microsoft.com/office/drawing/2014/main" id="{476D4CEC-67E5-45E7-8AD7-7117B204AB76}"/>
              </a:ext>
            </a:extLst>
          </p:cNvPr>
          <p:cNvSpPr txBox="1"/>
          <p:nvPr/>
        </p:nvSpPr>
        <p:spPr>
          <a:xfrm>
            <a:off x="9509096" y="4898010"/>
            <a:ext cx="2186385" cy="338554"/>
          </a:xfrm>
          <a:prstGeom prst="rect">
            <a:avLst/>
          </a:prstGeom>
          <a:noFill/>
        </p:spPr>
        <p:txBody>
          <a:bodyPr wrap="square">
            <a:spAutoFit/>
          </a:bodyPr>
          <a:lstStyle>
            <a:defPPr>
              <a:defRPr lang="de-DE"/>
            </a:defPPr>
            <a:lvl1pPr>
              <a:defRPr>
                <a:solidFill>
                  <a:srgbClr val="FF359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Technologie Domäne</a:t>
            </a:r>
          </a:p>
        </p:txBody>
      </p:sp>
      <p:sp>
        <p:nvSpPr>
          <p:cNvPr id="14" name="Textfeld 13">
            <a:extLst>
              <a:ext uri="{FF2B5EF4-FFF2-40B4-BE49-F238E27FC236}">
                <a16:creationId xmlns:a16="http://schemas.microsoft.com/office/drawing/2014/main" id="{8D89B688-9D4D-4A05-9DEB-EC18E00FF2D2}"/>
              </a:ext>
            </a:extLst>
          </p:cNvPr>
          <p:cNvSpPr txBox="1"/>
          <p:nvPr/>
        </p:nvSpPr>
        <p:spPr>
          <a:xfrm>
            <a:off x="2890401" y="38676"/>
            <a:ext cx="6100650" cy="646331"/>
          </a:xfrm>
          <a:prstGeom prst="rect">
            <a:avLst/>
          </a:prstGeom>
          <a:noFill/>
        </p:spPr>
        <p:txBody>
          <a:bodyPr wrap="square">
            <a:spAutoFit/>
          </a:bodyPr>
          <a:lstStyle>
            <a:defPPr>
              <a:defRPr lang="de-DE"/>
            </a:defPPr>
            <a:lvl1pPr>
              <a:defRPr>
                <a:solidFill>
                  <a:srgbClr val="FF359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359F"/>
                </a:solidFill>
                <a:effectLst/>
                <a:uLnTx/>
                <a:uFillTx/>
                <a:latin typeface="Calibri" panose="020F0502020204030204"/>
                <a:ea typeface="+mn-ea"/>
                <a:cs typeface="+mn-cs"/>
              </a:rPr>
              <a:t>Innovations Suchfeld</a:t>
            </a:r>
          </a:p>
        </p:txBody>
      </p:sp>
      <p:sp>
        <p:nvSpPr>
          <p:cNvPr id="15" name="Eckige Klammer rechts 14">
            <a:extLst>
              <a:ext uri="{FF2B5EF4-FFF2-40B4-BE49-F238E27FC236}">
                <a16:creationId xmlns:a16="http://schemas.microsoft.com/office/drawing/2014/main" id="{56C6DFC6-C923-4DBB-A492-8929B89E6222}"/>
              </a:ext>
            </a:extLst>
          </p:cNvPr>
          <p:cNvSpPr/>
          <p:nvPr/>
        </p:nvSpPr>
        <p:spPr>
          <a:xfrm rot="16200000">
            <a:off x="5676095" y="-4822042"/>
            <a:ext cx="529263" cy="11493531"/>
          </a:xfrm>
          <a:prstGeom prst="rightBracket">
            <a:avLst/>
          </a:prstGeom>
          <a:ln w="28575">
            <a:solidFill>
              <a:srgbClr val="FF3399"/>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Rechteck 15">
            <a:extLst>
              <a:ext uri="{FF2B5EF4-FFF2-40B4-BE49-F238E27FC236}">
                <a16:creationId xmlns:a16="http://schemas.microsoft.com/office/drawing/2014/main" id="{141308BF-E199-4907-A622-514B18A02774}"/>
              </a:ext>
            </a:extLst>
          </p:cNvPr>
          <p:cNvSpPr/>
          <p:nvPr/>
        </p:nvSpPr>
        <p:spPr>
          <a:xfrm>
            <a:off x="496519" y="2464798"/>
            <a:ext cx="2191329" cy="242073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17" name="Rechteck 16">
            <a:extLst>
              <a:ext uri="{FF2B5EF4-FFF2-40B4-BE49-F238E27FC236}">
                <a16:creationId xmlns:a16="http://schemas.microsoft.com/office/drawing/2014/main" id="{BF3FF69C-AB89-42ED-B166-175C659CBA2D}"/>
              </a:ext>
            </a:extLst>
          </p:cNvPr>
          <p:cNvSpPr/>
          <p:nvPr/>
        </p:nvSpPr>
        <p:spPr>
          <a:xfrm>
            <a:off x="2909911" y="5407605"/>
            <a:ext cx="3460822" cy="106893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18" name="Rechteck 17">
            <a:extLst>
              <a:ext uri="{FF2B5EF4-FFF2-40B4-BE49-F238E27FC236}">
                <a16:creationId xmlns:a16="http://schemas.microsoft.com/office/drawing/2014/main" id="{ABA29E92-FD96-4326-803C-46AA07DEF741}"/>
              </a:ext>
            </a:extLst>
          </p:cNvPr>
          <p:cNvSpPr/>
          <p:nvPr/>
        </p:nvSpPr>
        <p:spPr>
          <a:xfrm>
            <a:off x="6521462" y="3856419"/>
            <a:ext cx="2657220" cy="106893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19" name="Rechteck 18">
            <a:extLst>
              <a:ext uri="{FF2B5EF4-FFF2-40B4-BE49-F238E27FC236}">
                <a16:creationId xmlns:a16="http://schemas.microsoft.com/office/drawing/2014/main" id="{C6094FC2-8988-4157-B034-601D69BEDF6A}"/>
              </a:ext>
            </a:extLst>
          </p:cNvPr>
          <p:cNvSpPr/>
          <p:nvPr/>
        </p:nvSpPr>
        <p:spPr>
          <a:xfrm>
            <a:off x="6531031" y="2464798"/>
            <a:ext cx="2638083" cy="103607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20" name="Rechteck 19">
            <a:extLst>
              <a:ext uri="{FF2B5EF4-FFF2-40B4-BE49-F238E27FC236}">
                <a16:creationId xmlns:a16="http://schemas.microsoft.com/office/drawing/2014/main" id="{97B3B71D-44FB-49B0-80E0-C270FC29C58A}"/>
              </a:ext>
            </a:extLst>
          </p:cNvPr>
          <p:cNvSpPr/>
          <p:nvPr/>
        </p:nvSpPr>
        <p:spPr>
          <a:xfrm>
            <a:off x="3103675" y="2464798"/>
            <a:ext cx="3092293" cy="231215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22" name="Textfeld 21">
            <a:extLst>
              <a:ext uri="{FF2B5EF4-FFF2-40B4-BE49-F238E27FC236}">
                <a16:creationId xmlns:a16="http://schemas.microsoft.com/office/drawing/2014/main" id="{7614F78D-3ED2-41AD-8C2F-A619594D8CD9}"/>
              </a:ext>
            </a:extLst>
          </p:cNvPr>
          <p:cNvSpPr txBox="1"/>
          <p:nvPr/>
        </p:nvSpPr>
        <p:spPr>
          <a:xfrm>
            <a:off x="9454328" y="2943426"/>
            <a:ext cx="2241153"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600" b="1" i="0" u="none" strike="noStrike" kern="1200" cap="none" spc="0" normalizeH="0" baseline="0" noProof="0" dirty="0">
                <a:ln>
                  <a:noFill/>
                </a:ln>
                <a:solidFill>
                  <a:srgbClr val="FF359F"/>
                </a:solidFill>
                <a:effectLst/>
                <a:uLnTx/>
                <a:uFillTx/>
                <a:latin typeface="Calibri" panose="020F0502020204030204"/>
                <a:ea typeface="+mn-ea"/>
                <a:cs typeface="+mn-cs"/>
              </a:rPr>
              <a:t>Mögliche Methoden</a:t>
            </a:r>
            <a:endParaRPr kumimoji="0" lang="de-AT" sz="1600" b="0" i="0" u="none" strike="noStrike" kern="1200" cap="none" spc="0" normalizeH="0" baseline="0" noProof="0" dirty="0">
              <a:ln>
                <a:noFill/>
              </a:ln>
              <a:solidFill>
                <a:srgbClr val="FF359F"/>
              </a:solidFill>
              <a:effectLst/>
              <a:uLnTx/>
              <a:uFillTx/>
              <a:latin typeface="Calibri" panose="020F0502020204030204"/>
              <a:ea typeface="+mn-ea"/>
              <a:cs typeface="+mn-cs"/>
            </a:endParaRPr>
          </a:p>
        </p:txBody>
      </p:sp>
      <p:sp>
        <p:nvSpPr>
          <p:cNvPr id="23" name="Rechteck 22">
            <a:extLst>
              <a:ext uri="{FF2B5EF4-FFF2-40B4-BE49-F238E27FC236}">
                <a16:creationId xmlns:a16="http://schemas.microsoft.com/office/drawing/2014/main" id="{BF77B157-A917-465D-8F51-4DFFBF7FFCDB}"/>
              </a:ext>
            </a:extLst>
          </p:cNvPr>
          <p:cNvSpPr/>
          <p:nvPr/>
        </p:nvSpPr>
        <p:spPr>
          <a:xfrm>
            <a:off x="2909911" y="1265646"/>
            <a:ext cx="3460822" cy="39369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24" name="Rechteck 23">
            <a:extLst>
              <a:ext uri="{FF2B5EF4-FFF2-40B4-BE49-F238E27FC236}">
                <a16:creationId xmlns:a16="http://schemas.microsoft.com/office/drawing/2014/main" id="{6ABFF885-F50A-42EA-85C7-341E4327B69D}"/>
              </a:ext>
            </a:extLst>
          </p:cNvPr>
          <p:cNvSpPr/>
          <p:nvPr/>
        </p:nvSpPr>
        <p:spPr>
          <a:xfrm>
            <a:off x="9504176" y="1401738"/>
            <a:ext cx="2186385" cy="123951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dirty="0">
                <a:ln>
                  <a:noFill/>
                </a:ln>
                <a:solidFill>
                  <a:prstClr val="black"/>
                </a:solidFill>
                <a:effectLst/>
                <a:uLnTx/>
                <a:uFillTx/>
                <a:latin typeface="Calibri" panose="020F0502020204030204"/>
                <a:ea typeface="+mn-ea"/>
                <a:cs typeface="+mn-cs"/>
              </a:rPr>
              <a:t>xx</a:t>
            </a:r>
          </a:p>
        </p:txBody>
      </p:sp>
      <p:sp>
        <p:nvSpPr>
          <p:cNvPr id="25" name="Rechteck 24">
            <a:extLst>
              <a:ext uri="{FF2B5EF4-FFF2-40B4-BE49-F238E27FC236}">
                <a16:creationId xmlns:a16="http://schemas.microsoft.com/office/drawing/2014/main" id="{E28E47E3-DA23-47B5-BD93-8EBC43D2F41A}"/>
              </a:ext>
            </a:extLst>
          </p:cNvPr>
          <p:cNvSpPr/>
          <p:nvPr/>
        </p:nvSpPr>
        <p:spPr>
          <a:xfrm>
            <a:off x="9501107" y="3319377"/>
            <a:ext cx="2186385" cy="123951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
        <p:nvSpPr>
          <p:cNvPr id="26" name="Rechteck 25">
            <a:extLst>
              <a:ext uri="{FF2B5EF4-FFF2-40B4-BE49-F238E27FC236}">
                <a16:creationId xmlns:a16="http://schemas.microsoft.com/office/drawing/2014/main" id="{B08979A0-9788-445A-8E64-583F37FDA710}"/>
              </a:ext>
            </a:extLst>
          </p:cNvPr>
          <p:cNvSpPr/>
          <p:nvPr/>
        </p:nvSpPr>
        <p:spPr>
          <a:xfrm>
            <a:off x="9480327" y="5237018"/>
            <a:ext cx="2186385" cy="123951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100" b="0" i="0" u="none" strike="noStrike" kern="1200" cap="none" spc="0" normalizeH="0" baseline="0" noProof="0">
                <a:ln>
                  <a:noFill/>
                </a:ln>
                <a:solidFill>
                  <a:prstClr val="black"/>
                </a:solidFill>
                <a:effectLst/>
                <a:uLnTx/>
                <a:uFillTx/>
                <a:latin typeface="Calibri" panose="020F0502020204030204"/>
                <a:ea typeface="+mn-ea"/>
                <a:cs typeface="+mn-cs"/>
              </a:rPr>
              <a:t>xx</a:t>
            </a:r>
          </a:p>
        </p:txBody>
      </p:sp>
    </p:spTree>
    <p:extLst>
      <p:ext uri="{BB962C8B-B14F-4D97-AF65-F5344CB8AC3E}">
        <p14:creationId xmlns:p14="http://schemas.microsoft.com/office/powerpoint/2010/main" val="278883954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496</Words>
  <Application>Microsoft Office PowerPoint</Application>
  <PresentationFormat>Breitbild</PresentationFormat>
  <Paragraphs>62</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fkGroteskNeue</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 Amon</dc:creator>
  <cp:lastModifiedBy>Martin Amon</cp:lastModifiedBy>
  <cp:revision>1</cp:revision>
  <dcterms:created xsi:type="dcterms:W3CDTF">2025-07-28T05:29:45Z</dcterms:created>
  <dcterms:modified xsi:type="dcterms:W3CDTF">2025-07-28T05:30:16Z</dcterms:modified>
</cp:coreProperties>
</file>