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141412721" r:id="rId6"/>
    <p:sldId id="2141412719" r:id="rId7"/>
    <p:sldId id="2141412720" r:id="rId8"/>
    <p:sldId id="2141412673" r:id="rId9"/>
    <p:sldId id="297" r:id="rId10"/>
    <p:sldId id="2141412657" r:id="rId11"/>
    <p:sldId id="2141412654" r:id="rId12"/>
    <p:sldId id="2141412650" r:id="rId13"/>
    <p:sldId id="2141412652" r:id="rId14"/>
    <p:sldId id="2141412649" r:id="rId15"/>
    <p:sldId id="2141412658" r:id="rId16"/>
    <p:sldId id="2141412732" r:id="rId17"/>
    <p:sldId id="2141412722" r:id="rId18"/>
    <p:sldId id="2141412723" r:id="rId19"/>
    <p:sldId id="2141412724" r:id="rId20"/>
    <p:sldId id="2141412725" r:id="rId21"/>
    <p:sldId id="2141412726" r:id="rId22"/>
    <p:sldId id="2141412727" r:id="rId23"/>
    <p:sldId id="2141412728" r:id="rId24"/>
    <p:sldId id="2141412729" r:id="rId25"/>
    <p:sldId id="2141412730" r:id="rId26"/>
    <p:sldId id="2141412731" r:id="rId27"/>
    <p:sldId id="269" r:id="rId28"/>
    <p:sldId id="2141412711" r:id="rId29"/>
    <p:sldId id="2141412659" r:id="rId30"/>
    <p:sldId id="2141412712" r:id="rId31"/>
    <p:sldId id="2141412713" r:id="rId32"/>
    <p:sldId id="2141412661" r:id="rId33"/>
    <p:sldId id="2141412734" r:id="rId34"/>
    <p:sldId id="2141412671" r:id="rId35"/>
    <p:sldId id="2141412677" r:id="rId36"/>
    <p:sldId id="2141412733" r:id="rId37"/>
    <p:sldId id="2141412735" r:id="rId38"/>
    <p:sldId id="2141412717" r:id="rId39"/>
    <p:sldId id="2141412718" r:id="rId40"/>
    <p:sldId id="27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CDC"/>
    <a:srgbClr val="7EABAA"/>
    <a:srgbClr val="F6F8F8"/>
    <a:srgbClr val="2E4847"/>
    <a:srgbClr val="A6C3C2"/>
    <a:srgbClr val="E6EEEE"/>
    <a:srgbClr val="F1F5F5"/>
    <a:srgbClr val="0F273D"/>
    <a:srgbClr val="42666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5763" autoAdjust="0"/>
  </p:normalViewPr>
  <p:slideViewPr>
    <p:cSldViewPr snapToGrid="0">
      <p:cViewPr varScale="1">
        <p:scale>
          <a:sx n="102" d="100"/>
          <a:sy n="102" d="100"/>
        </p:scale>
        <p:origin x="894" y="108"/>
      </p:cViewPr>
      <p:guideLst>
        <p:guide orient="horz" pos="2137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Borčinová" userId="45cf5de1-53c1-4245-9f0b-739658e95c5a" providerId="ADAL" clId="{B49EC960-0483-4989-A573-99C06C1BFB88}"/>
    <pc:docChg chg="custSel delSld modSld">
      <pc:chgData name="Martina Borčinová" userId="45cf5de1-53c1-4245-9f0b-739658e95c5a" providerId="ADAL" clId="{B49EC960-0483-4989-A573-99C06C1BFB88}" dt="2025-02-19T12:27:14.851" v="19" actId="1076"/>
      <pc:docMkLst>
        <pc:docMk/>
      </pc:docMkLst>
      <pc:sldChg chg="del">
        <pc:chgData name="Martina Borčinová" userId="45cf5de1-53c1-4245-9f0b-739658e95c5a" providerId="ADAL" clId="{B49EC960-0483-4989-A573-99C06C1BFB88}" dt="2025-02-19T12:26:32.968" v="0" actId="47"/>
        <pc:sldMkLst>
          <pc:docMk/>
          <pc:sldMk cId="4188597313" sldId="2141412715"/>
        </pc:sldMkLst>
      </pc:sldChg>
      <pc:sldChg chg="modSp mod">
        <pc:chgData name="Martina Borčinová" userId="45cf5de1-53c1-4245-9f0b-739658e95c5a" providerId="ADAL" clId="{B49EC960-0483-4989-A573-99C06C1BFB88}" dt="2025-02-19T12:27:14.851" v="19" actId="1076"/>
        <pc:sldMkLst>
          <pc:docMk/>
          <pc:sldMk cId="4024698458" sldId="2141412732"/>
        </pc:sldMkLst>
        <pc:spChg chg="mod">
          <ac:chgData name="Martina Borčinová" userId="45cf5de1-53c1-4245-9f0b-739658e95c5a" providerId="ADAL" clId="{B49EC960-0483-4989-A573-99C06C1BFB88}" dt="2025-02-19T12:27:14.851" v="19" actId="1076"/>
          <ac:spMkLst>
            <pc:docMk/>
            <pc:sldMk cId="4024698458" sldId="2141412732"/>
            <ac:spMk id="12" creationId="{30ABEFFF-2A33-A285-5C44-58BFA0E730A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fnpraha-my.sharepoint.com/personal/105961_vfn_cz/Documents/VFN/SENTIX/Primary_endpoint/Data/2023-03-28/SENTIX_data_20230219_v06_moj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fnpraha-my.sharepoint.com/personal/105961_vfn_cz/Documents/VFN/SENTIX/Primary_endpoint/Data/2023-03-28/SENTIX_data_20230219_v06_moj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vfnpraha-my.sharepoint.com/personal/105961_vfn_cz/Documents/VFN/SENTIX/Primary_endpoint/Data/LLL_shrnut&#237;_sub_ob_kontroly&#168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320" b="1" i="0" u="none" strike="noStrike" kern="1200" cap="none" spc="0" normalizeH="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GB" b="1" noProof="0" dirty="0">
                <a:solidFill>
                  <a:schemeClr val="tx1"/>
                </a:solidFill>
              </a:rPr>
              <a:t>Control cohort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320" b="1" i="0" u="none" strike="noStrike" kern="1200" cap="none" spc="0" normalizeH="0" baseline="0" noProof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5"/>
          <c:order val="0"/>
          <c:tx>
            <c:strRef>
              <c:f>Kontroly_vysledky_cela_nooha!$T$26</c:f>
              <c:strCache>
                <c:ptCount val="1"/>
                <c:pt idx="0">
                  <c:v>&gt;40%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1.1%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BC5-4187-B692-04ED88C7BB2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1.1%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BC5-4187-B692-04ED88C7BB2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1.1%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BC5-4187-B692-04ED88C7BB2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1.1%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BC5-4187-B692-04ED88C7B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Kontroly_vysledky_cela_nooha!$AS$23:$AV$23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</c:numCache>
            </c:numRef>
          </c:cat>
          <c:val>
            <c:numRef>
              <c:f>Kontroly_vysledky_cela_nooha!$AS$26:$AV$26</c:f>
              <c:numCache>
                <c:formatCode>0.0%</c:formatCode>
                <c:ptCount val="4"/>
                <c:pt idx="0">
                  <c:v>1.0869565217391304E-2</c:v>
                </c:pt>
                <c:pt idx="1">
                  <c:v>1.0869565217391304E-2</c:v>
                </c:pt>
                <c:pt idx="2">
                  <c:v>1.0869565217391304E-2</c:v>
                </c:pt>
                <c:pt idx="3">
                  <c:v>1.0869565217391304E-2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C5-4187-B692-04ED88C7BB24}"/>
            </c:ext>
          </c:extLst>
        </c:ser>
        <c:ser>
          <c:idx val="4"/>
          <c:order val="1"/>
          <c:tx>
            <c:strRef>
              <c:f>Kontroly_vysledky_cela_nooha!$T$25</c:f>
              <c:strCache>
                <c:ptCount val="1"/>
                <c:pt idx="0">
                  <c:v>20-39%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63888888888893E-2"/>
                  <c:y val="-5.8795617084310512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8.7%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BC5-4187-B692-04ED88C7BB24}"/>
                </c:ext>
              </c:extLst>
            </c:dLbl>
            <c:dLbl>
              <c:idx val="1"/>
              <c:layout>
                <c:manualLayout>
                  <c:x val="-8.819444444444525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12.0%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BC5-4187-B692-04ED88C7BB24}"/>
                </c:ext>
              </c:extLst>
            </c:dLbl>
            <c:dLbl>
              <c:idx val="2"/>
              <c:layout>
                <c:manualLayout>
                  <c:x val="-1.98437500000000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12.0%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BC5-4187-B692-04ED88C7BB24}"/>
                </c:ext>
              </c:extLst>
            </c:dLbl>
            <c:dLbl>
              <c:idx val="3"/>
              <c:layout>
                <c:manualLayout>
                  <c:x val="-1.984375E-2"/>
                  <c:y val="-3.20707070707070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13.0%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BC5-4187-B692-04ED88C7B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Kontroly_vysledky_cela_nooha!$AS$23:$AV$23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</c:numCache>
            </c:numRef>
          </c:cat>
          <c:val>
            <c:numRef>
              <c:f>Kontroly_vysledky_cela_nooha!$AS$25:$AV$25</c:f>
              <c:numCache>
                <c:formatCode>0.0%</c:formatCode>
                <c:ptCount val="4"/>
                <c:pt idx="0">
                  <c:v>8.6956521739130432E-2</c:v>
                </c:pt>
                <c:pt idx="1">
                  <c:v>0.11956521739130435</c:v>
                </c:pt>
                <c:pt idx="2">
                  <c:v>0.11956521739130435</c:v>
                </c:pt>
                <c:pt idx="3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C5-4187-B692-04ED88C7BB24}"/>
            </c:ext>
          </c:extLst>
        </c:ser>
        <c:ser>
          <c:idx val="3"/>
          <c:order val="2"/>
          <c:tx>
            <c:strRef>
              <c:f>Kontroly_vysledky_cela_nooha!$T$24</c:f>
              <c:strCache>
                <c:ptCount val="1"/>
                <c:pt idx="0">
                  <c:v>10-19%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8.7%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7BC5-4187-B692-04ED88C7BB2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13.0%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7BC5-4187-B692-04ED88C7BB2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13.0%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7BC5-4187-B692-04ED88C7BB2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15.2%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7BC5-4187-B692-04ED88C7B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Kontroly_vysledky_cela_nooha!$AS$23:$AV$23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</c:numCache>
            </c:numRef>
          </c:cat>
          <c:val>
            <c:numRef>
              <c:f>Kontroly_vysledky_cela_nooha!$AS$24:$AV$24</c:f>
              <c:numCache>
                <c:formatCode>0.0%</c:formatCode>
                <c:ptCount val="4"/>
                <c:pt idx="0">
                  <c:v>8.6956521739130432E-2</c:v>
                </c:pt>
                <c:pt idx="1">
                  <c:v>0.13043478260869565</c:v>
                </c:pt>
                <c:pt idx="2">
                  <c:v>0.13043478260869565</c:v>
                </c:pt>
                <c:pt idx="3">
                  <c:v>0.15217391304347827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BC5-4187-B692-04ED88C7BB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013247056"/>
        <c:axId val="1066457760"/>
      </c:barChart>
      <c:catAx>
        <c:axId val="101324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66457760"/>
        <c:crosses val="autoZero"/>
        <c:auto val="1"/>
        <c:lblAlgn val="ctr"/>
        <c:lblOffset val="100"/>
        <c:noMultiLvlLbl val="0"/>
      </c:catAx>
      <c:valAx>
        <c:axId val="1066457760"/>
        <c:scaling>
          <c:orientation val="minMax"/>
          <c:max val="0.18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Cumulative incidence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1324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1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320" b="0" i="0" u="none" strike="noStrike" kern="1200" cap="none" spc="0" normalizeH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cs-CZ" b="1" noProof="0" dirty="0">
                <a:solidFill>
                  <a:schemeClr val="tx1"/>
                </a:solidFill>
              </a:rPr>
              <a:t>SLN</a:t>
            </a:r>
            <a:r>
              <a:rPr lang="en-GB" b="1" noProof="0" dirty="0">
                <a:solidFill>
                  <a:schemeClr val="tx1"/>
                </a:solidFill>
              </a:rPr>
              <a:t> cohort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320" b="0" i="0" u="none" strike="noStrike" kern="1200" cap="none" spc="0" normalizeH="0" baseline="0" noProof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ITT_vysledky_cela_noha!$U$26</c:f>
              <c:strCache>
                <c:ptCount val="1"/>
                <c:pt idx="0">
                  <c:v>&gt;40%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229166666666667E-2"/>
                  <c:y val="-3.20707070707070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9A5-40A6-93EF-ECF4CA0617D3}"/>
                </c:ext>
              </c:extLst>
            </c:dLbl>
            <c:dLbl>
              <c:idx val="1"/>
              <c:layout>
                <c:manualLayout>
                  <c:x val="-1.1024305555555596E-2"/>
                  <c:y val="3.207070707070706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9A5-40A6-93EF-ECF4CA0617D3}"/>
                </c:ext>
              </c:extLst>
            </c:dLbl>
            <c:dLbl>
              <c:idx val="2"/>
              <c:layout>
                <c:manualLayout>
                  <c:x val="-1.3229166666666667E-2"/>
                  <c:y val="-3.20707070707070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A5-40A6-93EF-ECF4CA0617D3}"/>
                </c:ext>
              </c:extLst>
            </c:dLbl>
            <c:dLbl>
              <c:idx val="3"/>
              <c:layout>
                <c:manualLayout>
                  <c:x val="-1.3229166666666667E-2"/>
                  <c:y val="-3.20707070707070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9A5-40A6-93EF-ECF4CA0617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ITT_vysledky_cela_noha!$V$23:$Y$23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</c:numCache>
            </c:numRef>
          </c:cat>
          <c:val>
            <c:numRef>
              <c:f>ITT_vysledky_cela_noha!$V$26:$Y$26</c:f>
              <c:numCache>
                <c:formatCode>0.0%</c:formatCode>
                <c:ptCount val="4"/>
                <c:pt idx="0">
                  <c:v>1.0245901639344262E-2</c:v>
                </c:pt>
                <c:pt idx="1">
                  <c:v>1.6393442622950821E-2</c:v>
                </c:pt>
                <c:pt idx="2">
                  <c:v>1.8442622950819672E-2</c:v>
                </c:pt>
                <c:pt idx="3">
                  <c:v>1.8442622950819672E-2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A5-40A6-93EF-ECF4CA0617D3}"/>
            </c:ext>
          </c:extLst>
        </c:ser>
        <c:ser>
          <c:idx val="1"/>
          <c:order val="1"/>
          <c:tx>
            <c:strRef>
              <c:f>ITT_vysledky_cela_noha!$U$25</c:f>
              <c:strCache>
                <c:ptCount val="1"/>
                <c:pt idx="0">
                  <c:v>20-39%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5.7%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9A5-40A6-93EF-ECF4CA0617D3}"/>
                </c:ext>
              </c:extLst>
            </c:dLbl>
            <c:dLbl>
              <c:idx val="1"/>
              <c:layout>
                <c:manualLayout>
                  <c:x val="-6.614583333333333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8.2%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9A5-40A6-93EF-ECF4CA0617D3}"/>
                </c:ext>
              </c:extLst>
            </c:dLbl>
            <c:dLbl>
              <c:idx val="2"/>
              <c:layout>
                <c:manualLayout>
                  <c:x val="-4.40972222222230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8.6%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9A5-40A6-93EF-ECF4CA0617D3}"/>
                </c:ext>
              </c:extLst>
            </c:dLbl>
            <c:dLbl>
              <c:idx val="3"/>
              <c:layout>
                <c:manualLayout>
                  <c:x val="-1.763888888888888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9.2%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A9A5-40A6-93EF-ECF4CA0617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ITT_vysledky_cela_noha!$V$23:$Y$23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</c:numCache>
            </c:numRef>
          </c:cat>
          <c:val>
            <c:numRef>
              <c:f>ITT_vysledky_cela_noha!$V$25:$Y$25</c:f>
              <c:numCache>
                <c:formatCode>0.0%</c:formatCode>
                <c:ptCount val="4"/>
                <c:pt idx="0">
                  <c:v>5.737704918032787E-2</c:v>
                </c:pt>
                <c:pt idx="1">
                  <c:v>8.1967213114754092E-2</c:v>
                </c:pt>
                <c:pt idx="2">
                  <c:v>8.6065573770491802E-2</c:v>
                </c:pt>
                <c:pt idx="3">
                  <c:v>9.2213114754098366E-2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9A5-40A6-93EF-ECF4CA0617D3}"/>
            </c:ext>
          </c:extLst>
        </c:ser>
        <c:ser>
          <c:idx val="0"/>
          <c:order val="2"/>
          <c:tx>
            <c:strRef>
              <c:f>ITT_vysledky_cela_noha!$U$24</c:f>
              <c:strCache>
                <c:ptCount val="1"/>
                <c:pt idx="0">
                  <c:v>10-19%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8.2%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9A5-40A6-93EF-ECF4CA0617D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11.5%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9A5-40A6-93EF-ECF4CA0617D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15.8%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9A5-40A6-93EF-ECF4CA0617D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17.2%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9A5-40A6-93EF-ECF4CA0617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ITT_vysledky_cela_noha!$V$23:$Y$23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</c:numCache>
            </c:numRef>
          </c:cat>
          <c:val>
            <c:numRef>
              <c:f>ITT_vysledky_cela_noha!$V$24:$Y$24</c:f>
              <c:numCache>
                <c:formatCode>0.0%</c:formatCode>
                <c:ptCount val="4"/>
                <c:pt idx="0">
                  <c:v>8.1967213114754092E-2</c:v>
                </c:pt>
                <c:pt idx="1">
                  <c:v>0.11475409836065574</c:v>
                </c:pt>
                <c:pt idx="2">
                  <c:v>0.15778688524590165</c:v>
                </c:pt>
                <c:pt idx="3">
                  <c:v>0.1721311475409836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9A5-40A6-93EF-ECF4CA0617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043903776"/>
        <c:axId val="680176992"/>
      </c:barChart>
      <c:catAx>
        <c:axId val="104390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0176992"/>
        <c:crosses val="autoZero"/>
        <c:auto val="1"/>
        <c:lblAlgn val="ctr"/>
        <c:lblOffset val="100"/>
        <c:noMultiLvlLbl val="0"/>
      </c:catAx>
      <c:valAx>
        <c:axId val="680176992"/>
        <c:scaling>
          <c:orientation val="minMax"/>
          <c:max val="0.18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Cumulative incidence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390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255905511811"/>
          <c:y val="5.0925925925925923E-2"/>
          <c:w val="0.83151307921372208"/>
          <c:h val="0.7643679835031880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13.1%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1E3-44C4-9D5C-F39B3344E71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29.3%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1E3-44C4-9D5C-F39B3344E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'Kterákoliv noha'!$N$4:$O$5</c:f>
              <c:multiLvlStrCache>
                <c:ptCount val="2"/>
                <c:lvl>
                  <c:pt idx="0">
                    <c:v>ITT</c:v>
                  </c:pt>
                  <c:pt idx="1">
                    <c:v>Controls</c:v>
                  </c:pt>
                </c:lvl>
                <c:lvl>
                  <c:pt idx="0">
                    <c:v>Patient-reported LLL</c:v>
                  </c:pt>
                </c:lvl>
              </c:multiLvlStrCache>
            </c:multiLvlStrRef>
          </c:cat>
          <c:val>
            <c:numRef>
              <c:f>'Kterákoliv noha'!$N$6:$O$6</c:f>
              <c:numCache>
                <c:formatCode>0.00%</c:formatCode>
                <c:ptCount val="2"/>
                <c:pt idx="0">
                  <c:v>0.13100000000000001</c:v>
                </c:pt>
                <c:pt idx="1">
                  <c:v>0.29299999999999998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E3-44C4-9D5C-F39B3344E71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0481711"/>
        <c:axId val="530920863"/>
      </c:barChart>
      <c:catAx>
        <c:axId val="20048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0920863"/>
        <c:crosses val="autoZero"/>
        <c:auto val="1"/>
        <c:lblAlgn val="ctr"/>
        <c:lblOffset val="100"/>
        <c:noMultiLvlLbl val="0"/>
      </c:catAx>
      <c:valAx>
        <c:axId val="530920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0481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85000"/>
              <a:lumOff val="15000"/>
            </a:schemeClr>
          </a:solidFill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6:25:49.3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354 301 24575,'-2'0'0,"0"-1"0,1 1 0,-1-1 0,0 0 0,0 0 0,1 1 0,-1-1 0,0-1 0,1 1 0,-1 0 0,1 0 0,0 0 0,-1-1 0,1 1 0,0-1 0,0 1 0,0-1 0,0 0 0,-2-2 0,-17-38 0,17 36 0,-9-24 0,10 21 0,-1 1 0,-1 0 0,1-1 0,-1 1 0,-1 1 0,0-1 0,0 1 0,0-1 0,-1 2 0,-8-9 0,13 14 0,0 0 0,0 0 0,-1 0 0,1 0 0,0 0 0,0 1 0,-1-1 0,1 0 0,0 1 0,-1-1 0,1 1 0,-1 0 0,1-1 0,0 1 0,-1 0 0,1 0 0,-1 0 0,1 0 0,-1 0 0,1 0 0,-1 1 0,1-1 0,-1 0 0,1 1 0,0-1 0,-1 1 0,1-1 0,0 1 0,-1 0 0,1-1 0,0 1 0,0 0 0,0 0 0,-1 0 0,1 0 0,-1 2 0,-1 0 0,1 0 0,-1 0 0,1 1 0,0-1 0,0 0 0,0 1 0,1-1 0,-1 1 0,1 0 0,0 0 0,0-1 0,-1 6 0,0 39 0,-8 52 0,10-97 0,-1-1 0,1 0 0,0 1 0,0-1 0,0 0 0,0 1 0,0-1 0,0 0 0,1 1 0,-1-1 0,1 0 0,-1 1 0,1-1 0,0 0 0,0 0 0,0 0 0,0 0 0,1 0 0,-1 0 0,0 0 0,1 0 0,3 3 0,1-1 0,1 1 0,-1-1 0,1 0 0,0 0 0,12 3 0,-11-4 0,-1 0 0,1 1 0,-1 0 0,0 0 0,13 10 0,-17-11 0,1 0 0,0-1 0,0 0 0,1 1 0,-1-1 0,0-1 0,1 1 0,-1-1 0,1 1 0,-1-1 0,1 0 0,0-1 0,7 1 0,-6-1 0,0 1 0,0 0 0,1 0 0,-1 1 0,0-1 0,10 6 0,-16-7 0,0 0 0,0 0 0,1 1 0,-1-1 0,0 0 0,0 0 0,1 0 0,-1 0 0,0 1 0,1-1 0,-1 0 0,0 0 0,1 0 0,-1 0 0,1 0 0,-1 0 0,0 0 0,1 0 0,-1 0 0,0 0 0,1 0 0,-1 0 0,0 0 0,1 0 0,-1 0 0,0 0 0,1 0 0,-1 0 0,0 0 0,1-1 0,-1 1 0,0 0 0,1 0 0,-1 0 0,0-1 0,0 1 0,1 0 0,-1-1 0,0-16 0,-15-25 0,13 38 0,-24-89 0,14 44 0,11 46 0,1 1 0,-1-1 0,0 1 0,1 0 0,-1 0 0,0-1 0,0 1 0,-1 0 0,1 0 0,0 0 0,-1 0 0,1 0 0,-1 0 0,0 1 0,0-1 0,0 0 0,1 1 0,-1 0 0,-1-1 0,1 1 0,0 0 0,0 0 0,0 0 0,-1 0 0,-1 0 0,2 1 0,0 0 0,0 0 0,0 1 0,0-1 0,1 1 0,-1-1 0,0 1 0,1 0 0,-1 0 0,0 0 0,1 0 0,-1 0 0,1 0 0,-1 0 0,1 0 0,0 1 0,-1-1 0,1 0 0,0 1 0,0-1 0,0 1 0,0-1 0,0 1 0,1 0 0,-1-1 0,0 1 0,1 0 0,-1 0 0,1 0 0,-1-1 0,1 1 0,0 0 0,0 2 0,-1 29 0,1-31 0,1 0 0,-1 0 0,0 0 0,0 0 0,0 0 0,0 1 0,0-1 0,-1 0 0,1 0 0,-1 0 0,1 0 0,-3 3 0,2-4 0,0 0 0,-1 0 0,1 0 0,-1 0 0,1 0 0,-1 0 0,1 0 0,-1-1 0,0 1 0,0-1 0,1 1 0,-1-1 0,0 0 0,0 1 0,1-1 0,-1 0 0,0 0 0,0 0 0,0 0 0,-2-1 0,0 1 0,1-1 0,-1 1 0,0-1 0,1 0 0,-1 0 0,1 0 0,0 0 0,-1 0 0,1-1 0,0 0 0,0 1 0,0-1 0,0 0 0,0-1 0,0 1 0,0-1 0,1 1 0,-3-4 0,-2-4 0,0 0 0,1 0 0,1-1 0,-6-12 0,-13-25 0,20 43 0,0 1 0,0 0 0,-1 0 0,1 1 0,-1-1 0,0 1 0,-8-4 0,12 7 0,1 1 0,-1-1 0,1 1 0,-1-1 0,1 1 0,-1-1 0,1 1 0,-1-1 0,1 1 0,0 0 0,-1-1 0,1 1 0,0-1 0,0 1 0,-1 0 0,1 0 0,0-1 0,0 1 0,0 0 0,0-1 0,0 1 0,0 0 0,0-1 0,0 1 0,0 0 0,0 0 0,0 0 0,0 28 0,0-27 0,0 9 0,0 0 0,-1 0 0,0-1 0,-4 16 0,4-22 0,0 0 0,-1 0 0,1 0 0,-1 0 0,0 0 0,0 0 0,0 0 0,0-1 0,-1 1 0,1-1 0,-1 0 0,0 1 0,0-1 0,-5 3 0,7-6 0,1 0 0,-1-1 0,1 1 0,0 0 0,-1-1 0,1 1 0,-1-1 0,1 1 0,0 0 0,-1-1 0,1 1 0,0-1 0,-1 1 0,1-1 0,0 1 0,0-1 0,-1 0 0,1 1 0,0-1 0,0 1 0,0-1 0,0 1 0,0-1 0,0 0 0,0 1 0,0-1 0,0 1 0,0-1 0,0 1 0,0-2 0,-1-21 0,2-240 0,-1 263 0,0 0 0,0-1 0,0 1 0,0-1 0,0 1 0,-1-1 0,1 1 0,0-1 0,0 1 0,0-1 0,0 0 0,0 1 0,1-1 0,-1 1 0,0-1 0,0 1 0,0-1 0,0 1 0,1 0 0,-1-1 0,0 1 0,0-1 0,1 1 0,-1-1 0,0 1 0,1 0 0,-1-1 0,0 1 0,1 0 0,-1-1 0,0 1 0,1 0 0,-1-1 0,1 1 0,-1 0 0,1 0 0,-1 0 0,1-1 0,-1 1 0,1 0 0,-1 0 0,1 0 0,-1 0 0,1 0 0,-1 0 0,1 0 0,-1 0 0,1 0 0,0 0 0,28 17 0,0-1 0,-18-14 0,-3-1 0,-1 0 0,1 1 0,-1 0 0,1 0 0,-1 0 0,0 1 0,0 0 0,0 0 0,-1 1 0,1 0 0,-1 0 0,0 0 0,0 1 0,0 0 0,8 9 0,-4-1 0,1-2 0,0 0 0,14 11 0,-16-15 0,-1 0 0,0 1 0,0 0 0,0 0 0,-1 1 0,0 0 0,-1 0 0,6 11 0,-4-6 0,-1-4 0,-1 1 0,-1 1 0,7 16 0,-11-28 0,-1 1 0,0 0 0,1 0 0,-1 0 0,1 0 0,-1 0 0,0 0 0,0 0 0,1 0 0,-1 0 0,0 0 0,0-1 0,0 1 0,0 0 0,0 0 0,0 0 0,0 0 0,-1 0 0,1 0 0,0 0 0,-1 0 0,1 0 0,0 0 0,-1 0 0,1 0 0,-1-1 0,1 1 0,-1 0 0,1 0 0,-1 0 0,0-1 0,0 1 0,1 0 0,-1-1 0,0 1 0,0-1 0,0 1 0,1-1 0,-1 1 0,0-1 0,0 0 0,0 1 0,0-1 0,0 0 0,0 0 0,0 0 0,0 1 0,0-1 0,0 0 0,0 0 0,0 0 0,0-1 0,-1 1 0,-2-1 0,0 0 0,0 0 0,0 0 0,0-1 0,1 1 0,-1-1 0,0 0 0,1 0 0,-1 0 0,1 0 0,0-1 0,0 0 0,0 1 0,0-1 0,0 0 0,1 0 0,-1-1 0,-2-4 0,-6-10 0,0-1 0,-10-24 0,9 18 0,11 23 0,-1-1 0,1 1 0,-1 0 0,0-1 0,0 1 0,1 0 0,-1 0 0,-1 0 0,1 1 0,0-1 0,0 0 0,-1 1 0,1-1 0,-1 1 0,1 0 0,-1 0 0,1 0 0,-1 0 0,0 1 0,0-1 0,1 0 0,-1 1 0,-3 0 0,2-1 0,0 1 0,0-1 0,0 0 0,0 0 0,1 0 0,-1-1 0,0 1 0,0-1 0,1 0 0,-4-3 0,-10-29 0,15 28 0,0 0 0,0 1 0,-1-1 0,0 0 0,0 1 0,-4-7 0,6 12 0,1 0 0,-1-1 0,1 1 0,-1-1 0,1 1 0,0 0 0,-1-1 0,1 1 0,-1 0 0,0 0 0,1-1 0,-1 1 0,1 0 0,-1 0 0,1 0 0,-1 0 0,1 0 0,-1-1 0,0 1 0,1 0 0,-1 0 0,1 1 0,-1-1 0,0 0 0,1 0 0,-2 0 0,1 1 0,-1 0 0,0 1 0,1-1 0,-1 0 0,1 0 0,0 1 0,-1-1 0,1 1 0,0-1 0,0 1 0,0 0 0,-1 2 0,-2 4 0,1 0 0,1 0 0,0 1 0,0-1 0,0 1 0,1 0 0,1-1 0,-1 1 0,2 0 0,-1-1 0,1 1 0,0 0 0,3 9 0,-4-17 0,1 0 0,0 0 0,-1 0 0,1-1 0,-1 1 0,1 0 0,0 0 0,0-1 0,-1 1 0,1 0 0,0-1 0,0 1 0,0-1 0,0 1 0,0-1 0,0 1 0,0-1 0,0 0 0,0 0 0,0 1 0,0-1 0,0 0 0,0 0 0,0 0 0,0 0 0,2 0 0,35-4 0,-17 1 0,-17 3 0,1 1 0,-1-1 0,0 1 0,1 0 0,-1 0 0,1 0 0,-1 0 0,0 1 0,0 0 0,0 0 0,0 0 0,0 0 0,0 1 0,-1-1 0,1 1 0,-1 0 0,0 0 0,1 1 0,-1-1 0,-1 1 0,1-1 0,3 7 0,1 2 0,-2 1 0,1 0 0,-2 0 0,0 0 0,5 27 0,-8-37 0,0-1 0,0 1 0,1 0 0,-1-1 0,0 1 0,1-1 0,0 1 0,0-1 0,0 0 0,0 1 0,0-1 0,0 0 0,0-1 0,1 1 0,-1 0 0,1-1 0,-1 1 0,1-1 0,0 0 0,-1 0 0,6 2 0,-3-1 0,0-1 0,1 0 0,-1 0 0,0 0 0,0 0 0,0-1 0,1 0 0,-1 0 0,0 0 0,1-1 0,6-1 0,-11 2 0,-1 0 0,1 0 0,-1 0 0,1-1 0,-1 1 0,1 0 0,-1 0 0,1 0 0,-1 0 0,1-1 0,-1 1 0,1 0 0,-1-1 0,0 1 0,1 0 0,-1-1 0,0 1 0,1 0 0,-1-1 0,0 1 0,1-1 0,-1 1 0,0 0 0,1-1 0,-1 1 0,0-1 0,0 1 0,0-1 0,0 1 0,1-1 0,-1 1 0,0-2 0,-12-12 0,-27-10 0,37 23 0,-2-1 0,0 0 0,0-1 0,0 1 0,0-1 0,1 0 0,-1 0 0,1-1 0,0 1 0,0-1 0,0 1 0,1-1 0,-1 0 0,1 0 0,0 0 0,0-1 0,0 1 0,1 0 0,-1-1 0,1 1 0,0-1 0,0 1 0,0-9 0,-5-15 0,4 22 0,-1 1 0,0 0 0,0 0 0,0 0 0,-1 0 0,1 0 0,-1 1 0,0-1 0,-1 1 0,1 0 0,-1 1 0,0-1 0,-7-4 0,5 3 0,0 0 0,0 0 0,1-1 0,-1 0 0,1 0 0,-7-10 0,11 12 0,0-1 0,-1 1 0,1 0 0,-1 0 0,0 0 0,-1 0 0,1 1 0,-1-1 0,1 1 0,-1 0 0,0 0 0,0 0 0,0 1 0,-1-1 0,1 1 0,-1 0 0,1 0 0,-1 0 0,0 1 0,-8-2 0,23 4 0,-1 0 0,0 0 0,0 1 0,0 0 0,0 0 0,0 1 0,0 0 0,0 1 0,-1 0 0,0 0 0,0 1 0,0 0 0,13 11 0,-9-8 0,0-1 0,1 1 0,14 4 0,-20-9 0,1 0 0,-1 0 0,0 1 0,0 0 0,0 1 0,0-1 0,-1 1 0,1 1 0,-2-1 0,1 1 0,0 0 0,8 12 0,8 10 0,19 25 0,-40-52 0,0 1 0,0-1 0,0 1 0,-1-1 0,1 1 0,0-1 0,-1 1 0,1-1 0,-1 1 0,0 0 0,1 0 0,-1-1 0,0 1 0,0 0 0,0-1 0,0 1 0,-1 0 0,1-1 0,0 1 0,-1 0 0,1-1 0,-1 1 0,1 0 0,-1-1 0,0 1 0,0-1 0,1 1 0,-1-1 0,-2 3 0,-1-2 0,1 0 0,-1 0 0,0 0 0,0 0 0,0 0 0,0-1 0,0 0 0,0 0 0,-1 0 0,1 0 0,0-1 0,-1 1 0,1-1 0,0 0 0,0-1 0,-6 0 0,6 1 0,-1 0 0,1-1 0,-1 0 0,1 0 0,-1 0 0,1 0 0,0-1 0,-1 0 0,1 0 0,0 0 0,0 0 0,0 0 0,0-1 0,-6-6 0,-4-7 0,-1 1 0,-32-26 0,31 28 0,11 8 0,0-1 0,0 0 0,1 1 0,-1-2 0,1 1 0,1 0 0,-1-1 0,1 0 0,0 0 0,1 0 0,-4-14 0,2 9 0,1 1 0,-2 0 0,-9-19 0,11 26 0,-1 1 0,0-1 0,0 1 0,0 0 0,0 0 0,-1 1 0,1-1 0,-1 1 0,0 0 0,1 0 0,-1 1 0,0-1 0,0 1 0,0 0 0,-8 0 0,54 12 0,69 28 0,-67-23 0,-39-15 0,0 1 0,0-1 0,0 1 0,0 0 0,0 0 0,-1 0 0,1 0 0,-1 0 0,0 1 0,1 0 0,-1 0 0,0 0 0,-1 0 0,6 7 0,-6-4 0,0 0 0,0 0 0,0 1 0,-1 0 0,0-1 0,0 1 0,0-1 0,-1 11 0,1-1 0,-1-11 0,1 1 0,-1-1 0,0 0 0,0 0 0,-1 1 0,1-1 0,-4 10 0,3-14 0,1 1 0,-1-1 0,0 0 0,0 0 0,0 0 0,0 1 0,0-1 0,-1 0 0,1 0 0,0-1 0,0 1 0,-1 0 0,1 0 0,0 0 0,-1-1 0,1 1 0,-1-1 0,1 1 0,-1-1 0,1 0 0,-1 0 0,1 1 0,-1-1 0,0 0 0,1 0 0,-1 0 0,1-1 0,-1 1 0,1 0 0,-1-1 0,1 1 0,-1-1 0,-1 0 0,-3 0 0,1 0 0,-1-1 0,0 0 0,1 0 0,-1-1 0,1 1 0,-1-1 0,1 0 0,-9-7 0,13 8 0,-1 0 0,0 1 0,1-1 0,-1 0 0,1 0 0,0 0 0,-1 0 0,1 0 0,0 0 0,0-1 0,1 1 0,-1 0 0,0-1 0,1 1 0,-1 0 0,1-1 0,0 1 0,0 0 0,0-1 0,0 1 0,0-1 0,0 1 0,1 0 0,-1-1 0,1 1 0,0 0 0,1-5 0,0 5 0,-1 0 0,1 0 0,-1 0 0,1 0 0,0 0 0,-1 0 0,1 1 0,0-1 0,0 1 0,1-1 0,-1 1 0,0 0 0,0-1 0,1 1 0,-1 0 0,1 1 0,-1-1 0,1 0 0,-1 1 0,1-1 0,-1 1 0,1 0 0,-1 0 0,1 0 0,0 0 0,-1 0 0,1 1 0,3 0 0,0 0 0,1 0 0,-1 0 0,0 1 0,1 0 0,-1 0 0,0 0 0,0 1 0,0 0 0,-1 0 0,7 5 0,6 8 0,-1 0 0,22 30 0,-34-41 0,-1 1 0,0 1 0,0-1 0,0 1 0,-1-1 0,0 1 0,0 0 0,0 0 0,-1 0 0,-1 1 0,1-1 0,0 10 0,-2-16 3,1 0 1,-1 1-1,0-1 0,0 0 0,0 0 1,0 0-1,0 1 0,0-1 0,0 0 1,-1 0-1,1 0 0,0 0 0,-1 0 1,1 1-1,0-1 0,-1 0 0,0 0 1,1 0-1,-1 0 0,0 0 0,1 0 0,-1 0 1,0-1-1,0 1 0,0 0 0,0 0 1,0-1-1,0 1 0,0 0 0,0-1 1,0 1-1,0-1 0,0 1 0,0-1 1,0 0-1,-3 1 0,1-1-117,0 0 0,0-1-1,0 0 1,0 1 0,0-1 0,0 0-1,0 0 1,0-1 0,0 1 0,0 0-1,1-1 1,-4-2 0,-7-5-6712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6:25:49.3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302 175 24575,'0'-4'0,"-1"0"0,0 0 0,0 0 0,0 0 0,-1 0 0,1 0 0,-1 0 0,0 1 0,0-1 0,-1 1 0,1-1 0,-1 1 0,1 0 0,-1 0 0,0 0 0,-4-3 0,-56-41 0,56 43 0,-6-5 0,-1 0 0,1 1 0,-2 1 0,1 1 0,-1 0 0,-29-8 0,42 14 0,0 0 0,0-1 0,0 1 0,0 1 0,0-1 0,0 0 0,0 0 0,0 1 0,0-1 0,0 1 0,0-1 0,0 1 0,1 0 0,-1 0 0,0 0 0,0 0 0,1 0 0,-1 0 0,0 1 0,-1 1 0,0 0 0,1 0 0,0 0 0,0 1 0,0-1 0,0 1 0,0 0 0,1-1 0,0 1 0,-2 7 0,0 8 0,1-1 0,1 1 0,1 29 0,1-34 0,-2 86 0,3 65 0,-2-160 0,0 0 0,1 0 0,0 0 0,0 0 0,0 0 0,1 0 0,-1 0 0,1-1 0,0 1 0,1 0 0,-1-1 0,4 5 0,-3-7 0,-1 1 0,1-1 0,0 0 0,-1 0 0,1 0 0,0-1 0,0 1 0,1-1 0,-1 1 0,0-1 0,0 0 0,1 0 0,-1-1 0,0 1 0,1-1 0,-1 0 0,1 1 0,4-2 0,-3 1 0,0 0 0,0-1 0,0 1 0,0-1 0,0-1 0,0 1 0,0 0 0,0-1 0,0 0 0,-1-1 0,1 1 0,-1-1 0,1 1 0,-1-1 0,0 0 0,0-1 0,-1 1 0,1-1 0,-1 0 0,4-4 0,3-8 0,0 0 0,-1-1 0,0 0 0,6-21 0,2-1 0,-12 26-195,0 1 0,0-1 0,-1 0 0,-1-1 0,0 1 0,1-20 0,-4 19-6631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6:25:49.3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151 135 24575,'-1'0'0,"0"1"0,1-1 0,-1 1 0,0-1 0,0 1 0,0 0 0,0-1 0,0 1 0,1 0 0,-1 0 0,0-1 0,1 1 0,-1 0 0,0 0 0,1 0 0,0 0 0,-1 0 0,1 0 0,-1 0 0,1 0 0,0 0 0,0 0 0,-1 0 0,1 0 0,0 0 0,0 0 0,0 2 0,-2 35 0,2-33 0,0 5 0,-3 32 0,3-40 0,0-1 0,0 1 0,0-1 0,0 0 0,-1 0 0,1 1 0,0-1 0,-1 0 0,1 1 0,-1-1 0,1 0 0,-1 0 0,0 0 0,0 0 0,0 0 0,1 0 0,-1 0 0,0 0 0,0 0 0,0 0 0,0 0 0,0 0 0,-1-1 0,-1 2 0,3-2 0,-1 0 0,1 0 0,-1 0 0,1-1 0,-1 1 0,1 0 0,-1 0 0,1 0 0,-1-1 0,1 1 0,-1 0 0,1-1 0,-1 1 0,1-1 0,-1 1 0,1 0 0,0-1 0,-1 1 0,1-1 0,0 1 0,-1-1 0,1 1 0,0-1 0,0 1 0,-1-1 0,1 1 0,0-1 0,0 1 0,0-1 0,0 1 0,0-1 0,0-1 0,-4-24 0,4 20 0,-2-7 0,-14-83 0,15 91 0,0 0 0,0 1 0,-1-1 0,0 0 0,0 0 0,0 1 0,0-1 0,-1 1 0,0-1 0,0 1 0,0 0 0,0 0 0,-1 1 0,0-1 0,-6-4 0,10 7 0,-1 0 0,0 1 0,1-1 0,-1 1 0,0 0 0,0-1 0,1 1 0,-1-1 0,0 1 0,0 0 0,0 0 0,1-1 0,-1 1 0,0 0 0,0 0 0,0 0 0,0 0 0,0 0 0,1 0 0,-1 0 0,0 0 0,0 0 0,0 1 0,0-1 0,1 0 0,-1 0 0,0 1 0,0-1 0,1 1 0,-1-1 0,0 0 0,0 1 0,1 0 0,-1-1 0,0 1 0,1-1 0,-1 1 0,1 0 0,-1-1 0,1 1 0,-1 0 0,1-1 0,0 1 0,-1 0 0,1 0 0,0 0 0,-1-1 0,1 1 0,0 0 0,0 0 0,0 0 0,0 0 0,0 0 0,0-1 0,0 1 0,0 0 0,0 1 0,7 63 0,-5-49 0,36 159 0,-38-173 0,0-1 0,0 1 0,0-1 0,0 0 0,0 1 0,1-1 0,-1 1 0,1-1 0,-1 0 0,1 1 0,-1-1 0,1 0 0,0 1 0,0-1 0,0 0 0,-1 0 0,1 0 0,0 0 0,0 0 0,1 0 0,-1 0 0,0 0 0,0 0 0,0 0 0,1-1 0,-1 1 0,0-1 0,1 1 0,-1-1 0,0 1 0,1-1 0,-1 0 0,1 1 0,-1-1 0,1 0 0,-1 0 0,0 0 0,3-1 0,-1 1 0,0-1 0,-1 1 0,1-1 0,-1 0 0,1 0 0,-1 0 0,0-1 0,1 1 0,-1 0 0,0-1 0,0 0 0,0 1 0,0-1 0,0 0 0,0 0 0,0 0 0,-1 0 0,1 0 0,-1-1 0,2-2 0,14-49 0,-14 42 0,0 1 0,1-1 0,10-20 0,-11 26 0,0 0 0,-1 0 0,0 0 0,0 0 0,-1-1 0,1 1 0,-1 0 0,-1-1 0,1 1 0,-1-1 0,-1-12 0,1 17 0,-1-1 0,1 1 0,0-1 0,-1 0 0,0 1 0,0-1 0,0 1 0,0-1 0,0 1 0,0 0 0,0-1 0,-1 1 0,1 0 0,-1 0 0,0 0 0,0 0 0,0 0 0,0 0 0,0 1 0,0-1 0,0 1 0,0-1 0,0 1 0,-1 0 0,1 0 0,-1 0 0,1 0 0,-1 0 0,1 1 0,-5-2 0,-2 1 0,1 0 0,-1-1 0,1 0 0,-1 0 0,-12-6 0,32 12 0,-6-2 0,0 0 0,0 0 0,0 0 0,-1 1 0,1 0 0,0 0 0,-1 0 0,0 0 0,0 1 0,0 0 0,0 0 0,0 0 0,5 8 0,-6-7 0,-1-1 0,1 0 0,0 0 0,0 0 0,1 0 0,-1 0 0,8 5 0,-8-6 0,1 0 0,-1 0 0,0 0 0,0 0 0,0 1 0,0-1 0,-1 1 0,1 0 0,-1 0 0,0 0 0,2 7 0,0 8 0,-1 0 0,-1 1 0,-1-1 0,-1 1 0,0 0 0,-4 22 0,3-39 0,0 0 0,1-1 0,-1 1 0,0 0 0,-1 0 0,1-1 0,-1 1 0,1-1 0,-1 1 0,0-1 0,1 1 0,-1-1 0,-1 0 0,1 0 0,0 0 0,0 0 0,-1-1 0,1 1 0,-1 0 0,1-1 0,-1 0 0,0 0 0,0 0 0,0 0 0,1 0 0,-1 0 0,0-1 0,0 1 0,0-1 0,-5 0 0,-10 2 0,-1-2 0,0 0 0,-27-4 0,42 3 0,2 1 0,0-1 0,0 1 0,0-1 0,0 0 0,0 0 0,0 1 0,0-1 0,0-1 0,1 1 0,-1 0 0,0 0 0,1-1 0,-1 1 0,1-1 0,-1 1 0,1-1 0,0 0 0,0 1 0,0-1 0,0 0 0,0 0 0,0 0 0,0 0 0,1 0 0,-1 0 0,0 0 0,1 0 0,0 0 0,0 0 0,-1-3 0,0-11 0,1 0 0,0 1 0,3-20 0,-1 6 0,-2-11 0,-1 29 0,0 0 0,1 0 0,1 0 0,0 0 0,0 0 0,1 0 0,0 1 0,1-1 0,7-17 0,2 0 0,-11 24 0,0 0 0,1 0 0,-1 1 0,1-1 0,0 0 0,0 1 0,0-1 0,1 1 0,3-5 0,-4 8 0,-1-1 0,1 0 0,-1 1 0,1-1 0,0 1 0,-1-1 0,1 1 0,-1 0 0,1 0 0,0 0 0,-1 0 0,1 0 0,0 0 0,-1 0 0,1 0 0,0 1 0,-1-1 0,1 1 0,-1-1 0,1 1 0,-1 0 0,1-1 0,-1 1 0,1 0 0,-1 0 0,0 0 0,1 0 0,-1 0 0,1 2 0,2 0 0,0 0 0,-1 0 0,0 1 0,0-1 0,0 1 0,0 0 0,-1-1 0,1 1 0,-1 1 0,0-1 0,2 5 0,19 30 0,2-19 0,-23-19 0,0 0 0,0 0 0,0 0 0,0 1 0,0-1 0,-1 1 0,1-1 0,0 1 0,-1 0 0,1-1 0,-1 1 0,0 0 0,0 0 0,1 0 0,-1 0 0,-1 0 0,1 0 0,0 1 0,0-1 0,-1 0 0,1 0 0,-1 1 0,0-1 0,0 2 0,1-1 0,-1-1 0,0 1 0,0-1 0,-1 1 0,1-1 0,0 1 0,-1-1 0,0 0 0,1 1 0,-1-1 0,0 0 0,0 0 0,0 1 0,-1-1 0,1 0 0,0 0 0,-1 0 0,1 0 0,-4 3 0,-1-1 0,0 1 0,0-1 0,0-1 0,0 1 0,-12 4 0,18-8 0,-1 0 0,1 1 0,-1-1 0,1 0 0,-1 0 0,1 0 0,-1 0 0,1 1 0,-1-1 0,1 0 0,-1 0 0,1 0 0,-1 0 0,0 0 0,1-1 0,-1 1 0,1 0 0,-1 0 0,1 0 0,-1 0 0,1-1 0,-1 1 0,1 0 0,-1 0 0,1-1 0,0 1 0,-1 0 0,1-1 0,-1 1 0,1 0 0,0-1 0,-1 0 0,-7-22 0,7-32 0,1 49 0,0 5 0,1 0 0,-1 0 0,0 0 0,0 0 0,0 0 0,0 0 0,0 0 0,0 0 0,0 0 0,0 0 0,0 0 0,-1 0 0,1 0 0,0 0 0,-1 0 0,1 0 0,0 0 0,-1 0 0,1 0 0,-2-1 0,-8 16 0,-9 34 0,6-3 0,5-15 0,-1-1 0,-2 0 0,-18 35 0,29-64 0,0 1 0,0-1 0,0 0 0,0 1 0,0-1 0,0 0 0,0 0 0,0 1 0,0-1 0,0 0 0,-1 0 0,1 1 0,0-1 0,0 0 0,0 0 0,0 1 0,-1-1 0,1 0 0,0 0 0,0 1 0,0-1 0,-1 0 0,1 0 0,0 0 0,0 0 0,-1 0 0,1 1 0,0-1 0,-1 0 0,1 0 0,0 0 0,0 0 0,-1 0 0,1 0 0,0 0 0,-1 0 0,1 0 0,0 0 0,0 0 0,-1 0 0,1 0 0,0 0 0,-1 0 0,1 0 0,0 0 0,0-1 0,-1 1 0,1 0 0,0 0 0,-6-19 0,2-27 0,6-258 0,-1 307 0,0-1 0,0 0 0,0 0 0,1 0 0,-1-1 0,0 1 0,1 0 0,0 0 0,-1-1 0,1 1 0,0-1 0,0 1 0,0-1 0,0 0 0,0 0 0,0 0 0,0 0 0,0 0 0,1 0 0,3 0 0,-2 1 0,-1-1 0,1 0 0,-1 1 0,1 0 0,-1 0 0,0 0 0,1 0 0,-1 1 0,0-1 0,3 5 0,-4-4 0,-1 1 0,1-1 0,-1 1 0,0 0 0,0-1 0,0 1 0,-1 0 0,1 0 0,-1 0 0,0 0 0,0-1 0,0 1 0,-1 0 0,1 0 0,-1 0 0,0-1 0,0 1 0,0 0 0,-3 5 0,-3 7 0,-2 0 0,0-1 0,-11 15 0,3-5 0,17-76 0,4 42 0,-1 9 0,3 20 0,-2 32 0,-4-36 0,0 0 0,2 0 0,5 27 0,-6-39 0,0 0 0,0 0 0,0-1 0,1 1 0,-1 0 0,1-1 0,0 1 0,0-1 0,1 1 0,-1-1 0,1 0 0,-1 0 0,1 0 0,0 0 0,0-1 0,0 1 0,1-1 0,-1 0 0,1 0 0,3 2 0,-6-4 0,0 0 0,0 1 0,0-1 0,0 0 0,0 0 0,1 0 0,-1 0 0,0-1 0,0 1 0,0 0 0,0 0 0,0-1 0,0 1 0,0-1 0,0 1 0,0 0 0,-1-1 0,1 0 0,0 1 0,0-1 0,0 0 0,0 1 0,-1-1 0,1 0 0,0 0 0,-1 0 0,1 1 0,0-1 0,-1 0 0,1 0 0,-1 0 0,0 0 0,1 0 0,-1 0 0,0 0 0,1-2 0,12-50 0,-10 35 0,46-103 0,-53 132 0,-1 1 0,0 0 0,-12 20 0,15-28 0,-1 0 0,0 1 0,0-2 0,0 1 0,0 0 0,-1 0 0,0-1 0,1 0 0,-1 0 0,0 0 0,-1 0 0,1 0 0,-8 3 0,8-5 0,0 2 0,0-1 0,1 0 0,-1 1 0,1 0 0,-1 0 0,1 0 0,0 0 0,0 0 0,1 1 0,-1-1 0,1 1 0,0 0 0,0 0 0,0 0 0,0 0 0,0 0 0,1 0 0,-2 7 0,-8 17 0,11-87 0,2 51 0,1 1 0,0-1 0,1 1 0,-1 0 0,2 0 0,6-9 0,-6 9 0,0 0 0,-1 0 0,0-1 0,0 0 0,5-15 0,-8 20 0,0-1 0,0 0 0,0 1 0,0-1 0,-1 0 0,0 0 0,0 1 0,0-1 0,0 0 0,0 0 0,-1 1 0,0-1 0,0 0 0,-2-4 0,0 3 0,0 0 0,0 0 0,-1 0 0,1 1 0,-1-1 0,0 1 0,-1 0 0,-6-5 0,8 7 0,1 0 0,0-1 0,-1 1 0,1-1 0,0 1 0,0-1 0,1 0 0,-1 0 0,1 0 0,-1 0 0,1 0 0,0 0 0,0 0 0,0 0 0,1-1 0,-1 1 0,1 0 0,-1 0 0,1-1 0,0 1 0,1 0 0,-1-4 0,1 4 0,-1 1 0,1-1 0,0 1 0,0 0 0,-1 0 0,1-1 0,1 1 0,-1 0 0,0 0 0,0 0 0,1 0 0,0 0 0,-1 0 0,1 1 0,0-1 0,-1 0 0,1 1 0,0 0 0,0-1 0,1 1 0,-1 0 0,0 0 0,0 0 0,0 0 0,1 0 0,-1 1 0,0-1 0,1 1 0,4-1 0,-4 0 0,1 1 0,0 0 0,0 0 0,0 0 0,0 0 0,0 1 0,-1-1 0,1 1 0,0 0 0,0 0 0,-1 1 0,1-1 0,-1 1 0,1-1 0,-1 1 0,1 0 0,-1 0 0,0 1 0,0-1 0,0 1 0,-1 0 0,5 4 0,-3-1 0,-1 1 0,0-1 0,0 1 0,0 0 0,-1 0 0,0 0 0,-1 0 0,1 0 0,-1 0 0,-1 1 0,1 9 0,-2 54-1365,1-56-5461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6:25:49.3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30 0 24575,'0'6'0,"0"-1"0,-1 0 0,1 1 0,-1-1 0,0 0 0,-1 0 0,1 0 0,-1 1 0,-2 4 0,-1 1 0,2 0 0,0 0 0,1-1 0,0 1 0,1 0 0,0 0 0,1 0 0,0 0 0,0 0 0,2 0 0,-1 0 0,1-1 0,1 1 0,0 0 0,0-1 0,8 15 0,-8-19-119,-1-1 324,-2-9-314,-1-7-1233,1 4-5484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6:25:49.33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24575,'2'0'0,"0"0"0,-1 1 0,1-1 0,0 1 0,-1-1 0,1 1 0,-1 0 0,1-1 0,-1 1 0,1 0 0,-1 0 0,0 0 0,1 0 0,-1 0 0,0 1 0,0-1 0,0 0 0,0 1 0,0-1 0,1 2 0,20 38 0,-6-11 0,-15-28 8,0 0 0,-1 0 1,1 0-1,0 0 0,-1 0 0,1 0 0,-1 0 0,0 0 0,0 1 0,1-1 0,-1 0 0,-1 0 1,1 0-1,-1 2 0,1-2-101,0 0 0,0 0 0,-1 0 0,1-1 0,0 1 0,1 0 0,-1 0 0,0 0 0,0 0 0,1-1 1,-1 1-1,1 0 0,-1 0 0,1-1 0,1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6:25:49.3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35 61 24575,'2'0'0,"1"1"0,-1-1 0,0 1 0,0 0 0,1 0 0,-1 0 0,0 1 0,0-1 0,0 0 0,-1 1 0,1-1 0,0 1 0,0 0 0,-1-1 0,2 4 0,0-3 0,-1 1 0,1 0 0,0-1 0,-1 0 0,1 1 0,0-1 0,0-1 0,4 3 0,0-1 0,0 0 0,0 0 0,-1 0 0,1 1 0,-1 0 0,1 1 0,-1-1 0,-1 1 0,1 0 0,-1 1 0,0-1 0,7 11 0,-3-9 0,-6-12 0,-7-17 0,3 20 0,-1 0 0,1 1 0,0-1 0,-1 1 0,0-1 0,1 1 0,-1 0 0,0-1 0,0 1 0,0 0 0,0 0 0,1 1 0,-1-1 0,0 0 0,-1 1 0,1-1 0,0 1 0,0-1 0,0 1 0,0 0 0,-4 0 0,-60 2 0,40-1 0,-20-4 0,46 3 0,-1 0 0,1 0 0,0 0 0,-1 0 0,1 0 0,0-1 0,-1 1 0,1 0 0,-1 0 0,1 0 0,0 0 0,-1 0 0,1-1 0,0 1 0,-1 0 0,1 0 0,0-1 0,0 1 0,-1 0 0,1 0 0,0-1 0,0 1 0,-1 0 0,1-1 0,0 1 0,0 0 0,0-1 0,0 1 0,-1 0 0,1-1 0,0 1 0,0-1 0,19-14 0,-11 12 0,0 0 0,0 0 0,0 1 0,1 1 0,-1-1 0,1 1 0,-1 1 0,1-1 0,-1 2 0,11 0 0,34-1 0,-51 0 0,-1 0 0,0 0 0,1-1 0,-1 1 0,0-1 0,1 1 0,-1-1 0,0 1 0,0-1 0,1 0 0,-1 1 0,0-1 0,0 0 0,0 0 0,0 0 0,0 0 0,0 0 0,0 0 0,0 0 0,-1 0 0,1-1 0,0 1 0,-1 0 0,1 0 0,-1-1 0,1 1 0,-1 0 0,1-1 0,-1 1 0,0 0 0,0-3 0,-2-46 0,1 42 0,4 5-1365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6:25:49.33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11 24575,'0'1'0,"0"-1"0,0 0 0,1 1 0,-1-1 0,0 0 0,1 1 0,-1-1 0,0 0 0,1 0 0,-1 0 0,1 1 0,-1-1 0,0 0 0,1 0 0,-1 0 0,1 0 0,-1 1 0,1-1 0,-1 0 0,0 0 0,1 0 0,-1 0 0,1 0 0,-1 0 0,1 0 0,-1-1 0,0 1 0,1 0 0,-1 0 0,1 0 0,-1 0 0,1 0 0,-1-1 0,0 1 0,1 0 0,-1 0 0,0-1 0,1 1 0,-1 0 0,0 0 0,1-1 0,-1 1 0,0 0 0,0-1 0,1 1 0,-1-1 0,0 1 0,0 0 0,0-1 0,1 1 0,-1-1 0,0 1 0,0-1 0,0 1 0,0 0 0,0-1 0,0 1 0,0-1 0,0 1 0,0-1 0,0 1 0,0 0 0,0-1 0,0 1 0,0-1 0,-1 1 0,1-1 0,0 1 0,0-1 0,31 36 0,-15-17 0,-12-16 0,1 1 0,-1-1 0,0-1 0,0 1 0,1 0 0,-1-1 0,1 0 0,0 0 0,-1 0 0,1-1 0,9 0 0,-8 0 0,0 1 0,-1-1 0,1 1 0,0 0 0,0 0 0,9 4 0,-14-4 0,1 0 0,-1-1 0,0 1 0,0 0 0,1 0 0,-1 0 0,0 0 0,0 0 0,0 0 0,0 1 0,0-1 0,0 0 0,-1 0 0,1 1 0,1 1 0,-2-1 0,1-1 0,-1 0 0,1 0 0,0 0 0,-1 0 0,1 0 0,0 0 0,0 0 0,-1 0 0,1 0 0,0 0 0,0 0 0,0-1 0,0 1 0,0 0 0,0-1 0,1 1 0,-1 0 0,0-1 0,0 0 0,0 1 0,1-1 0,-1 0 0,2 1 0,-2 0 0,0 0 0,-1 0 0,1 0 0,0 0 0,-1 1 0,1-1 0,-1 0 0,1 0 0,-1 1 0,1-1 0,-1 0 0,0 1 0,0-1 0,0 0 0,0 1 0,0-1 0,0 1 0,0-1 0,0 0 0,-1 3 0,-3 30 0,4-32 0,-1-1 0,1 1 0,0 0 0,-1-1 0,1 1 0,-1-1 0,1 1 0,-1-1 0,0 0 0,0 1 0,0-1 0,0 0 0,0 1 0,0-1 0,0 0 0,0 0 0,0 0 0,0 0 0,-1 0 0,1 0 0,0 0 0,-1 0 0,1-1 0,-1 1 0,-2 1 0,3-3 0,0 1 0,0 0 0,0-1 0,0 1 0,0-1 0,0 1 0,0-1 0,0 0 0,0 1 0,0-1 0,1 0 0,-1 0 0,0 0 0,0 1 0,1-1 0,-1 0 0,0 0 0,1 0 0,-1 0 0,1 0 0,-1 0 0,1 0 0,0 0 0,-1 0 0,1-1 0,0 1 0,0 0 0,0 0 0,0 0 0,0 0 0,0 0 0,0 0 0,0 0 0,0-1 0,0 1 0,1-1 0,-1 1 0,0 1 0,0-1 0,0 1 0,0-1 0,0 0 0,0 1 0,0-1 0,0 0 0,0 1 0,0-1 0,0 0 0,0 1 0,0-1 0,-1 1 0,1-1 0,0 0 0,-1 1 0,1-1 0,0 1 0,-1-1 0,1 1 0,-1-1 0,1 1 0,-1-1 0,1 1 0,-1 0 0,1-1 0,-1 1 0,1-1 0,-1 1 0,1 0 0,-1 0 0,0-1 0,1 1 0,-1 0 0,1 0 0,-1 0 0,0 0 0,1 0 0,-1 0 0,0 0 0,1 0 0,-1 0 0,0 0 0,1 0 0,-1 0 0,0 0 0,1 0 0,-2 1 0,-42 18 0,4-3 0,39-16 0,0 0 0,-1 0 0,1 0 0,0 0 0,0 0 0,0-1 0,0 1 0,0 0 0,-1-1 0,1 1 0,0-1 0,0 1 0,0-1 0,0 1 0,0-1 0,0 0 0,1 1 0,-1-1 0,0 0 0,0 0 0,0 0 0,1 0 0,-1 0 0,0 0 0,1 0 0,-1 0 0,0-2 0,0 2 0,1 0 0,0 0 0,-1 0 0,1 1 0,-1-1 0,0 0 0,1 0 0,-1 0 0,0 0 0,1 1 0,-1-1 0,0 0 0,0 0 0,0 1 0,0-1 0,0 1 0,0-1 0,0 1 0,0-1 0,0 1 0,0 0 0,0-1 0,0 1 0,0 0 0,0 0 0,0 0 0,0 0 0,-1 0 0,1 0 0,0 1 0,0-1 0,0 1 0,0-1 0,0 1 0,0-1 0,1 1 0,-1 0 0,0 0 0,0-1 0,1 1 0,-1 0 0,0 0 0,1 0 0,-1 0 0,1 0 0,-1 0 0,1 0 0,-1 0 0,1 0 0,0 0 0,0 0 0,-1 0 0,1 0 0,0 0 0,0 0 0,0 0 0,0 0 0,0 2 0,1 43 0,0-33 0,-2 50 0,2 53 0,0-114 0,0 0 0,-1-1 0,1 1 0,0-1 0,0 1 0,0-1 0,0 0 0,0 1 0,0-1 0,0 0 0,1 1 0,-1-1 0,0 0 0,1 0 0,-1 0 0,1 0 0,-1-1 0,1 1 0,-1 0 0,1-1 0,0 1 0,-1-1 0,1 1 0,0-1 0,0 0 0,2 1 0,-3-1 0,1 0 0,-1 0 0,0 1 0,0-1 0,0 0 0,1 0 0,-1 0 0,0 0 0,0 0 0,1-1 0,-1 1 0,0 0 0,0-1 0,0 1 0,0-1 0,0 1 0,1-1 0,-1 1 0,0-1 0,0 0 0,0 1 0,0-1 0,-1 0 0,1 0 0,0 0 0,0 0 0,0 0 0,-1 0 0,1 0 0,0 0 0,-1 0 0,1 0 0,-1 0 0,1 0 0,-1 0 0,0 0 0,1-1 0,-1 1 0,0 0 0,0-2 0,1-3 0,-1-1 0,1 1 0,0 0 0,1 0 0,0 0 0,0 0 0,0 0 0,0 0 0,6-8 0,-6 13 0,0 0 0,-1 1 0,1-1 0,0 1 0,-1 0 0,1-1 0,0 1 0,0 0 0,0 0 0,-1 0 0,1 0 0,3 1 0,-4-1 0,0 1 0,0-1 0,0 0 0,0 0 0,0 0 0,0 1 0,0-1 0,0 0 0,0-1 0,0 1 0,0 0 0,0 0 0,0 0 0,0-1 0,0 1 0,0 0 0,0-1 0,0 1 0,-1-1 0,1 1 0,0-1 0,0 1 0,0-1 0,0 1 0,-1-1 0,1 0 0,0 0 0,-1 1 0,1-1 0,-1 0 0,1 0 0,-1 0 0,1 0 0,-1 0 0,1 0 0,-1 0 0,0 1 0,1-1 0,-1 0 0,0 0 0,0-2 0,11-33-1365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6:25:49.3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 1 24575,'0'1'0,"-1"0"0,-1 2 0,1 0 0,0 2 0,0 1 0,0 0 0,1 1 0,0 0 0,0-3 0,0-2 0,1-2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B5A44-3345-442F-985A-977DD88BD4B5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43BC4-FB68-4F47-A419-C82091B274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84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07d2fc1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07d2fc1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984B4-ADDB-4DB6-949F-A472842A705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251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025326c3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025326c3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172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07d2fc189_0_7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07d2fc189_0_7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07d2fc189_0_7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07d2fc189_0_7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650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07d2fc189_0_7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07d2fc189_0_7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42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07d2fc189_0_7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07d2fc189_0_7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821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07d2fc189_0_7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07d2fc189_0_7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643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07d2fc189_0_7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07d2fc189_0_7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686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07d2fc189_0_7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07d2fc189_0_7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59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07d2fc189_0_7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07d2fc189_0_7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417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025326c3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025326c3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248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07d2fc189_0_7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07d2fc189_0_7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242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07d2fc189_0_7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07d2fc189_0_7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200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07d2fc189_0_7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07d2fc189_0_7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317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07d2fc189_0_7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07d2fc189_0_7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4398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07d2fc189_0_7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07d2fc189_0_7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99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607d2fc189_0_8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607d2fc189_0_8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07d2fc189_0_7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07d2fc189_0_7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18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07d2fc189_0_7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07d2fc189_0_7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45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025326c3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025326c3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4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07d2fc189_0_7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07d2fc189_0_7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575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025326c3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025326c3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21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025326c3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025326c3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59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07d2fc189_0_7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07d2fc189_0_7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5229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ADEFC-AC2F-11CF-E880-C721E42F4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22BA1E-2070-B56E-779D-D0DD397E9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651A4C-87C7-B9EC-FF9C-C43D1B83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B2F747-B580-DF74-21DF-81A758AD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66FA1-4C6E-7143-9C32-AFD18CEF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96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E82BC-A729-19A5-A241-5D15EB78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73C47D-3061-F1A4-0B5D-71A536996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1BFF6C-37F5-8273-D480-27F73D0F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53A62D-0FB5-5425-0C95-43449A20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FEB749-2DAD-E00B-5105-90BE6362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35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4751EAE-F6EB-F07D-81AE-24E012766F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0EF4A7E-B569-5666-9F56-4460AEE4B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A907E3-280A-EEEF-5441-60CE2B8D8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DC375A-2283-E1D7-04A3-270BB9D05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3FA13F-CBED-A06E-D8E9-CD84A556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96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444933" y="-63800"/>
            <a:ext cx="303200" cy="69856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02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TITLE + TWO LIS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>
            <a:off x="444933" y="-63800"/>
            <a:ext cx="303200" cy="69856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2538139" y="2276900"/>
            <a:ext cx="3303200" cy="3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Raleway"/>
              <a:buChar char="●"/>
              <a:defRPr sz="1200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○"/>
              <a:defRPr sz="1200">
                <a:latin typeface="Raleway"/>
                <a:ea typeface="Raleway"/>
                <a:cs typeface="Raleway"/>
                <a:sym typeface="Raleway"/>
              </a:defRPr>
            </a:lvl2pPr>
            <a:lvl3pPr marL="1828754" lvl="2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■"/>
              <a:defRPr sz="1200">
                <a:latin typeface="Raleway"/>
                <a:ea typeface="Raleway"/>
                <a:cs typeface="Raleway"/>
                <a:sym typeface="Raleway"/>
              </a:defRPr>
            </a:lvl3pPr>
            <a:lvl4pPr marL="2438339" lvl="3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●"/>
              <a:defRPr sz="1200">
                <a:latin typeface="Raleway"/>
                <a:ea typeface="Raleway"/>
                <a:cs typeface="Raleway"/>
                <a:sym typeface="Raleway"/>
              </a:defRPr>
            </a:lvl4pPr>
            <a:lvl5pPr marL="3047924" lvl="4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○"/>
              <a:defRPr sz="1200">
                <a:latin typeface="Raleway"/>
                <a:ea typeface="Raleway"/>
                <a:cs typeface="Raleway"/>
                <a:sym typeface="Raleway"/>
              </a:defRPr>
            </a:lvl5pPr>
            <a:lvl6pPr marL="3657509" lvl="5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■"/>
              <a:defRPr sz="1200">
                <a:latin typeface="Raleway"/>
                <a:ea typeface="Raleway"/>
                <a:cs typeface="Raleway"/>
                <a:sym typeface="Raleway"/>
              </a:defRPr>
            </a:lvl6pPr>
            <a:lvl7pPr marL="4267093" lvl="6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●"/>
              <a:defRPr sz="1200">
                <a:latin typeface="Raleway"/>
                <a:ea typeface="Raleway"/>
                <a:cs typeface="Raleway"/>
                <a:sym typeface="Raleway"/>
              </a:defRPr>
            </a:lvl7pPr>
            <a:lvl8pPr marL="4876678" lvl="7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○"/>
              <a:defRPr sz="1200">
                <a:latin typeface="Raleway"/>
                <a:ea typeface="Raleway"/>
                <a:cs typeface="Raleway"/>
                <a:sym typeface="Raleway"/>
              </a:defRPr>
            </a:lvl8pPr>
            <a:lvl9pPr marL="5486263" lvl="8" indent="-3809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900"/>
              <a:buFont typeface="Raleway"/>
              <a:buChar char="■"/>
              <a:defRPr sz="12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7040528" y="2276900"/>
            <a:ext cx="3303200" cy="3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Raleway"/>
              <a:buChar char="●"/>
              <a:defRPr sz="1200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○"/>
              <a:defRPr sz="1200">
                <a:latin typeface="Raleway"/>
                <a:ea typeface="Raleway"/>
                <a:cs typeface="Raleway"/>
                <a:sym typeface="Raleway"/>
              </a:defRPr>
            </a:lvl2pPr>
            <a:lvl3pPr marL="1828754" lvl="2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■"/>
              <a:defRPr sz="1200">
                <a:latin typeface="Raleway"/>
                <a:ea typeface="Raleway"/>
                <a:cs typeface="Raleway"/>
                <a:sym typeface="Raleway"/>
              </a:defRPr>
            </a:lvl3pPr>
            <a:lvl4pPr marL="2438339" lvl="3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●"/>
              <a:defRPr sz="1200">
                <a:latin typeface="Raleway"/>
                <a:ea typeface="Raleway"/>
                <a:cs typeface="Raleway"/>
                <a:sym typeface="Raleway"/>
              </a:defRPr>
            </a:lvl4pPr>
            <a:lvl5pPr marL="3047924" lvl="4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○"/>
              <a:defRPr sz="1200">
                <a:latin typeface="Raleway"/>
                <a:ea typeface="Raleway"/>
                <a:cs typeface="Raleway"/>
                <a:sym typeface="Raleway"/>
              </a:defRPr>
            </a:lvl5pPr>
            <a:lvl6pPr marL="3657509" lvl="5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■"/>
              <a:defRPr sz="1200">
                <a:latin typeface="Raleway"/>
                <a:ea typeface="Raleway"/>
                <a:cs typeface="Raleway"/>
                <a:sym typeface="Raleway"/>
              </a:defRPr>
            </a:lvl6pPr>
            <a:lvl7pPr marL="4267093" lvl="6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●"/>
              <a:defRPr sz="1200">
                <a:latin typeface="Raleway"/>
                <a:ea typeface="Raleway"/>
                <a:cs typeface="Raleway"/>
                <a:sym typeface="Raleway"/>
              </a:defRPr>
            </a:lvl7pPr>
            <a:lvl8pPr marL="4876678" lvl="7" indent="-3809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○"/>
              <a:defRPr sz="1200">
                <a:latin typeface="Raleway"/>
                <a:ea typeface="Raleway"/>
                <a:cs typeface="Raleway"/>
                <a:sym typeface="Raleway"/>
              </a:defRPr>
            </a:lvl8pPr>
            <a:lvl9pPr marL="5486263" lvl="8" indent="-3809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900"/>
              <a:buFont typeface="Raleway"/>
              <a:buChar char="■"/>
              <a:defRPr sz="12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533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7362000" y="3806433"/>
            <a:ext cx="51848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362000" y="3234933"/>
            <a:ext cx="6612000" cy="8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 idx="2" hasCustomPrompt="1"/>
          </p:nvPr>
        </p:nvSpPr>
        <p:spPr>
          <a:xfrm>
            <a:off x="7362000" y="2947433"/>
            <a:ext cx="2205600" cy="4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ADCDC"/>
              </a:buClr>
              <a:buSzPts val="3600"/>
              <a:buNone/>
              <a:defRPr sz="4800">
                <a:solidFill>
                  <a:srgbClr val="CADCD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ADCDC"/>
              </a:buClr>
              <a:buSzPts val="3000"/>
              <a:buNone/>
              <a:defRPr sz="4000">
                <a:solidFill>
                  <a:srgbClr val="CADCD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ADCDC"/>
              </a:buClr>
              <a:buSzPts val="3000"/>
              <a:buNone/>
              <a:defRPr sz="4000">
                <a:solidFill>
                  <a:srgbClr val="CADCD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ADCDC"/>
              </a:buClr>
              <a:buSzPts val="3000"/>
              <a:buNone/>
              <a:defRPr sz="4000">
                <a:solidFill>
                  <a:srgbClr val="CADCD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ADCDC"/>
              </a:buClr>
              <a:buSzPts val="3000"/>
              <a:buNone/>
              <a:defRPr sz="4000">
                <a:solidFill>
                  <a:srgbClr val="CADCD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ADCDC"/>
              </a:buClr>
              <a:buSzPts val="3000"/>
              <a:buNone/>
              <a:defRPr sz="4000">
                <a:solidFill>
                  <a:srgbClr val="CADCD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ADCDC"/>
              </a:buClr>
              <a:buSzPts val="3000"/>
              <a:buNone/>
              <a:defRPr sz="4000">
                <a:solidFill>
                  <a:srgbClr val="CADCD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ADCDC"/>
              </a:buClr>
              <a:buSzPts val="3000"/>
              <a:buNone/>
              <a:defRPr sz="4000">
                <a:solidFill>
                  <a:srgbClr val="CADCD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ADCDC"/>
              </a:buClr>
              <a:buSzPts val="3000"/>
              <a:buNone/>
              <a:defRPr sz="4000">
                <a:solidFill>
                  <a:srgbClr val="CADCDC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11054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444933" y="-63800"/>
            <a:ext cx="303200" cy="69856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1"/>
          </p:nvPr>
        </p:nvSpPr>
        <p:spPr>
          <a:xfrm>
            <a:off x="7196576" y="4385367"/>
            <a:ext cx="2771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2"/>
          </p:nvPr>
        </p:nvSpPr>
        <p:spPr>
          <a:xfrm>
            <a:off x="2971700" y="4385367"/>
            <a:ext cx="2771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 idx="3"/>
          </p:nvPr>
        </p:nvSpPr>
        <p:spPr>
          <a:xfrm>
            <a:off x="2971700" y="4021467"/>
            <a:ext cx="2771600" cy="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title" idx="4"/>
          </p:nvPr>
        </p:nvSpPr>
        <p:spPr>
          <a:xfrm>
            <a:off x="7196576" y="4021467"/>
            <a:ext cx="2771600" cy="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337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/>
          <p:nvPr/>
        </p:nvSpPr>
        <p:spPr>
          <a:xfrm>
            <a:off x="1511400" y="2802551"/>
            <a:ext cx="9169200" cy="40768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6"/>
          <p:cNvSpPr txBox="1">
            <a:spLocks noGrp="1"/>
          </p:cNvSpPr>
          <p:nvPr>
            <p:ph type="ctrTitle"/>
          </p:nvPr>
        </p:nvSpPr>
        <p:spPr>
          <a:xfrm>
            <a:off x="2161000" y="2393205"/>
            <a:ext cx="6593600" cy="8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1"/>
          </p:nvPr>
        </p:nvSpPr>
        <p:spPr>
          <a:xfrm>
            <a:off x="2161000" y="3460667"/>
            <a:ext cx="34472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2"/>
          </p:nvPr>
        </p:nvSpPr>
        <p:spPr>
          <a:xfrm>
            <a:off x="2687333" y="4590967"/>
            <a:ext cx="5860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4" name="Google Shape;114;p16"/>
          <p:cNvSpPr txBox="1"/>
          <p:nvPr/>
        </p:nvSpPr>
        <p:spPr>
          <a:xfrm>
            <a:off x="6682400" y="4850500"/>
            <a:ext cx="33048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latin typeface="Raleway Thin"/>
                <a:ea typeface="Raleway Thin"/>
                <a:cs typeface="Raleway Thin"/>
                <a:sym typeface="Raleway Thin"/>
              </a:rPr>
              <a:t>CREDITS: This presentation template was created by </a:t>
            </a:r>
            <a:r>
              <a:rPr lang="en" sz="1067" b="1"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/>
              </a:rPr>
              <a:t>Slidesgo</a:t>
            </a:r>
            <a:r>
              <a:rPr lang="en" sz="1067">
                <a:latin typeface="Raleway Thin"/>
                <a:ea typeface="Raleway Thin"/>
                <a:cs typeface="Raleway Thin"/>
                <a:sym typeface="Raleway Thin"/>
              </a:rPr>
              <a:t>, including icons by </a:t>
            </a:r>
            <a:r>
              <a:rPr lang="en" sz="1067" b="1"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/>
              </a:rPr>
              <a:t>Flaticon</a:t>
            </a:r>
            <a:r>
              <a:rPr lang="en" sz="1067">
                <a:latin typeface="Raleway Thin"/>
                <a:ea typeface="Raleway Thin"/>
                <a:cs typeface="Raleway Thin"/>
                <a:sym typeface="Raleway Thin"/>
              </a:rPr>
              <a:t>, and infographics &amp; images by </a:t>
            </a:r>
            <a:r>
              <a:rPr lang="en" sz="1067" b="1"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/>
              </a:rPr>
              <a:t>Freepik</a:t>
            </a:r>
            <a:r>
              <a:rPr lang="en" sz="1067">
                <a:latin typeface="Raleway Thin"/>
                <a:ea typeface="Raleway Thin"/>
                <a:cs typeface="Raleway Thin"/>
                <a:sym typeface="Raleway Thin"/>
              </a:rPr>
              <a:t>. </a:t>
            </a:r>
            <a:endParaRPr sz="1067">
              <a:latin typeface="Raleway Thin"/>
              <a:ea typeface="Raleway Thin"/>
              <a:cs typeface="Raleway Thin"/>
              <a:sym typeface="Raleway Thi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 b="1">
                <a:latin typeface="Raleway"/>
                <a:ea typeface="Raleway"/>
                <a:cs typeface="Raleway"/>
                <a:sym typeface="Raleway"/>
              </a:rPr>
              <a:t>Please keep this slide for attribution.</a:t>
            </a:r>
            <a:endParaRPr sz="1067" b="1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792989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F905-4E6D-4BAB-837A-FA602D3F14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099" y="332827"/>
            <a:ext cx="109728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1002A"/>
                </a:solidFill>
              </a:defRPr>
            </a:lvl1pPr>
          </a:lstStyle>
          <a:p>
            <a:r>
              <a:rPr lang="en-US" dirty="0"/>
              <a:t>First line of the headline</a:t>
            </a:r>
            <a:endParaRPr lang="cs-CZ" dirty="0"/>
          </a:p>
        </p:txBody>
      </p:sp>
      <p:sp>
        <p:nvSpPr>
          <p:cNvPr id="4" name="Espace réservé du contenu 12">
            <a:extLst>
              <a:ext uri="{FF2B5EF4-FFF2-40B4-BE49-F238E27FC236}">
                <a16:creationId xmlns:a16="http://schemas.microsoft.com/office/drawing/2014/main" id="{EB8FB889-FA9B-6543-57E5-8ABB0419D4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6903" y="1854822"/>
            <a:ext cx="10918996" cy="39893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7410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94539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439261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913371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fr-F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959AD4-189D-B778-099C-076053E6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18" y="6428788"/>
            <a:ext cx="629329" cy="42923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4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4203E5-D8EC-D1C3-BB81-488205F6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56DC24-097D-5AC2-6862-1BB4DDE80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95F478-BE8E-6BAF-D0EA-FC4A40A77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512DE1-0D49-F0BB-9E13-6B2098EAF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0C824B-E5BC-C2F5-FB42-121E158C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0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B13BE-10EE-BDE8-D048-70218F57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88E3C0-0B89-308B-CCA4-4DC3A657D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026669-137C-DF5A-FEE0-3B84B2A4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EADE76-9658-9D21-1D00-B7AE7531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CD9F95-DCA3-6A76-30FC-73C3E53E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0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F9EC1-A0B9-105A-0B96-B9D305659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196D3-52E7-DFF8-69DB-EDF545BD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858424-7E00-2951-9CDC-BD3D39B2D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A1213B-DB9C-6574-0BFE-B7967D9E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B34DF8-974D-2CF3-2B6B-5F83C4A71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C91C71-72B5-933E-E634-88C4DA31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82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31B793-5DC3-A382-6887-5D008346D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47026F-A4E7-B99D-7A82-657E3EE4D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1AA0ED-426C-C9E1-3856-013CD608F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23F210E-280F-74AF-7426-54301F969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ACC9FFD-8B04-72D6-D01C-4657B29E3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BE8B65-70D1-5392-7832-79AAC077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44B83CC-026A-3DDB-6A82-E0FCCAE7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7EAA340-E4F3-0C93-95D8-7B403FA4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78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121141-F92F-A85B-86FC-85D49CD4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6CA948-6AF4-ABD9-DD8C-36248CE6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CF3DA2D-5AC3-6159-4D07-762E593F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923B91-CBED-AA97-26AC-29864EC8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76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A09357E-C716-1148-914B-385778EE2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22B7538-B26F-C9C2-F3C8-FD9C44D3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432B50-F084-5400-E7DF-F12F491E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14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136F8-395B-808A-EF4D-193348E9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1B226B-AB9D-CBA9-2CAA-8B4E1F3AE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51DAC7-EF1D-1875-40C3-474FA9C3A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E90BF-1BB9-3E83-F79B-14720896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F144E8-E946-1211-F08D-36F8444DD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BF83EA-98C8-5382-BB7F-2CE132EB7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52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EF537-4A4F-0289-A659-ACC1BC03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2A1E147-99D3-9863-A1D9-3AE426A1F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380F29-B467-7B17-993F-ABE88BBA0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F12BD1-5EDA-CD69-9C60-B0EAF567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811383-AAE0-5289-B938-901B2E5D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EB58EE-FB34-8F1E-AD30-92E00DC9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80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49C5275-AEA6-529F-E1F6-E0825B8D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CA3AFB-8952-5C63-B60F-69FD44DEC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1AFD83-D26A-D516-054D-D168E0A62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20C8D-C580-40AD-BBC6-1E96B9DE145E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28F3C5-B3AA-B347-F090-B38BF49B2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B8DF1E-5F44-C0F1-367B-39A2A1232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D55D-4EFC-4366-99F7-609838976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77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  <p:sldLayoutId id="2147483686" r:id="rId14"/>
    <p:sldLayoutId id="2147483687" r:id="rId15"/>
    <p:sldLayoutId id="2147483690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go.org/events/annual-meeting/" TargetMode="External"/><Relationship Id="rId5" Type="http://schemas.openxmlformats.org/officeDocument/2006/relationships/hyperlink" Target="https://eur03.safelinks.protection.outlook.com/?url=https%3A%2F%2Fcongress.esgo.org%2F&amp;data=05%7C02%7CMartina.Borcinova%40vfn.cz%7Cb12dbe6e1fdb4e80466e08dc33a20a2f%7C0f277086d4e04971bc1abbc5df0eb246%7C0%7C0%7C638442018248664968%7CUnknown%7CTWFpbGZsb3d8eyJWIjoiMC4wLjAwMDAiLCJQIjoiV2luMzIiLCJBTiI6Ik1haWwiLCJXVCI6Mn0%3D%7C0%7C%7C%7C&amp;sdata=8Br9gbpd4z154AU68E3fioMYVGKUSLLvEM0K9HhliM8%3D&amp;reserved=0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customXml" Target="../ink/ink3.xml"/><Relationship Id="rId18" Type="http://schemas.openxmlformats.org/officeDocument/2006/relationships/image" Target="../media/image130.png"/><Relationship Id="rId3" Type="http://schemas.openxmlformats.org/officeDocument/2006/relationships/image" Target="../media/image30.png"/><Relationship Id="rId21" Type="http://schemas.openxmlformats.org/officeDocument/2006/relationships/customXml" Target="../ink/ink7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0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customXml" Target="../ink/ink2.xml"/><Relationship Id="rId24" Type="http://schemas.openxmlformats.org/officeDocument/2006/relationships/image" Target="../media/image160.png"/><Relationship Id="rId5" Type="http://schemas.openxmlformats.org/officeDocument/2006/relationships/image" Target="../media/image31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10" Type="http://schemas.openxmlformats.org/officeDocument/2006/relationships/image" Target="../media/image39.png"/><Relationship Id="rId19" Type="http://schemas.openxmlformats.org/officeDocument/2006/relationships/customXml" Target="../ink/ink6.xml"/><Relationship Id="rId4" Type="http://schemas.microsoft.com/office/2007/relationships/hdphoto" Target="../media/hdphoto2.wdp"/><Relationship Id="rId9" Type="http://schemas.openxmlformats.org/officeDocument/2006/relationships/customXml" Target="../ink/ink1.xml"/><Relationship Id="rId14" Type="http://schemas.openxmlformats.org/officeDocument/2006/relationships/image" Target="../media/image41.png"/><Relationship Id="rId22" Type="http://schemas.openxmlformats.org/officeDocument/2006/relationships/image" Target="../media/image1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cibula@vfn.cz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ceegog@ceegog.eu" TargetMode="External"/><Relationship Id="rId4" Type="http://schemas.openxmlformats.org/officeDocument/2006/relationships/hyperlink" Target="mailto:roman.kocian@vfn.cz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8E29EC0-3B74-69CD-6677-01B7B99A40D6}"/>
              </a:ext>
            </a:extLst>
          </p:cNvPr>
          <p:cNvSpPr/>
          <p:nvPr/>
        </p:nvSpPr>
        <p:spPr>
          <a:xfrm>
            <a:off x="3552000" y="1555200"/>
            <a:ext cx="8668800" cy="2649600"/>
          </a:xfrm>
          <a:prstGeom prst="rect">
            <a:avLst/>
          </a:prstGeom>
          <a:solidFill>
            <a:srgbClr val="8AB2B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28" name="Google Shape;128;p21"/>
          <p:cNvSpPr txBox="1">
            <a:spLocks noGrp="1"/>
          </p:cNvSpPr>
          <p:nvPr>
            <p:ph type="ctrTitle"/>
          </p:nvPr>
        </p:nvSpPr>
        <p:spPr>
          <a:xfrm>
            <a:off x="3962400" y="1667602"/>
            <a:ext cx="7951200" cy="24613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cs-CZ" sz="4800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  <a:t>SENTIX</a:t>
            </a:r>
            <a:br>
              <a:rPr lang="cs-CZ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</a:br>
            <a:r>
              <a:rPr lang="en-US" sz="2133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  <a:t>Survival of patients with early stages cervical cancer after SLN biopsy without systematic pelvic lymphadenectomy</a:t>
            </a:r>
            <a:br>
              <a:rPr lang="cs-CZ" sz="2133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</a:br>
            <a:br>
              <a:rPr lang="cs-CZ" sz="2133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</a:br>
            <a:r>
              <a:rPr lang="en-US" sz="2133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  <a:t>SENTIX prospective single-arm international trial (CEEGOG CX-01; ENGOT-CX2) </a:t>
            </a:r>
            <a:endParaRPr dirty="0">
              <a:solidFill>
                <a:schemeClr val="accent1">
                  <a:lumMod val="25000"/>
                </a:schemeClr>
              </a:solidFill>
              <a:latin typeface="Raleway" pitchFamily="2" charset="-18"/>
            </a:endParaRPr>
          </a:p>
        </p:txBody>
      </p:sp>
      <p:cxnSp>
        <p:nvCxnSpPr>
          <p:cNvPr id="130" name="Google Shape;130;p21"/>
          <p:cNvCxnSpPr>
            <a:cxnSpLocks/>
          </p:cNvCxnSpPr>
          <p:nvPr/>
        </p:nvCxnSpPr>
        <p:spPr>
          <a:xfrm>
            <a:off x="3962400" y="1861051"/>
            <a:ext cx="7951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21"/>
          <p:cNvCxnSpPr>
            <a:cxnSpLocks/>
          </p:cNvCxnSpPr>
          <p:nvPr/>
        </p:nvCxnSpPr>
        <p:spPr>
          <a:xfrm>
            <a:off x="3962400" y="4085134"/>
            <a:ext cx="7951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" name="Obdélník 3">
            <a:extLst>
              <a:ext uri="{FF2B5EF4-FFF2-40B4-BE49-F238E27FC236}">
                <a16:creationId xmlns:a16="http://schemas.microsoft.com/office/drawing/2014/main" id="{8115BB0B-3BEF-1B97-415D-8102FC40A1C1}"/>
              </a:ext>
            </a:extLst>
          </p:cNvPr>
          <p:cNvSpPr/>
          <p:nvPr/>
        </p:nvSpPr>
        <p:spPr>
          <a:xfrm>
            <a:off x="3523200" y="4510652"/>
            <a:ext cx="8668800" cy="1144441"/>
          </a:xfrm>
          <a:prstGeom prst="rect">
            <a:avLst/>
          </a:prstGeom>
          <a:solidFill>
            <a:srgbClr val="8AB2B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5A822FF-31F5-3D02-5FA3-3ACDE9A36633}"/>
              </a:ext>
            </a:extLst>
          </p:cNvPr>
          <p:cNvSpPr txBox="1"/>
          <p:nvPr/>
        </p:nvSpPr>
        <p:spPr>
          <a:xfrm>
            <a:off x="3962400" y="4571575"/>
            <a:ext cx="8229600" cy="1056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67" b="1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  <a:t>PI: prof. MUDr. David Cibula, CSc., FCMA</a:t>
            </a:r>
          </a:p>
          <a:p>
            <a:endParaRPr lang="cs-CZ" sz="1200" dirty="0">
              <a:solidFill>
                <a:schemeClr val="accent1">
                  <a:lumMod val="25000"/>
                </a:schemeClr>
              </a:solidFill>
              <a:latin typeface="Raleway" pitchFamily="2" charset="-18"/>
            </a:endParaRPr>
          </a:p>
          <a:p>
            <a:r>
              <a:rPr lang="en-US" sz="1600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  <a:t>Department of Obstetrics and Gynecology, First Faculty of Medicine, Charles</a:t>
            </a:r>
            <a:r>
              <a:rPr lang="cs-CZ" sz="1600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  <a:t> 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latin typeface="Raleway" pitchFamily="2" charset="-18"/>
              </a:rPr>
              <a:t>University and General University Hospital in Prague, Czech Republic</a:t>
            </a:r>
            <a:endParaRPr lang="cs-CZ" sz="1600" dirty="0">
              <a:solidFill>
                <a:schemeClr val="accent1">
                  <a:lumMod val="25000"/>
                </a:schemeClr>
              </a:solidFill>
              <a:latin typeface="Raleway" pitchFamily="2" charset="-1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0B56A-AFC7-DB7A-FD61-35549CC9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INTERNATIONAL COLLABORATION</a:t>
            </a:r>
          </a:p>
        </p:txBody>
      </p:sp>
      <p:grpSp>
        <p:nvGrpSpPr>
          <p:cNvPr id="4" name="Google Shape;3048;p48">
            <a:extLst>
              <a:ext uri="{FF2B5EF4-FFF2-40B4-BE49-F238E27FC236}">
                <a16:creationId xmlns:a16="http://schemas.microsoft.com/office/drawing/2014/main" id="{7112B78E-5308-0D51-3B57-E61196E7D71C}"/>
              </a:ext>
            </a:extLst>
          </p:cNvPr>
          <p:cNvGrpSpPr>
            <a:grpSpLocks noChangeAspect="1"/>
          </p:cNvGrpSpPr>
          <p:nvPr/>
        </p:nvGrpSpPr>
        <p:grpSpPr>
          <a:xfrm>
            <a:off x="1062037" y="593399"/>
            <a:ext cx="10220325" cy="5924473"/>
            <a:chOff x="1397225" y="1410350"/>
            <a:chExt cx="4786300" cy="2774500"/>
          </a:xfrm>
        </p:grpSpPr>
        <p:grpSp>
          <p:nvGrpSpPr>
            <p:cNvPr id="15" name="Google Shape;3049;p48">
              <a:extLst>
                <a:ext uri="{FF2B5EF4-FFF2-40B4-BE49-F238E27FC236}">
                  <a16:creationId xmlns:a16="http://schemas.microsoft.com/office/drawing/2014/main" id="{52370110-9A62-D63C-0393-7594D762E095}"/>
                </a:ext>
              </a:extLst>
            </p:cNvPr>
            <p:cNvGrpSpPr/>
            <p:nvPr/>
          </p:nvGrpSpPr>
          <p:grpSpPr>
            <a:xfrm>
              <a:off x="4293400" y="2574725"/>
              <a:ext cx="84425" cy="80100"/>
              <a:chOff x="4293400" y="2574725"/>
              <a:chExt cx="84425" cy="80100"/>
            </a:xfrm>
          </p:grpSpPr>
          <p:sp>
            <p:nvSpPr>
              <p:cNvPr id="271" name="Google Shape;3050;p48">
                <a:extLst>
                  <a:ext uri="{FF2B5EF4-FFF2-40B4-BE49-F238E27FC236}">
                    <a16:creationId xmlns:a16="http://schemas.microsoft.com/office/drawing/2014/main" id="{9187521E-1502-FA12-5327-EB09B2EEBFE6}"/>
                  </a:ext>
                </a:extLst>
              </p:cNvPr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2" name="Google Shape;3051;p48">
                <a:extLst>
                  <a:ext uri="{FF2B5EF4-FFF2-40B4-BE49-F238E27FC236}">
                    <a16:creationId xmlns:a16="http://schemas.microsoft.com/office/drawing/2014/main" id="{9B6636F8-0B8F-53E8-8261-8EA8EA0D540E}"/>
                  </a:ext>
                </a:extLst>
              </p:cNvPr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3052;p48">
              <a:extLst>
                <a:ext uri="{FF2B5EF4-FFF2-40B4-BE49-F238E27FC236}">
                  <a16:creationId xmlns:a16="http://schemas.microsoft.com/office/drawing/2014/main" id="{A03A6821-B55A-6DE5-A469-8AA15A9865AB}"/>
                </a:ext>
              </a:extLst>
            </p:cNvPr>
            <p:cNvGrpSpPr/>
            <p:nvPr/>
          </p:nvGrpSpPr>
          <p:grpSpPr>
            <a:xfrm>
              <a:off x="4000175" y="1462675"/>
              <a:ext cx="1917275" cy="1140875"/>
              <a:chOff x="4000175" y="1462675"/>
              <a:chExt cx="1917275" cy="1140875"/>
            </a:xfrm>
          </p:grpSpPr>
          <p:sp>
            <p:nvSpPr>
              <p:cNvPr id="263" name="Google Shape;3053;p48">
                <a:extLst>
                  <a:ext uri="{FF2B5EF4-FFF2-40B4-BE49-F238E27FC236}">
                    <a16:creationId xmlns:a16="http://schemas.microsoft.com/office/drawing/2014/main" id="{0DE947C3-24DE-7CD7-C730-C52AFC545FE6}"/>
                  </a:ext>
                </a:extLst>
              </p:cNvPr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264" name="Google Shape;3054;p48">
                <a:extLst>
                  <a:ext uri="{FF2B5EF4-FFF2-40B4-BE49-F238E27FC236}">
                    <a16:creationId xmlns:a16="http://schemas.microsoft.com/office/drawing/2014/main" id="{F1E5E964-05BE-9493-B2D6-8ECF9D51B96A}"/>
                  </a:ext>
                </a:extLst>
              </p:cNvPr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265" name="Google Shape;3055;p48">
                  <a:extLst>
                    <a:ext uri="{FF2B5EF4-FFF2-40B4-BE49-F238E27FC236}">
                      <a16:creationId xmlns:a16="http://schemas.microsoft.com/office/drawing/2014/main" id="{43040BFC-26CB-1B84-D851-B5E50DA2C598}"/>
                    </a:ext>
                  </a:extLst>
                </p:cNvPr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66" name="Google Shape;3056;p48">
                  <a:extLst>
                    <a:ext uri="{FF2B5EF4-FFF2-40B4-BE49-F238E27FC236}">
                      <a16:creationId xmlns:a16="http://schemas.microsoft.com/office/drawing/2014/main" id="{A506320E-D5B7-0850-98C4-309A7B68B4B1}"/>
                    </a:ext>
                  </a:extLst>
                </p:cNvPr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3057;p48">
                  <a:extLst>
                    <a:ext uri="{FF2B5EF4-FFF2-40B4-BE49-F238E27FC236}">
                      <a16:creationId xmlns:a16="http://schemas.microsoft.com/office/drawing/2014/main" id="{2336F9CB-2832-B8F5-6A92-EBD76E2A43EF}"/>
                    </a:ext>
                  </a:extLst>
                </p:cNvPr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3058;p48">
                  <a:extLst>
                    <a:ext uri="{FF2B5EF4-FFF2-40B4-BE49-F238E27FC236}">
                      <a16:creationId xmlns:a16="http://schemas.microsoft.com/office/drawing/2014/main" id="{E498D85A-683B-2381-1FB3-B2C6656CDD7A}"/>
                    </a:ext>
                  </a:extLst>
                </p:cNvPr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3059;p48">
                  <a:extLst>
                    <a:ext uri="{FF2B5EF4-FFF2-40B4-BE49-F238E27FC236}">
                      <a16:creationId xmlns:a16="http://schemas.microsoft.com/office/drawing/2014/main" id="{897AA955-1923-9D95-3FFB-F579EE4CA7D0}"/>
                    </a:ext>
                  </a:extLst>
                </p:cNvPr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3060;p48">
                  <a:extLst>
                    <a:ext uri="{FF2B5EF4-FFF2-40B4-BE49-F238E27FC236}">
                      <a16:creationId xmlns:a16="http://schemas.microsoft.com/office/drawing/2014/main" id="{7724072F-E77E-FDF7-C955-2E8B4E64256A}"/>
                    </a:ext>
                  </a:extLst>
                </p:cNvPr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" name="Google Shape;3061;p48">
              <a:extLst>
                <a:ext uri="{FF2B5EF4-FFF2-40B4-BE49-F238E27FC236}">
                  <a16:creationId xmlns:a16="http://schemas.microsoft.com/office/drawing/2014/main" id="{D58E3C93-D461-7016-B02A-402B0F196CB5}"/>
                </a:ext>
              </a:extLst>
            </p:cNvPr>
            <p:cNvGrpSpPr/>
            <p:nvPr/>
          </p:nvGrpSpPr>
          <p:grpSpPr>
            <a:xfrm>
              <a:off x="3960625" y="2587825"/>
              <a:ext cx="94050" cy="104125"/>
              <a:chOff x="3960625" y="2587825"/>
              <a:chExt cx="94050" cy="104125"/>
            </a:xfrm>
          </p:grpSpPr>
          <p:sp>
            <p:nvSpPr>
              <p:cNvPr id="261" name="Google Shape;3062;p48">
                <a:extLst>
                  <a:ext uri="{FF2B5EF4-FFF2-40B4-BE49-F238E27FC236}">
                    <a16:creationId xmlns:a16="http://schemas.microsoft.com/office/drawing/2014/main" id="{E0B19F97-CAC5-FDC8-E975-C260B2D5A074}"/>
                  </a:ext>
                </a:extLst>
              </p:cNvPr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2" name="Google Shape;3063;p48">
                <a:extLst>
                  <a:ext uri="{FF2B5EF4-FFF2-40B4-BE49-F238E27FC236}">
                    <a16:creationId xmlns:a16="http://schemas.microsoft.com/office/drawing/2014/main" id="{2CD17132-AB95-AE55-E97C-E1BB331C6D5A}"/>
                  </a:ext>
                </a:extLst>
              </p:cNvPr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0F2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3064;p48">
              <a:extLst>
                <a:ext uri="{FF2B5EF4-FFF2-40B4-BE49-F238E27FC236}">
                  <a16:creationId xmlns:a16="http://schemas.microsoft.com/office/drawing/2014/main" id="{569BC189-CF7A-5998-BE95-835AEFEC6BEB}"/>
                </a:ext>
              </a:extLst>
            </p:cNvPr>
            <p:cNvGrpSpPr/>
            <p:nvPr/>
          </p:nvGrpSpPr>
          <p:grpSpPr>
            <a:xfrm>
              <a:off x="3765350" y="2500900"/>
              <a:ext cx="173600" cy="187925"/>
              <a:chOff x="3765350" y="2500900"/>
              <a:chExt cx="173600" cy="187925"/>
            </a:xfrm>
          </p:grpSpPr>
          <p:sp>
            <p:nvSpPr>
              <p:cNvPr id="255" name="Google Shape;3065;p48">
                <a:extLst>
                  <a:ext uri="{FF2B5EF4-FFF2-40B4-BE49-F238E27FC236}">
                    <a16:creationId xmlns:a16="http://schemas.microsoft.com/office/drawing/2014/main" id="{CD9445A9-8BEC-BAEB-DF75-0E2B1D727D43}"/>
                  </a:ext>
                </a:extLst>
              </p:cNvPr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" name="Google Shape;3066;p48">
                <a:extLst>
                  <a:ext uri="{FF2B5EF4-FFF2-40B4-BE49-F238E27FC236}">
                    <a16:creationId xmlns:a16="http://schemas.microsoft.com/office/drawing/2014/main" id="{2FCE7B1C-61B5-AFD5-EFE8-35A9F6F03978}"/>
                  </a:ext>
                </a:extLst>
              </p:cNvPr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067;p48">
                <a:extLst>
                  <a:ext uri="{FF2B5EF4-FFF2-40B4-BE49-F238E27FC236}">
                    <a16:creationId xmlns:a16="http://schemas.microsoft.com/office/drawing/2014/main" id="{97C3C4D6-EA85-DBE7-B30E-8B185A3AA240}"/>
                  </a:ext>
                </a:extLst>
              </p:cNvPr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068;p48">
                <a:extLst>
                  <a:ext uri="{FF2B5EF4-FFF2-40B4-BE49-F238E27FC236}">
                    <a16:creationId xmlns:a16="http://schemas.microsoft.com/office/drawing/2014/main" id="{23BE9858-30A9-7980-E2C5-22CB19C43A3B}"/>
                  </a:ext>
                </a:extLst>
              </p:cNvPr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069;p48">
                <a:extLst>
                  <a:ext uri="{FF2B5EF4-FFF2-40B4-BE49-F238E27FC236}">
                    <a16:creationId xmlns:a16="http://schemas.microsoft.com/office/drawing/2014/main" id="{B161582D-0427-E283-E415-39EE085D3940}"/>
                  </a:ext>
                </a:extLst>
              </p:cNvPr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070;p48">
                <a:extLst>
                  <a:ext uri="{FF2B5EF4-FFF2-40B4-BE49-F238E27FC236}">
                    <a16:creationId xmlns:a16="http://schemas.microsoft.com/office/drawing/2014/main" id="{9697E98D-84A9-0D8F-0C79-BE7B9FCF2258}"/>
                  </a:ext>
                </a:extLst>
              </p:cNvPr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rgbClr val="0F2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3071;p48">
              <a:extLst>
                <a:ext uri="{FF2B5EF4-FFF2-40B4-BE49-F238E27FC236}">
                  <a16:creationId xmlns:a16="http://schemas.microsoft.com/office/drawing/2014/main" id="{6B8D9CE4-F057-765C-7106-F173A7FAFDA1}"/>
                </a:ext>
              </a:extLst>
            </p:cNvPr>
            <p:cNvGrpSpPr/>
            <p:nvPr/>
          </p:nvGrpSpPr>
          <p:grpSpPr>
            <a:xfrm>
              <a:off x="3750475" y="2481850"/>
              <a:ext cx="85125" cy="51800"/>
              <a:chOff x="3750475" y="2481850"/>
              <a:chExt cx="85125" cy="51800"/>
            </a:xfrm>
          </p:grpSpPr>
          <p:sp>
            <p:nvSpPr>
              <p:cNvPr id="253" name="Google Shape;3072;p48">
                <a:extLst>
                  <a:ext uri="{FF2B5EF4-FFF2-40B4-BE49-F238E27FC236}">
                    <a16:creationId xmlns:a16="http://schemas.microsoft.com/office/drawing/2014/main" id="{79ACAC33-348B-EB4F-FEA6-D777A577E284}"/>
                  </a:ext>
                </a:extLst>
              </p:cNvPr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rgbClr val="0F2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073;p48">
                <a:extLst>
                  <a:ext uri="{FF2B5EF4-FFF2-40B4-BE49-F238E27FC236}">
                    <a16:creationId xmlns:a16="http://schemas.microsoft.com/office/drawing/2014/main" id="{2C487BDD-BA13-529E-BB27-0EE2F4714124}"/>
                  </a:ext>
                </a:extLst>
              </p:cNvPr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0F273D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0" name="Google Shape;3074;p48">
              <a:extLst>
                <a:ext uri="{FF2B5EF4-FFF2-40B4-BE49-F238E27FC236}">
                  <a16:creationId xmlns:a16="http://schemas.microsoft.com/office/drawing/2014/main" id="{787EB7E0-36D0-4D5E-1BEA-5156F7902970}"/>
                </a:ext>
              </a:extLst>
            </p:cNvPr>
            <p:cNvGrpSpPr/>
            <p:nvPr/>
          </p:nvGrpSpPr>
          <p:grpSpPr>
            <a:xfrm>
              <a:off x="3627175" y="2432450"/>
              <a:ext cx="172100" cy="169075"/>
              <a:chOff x="3627175" y="2432450"/>
              <a:chExt cx="172100" cy="169075"/>
            </a:xfrm>
          </p:grpSpPr>
          <p:sp>
            <p:nvSpPr>
              <p:cNvPr id="250" name="Google Shape;3075;p48">
                <a:extLst>
                  <a:ext uri="{FF2B5EF4-FFF2-40B4-BE49-F238E27FC236}">
                    <a16:creationId xmlns:a16="http://schemas.microsoft.com/office/drawing/2014/main" id="{BCD137E1-2E42-F632-6FB8-997ABB8ACDE5}"/>
                  </a:ext>
                </a:extLst>
              </p:cNvPr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076;p48">
                <a:extLst>
                  <a:ext uri="{FF2B5EF4-FFF2-40B4-BE49-F238E27FC236}">
                    <a16:creationId xmlns:a16="http://schemas.microsoft.com/office/drawing/2014/main" id="{0C290A38-3B5E-C835-2229-B9CB320A162C}"/>
                  </a:ext>
                </a:extLst>
              </p:cNvPr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2" name="Google Shape;3077;p48">
                <a:extLst>
                  <a:ext uri="{FF2B5EF4-FFF2-40B4-BE49-F238E27FC236}">
                    <a16:creationId xmlns:a16="http://schemas.microsoft.com/office/drawing/2014/main" id="{FF76D4E5-625C-948B-9953-D65F254C88FC}"/>
                  </a:ext>
                </a:extLst>
              </p:cNvPr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1" name="Google Shape;3078;p48">
              <a:extLst>
                <a:ext uri="{FF2B5EF4-FFF2-40B4-BE49-F238E27FC236}">
                  <a16:creationId xmlns:a16="http://schemas.microsoft.com/office/drawing/2014/main" id="{FD692C81-B2BA-8769-CC35-3497415AD116}"/>
                </a:ext>
              </a:extLst>
            </p:cNvPr>
            <p:cNvGrpSpPr/>
            <p:nvPr/>
          </p:nvGrpSpPr>
          <p:grpSpPr>
            <a:xfrm>
              <a:off x="3561536" y="2585450"/>
              <a:ext cx="61539" cy="99045"/>
              <a:chOff x="3561536" y="2585450"/>
              <a:chExt cx="61539" cy="99045"/>
            </a:xfrm>
          </p:grpSpPr>
          <p:sp>
            <p:nvSpPr>
              <p:cNvPr id="248" name="Google Shape;3079;p48">
                <a:extLst>
                  <a:ext uri="{FF2B5EF4-FFF2-40B4-BE49-F238E27FC236}">
                    <a16:creationId xmlns:a16="http://schemas.microsoft.com/office/drawing/2014/main" id="{0C1E592B-2A6E-147A-C0BD-361C371A8021}"/>
                  </a:ext>
                </a:extLst>
              </p:cNvPr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rgbClr val="0F273D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080;p48">
                <a:extLst>
                  <a:ext uri="{FF2B5EF4-FFF2-40B4-BE49-F238E27FC236}">
                    <a16:creationId xmlns:a16="http://schemas.microsoft.com/office/drawing/2014/main" id="{E63A6BBE-9A7C-B7EF-2C0B-4874F14DA8D7}"/>
                  </a:ext>
                </a:extLst>
              </p:cNvPr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rgbClr val="0F273D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2" name="Google Shape;3081;p48">
              <a:extLst>
                <a:ext uri="{FF2B5EF4-FFF2-40B4-BE49-F238E27FC236}">
                  <a16:creationId xmlns:a16="http://schemas.microsoft.com/office/drawing/2014/main" id="{AEC123F1-5AB5-22C4-2138-F5062313DF0C}"/>
                </a:ext>
              </a:extLst>
            </p:cNvPr>
            <p:cNvGrpSpPr/>
            <p:nvPr/>
          </p:nvGrpSpPr>
          <p:grpSpPr>
            <a:xfrm>
              <a:off x="3906325" y="1984500"/>
              <a:ext cx="156075" cy="262825"/>
              <a:chOff x="3906325" y="1984500"/>
              <a:chExt cx="156075" cy="262825"/>
            </a:xfrm>
          </p:grpSpPr>
          <p:sp>
            <p:nvSpPr>
              <p:cNvPr id="246" name="Google Shape;3082;p48">
                <a:extLst>
                  <a:ext uri="{FF2B5EF4-FFF2-40B4-BE49-F238E27FC236}">
                    <a16:creationId xmlns:a16="http://schemas.microsoft.com/office/drawing/2014/main" id="{373D292B-7EB8-48EC-047E-9A6E546A8F88}"/>
                  </a:ext>
                </a:extLst>
              </p:cNvPr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7" name="Google Shape;3083;p48">
                <a:extLst>
                  <a:ext uri="{FF2B5EF4-FFF2-40B4-BE49-F238E27FC236}">
                    <a16:creationId xmlns:a16="http://schemas.microsoft.com/office/drawing/2014/main" id="{D5D1F0AF-CB76-4DDD-3596-E211D36ECE36}"/>
                  </a:ext>
                </a:extLst>
              </p:cNvPr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3084;p48">
              <a:extLst>
                <a:ext uri="{FF2B5EF4-FFF2-40B4-BE49-F238E27FC236}">
                  <a16:creationId xmlns:a16="http://schemas.microsoft.com/office/drawing/2014/main" id="{D5EE6010-F82F-02ED-53EB-EB2BD42752D6}"/>
                </a:ext>
              </a:extLst>
            </p:cNvPr>
            <p:cNvGrpSpPr/>
            <p:nvPr/>
          </p:nvGrpSpPr>
          <p:grpSpPr>
            <a:xfrm>
              <a:off x="1397225" y="1637375"/>
              <a:ext cx="1401575" cy="1228250"/>
              <a:chOff x="1397225" y="1637375"/>
              <a:chExt cx="1401575" cy="1228250"/>
            </a:xfrm>
          </p:grpSpPr>
          <p:sp>
            <p:nvSpPr>
              <p:cNvPr id="242" name="Google Shape;3085;p48">
                <a:extLst>
                  <a:ext uri="{FF2B5EF4-FFF2-40B4-BE49-F238E27FC236}">
                    <a16:creationId xmlns:a16="http://schemas.microsoft.com/office/drawing/2014/main" id="{0482D981-CD6B-592F-25F9-600B7C1FCF9F}"/>
                  </a:ext>
                </a:extLst>
              </p:cNvPr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243" name="Google Shape;3086;p48">
                <a:extLst>
                  <a:ext uri="{FF2B5EF4-FFF2-40B4-BE49-F238E27FC236}">
                    <a16:creationId xmlns:a16="http://schemas.microsoft.com/office/drawing/2014/main" id="{AF20FC61-95CB-42E4-3FFF-FFDBB07F99B7}"/>
                  </a:ext>
                </a:extLst>
              </p:cNvPr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244" name="Google Shape;3087;p48">
                  <a:extLst>
                    <a:ext uri="{FF2B5EF4-FFF2-40B4-BE49-F238E27FC236}">
                      <a16:creationId xmlns:a16="http://schemas.microsoft.com/office/drawing/2014/main" id="{62FF7C60-92A8-7E6A-DDE6-82A94B008083}"/>
                    </a:ext>
                  </a:extLst>
                </p:cNvPr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3088;p48">
                  <a:extLst>
                    <a:ext uri="{FF2B5EF4-FFF2-40B4-BE49-F238E27FC236}">
                      <a16:creationId xmlns:a16="http://schemas.microsoft.com/office/drawing/2014/main" id="{B1446D1E-9335-A2C4-B669-BF4CEA9921E9}"/>
                    </a:ext>
                  </a:extLst>
                </p:cNvPr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" name="Google Shape;3089;p48">
              <a:extLst>
                <a:ext uri="{FF2B5EF4-FFF2-40B4-BE49-F238E27FC236}">
                  <a16:creationId xmlns:a16="http://schemas.microsoft.com/office/drawing/2014/main" id="{59F662C5-FB04-68EC-2FA6-8BDBC5D02B35}"/>
                </a:ext>
              </a:extLst>
            </p:cNvPr>
            <p:cNvGrpSpPr/>
            <p:nvPr/>
          </p:nvGrpSpPr>
          <p:grpSpPr>
            <a:xfrm>
              <a:off x="2605700" y="3152850"/>
              <a:ext cx="594125" cy="616250"/>
              <a:chOff x="2605700" y="3152850"/>
              <a:chExt cx="594125" cy="616250"/>
            </a:xfrm>
          </p:grpSpPr>
          <p:sp>
            <p:nvSpPr>
              <p:cNvPr id="240" name="Google Shape;3090;p48">
                <a:extLst>
                  <a:ext uri="{FF2B5EF4-FFF2-40B4-BE49-F238E27FC236}">
                    <a16:creationId xmlns:a16="http://schemas.microsoft.com/office/drawing/2014/main" id="{72C90DFB-AAC2-1E57-8132-75E2F4D7FAEC}"/>
                  </a:ext>
                </a:extLst>
              </p:cNvPr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1" name="Google Shape;3091;p48">
                <a:extLst>
                  <a:ext uri="{FF2B5EF4-FFF2-40B4-BE49-F238E27FC236}">
                    <a16:creationId xmlns:a16="http://schemas.microsoft.com/office/drawing/2014/main" id="{56532B4D-0468-EB2A-3FD1-0DA1B2E7C29A}"/>
                  </a:ext>
                </a:extLst>
              </p:cNvPr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3092;p48">
              <a:extLst>
                <a:ext uri="{FF2B5EF4-FFF2-40B4-BE49-F238E27FC236}">
                  <a16:creationId xmlns:a16="http://schemas.microsoft.com/office/drawing/2014/main" id="{4944B66F-CB58-5F9C-AEBA-39A66FDB3608}"/>
                </a:ext>
              </a:extLst>
            </p:cNvPr>
            <p:cNvGrpSpPr/>
            <p:nvPr/>
          </p:nvGrpSpPr>
          <p:grpSpPr>
            <a:xfrm>
              <a:off x="2680375" y="3423800"/>
              <a:ext cx="182975" cy="761050"/>
              <a:chOff x="2680375" y="3423800"/>
              <a:chExt cx="182975" cy="761050"/>
            </a:xfrm>
          </p:grpSpPr>
          <p:sp>
            <p:nvSpPr>
              <p:cNvPr id="238" name="Google Shape;3093;p48">
                <a:extLst>
                  <a:ext uri="{FF2B5EF4-FFF2-40B4-BE49-F238E27FC236}">
                    <a16:creationId xmlns:a16="http://schemas.microsoft.com/office/drawing/2014/main" id="{0EFFF049-7BA7-2443-31AB-1DA3BF1B363E}"/>
                  </a:ext>
                </a:extLst>
              </p:cNvPr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9" name="Google Shape;3094;p48">
                <a:extLst>
                  <a:ext uri="{FF2B5EF4-FFF2-40B4-BE49-F238E27FC236}">
                    <a16:creationId xmlns:a16="http://schemas.microsoft.com/office/drawing/2014/main" id="{BA07F505-AF2B-3832-CBCD-21FE2010A9F8}"/>
                  </a:ext>
                </a:extLst>
              </p:cNvPr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3095;p48">
              <a:extLst>
                <a:ext uri="{FF2B5EF4-FFF2-40B4-BE49-F238E27FC236}">
                  <a16:creationId xmlns:a16="http://schemas.microsoft.com/office/drawing/2014/main" id="{1C6FEBD3-5BAD-76E5-E4BF-4D9DBB22231C}"/>
                </a:ext>
              </a:extLst>
            </p:cNvPr>
            <p:cNvGrpSpPr/>
            <p:nvPr/>
          </p:nvGrpSpPr>
          <p:grpSpPr>
            <a:xfrm>
              <a:off x="3918000" y="3561900"/>
              <a:ext cx="236225" cy="207100"/>
              <a:chOff x="3918000" y="3561900"/>
              <a:chExt cx="236225" cy="207100"/>
            </a:xfrm>
          </p:grpSpPr>
          <p:sp>
            <p:nvSpPr>
              <p:cNvPr id="236" name="Google Shape;3096;p48">
                <a:extLst>
                  <a:ext uri="{FF2B5EF4-FFF2-40B4-BE49-F238E27FC236}">
                    <a16:creationId xmlns:a16="http://schemas.microsoft.com/office/drawing/2014/main" id="{F9BFCE62-AABC-7A9D-321E-8F7CFCD2FA60}"/>
                  </a:ext>
                </a:extLst>
              </p:cNvPr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7" name="Google Shape;3097;p48">
                <a:extLst>
                  <a:ext uri="{FF2B5EF4-FFF2-40B4-BE49-F238E27FC236}">
                    <a16:creationId xmlns:a16="http://schemas.microsoft.com/office/drawing/2014/main" id="{F9152EB8-7C28-BA57-A43A-3DB91DC52963}"/>
                  </a:ext>
                </a:extLst>
              </p:cNvPr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rgbClr val="0F2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Google Shape;3098;p48">
              <a:extLst>
                <a:ext uri="{FF2B5EF4-FFF2-40B4-BE49-F238E27FC236}">
                  <a16:creationId xmlns:a16="http://schemas.microsoft.com/office/drawing/2014/main" id="{508763BA-25F6-1B9C-BC6F-2ED6A5111336}"/>
                </a:ext>
              </a:extLst>
            </p:cNvPr>
            <p:cNvSpPr/>
            <p:nvPr/>
          </p:nvSpPr>
          <p:spPr>
            <a:xfrm>
              <a:off x="2736350" y="2969700"/>
              <a:ext cx="39250" cy="12050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99;p48">
              <a:extLst>
                <a:ext uri="{FF2B5EF4-FFF2-40B4-BE49-F238E27FC236}">
                  <a16:creationId xmlns:a16="http://schemas.microsoft.com/office/drawing/2014/main" id="{6275DF9C-A8AA-4CF4-9593-486EEE53A935}"/>
                </a:ext>
              </a:extLst>
            </p:cNvPr>
            <p:cNvSpPr/>
            <p:nvPr/>
          </p:nvSpPr>
          <p:spPr>
            <a:xfrm>
              <a:off x="2668350" y="2948250"/>
              <a:ext cx="55475" cy="36625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00;p48">
              <a:extLst>
                <a:ext uri="{FF2B5EF4-FFF2-40B4-BE49-F238E27FC236}">
                  <a16:creationId xmlns:a16="http://schemas.microsoft.com/office/drawing/2014/main" id="{E177A8C0-A033-D5EC-CA83-F2FAC0365608}"/>
                </a:ext>
              </a:extLst>
            </p:cNvPr>
            <p:cNvSpPr/>
            <p:nvPr/>
          </p:nvSpPr>
          <p:spPr>
            <a:xfrm>
              <a:off x="2980100" y="1451675"/>
              <a:ext cx="608375" cy="778925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01;p48">
              <a:extLst>
                <a:ext uri="{FF2B5EF4-FFF2-40B4-BE49-F238E27FC236}">
                  <a16:creationId xmlns:a16="http://schemas.microsoft.com/office/drawing/2014/main" id="{19C62D9A-7011-6DC7-D146-11578AB8AFB3}"/>
                </a:ext>
              </a:extLst>
            </p:cNvPr>
            <p:cNvGrpSpPr/>
            <p:nvPr/>
          </p:nvGrpSpPr>
          <p:grpSpPr>
            <a:xfrm>
              <a:off x="1922950" y="1410350"/>
              <a:ext cx="1252825" cy="1162875"/>
              <a:chOff x="1922950" y="1410350"/>
              <a:chExt cx="1252825" cy="1162875"/>
            </a:xfrm>
          </p:grpSpPr>
          <p:sp>
            <p:nvSpPr>
              <p:cNvPr id="220" name="Google Shape;3102;p48">
                <a:extLst>
                  <a:ext uri="{FF2B5EF4-FFF2-40B4-BE49-F238E27FC236}">
                    <a16:creationId xmlns:a16="http://schemas.microsoft.com/office/drawing/2014/main" id="{3F8DB9A6-D6C7-863A-3A82-70CB83DED8D3}"/>
                  </a:ext>
                </a:extLst>
              </p:cNvPr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3103;p48">
                <a:extLst>
                  <a:ext uri="{FF2B5EF4-FFF2-40B4-BE49-F238E27FC236}">
                    <a16:creationId xmlns:a16="http://schemas.microsoft.com/office/drawing/2014/main" id="{2A46C026-3302-515C-4A98-F11C68A19EEB}"/>
                  </a:ext>
                </a:extLst>
              </p:cNvPr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104;p48">
                <a:extLst>
                  <a:ext uri="{FF2B5EF4-FFF2-40B4-BE49-F238E27FC236}">
                    <a16:creationId xmlns:a16="http://schemas.microsoft.com/office/drawing/2014/main" id="{E1D4AE02-B2BC-977B-B055-029D27964A08}"/>
                  </a:ext>
                </a:extLst>
              </p:cNvPr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105;p48">
                <a:extLst>
                  <a:ext uri="{FF2B5EF4-FFF2-40B4-BE49-F238E27FC236}">
                    <a16:creationId xmlns:a16="http://schemas.microsoft.com/office/drawing/2014/main" id="{5BBF4209-7152-A1FF-4877-FACA0E59490A}"/>
                  </a:ext>
                </a:extLst>
              </p:cNvPr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106;p48">
                <a:extLst>
                  <a:ext uri="{FF2B5EF4-FFF2-40B4-BE49-F238E27FC236}">
                    <a16:creationId xmlns:a16="http://schemas.microsoft.com/office/drawing/2014/main" id="{44E8BA5F-F3FE-05A3-4CA6-44DCEE0572FE}"/>
                  </a:ext>
                </a:extLst>
              </p:cNvPr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107;p48">
                <a:extLst>
                  <a:ext uri="{FF2B5EF4-FFF2-40B4-BE49-F238E27FC236}">
                    <a16:creationId xmlns:a16="http://schemas.microsoft.com/office/drawing/2014/main" id="{CE52D2B5-D996-927C-C7EF-2B1AF0D65078}"/>
                  </a:ext>
                </a:extLst>
              </p:cNvPr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108;p48">
                <a:extLst>
                  <a:ext uri="{FF2B5EF4-FFF2-40B4-BE49-F238E27FC236}">
                    <a16:creationId xmlns:a16="http://schemas.microsoft.com/office/drawing/2014/main" id="{84BCE653-B1E0-281F-9BAB-7CD7BF02F803}"/>
                  </a:ext>
                </a:extLst>
              </p:cNvPr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109;p48">
                <a:extLst>
                  <a:ext uri="{FF2B5EF4-FFF2-40B4-BE49-F238E27FC236}">
                    <a16:creationId xmlns:a16="http://schemas.microsoft.com/office/drawing/2014/main" id="{B462E12F-B4F5-6EEB-5B0F-19471456CFD6}"/>
                  </a:ext>
                </a:extLst>
              </p:cNvPr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110;p48">
                <a:extLst>
                  <a:ext uri="{FF2B5EF4-FFF2-40B4-BE49-F238E27FC236}">
                    <a16:creationId xmlns:a16="http://schemas.microsoft.com/office/drawing/2014/main" id="{52725B56-879D-6A7F-3B29-E5568D6A48E8}"/>
                  </a:ext>
                </a:extLst>
              </p:cNvPr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111;p48">
                <a:extLst>
                  <a:ext uri="{FF2B5EF4-FFF2-40B4-BE49-F238E27FC236}">
                    <a16:creationId xmlns:a16="http://schemas.microsoft.com/office/drawing/2014/main" id="{28B07BDC-A6A3-D80F-BE8E-9CA469E65CC0}"/>
                  </a:ext>
                </a:extLst>
              </p:cNvPr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112;p48">
                <a:extLst>
                  <a:ext uri="{FF2B5EF4-FFF2-40B4-BE49-F238E27FC236}">
                    <a16:creationId xmlns:a16="http://schemas.microsoft.com/office/drawing/2014/main" id="{4955B5A5-C9A6-00A6-D089-CCF1BAA85D74}"/>
                  </a:ext>
                </a:extLst>
              </p:cNvPr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113;p48">
                <a:extLst>
                  <a:ext uri="{FF2B5EF4-FFF2-40B4-BE49-F238E27FC236}">
                    <a16:creationId xmlns:a16="http://schemas.microsoft.com/office/drawing/2014/main" id="{CF5C002C-59B6-C35E-1CEB-7AFBFFD31F56}"/>
                  </a:ext>
                </a:extLst>
              </p:cNvPr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114;p48">
                <a:extLst>
                  <a:ext uri="{FF2B5EF4-FFF2-40B4-BE49-F238E27FC236}">
                    <a16:creationId xmlns:a16="http://schemas.microsoft.com/office/drawing/2014/main" id="{53AFFDA8-6798-00FD-64F8-6BEBB0BA577A}"/>
                  </a:ext>
                </a:extLst>
              </p:cNvPr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115;p48">
                <a:extLst>
                  <a:ext uri="{FF2B5EF4-FFF2-40B4-BE49-F238E27FC236}">
                    <a16:creationId xmlns:a16="http://schemas.microsoft.com/office/drawing/2014/main" id="{048BC7A2-709A-0E98-6B49-DC680388877C}"/>
                  </a:ext>
                </a:extLst>
              </p:cNvPr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116;p48">
                <a:extLst>
                  <a:ext uri="{FF2B5EF4-FFF2-40B4-BE49-F238E27FC236}">
                    <a16:creationId xmlns:a16="http://schemas.microsoft.com/office/drawing/2014/main" id="{6FB0DC9C-2AB2-F4EF-E3E7-C430CD6989AA}"/>
                  </a:ext>
                </a:extLst>
              </p:cNvPr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117;p48">
                <a:extLst>
                  <a:ext uri="{FF2B5EF4-FFF2-40B4-BE49-F238E27FC236}">
                    <a16:creationId xmlns:a16="http://schemas.microsoft.com/office/drawing/2014/main" id="{6A29C6E0-4673-6430-6427-3E1BACE1E348}"/>
                  </a:ext>
                </a:extLst>
              </p:cNvPr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3118;p48">
              <a:extLst>
                <a:ext uri="{FF2B5EF4-FFF2-40B4-BE49-F238E27FC236}">
                  <a16:creationId xmlns:a16="http://schemas.microsoft.com/office/drawing/2014/main" id="{C218630C-8B83-77A5-0A32-420018187562}"/>
                </a:ext>
              </a:extLst>
            </p:cNvPr>
            <p:cNvSpPr/>
            <p:nvPr/>
          </p:nvSpPr>
          <p:spPr>
            <a:xfrm>
              <a:off x="2577325" y="2970225"/>
              <a:ext cx="32450" cy="13100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19;p48">
              <a:extLst>
                <a:ext uri="{FF2B5EF4-FFF2-40B4-BE49-F238E27FC236}">
                  <a16:creationId xmlns:a16="http://schemas.microsoft.com/office/drawing/2014/main" id="{D5B94239-66F2-FDC2-E450-B3AB94457B79}"/>
                </a:ext>
              </a:extLst>
            </p:cNvPr>
            <p:cNvSpPr/>
            <p:nvPr/>
          </p:nvSpPr>
          <p:spPr>
            <a:xfrm>
              <a:off x="2632250" y="2947725"/>
              <a:ext cx="41350" cy="29325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20;p48">
              <a:extLst>
                <a:ext uri="{FF2B5EF4-FFF2-40B4-BE49-F238E27FC236}">
                  <a16:creationId xmlns:a16="http://schemas.microsoft.com/office/drawing/2014/main" id="{7FD2E68C-3504-ED8A-FC90-FE37DDEE1A2A}"/>
                </a:ext>
              </a:extLst>
            </p:cNvPr>
            <p:cNvSpPr/>
            <p:nvPr/>
          </p:nvSpPr>
          <p:spPr>
            <a:xfrm>
              <a:off x="2485775" y="2895925"/>
              <a:ext cx="153825" cy="54950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21;p48">
              <a:extLst>
                <a:ext uri="{FF2B5EF4-FFF2-40B4-BE49-F238E27FC236}">
                  <a16:creationId xmlns:a16="http://schemas.microsoft.com/office/drawing/2014/main" id="{1DA5814D-542E-675C-FB3B-DFA4A250010D}"/>
                </a:ext>
              </a:extLst>
            </p:cNvPr>
            <p:cNvSpPr/>
            <p:nvPr/>
          </p:nvSpPr>
          <p:spPr>
            <a:xfrm>
              <a:off x="2901125" y="4083350"/>
              <a:ext cx="39250" cy="22525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22;p48">
              <a:extLst>
                <a:ext uri="{FF2B5EF4-FFF2-40B4-BE49-F238E27FC236}">
                  <a16:creationId xmlns:a16="http://schemas.microsoft.com/office/drawing/2014/main" id="{9BDF5479-A8A1-0335-616F-3FC58FE2D1E1}"/>
                </a:ext>
              </a:extLst>
            </p:cNvPr>
            <p:cNvSpPr/>
            <p:nvPr/>
          </p:nvSpPr>
          <p:spPr>
            <a:xfrm>
              <a:off x="2506700" y="3102550"/>
              <a:ext cx="80075" cy="36650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23;p48">
              <a:extLst>
                <a:ext uri="{FF2B5EF4-FFF2-40B4-BE49-F238E27FC236}">
                  <a16:creationId xmlns:a16="http://schemas.microsoft.com/office/drawing/2014/main" id="{7D19F010-83B0-751C-5927-B2379A0A1D93}"/>
                </a:ext>
              </a:extLst>
            </p:cNvPr>
            <p:cNvSpPr/>
            <p:nvPr/>
          </p:nvSpPr>
          <p:spPr>
            <a:xfrm>
              <a:off x="2464350" y="3080075"/>
              <a:ext cx="48650" cy="45525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124;p48">
              <a:extLst>
                <a:ext uri="{FF2B5EF4-FFF2-40B4-BE49-F238E27FC236}">
                  <a16:creationId xmlns:a16="http://schemas.microsoft.com/office/drawing/2014/main" id="{EEC74A0C-9FDF-5112-A46C-3D91BC3DD5D1}"/>
                </a:ext>
              </a:extLst>
            </p:cNvPr>
            <p:cNvSpPr/>
            <p:nvPr/>
          </p:nvSpPr>
          <p:spPr>
            <a:xfrm>
              <a:off x="2438700" y="3020425"/>
              <a:ext cx="67500" cy="66975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25;p48">
              <a:extLst>
                <a:ext uri="{FF2B5EF4-FFF2-40B4-BE49-F238E27FC236}">
                  <a16:creationId xmlns:a16="http://schemas.microsoft.com/office/drawing/2014/main" id="{1F2F6273-1538-0BBD-6EAC-EE806CB6983E}"/>
                </a:ext>
              </a:extLst>
            </p:cNvPr>
            <p:cNvSpPr/>
            <p:nvPr/>
          </p:nvSpPr>
          <p:spPr>
            <a:xfrm>
              <a:off x="2416725" y="3006825"/>
              <a:ext cx="91575" cy="46050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126;p48">
              <a:extLst>
                <a:ext uri="{FF2B5EF4-FFF2-40B4-BE49-F238E27FC236}">
                  <a16:creationId xmlns:a16="http://schemas.microsoft.com/office/drawing/2014/main" id="{AD161194-A0D9-59C9-4C8A-B639F93A3535}"/>
                </a:ext>
              </a:extLst>
            </p:cNvPr>
            <p:cNvSpPr/>
            <p:nvPr/>
          </p:nvSpPr>
          <p:spPr>
            <a:xfrm>
              <a:off x="2404175" y="3031950"/>
              <a:ext cx="36125" cy="20925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127;p48">
              <a:extLst>
                <a:ext uri="{FF2B5EF4-FFF2-40B4-BE49-F238E27FC236}">
                  <a16:creationId xmlns:a16="http://schemas.microsoft.com/office/drawing/2014/main" id="{9C5F3BA1-89FB-0D85-EBFD-2CCCD6E6046F}"/>
                </a:ext>
              </a:extLst>
            </p:cNvPr>
            <p:cNvSpPr/>
            <p:nvPr/>
          </p:nvSpPr>
          <p:spPr>
            <a:xfrm>
              <a:off x="2420400" y="2972825"/>
              <a:ext cx="16750" cy="36650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128;p48">
              <a:extLst>
                <a:ext uri="{FF2B5EF4-FFF2-40B4-BE49-F238E27FC236}">
                  <a16:creationId xmlns:a16="http://schemas.microsoft.com/office/drawing/2014/main" id="{F732B298-D333-5C58-395C-7349C76E49B8}"/>
                </a:ext>
              </a:extLst>
            </p:cNvPr>
            <p:cNvSpPr/>
            <p:nvPr/>
          </p:nvSpPr>
          <p:spPr>
            <a:xfrm>
              <a:off x="2374900" y="2981200"/>
              <a:ext cx="59650" cy="62800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129;p48">
              <a:extLst>
                <a:ext uri="{FF2B5EF4-FFF2-40B4-BE49-F238E27FC236}">
                  <a16:creationId xmlns:a16="http://schemas.microsoft.com/office/drawing/2014/main" id="{C5981741-B8E7-49B7-0317-095F01EB6704}"/>
                </a:ext>
              </a:extLst>
            </p:cNvPr>
            <p:cNvSpPr/>
            <p:nvPr/>
          </p:nvSpPr>
          <p:spPr>
            <a:xfrm>
              <a:off x="2050050" y="2725400"/>
              <a:ext cx="412225" cy="305525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30;p48">
              <a:extLst>
                <a:ext uri="{FF2B5EF4-FFF2-40B4-BE49-F238E27FC236}">
                  <a16:creationId xmlns:a16="http://schemas.microsoft.com/office/drawing/2014/main" id="{3A0C88D5-73A4-A114-9225-7D3C5196E679}"/>
                </a:ext>
              </a:extLst>
            </p:cNvPr>
            <p:cNvSpPr/>
            <p:nvPr/>
          </p:nvSpPr>
          <p:spPr>
            <a:xfrm>
              <a:off x="2916800" y="3161675"/>
              <a:ext cx="40825" cy="58600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31;p48">
              <a:extLst>
                <a:ext uri="{FF2B5EF4-FFF2-40B4-BE49-F238E27FC236}">
                  <a16:creationId xmlns:a16="http://schemas.microsoft.com/office/drawing/2014/main" id="{EEB00B26-46D6-EACC-ACAA-66AC53193AD1}"/>
                </a:ext>
              </a:extLst>
            </p:cNvPr>
            <p:cNvSpPr/>
            <p:nvPr/>
          </p:nvSpPr>
          <p:spPr>
            <a:xfrm>
              <a:off x="2866075" y="3155900"/>
              <a:ext cx="58075" cy="63325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32;p48">
              <a:extLst>
                <a:ext uri="{FF2B5EF4-FFF2-40B4-BE49-F238E27FC236}">
                  <a16:creationId xmlns:a16="http://schemas.microsoft.com/office/drawing/2014/main" id="{1C5BBF8F-AD55-E8CE-0FCF-B716FF6C2839}"/>
                </a:ext>
              </a:extLst>
            </p:cNvPr>
            <p:cNvSpPr/>
            <p:nvPr/>
          </p:nvSpPr>
          <p:spPr>
            <a:xfrm>
              <a:off x="2816900" y="3119825"/>
              <a:ext cx="72725" cy="109350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33;p48">
              <a:extLst>
                <a:ext uri="{FF2B5EF4-FFF2-40B4-BE49-F238E27FC236}">
                  <a16:creationId xmlns:a16="http://schemas.microsoft.com/office/drawing/2014/main" id="{AFA25B5E-6753-98F3-ED1D-A4443EC1A706}"/>
                </a:ext>
              </a:extLst>
            </p:cNvPr>
            <p:cNvSpPr/>
            <p:nvPr/>
          </p:nvSpPr>
          <p:spPr>
            <a:xfrm>
              <a:off x="2646900" y="3064375"/>
              <a:ext cx="192000" cy="172650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134;p48">
              <a:extLst>
                <a:ext uri="{FF2B5EF4-FFF2-40B4-BE49-F238E27FC236}">
                  <a16:creationId xmlns:a16="http://schemas.microsoft.com/office/drawing/2014/main" id="{251E114D-6B8D-C2B2-A284-B8A112793D65}"/>
                </a:ext>
              </a:extLst>
            </p:cNvPr>
            <p:cNvSpPr/>
            <p:nvPr/>
          </p:nvSpPr>
          <p:spPr>
            <a:xfrm>
              <a:off x="2561625" y="3060700"/>
              <a:ext cx="173700" cy="247450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135;p48">
              <a:extLst>
                <a:ext uri="{FF2B5EF4-FFF2-40B4-BE49-F238E27FC236}">
                  <a16:creationId xmlns:a16="http://schemas.microsoft.com/office/drawing/2014/main" id="{0BD31CC8-AB5E-B6FA-6F4C-25AD1DC3FBBB}"/>
                </a:ext>
              </a:extLst>
            </p:cNvPr>
            <p:cNvSpPr/>
            <p:nvPr/>
          </p:nvSpPr>
          <p:spPr>
            <a:xfrm>
              <a:off x="2531825" y="3224950"/>
              <a:ext cx="85800" cy="94200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136;p48">
              <a:extLst>
                <a:ext uri="{FF2B5EF4-FFF2-40B4-BE49-F238E27FC236}">
                  <a16:creationId xmlns:a16="http://schemas.microsoft.com/office/drawing/2014/main" id="{218F57FF-1911-6E3B-51DC-8DE710412244}"/>
                </a:ext>
              </a:extLst>
            </p:cNvPr>
            <p:cNvSpPr/>
            <p:nvPr/>
          </p:nvSpPr>
          <p:spPr>
            <a:xfrm>
              <a:off x="2527100" y="3246400"/>
              <a:ext cx="186250" cy="274650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137;p48">
              <a:extLst>
                <a:ext uri="{FF2B5EF4-FFF2-40B4-BE49-F238E27FC236}">
                  <a16:creationId xmlns:a16="http://schemas.microsoft.com/office/drawing/2014/main" id="{8946F030-FFAE-2347-42D9-D86FEB3F4AE8}"/>
                </a:ext>
              </a:extLst>
            </p:cNvPr>
            <p:cNvSpPr/>
            <p:nvPr/>
          </p:nvSpPr>
          <p:spPr>
            <a:xfrm>
              <a:off x="2700250" y="3389200"/>
              <a:ext cx="179975" cy="200900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138;p48">
              <a:extLst>
                <a:ext uri="{FF2B5EF4-FFF2-40B4-BE49-F238E27FC236}">
                  <a16:creationId xmlns:a16="http://schemas.microsoft.com/office/drawing/2014/main" id="{DB2999BC-1D45-0473-B4F2-F7ED4A36176D}"/>
                </a:ext>
              </a:extLst>
            </p:cNvPr>
            <p:cNvSpPr/>
            <p:nvPr/>
          </p:nvSpPr>
          <p:spPr>
            <a:xfrm>
              <a:off x="2809050" y="3531500"/>
              <a:ext cx="123475" cy="130275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139;p48">
              <a:extLst>
                <a:ext uri="{FF2B5EF4-FFF2-40B4-BE49-F238E27FC236}">
                  <a16:creationId xmlns:a16="http://schemas.microsoft.com/office/drawing/2014/main" id="{67D48A99-CB6F-55B8-3380-9A4E8342B6B7}"/>
                </a:ext>
              </a:extLst>
            </p:cNvPr>
            <p:cNvSpPr/>
            <p:nvPr/>
          </p:nvSpPr>
          <p:spPr>
            <a:xfrm>
              <a:off x="2884375" y="3700450"/>
              <a:ext cx="73250" cy="83200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3140;p48">
              <a:extLst>
                <a:ext uri="{FF2B5EF4-FFF2-40B4-BE49-F238E27FC236}">
                  <a16:creationId xmlns:a16="http://schemas.microsoft.com/office/drawing/2014/main" id="{B16FADEE-942D-2FDE-7D38-CC7E213FA271}"/>
                </a:ext>
              </a:extLst>
            </p:cNvPr>
            <p:cNvGrpSpPr/>
            <p:nvPr/>
          </p:nvGrpSpPr>
          <p:grpSpPr>
            <a:xfrm>
              <a:off x="2711750" y="3572300"/>
              <a:ext cx="230725" cy="598425"/>
              <a:chOff x="2711750" y="3572300"/>
              <a:chExt cx="230725" cy="598425"/>
            </a:xfrm>
          </p:grpSpPr>
          <p:sp>
            <p:nvSpPr>
              <p:cNvPr id="218" name="Google Shape;3141;p48">
                <a:extLst>
                  <a:ext uri="{FF2B5EF4-FFF2-40B4-BE49-F238E27FC236}">
                    <a16:creationId xmlns:a16="http://schemas.microsoft.com/office/drawing/2014/main" id="{0FDEEEC8-8560-4D02-E4B8-568F63D9B3B5}"/>
                  </a:ext>
                </a:extLst>
              </p:cNvPr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rgbClr val="0F2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3142;p48">
                <a:extLst>
                  <a:ext uri="{FF2B5EF4-FFF2-40B4-BE49-F238E27FC236}">
                    <a16:creationId xmlns:a16="http://schemas.microsoft.com/office/drawing/2014/main" id="{6A7622E3-C118-669B-BB18-E15F27E00780}"/>
                  </a:ext>
                </a:extLst>
              </p:cNvPr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3143;p48">
              <a:extLst>
                <a:ext uri="{FF2B5EF4-FFF2-40B4-BE49-F238E27FC236}">
                  <a16:creationId xmlns:a16="http://schemas.microsoft.com/office/drawing/2014/main" id="{7DADCF1C-7714-8361-A4E8-8DE1E1A9968A}"/>
                </a:ext>
              </a:extLst>
            </p:cNvPr>
            <p:cNvSpPr/>
            <p:nvPr/>
          </p:nvSpPr>
          <p:spPr>
            <a:xfrm>
              <a:off x="5404100" y="2847275"/>
              <a:ext cx="26175" cy="61250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" name="Google Shape;3144;p48">
              <a:extLst>
                <a:ext uri="{FF2B5EF4-FFF2-40B4-BE49-F238E27FC236}">
                  <a16:creationId xmlns:a16="http://schemas.microsoft.com/office/drawing/2014/main" id="{69E2C894-1440-AAEA-11C0-1B945A48C243}"/>
                </a:ext>
              </a:extLst>
            </p:cNvPr>
            <p:cNvGrpSpPr/>
            <p:nvPr/>
          </p:nvGrpSpPr>
          <p:grpSpPr>
            <a:xfrm>
              <a:off x="3781475" y="1624825"/>
              <a:ext cx="153300" cy="166375"/>
              <a:chOff x="3781475" y="1624825"/>
              <a:chExt cx="153300" cy="166375"/>
            </a:xfrm>
          </p:grpSpPr>
          <p:sp>
            <p:nvSpPr>
              <p:cNvPr id="214" name="Google Shape;3145;p48">
                <a:extLst>
                  <a:ext uri="{FF2B5EF4-FFF2-40B4-BE49-F238E27FC236}">
                    <a16:creationId xmlns:a16="http://schemas.microsoft.com/office/drawing/2014/main" id="{59AF30B8-6237-CE24-4B3D-3763E2F46F18}"/>
                  </a:ext>
                </a:extLst>
              </p:cNvPr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3146;p48">
                <a:extLst>
                  <a:ext uri="{FF2B5EF4-FFF2-40B4-BE49-F238E27FC236}">
                    <a16:creationId xmlns:a16="http://schemas.microsoft.com/office/drawing/2014/main" id="{EAF23616-F66E-51EA-CBBF-C766ECD97C8B}"/>
                  </a:ext>
                </a:extLst>
              </p:cNvPr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3147;p48">
                <a:extLst>
                  <a:ext uri="{FF2B5EF4-FFF2-40B4-BE49-F238E27FC236}">
                    <a16:creationId xmlns:a16="http://schemas.microsoft.com/office/drawing/2014/main" id="{B233D69E-427F-FA0A-8265-C5AE3B1FFC96}"/>
                  </a:ext>
                </a:extLst>
              </p:cNvPr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3148;p48">
                <a:extLst>
                  <a:ext uri="{FF2B5EF4-FFF2-40B4-BE49-F238E27FC236}">
                    <a16:creationId xmlns:a16="http://schemas.microsoft.com/office/drawing/2014/main" id="{E96D8644-DDBC-9BFE-2922-4B6F15D30548}"/>
                  </a:ext>
                </a:extLst>
              </p:cNvPr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3149;p48">
              <a:extLst>
                <a:ext uri="{FF2B5EF4-FFF2-40B4-BE49-F238E27FC236}">
                  <a16:creationId xmlns:a16="http://schemas.microsoft.com/office/drawing/2014/main" id="{A8DAED69-2CAB-9142-33D6-FA0CE0028C84}"/>
                </a:ext>
              </a:extLst>
            </p:cNvPr>
            <p:cNvSpPr/>
            <p:nvPr/>
          </p:nvSpPr>
          <p:spPr>
            <a:xfrm>
              <a:off x="5511350" y="2436650"/>
              <a:ext cx="175250" cy="3071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150;p48">
              <a:extLst>
                <a:ext uri="{FF2B5EF4-FFF2-40B4-BE49-F238E27FC236}">
                  <a16:creationId xmlns:a16="http://schemas.microsoft.com/office/drawing/2014/main" id="{F3F26C08-2A6E-7E18-707E-3A79B546DE27}"/>
                </a:ext>
              </a:extLst>
            </p:cNvPr>
            <p:cNvSpPr/>
            <p:nvPr/>
          </p:nvSpPr>
          <p:spPr>
            <a:xfrm>
              <a:off x="5440200" y="2597250"/>
              <a:ext cx="60175" cy="83725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151;p48">
              <a:extLst>
                <a:ext uri="{FF2B5EF4-FFF2-40B4-BE49-F238E27FC236}">
                  <a16:creationId xmlns:a16="http://schemas.microsoft.com/office/drawing/2014/main" id="{E730D12D-A0A7-020F-B755-B45ACDB3A82B}"/>
                </a:ext>
              </a:extLst>
            </p:cNvPr>
            <p:cNvSpPr/>
            <p:nvPr/>
          </p:nvSpPr>
          <p:spPr>
            <a:xfrm>
              <a:off x="5410900" y="2501000"/>
              <a:ext cx="68550" cy="117725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152;p48">
              <a:extLst>
                <a:ext uri="{FF2B5EF4-FFF2-40B4-BE49-F238E27FC236}">
                  <a16:creationId xmlns:a16="http://schemas.microsoft.com/office/drawing/2014/main" id="{FFD1A1F3-B53B-BEE3-43F9-C78CED0315BA}"/>
                </a:ext>
              </a:extLst>
            </p:cNvPr>
            <p:cNvSpPr/>
            <p:nvPr/>
          </p:nvSpPr>
          <p:spPr>
            <a:xfrm>
              <a:off x="4855375" y="2348250"/>
              <a:ext cx="444650" cy="209800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53;p48">
              <a:extLst>
                <a:ext uri="{FF2B5EF4-FFF2-40B4-BE49-F238E27FC236}">
                  <a16:creationId xmlns:a16="http://schemas.microsoft.com/office/drawing/2014/main" id="{6774BFAE-F211-5928-CE33-060DE0E1B0CA}"/>
                </a:ext>
              </a:extLst>
            </p:cNvPr>
            <p:cNvSpPr/>
            <p:nvPr/>
          </p:nvSpPr>
          <p:spPr>
            <a:xfrm>
              <a:off x="5730000" y="3287725"/>
              <a:ext cx="141250" cy="120875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54;p48">
              <a:extLst>
                <a:ext uri="{FF2B5EF4-FFF2-40B4-BE49-F238E27FC236}">
                  <a16:creationId xmlns:a16="http://schemas.microsoft.com/office/drawing/2014/main" id="{D56402DC-8D89-5D6E-3991-43A4A9879279}"/>
                </a:ext>
              </a:extLst>
            </p:cNvPr>
            <p:cNvSpPr/>
            <p:nvPr/>
          </p:nvSpPr>
          <p:spPr>
            <a:xfrm>
              <a:off x="5413525" y="2961325"/>
              <a:ext cx="115100" cy="200900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55;p48">
              <a:extLst>
                <a:ext uri="{FF2B5EF4-FFF2-40B4-BE49-F238E27FC236}">
                  <a16:creationId xmlns:a16="http://schemas.microsoft.com/office/drawing/2014/main" id="{B293B1B6-EA6E-FF50-4A2B-1368F5705645}"/>
                </a:ext>
              </a:extLst>
            </p:cNvPr>
            <p:cNvSpPr/>
            <p:nvPr/>
          </p:nvSpPr>
          <p:spPr>
            <a:xfrm>
              <a:off x="5472625" y="3375600"/>
              <a:ext cx="56000" cy="29325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3156;p48">
              <a:extLst>
                <a:ext uri="{FF2B5EF4-FFF2-40B4-BE49-F238E27FC236}">
                  <a16:creationId xmlns:a16="http://schemas.microsoft.com/office/drawing/2014/main" id="{5CC8A8CA-F97D-D0E0-AAFF-FC3C62723888}"/>
                </a:ext>
              </a:extLst>
            </p:cNvPr>
            <p:cNvGrpSpPr/>
            <p:nvPr/>
          </p:nvGrpSpPr>
          <p:grpSpPr>
            <a:xfrm>
              <a:off x="5068275" y="3161675"/>
              <a:ext cx="664875" cy="222850"/>
              <a:chOff x="5068275" y="3161675"/>
              <a:chExt cx="664875" cy="222850"/>
            </a:xfrm>
          </p:grpSpPr>
          <p:sp>
            <p:nvSpPr>
              <p:cNvPr id="210" name="Google Shape;3157;p48">
                <a:extLst>
                  <a:ext uri="{FF2B5EF4-FFF2-40B4-BE49-F238E27FC236}">
                    <a16:creationId xmlns:a16="http://schemas.microsoft.com/office/drawing/2014/main" id="{22D34DAA-B5B9-22FA-4B83-FD97ADBFBD16}"/>
                  </a:ext>
                </a:extLst>
              </p:cNvPr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3158;p48">
                <a:extLst>
                  <a:ext uri="{FF2B5EF4-FFF2-40B4-BE49-F238E27FC236}">
                    <a16:creationId xmlns:a16="http://schemas.microsoft.com/office/drawing/2014/main" id="{DFBB3337-D2D5-0765-6B3B-C9AC50B00BDB}"/>
                  </a:ext>
                </a:extLst>
              </p:cNvPr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3159;p48">
                <a:extLst>
                  <a:ext uri="{FF2B5EF4-FFF2-40B4-BE49-F238E27FC236}">
                    <a16:creationId xmlns:a16="http://schemas.microsoft.com/office/drawing/2014/main" id="{B9052F1D-8427-0FC6-49A3-C73FF21ECB98}"/>
                  </a:ext>
                </a:extLst>
              </p:cNvPr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3160;p48">
                <a:extLst>
                  <a:ext uri="{FF2B5EF4-FFF2-40B4-BE49-F238E27FC236}">
                    <a16:creationId xmlns:a16="http://schemas.microsoft.com/office/drawing/2014/main" id="{156E4E3E-2B9C-90AC-E20D-BE2BDE70D3E5}"/>
                  </a:ext>
                </a:extLst>
              </p:cNvPr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" name="Google Shape;3161;p48">
              <a:extLst>
                <a:ext uri="{FF2B5EF4-FFF2-40B4-BE49-F238E27FC236}">
                  <a16:creationId xmlns:a16="http://schemas.microsoft.com/office/drawing/2014/main" id="{ECC7EDA0-422D-45D9-BF91-947F95AC1066}"/>
                </a:ext>
              </a:extLst>
            </p:cNvPr>
            <p:cNvSpPr/>
            <p:nvPr/>
          </p:nvSpPr>
          <p:spPr>
            <a:xfrm>
              <a:off x="5139425" y="3145975"/>
              <a:ext cx="62800" cy="8215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162;p48">
              <a:extLst>
                <a:ext uri="{FF2B5EF4-FFF2-40B4-BE49-F238E27FC236}">
                  <a16:creationId xmlns:a16="http://schemas.microsoft.com/office/drawing/2014/main" id="{048106A3-0C26-8B36-CA6C-D0B5DD79D032}"/>
                </a:ext>
              </a:extLst>
            </p:cNvPr>
            <p:cNvSpPr/>
            <p:nvPr/>
          </p:nvSpPr>
          <p:spPr>
            <a:xfrm>
              <a:off x="5279075" y="3142825"/>
              <a:ext cx="137075" cy="9262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163;p48">
              <a:extLst>
                <a:ext uri="{FF2B5EF4-FFF2-40B4-BE49-F238E27FC236}">
                  <a16:creationId xmlns:a16="http://schemas.microsoft.com/office/drawing/2014/main" id="{6837A2AF-F22E-9BFA-153F-655A0ECEC519}"/>
                </a:ext>
              </a:extLst>
            </p:cNvPr>
            <p:cNvSpPr/>
            <p:nvPr/>
          </p:nvSpPr>
          <p:spPr>
            <a:xfrm>
              <a:off x="5150925" y="2887575"/>
              <a:ext cx="119300" cy="230700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164;p48">
              <a:extLst>
                <a:ext uri="{FF2B5EF4-FFF2-40B4-BE49-F238E27FC236}">
                  <a16:creationId xmlns:a16="http://schemas.microsoft.com/office/drawing/2014/main" id="{8ABFB2AC-DB8E-9096-6F39-51DEB4009EBA}"/>
                </a:ext>
              </a:extLst>
            </p:cNvPr>
            <p:cNvSpPr/>
            <p:nvPr/>
          </p:nvSpPr>
          <p:spPr>
            <a:xfrm>
              <a:off x="5166625" y="3025150"/>
              <a:ext cx="75875" cy="6540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165;p48">
              <a:extLst>
                <a:ext uri="{FF2B5EF4-FFF2-40B4-BE49-F238E27FC236}">
                  <a16:creationId xmlns:a16="http://schemas.microsoft.com/office/drawing/2014/main" id="{DE0ACF2F-13D6-D12B-DF6D-A41CE95ABB4D}"/>
                </a:ext>
              </a:extLst>
            </p:cNvPr>
            <p:cNvSpPr/>
            <p:nvPr/>
          </p:nvSpPr>
          <p:spPr>
            <a:xfrm>
              <a:off x="5123725" y="2903250"/>
              <a:ext cx="117200" cy="135525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166;p48">
              <a:extLst>
                <a:ext uri="{FF2B5EF4-FFF2-40B4-BE49-F238E27FC236}">
                  <a16:creationId xmlns:a16="http://schemas.microsoft.com/office/drawing/2014/main" id="{1C4984E8-CD65-6E68-3695-8913A45D1DDE}"/>
                </a:ext>
              </a:extLst>
            </p:cNvPr>
            <p:cNvSpPr/>
            <p:nvPr/>
          </p:nvSpPr>
          <p:spPr>
            <a:xfrm>
              <a:off x="5089200" y="2934650"/>
              <a:ext cx="121900" cy="227050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167;p48">
              <a:extLst>
                <a:ext uri="{FF2B5EF4-FFF2-40B4-BE49-F238E27FC236}">
                  <a16:creationId xmlns:a16="http://schemas.microsoft.com/office/drawing/2014/main" id="{CCCD210F-A24B-7B88-401E-C30844B31BEA}"/>
                </a:ext>
              </a:extLst>
            </p:cNvPr>
            <p:cNvSpPr/>
            <p:nvPr/>
          </p:nvSpPr>
          <p:spPr>
            <a:xfrm>
              <a:off x="5009700" y="2810675"/>
              <a:ext cx="128175" cy="288250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168;p48">
              <a:extLst>
                <a:ext uri="{FF2B5EF4-FFF2-40B4-BE49-F238E27FC236}">
                  <a16:creationId xmlns:a16="http://schemas.microsoft.com/office/drawing/2014/main" id="{4931A773-972A-11B9-5BFD-6857438EE86D}"/>
                </a:ext>
              </a:extLst>
            </p:cNvPr>
            <p:cNvSpPr/>
            <p:nvPr/>
          </p:nvSpPr>
          <p:spPr>
            <a:xfrm>
              <a:off x="4941700" y="2836825"/>
              <a:ext cx="74300" cy="95750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69;p48">
              <a:extLst>
                <a:ext uri="{FF2B5EF4-FFF2-40B4-BE49-F238E27FC236}">
                  <a16:creationId xmlns:a16="http://schemas.microsoft.com/office/drawing/2014/main" id="{2F446D68-06A1-0405-E116-6FFF2A914D59}"/>
                </a:ext>
              </a:extLst>
            </p:cNvPr>
            <p:cNvSpPr/>
            <p:nvPr/>
          </p:nvSpPr>
          <p:spPr>
            <a:xfrm>
              <a:off x="3787225" y="2293850"/>
              <a:ext cx="55475" cy="6802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70;p48">
              <a:extLst>
                <a:ext uri="{FF2B5EF4-FFF2-40B4-BE49-F238E27FC236}">
                  <a16:creationId xmlns:a16="http://schemas.microsoft.com/office/drawing/2014/main" id="{E4FFD7C5-DB6A-586A-D02B-07763384CC70}"/>
                </a:ext>
              </a:extLst>
            </p:cNvPr>
            <p:cNvSpPr/>
            <p:nvPr/>
          </p:nvSpPr>
          <p:spPr>
            <a:xfrm>
              <a:off x="3743300" y="1958025"/>
              <a:ext cx="290325" cy="33742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71;p48">
              <a:extLst>
                <a:ext uri="{FF2B5EF4-FFF2-40B4-BE49-F238E27FC236}">
                  <a16:creationId xmlns:a16="http://schemas.microsoft.com/office/drawing/2014/main" id="{52123D87-414C-527D-5F88-6C02389FB990}"/>
                </a:ext>
              </a:extLst>
            </p:cNvPr>
            <p:cNvSpPr/>
            <p:nvPr/>
          </p:nvSpPr>
          <p:spPr>
            <a:xfrm>
              <a:off x="3823325" y="2021850"/>
              <a:ext cx="143875" cy="324875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72;p48">
              <a:extLst>
                <a:ext uri="{FF2B5EF4-FFF2-40B4-BE49-F238E27FC236}">
                  <a16:creationId xmlns:a16="http://schemas.microsoft.com/office/drawing/2014/main" id="{DAD0EDE8-848A-5425-E463-210E61F1BEA5}"/>
                </a:ext>
              </a:extLst>
            </p:cNvPr>
            <p:cNvSpPr/>
            <p:nvPr/>
          </p:nvSpPr>
          <p:spPr>
            <a:xfrm>
              <a:off x="3976075" y="2250975"/>
              <a:ext cx="57550" cy="52325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73;p48">
              <a:extLst>
                <a:ext uri="{FF2B5EF4-FFF2-40B4-BE49-F238E27FC236}">
                  <a16:creationId xmlns:a16="http://schemas.microsoft.com/office/drawing/2014/main" id="{BFF9B035-DB83-5B83-15DD-48F6E2456087}"/>
                </a:ext>
              </a:extLst>
            </p:cNvPr>
            <p:cNvSpPr/>
            <p:nvPr/>
          </p:nvSpPr>
          <p:spPr>
            <a:xfrm>
              <a:off x="3949400" y="2288625"/>
              <a:ext cx="91550" cy="49725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74;p48">
              <a:extLst>
                <a:ext uri="{FF2B5EF4-FFF2-40B4-BE49-F238E27FC236}">
                  <a16:creationId xmlns:a16="http://schemas.microsoft.com/office/drawing/2014/main" id="{006B309C-66C1-0A64-122C-C238EFAC7551}"/>
                </a:ext>
              </a:extLst>
            </p:cNvPr>
            <p:cNvSpPr/>
            <p:nvPr/>
          </p:nvSpPr>
          <p:spPr>
            <a:xfrm>
              <a:off x="3952525" y="2322625"/>
              <a:ext cx="71175" cy="52325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75;p48">
              <a:extLst>
                <a:ext uri="{FF2B5EF4-FFF2-40B4-BE49-F238E27FC236}">
                  <a16:creationId xmlns:a16="http://schemas.microsoft.com/office/drawing/2014/main" id="{E406F90E-B51E-1353-9C26-E358EA4848B7}"/>
                </a:ext>
              </a:extLst>
            </p:cNvPr>
            <p:cNvSpPr/>
            <p:nvPr/>
          </p:nvSpPr>
          <p:spPr>
            <a:xfrm>
              <a:off x="3986525" y="2326300"/>
              <a:ext cx="120875" cy="93650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76;p48">
              <a:extLst>
                <a:ext uri="{FF2B5EF4-FFF2-40B4-BE49-F238E27FC236}">
                  <a16:creationId xmlns:a16="http://schemas.microsoft.com/office/drawing/2014/main" id="{98ACE875-EE88-EF97-EE4E-7926AC85551B}"/>
                </a:ext>
              </a:extLst>
            </p:cNvPr>
            <p:cNvSpPr/>
            <p:nvPr/>
          </p:nvSpPr>
          <p:spPr>
            <a:xfrm>
              <a:off x="3903350" y="2478500"/>
              <a:ext cx="83200" cy="53900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77;p48">
              <a:extLst>
                <a:ext uri="{FF2B5EF4-FFF2-40B4-BE49-F238E27FC236}">
                  <a16:creationId xmlns:a16="http://schemas.microsoft.com/office/drawing/2014/main" id="{055DE012-8FB3-2EC2-C90F-C49DA635AA8E}"/>
                </a:ext>
              </a:extLst>
            </p:cNvPr>
            <p:cNvSpPr/>
            <p:nvPr/>
          </p:nvSpPr>
          <p:spPr>
            <a:xfrm>
              <a:off x="3910150" y="2462825"/>
              <a:ext cx="71700" cy="31400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78;p48">
              <a:extLst>
                <a:ext uri="{FF2B5EF4-FFF2-40B4-BE49-F238E27FC236}">
                  <a16:creationId xmlns:a16="http://schemas.microsoft.com/office/drawing/2014/main" id="{7BC9D4F1-B10E-9EC6-9618-24852C4F6FF4}"/>
                </a:ext>
              </a:extLst>
            </p:cNvPr>
            <p:cNvSpPr/>
            <p:nvPr/>
          </p:nvSpPr>
          <p:spPr>
            <a:xfrm>
              <a:off x="3947825" y="2585750"/>
              <a:ext cx="27225" cy="52325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79;p48">
              <a:extLst>
                <a:ext uri="{FF2B5EF4-FFF2-40B4-BE49-F238E27FC236}">
                  <a16:creationId xmlns:a16="http://schemas.microsoft.com/office/drawing/2014/main" id="{CF480CDB-4F03-67F1-A88E-2E59B3332F57}"/>
                </a:ext>
              </a:extLst>
            </p:cNvPr>
            <p:cNvSpPr/>
            <p:nvPr/>
          </p:nvSpPr>
          <p:spPr>
            <a:xfrm>
              <a:off x="3934750" y="2566400"/>
              <a:ext cx="26175" cy="32975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80;p48">
              <a:extLst>
                <a:ext uri="{FF2B5EF4-FFF2-40B4-BE49-F238E27FC236}">
                  <a16:creationId xmlns:a16="http://schemas.microsoft.com/office/drawing/2014/main" id="{595024E0-5534-C6F4-E764-D7B75CE1932C}"/>
                </a:ext>
              </a:extLst>
            </p:cNvPr>
            <p:cNvSpPr/>
            <p:nvPr/>
          </p:nvSpPr>
          <p:spPr>
            <a:xfrm>
              <a:off x="3895525" y="2538675"/>
              <a:ext cx="54425" cy="4762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81;p48">
              <a:extLst>
                <a:ext uri="{FF2B5EF4-FFF2-40B4-BE49-F238E27FC236}">
                  <a16:creationId xmlns:a16="http://schemas.microsoft.com/office/drawing/2014/main" id="{71CE5215-043A-86C1-D621-335D47324FBF}"/>
                </a:ext>
              </a:extLst>
            </p:cNvPr>
            <p:cNvSpPr/>
            <p:nvPr/>
          </p:nvSpPr>
          <p:spPr>
            <a:xfrm>
              <a:off x="3865700" y="2510950"/>
              <a:ext cx="42400" cy="26700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82;p48">
              <a:extLst>
                <a:ext uri="{FF2B5EF4-FFF2-40B4-BE49-F238E27FC236}">
                  <a16:creationId xmlns:a16="http://schemas.microsoft.com/office/drawing/2014/main" id="{E7B1A441-F5E5-0AAF-0C75-A258095AE2EA}"/>
                </a:ext>
              </a:extLst>
            </p:cNvPr>
            <p:cNvSpPr/>
            <p:nvPr/>
          </p:nvSpPr>
          <p:spPr>
            <a:xfrm>
              <a:off x="3811300" y="2470650"/>
              <a:ext cx="99925" cy="48150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83;p48">
              <a:extLst>
                <a:ext uri="{FF2B5EF4-FFF2-40B4-BE49-F238E27FC236}">
                  <a16:creationId xmlns:a16="http://schemas.microsoft.com/office/drawing/2014/main" id="{A0B3B40A-B7FC-0EE7-98AB-6051AF7A158E}"/>
                </a:ext>
              </a:extLst>
            </p:cNvPr>
            <p:cNvSpPr/>
            <p:nvPr/>
          </p:nvSpPr>
          <p:spPr>
            <a:xfrm>
              <a:off x="3867800" y="2355575"/>
              <a:ext cx="132350" cy="111450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84;p48">
              <a:extLst>
                <a:ext uri="{FF2B5EF4-FFF2-40B4-BE49-F238E27FC236}">
                  <a16:creationId xmlns:a16="http://schemas.microsoft.com/office/drawing/2014/main" id="{F56F1890-6BF6-9292-D0FB-56D9539FA3AA}"/>
                </a:ext>
              </a:extLst>
            </p:cNvPr>
            <p:cNvSpPr/>
            <p:nvPr/>
          </p:nvSpPr>
          <p:spPr>
            <a:xfrm>
              <a:off x="3841625" y="2432475"/>
              <a:ext cx="105700" cy="46050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85;p48">
              <a:extLst>
                <a:ext uri="{FF2B5EF4-FFF2-40B4-BE49-F238E27FC236}">
                  <a16:creationId xmlns:a16="http://schemas.microsoft.com/office/drawing/2014/main" id="{4A51FAB5-74DC-F928-C43E-C2DC1D9EDEA6}"/>
                </a:ext>
              </a:extLst>
            </p:cNvPr>
            <p:cNvSpPr/>
            <p:nvPr/>
          </p:nvSpPr>
          <p:spPr>
            <a:xfrm>
              <a:off x="3759500" y="2356100"/>
              <a:ext cx="120350" cy="143875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86;p48">
              <a:extLst>
                <a:ext uri="{FF2B5EF4-FFF2-40B4-BE49-F238E27FC236}">
                  <a16:creationId xmlns:a16="http://schemas.microsoft.com/office/drawing/2014/main" id="{4BC79E88-5750-D0A7-4A3B-2FC74A797107}"/>
                </a:ext>
              </a:extLst>
            </p:cNvPr>
            <p:cNvSpPr/>
            <p:nvPr/>
          </p:nvSpPr>
          <p:spPr>
            <a:xfrm>
              <a:off x="3727600" y="2387500"/>
              <a:ext cx="51800" cy="47100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87;p48">
              <a:extLst>
                <a:ext uri="{FF2B5EF4-FFF2-40B4-BE49-F238E27FC236}">
                  <a16:creationId xmlns:a16="http://schemas.microsoft.com/office/drawing/2014/main" id="{5AB6D360-064C-534D-0E1C-A5906CE14DCF}"/>
                </a:ext>
              </a:extLst>
            </p:cNvPr>
            <p:cNvSpPr/>
            <p:nvPr/>
          </p:nvSpPr>
          <p:spPr>
            <a:xfrm>
              <a:off x="3722900" y="2426200"/>
              <a:ext cx="40825" cy="35075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188;p48">
              <a:extLst>
                <a:ext uri="{FF2B5EF4-FFF2-40B4-BE49-F238E27FC236}">
                  <a16:creationId xmlns:a16="http://schemas.microsoft.com/office/drawing/2014/main" id="{7D960541-ECC5-5978-51B5-2F46688EFD2E}"/>
                </a:ext>
              </a:extLst>
            </p:cNvPr>
            <p:cNvSpPr/>
            <p:nvPr/>
          </p:nvSpPr>
          <p:spPr>
            <a:xfrm>
              <a:off x="3758475" y="2449750"/>
              <a:ext cx="9950" cy="141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189;p48">
              <a:extLst>
                <a:ext uri="{FF2B5EF4-FFF2-40B4-BE49-F238E27FC236}">
                  <a16:creationId xmlns:a16="http://schemas.microsoft.com/office/drawing/2014/main" id="{51BD02B9-9C49-F17F-2A9D-D869AC6D852C}"/>
                </a:ext>
              </a:extLst>
            </p:cNvPr>
            <p:cNvSpPr/>
            <p:nvPr/>
          </p:nvSpPr>
          <p:spPr>
            <a:xfrm>
              <a:off x="3552375" y="2346700"/>
              <a:ext cx="58075" cy="76900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" name="Google Shape;3190;p48">
              <a:extLst>
                <a:ext uri="{FF2B5EF4-FFF2-40B4-BE49-F238E27FC236}">
                  <a16:creationId xmlns:a16="http://schemas.microsoft.com/office/drawing/2014/main" id="{4E76E986-7B01-D304-2062-3ADB49CB8EF3}"/>
                </a:ext>
              </a:extLst>
            </p:cNvPr>
            <p:cNvGrpSpPr/>
            <p:nvPr/>
          </p:nvGrpSpPr>
          <p:grpSpPr>
            <a:xfrm>
              <a:off x="3586375" y="2281300"/>
              <a:ext cx="125025" cy="175275"/>
              <a:chOff x="3586375" y="2281300"/>
              <a:chExt cx="125025" cy="175275"/>
            </a:xfrm>
          </p:grpSpPr>
          <p:sp>
            <p:nvSpPr>
              <p:cNvPr id="208" name="Google Shape;3191;p48">
                <a:extLst>
                  <a:ext uri="{FF2B5EF4-FFF2-40B4-BE49-F238E27FC236}">
                    <a16:creationId xmlns:a16="http://schemas.microsoft.com/office/drawing/2014/main" id="{C70C858F-A2C9-E2C3-805A-FBE672B0EA84}"/>
                  </a:ext>
                </a:extLst>
              </p:cNvPr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3192;p48">
                <a:extLst>
                  <a:ext uri="{FF2B5EF4-FFF2-40B4-BE49-F238E27FC236}">
                    <a16:creationId xmlns:a16="http://schemas.microsoft.com/office/drawing/2014/main" id="{94E84F3C-79BD-868B-170D-69DB5AB87F59}"/>
                  </a:ext>
                </a:extLst>
              </p:cNvPr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" name="Google Shape;3193;p48">
              <a:extLst>
                <a:ext uri="{FF2B5EF4-FFF2-40B4-BE49-F238E27FC236}">
                  <a16:creationId xmlns:a16="http://schemas.microsoft.com/office/drawing/2014/main" id="{571600E5-6A95-4B80-E997-94832AC9D05E}"/>
                </a:ext>
              </a:extLst>
            </p:cNvPr>
            <p:cNvSpPr/>
            <p:nvPr/>
          </p:nvSpPr>
          <p:spPr>
            <a:xfrm>
              <a:off x="4300900" y="3419025"/>
              <a:ext cx="109875" cy="205600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3194;p48">
              <a:extLst>
                <a:ext uri="{FF2B5EF4-FFF2-40B4-BE49-F238E27FC236}">
                  <a16:creationId xmlns:a16="http://schemas.microsoft.com/office/drawing/2014/main" id="{BCA039B8-B57B-64B9-FBEE-77DD9188DA6B}"/>
                </a:ext>
              </a:extLst>
            </p:cNvPr>
            <p:cNvGrpSpPr/>
            <p:nvPr/>
          </p:nvGrpSpPr>
          <p:grpSpPr>
            <a:xfrm>
              <a:off x="5298975" y="3412225"/>
              <a:ext cx="576450" cy="616225"/>
              <a:chOff x="5298975" y="3412225"/>
              <a:chExt cx="576450" cy="616225"/>
            </a:xfrm>
          </p:grpSpPr>
          <p:sp>
            <p:nvSpPr>
              <p:cNvPr id="206" name="Google Shape;3195;p48">
                <a:extLst>
                  <a:ext uri="{FF2B5EF4-FFF2-40B4-BE49-F238E27FC236}">
                    <a16:creationId xmlns:a16="http://schemas.microsoft.com/office/drawing/2014/main" id="{7CEC4C74-B31E-A62A-CC83-4A67F419E551}"/>
                  </a:ext>
                </a:extLst>
              </p:cNvPr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3196;p48">
                <a:extLst>
                  <a:ext uri="{FF2B5EF4-FFF2-40B4-BE49-F238E27FC236}">
                    <a16:creationId xmlns:a16="http://schemas.microsoft.com/office/drawing/2014/main" id="{6E6BE563-1702-BB1F-7C91-9B15BCC8058A}"/>
                  </a:ext>
                </a:extLst>
              </p:cNvPr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" name="Google Shape;3197;p48">
              <a:extLst>
                <a:ext uri="{FF2B5EF4-FFF2-40B4-BE49-F238E27FC236}">
                  <a16:creationId xmlns:a16="http://schemas.microsoft.com/office/drawing/2014/main" id="{E8618A65-DA33-4E96-2912-6D5600B0C4CD}"/>
                </a:ext>
              </a:extLst>
            </p:cNvPr>
            <p:cNvGrpSpPr/>
            <p:nvPr/>
          </p:nvGrpSpPr>
          <p:grpSpPr>
            <a:xfrm>
              <a:off x="5952300" y="3852150"/>
              <a:ext cx="231225" cy="287200"/>
              <a:chOff x="5952300" y="3852150"/>
              <a:chExt cx="231225" cy="287200"/>
            </a:xfrm>
          </p:grpSpPr>
          <p:sp>
            <p:nvSpPr>
              <p:cNvPr id="204" name="Google Shape;3198;p48">
                <a:extLst>
                  <a:ext uri="{FF2B5EF4-FFF2-40B4-BE49-F238E27FC236}">
                    <a16:creationId xmlns:a16="http://schemas.microsoft.com/office/drawing/2014/main" id="{7ED772FC-AF48-C3E2-7ED9-3CA6F99497C7}"/>
                  </a:ext>
                </a:extLst>
              </p:cNvPr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3199;p48">
                <a:extLst>
                  <a:ext uri="{FF2B5EF4-FFF2-40B4-BE49-F238E27FC236}">
                    <a16:creationId xmlns:a16="http://schemas.microsoft.com/office/drawing/2014/main" id="{18E3F64B-E379-4D90-EF89-B5D47CC52CB4}"/>
                  </a:ext>
                </a:extLst>
              </p:cNvPr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3200;p48">
              <a:extLst>
                <a:ext uri="{FF2B5EF4-FFF2-40B4-BE49-F238E27FC236}">
                  <a16:creationId xmlns:a16="http://schemas.microsoft.com/office/drawing/2014/main" id="{113E0FAD-2AF6-BF54-787C-17C812B079E2}"/>
                </a:ext>
              </a:extLst>
            </p:cNvPr>
            <p:cNvSpPr/>
            <p:nvPr/>
          </p:nvSpPr>
          <p:spPr>
            <a:xfrm>
              <a:off x="3399625" y="2088800"/>
              <a:ext cx="127125" cy="77450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201;p48">
              <a:extLst>
                <a:ext uri="{FF2B5EF4-FFF2-40B4-BE49-F238E27FC236}">
                  <a16:creationId xmlns:a16="http://schemas.microsoft.com/office/drawing/2014/main" id="{805A2197-AABA-603E-8491-1228B28B5A60}"/>
                </a:ext>
              </a:extLst>
            </p:cNvPr>
            <p:cNvSpPr/>
            <p:nvPr/>
          </p:nvSpPr>
          <p:spPr>
            <a:xfrm>
              <a:off x="4616850" y="2275025"/>
              <a:ext cx="885625" cy="661225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202;p48">
              <a:extLst>
                <a:ext uri="{FF2B5EF4-FFF2-40B4-BE49-F238E27FC236}">
                  <a16:creationId xmlns:a16="http://schemas.microsoft.com/office/drawing/2014/main" id="{281FCCD5-3C8C-8B47-75B5-879F74B7FE6B}"/>
                </a:ext>
              </a:extLst>
            </p:cNvPr>
            <p:cNvSpPr/>
            <p:nvPr/>
          </p:nvSpPr>
          <p:spPr>
            <a:xfrm>
              <a:off x="5150925" y="2903250"/>
              <a:ext cx="1600" cy="2125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203;p48">
              <a:extLst>
                <a:ext uri="{FF2B5EF4-FFF2-40B4-BE49-F238E27FC236}">
                  <a16:creationId xmlns:a16="http://schemas.microsoft.com/office/drawing/2014/main" id="{84C7EBEE-5057-AF34-B2FB-6590819B90D1}"/>
                </a:ext>
              </a:extLst>
            </p:cNvPr>
            <p:cNvSpPr/>
            <p:nvPr/>
          </p:nvSpPr>
          <p:spPr>
            <a:xfrm>
              <a:off x="5134200" y="2918425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204;p48">
              <a:extLst>
                <a:ext uri="{FF2B5EF4-FFF2-40B4-BE49-F238E27FC236}">
                  <a16:creationId xmlns:a16="http://schemas.microsoft.com/office/drawing/2014/main" id="{E9BA30AD-70A4-463D-FC02-2FE69D48BD66}"/>
                </a:ext>
              </a:extLst>
            </p:cNvPr>
            <p:cNvSpPr/>
            <p:nvPr/>
          </p:nvSpPr>
          <p:spPr>
            <a:xfrm>
              <a:off x="4608475" y="2660550"/>
              <a:ext cx="5275" cy="1600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205;p48">
              <a:extLst>
                <a:ext uri="{FF2B5EF4-FFF2-40B4-BE49-F238E27FC236}">
                  <a16:creationId xmlns:a16="http://schemas.microsoft.com/office/drawing/2014/main" id="{95ED555D-0F22-D8F0-104D-86BEB95EB940}"/>
                </a:ext>
              </a:extLst>
            </p:cNvPr>
            <p:cNvSpPr/>
            <p:nvPr/>
          </p:nvSpPr>
          <p:spPr>
            <a:xfrm>
              <a:off x="4302475" y="2310075"/>
              <a:ext cx="547700" cy="287725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206;p48">
              <a:extLst>
                <a:ext uri="{FF2B5EF4-FFF2-40B4-BE49-F238E27FC236}">
                  <a16:creationId xmlns:a16="http://schemas.microsoft.com/office/drawing/2014/main" id="{CE6AC999-FF75-C08A-FAEC-C85A307CF2B4}"/>
                </a:ext>
              </a:extLst>
            </p:cNvPr>
            <p:cNvSpPr/>
            <p:nvPr/>
          </p:nvSpPr>
          <p:spPr>
            <a:xfrm>
              <a:off x="4443200" y="2520875"/>
              <a:ext cx="231750" cy="144400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7;p48">
              <a:extLst>
                <a:ext uri="{FF2B5EF4-FFF2-40B4-BE49-F238E27FC236}">
                  <a16:creationId xmlns:a16="http://schemas.microsoft.com/office/drawing/2014/main" id="{874F6F8D-EB48-9220-BA0E-13AAA65893FC}"/>
                </a:ext>
              </a:extLst>
            </p:cNvPr>
            <p:cNvSpPr/>
            <p:nvPr/>
          </p:nvSpPr>
          <p:spPr>
            <a:xfrm>
              <a:off x="4401875" y="2571100"/>
              <a:ext cx="207150" cy="130275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3208;p48">
              <a:extLst>
                <a:ext uri="{FF2B5EF4-FFF2-40B4-BE49-F238E27FC236}">
                  <a16:creationId xmlns:a16="http://schemas.microsoft.com/office/drawing/2014/main" id="{929F7D12-1E4C-5203-5288-30D86E3474AD}"/>
                </a:ext>
              </a:extLst>
            </p:cNvPr>
            <p:cNvGrpSpPr/>
            <p:nvPr/>
          </p:nvGrpSpPr>
          <p:grpSpPr>
            <a:xfrm>
              <a:off x="4842300" y="3099950"/>
              <a:ext cx="31425" cy="59650"/>
              <a:chOff x="4842300" y="3099950"/>
              <a:chExt cx="31425" cy="59650"/>
            </a:xfrm>
          </p:grpSpPr>
          <p:sp>
            <p:nvSpPr>
              <p:cNvPr id="200" name="Google Shape;3209;p48">
                <a:extLst>
                  <a:ext uri="{FF2B5EF4-FFF2-40B4-BE49-F238E27FC236}">
                    <a16:creationId xmlns:a16="http://schemas.microsoft.com/office/drawing/2014/main" id="{9D5522CC-2645-2D8D-FA41-ABF4F07C3089}"/>
                  </a:ext>
                </a:extLst>
              </p:cNvPr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3210;p48">
                <a:extLst>
                  <a:ext uri="{FF2B5EF4-FFF2-40B4-BE49-F238E27FC236}">
                    <a16:creationId xmlns:a16="http://schemas.microsoft.com/office/drawing/2014/main" id="{D117ECA8-4510-39BE-F023-C246993B3218}"/>
                  </a:ext>
                </a:extLst>
              </p:cNvPr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3211;p48">
                <a:extLst>
                  <a:ext uri="{FF2B5EF4-FFF2-40B4-BE49-F238E27FC236}">
                    <a16:creationId xmlns:a16="http://schemas.microsoft.com/office/drawing/2014/main" id="{EF6DD430-50DE-6A59-C87E-1A79B713AE04}"/>
                  </a:ext>
                </a:extLst>
              </p:cNvPr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3212;p48">
                <a:extLst>
                  <a:ext uri="{FF2B5EF4-FFF2-40B4-BE49-F238E27FC236}">
                    <a16:creationId xmlns:a16="http://schemas.microsoft.com/office/drawing/2014/main" id="{1DD6F670-42D1-66C0-D51A-C41D8B36BD6D}"/>
                  </a:ext>
                </a:extLst>
              </p:cNvPr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" name="Google Shape;3213;p48">
              <a:extLst>
                <a:ext uri="{FF2B5EF4-FFF2-40B4-BE49-F238E27FC236}">
                  <a16:creationId xmlns:a16="http://schemas.microsoft.com/office/drawing/2014/main" id="{AA340390-AACF-5E27-8071-09C856EAA6B9}"/>
                </a:ext>
              </a:extLst>
            </p:cNvPr>
            <p:cNvSpPr/>
            <p:nvPr/>
          </p:nvSpPr>
          <p:spPr>
            <a:xfrm>
              <a:off x="4663400" y="2731150"/>
              <a:ext cx="405425" cy="396025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14;p48">
              <a:extLst>
                <a:ext uri="{FF2B5EF4-FFF2-40B4-BE49-F238E27FC236}">
                  <a16:creationId xmlns:a16="http://schemas.microsoft.com/office/drawing/2014/main" id="{6E7B0883-0860-4295-EF6C-CE594DC21D85}"/>
                </a:ext>
              </a:extLst>
            </p:cNvPr>
            <p:cNvSpPr/>
            <p:nvPr/>
          </p:nvSpPr>
          <p:spPr>
            <a:xfrm>
              <a:off x="4822425" y="2778250"/>
              <a:ext cx="119300" cy="63825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15;p48">
              <a:extLst>
                <a:ext uri="{FF2B5EF4-FFF2-40B4-BE49-F238E27FC236}">
                  <a16:creationId xmlns:a16="http://schemas.microsoft.com/office/drawing/2014/main" id="{04258B61-C237-8FF6-4BA1-B52629316935}"/>
                </a:ext>
              </a:extLst>
            </p:cNvPr>
            <p:cNvSpPr/>
            <p:nvPr/>
          </p:nvSpPr>
          <p:spPr>
            <a:xfrm>
              <a:off x="4547800" y="2671000"/>
              <a:ext cx="200375" cy="220775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16;p48">
              <a:extLst>
                <a:ext uri="{FF2B5EF4-FFF2-40B4-BE49-F238E27FC236}">
                  <a16:creationId xmlns:a16="http://schemas.microsoft.com/office/drawing/2014/main" id="{49488E02-372E-BD69-89D1-13023C1438CC}"/>
                </a:ext>
              </a:extLst>
            </p:cNvPr>
            <p:cNvSpPr/>
            <p:nvPr/>
          </p:nvSpPr>
          <p:spPr>
            <a:xfrm>
              <a:off x="4533150" y="2640675"/>
              <a:ext cx="191475" cy="159550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17;p48">
              <a:extLst>
                <a:ext uri="{FF2B5EF4-FFF2-40B4-BE49-F238E27FC236}">
                  <a16:creationId xmlns:a16="http://schemas.microsoft.com/office/drawing/2014/main" id="{EC5ED656-A38B-8C42-7B7B-8C6DF7D857BD}"/>
                </a:ext>
              </a:extLst>
            </p:cNvPr>
            <p:cNvSpPr/>
            <p:nvPr/>
          </p:nvSpPr>
          <p:spPr>
            <a:xfrm>
              <a:off x="3978150" y="2401100"/>
              <a:ext cx="237525" cy="148050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18;p48">
              <a:extLst>
                <a:ext uri="{FF2B5EF4-FFF2-40B4-BE49-F238E27FC236}">
                  <a16:creationId xmlns:a16="http://schemas.microsoft.com/office/drawing/2014/main" id="{418C9963-BE94-4C5F-1800-1A0ACBD89521}"/>
                </a:ext>
              </a:extLst>
            </p:cNvPr>
            <p:cNvSpPr/>
            <p:nvPr/>
          </p:nvSpPr>
          <p:spPr>
            <a:xfrm>
              <a:off x="4036750" y="2474325"/>
              <a:ext cx="49725" cy="55475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19;p48">
              <a:extLst>
                <a:ext uri="{FF2B5EF4-FFF2-40B4-BE49-F238E27FC236}">
                  <a16:creationId xmlns:a16="http://schemas.microsoft.com/office/drawing/2014/main" id="{575CD509-3ED4-4899-B60C-DBA9057C8D61}"/>
                </a:ext>
              </a:extLst>
            </p:cNvPr>
            <p:cNvSpPr/>
            <p:nvPr/>
          </p:nvSpPr>
          <p:spPr>
            <a:xfrm>
              <a:off x="3957250" y="2483750"/>
              <a:ext cx="127650" cy="81625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20;p48">
              <a:extLst>
                <a:ext uri="{FF2B5EF4-FFF2-40B4-BE49-F238E27FC236}">
                  <a16:creationId xmlns:a16="http://schemas.microsoft.com/office/drawing/2014/main" id="{883AFAE0-17A7-AB73-340D-DC495C279D92}"/>
                </a:ext>
              </a:extLst>
            </p:cNvPr>
            <p:cNvSpPr/>
            <p:nvPr/>
          </p:nvSpPr>
          <p:spPr>
            <a:xfrm>
              <a:off x="3989150" y="2555400"/>
              <a:ext cx="83725" cy="52850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3221;p48">
              <a:extLst>
                <a:ext uri="{FF2B5EF4-FFF2-40B4-BE49-F238E27FC236}">
                  <a16:creationId xmlns:a16="http://schemas.microsoft.com/office/drawing/2014/main" id="{9B7A5B4C-1820-7510-8AD7-1CF5AF8C97EA}"/>
                </a:ext>
              </a:extLst>
            </p:cNvPr>
            <p:cNvGrpSpPr/>
            <p:nvPr/>
          </p:nvGrpSpPr>
          <p:grpSpPr>
            <a:xfrm>
              <a:off x="3866750" y="2520350"/>
              <a:ext cx="78475" cy="60700"/>
              <a:chOff x="3866750" y="2520350"/>
              <a:chExt cx="78475" cy="60700"/>
            </a:xfrm>
          </p:grpSpPr>
          <p:sp>
            <p:nvSpPr>
              <p:cNvPr id="196" name="Google Shape;3222;p48">
                <a:extLst>
                  <a:ext uri="{FF2B5EF4-FFF2-40B4-BE49-F238E27FC236}">
                    <a16:creationId xmlns:a16="http://schemas.microsoft.com/office/drawing/2014/main" id="{2BF12850-9154-0CC7-B371-A5E6D5DAF783}"/>
                  </a:ext>
                </a:extLst>
              </p:cNvPr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3223;p48">
                <a:extLst>
                  <a:ext uri="{FF2B5EF4-FFF2-40B4-BE49-F238E27FC236}">
                    <a16:creationId xmlns:a16="http://schemas.microsoft.com/office/drawing/2014/main" id="{D8F20D5C-B30C-4F38-127A-6B3B4500FFEB}"/>
                  </a:ext>
                </a:extLst>
              </p:cNvPr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3224;p48">
                <a:extLst>
                  <a:ext uri="{FF2B5EF4-FFF2-40B4-BE49-F238E27FC236}">
                    <a16:creationId xmlns:a16="http://schemas.microsoft.com/office/drawing/2014/main" id="{C6DD63E6-F117-98BA-C72C-C1D578C29688}"/>
                  </a:ext>
                </a:extLst>
              </p:cNvPr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3225;p48">
                <a:extLst>
                  <a:ext uri="{FF2B5EF4-FFF2-40B4-BE49-F238E27FC236}">
                    <a16:creationId xmlns:a16="http://schemas.microsoft.com/office/drawing/2014/main" id="{8B612D9E-9AD8-7FE2-051E-7EC50DCCDD35}"/>
                  </a:ext>
                </a:extLst>
              </p:cNvPr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" name="Google Shape;3226;p48">
              <a:extLst>
                <a:ext uri="{FF2B5EF4-FFF2-40B4-BE49-F238E27FC236}">
                  <a16:creationId xmlns:a16="http://schemas.microsoft.com/office/drawing/2014/main" id="{DC83650E-8F16-6AEF-F56F-DEDAC7297F7E}"/>
                </a:ext>
              </a:extLst>
            </p:cNvPr>
            <p:cNvSpPr/>
            <p:nvPr/>
          </p:nvSpPr>
          <p:spPr>
            <a:xfrm>
              <a:off x="3799775" y="2577900"/>
              <a:ext cx="14675" cy="29325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27;p48">
              <a:extLst>
                <a:ext uri="{FF2B5EF4-FFF2-40B4-BE49-F238E27FC236}">
                  <a16:creationId xmlns:a16="http://schemas.microsoft.com/office/drawing/2014/main" id="{284FF113-D772-42A0-48B1-C07603ED6227}"/>
                </a:ext>
              </a:extLst>
            </p:cNvPr>
            <p:cNvSpPr/>
            <p:nvPr/>
          </p:nvSpPr>
          <p:spPr>
            <a:xfrm>
              <a:off x="3567525" y="2564825"/>
              <a:ext cx="160625" cy="134450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0F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228;p48">
              <a:extLst>
                <a:ext uri="{FF2B5EF4-FFF2-40B4-BE49-F238E27FC236}">
                  <a16:creationId xmlns:a16="http://schemas.microsoft.com/office/drawing/2014/main" id="{64E17173-6700-3101-86A9-7CD55AA21DF5}"/>
                </a:ext>
              </a:extLst>
            </p:cNvPr>
            <p:cNvSpPr/>
            <p:nvPr/>
          </p:nvSpPr>
          <p:spPr>
            <a:xfrm>
              <a:off x="4298300" y="2628625"/>
              <a:ext cx="25125" cy="19925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229;p48">
              <a:extLst>
                <a:ext uri="{FF2B5EF4-FFF2-40B4-BE49-F238E27FC236}">
                  <a16:creationId xmlns:a16="http://schemas.microsoft.com/office/drawing/2014/main" id="{CA15D654-9ADC-3D1A-7EA1-2E2DA74560D1}"/>
                </a:ext>
              </a:extLst>
            </p:cNvPr>
            <p:cNvSpPr/>
            <p:nvPr/>
          </p:nvSpPr>
          <p:spPr>
            <a:xfrm>
              <a:off x="4292025" y="2631250"/>
              <a:ext cx="295050" cy="237500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30;p48">
              <a:extLst>
                <a:ext uri="{FF2B5EF4-FFF2-40B4-BE49-F238E27FC236}">
                  <a16:creationId xmlns:a16="http://schemas.microsoft.com/office/drawing/2014/main" id="{6E36CD62-9733-FAB7-CAED-B5E26B2BE537}"/>
                </a:ext>
              </a:extLst>
            </p:cNvPr>
            <p:cNvSpPr/>
            <p:nvPr/>
          </p:nvSpPr>
          <p:spPr>
            <a:xfrm>
              <a:off x="4277375" y="2602475"/>
              <a:ext cx="51800" cy="43975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31;p48">
              <a:extLst>
                <a:ext uri="{FF2B5EF4-FFF2-40B4-BE49-F238E27FC236}">
                  <a16:creationId xmlns:a16="http://schemas.microsoft.com/office/drawing/2014/main" id="{C45A96C5-9111-0BDE-5CFF-E35F0F949D64}"/>
                </a:ext>
              </a:extLst>
            </p:cNvPr>
            <p:cNvSpPr/>
            <p:nvPr/>
          </p:nvSpPr>
          <p:spPr>
            <a:xfrm>
              <a:off x="4044600" y="2592025"/>
              <a:ext cx="260525" cy="107250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32;p48">
              <a:extLst>
                <a:ext uri="{FF2B5EF4-FFF2-40B4-BE49-F238E27FC236}">
                  <a16:creationId xmlns:a16="http://schemas.microsoft.com/office/drawing/2014/main" id="{3E9A71F0-CAF1-138A-F7E5-4523820C84AD}"/>
                </a:ext>
              </a:extLst>
            </p:cNvPr>
            <p:cNvSpPr/>
            <p:nvPr/>
          </p:nvSpPr>
          <p:spPr>
            <a:xfrm>
              <a:off x="4041450" y="2592550"/>
              <a:ext cx="39775" cy="35075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33;p48">
              <a:extLst>
                <a:ext uri="{FF2B5EF4-FFF2-40B4-BE49-F238E27FC236}">
                  <a16:creationId xmlns:a16="http://schemas.microsoft.com/office/drawing/2014/main" id="{9314E5BB-EBFF-091C-0895-3E0ED022F125}"/>
                </a:ext>
              </a:extLst>
            </p:cNvPr>
            <p:cNvSpPr/>
            <p:nvPr/>
          </p:nvSpPr>
          <p:spPr>
            <a:xfrm>
              <a:off x="4231325" y="2673625"/>
              <a:ext cx="139700" cy="134450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34;p48">
              <a:extLst>
                <a:ext uri="{FF2B5EF4-FFF2-40B4-BE49-F238E27FC236}">
                  <a16:creationId xmlns:a16="http://schemas.microsoft.com/office/drawing/2014/main" id="{9A88A1F7-4A43-C642-59BF-8CBC3D41EE70}"/>
                </a:ext>
              </a:extLst>
            </p:cNvPr>
            <p:cNvSpPr/>
            <p:nvPr/>
          </p:nvSpPr>
          <p:spPr>
            <a:xfrm>
              <a:off x="4345375" y="2791325"/>
              <a:ext cx="25125" cy="25650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35;p48">
              <a:extLst>
                <a:ext uri="{FF2B5EF4-FFF2-40B4-BE49-F238E27FC236}">
                  <a16:creationId xmlns:a16="http://schemas.microsoft.com/office/drawing/2014/main" id="{09F959BB-BEF0-E127-5BD9-86F7646A1AE5}"/>
                </a:ext>
              </a:extLst>
            </p:cNvPr>
            <p:cNvSpPr/>
            <p:nvPr/>
          </p:nvSpPr>
          <p:spPr>
            <a:xfrm>
              <a:off x="4136125" y="2704475"/>
              <a:ext cx="32475" cy="18350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36;p48">
              <a:extLst>
                <a:ext uri="{FF2B5EF4-FFF2-40B4-BE49-F238E27FC236}">
                  <a16:creationId xmlns:a16="http://schemas.microsoft.com/office/drawing/2014/main" id="{BF11350E-F447-73BB-D6E4-1DDF848DA895}"/>
                </a:ext>
              </a:extLst>
            </p:cNvPr>
            <p:cNvSpPr/>
            <p:nvPr/>
          </p:nvSpPr>
          <p:spPr>
            <a:xfrm>
              <a:off x="4184250" y="2677275"/>
              <a:ext cx="90000" cy="80075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37;p48">
              <a:extLst>
                <a:ext uri="{FF2B5EF4-FFF2-40B4-BE49-F238E27FC236}">
                  <a16:creationId xmlns:a16="http://schemas.microsoft.com/office/drawing/2014/main" id="{0E6A5D11-B07D-4938-14ED-67E453053A4D}"/>
                </a:ext>
              </a:extLst>
            </p:cNvPr>
            <p:cNvSpPr/>
            <p:nvPr/>
          </p:nvSpPr>
          <p:spPr>
            <a:xfrm>
              <a:off x="4165950" y="2741625"/>
              <a:ext cx="22000" cy="63850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38;p48">
              <a:extLst>
                <a:ext uri="{FF2B5EF4-FFF2-40B4-BE49-F238E27FC236}">
                  <a16:creationId xmlns:a16="http://schemas.microsoft.com/office/drawing/2014/main" id="{A22883D6-CF38-0E7F-1330-0239E62638F7}"/>
                </a:ext>
              </a:extLst>
            </p:cNvPr>
            <p:cNvSpPr/>
            <p:nvPr/>
          </p:nvSpPr>
          <p:spPr>
            <a:xfrm>
              <a:off x="4185300" y="2741625"/>
              <a:ext cx="5775" cy="13100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39;p48">
              <a:extLst>
                <a:ext uri="{FF2B5EF4-FFF2-40B4-BE49-F238E27FC236}">
                  <a16:creationId xmlns:a16="http://schemas.microsoft.com/office/drawing/2014/main" id="{D745FD1E-3A11-F537-8F57-2C6D60024602}"/>
                </a:ext>
              </a:extLst>
            </p:cNvPr>
            <p:cNvSpPr/>
            <p:nvPr/>
          </p:nvSpPr>
          <p:spPr>
            <a:xfrm>
              <a:off x="4179025" y="2755750"/>
              <a:ext cx="7875" cy="18325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40;p48">
              <a:extLst>
                <a:ext uri="{FF2B5EF4-FFF2-40B4-BE49-F238E27FC236}">
                  <a16:creationId xmlns:a16="http://schemas.microsoft.com/office/drawing/2014/main" id="{52E9D5C1-62FD-C1AF-865F-2DE8B21ADB13}"/>
                </a:ext>
              </a:extLst>
            </p:cNvPr>
            <p:cNvSpPr/>
            <p:nvPr/>
          </p:nvSpPr>
          <p:spPr>
            <a:xfrm>
              <a:off x="4179025" y="2721750"/>
              <a:ext cx="18850" cy="23550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241;p48">
              <a:extLst>
                <a:ext uri="{FF2B5EF4-FFF2-40B4-BE49-F238E27FC236}">
                  <a16:creationId xmlns:a16="http://schemas.microsoft.com/office/drawing/2014/main" id="{5FE050C6-4F11-137E-A639-589883B47169}"/>
                </a:ext>
              </a:extLst>
            </p:cNvPr>
            <p:cNvSpPr/>
            <p:nvPr/>
          </p:nvSpPr>
          <p:spPr>
            <a:xfrm>
              <a:off x="4180075" y="2740050"/>
              <a:ext cx="58075" cy="71700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242;p48">
              <a:extLst>
                <a:ext uri="{FF2B5EF4-FFF2-40B4-BE49-F238E27FC236}">
                  <a16:creationId xmlns:a16="http://schemas.microsoft.com/office/drawing/2014/main" id="{1DD6752E-1123-97A6-33A7-DECC85658EAE}"/>
                </a:ext>
              </a:extLst>
            </p:cNvPr>
            <p:cNvSpPr/>
            <p:nvPr/>
          </p:nvSpPr>
          <p:spPr>
            <a:xfrm>
              <a:off x="4179025" y="2758875"/>
              <a:ext cx="299225" cy="252175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243;p48">
              <a:extLst>
                <a:ext uri="{FF2B5EF4-FFF2-40B4-BE49-F238E27FC236}">
                  <a16:creationId xmlns:a16="http://schemas.microsoft.com/office/drawing/2014/main" id="{A5D5D28D-CE96-8468-FA51-28794B15B2DD}"/>
                </a:ext>
              </a:extLst>
            </p:cNvPr>
            <p:cNvSpPr/>
            <p:nvPr/>
          </p:nvSpPr>
          <p:spPr>
            <a:xfrm>
              <a:off x="4409700" y="2852525"/>
              <a:ext cx="11025" cy="24075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244;p48">
              <a:extLst>
                <a:ext uri="{FF2B5EF4-FFF2-40B4-BE49-F238E27FC236}">
                  <a16:creationId xmlns:a16="http://schemas.microsoft.com/office/drawing/2014/main" id="{00C8B305-4F63-7258-CFB0-04A30D00932C}"/>
                </a:ext>
              </a:extLst>
            </p:cNvPr>
            <p:cNvSpPr/>
            <p:nvPr/>
          </p:nvSpPr>
          <p:spPr>
            <a:xfrm>
              <a:off x="4421225" y="2854100"/>
              <a:ext cx="69075" cy="54425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245;p48">
              <a:extLst>
                <a:ext uri="{FF2B5EF4-FFF2-40B4-BE49-F238E27FC236}">
                  <a16:creationId xmlns:a16="http://schemas.microsoft.com/office/drawing/2014/main" id="{2F47D78D-ED2F-57C3-E461-2265E3249F36}"/>
                </a:ext>
              </a:extLst>
            </p:cNvPr>
            <p:cNvSpPr/>
            <p:nvPr/>
          </p:nvSpPr>
          <p:spPr>
            <a:xfrm>
              <a:off x="4434300" y="2866125"/>
              <a:ext cx="108300" cy="133400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246;p48">
              <a:extLst>
                <a:ext uri="{FF2B5EF4-FFF2-40B4-BE49-F238E27FC236}">
                  <a16:creationId xmlns:a16="http://schemas.microsoft.com/office/drawing/2014/main" id="{B2BE54B9-4538-5923-704F-C7DAE78A4F69}"/>
                </a:ext>
              </a:extLst>
            </p:cNvPr>
            <p:cNvSpPr/>
            <p:nvPr/>
          </p:nvSpPr>
          <p:spPr>
            <a:xfrm>
              <a:off x="4483475" y="2847275"/>
              <a:ext cx="5775" cy="13125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247;p48">
              <a:extLst>
                <a:ext uri="{FF2B5EF4-FFF2-40B4-BE49-F238E27FC236}">
                  <a16:creationId xmlns:a16="http://schemas.microsoft.com/office/drawing/2014/main" id="{F20C63AE-6EEB-F81F-E5A0-27033A8943B7}"/>
                </a:ext>
              </a:extLst>
            </p:cNvPr>
            <p:cNvSpPr/>
            <p:nvPr/>
          </p:nvSpPr>
          <p:spPr>
            <a:xfrm>
              <a:off x="4300375" y="2959750"/>
              <a:ext cx="153825" cy="99925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248;p48">
              <a:extLst>
                <a:ext uri="{FF2B5EF4-FFF2-40B4-BE49-F238E27FC236}">
                  <a16:creationId xmlns:a16="http://schemas.microsoft.com/office/drawing/2014/main" id="{82FF1F49-D662-F410-F935-52993B75F338}"/>
                </a:ext>
              </a:extLst>
            </p:cNvPr>
            <p:cNvSpPr/>
            <p:nvPr/>
          </p:nvSpPr>
          <p:spPr>
            <a:xfrm>
              <a:off x="4035700" y="2769350"/>
              <a:ext cx="180500" cy="151725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49;p48">
              <a:extLst>
                <a:ext uri="{FF2B5EF4-FFF2-40B4-BE49-F238E27FC236}">
                  <a16:creationId xmlns:a16="http://schemas.microsoft.com/office/drawing/2014/main" id="{09325302-A4D6-7D5F-F679-3EF88E7E0058}"/>
                </a:ext>
              </a:extLst>
            </p:cNvPr>
            <p:cNvSpPr/>
            <p:nvPr/>
          </p:nvSpPr>
          <p:spPr>
            <a:xfrm>
              <a:off x="4003800" y="2919475"/>
              <a:ext cx="238550" cy="273600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50;p48">
              <a:extLst>
                <a:ext uri="{FF2B5EF4-FFF2-40B4-BE49-F238E27FC236}">
                  <a16:creationId xmlns:a16="http://schemas.microsoft.com/office/drawing/2014/main" id="{9AEA1546-6384-FA65-B13E-51CBC18DB25B}"/>
                </a:ext>
              </a:extLst>
            </p:cNvPr>
            <p:cNvSpPr/>
            <p:nvPr/>
          </p:nvSpPr>
          <p:spPr>
            <a:xfrm>
              <a:off x="4166475" y="3025650"/>
              <a:ext cx="219725" cy="166900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51;p48">
              <a:extLst>
                <a:ext uri="{FF2B5EF4-FFF2-40B4-BE49-F238E27FC236}">
                  <a16:creationId xmlns:a16="http://schemas.microsoft.com/office/drawing/2014/main" id="{B01F341D-DEBA-7242-6FA5-7C32167A7159}"/>
                </a:ext>
              </a:extLst>
            </p:cNvPr>
            <p:cNvSpPr/>
            <p:nvPr/>
          </p:nvSpPr>
          <p:spPr>
            <a:xfrm>
              <a:off x="4213550" y="2979100"/>
              <a:ext cx="96800" cy="85825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52;p48">
              <a:extLst>
                <a:ext uri="{FF2B5EF4-FFF2-40B4-BE49-F238E27FC236}">
                  <a16:creationId xmlns:a16="http://schemas.microsoft.com/office/drawing/2014/main" id="{7081C2D6-C99D-85E5-1B7D-87DC611A757F}"/>
                </a:ext>
              </a:extLst>
            </p:cNvPr>
            <p:cNvSpPr/>
            <p:nvPr/>
          </p:nvSpPr>
          <p:spPr>
            <a:xfrm>
              <a:off x="4292025" y="3059150"/>
              <a:ext cx="21975" cy="26175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53;p48">
              <a:extLst>
                <a:ext uri="{FF2B5EF4-FFF2-40B4-BE49-F238E27FC236}">
                  <a16:creationId xmlns:a16="http://schemas.microsoft.com/office/drawing/2014/main" id="{7B246CF2-38C3-4999-3B0B-964CF297ABB2}"/>
                </a:ext>
              </a:extLst>
            </p:cNvPr>
            <p:cNvSpPr/>
            <p:nvPr/>
          </p:nvSpPr>
          <p:spPr>
            <a:xfrm>
              <a:off x="4282600" y="3069600"/>
              <a:ext cx="148050" cy="196175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54;p48">
              <a:extLst>
                <a:ext uri="{FF2B5EF4-FFF2-40B4-BE49-F238E27FC236}">
                  <a16:creationId xmlns:a16="http://schemas.microsoft.com/office/drawing/2014/main" id="{6BAA63FF-A046-0F54-2F49-717F6647734A}"/>
                </a:ext>
              </a:extLst>
            </p:cNvPr>
            <p:cNvSpPr/>
            <p:nvPr/>
          </p:nvSpPr>
          <p:spPr>
            <a:xfrm>
              <a:off x="4175375" y="3163750"/>
              <a:ext cx="121375" cy="147025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55;p48">
              <a:extLst>
                <a:ext uri="{FF2B5EF4-FFF2-40B4-BE49-F238E27FC236}">
                  <a16:creationId xmlns:a16="http://schemas.microsoft.com/office/drawing/2014/main" id="{BCAD76AC-8CA2-0F80-6460-D7F936EEDAF2}"/>
                </a:ext>
              </a:extLst>
            </p:cNvPr>
            <p:cNvSpPr/>
            <p:nvPr/>
          </p:nvSpPr>
          <p:spPr>
            <a:xfrm>
              <a:off x="4145025" y="3258950"/>
              <a:ext cx="11000" cy="25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256;p48">
              <a:extLst>
                <a:ext uri="{FF2B5EF4-FFF2-40B4-BE49-F238E27FC236}">
                  <a16:creationId xmlns:a16="http://schemas.microsoft.com/office/drawing/2014/main" id="{423EB098-071B-FC98-DB41-A00763C39DAB}"/>
                </a:ext>
              </a:extLst>
            </p:cNvPr>
            <p:cNvSpPr/>
            <p:nvPr/>
          </p:nvSpPr>
          <p:spPr>
            <a:xfrm>
              <a:off x="4115200" y="3182075"/>
              <a:ext cx="83725" cy="82675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257;p48">
              <a:extLst>
                <a:ext uri="{FF2B5EF4-FFF2-40B4-BE49-F238E27FC236}">
                  <a16:creationId xmlns:a16="http://schemas.microsoft.com/office/drawing/2014/main" id="{3F72B660-A0F3-F0C4-EE40-18D1B3FFA6A9}"/>
                </a:ext>
              </a:extLst>
            </p:cNvPr>
            <p:cNvSpPr/>
            <p:nvPr/>
          </p:nvSpPr>
          <p:spPr>
            <a:xfrm>
              <a:off x="3898125" y="3081625"/>
              <a:ext cx="188350" cy="127150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258;p48">
              <a:extLst>
                <a:ext uri="{FF2B5EF4-FFF2-40B4-BE49-F238E27FC236}">
                  <a16:creationId xmlns:a16="http://schemas.microsoft.com/office/drawing/2014/main" id="{A3FF2105-4C82-7FBF-9A95-29009C0F2806}"/>
                </a:ext>
              </a:extLst>
            </p:cNvPr>
            <p:cNvSpPr/>
            <p:nvPr/>
          </p:nvSpPr>
          <p:spPr>
            <a:xfrm>
              <a:off x="3821225" y="2747900"/>
              <a:ext cx="223400" cy="207700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259;p48">
              <a:extLst>
                <a:ext uri="{FF2B5EF4-FFF2-40B4-BE49-F238E27FC236}">
                  <a16:creationId xmlns:a16="http://schemas.microsoft.com/office/drawing/2014/main" id="{CA87F448-BCC5-CC4F-9F16-864A943CA83E}"/>
                </a:ext>
              </a:extLst>
            </p:cNvPr>
            <p:cNvSpPr/>
            <p:nvPr/>
          </p:nvSpPr>
          <p:spPr>
            <a:xfrm>
              <a:off x="3792975" y="2679900"/>
              <a:ext cx="57050" cy="111450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260;p48">
              <a:extLst>
                <a:ext uri="{FF2B5EF4-FFF2-40B4-BE49-F238E27FC236}">
                  <a16:creationId xmlns:a16="http://schemas.microsoft.com/office/drawing/2014/main" id="{0379D792-8F48-1FCF-F7AF-F0E84D1AE610}"/>
                </a:ext>
              </a:extLst>
            </p:cNvPr>
            <p:cNvSpPr/>
            <p:nvPr/>
          </p:nvSpPr>
          <p:spPr>
            <a:xfrm>
              <a:off x="3568575" y="2683550"/>
              <a:ext cx="289825" cy="280400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261;p48">
              <a:extLst>
                <a:ext uri="{FF2B5EF4-FFF2-40B4-BE49-F238E27FC236}">
                  <a16:creationId xmlns:a16="http://schemas.microsoft.com/office/drawing/2014/main" id="{470B6956-B0E2-6822-1E5D-939FF4457D69}"/>
                </a:ext>
              </a:extLst>
            </p:cNvPr>
            <p:cNvSpPr/>
            <p:nvPr/>
          </p:nvSpPr>
          <p:spPr>
            <a:xfrm>
              <a:off x="3511050" y="2702400"/>
              <a:ext cx="167400" cy="132350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262;p48">
              <a:extLst>
                <a:ext uri="{FF2B5EF4-FFF2-40B4-BE49-F238E27FC236}">
                  <a16:creationId xmlns:a16="http://schemas.microsoft.com/office/drawing/2014/main" id="{F07C491E-CE2D-A3BC-62C5-EB6BCF57BAB8}"/>
                </a:ext>
              </a:extLst>
            </p:cNvPr>
            <p:cNvSpPr/>
            <p:nvPr/>
          </p:nvSpPr>
          <p:spPr>
            <a:xfrm>
              <a:off x="3450875" y="2834200"/>
              <a:ext cx="118775" cy="95225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263;p48">
              <a:extLst>
                <a:ext uri="{FF2B5EF4-FFF2-40B4-BE49-F238E27FC236}">
                  <a16:creationId xmlns:a16="http://schemas.microsoft.com/office/drawing/2014/main" id="{7CDA1E06-A96A-DFB2-0969-DF861323C5C7}"/>
                </a:ext>
              </a:extLst>
            </p:cNvPr>
            <p:cNvSpPr/>
            <p:nvPr/>
          </p:nvSpPr>
          <p:spPr>
            <a:xfrm>
              <a:off x="3450375" y="2838400"/>
              <a:ext cx="170550" cy="18780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264;p48">
              <a:extLst>
                <a:ext uri="{FF2B5EF4-FFF2-40B4-BE49-F238E27FC236}">
                  <a16:creationId xmlns:a16="http://schemas.microsoft.com/office/drawing/2014/main" id="{54DB520D-70B3-69CF-4A57-64DB65B7FA54}"/>
                </a:ext>
              </a:extLst>
            </p:cNvPr>
            <p:cNvSpPr/>
            <p:nvPr/>
          </p:nvSpPr>
          <p:spPr>
            <a:xfrm>
              <a:off x="3518375" y="2873975"/>
              <a:ext cx="235400" cy="218150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265;p48">
              <a:extLst>
                <a:ext uri="{FF2B5EF4-FFF2-40B4-BE49-F238E27FC236}">
                  <a16:creationId xmlns:a16="http://schemas.microsoft.com/office/drawing/2014/main" id="{C602510E-B9B8-EF43-8C5A-1FE415AE460C}"/>
                </a:ext>
              </a:extLst>
            </p:cNvPr>
            <p:cNvSpPr/>
            <p:nvPr/>
          </p:nvSpPr>
          <p:spPr>
            <a:xfrm>
              <a:off x="3617750" y="3020950"/>
              <a:ext cx="108825" cy="79025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266;p48">
              <a:extLst>
                <a:ext uri="{FF2B5EF4-FFF2-40B4-BE49-F238E27FC236}">
                  <a16:creationId xmlns:a16="http://schemas.microsoft.com/office/drawing/2014/main" id="{919D5342-22EA-CA42-B124-E216C2358FA5}"/>
                </a:ext>
              </a:extLst>
            </p:cNvPr>
            <p:cNvSpPr/>
            <p:nvPr/>
          </p:nvSpPr>
          <p:spPr>
            <a:xfrm>
              <a:off x="3442525" y="2997925"/>
              <a:ext cx="93125" cy="68050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267;p48">
              <a:extLst>
                <a:ext uri="{FF2B5EF4-FFF2-40B4-BE49-F238E27FC236}">
                  <a16:creationId xmlns:a16="http://schemas.microsoft.com/office/drawing/2014/main" id="{17E39895-A537-9B8F-DC27-10E747FEE5D4}"/>
                </a:ext>
              </a:extLst>
            </p:cNvPr>
            <p:cNvSpPr/>
            <p:nvPr/>
          </p:nvSpPr>
          <p:spPr>
            <a:xfrm>
              <a:off x="3452975" y="3056525"/>
              <a:ext cx="44500" cy="26700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" name="Google Shape;3268;p48">
              <a:extLst>
                <a:ext uri="{FF2B5EF4-FFF2-40B4-BE49-F238E27FC236}">
                  <a16:creationId xmlns:a16="http://schemas.microsoft.com/office/drawing/2014/main" id="{488F37F6-A49C-8AC3-DA28-0ADD08E70C51}"/>
                </a:ext>
              </a:extLst>
            </p:cNvPr>
            <p:cNvGrpSpPr/>
            <p:nvPr/>
          </p:nvGrpSpPr>
          <p:grpSpPr>
            <a:xfrm>
              <a:off x="3450375" y="3038225"/>
              <a:ext cx="132875" cy="99400"/>
              <a:chOff x="3450375" y="3038225"/>
              <a:chExt cx="132875" cy="99400"/>
            </a:xfrm>
          </p:grpSpPr>
          <p:sp>
            <p:nvSpPr>
              <p:cNvPr id="194" name="Google Shape;3269;p48">
                <a:extLst>
                  <a:ext uri="{FF2B5EF4-FFF2-40B4-BE49-F238E27FC236}">
                    <a16:creationId xmlns:a16="http://schemas.microsoft.com/office/drawing/2014/main" id="{8D31856C-8922-B814-837A-9BA91096E81D}"/>
                  </a:ext>
                </a:extLst>
              </p:cNvPr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270;p48">
                <a:extLst>
                  <a:ext uri="{FF2B5EF4-FFF2-40B4-BE49-F238E27FC236}">
                    <a16:creationId xmlns:a16="http://schemas.microsoft.com/office/drawing/2014/main" id="{2A7237F3-E76F-B46B-345D-E0478211942C}"/>
                  </a:ext>
                </a:extLst>
              </p:cNvPr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3271;p48">
              <a:extLst>
                <a:ext uri="{FF2B5EF4-FFF2-40B4-BE49-F238E27FC236}">
                  <a16:creationId xmlns:a16="http://schemas.microsoft.com/office/drawing/2014/main" id="{55133E4D-BDDE-7ED1-F4DB-60C4F36883B3}"/>
                </a:ext>
              </a:extLst>
            </p:cNvPr>
            <p:cNvSpPr/>
            <p:nvPr/>
          </p:nvSpPr>
          <p:spPr>
            <a:xfrm>
              <a:off x="3503200" y="3095750"/>
              <a:ext cx="40300" cy="48150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272;p48">
              <a:extLst>
                <a:ext uri="{FF2B5EF4-FFF2-40B4-BE49-F238E27FC236}">
                  <a16:creationId xmlns:a16="http://schemas.microsoft.com/office/drawing/2014/main" id="{2072FC1A-00B1-E9BE-599E-95DE466D91B3}"/>
                </a:ext>
              </a:extLst>
            </p:cNvPr>
            <p:cNvSpPr/>
            <p:nvPr/>
          </p:nvSpPr>
          <p:spPr>
            <a:xfrm>
              <a:off x="3529350" y="3117725"/>
              <a:ext cx="58600" cy="62800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273;p48">
              <a:extLst>
                <a:ext uri="{FF2B5EF4-FFF2-40B4-BE49-F238E27FC236}">
                  <a16:creationId xmlns:a16="http://schemas.microsoft.com/office/drawing/2014/main" id="{0822B282-AEF1-5D8A-40F9-7CD6F41DC672}"/>
                </a:ext>
              </a:extLst>
            </p:cNvPr>
            <p:cNvSpPr/>
            <p:nvPr/>
          </p:nvSpPr>
          <p:spPr>
            <a:xfrm>
              <a:off x="3570150" y="3086875"/>
              <a:ext cx="89475" cy="94175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274;p48">
              <a:extLst>
                <a:ext uri="{FF2B5EF4-FFF2-40B4-BE49-F238E27FC236}">
                  <a16:creationId xmlns:a16="http://schemas.microsoft.com/office/drawing/2014/main" id="{03623B89-96BF-F7A4-81BB-273C7B4B7D8F}"/>
                </a:ext>
              </a:extLst>
            </p:cNvPr>
            <p:cNvSpPr/>
            <p:nvPr/>
          </p:nvSpPr>
          <p:spPr>
            <a:xfrm>
              <a:off x="3647050" y="3079025"/>
              <a:ext cx="61225" cy="95750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275;p48">
              <a:extLst>
                <a:ext uri="{FF2B5EF4-FFF2-40B4-BE49-F238E27FC236}">
                  <a16:creationId xmlns:a16="http://schemas.microsoft.com/office/drawing/2014/main" id="{FF9F4B6C-0D58-94BC-21EC-32AE68A86A98}"/>
                </a:ext>
              </a:extLst>
            </p:cNvPr>
            <p:cNvSpPr/>
            <p:nvPr/>
          </p:nvSpPr>
          <p:spPr>
            <a:xfrm>
              <a:off x="3689950" y="3079025"/>
              <a:ext cx="29300" cy="77950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276;p48">
              <a:extLst>
                <a:ext uri="{FF2B5EF4-FFF2-40B4-BE49-F238E27FC236}">
                  <a16:creationId xmlns:a16="http://schemas.microsoft.com/office/drawing/2014/main" id="{2B2CBD5C-1936-4C01-DECE-77472CEAE2ED}"/>
                </a:ext>
              </a:extLst>
            </p:cNvPr>
            <p:cNvSpPr/>
            <p:nvPr/>
          </p:nvSpPr>
          <p:spPr>
            <a:xfrm>
              <a:off x="3705625" y="3059150"/>
              <a:ext cx="45025" cy="94175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277;p48">
              <a:extLst>
                <a:ext uri="{FF2B5EF4-FFF2-40B4-BE49-F238E27FC236}">
                  <a16:creationId xmlns:a16="http://schemas.microsoft.com/office/drawing/2014/main" id="{458F2271-B9AF-6514-98BB-39170D6CE4F1}"/>
                </a:ext>
              </a:extLst>
            </p:cNvPr>
            <p:cNvSpPr/>
            <p:nvPr/>
          </p:nvSpPr>
          <p:spPr>
            <a:xfrm>
              <a:off x="3881925" y="2896975"/>
              <a:ext cx="150650" cy="239600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278;p48">
              <a:extLst>
                <a:ext uri="{FF2B5EF4-FFF2-40B4-BE49-F238E27FC236}">
                  <a16:creationId xmlns:a16="http://schemas.microsoft.com/office/drawing/2014/main" id="{5DE2BB2B-47FB-6889-55CC-E5B5A3902CFC}"/>
                </a:ext>
              </a:extLst>
            </p:cNvPr>
            <p:cNvSpPr/>
            <p:nvPr/>
          </p:nvSpPr>
          <p:spPr>
            <a:xfrm>
              <a:off x="3863600" y="3051825"/>
              <a:ext cx="4725" cy="2625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279;p48">
              <a:extLst>
                <a:ext uri="{FF2B5EF4-FFF2-40B4-BE49-F238E27FC236}">
                  <a16:creationId xmlns:a16="http://schemas.microsoft.com/office/drawing/2014/main" id="{95702DDC-6D29-320C-73E5-72543F46BC2D}"/>
                </a:ext>
              </a:extLst>
            </p:cNvPr>
            <p:cNvSpPr/>
            <p:nvPr/>
          </p:nvSpPr>
          <p:spPr>
            <a:xfrm>
              <a:off x="3695700" y="2900125"/>
              <a:ext cx="220250" cy="171075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80;p48">
              <a:extLst>
                <a:ext uri="{FF2B5EF4-FFF2-40B4-BE49-F238E27FC236}">
                  <a16:creationId xmlns:a16="http://schemas.microsoft.com/office/drawing/2014/main" id="{505AC6C3-C8DA-A324-F945-475DF7C7F54D}"/>
                </a:ext>
              </a:extLst>
            </p:cNvPr>
            <p:cNvSpPr/>
            <p:nvPr/>
          </p:nvSpPr>
          <p:spPr>
            <a:xfrm>
              <a:off x="3732825" y="3041350"/>
              <a:ext cx="165325" cy="141775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81;p48">
              <a:extLst>
                <a:ext uri="{FF2B5EF4-FFF2-40B4-BE49-F238E27FC236}">
                  <a16:creationId xmlns:a16="http://schemas.microsoft.com/office/drawing/2014/main" id="{ADF1E34B-40D4-6661-4822-D0BAA9237419}"/>
                </a:ext>
              </a:extLst>
            </p:cNvPr>
            <p:cNvSpPr/>
            <p:nvPr/>
          </p:nvSpPr>
          <p:spPr>
            <a:xfrm>
              <a:off x="3813400" y="3053900"/>
              <a:ext cx="109850" cy="164800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82;p48">
              <a:extLst>
                <a:ext uri="{FF2B5EF4-FFF2-40B4-BE49-F238E27FC236}">
                  <a16:creationId xmlns:a16="http://schemas.microsoft.com/office/drawing/2014/main" id="{6A466BFF-4389-4636-2F0D-68E5EF493DF0}"/>
                </a:ext>
              </a:extLst>
            </p:cNvPr>
            <p:cNvSpPr/>
            <p:nvPr/>
          </p:nvSpPr>
          <p:spPr>
            <a:xfrm>
              <a:off x="3813900" y="3211875"/>
              <a:ext cx="82675" cy="89475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83;p48">
              <a:extLst>
                <a:ext uri="{FF2B5EF4-FFF2-40B4-BE49-F238E27FC236}">
                  <a16:creationId xmlns:a16="http://schemas.microsoft.com/office/drawing/2014/main" id="{BE7592EB-529C-8400-2848-F11E33D8108D}"/>
                </a:ext>
              </a:extLst>
            </p:cNvPr>
            <p:cNvSpPr/>
            <p:nvPr/>
          </p:nvSpPr>
          <p:spPr>
            <a:xfrm>
              <a:off x="3821750" y="3213450"/>
              <a:ext cx="29325" cy="18850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284;p48">
              <a:extLst>
                <a:ext uri="{FF2B5EF4-FFF2-40B4-BE49-F238E27FC236}">
                  <a16:creationId xmlns:a16="http://schemas.microsoft.com/office/drawing/2014/main" id="{72BC1B07-D0E9-28B6-0415-E673167015AD}"/>
                </a:ext>
              </a:extLst>
            </p:cNvPr>
            <p:cNvSpPr/>
            <p:nvPr/>
          </p:nvSpPr>
          <p:spPr>
            <a:xfrm>
              <a:off x="3848425" y="3188875"/>
              <a:ext cx="110925" cy="129750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285;p48">
              <a:extLst>
                <a:ext uri="{FF2B5EF4-FFF2-40B4-BE49-F238E27FC236}">
                  <a16:creationId xmlns:a16="http://schemas.microsoft.com/office/drawing/2014/main" id="{390861AB-9C97-6667-0DB3-AD87C9536DAB}"/>
                </a:ext>
              </a:extLst>
            </p:cNvPr>
            <p:cNvSpPr/>
            <p:nvPr/>
          </p:nvSpPr>
          <p:spPr>
            <a:xfrm>
              <a:off x="3860475" y="3308125"/>
              <a:ext cx="15700" cy="21475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86;p48">
              <a:extLst>
                <a:ext uri="{FF2B5EF4-FFF2-40B4-BE49-F238E27FC236}">
                  <a16:creationId xmlns:a16="http://schemas.microsoft.com/office/drawing/2014/main" id="{FF40BB1E-1224-6302-3B38-5F115F8BDAF8}"/>
                </a:ext>
              </a:extLst>
            </p:cNvPr>
            <p:cNvSpPr/>
            <p:nvPr/>
          </p:nvSpPr>
          <p:spPr>
            <a:xfrm>
              <a:off x="4111550" y="3257925"/>
              <a:ext cx="161650" cy="164775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87;p48">
              <a:extLst>
                <a:ext uri="{FF2B5EF4-FFF2-40B4-BE49-F238E27FC236}">
                  <a16:creationId xmlns:a16="http://schemas.microsoft.com/office/drawing/2014/main" id="{BB10C8BB-CD1C-F12A-F58B-D56762969897}"/>
                </a:ext>
              </a:extLst>
            </p:cNvPr>
            <p:cNvSpPr/>
            <p:nvPr/>
          </p:nvSpPr>
          <p:spPr>
            <a:xfrm>
              <a:off x="4106850" y="3261050"/>
              <a:ext cx="29300" cy="24100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88;p48">
              <a:extLst>
                <a:ext uri="{FF2B5EF4-FFF2-40B4-BE49-F238E27FC236}">
                  <a16:creationId xmlns:a16="http://schemas.microsoft.com/office/drawing/2014/main" id="{0C5B4EB3-5CBE-C043-147B-9C37788D958D}"/>
                </a:ext>
              </a:extLst>
            </p:cNvPr>
            <p:cNvSpPr/>
            <p:nvPr/>
          </p:nvSpPr>
          <p:spPr>
            <a:xfrm>
              <a:off x="4106850" y="3275175"/>
              <a:ext cx="28775" cy="35075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89;p48">
              <a:extLst>
                <a:ext uri="{FF2B5EF4-FFF2-40B4-BE49-F238E27FC236}">
                  <a16:creationId xmlns:a16="http://schemas.microsoft.com/office/drawing/2014/main" id="{48DF0B8E-4EBB-D721-D1EC-A5BF1A24F0C7}"/>
                </a:ext>
              </a:extLst>
            </p:cNvPr>
            <p:cNvSpPr/>
            <p:nvPr/>
          </p:nvSpPr>
          <p:spPr>
            <a:xfrm>
              <a:off x="3862550" y="3166900"/>
              <a:ext cx="275700" cy="273075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90;p48">
              <a:extLst>
                <a:ext uri="{FF2B5EF4-FFF2-40B4-BE49-F238E27FC236}">
                  <a16:creationId xmlns:a16="http://schemas.microsoft.com/office/drawing/2014/main" id="{55D1297D-05B0-6C46-F6C9-B08BA56319EE}"/>
                </a:ext>
              </a:extLst>
            </p:cNvPr>
            <p:cNvSpPr/>
            <p:nvPr/>
          </p:nvSpPr>
          <p:spPr>
            <a:xfrm>
              <a:off x="4159150" y="3380850"/>
              <a:ext cx="46050" cy="116150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91;p48">
              <a:extLst>
                <a:ext uri="{FF2B5EF4-FFF2-40B4-BE49-F238E27FC236}">
                  <a16:creationId xmlns:a16="http://schemas.microsoft.com/office/drawing/2014/main" id="{79969297-E15D-C5A5-B4ED-DFAE3B13D64F}"/>
                </a:ext>
              </a:extLst>
            </p:cNvPr>
            <p:cNvSpPr/>
            <p:nvPr/>
          </p:nvSpPr>
          <p:spPr>
            <a:xfrm>
              <a:off x="4001175" y="3363575"/>
              <a:ext cx="170550" cy="145450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92;p48">
              <a:extLst>
                <a:ext uri="{FF2B5EF4-FFF2-40B4-BE49-F238E27FC236}">
                  <a16:creationId xmlns:a16="http://schemas.microsoft.com/office/drawing/2014/main" id="{3EAAB717-26F5-0DD6-8A12-4019C09CB26A}"/>
                </a:ext>
              </a:extLst>
            </p:cNvPr>
            <p:cNvSpPr/>
            <p:nvPr/>
          </p:nvSpPr>
          <p:spPr>
            <a:xfrm>
              <a:off x="3852625" y="3330100"/>
              <a:ext cx="181000" cy="178925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93;p48">
              <a:extLst>
                <a:ext uri="{FF2B5EF4-FFF2-40B4-BE49-F238E27FC236}">
                  <a16:creationId xmlns:a16="http://schemas.microsoft.com/office/drawing/2014/main" id="{D15BD5AB-1A68-712D-92F2-895E08182EF3}"/>
                </a:ext>
              </a:extLst>
            </p:cNvPr>
            <p:cNvSpPr/>
            <p:nvPr/>
          </p:nvSpPr>
          <p:spPr>
            <a:xfrm>
              <a:off x="4046675" y="3472375"/>
              <a:ext cx="113025" cy="103075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94;p48">
              <a:extLst>
                <a:ext uri="{FF2B5EF4-FFF2-40B4-BE49-F238E27FC236}">
                  <a16:creationId xmlns:a16="http://schemas.microsoft.com/office/drawing/2014/main" id="{36B26746-06E8-2014-4C6E-4AECF650C3B7}"/>
                </a:ext>
              </a:extLst>
            </p:cNvPr>
            <p:cNvSpPr/>
            <p:nvPr/>
          </p:nvSpPr>
          <p:spPr>
            <a:xfrm>
              <a:off x="3968750" y="3504300"/>
              <a:ext cx="135500" cy="135500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95;p48">
              <a:extLst>
                <a:ext uri="{FF2B5EF4-FFF2-40B4-BE49-F238E27FC236}">
                  <a16:creationId xmlns:a16="http://schemas.microsoft.com/office/drawing/2014/main" id="{15653E5B-8B61-A3E3-1491-A85388C77D12}"/>
                </a:ext>
              </a:extLst>
            </p:cNvPr>
            <p:cNvSpPr/>
            <p:nvPr/>
          </p:nvSpPr>
          <p:spPr>
            <a:xfrm>
              <a:off x="3853150" y="3491725"/>
              <a:ext cx="193550" cy="182075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96;p48">
              <a:extLst>
                <a:ext uri="{FF2B5EF4-FFF2-40B4-BE49-F238E27FC236}">
                  <a16:creationId xmlns:a16="http://schemas.microsoft.com/office/drawing/2014/main" id="{A5CC055C-F9D4-0485-9551-FBF6F5A47E97}"/>
                </a:ext>
              </a:extLst>
            </p:cNvPr>
            <p:cNvSpPr/>
            <p:nvPr/>
          </p:nvSpPr>
          <p:spPr>
            <a:xfrm>
              <a:off x="4123050" y="3397575"/>
              <a:ext cx="150675" cy="242750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97;p48">
              <a:extLst>
                <a:ext uri="{FF2B5EF4-FFF2-40B4-BE49-F238E27FC236}">
                  <a16:creationId xmlns:a16="http://schemas.microsoft.com/office/drawing/2014/main" id="{82EA3FA2-8AAF-2EB6-8410-22A3AE43C6C4}"/>
                </a:ext>
              </a:extLst>
            </p:cNvPr>
            <p:cNvSpPr/>
            <p:nvPr/>
          </p:nvSpPr>
          <p:spPr>
            <a:xfrm>
              <a:off x="4120450" y="3622500"/>
              <a:ext cx="20950" cy="23575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98;p48">
              <a:extLst>
                <a:ext uri="{FF2B5EF4-FFF2-40B4-BE49-F238E27FC236}">
                  <a16:creationId xmlns:a16="http://schemas.microsoft.com/office/drawing/2014/main" id="{397AFC5A-EFAA-ABB4-DF13-A41EB138A6BA}"/>
                </a:ext>
              </a:extLst>
            </p:cNvPr>
            <p:cNvSpPr/>
            <p:nvPr/>
          </p:nvSpPr>
          <p:spPr>
            <a:xfrm>
              <a:off x="4064475" y="3669050"/>
              <a:ext cx="33500" cy="3142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99;p48">
              <a:extLst>
                <a:ext uri="{FF2B5EF4-FFF2-40B4-BE49-F238E27FC236}">
                  <a16:creationId xmlns:a16="http://schemas.microsoft.com/office/drawing/2014/main" id="{4125141B-C520-D649-CE62-9917D0806B7A}"/>
                </a:ext>
              </a:extLst>
            </p:cNvPr>
            <p:cNvSpPr/>
            <p:nvPr/>
          </p:nvSpPr>
          <p:spPr>
            <a:xfrm>
              <a:off x="4697400" y="2660025"/>
              <a:ext cx="105175" cy="8685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300;p48">
              <a:extLst>
                <a:ext uri="{FF2B5EF4-FFF2-40B4-BE49-F238E27FC236}">
                  <a16:creationId xmlns:a16="http://schemas.microsoft.com/office/drawing/2014/main" id="{38C8C418-EF3A-BF2E-D50C-B886E62F09C6}"/>
                </a:ext>
              </a:extLst>
            </p:cNvPr>
            <p:cNvSpPr/>
            <p:nvPr/>
          </p:nvSpPr>
          <p:spPr>
            <a:xfrm>
              <a:off x="4697400" y="2660025"/>
              <a:ext cx="105175" cy="8685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301;p48">
              <a:extLst>
                <a:ext uri="{FF2B5EF4-FFF2-40B4-BE49-F238E27FC236}">
                  <a16:creationId xmlns:a16="http://schemas.microsoft.com/office/drawing/2014/main" id="{C5E735BB-2538-1B3C-EB97-AFB6A0FD79CD}"/>
                </a:ext>
              </a:extLst>
            </p:cNvPr>
            <p:cNvSpPr/>
            <p:nvPr/>
          </p:nvSpPr>
          <p:spPr>
            <a:xfrm>
              <a:off x="4252775" y="2586800"/>
              <a:ext cx="70650" cy="19900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302;p48">
              <a:extLst>
                <a:ext uri="{FF2B5EF4-FFF2-40B4-BE49-F238E27FC236}">
                  <a16:creationId xmlns:a16="http://schemas.microsoft.com/office/drawing/2014/main" id="{330E27EF-3A3D-AA0B-62C3-6457CB9287C7}"/>
                </a:ext>
              </a:extLst>
            </p:cNvPr>
            <p:cNvSpPr/>
            <p:nvPr/>
          </p:nvSpPr>
          <p:spPr>
            <a:xfrm>
              <a:off x="4298825" y="260300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BAC8D3"/>
            </a:solidFill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303;p48">
              <a:extLst>
                <a:ext uri="{FF2B5EF4-FFF2-40B4-BE49-F238E27FC236}">
                  <a16:creationId xmlns:a16="http://schemas.microsoft.com/office/drawing/2014/main" id="{5AD0A6D3-62B0-8225-340B-041626E368A6}"/>
                </a:ext>
              </a:extLst>
            </p:cNvPr>
            <p:cNvSpPr/>
            <p:nvPr/>
          </p:nvSpPr>
          <p:spPr>
            <a:xfrm>
              <a:off x="4949025" y="2811200"/>
              <a:ext cx="44475" cy="26175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304;p48">
              <a:extLst>
                <a:ext uri="{FF2B5EF4-FFF2-40B4-BE49-F238E27FC236}">
                  <a16:creationId xmlns:a16="http://schemas.microsoft.com/office/drawing/2014/main" id="{5D74C7DD-C2A5-9A7D-6A3C-DFB38A8151E1}"/>
                </a:ext>
              </a:extLst>
            </p:cNvPr>
            <p:cNvSpPr/>
            <p:nvPr/>
          </p:nvSpPr>
          <p:spPr>
            <a:xfrm>
              <a:off x="3967175" y="2589925"/>
              <a:ext cx="35075" cy="29850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305;p48">
              <a:extLst>
                <a:ext uri="{FF2B5EF4-FFF2-40B4-BE49-F238E27FC236}">
                  <a16:creationId xmlns:a16="http://schemas.microsoft.com/office/drawing/2014/main" id="{72F0B618-E382-C381-B8C2-92DAF7955F71}"/>
                </a:ext>
              </a:extLst>
            </p:cNvPr>
            <p:cNvSpPr/>
            <p:nvPr/>
          </p:nvSpPr>
          <p:spPr>
            <a:xfrm>
              <a:off x="3938400" y="2522975"/>
              <a:ext cx="58625" cy="76925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Ovál 272">
            <a:extLst>
              <a:ext uri="{FF2B5EF4-FFF2-40B4-BE49-F238E27FC236}">
                <a16:creationId xmlns:a16="http://schemas.microsoft.com/office/drawing/2014/main" id="{7B50B48C-DDF9-A9D2-63A1-486868B20B3F}"/>
              </a:ext>
            </a:extLst>
          </p:cNvPr>
          <p:cNvSpPr/>
          <p:nvPr/>
        </p:nvSpPr>
        <p:spPr>
          <a:xfrm>
            <a:off x="5368925" y="3508685"/>
            <a:ext cx="45719" cy="46951"/>
          </a:xfrm>
          <a:prstGeom prst="ellipse">
            <a:avLst/>
          </a:prstGeom>
          <a:solidFill>
            <a:srgbClr val="0F27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4" name="TextovéPole 273">
            <a:extLst>
              <a:ext uri="{FF2B5EF4-FFF2-40B4-BE49-F238E27FC236}">
                <a16:creationId xmlns:a16="http://schemas.microsoft.com/office/drawing/2014/main" id="{F7E67984-323F-C288-98FE-6A56413D248B}"/>
              </a:ext>
            </a:extLst>
          </p:cNvPr>
          <p:cNvSpPr txBox="1"/>
          <p:nvPr/>
        </p:nvSpPr>
        <p:spPr>
          <a:xfrm>
            <a:off x="8630657" y="180513"/>
            <a:ext cx="3511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spc="175" dirty="0">
                <a:latin typeface="Raleway" pitchFamily="2" charset="-18"/>
              </a:rPr>
              <a:t>SENTIX consortium</a:t>
            </a:r>
            <a:r>
              <a:rPr lang="en-GB" sz="1800" b="1" spc="-80" dirty="0">
                <a:latin typeface="Raleway" pitchFamily="2" charset="-18"/>
              </a:rPr>
              <a:t> </a:t>
            </a:r>
          </a:p>
          <a:p>
            <a:r>
              <a:rPr lang="en-GB" sz="1800" spc="85" dirty="0">
                <a:latin typeface="Raleway" pitchFamily="2" charset="-18"/>
              </a:rPr>
              <a:t>47</a:t>
            </a:r>
            <a:r>
              <a:rPr lang="en-GB" sz="1800" spc="-75" dirty="0">
                <a:latin typeface="Raleway" pitchFamily="2" charset="-18"/>
              </a:rPr>
              <a:t> </a:t>
            </a:r>
            <a:r>
              <a:rPr lang="en-GB" sz="1800" spc="-45" dirty="0">
                <a:latin typeface="Raleway" pitchFamily="2" charset="-18"/>
              </a:rPr>
              <a:t>centres from </a:t>
            </a:r>
            <a:r>
              <a:rPr lang="en-GB" sz="1800" spc="85" dirty="0">
                <a:latin typeface="Raleway" pitchFamily="2" charset="-18"/>
              </a:rPr>
              <a:t>18</a:t>
            </a:r>
            <a:r>
              <a:rPr lang="en-GB" sz="1800" spc="-80" dirty="0">
                <a:latin typeface="Raleway" pitchFamily="2" charset="-18"/>
              </a:rPr>
              <a:t> countries </a:t>
            </a:r>
            <a:endParaRPr lang="en-GB" dirty="0">
              <a:latin typeface="Raleway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8069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0B56A-AFC7-DB7A-FD61-35549CC9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INTERNATIONAL COLLABORATION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9AD28B1-7075-D4BA-51D9-A61434C85483}"/>
              </a:ext>
            </a:extLst>
          </p:cNvPr>
          <p:cNvSpPr/>
          <p:nvPr/>
        </p:nvSpPr>
        <p:spPr>
          <a:xfrm>
            <a:off x="8400256" y="5625720"/>
            <a:ext cx="3384376" cy="714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3004DD02-CCEE-6167-04C4-7F3789B750FB}"/>
              </a:ext>
            </a:extLst>
          </p:cNvPr>
          <p:cNvSpPr/>
          <p:nvPr/>
        </p:nvSpPr>
        <p:spPr>
          <a:xfrm>
            <a:off x="3250419" y="1542276"/>
            <a:ext cx="6910" cy="238965"/>
          </a:xfrm>
          <a:custGeom>
            <a:avLst/>
            <a:gdLst/>
            <a:ahLst/>
            <a:cxnLst/>
            <a:rect l="l" t="t" r="r" b="b"/>
            <a:pathLst>
              <a:path w="7619" h="263525">
                <a:moveTo>
                  <a:pt x="7480" y="0"/>
                </a:moveTo>
                <a:lnTo>
                  <a:pt x="0" y="0"/>
                </a:lnTo>
                <a:lnTo>
                  <a:pt x="0" y="263423"/>
                </a:lnTo>
                <a:lnTo>
                  <a:pt x="7480" y="263423"/>
                </a:lnTo>
                <a:lnTo>
                  <a:pt x="7480" y="0"/>
                </a:lnTo>
                <a:close/>
              </a:path>
            </a:pathLst>
          </a:custGeom>
          <a:solidFill>
            <a:srgbClr val="919398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35">
            <a:extLst>
              <a:ext uri="{FF2B5EF4-FFF2-40B4-BE49-F238E27FC236}">
                <a16:creationId xmlns:a16="http://schemas.microsoft.com/office/drawing/2014/main" id="{85CC4FBB-07BA-1143-6F80-EA550F341EF1}"/>
              </a:ext>
            </a:extLst>
          </p:cNvPr>
          <p:cNvSpPr txBox="1"/>
          <p:nvPr/>
        </p:nvSpPr>
        <p:spPr>
          <a:xfrm>
            <a:off x="4595838" y="5463864"/>
            <a:ext cx="1972755" cy="33261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086" b="1" dirty="0">
                <a:solidFill>
                  <a:srgbClr val="FFFFFF"/>
                </a:solidFill>
                <a:latin typeface="Gothic Uralic"/>
                <a:cs typeface="Gothic Uralic"/>
              </a:rPr>
              <a:t>Sites</a:t>
            </a:r>
            <a:r>
              <a:rPr sz="2086" b="1" spc="-82" dirty="0">
                <a:solidFill>
                  <a:srgbClr val="FFFFFF"/>
                </a:solidFill>
                <a:latin typeface="Gothic Uralic"/>
                <a:cs typeface="Gothic Uralic"/>
              </a:rPr>
              <a:t> </a:t>
            </a:r>
            <a:r>
              <a:rPr sz="2086" b="1" dirty="0">
                <a:solidFill>
                  <a:srgbClr val="FFFFFF"/>
                </a:solidFill>
                <a:latin typeface="Gothic Uralic"/>
                <a:cs typeface="Gothic Uralic"/>
              </a:rPr>
              <a:t>activated:</a:t>
            </a:r>
            <a:endParaRPr sz="2086" dirty="0">
              <a:latin typeface="Gothic Uralic"/>
              <a:cs typeface="Gothic Uralic"/>
            </a:endParaRPr>
          </a:p>
        </p:txBody>
      </p:sp>
      <p:sp>
        <p:nvSpPr>
          <p:cNvPr id="7" name="Podnadpis 1">
            <a:extLst>
              <a:ext uri="{FF2B5EF4-FFF2-40B4-BE49-F238E27FC236}">
                <a16:creationId xmlns:a16="http://schemas.microsoft.com/office/drawing/2014/main" id="{CEB46766-6E2B-FFC9-FBAF-9A260BCC5A95}"/>
              </a:ext>
            </a:extLst>
          </p:cNvPr>
          <p:cNvSpPr txBox="1">
            <a:spLocks/>
          </p:cNvSpPr>
          <p:nvPr/>
        </p:nvSpPr>
        <p:spPr>
          <a:xfrm>
            <a:off x="1467905" y="1329254"/>
            <a:ext cx="4980277" cy="1071046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2867AE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468" defTabSz="727272">
              <a:spcBef>
                <a:spcPts val="106"/>
              </a:spcBef>
              <a:buClr>
                <a:srgbClr val="05416B"/>
              </a:buClr>
              <a:buSzPts val="700"/>
              <a:tabLst>
                <a:tab pos="1713760" algn="l"/>
              </a:tabLst>
              <a:defRPr/>
            </a:pPr>
            <a:r>
              <a:rPr lang="cs-CZ" sz="1200" kern="0" dirty="0">
                <a:solidFill>
                  <a:srgbClr val="05416B"/>
                </a:solidFill>
                <a:latin typeface="Arial Narrow"/>
                <a:sym typeface="Arial Narrow"/>
              </a:rPr>
              <a:t>Study</a:t>
            </a:r>
            <a:r>
              <a:rPr lang="en-GB" sz="1200" kern="0" dirty="0">
                <a:solidFill>
                  <a:srgbClr val="05416B"/>
                </a:solidFill>
                <a:latin typeface="Arial Narrow"/>
                <a:sym typeface="Arial Narrow"/>
              </a:rPr>
              <a:t> Chair: 	David Cibula</a:t>
            </a:r>
          </a:p>
          <a:p>
            <a:pPr marL="13468" defTabSz="727272">
              <a:spcBef>
                <a:spcPts val="5"/>
              </a:spcBef>
              <a:buClr>
                <a:srgbClr val="05416B"/>
              </a:buClr>
              <a:buSzPts val="700"/>
              <a:tabLst>
                <a:tab pos="1713760" algn="l"/>
              </a:tabLst>
              <a:defRPr/>
            </a:pPr>
            <a:r>
              <a:rPr lang="en-GB" sz="1200" kern="0" dirty="0">
                <a:solidFill>
                  <a:srgbClr val="05416B"/>
                </a:solidFill>
                <a:latin typeface="Arial Narrow"/>
                <a:sym typeface="Arial Narrow"/>
              </a:rPr>
              <a:t>Main Investigator: 	Roman Kocian</a:t>
            </a:r>
          </a:p>
          <a:p>
            <a:pPr marL="13468" defTabSz="727272">
              <a:spcBef>
                <a:spcPts val="5"/>
              </a:spcBef>
              <a:buClr>
                <a:srgbClr val="05416B"/>
              </a:buClr>
              <a:buSzPts val="700"/>
              <a:tabLst>
                <a:tab pos="1713760" algn="l"/>
              </a:tabLst>
              <a:defRPr/>
            </a:pPr>
            <a:r>
              <a:rPr lang="en-GB" sz="1200" kern="0" dirty="0">
                <a:solidFill>
                  <a:srgbClr val="05416B"/>
                </a:solidFill>
                <a:latin typeface="Arial Narrow"/>
                <a:sym typeface="Arial Narrow"/>
              </a:rPr>
              <a:t>Central pathology review: 	Pavel Dundr</a:t>
            </a:r>
          </a:p>
          <a:p>
            <a:pPr marL="13468" defTabSz="727272">
              <a:spcBef>
                <a:spcPts val="5"/>
              </a:spcBef>
              <a:buClr>
                <a:srgbClr val="05416B"/>
              </a:buClr>
              <a:buSzPts val="700"/>
              <a:tabLst>
                <a:tab pos="1713760" algn="l"/>
              </a:tabLst>
              <a:defRPr/>
            </a:pPr>
            <a:r>
              <a:rPr lang="en-GB" sz="1200" kern="0" dirty="0">
                <a:solidFill>
                  <a:srgbClr val="05416B"/>
                </a:solidFill>
                <a:latin typeface="Arial Narrow"/>
                <a:sym typeface="Arial Narrow"/>
              </a:rPr>
              <a:t>	Kristyna Nemejcova</a:t>
            </a:r>
          </a:p>
          <a:p>
            <a:pPr marL="13468" defTabSz="727272">
              <a:spcBef>
                <a:spcPts val="5"/>
              </a:spcBef>
              <a:buClr>
                <a:srgbClr val="05416B"/>
              </a:buClr>
              <a:buSzPts val="700"/>
              <a:tabLst>
                <a:tab pos="1713760" algn="l"/>
              </a:tabLst>
              <a:defRPr/>
            </a:pPr>
            <a:r>
              <a:rPr lang="cs-CZ" sz="1200" kern="0" dirty="0">
                <a:solidFill>
                  <a:srgbClr val="05416B"/>
                </a:solidFill>
                <a:latin typeface="Arial Narrow"/>
                <a:sym typeface="Arial Narrow"/>
              </a:rPr>
              <a:t>Study</a:t>
            </a:r>
            <a:r>
              <a:rPr lang="en-GB" sz="1200" kern="0" dirty="0">
                <a:solidFill>
                  <a:srgbClr val="05416B"/>
                </a:solidFill>
                <a:latin typeface="Arial Narrow"/>
                <a:sym typeface="Arial Narrow"/>
              </a:rPr>
              <a:t> coordinators: 	Ivana Nohova, Irena Jasova</a:t>
            </a:r>
          </a:p>
          <a:p>
            <a:pPr defTabSz="727272">
              <a:defRPr/>
            </a:pPr>
            <a:endParaRPr lang="en-GB" sz="1114" kern="0" dirty="0"/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BADF15EC-9ECC-6BAD-DCA7-3308554EC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225108"/>
              </p:ext>
            </p:extLst>
          </p:nvPr>
        </p:nvGraphicFramePr>
        <p:xfrm>
          <a:off x="1466607" y="2584842"/>
          <a:ext cx="4967987" cy="3682464"/>
        </p:xfrm>
        <a:graphic>
          <a:graphicData uri="http://schemas.openxmlformats.org/drawingml/2006/table">
            <a:tbl>
              <a:tblPr/>
              <a:tblGrid>
                <a:gridCol w="93825">
                  <a:extLst>
                    <a:ext uri="{9D8B030D-6E8A-4147-A177-3AD203B41FA5}">
                      <a16:colId xmlns:a16="http://schemas.microsoft.com/office/drawing/2014/main" val="2574459548"/>
                    </a:ext>
                  </a:extLst>
                </a:gridCol>
                <a:gridCol w="2356502">
                  <a:extLst>
                    <a:ext uri="{9D8B030D-6E8A-4147-A177-3AD203B41FA5}">
                      <a16:colId xmlns:a16="http://schemas.microsoft.com/office/drawing/2014/main" val="2313579244"/>
                    </a:ext>
                  </a:extLst>
                </a:gridCol>
                <a:gridCol w="627520">
                  <a:extLst>
                    <a:ext uri="{9D8B030D-6E8A-4147-A177-3AD203B41FA5}">
                      <a16:colId xmlns:a16="http://schemas.microsoft.com/office/drawing/2014/main" val="2694425048"/>
                    </a:ext>
                  </a:extLst>
                </a:gridCol>
                <a:gridCol w="1890140">
                  <a:extLst>
                    <a:ext uri="{9D8B030D-6E8A-4147-A177-3AD203B41FA5}">
                      <a16:colId xmlns:a16="http://schemas.microsoft.com/office/drawing/2014/main" val="1366670728"/>
                    </a:ext>
                  </a:extLst>
                </a:gridCol>
              </a:tblGrid>
              <a:tr h="26723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6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Non-ENGOT sites</a:t>
                      </a:r>
                    </a:p>
                    <a:p>
                      <a:pPr algn="l" fontAlgn="b"/>
                      <a:endParaRPr lang="en-GB" sz="6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100" b="1" u="none" strike="noStrike" noProof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11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Principal investigator</a:t>
                      </a:r>
                    </a:p>
                    <a:p>
                      <a:pPr algn="l" fontAlgn="b"/>
                      <a:endParaRPr lang="en-GB" sz="6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79594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Asklepios Klinik Hamburg Altona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Germany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Christhardt Köhler, MD,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438780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La Paz University Hospital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Spain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Ignacio Zapardiel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212015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Hospital Clinico San Carlos Madrid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Spain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Pluvio J. Coronado Martín,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367232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MD Anderson Cancer Center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Spain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Francisco de Santiago García,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86069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Hospital Clinic de Barcelona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Spain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A. Torné,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167308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Hospital Universitari de Bellvitge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Spain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Jordi Ponce i Sebastià,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610249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Fundacion Instituto Valenciano de Oncologia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Spain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Cristina Zorrero,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402439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Hospital of Canary Islands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Spain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Octavio Arencibia Sánchez,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489221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San Gerardo Hospital Monza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Italy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Fabio Landoni, MD,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06922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Fondazione IRCCS Istituto Nazionale </a:t>
                      </a:r>
                      <a:r>
                        <a:rPr lang="en-GB" sz="1050" u="none" strike="noStrike" noProof="0" dirty="0" err="1">
                          <a:effectLst/>
                          <a:latin typeface="Arial Narrow" panose="020B0606020202030204" pitchFamily="34" charset="0"/>
                        </a:rPr>
                        <a:t>Tumori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Italy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Francesco Raspagliesi, MD,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710887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Academic Medical Center Amsterdam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Netherlands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Luc van Lonkhuijzen,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103225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Hospital Español de Buenos Aires 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Argentina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Juan Carlos Staringer, MD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055252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Institute of Oncology Angel H. Roffo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Argentina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Marcela Ostojich,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847817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Hospital de Alta Complejidad de Formosa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Argentina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Juan Carlos Staringer, MD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06750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Trondheim University Hospital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Norway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Solveig Tingulstad,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722102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Podilskyy Regional Oncological Centre Vinnytsia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Ukraine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Andriy Hryhorenki,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99125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Instituto Portugues de Oncologia do Porto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Portugal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Almerinda Petiz,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620277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of Pretoria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South Africa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Leon C. Snyman, MD,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78206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Medizinische Universität Graz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Austria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Karl Tamussino, M.D,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922600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Luzerner Kantonsspital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Switzerland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Barbara Kipp,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516152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Alexandra Hospital Athens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Greece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Dimitrios Haidopoulos,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10" marR="2610" marT="2610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724812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D61CA581-9D38-8729-012F-7BCE3FAD4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792781"/>
              </p:ext>
            </p:extLst>
          </p:nvPr>
        </p:nvGraphicFramePr>
        <p:xfrm>
          <a:off x="6783021" y="1329254"/>
          <a:ext cx="4981576" cy="3361669"/>
        </p:xfrm>
        <a:graphic>
          <a:graphicData uri="http://schemas.openxmlformats.org/drawingml/2006/table">
            <a:tbl>
              <a:tblPr/>
              <a:tblGrid>
                <a:gridCol w="134803">
                  <a:extLst>
                    <a:ext uri="{9D8B030D-6E8A-4147-A177-3AD203B41FA5}">
                      <a16:colId xmlns:a16="http://schemas.microsoft.com/office/drawing/2014/main" val="2045198302"/>
                    </a:ext>
                  </a:extLst>
                </a:gridCol>
                <a:gridCol w="1977077">
                  <a:extLst>
                    <a:ext uri="{9D8B030D-6E8A-4147-A177-3AD203B41FA5}">
                      <a16:colId xmlns:a16="http://schemas.microsoft.com/office/drawing/2014/main" val="2668240703"/>
                    </a:ext>
                  </a:extLst>
                </a:gridCol>
                <a:gridCol w="826776">
                  <a:extLst>
                    <a:ext uri="{9D8B030D-6E8A-4147-A177-3AD203B41FA5}">
                      <a16:colId xmlns:a16="http://schemas.microsoft.com/office/drawing/2014/main" val="702178618"/>
                    </a:ext>
                  </a:extLst>
                </a:gridCol>
                <a:gridCol w="2042920">
                  <a:extLst>
                    <a:ext uri="{9D8B030D-6E8A-4147-A177-3AD203B41FA5}">
                      <a16:colId xmlns:a16="http://schemas.microsoft.com/office/drawing/2014/main" val="2742105536"/>
                    </a:ext>
                  </a:extLst>
                </a:gridCol>
              </a:tblGrid>
              <a:tr h="26723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Principal investigator</a:t>
                      </a:r>
                    </a:p>
                    <a:p>
                      <a:pPr algn="l" fontAlgn="b">
                        <a:spcAft>
                          <a:spcPts val="600"/>
                        </a:spcAft>
                      </a:pPr>
                      <a:endParaRPr lang="en-GB" sz="6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196399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General University Hospital Prague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Czech Republic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David Cibula, MD, PhD, FCMA,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239101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Bulovka Hospital Prague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Czech Republic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Borek Sehnal,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698221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Hospital Ostrava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Czech Republic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Jaroslav Klát, MD, PhD, Ass.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109078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Hospital Plzeň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Czech Republic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Zdeněk Novotný, MD, PhD, CSc.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118834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Hospital Olomouc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Czech Republic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Radovan Pilka, MD,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151228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Hospital České Budějovice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Czech Republic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Martin Michal,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814521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Tomas Bata Regional Hospital Zlin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Czech Republic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Pavel Havelka,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538586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Hospital Brno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Czech Republic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Luboš Minář, MD, 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308524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Clinical Centre Gdańsk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Poland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Dariusz Wydra, MD, PhD, Ass.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413679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Jagiellonian University Medical College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Poland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Kazimierz Pitynski, MD, PhD, Ass.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230024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Swietokrzyskie Cancer Center Kielce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Poland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Kamil Zalewski, MD; Marcin Misiek,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101429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Institute of Mother and Child Warsaw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Poland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Grzegorz Szewczyk,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253992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Israeli Oncological Hospital Plyuty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Ukraine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Alla Vinnytska,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096085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Hospital Trenčín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Slovakia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Peter Kaščák,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233393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Hospital Bratislava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Slovakia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Mikuláš Redecha,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820900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Oncology Institute of East Slovakia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Slovakia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Róbert Tóth,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643687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Medical Centre Maribor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Slovenia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Maja Pakiž, MD, PhD, Ass.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428474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Medical Centre Ljubljana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Slovenia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Špela Smrkolj, MD, PhD, Ass.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329862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of Debrecen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Hungary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Róbert Póka, MD,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45" marR="2845" marT="2845" marB="0" anchor="b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074094"/>
                  </a:ext>
                </a:extLst>
              </a:tr>
            </a:tbl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94C6B684-E3BB-C0D6-FFE5-F51529020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449" y="1226221"/>
            <a:ext cx="1456262" cy="368962"/>
          </a:xfrm>
          <a:prstGeom prst="rect">
            <a:avLst/>
          </a:prstGeom>
        </p:spPr>
      </p:pic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4F3195E1-CD40-973A-C481-10004BC7D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42416"/>
              </p:ext>
            </p:extLst>
          </p:nvPr>
        </p:nvGraphicFramePr>
        <p:xfrm>
          <a:off x="6791325" y="4825481"/>
          <a:ext cx="4981575" cy="1441260"/>
        </p:xfrm>
        <a:graphic>
          <a:graphicData uri="http://schemas.openxmlformats.org/drawingml/2006/table">
            <a:tbl>
              <a:tblPr/>
              <a:tblGrid>
                <a:gridCol w="155946">
                  <a:extLst>
                    <a:ext uri="{9D8B030D-6E8A-4147-A177-3AD203B41FA5}">
                      <a16:colId xmlns:a16="http://schemas.microsoft.com/office/drawing/2014/main" val="2344222388"/>
                    </a:ext>
                  </a:extLst>
                </a:gridCol>
                <a:gridCol w="1957976">
                  <a:extLst>
                    <a:ext uri="{9D8B030D-6E8A-4147-A177-3AD203B41FA5}">
                      <a16:colId xmlns:a16="http://schemas.microsoft.com/office/drawing/2014/main" val="3151733079"/>
                    </a:ext>
                  </a:extLst>
                </a:gridCol>
                <a:gridCol w="823043">
                  <a:extLst>
                    <a:ext uri="{9D8B030D-6E8A-4147-A177-3AD203B41FA5}">
                      <a16:colId xmlns:a16="http://schemas.microsoft.com/office/drawing/2014/main" val="659797666"/>
                    </a:ext>
                  </a:extLst>
                </a:gridCol>
                <a:gridCol w="2044610">
                  <a:extLst>
                    <a:ext uri="{9D8B030D-6E8A-4147-A177-3AD203B41FA5}">
                      <a16:colId xmlns:a16="http://schemas.microsoft.com/office/drawing/2014/main" val="1688087494"/>
                    </a:ext>
                  </a:extLst>
                </a:gridCol>
              </a:tblGrid>
              <a:tr h="26723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Principal investigator</a:t>
                      </a:r>
                    </a:p>
                    <a:p>
                      <a:pPr algn="l" fontAlgn="b"/>
                      <a:endParaRPr lang="en-GB" sz="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062078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Cliniques Universitaires Saint-Luc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Belgium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Mathieu Luyckx,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539529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CHU Saint Pierre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Belgium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Dario Bucella,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64875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University Hospitals Leuven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Belgium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Toon Van Gorp, MD,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065279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Notre Dame des Bruyeres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Belgium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Kridelka Frederic, MD,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309561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AZ Turnhout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Belgium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Isabelle Cadron, MD, PhD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8286881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UZ Gent - Vrouwenkliniek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Belgium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Philippe Tummers, MD, PhD, Prof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403517"/>
                  </a:ext>
                </a:extLst>
              </a:tr>
              <a:tr h="16200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CHU Ambroise Paré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Belgium</a:t>
                      </a:r>
                      <a:endParaRPr lang="en-GB" sz="1050" b="0" i="0" u="none" strike="noStrike" noProof="0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050" u="none" strike="noStrike" noProof="0" dirty="0">
                          <a:effectLst/>
                          <a:latin typeface="Arial Narrow" panose="020B0606020202030204" pitchFamily="34" charset="0"/>
                        </a:rPr>
                        <a:t>Nathalie Cornez, MD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98" marR="7698" marT="7698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230155"/>
                  </a:ext>
                </a:extLst>
              </a:tr>
            </a:tbl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A89AA5ED-800E-D095-445E-65230405E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462" y="4714693"/>
            <a:ext cx="378339" cy="388248"/>
          </a:xfrm>
          <a:prstGeom prst="rect">
            <a:avLst/>
          </a:prstGeom>
        </p:spPr>
      </p:pic>
      <p:pic>
        <p:nvPicPr>
          <p:cNvPr id="13" name="Picture 4" descr="Znak 1. lékařské fakulty - 1. lékařská fakulta Univerzity Karlovy">
            <a:extLst>
              <a:ext uri="{FF2B5EF4-FFF2-40B4-BE49-F238E27FC236}">
                <a16:creationId xmlns:a16="http://schemas.microsoft.com/office/drawing/2014/main" id="{CAE1FBCD-6E58-9F1C-E20B-1DA5D7CB7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10" y="1406817"/>
            <a:ext cx="457101" cy="45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gotyp – Všeobecná fakultní nemocnice v Praze">
            <a:extLst>
              <a:ext uri="{FF2B5EF4-FFF2-40B4-BE49-F238E27FC236}">
                <a16:creationId xmlns:a16="http://schemas.microsoft.com/office/drawing/2014/main" id="{157457F0-5AE9-6EF5-E7A5-96133E6BC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46" y="1406662"/>
            <a:ext cx="458115" cy="4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1D485E67-6FA9-501F-FE90-31E75E2630D3}"/>
              </a:ext>
            </a:extLst>
          </p:cNvPr>
          <p:cNvSpPr txBox="1"/>
          <p:nvPr/>
        </p:nvSpPr>
        <p:spPr>
          <a:xfrm>
            <a:off x="1317523" y="515345"/>
            <a:ext cx="96360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014772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/>
          <p:nvPr/>
        </p:nvSpPr>
        <p:spPr>
          <a:xfrm>
            <a:off x="2063867" y="1435333"/>
            <a:ext cx="10128000" cy="38504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7362000" y="3234933"/>
            <a:ext cx="6612000" cy="8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PRIMARY ENDPOINT</a:t>
            </a:r>
            <a:br>
              <a:rPr lang="cs-CZ" sz="3200" dirty="0">
                <a:solidFill>
                  <a:srgbClr val="FFFFFF"/>
                </a:solidFill>
              </a:rPr>
            </a:br>
            <a:r>
              <a:rPr lang="cs-CZ" sz="3200" dirty="0">
                <a:solidFill>
                  <a:srgbClr val="FFFFFF"/>
                </a:solidFill>
              </a:rPr>
              <a:t>SURVIVAL OUTCOMES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 idx="2"/>
          </p:nvPr>
        </p:nvSpPr>
        <p:spPr>
          <a:xfrm>
            <a:off x="7362000" y="2947433"/>
            <a:ext cx="2205600" cy="4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6000" dirty="0">
                <a:solidFill>
                  <a:srgbClr val="FFFFFF"/>
                </a:solidFill>
              </a:rPr>
              <a:t>0</a:t>
            </a:r>
            <a:r>
              <a:rPr lang="cs-CZ" sz="6000" dirty="0">
                <a:solidFill>
                  <a:srgbClr val="FFFFFF"/>
                </a:solidFill>
              </a:rPr>
              <a:t>4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15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2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PRIMARY ENDPOINT PRESENTATION</a:t>
            </a:r>
            <a:endParaRPr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6B9E01-1A06-E00B-397C-097AE0DC8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17" y="171449"/>
            <a:ext cx="5615867" cy="31194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7F65A2-6511-2E8B-BE5E-DD4663DBD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617" y="3567097"/>
            <a:ext cx="5637361" cy="311945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24D16E1-34FF-1767-A89A-4E7BFFAC6FCE}"/>
              </a:ext>
            </a:extLst>
          </p:cNvPr>
          <p:cNvSpPr txBox="1"/>
          <p:nvPr/>
        </p:nvSpPr>
        <p:spPr>
          <a:xfrm>
            <a:off x="6982870" y="3999639"/>
            <a:ext cx="51957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ESGO 2024, Barcelona, </a:t>
            </a:r>
            <a:r>
              <a:rPr lang="cs-CZ" sz="1600" b="1" dirty="0" err="1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Spain</a:t>
            </a:r>
            <a:r>
              <a:rPr lang="cs-CZ" sz="1600" b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cs-CZ" sz="1600" b="1" u="sng" dirty="0">
                <a:solidFill>
                  <a:srgbClr val="0000FF"/>
                </a:solidFill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https://congress.esgo.org/</a:t>
            </a:r>
            <a:endParaRPr lang="cs-CZ" dirty="0">
              <a:effectLst/>
              <a:latin typeface="Raleway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47675"/>
            <a:r>
              <a:rPr lang="cs-CZ" sz="1600" b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cs-CZ" dirty="0">
              <a:effectLst/>
              <a:latin typeface="Raleway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47675"/>
            <a:r>
              <a:rPr lang="cs-CZ" sz="1600" b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Best Oral </a:t>
            </a:r>
            <a:r>
              <a:rPr lang="cs-CZ" sz="1600" b="1" dirty="0" err="1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presentation</a:t>
            </a:r>
            <a:endParaRPr lang="cs-CZ" dirty="0">
              <a:effectLst/>
              <a:latin typeface="Raleway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895350"/>
            <a:r>
              <a:rPr lang="cs-CZ" sz="1600" i="1" dirty="0" err="1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Presented</a:t>
            </a:r>
            <a:r>
              <a:rPr lang="cs-CZ" sz="1600" i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 by:</a:t>
            </a:r>
            <a:r>
              <a:rPr lang="cs-CZ" sz="1600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 David Cibula</a:t>
            </a:r>
            <a:endParaRPr lang="cs-CZ" dirty="0">
              <a:effectLst/>
              <a:latin typeface="Raleway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51BD36A-2025-18C7-F0EA-B7336BC26228}"/>
              </a:ext>
            </a:extLst>
          </p:cNvPr>
          <p:cNvSpPr txBox="1"/>
          <p:nvPr/>
        </p:nvSpPr>
        <p:spPr>
          <a:xfrm>
            <a:off x="6982870" y="1167559"/>
            <a:ext cx="51957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SGO 2024, San Diego, USA </a:t>
            </a:r>
            <a:r>
              <a:rPr lang="cs-CZ" sz="1600" b="1" u="sng" dirty="0">
                <a:solidFill>
                  <a:srgbClr val="0000FF"/>
                </a:solidFill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  <a:hlinkClick r:id="rId6"/>
              </a:rPr>
              <a:t>https://www.sgo.org/events/annual-meeting/</a:t>
            </a:r>
            <a:endParaRPr lang="cs-CZ" dirty="0">
              <a:effectLst/>
              <a:latin typeface="Raleway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895350"/>
            <a:r>
              <a:rPr lang="cs-CZ" sz="1600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cs-CZ" dirty="0">
              <a:effectLst/>
              <a:latin typeface="Raleway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47675"/>
            <a:r>
              <a:rPr lang="cs-CZ" sz="1600" b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Oral: Late </a:t>
            </a:r>
            <a:r>
              <a:rPr lang="cs-CZ" sz="1600" b="1" dirty="0" err="1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breaking</a:t>
            </a:r>
            <a:r>
              <a:rPr lang="cs-CZ" sz="1600" b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cs-CZ" sz="1600" b="1" dirty="0" err="1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abstract</a:t>
            </a:r>
            <a:r>
              <a:rPr lang="cs-CZ" sz="1600" b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cs-CZ" sz="1600" b="1" dirty="0" err="1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presentation</a:t>
            </a:r>
            <a:endParaRPr lang="cs-CZ" dirty="0">
              <a:effectLst/>
              <a:latin typeface="Raleway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895350"/>
            <a:r>
              <a:rPr lang="cs-CZ" sz="1600" i="1" dirty="0" err="1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Presented</a:t>
            </a:r>
            <a:r>
              <a:rPr lang="cs-CZ" sz="1600" i="1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 by:</a:t>
            </a:r>
            <a:r>
              <a:rPr lang="cs-CZ" sz="1600" dirty="0">
                <a:effectLst/>
                <a:latin typeface="Raleway" pitchFamily="2" charset="-18"/>
                <a:ea typeface="Aptos" panose="020B0004020202020204" pitchFamily="34" charset="0"/>
                <a:cs typeface="Aptos" panose="020B0004020202020204" pitchFamily="34" charset="0"/>
              </a:rPr>
              <a:t> David Cibula</a:t>
            </a:r>
            <a:endParaRPr lang="cs-CZ" dirty="0">
              <a:effectLst/>
              <a:latin typeface="Raleway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0ABEFFF-2A33-A285-5C44-58BFA0E730AF}"/>
              </a:ext>
            </a:extLst>
          </p:cNvPr>
          <p:cNvSpPr txBox="1"/>
          <p:nvPr/>
        </p:nvSpPr>
        <p:spPr>
          <a:xfrm>
            <a:off x="8100728" y="6317219"/>
            <a:ext cx="3982629" cy="369332"/>
          </a:xfrm>
          <a:prstGeom prst="rect">
            <a:avLst/>
          </a:prstGeom>
          <a:solidFill>
            <a:srgbClr val="CADCDC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Currently under review</a:t>
            </a:r>
            <a:r>
              <a:rPr lang="cs-CZ" dirty="0"/>
              <a:t> in </a:t>
            </a:r>
            <a:r>
              <a:rPr lang="cs-CZ" dirty="0" err="1"/>
              <a:t>Nature</a:t>
            </a:r>
            <a:r>
              <a:rPr lang="cs-CZ" dirty="0"/>
              <a:t> </a:t>
            </a:r>
            <a:r>
              <a:rPr lang="cs-CZ" dirty="0" err="1"/>
              <a:t>Cancer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698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8CBCB-3C56-5FFE-71D1-DDCC91A5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Raleway" pitchFamily="2" charset="-18"/>
              </a:rPr>
              <a:t>PATIENT FLOW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BFBBE8-06C9-C1C7-D33A-9252DB38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581" y="176213"/>
            <a:ext cx="1698600" cy="598647"/>
          </a:xfrm>
          <a:prstGeom prst="rect">
            <a:avLst/>
          </a:prstGeom>
        </p:spPr>
      </p:pic>
      <p:sp>
        <p:nvSpPr>
          <p:cNvPr id="5" name="object 15">
            <a:extLst>
              <a:ext uri="{FF2B5EF4-FFF2-40B4-BE49-F238E27FC236}">
                <a16:creationId xmlns:a16="http://schemas.microsoft.com/office/drawing/2014/main" id="{95A13A83-6394-3BF8-8442-B33688D66C77}"/>
              </a:ext>
            </a:extLst>
          </p:cNvPr>
          <p:cNvSpPr/>
          <p:nvPr/>
        </p:nvSpPr>
        <p:spPr>
          <a:xfrm>
            <a:off x="4506957" y="1760477"/>
            <a:ext cx="798195" cy="1075690"/>
          </a:xfrm>
          <a:custGeom>
            <a:avLst/>
            <a:gdLst/>
            <a:ahLst/>
            <a:cxnLst/>
            <a:rect l="l" t="t" r="r" b="b"/>
            <a:pathLst>
              <a:path w="798195" h="1075689">
                <a:moveTo>
                  <a:pt x="664818" y="1075174"/>
                </a:moveTo>
                <a:lnTo>
                  <a:pt x="132968" y="1075174"/>
                </a:lnTo>
                <a:lnTo>
                  <a:pt x="90939" y="1068517"/>
                </a:lnTo>
                <a:lnTo>
                  <a:pt x="54438" y="1049982"/>
                </a:lnTo>
                <a:lnTo>
                  <a:pt x="25654" y="1021720"/>
                </a:lnTo>
                <a:lnTo>
                  <a:pt x="6778" y="985883"/>
                </a:lnTo>
                <a:lnTo>
                  <a:pt x="0" y="944621"/>
                </a:lnTo>
                <a:lnTo>
                  <a:pt x="0" y="130564"/>
                </a:lnTo>
                <a:lnTo>
                  <a:pt x="6778" y="89296"/>
                </a:lnTo>
                <a:lnTo>
                  <a:pt x="25654" y="53456"/>
                </a:lnTo>
                <a:lnTo>
                  <a:pt x="54438" y="25192"/>
                </a:lnTo>
                <a:lnTo>
                  <a:pt x="90939" y="6656"/>
                </a:lnTo>
                <a:lnTo>
                  <a:pt x="132968" y="0"/>
                </a:lnTo>
                <a:lnTo>
                  <a:pt x="664818" y="0"/>
                </a:lnTo>
                <a:lnTo>
                  <a:pt x="706841" y="6656"/>
                </a:lnTo>
                <a:lnTo>
                  <a:pt x="743339" y="25192"/>
                </a:lnTo>
                <a:lnTo>
                  <a:pt x="772120" y="53456"/>
                </a:lnTo>
                <a:lnTo>
                  <a:pt x="790996" y="89296"/>
                </a:lnTo>
                <a:lnTo>
                  <a:pt x="797774" y="130564"/>
                </a:lnTo>
                <a:lnTo>
                  <a:pt x="797774" y="944621"/>
                </a:lnTo>
                <a:lnTo>
                  <a:pt x="790996" y="985883"/>
                </a:lnTo>
                <a:lnTo>
                  <a:pt x="772120" y="1021720"/>
                </a:lnTo>
                <a:lnTo>
                  <a:pt x="743339" y="1049982"/>
                </a:lnTo>
                <a:lnTo>
                  <a:pt x="706841" y="1068517"/>
                </a:lnTo>
                <a:lnTo>
                  <a:pt x="664818" y="10751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Raleway" pitchFamily="2" charset="-18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DAD347F3-06C5-07C8-601D-9D351DFFDA2D}"/>
              </a:ext>
            </a:extLst>
          </p:cNvPr>
          <p:cNvSpPr/>
          <p:nvPr/>
        </p:nvSpPr>
        <p:spPr>
          <a:xfrm>
            <a:off x="5816749" y="1556434"/>
            <a:ext cx="2376264" cy="646331"/>
          </a:xfrm>
          <a:custGeom>
            <a:avLst/>
            <a:gdLst/>
            <a:ahLst/>
            <a:cxnLst/>
            <a:rect l="l" t="t" r="r" b="b"/>
            <a:pathLst>
              <a:path w="1229995" h="1471295">
                <a:moveTo>
                  <a:pt x="1024550" y="1470911"/>
                </a:moveTo>
                <a:lnTo>
                  <a:pt x="204924" y="1470911"/>
                </a:lnTo>
                <a:lnTo>
                  <a:pt x="157937" y="1465640"/>
                </a:lnTo>
                <a:lnTo>
                  <a:pt x="114803" y="1450627"/>
                </a:lnTo>
                <a:lnTo>
                  <a:pt x="76754" y="1427068"/>
                </a:lnTo>
                <a:lnTo>
                  <a:pt x="45019" y="1396163"/>
                </a:lnTo>
                <a:lnTo>
                  <a:pt x="20828" y="1359109"/>
                </a:lnTo>
                <a:lnTo>
                  <a:pt x="5412" y="1317104"/>
                </a:lnTo>
                <a:lnTo>
                  <a:pt x="0" y="1271347"/>
                </a:lnTo>
                <a:lnTo>
                  <a:pt x="0" y="199564"/>
                </a:lnTo>
                <a:lnTo>
                  <a:pt x="5412" y="153806"/>
                </a:lnTo>
                <a:lnTo>
                  <a:pt x="20828" y="111801"/>
                </a:lnTo>
                <a:lnTo>
                  <a:pt x="45019" y="74747"/>
                </a:lnTo>
                <a:lnTo>
                  <a:pt x="76754" y="43842"/>
                </a:lnTo>
                <a:lnTo>
                  <a:pt x="114803" y="20284"/>
                </a:lnTo>
                <a:lnTo>
                  <a:pt x="157937" y="5270"/>
                </a:lnTo>
                <a:lnTo>
                  <a:pt x="204924" y="0"/>
                </a:lnTo>
                <a:lnTo>
                  <a:pt x="1024550" y="0"/>
                </a:lnTo>
                <a:lnTo>
                  <a:pt x="1071536" y="5270"/>
                </a:lnTo>
                <a:lnTo>
                  <a:pt x="1114668" y="20284"/>
                </a:lnTo>
                <a:lnTo>
                  <a:pt x="1152715" y="43842"/>
                </a:lnTo>
                <a:lnTo>
                  <a:pt x="1184447" y="74747"/>
                </a:lnTo>
                <a:lnTo>
                  <a:pt x="1208636" y="111801"/>
                </a:lnTo>
                <a:lnTo>
                  <a:pt x="1224051" y="153806"/>
                </a:lnTo>
                <a:lnTo>
                  <a:pt x="1229462" y="199564"/>
                </a:lnTo>
                <a:lnTo>
                  <a:pt x="1229462" y="1271347"/>
                </a:lnTo>
                <a:lnTo>
                  <a:pt x="1224051" y="1317104"/>
                </a:lnTo>
                <a:lnTo>
                  <a:pt x="1208636" y="1359109"/>
                </a:lnTo>
                <a:lnTo>
                  <a:pt x="1184447" y="1396163"/>
                </a:lnTo>
                <a:lnTo>
                  <a:pt x="1152715" y="1427068"/>
                </a:lnTo>
                <a:lnTo>
                  <a:pt x="1114668" y="1450627"/>
                </a:lnTo>
                <a:lnTo>
                  <a:pt x="1071536" y="1465640"/>
                </a:lnTo>
                <a:lnTo>
                  <a:pt x="1024550" y="1470911"/>
                </a:lnTo>
                <a:close/>
              </a:path>
            </a:pathLst>
          </a:custGeom>
          <a:solidFill>
            <a:srgbClr val="CADCDC"/>
          </a:solidFill>
        </p:spPr>
        <p:txBody>
          <a:bodyPr wrap="square" lIns="0" tIns="0" rIns="0" bIns="0" rtlCol="0"/>
          <a:lstStyle/>
          <a:p>
            <a:endParaRPr lang="en-GB" dirty="0">
              <a:latin typeface="Raleway" pitchFamily="2" charset="-18"/>
            </a:endParaRP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54075B1A-E248-4EC6-3FF7-DF4E6BE4DE39}"/>
              </a:ext>
            </a:extLst>
          </p:cNvPr>
          <p:cNvSpPr txBox="1"/>
          <p:nvPr/>
        </p:nvSpPr>
        <p:spPr>
          <a:xfrm>
            <a:off x="5888757" y="1587977"/>
            <a:ext cx="2304256" cy="43832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31115" marR="23495" algn="ctr">
              <a:lnSpc>
                <a:spcPct val="105200"/>
              </a:lnSpc>
              <a:spcBef>
                <a:spcPts val="810"/>
              </a:spcBef>
            </a:pPr>
            <a:r>
              <a:rPr lang="en-GB" sz="2000" b="1" dirty="0">
                <a:latin typeface="Raleway" pitchFamily="2" charset="-18"/>
                <a:cs typeface="Trebuchet MS"/>
              </a:rPr>
              <a:t>SLN biopsy only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EE4310D-0D8B-0778-DE51-9EF68D2FFE05}"/>
              </a:ext>
            </a:extLst>
          </p:cNvPr>
          <p:cNvSpPr txBox="1"/>
          <p:nvPr/>
        </p:nvSpPr>
        <p:spPr>
          <a:xfrm>
            <a:off x="1592926" y="2111824"/>
            <a:ext cx="3188624" cy="369332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kern="0">
                <a:solidFill>
                  <a:sysClr val="windowText" lastClr="000000"/>
                </a:solidFill>
                <a:latin typeface="Raleway" pitchFamily="2" charset="-18"/>
                <a:ea typeface="Verdana"/>
                <a:cs typeface="Times New Roman"/>
              </a:rPr>
              <a:t>731 patients pre-registered</a:t>
            </a:r>
            <a:endParaRPr lang="en-GB">
              <a:solidFill>
                <a:sysClr val="windowText" lastClr="000000"/>
              </a:solidFill>
              <a:latin typeface="Raleway" pitchFamily="2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901E72A-CBCF-9866-90EF-9FF9BB0C3CEF}"/>
              </a:ext>
            </a:extLst>
          </p:cNvPr>
          <p:cNvSpPr txBox="1"/>
          <p:nvPr/>
        </p:nvSpPr>
        <p:spPr>
          <a:xfrm>
            <a:off x="1592926" y="5018275"/>
            <a:ext cx="318862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kern="0" dirty="0">
                <a:solidFill>
                  <a:sysClr val="windowText" lastClr="000000"/>
                </a:solidFill>
                <a:latin typeface="Raleway" pitchFamily="2" charset="-18"/>
                <a:ea typeface="Verdana"/>
                <a:cs typeface="Times New Roman"/>
              </a:rPr>
              <a:t>Intention to treat N=594</a:t>
            </a:r>
            <a:endParaRPr lang="en-GB" dirty="0">
              <a:solidFill>
                <a:sysClr val="windowText" lastClr="000000"/>
              </a:solidFill>
              <a:latin typeface="Raleway" pitchFamily="2" charset="-18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6DD49788-CAA7-E54C-3F62-F6B08C1431D3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3187238" y="2481156"/>
            <a:ext cx="0" cy="2537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CBF452E-9E86-9048-924E-8DECF97231EA}"/>
              </a:ext>
            </a:extLst>
          </p:cNvPr>
          <p:cNvSpPr txBox="1"/>
          <p:nvPr/>
        </p:nvSpPr>
        <p:spPr>
          <a:xfrm>
            <a:off x="3589412" y="2685332"/>
            <a:ext cx="6830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040188" algn="l"/>
              </a:tabLst>
            </a:pPr>
            <a:r>
              <a:rPr lang="en-US" dirty="0">
                <a:latin typeface="Raleway" pitchFamily="2" charset="-18"/>
              </a:rPr>
              <a:t>SLN not detected on both sides </a:t>
            </a:r>
            <a:r>
              <a:rPr lang="cs-CZ" dirty="0">
                <a:latin typeface="Raleway" pitchFamily="2" charset="-18"/>
              </a:rPr>
              <a:t>	</a:t>
            </a:r>
            <a:r>
              <a:rPr lang="en-US" dirty="0">
                <a:latin typeface="Raleway" pitchFamily="2" charset="-18"/>
              </a:rPr>
              <a:t>(N=57)</a:t>
            </a:r>
          </a:p>
          <a:p>
            <a:pPr>
              <a:tabLst>
                <a:tab pos="4040188" algn="l"/>
              </a:tabLst>
            </a:pPr>
            <a:r>
              <a:rPr lang="en-US" dirty="0">
                <a:latin typeface="Raleway" pitchFamily="2" charset="-18"/>
              </a:rPr>
              <a:t>Metastatic SLN on FS </a:t>
            </a:r>
            <a:r>
              <a:rPr lang="cs-CZ" dirty="0">
                <a:latin typeface="Raleway" pitchFamily="2" charset="-18"/>
              </a:rPr>
              <a:t>	</a:t>
            </a:r>
            <a:r>
              <a:rPr lang="en-US" dirty="0">
                <a:latin typeface="Raleway" pitchFamily="2" charset="-18"/>
              </a:rPr>
              <a:t>(N=48)</a:t>
            </a:r>
          </a:p>
          <a:p>
            <a:pPr>
              <a:tabLst>
                <a:tab pos="4040188" algn="l"/>
              </a:tabLst>
            </a:pPr>
            <a:r>
              <a:rPr lang="en-US" dirty="0">
                <a:latin typeface="Raleway" pitchFamily="2" charset="-18"/>
              </a:rPr>
              <a:t>Unexpected intraoperative tumor spread </a:t>
            </a:r>
            <a:r>
              <a:rPr lang="cs-CZ" dirty="0">
                <a:latin typeface="Raleway" pitchFamily="2" charset="-18"/>
              </a:rPr>
              <a:t>	</a:t>
            </a:r>
            <a:r>
              <a:rPr lang="en-US" dirty="0">
                <a:latin typeface="Raleway" pitchFamily="2" charset="-18"/>
              </a:rPr>
              <a:t>(N=13)</a:t>
            </a:r>
          </a:p>
          <a:p>
            <a:pPr>
              <a:tabLst>
                <a:tab pos="4040188" algn="l"/>
              </a:tabLst>
            </a:pPr>
            <a:r>
              <a:rPr lang="en-US" dirty="0">
                <a:latin typeface="Raleway" pitchFamily="2" charset="-18"/>
              </a:rPr>
              <a:t>Second primary cancer </a:t>
            </a:r>
            <a:r>
              <a:rPr lang="cs-CZ" dirty="0">
                <a:latin typeface="Raleway" pitchFamily="2" charset="-18"/>
              </a:rPr>
              <a:t>	</a:t>
            </a:r>
            <a:r>
              <a:rPr lang="en-US" dirty="0">
                <a:latin typeface="Raleway" pitchFamily="2" charset="-18"/>
              </a:rPr>
              <a:t>(N=5)</a:t>
            </a:r>
          </a:p>
          <a:p>
            <a:pPr>
              <a:tabLst>
                <a:tab pos="4040188" algn="l"/>
              </a:tabLst>
            </a:pPr>
            <a:r>
              <a:rPr lang="en-US" dirty="0">
                <a:latin typeface="Raleway" pitchFamily="2" charset="-18"/>
              </a:rPr>
              <a:t>Informed consent withdrawal </a:t>
            </a:r>
            <a:r>
              <a:rPr lang="cs-CZ" dirty="0">
                <a:latin typeface="Raleway" pitchFamily="2" charset="-18"/>
              </a:rPr>
              <a:t>	</a:t>
            </a:r>
            <a:r>
              <a:rPr lang="en-US" dirty="0">
                <a:latin typeface="Raleway" pitchFamily="2" charset="-18"/>
              </a:rPr>
              <a:t>(N=4)</a:t>
            </a:r>
          </a:p>
          <a:p>
            <a:pPr>
              <a:tabLst>
                <a:tab pos="4040188" algn="l"/>
              </a:tabLst>
            </a:pPr>
            <a:r>
              <a:rPr lang="en-US" dirty="0">
                <a:latin typeface="Raleway" pitchFamily="2" charset="-18"/>
              </a:rPr>
              <a:t>Surgery cancelled </a:t>
            </a:r>
            <a:r>
              <a:rPr lang="cs-CZ" dirty="0">
                <a:latin typeface="Raleway" pitchFamily="2" charset="-18"/>
              </a:rPr>
              <a:t>	</a:t>
            </a:r>
            <a:r>
              <a:rPr lang="en-US" dirty="0">
                <a:latin typeface="Raleway" pitchFamily="2" charset="-18"/>
              </a:rPr>
              <a:t>(N=4)</a:t>
            </a:r>
          </a:p>
          <a:p>
            <a:pPr>
              <a:tabLst>
                <a:tab pos="4040188" algn="l"/>
              </a:tabLst>
            </a:pPr>
            <a:r>
              <a:rPr lang="en-US" dirty="0">
                <a:latin typeface="Raleway" pitchFamily="2" charset="-18"/>
              </a:rPr>
              <a:t>Downstaging  </a:t>
            </a:r>
            <a:r>
              <a:rPr lang="cs-CZ" dirty="0">
                <a:latin typeface="Raleway" pitchFamily="2" charset="-18"/>
              </a:rPr>
              <a:t>	</a:t>
            </a:r>
            <a:r>
              <a:rPr lang="en-US" dirty="0">
                <a:latin typeface="Raleway" pitchFamily="2" charset="-18"/>
              </a:rPr>
              <a:t>(N=3)  </a:t>
            </a:r>
          </a:p>
          <a:p>
            <a:pPr>
              <a:tabLst>
                <a:tab pos="4040188" algn="l"/>
              </a:tabLst>
            </a:pPr>
            <a:r>
              <a:rPr lang="en-US" dirty="0">
                <a:latin typeface="Raleway" pitchFamily="2" charset="-18"/>
              </a:rPr>
              <a:t>Critical deviations </a:t>
            </a:r>
            <a:r>
              <a:rPr lang="cs-CZ" dirty="0">
                <a:latin typeface="Raleway" pitchFamily="2" charset="-18"/>
              </a:rPr>
              <a:t>	</a:t>
            </a:r>
            <a:r>
              <a:rPr lang="en-US" dirty="0">
                <a:latin typeface="Raleway" pitchFamily="2" charset="-18"/>
              </a:rPr>
              <a:t>(N=3)</a:t>
            </a:r>
            <a:endParaRPr lang="en-GB" dirty="0">
              <a:latin typeface="Raleway" pitchFamily="2" charset="-18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8211787-D774-D74F-0F8A-D88244E075B8}"/>
              </a:ext>
            </a:extLst>
          </p:cNvPr>
          <p:cNvCxnSpPr/>
          <p:nvPr/>
        </p:nvCxnSpPr>
        <p:spPr>
          <a:xfrm>
            <a:off x="3187237" y="3746875"/>
            <a:ext cx="3703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Obdélník 2">
            <a:extLst>
              <a:ext uri="{FF2B5EF4-FFF2-40B4-BE49-F238E27FC236}">
                <a16:creationId xmlns:a16="http://schemas.microsoft.com/office/drawing/2014/main" id="{8EDADBBE-9BA4-438B-9C89-D2AB4B95C4E6}"/>
              </a:ext>
            </a:extLst>
          </p:cNvPr>
          <p:cNvSpPr/>
          <p:nvPr/>
        </p:nvSpPr>
        <p:spPr>
          <a:xfrm>
            <a:off x="442638" y="-77875"/>
            <a:ext cx="306730" cy="7013749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Raleway" pitchFamily="2" charset="-18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AB4FB574-6CCB-DBE2-316D-62F02D910497}"/>
              </a:ext>
            </a:extLst>
          </p:cNvPr>
          <p:cNvSpPr txBox="1">
            <a:spLocks/>
          </p:cNvSpPr>
          <p:nvPr/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dirty="0"/>
              <a:t>PRIMARY ENDPOINT - RESULTS</a:t>
            </a:r>
          </a:p>
        </p:txBody>
      </p:sp>
    </p:spTree>
    <p:extLst>
      <p:ext uri="{BB962C8B-B14F-4D97-AF65-F5344CB8AC3E}">
        <p14:creationId xmlns:p14="http://schemas.microsoft.com/office/powerpoint/2010/main" val="2419238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CD21D-A082-C0E8-F073-0A8813D0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18860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  <a:latin typeface="Raleway" pitchFamily="2" charset="-18"/>
              </a:rPr>
              <a:t>PATIENT CHARACTERISTICS</a:t>
            </a:r>
            <a:endParaRPr lang="de-DE" sz="4000" dirty="0">
              <a:solidFill>
                <a:schemeClr val="tx1"/>
              </a:solidFill>
              <a:latin typeface="Raleway" pitchFamily="2" charset="-18"/>
            </a:endParaRP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032F8236-AD52-AA39-7317-C876DF43FC4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378389443"/>
              </p:ext>
            </p:extLst>
          </p:nvPr>
        </p:nvGraphicFramePr>
        <p:xfrm>
          <a:off x="839788" y="1558784"/>
          <a:ext cx="5467729" cy="375076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050398">
                  <a:extLst>
                    <a:ext uri="{9D8B030D-6E8A-4147-A177-3AD203B41FA5}">
                      <a16:colId xmlns:a16="http://schemas.microsoft.com/office/drawing/2014/main" val="1717754066"/>
                    </a:ext>
                  </a:extLst>
                </a:gridCol>
                <a:gridCol w="1879804">
                  <a:extLst>
                    <a:ext uri="{9D8B030D-6E8A-4147-A177-3AD203B41FA5}">
                      <a16:colId xmlns:a16="http://schemas.microsoft.com/office/drawing/2014/main" val="3790358489"/>
                    </a:ext>
                  </a:extLst>
                </a:gridCol>
                <a:gridCol w="1537527">
                  <a:extLst>
                    <a:ext uri="{9D8B030D-6E8A-4147-A177-3AD203B41FA5}">
                      <a16:colId xmlns:a16="http://schemas.microsoft.com/office/drawing/2014/main" val="484256884"/>
                    </a:ext>
                  </a:extLst>
                </a:gridCol>
              </a:tblGrid>
              <a:tr h="230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Characteristics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 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Total (N=594)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extLst>
                  <a:ext uri="{0D108BD9-81ED-4DB2-BD59-A6C34878D82A}">
                    <a16:rowId xmlns:a16="http://schemas.microsoft.com/office/drawing/2014/main" val="1413218921"/>
                  </a:ext>
                </a:extLst>
              </a:tr>
              <a:tr h="230971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Tumour stage preoperative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IA1 + LVSI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35 (5.9%)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404187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IA2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62 (10.4%)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62877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IB1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497 (83.7%)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112514"/>
                  </a:ext>
                </a:extLst>
              </a:tr>
              <a:tr h="230971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Surgical approach 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Open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213 (35.9%)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extLst>
                  <a:ext uri="{0D108BD9-81ED-4DB2-BD59-A6C34878D82A}">
                    <a16:rowId xmlns:a16="http://schemas.microsoft.com/office/drawing/2014/main" val="307427992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Minimally invasive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381 (64.1%)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183174"/>
                  </a:ext>
                </a:extLst>
              </a:tr>
              <a:tr h="230971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Fertility sparing treatment 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No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488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99040"/>
                  </a:ext>
                </a:extLst>
              </a:tr>
              <a:tr h="239184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Yes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106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865671"/>
                  </a:ext>
                </a:extLst>
              </a:tr>
              <a:tr h="230971">
                <a:tc row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Radical parametrectomy type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B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149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extLst>
                  <a:ext uri="{0D108BD9-81ED-4DB2-BD59-A6C34878D82A}">
                    <a16:rowId xmlns:a16="http://schemas.microsoft.com/office/drawing/2014/main" val="3547440821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C1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242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607854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C2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87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extLst>
                  <a:ext uri="{0D108BD9-81ED-4DB2-BD59-A6C34878D82A}">
                    <a16:rowId xmlns:a16="http://schemas.microsoft.com/office/drawing/2014/main" val="175565608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Not done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116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00901"/>
                  </a:ext>
                </a:extLst>
              </a:tr>
              <a:tr h="23097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Number of removed SLN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Median (95% C</a:t>
                      </a:r>
                      <a:r>
                        <a:rPr lang="cs-CZ" sz="1500" dirty="0">
                          <a:effectLst/>
                        </a:rPr>
                        <a:t>I)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b="1" dirty="0">
                          <a:effectLst/>
                        </a:rPr>
                        <a:t>3 (2-7)</a:t>
                      </a:r>
                      <a:endParaRPr lang="cs-CZ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110784"/>
                  </a:ext>
                </a:extLst>
              </a:tr>
              <a:tr h="230971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noProof="0" dirty="0">
                          <a:effectLst/>
                        </a:rPr>
                        <a:t>Histology type</a:t>
                      </a:r>
                      <a:endParaRPr lang="en-GB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Squamous cell c</a:t>
                      </a:r>
                      <a:r>
                        <a:rPr lang="cs-CZ" sz="1500" dirty="0">
                          <a:effectLst/>
                        </a:rPr>
                        <a:t>.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392 (66.0%)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52610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Adenocarcinoma</a:t>
                      </a:r>
                      <a:r>
                        <a:rPr lang="cs-CZ" sz="1500" dirty="0">
                          <a:effectLst/>
                        </a:rPr>
                        <a:t>*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183 (30.8%)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773715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Other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19 (3.2%)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250961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602FB-0F23-2184-2BB9-103530A3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  <a:latin typeface="Raleway" pitchFamily="2" charset="-18"/>
              </a:rPr>
              <a:pPr/>
              <a:t>15</a:t>
            </a:fld>
            <a:endParaRPr lang="en-US" dirty="0">
              <a:solidFill>
                <a:prstClr val="white"/>
              </a:solidFill>
              <a:latin typeface="Raleway" pitchFamily="2" charset="-18"/>
            </a:endParaRPr>
          </a:p>
        </p:txBody>
      </p:sp>
      <p:graphicFrame>
        <p:nvGraphicFramePr>
          <p:cNvPr id="7" name="Zástupný obsah 5">
            <a:extLst>
              <a:ext uri="{FF2B5EF4-FFF2-40B4-BE49-F238E27FC236}">
                <a16:creationId xmlns:a16="http://schemas.microsoft.com/office/drawing/2014/main" id="{4F5FDF12-EECD-9464-131F-8B1F7F585F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14742"/>
              </p:ext>
            </p:extLst>
          </p:nvPr>
        </p:nvGraphicFramePr>
        <p:xfrm>
          <a:off x="6410848" y="1558785"/>
          <a:ext cx="5467729" cy="283750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050398">
                  <a:extLst>
                    <a:ext uri="{9D8B030D-6E8A-4147-A177-3AD203B41FA5}">
                      <a16:colId xmlns:a16="http://schemas.microsoft.com/office/drawing/2014/main" val="1717754066"/>
                    </a:ext>
                  </a:extLst>
                </a:gridCol>
                <a:gridCol w="1879804">
                  <a:extLst>
                    <a:ext uri="{9D8B030D-6E8A-4147-A177-3AD203B41FA5}">
                      <a16:colId xmlns:a16="http://schemas.microsoft.com/office/drawing/2014/main" val="3790358489"/>
                    </a:ext>
                  </a:extLst>
                </a:gridCol>
                <a:gridCol w="1537527">
                  <a:extLst>
                    <a:ext uri="{9D8B030D-6E8A-4147-A177-3AD203B41FA5}">
                      <a16:colId xmlns:a16="http://schemas.microsoft.com/office/drawing/2014/main" val="484256884"/>
                    </a:ext>
                  </a:extLst>
                </a:gridCol>
              </a:tblGrid>
              <a:tr h="230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Characteristics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 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Total (N=594)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extLst>
                  <a:ext uri="{0D108BD9-81ED-4DB2-BD59-A6C34878D82A}">
                    <a16:rowId xmlns:a16="http://schemas.microsoft.com/office/drawing/2014/main" val="1413218921"/>
                  </a:ext>
                </a:extLst>
              </a:tr>
              <a:tr h="23097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LVSI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Yes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174 (29.3%)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741497"/>
                  </a:ext>
                </a:extLst>
              </a:tr>
              <a:tr h="230971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Tumour size (based on final pathology)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≤2 cm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390 (65.7%)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extLst>
                  <a:ext uri="{0D108BD9-81ED-4DB2-BD59-A6C34878D82A}">
                    <a16:rowId xmlns:a16="http://schemas.microsoft.com/office/drawing/2014/main" val="906136074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2-4 cm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185 (31.1%)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871465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&gt;4 cm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19 (3.2%)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extLst>
                  <a:ext uri="{0D108BD9-81ED-4DB2-BD59-A6C34878D82A}">
                    <a16:rowId xmlns:a16="http://schemas.microsoft.com/office/drawing/2014/main" val="1503861342"/>
                  </a:ext>
                </a:extLst>
              </a:tr>
              <a:tr h="230971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Tumour grade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G1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156 (26.9%)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479629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G2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292 (50.4%)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40747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38" marR="162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G3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131 (22.6%)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166735"/>
                  </a:ext>
                </a:extLst>
              </a:tr>
              <a:tr h="230971">
                <a:tc row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Biggest size of SLN metastasis (based on ultrastaging pathological examination) 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LN negative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538 (90.6%)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/>
                </a:tc>
                <a:extLst>
                  <a:ext uri="{0D108BD9-81ED-4DB2-BD59-A6C34878D82A}">
                    <a16:rowId xmlns:a16="http://schemas.microsoft.com/office/drawing/2014/main" val="1701055301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ITC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20 (3.4%)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980435"/>
                  </a:ext>
                </a:extLst>
              </a:tr>
              <a:tr h="23097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MIC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30 (5.1%)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720525"/>
                  </a:ext>
                </a:extLst>
              </a:tr>
              <a:tr h="25560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MAC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6 (1.0%)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51" marR="2165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744064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99649AF2-A31F-7254-3993-FD9F1457D93B}"/>
              </a:ext>
            </a:extLst>
          </p:cNvPr>
          <p:cNvSpPr txBox="1"/>
          <p:nvPr/>
        </p:nvSpPr>
        <p:spPr>
          <a:xfrm>
            <a:off x="909128" y="5328469"/>
            <a:ext cx="640080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333" dirty="0">
                <a:latin typeface="Raleway" pitchFamily="2" charset="-18"/>
              </a:rPr>
              <a:t>*</a:t>
            </a:r>
            <a:r>
              <a:rPr lang="en-GB" sz="1333" dirty="0">
                <a:latin typeface="Raleway" pitchFamily="2" charset="-18"/>
              </a:rPr>
              <a:t>HPV-related </a:t>
            </a:r>
            <a:endParaRPr lang="cs-CZ" sz="1333" dirty="0">
              <a:latin typeface="Raleway" pitchFamily="2" charset="-18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4E72C91-592B-5337-DCF3-E1B43B860938}"/>
              </a:ext>
            </a:extLst>
          </p:cNvPr>
          <p:cNvSpPr/>
          <p:nvPr/>
        </p:nvSpPr>
        <p:spPr>
          <a:xfrm>
            <a:off x="3264318" y="2243667"/>
            <a:ext cx="2836333" cy="228600"/>
          </a:xfrm>
          <a:prstGeom prst="rect">
            <a:avLst/>
          </a:prstGeom>
          <a:noFill/>
          <a:ln>
            <a:solidFill>
              <a:srgbClr val="C100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>
              <a:latin typeface="Raleway" pitchFamily="2" charset="-18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3DC5A98-3C7A-D6F7-4FFB-9BEF6C1613E4}"/>
              </a:ext>
            </a:extLst>
          </p:cNvPr>
          <p:cNvSpPr/>
          <p:nvPr/>
        </p:nvSpPr>
        <p:spPr>
          <a:xfrm>
            <a:off x="3264317" y="4378903"/>
            <a:ext cx="2836333" cy="228600"/>
          </a:xfrm>
          <a:prstGeom prst="rect">
            <a:avLst/>
          </a:prstGeom>
          <a:noFill/>
          <a:ln>
            <a:solidFill>
              <a:srgbClr val="C100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>
              <a:latin typeface="Raleway" pitchFamily="2" charset="-18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4B8DB27-5BA1-36DF-F3A3-8D95B029CF02}"/>
              </a:ext>
            </a:extLst>
          </p:cNvPr>
          <p:cNvSpPr/>
          <p:nvPr/>
        </p:nvSpPr>
        <p:spPr>
          <a:xfrm>
            <a:off x="8977211" y="1788515"/>
            <a:ext cx="2836333" cy="228600"/>
          </a:xfrm>
          <a:prstGeom prst="rect">
            <a:avLst/>
          </a:prstGeom>
          <a:noFill/>
          <a:ln>
            <a:solidFill>
              <a:srgbClr val="C100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>
              <a:latin typeface="Raleway" pitchFamily="2" charset="-18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8485DD5-6366-BBDB-E43E-97B2BA0E47F2}"/>
              </a:ext>
            </a:extLst>
          </p:cNvPr>
          <p:cNvSpPr/>
          <p:nvPr/>
        </p:nvSpPr>
        <p:spPr>
          <a:xfrm>
            <a:off x="9042243" y="3431658"/>
            <a:ext cx="2836333" cy="986914"/>
          </a:xfrm>
          <a:prstGeom prst="rect">
            <a:avLst/>
          </a:prstGeom>
          <a:noFill/>
          <a:ln>
            <a:solidFill>
              <a:srgbClr val="C100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>
              <a:latin typeface="Raleway" pitchFamily="2" charset="-18"/>
            </a:endParaRPr>
          </a:p>
        </p:txBody>
      </p:sp>
      <p:sp>
        <p:nvSpPr>
          <p:cNvPr id="14" name="Zástupný obsah 14">
            <a:extLst>
              <a:ext uri="{FF2B5EF4-FFF2-40B4-BE49-F238E27FC236}">
                <a16:creationId xmlns:a16="http://schemas.microsoft.com/office/drawing/2014/main" id="{A7F02AD4-5AFA-BBF2-DB28-07F518BD51C2}"/>
              </a:ext>
            </a:extLst>
          </p:cNvPr>
          <p:cNvSpPr txBox="1">
            <a:spLocks/>
          </p:cNvSpPr>
          <p:nvPr/>
        </p:nvSpPr>
        <p:spPr>
          <a:xfrm>
            <a:off x="7089539" y="4832789"/>
            <a:ext cx="4567924" cy="16899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09065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79473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35064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Raleway" pitchFamily="2" charset="-18"/>
              </a:rPr>
              <a:t>Adjuvant treatment: 79/594 patients (13.3%)</a:t>
            </a:r>
          </a:p>
          <a:p>
            <a:pPr lvl="2">
              <a:tabLst>
                <a:tab pos="3949601" algn="l"/>
              </a:tabLst>
            </a:pPr>
            <a:r>
              <a:rPr lang="en-GB" sz="1467" dirty="0">
                <a:latin typeface="Raleway" pitchFamily="2" charset="-18"/>
              </a:rPr>
              <a:t>LN metastasis 	45</a:t>
            </a:r>
          </a:p>
          <a:p>
            <a:pPr lvl="2">
              <a:tabLst>
                <a:tab pos="3949601" algn="l"/>
              </a:tabLst>
            </a:pPr>
            <a:r>
              <a:rPr lang="en-GB" sz="1467" dirty="0">
                <a:latin typeface="Raleway" pitchFamily="2" charset="-18"/>
              </a:rPr>
              <a:t>Intermediate risk factors 	13</a:t>
            </a:r>
          </a:p>
          <a:p>
            <a:pPr lvl="2">
              <a:tabLst>
                <a:tab pos="3949601" algn="l"/>
              </a:tabLst>
            </a:pPr>
            <a:r>
              <a:rPr lang="en-GB" sz="1467" dirty="0">
                <a:latin typeface="Raleway" pitchFamily="2" charset="-18"/>
              </a:rPr>
              <a:t>Parametrial involvement 	8</a:t>
            </a:r>
          </a:p>
          <a:p>
            <a:pPr lvl="2">
              <a:tabLst>
                <a:tab pos="3949601" algn="l"/>
              </a:tabLst>
            </a:pPr>
            <a:r>
              <a:rPr lang="en-GB" sz="1467" dirty="0">
                <a:latin typeface="Raleway" pitchFamily="2" charset="-18"/>
              </a:rPr>
              <a:t>Positive vaginal margins 	9</a:t>
            </a:r>
          </a:p>
          <a:p>
            <a:pPr lvl="2">
              <a:tabLst>
                <a:tab pos="3949601" algn="l"/>
              </a:tabLst>
            </a:pPr>
            <a:r>
              <a:rPr lang="en-GB" sz="1467" dirty="0">
                <a:latin typeface="Raleway" pitchFamily="2" charset="-18"/>
              </a:rPr>
              <a:t>Other	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4A809FF-7866-A287-B649-29621ECD0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581" y="176213"/>
            <a:ext cx="1698600" cy="59864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600F4DE-FEC1-B2C4-F5D0-E3FE4CB03A28}"/>
              </a:ext>
            </a:extLst>
          </p:cNvPr>
          <p:cNvSpPr/>
          <p:nvPr/>
        </p:nvSpPr>
        <p:spPr>
          <a:xfrm>
            <a:off x="442638" y="-77875"/>
            <a:ext cx="306730" cy="7013749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Raleway" pitchFamily="2" charset="-18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41788EC-28F2-BB57-9DE2-8B6E4A645728}"/>
              </a:ext>
            </a:extLst>
          </p:cNvPr>
          <p:cNvSpPr txBox="1">
            <a:spLocks/>
          </p:cNvSpPr>
          <p:nvPr/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dirty="0"/>
              <a:t>PRIMARY ENDPOINT - RESULTS</a:t>
            </a:r>
          </a:p>
        </p:txBody>
      </p:sp>
    </p:spTree>
    <p:extLst>
      <p:ext uri="{BB962C8B-B14F-4D97-AF65-F5344CB8AC3E}">
        <p14:creationId xmlns:p14="http://schemas.microsoft.com/office/powerpoint/2010/main" val="55101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8CBCB-3C56-5FFE-71D1-DDCC91A5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aleway" pitchFamily="2" charset="-18"/>
              </a:rPr>
              <a:t>RESULTS - Primary end point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BFBBE8-06C9-C1C7-D33A-9252DB38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581" y="176213"/>
            <a:ext cx="1698600" cy="598647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6DD0EF5F-2ADE-7515-1F82-1C0FE53D6939}"/>
              </a:ext>
            </a:extLst>
          </p:cNvPr>
          <p:cNvSpPr txBox="1">
            <a:spLocks/>
          </p:cNvSpPr>
          <p:nvPr/>
        </p:nvSpPr>
        <p:spPr>
          <a:xfrm>
            <a:off x="2577667" y="1425476"/>
            <a:ext cx="7189065" cy="4391523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200" kern="0" dirty="0">
              <a:latin typeface="Raleway" pitchFamily="2" charset="-18"/>
            </a:endParaRPr>
          </a:p>
          <a:p>
            <a:pPr algn="ctr"/>
            <a:r>
              <a:rPr lang="en-US" sz="2400" kern="0" spc="10" dirty="0">
                <a:latin typeface="Raleway" pitchFamily="2" charset="-18"/>
                <a:cs typeface="Arial"/>
              </a:rPr>
              <a:t>Recurrence</a:t>
            </a:r>
            <a:r>
              <a:rPr lang="en-US" sz="2400" kern="0" spc="40" dirty="0">
                <a:latin typeface="Raleway" pitchFamily="2" charset="-18"/>
                <a:cs typeface="Arial"/>
              </a:rPr>
              <a:t> </a:t>
            </a:r>
            <a:r>
              <a:rPr lang="en-US" sz="2400" kern="0" spc="15" dirty="0">
                <a:latin typeface="Raleway" pitchFamily="2" charset="-18"/>
                <a:cs typeface="Arial"/>
              </a:rPr>
              <a:t>rate</a:t>
            </a:r>
            <a:r>
              <a:rPr lang="cs-CZ" sz="2400" kern="0" spc="15" dirty="0">
                <a:latin typeface="Raleway" pitchFamily="2" charset="-18"/>
                <a:cs typeface="Arial"/>
              </a:rPr>
              <a:t> </a:t>
            </a:r>
            <a:r>
              <a:rPr lang="en-US" sz="2400" kern="0" spc="30" dirty="0">
                <a:latin typeface="Raleway" pitchFamily="2" charset="-18"/>
                <a:cs typeface="Arial"/>
              </a:rPr>
              <a:t>at </a:t>
            </a:r>
            <a:r>
              <a:rPr lang="en-US" sz="2400" kern="0" spc="25" dirty="0">
                <a:latin typeface="Raleway" pitchFamily="2" charset="-18"/>
                <a:cs typeface="Arial"/>
              </a:rPr>
              <a:t>the 24</a:t>
            </a:r>
            <a:r>
              <a:rPr lang="en-US" sz="2400" kern="0" spc="37" baseline="31746" dirty="0">
                <a:latin typeface="Raleway" pitchFamily="2" charset="-18"/>
                <a:cs typeface="Arial"/>
              </a:rPr>
              <a:t>th </a:t>
            </a:r>
            <a:r>
              <a:rPr lang="en-US" sz="2400" kern="0" spc="50" dirty="0">
                <a:latin typeface="Raleway" pitchFamily="2" charset="-18"/>
                <a:cs typeface="Arial"/>
              </a:rPr>
              <a:t>month of </a:t>
            </a:r>
            <a:r>
              <a:rPr lang="en-US" sz="2400" kern="0" spc="65" dirty="0">
                <a:latin typeface="Raleway" pitchFamily="2" charset="-18"/>
                <a:cs typeface="Arial"/>
              </a:rPr>
              <a:t>follow-up</a:t>
            </a:r>
            <a:r>
              <a:rPr lang="cs-CZ" sz="2400" kern="0" spc="65" dirty="0">
                <a:latin typeface="Raleway" pitchFamily="2" charset="-18"/>
                <a:cs typeface="Arial"/>
              </a:rPr>
              <a:t> </a:t>
            </a:r>
          </a:p>
          <a:p>
            <a:pPr algn="ctr"/>
            <a:r>
              <a:rPr lang="en-US" i="1" kern="0" spc="5" dirty="0">
                <a:latin typeface="Raleway" pitchFamily="2" charset="-18"/>
                <a:cs typeface="Arial"/>
              </a:rPr>
              <a:t>(cervical</a:t>
            </a:r>
            <a:r>
              <a:rPr lang="en-US" i="1" kern="0" spc="40" dirty="0">
                <a:latin typeface="Raleway" pitchFamily="2" charset="-18"/>
                <a:cs typeface="Arial"/>
              </a:rPr>
              <a:t> </a:t>
            </a:r>
            <a:r>
              <a:rPr lang="en-US" i="1" kern="0" spc="20" dirty="0">
                <a:latin typeface="Raleway" pitchFamily="2" charset="-18"/>
                <a:cs typeface="Arial"/>
              </a:rPr>
              <a:t>recurrences</a:t>
            </a:r>
            <a:r>
              <a:rPr lang="cs-CZ" i="1" kern="0" spc="20" dirty="0">
                <a:latin typeface="Raleway" pitchFamily="2" charset="-18"/>
                <a:cs typeface="Arial"/>
              </a:rPr>
              <a:t> </a:t>
            </a:r>
            <a:r>
              <a:rPr lang="en-US" i="1" kern="0" spc="20" dirty="0">
                <a:latin typeface="Raleway" pitchFamily="2" charset="-18"/>
                <a:cs typeface="Arial"/>
              </a:rPr>
              <a:t>after </a:t>
            </a:r>
            <a:r>
              <a:rPr lang="en-US" i="1" kern="0" spc="-65" dirty="0">
                <a:latin typeface="Raleway" pitchFamily="2" charset="-18"/>
                <a:cs typeface="Arial"/>
              </a:rPr>
              <a:t>FST </a:t>
            </a:r>
            <a:r>
              <a:rPr lang="en-US" i="1" kern="0" spc="-20" dirty="0">
                <a:latin typeface="Raleway" pitchFamily="2" charset="-18"/>
                <a:cs typeface="Arial"/>
              </a:rPr>
              <a:t>are</a:t>
            </a:r>
            <a:r>
              <a:rPr lang="en-US" i="1" kern="0" spc="160" dirty="0">
                <a:latin typeface="Raleway" pitchFamily="2" charset="-18"/>
                <a:cs typeface="Arial"/>
              </a:rPr>
              <a:t> </a:t>
            </a:r>
            <a:r>
              <a:rPr lang="en-US" i="1" kern="0" spc="20" dirty="0">
                <a:latin typeface="Raleway" pitchFamily="2" charset="-18"/>
                <a:cs typeface="Arial"/>
              </a:rPr>
              <a:t>excluded)</a:t>
            </a:r>
            <a:endParaRPr lang="cs-CZ" i="1" kern="0" spc="20" dirty="0">
              <a:latin typeface="Raleway" pitchFamily="2" charset="-18"/>
              <a:cs typeface="Arial"/>
            </a:endParaRPr>
          </a:p>
          <a:p>
            <a:pPr algn="ctr">
              <a:spcBef>
                <a:spcPts val="320"/>
              </a:spcBef>
            </a:pPr>
            <a:endParaRPr lang="cs-CZ" sz="2400" kern="0" spc="20" dirty="0">
              <a:latin typeface="Raleway" pitchFamily="2" charset="-18"/>
              <a:cs typeface="Arial"/>
            </a:endParaRPr>
          </a:p>
          <a:p>
            <a:pPr algn="ctr">
              <a:spcBef>
                <a:spcPts val="320"/>
              </a:spcBef>
            </a:pPr>
            <a:endParaRPr lang="cs-CZ" sz="2400" kern="0" spc="20" dirty="0">
              <a:latin typeface="Raleway" pitchFamily="2" charset="-18"/>
              <a:cs typeface="Arial"/>
            </a:endParaRPr>
          </a:p>
          <a:p>
            <a:pPr algn="ctr">
              <a:spcBef>
                <a:spcPts val="320"/>
              </a:spcBef>
            </a:pPr>
            <a:endParaRPr lang="cs-CZ" sz="2400" kern="0" spc="20" dirty="0">
              <a:latin typeface="Raleway" pitchFamily="2" charset="-18"/>
              <a:cs typeface="Arial"/>
            </a:endParaRPr>
          </a:p>
          <a:p>
            <a:pPr algn="ctr">
              <a:spcBef>
                <a:spcPts val="320"/>
              </a:spcBef>
            </a:pPr>
            <a:endParaRPr lang="cs-CZ" sz="2400" kern="0" spc="20" dirty="0">
              <a:latin typeface="Raleway" pitchFamily="2" charset="-18"/>
              <a:cs typeface="Arial"/>
            </a:endParaRPr>
          </a:p>
          <a:p>
            <a:pPr algn="ctr">
              <a:spcBef>
                <a:spcPts val="320"/>
              </a:spcBef>
            </a:pPr>
            <a:endParaRPr lang="cs-CZ" sz="2400" kern="0" spc="20" dirty="0">
              <a:latin typeface="Raleway" pitchFamily="2" charset="-18"/>
              <a:cs typeface="Arial"/>
            </a:endParaRPr>
          </a:p>
          <a:p>
            <a:pPr algn="ctr">
              <a:spcBef>
                <a:spcPts val="320"/>
              </a:spcBef>
            </a:pPr>
            <a:endParaRPr lang="cs-CZ" sz="2400" kern="0" spc="20" dirty="0">
              <a:latin typeface="Raleway" pitchFamily="2" charset="-18"/>
              <a:cs typeface="Arial"/>
            </a:endParaRPr>
          </a:p>
          <a:p>
            <a:pPr algn="ctr">
              <a:spcBef>
                <a:spcPts val="320"/>
              </a:spcBef>
            </a:pPr>
            <a:endParaRPr lang="en-US" sz="400" kern="0" dirty="0">
              <a:latin typeface="Raleway" pitchFamily="2" charset="-18"/>
              <a:cs typeface="Arial"/>
            </a:endParaRPr>
          </a:p>
          <a:p>
            <a:pPr marR="414020" algn="ctr">
              <a:lnSpc>
                <a:spcPct val="111100"/>
              </a:lnSpc>
            </a:pPr>
            <a:r>
              <a:rPr lang="cs-CZ" sz="2000" i="1" kern="0" dirty="0">
                <a:latin typeface="Raleway" pitchFamily="2" charset="-18"/>
                <a:cs typeface="Arial"/>
              </a:rPr>
              <a:t>   </a:t>
            </a:r>
            <a:r>
              <a:rPr lang="en-US" sz="2000" i="1" kern="0" dirty="0">
                <a:latin typeface="Raleway" pitchFamily="2" charset="-18"/>
                <a:cs typeface="Arial"/>
              </a:rPr>
              <a:t>Reference </a:t>
            </a:r>
            <a:r>
              <a:rPr lang="en-US" sz="2000" i="1" kern="0" spc="15" dirty="0">
                <a:latin typeface="Raleway" pitchFamily="2" charset="-18"/>
                <a:cs typeface="Arial"/>
              </a:rPr>
              <a:t>recurrence </a:t>
            </a:r>
            <a:r>
              <a:rPr lang="en-US" sz="2000" i="1" kern="0" dirty="0">
                <a:latin typeface="Raleway" pitchFamily="2" charset="-18"/>
                <a:cs typeface="Arial"/>
              </a:rPr>
              <a:t>rate </a:t>
            </a:r>
            <a:r>
              <a:rPr lang="en-US" sz="2000" i="1" kern="0" spc="35" dirty="0">
                <a:latin typeface="Raleway" pitchFamily="2" charset="-18"/>
                <a:cs typeface="Arial"/>
              </a:rPr>
              <a:t>of </a:t>
            </a:r>
            <a:r>
              <a:rPr lang="en-US" sz="2000" b="1" i="1" kern="0" spc="45" dirty="0">
                <a:latin typeface="Raleway" pitchFamily="2" charset="-18"/>
                <a:cs typeface="Arial"/>
              </a:rPr>
              <a:t>7% </a:t>
            </a:r>
            <a:r>
              <a:rPr lang="en-US" sz="2000" i="1" kern="0" spc="-35" dirty="0">
                <a:latin typeface="Raleway" pitchFamily="2" charset="-18"/>
                <a:cs typeface="Arial"/>
              </a:rPr>
              <a:t>(at </a:t>
            </a:r>
            <a:r>
              <a:rPr lang="en-US" sz="2000" i="1" kern="0" spc="20" dirty="0">
                <a:latin typeface="Raleway" pitchFamily="2" charset="-18"/>
                <a:cs typeface="Arial"/>
              </a:rPr>
              <a:t>the </a:t>
            </a:r>
            <a:r>
              <a:rPr lang="en-US" sz="2000" i="1" kern="0" spc="15" dirty="0">
                <a:latin typeface="Raleway" pitchFamily="2" charset="-18"/>
                <a:cs typeface="Arial"/>
              </a:rPr>
              <a:t>24</a:t>
            </a:r>
            <a:r>
              <a:rPr lang="en-US" i="1" kern="0" spc="22" baseline="31746" dirty="0">
                <a:latin typeface="Raleway" pitchFamily="2" charset="-18"/>
                <a:cs typeface="Arial"/>
              </a:rPr>
              <a:t>th </a:t>
            </a:r>
            <a:r>
              <a:rPr lang="en-US" sz="2000" i="1" kern="0" spc="35" dirty="0">
                <a:latin typeface="Raleway" pitchFamily="2" charset="-18"/>
                <a:cs typeface="Arial"/>
              </a:rPr>
              <a:t>month of</a:t>
            </a:r>
            <a:r>
              <a:rPr lang="en-US" sz="2000" i="1" kern="0" spc="30" dirty="0">
                <a:latin typeface="Raleway" pitchFamily="2" charset="-18"/>
                <a:cs typeface="Arial"/>
              </a:rPr>
              <a:t> follow-up)</a:t>
            </a:r>
            <a:r>
              <a:rPr lang="cs-CZ" sz="2000" i="1" kern="0" spc="30" dirty="0">
                <a:latin typeface="Raleway" pitchFamily="2" charset="-18"/>
                <a:cs typeface="Arial"/>
              </a:rPr>
              <a:t> </a:t>
            </a:r>
            <a:r>
              <a:rPr lang="en-US" sz="2000" i="1" kern="0" spc="5" dirty="0">
                <a:latin typeface="Raleway" pitchFamily="2" charset="-18"/>
                <a:cs typeface="Arial"/>
              </a:rPr>
              <a:t>in </a:t>
            </a:r>
            <a:r>
              <a:rPr lang="en-US" sz="2000" i="1" kern="0" spc="20" dirty="0">
                <a:latin typeface="Raleway" pitchFamily="2" charset="-18"/>
                <a:cs typeface="Arial"/>
              </a:rPr>
              <a:t>patients </a:t>
            </a:r>
            <a:r>
              <a:rPr lang="en-US" sz="2000" i="1" kern="0" spc="10" dirty="0">
                <a:latin typeface="Raleway" pitchFamily="2" charset="-18"/>
                <a:cs typeface="Arial"/>
              </a:rPr>
              <a:t>after </a:t>
            </a:r>
            <a:r>
              <a:rPr lang="en-US" sz="2000" i="1" kern="0" spc="15" dirty="0">
                <a:latin typeface="Raleway" pitchFamily="2" charset="-18"/>
                <a:cs typeface="Arial"/>
              </a:rPr>
              <a:t>systematic </a:t>
            </a:r>
            <a:r>
              <a:rPr lang="en-US" sz="2000" i="1" kern="0" spc="25" dirty="0">
                <a:latin typeface="Raleway" pitchFamily="2" charset="-18"/>
                <a:cs typeface="Arial"/>
              </a:rPr>
              <a:t>pelvic  lymphadenectomy</a:t>
            </a:r>
            <a:endParaRPr lang="en-US" sz="2000" kern="0" dirty="0">
              <a:latin typeface="Raleway" pitchFamily="2" charset="-18"/>
              <a:cs typeface="Arial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2A9276-8E73-B072-6662-FBAE4A000D66}"/>
              </a:ext>
            </a:extLst>
          </p:cNvPr>
          <p:cNvSpPr txBox="1"/>
          <p:nvPr/>
        </p:nvSpPr>
        <p:spPr>
          <a:xfrm>
            <a:off x="3149167" y="2367171"/>
            <a:ext cx="5893666" cy="2185214"/>
          </a:xfrm>
          <a:prstGeom prst="rect">
            <a:avLst/>
          </a:prstGeom>
          <a:solidFill>
            <a:schemeClr val="accent1">
              <a:lumMod val="60000"/>
              <a:lumOff val="40000"/>
              <a:alpha val="38039"/>
            </a:schemeClr>
          </a:solidFill>
          <a:ln>
            <a:solidFill>
              <a:srgbClr val="16395B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2157413" algn="l"/>
                <a:tab pos="4305300" algn="l"/>
              </a:tabLst>
            </a:pPr>
            <a:r>
              <a:rPr lang="en-GB" sz="2400" dirty="0">
                <a:latin typeface="Raleway" pitchFamily="2" charset="-18"/>
              </a:rPr>
              <a:t>Total: 	</a:t>
            </a:r>
            <a:r>
              <a:rPr lang="en-GB" sz="2400" b="1" dirty="0">
                <a:latin typeface="Raleway" pitchFamily="2" charset="-18"/>
              </a:rPr>
              <a:t>6.06% </a:t>
            </a:r>
            <a:r>
              <a:rPr lang="en-GB" sz="2400" dirty="0">
                <a:latin typeface="Raleway" pitchFamily="2" charset="-18"/>
              </a:rPr>
              <a:t>	(36/594)</a:t>
            </a:r>
          </a:p>
          <a:p>
            <a:pPr>
              <a:tabLst>
                <a:tab pos="180975" algn="l"/>
                <a:tab pos="2333625" algn="l"/>
                <a:tab pos="4572000" algn="l"/>
              </a:tabLst>
            </a:pPr>
            <a:r>
              <a:rPr lang="en-GB" sz="2400" dirty="0">
                <a:latin typeface="Raleway" pitchFamily="2" charset="-18"/>
              </a:rPr>
              <a:t>	</a:t>
            </a:r>
            <a:r>
              <a:rPr lang="en-GB" sz="2000" dirty="0">
                <a:latin typeface="Raleway" pitchFamily="2" charset="-18"/>
              </a:rPr>
              <a:t>Pelvic:	44.4%	(16/36)</a:t>
            </a:r>
          </a:p>
          <a:p>
            <a:pPr>
              <a:tabLst>
                <a:tab pos="180975" algn="l"/>
                <a:tab pos="2333625" algn="l"/>
                <a:tab pos="4572000" algn="l"/>
              </a:tabLst>
            </a:pPr>
            <a:r>
              <a:rPr lang="en-GB" sz="2000" dirty="0">
                <a:latin typeface="Raleway" pitchFamily="2" charset="-18"/>
              </a:rPr>
              <a:t>	Distal: 	30.6% 	(11/36)</a:t>
            </a:r>
          </a:p>
          <a:p>
            <a:pPr>
              <a:tabLst>
                <a:tab pos="180975" algn="l"/>
                <a:tab pos="2333625" algn="l"/>
                <a:tab pos="4572000" algn="l"/>
              </a:tabLst>
            </a:pPr>
            <a:r>
              <a:rPr lang="en-GB" sz="2000" dirty="0">
                <a:latin typeface="Raleway" pitchFamily="2" charset="-18"/>
              </a:rPr>
              <a:t>	Combined: 	25.0% 	( 9/36)</a:t>
            </a:r>
          </a:p>
          <a:p>
            <a:pPr>
              <a:tabLst>
                <a:tab pos="2157413" algn="l"/>
                <a:tab pos="4305300" algn="l"/>
              </a:tabLst>
            </a:pPr>
            <a:endParaRPr lang="en-GB" sz="2400" dirty="0">
              <a:latin typeface="Raleway" pitchFamily="2" charset="-18"/>
            </a:endParaRPr>
          </a:p>
          <a:p>
            <a:pPr>
              <a:tabLst>
                <a:tab pos="2157413" algn="l"/>
                <a:tab pos="4305300" algn="l"/>
              </a:tabLst>
            </a:pPr>
            <a:r>
              <a:rPr lang="en-GB" sz="2000" i="1" dirty="0">
                <a:latin typeface="Raleway" pitchFamily="2" charset="-18"/>
              </a:rPr>
              <a:t>FST-related:	0.5%	(3/594)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8ECF560-D596-2E3B-5F17-A9BDF3F0447F}"/>
              </a:ext>
            </a:extLst>
          </p:cNvPr>
          <p:cNvSpPr/>
          <p:nvPr/>
        </p:nvSpPr>
        <p:spPr>
          <a:xfrm>
            <a:off x="442638" y="-77875"/>
            <a:ext cx="306730" cy="7013749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Raleway" pitchFamily="2" charset="-18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E124528-0097-A90C-1F01-172CD32B0FD6}"/>
              </a:ext>
            </a:extLst>
          </p:cNvPr>
          <p:cNvSpPr txBox="1">
            <a:spLocks/>
          </p:cNvSpPr>
          <p:nvPr/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dirty="0"/>
              <a:t>PRIMARY ENDPOINT - RESULTS</a:t>
            </a:r>
          </a:p>
        </p:txBody>
      </p:sp>
    </p:spTree>
    <p:extLst>
      <p:ext uri="{BB962C8B-B14F-4D97-AF65-F5344CB8AC3E}">
        <p14:creationId xmlns:p14="http://schemas.microsoft.com/office/powerpoint/2010/main" val="412781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64A9A3E-8F25-1147-B4E0-994372F91CAA}"/>
              </a:ext>
            </a:extLst>
          </p:cNvPr>
          <p:cNvSpPr/>
          <p:nvPr/>
        </p:nvSpPr>
        <p:spPr>
          <a:xfrm>
            <a:off x="114300" y="5648325"/>
            <a:ext cx="3638550" cy="107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08CBCB-3C56-5FFE-71D1-DDCC91A5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Raleway" pitchFamily="2" charset="-18"/>
              </a:rPr>
              <a:t>RESULTS – Survival outcomes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BFBBE8-06C9-C1C7-D33A-9252DB38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581" y="176213"/>
            <a:ext cx="1698600" cy="598647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EA43FBB-EF9A-A90E-BA81-906010E1F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5" r="51945"/>
          <a:stretch/>
        </p:blipFill>
        <p:spPr bwMode="auto">
          <a:xfrm>
            <a:off x="1076027" y="1196588"/>
            <a:ext cx="4541666" cy="5181788"/>
          </a:xfrm>
          <a:prstGeom prst="rect">
            <a:avLst/>
          </a:prstGeom>
          <a:noFill/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77BFE620-7AFD-DE7C-4A20-9DD2AF810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5" t="6505"/>
          <a:stretch/>
        </p:blipFill>
        <p:spPr bwMode="auto">
          <a:xfrm>
            <a:off x="6290665" y="1196588"/>
            <a:ext cx="4541666" cy="5181788"/>
          </a:xfrm>
          <a:prstGeom prst="rect">
            <a:avLst/>
          </a:prstGeo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4D2B401-6F3E-8735-FD5F-B042E6D7B35A}"/>
              </a:ext>
            </a:extLst>
          </p:cNvPr>
          <p:cNvSpPr txBox="1"/>
          <p:nvPr/>
        </p:nvSpPr>
        <p:spPr>
          <a:xfrm>
            <a:off x="3886569" y="6417191"/>
            <a:ext cx="462338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Raleway" pitchFamily="2" charset="-18"/>
              </a:rPr>
              <a:t>Median follow-up: 47 months (range 1-76)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49A1FE33-0CF4-3733-1E3D-C1DC0ABA8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182196"/>
              </p:ext>
            </p:extLst>
          </p:nvPr>
        </p:nvGraphicFramePr>
        <p:xfrm>
          <a:off x="3563251" y="2292581"/>
          <a:ext cx="2700000" cy="1537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389">
                  <a:extLst>
                    <a:ext uri="{9D8B030D-6E8A-4147-A177-3AD203B41FA5}">
                      <a16:colId xmlns:a16="http://schemas.microsoft.com/office/drawing/2014/main" val="2318072490"/>
                    </a:ext>
                  </a:extLst>
                </a:gridCol>
                <a:gridCol w="1988611">
                  <a:extLst>
                    <a:ext uri="{9D8B030D-6E8A-4147-A177-3AD203B41FA5}">
                      <a16:colId xmlns:a16="http://schemas.microsoft.com/office/drawing/2014/main" val="359676701"/>
                    </a:ext>
                  </a:extLst>
                </a:gridCol>
              </a:tblGrid>
              <a:tr h="55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Year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DFS</a:t>
                      </a:r>
                      <a:r>
                        <a:rPr lang="cs-CZ" sz="1400" dirty="0">
                          <a:effectLst/>
                        </a:rPr>
                        <a:t> All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endParaRPr lang="cs-CZ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(95% CI)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52061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96.4%</a:t>
                      </a:r>
                      <a:r>
                        <a:rPr lang="en-GB" sz="1400" dirty="0">
                          <a:effectLst/>
                        </a:rPr>
                        <a:t> (97.6%; 95.2%)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674276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93.3%</a:t>
                      </a:r>
                      <a:r>
                        <a:rPr lang="en-GB" sz="1400" dirty="0">
                          <a:effectLst/>
                        </a:rPr>
                        <a:t> (94.9%; 91.6%)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15459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92.3%</a:t>
                      </a:r>
                      <a:r>
                        <a:rPr lang="en-GB" sz="1400" dirty="0">
                          <a:effectLst/>
                        </a:rPr>
                        <a:t> (94.1%; 90.6%)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342375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91.9%</a:t>
                      </a:r>
                      <a:r>
                        <a:rPr lang="en-GB" sz="1400" dirty="0">
                          <a:effectLst/>
                        </a:rPr>
                        <a:t> (93.7%; 90.0%)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179047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89.9%</a:t>
                      </a:r>
                      <a:r>
                        <a:rPr lang="en-GB" sz="1400" dirty="0">
                          <a:effectLst/>
                        </a:rPr>
                        <a:t> (92.3%; 87.5%)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42431708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D5D19259-B657-0EF7-B559-EECE3BCF4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942416"/>
              </p:ext>
            </p:extLst>
          </p:nvPr>
        </p:nvGraphicFramePr>
        <p:xfrm>
          <a:off x="9025531" y="2292581"/>
          <a:ext cx="2700000" cy="1537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5432">
                  <a:extLst>
                    <a:ext uri="{9D8B030D-6E8A-4147-A177-3AD203B41FA5}">
                      <a16:colId xmlns:a16="http://schemas.microsoft.com/office/drawing/2014/main" val="2318072490"/>
                    </a:ext>
                  </a:extLst>
                </a:gridCol>
                <a:gridCol w="2024568">
                  <a:extLst>
                    <a:ext uri="{9D8B030D-6E8A-4147-A177-3AD203B41FA5}">
                      <a16:colId xmlns:a16="http://schemas.microsoft.com/office/drawing/2014/main" val="1612327749"/>
                    </a:ext>
                  </a:extLst>
                </a:gridCol>
              </a:tblGrid>
              <a:tr h="55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Year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OS  </a:t>
                      </a:r>
                      <a:r>
                        <a:rPr lang="cs-CZ" sz="1400" dirty="0">
                          <a:effectLst/>
                        </a:rPr>
                        <a:t>All</a:t>
                      </a:r>
                      <a:endParaRPr lang="cs-CZ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(95% CI)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52061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99.7%</a:t>
                      </a:r>
                      <a:r>
                        <a:rPr lang="en-GB" sz="1400" dirty="0">
                          <a:effectLst/>
                        </a:rPr>
                        <a:t> (100%; 99.3%)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674276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97.9%</a:t>
                      </a:r>
                      <a:r>
                        <a:rPr lang="en-GB" sz="1400" dirty="0">
                          <a:effectLst/>
                        </a:rPr>
                        <a:t> (98.9%; 97.0%)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15459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96.9%</a:t>
                      </a:r>
                      <a:r>
                        <a:rPr lang="en-GB" sz="1400" dirty="0">
                          <a:effectLst/>
                        </a:rPr>
                        <a:t> (98.1%; 95.7%)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342375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95.5%</a:t>
                      </a:r>
                      <a:r>
                        <a:rPr lang="en-GB" sz="1400" dirty="0">
                          <a:effectLst/>
                        </a:rPr>
                        <a:t> (97.0%; 93.9%)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179047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93.4%</a:t>
                      </a:r>
                      <a:r>
                        <a:rPr lang="en-GB" sz="1400" dirty="0">
                          <a:effectLst/>
                        </a:rPr>
                        <a:t> (95.5%; 91.3%)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42431708"/>
                  </a:ext>
                </a:extLst>
              </a:tr>
            </a:tbl>
          </a:graphicData>
        </a:graphic>
      </p:graphicFrame>
      <p:sp>
        <p:nvSpPr>
          <p:cNvPr id="10" name="Obdélník 9">
            <a:extLst>
              <a:ext uri="{FF2B5EF4-FFF2-40B4-BE49-F238E27FC236}">
                <a16:creationId xmlns:a16="http://schemas.microsoft.com/office/drawing/2014/main" id="{561A69B0-30B4-AF9C-E73E-9181F1A729F5}"/>
              </a:ext>
            </a:extLst>
          </p:cNvPr>
          <p:cNvSpPr/>
          <p:nvPr/>
        </p:nvSpPr>
        <p:spPr>
          <a:xfrm>
            <a:off x="442638" y="-77875"/>
            <a:ext cx="306730" cy="7013749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8C1BFA7A-1DDD-BCB5-B825-B5DAD2109D35}"/>
              </a:ext>
            </a:extLst>
          </p:cNvPr>
          <p:cNvSpPr txBox="1">
            <a:spLocks/>
          </p:cNvSpPr>
          <p:nvPr/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dirty="0"/>
              <a:t>PRIMARY ENDPOINT - RESULTS</a:t>
            </a:r>
          </a:p>
        </p:txBody>
      </p:sp>
    </p:spTree>
    <p:extLst>
      <p:ext uri="{BB962C8B-B14F-4D97-AF65-F5344CB8AC3E}">
        <p14:creationId xmlns:p14="http://schemas.microsoft.com/office/powerpoint/2010/main" val="2409092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8CBCB-3C56-5FFE-71D1-DDCC91A5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Raleway" pitchFamily="2" charset="-18"/>
              </a:rPr>
              <a:t>RESULTS – DFS related factors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837ED5BD-7C64-74EA-A2F3-9023E006D6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2373" y="1456131"/>
          <a:ext cx="9683252" cy="5094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9420">
                  <a:extLst>
                    <a:ext uri="{9D8B030D-6E8A-4147-A177-3AD203B41FA5}">
                      <a16:colId xmlns:a16="http://schemas.microsoft.com/office/drawing/2014/main" val="2548433663"/>
                    </a:ext>
                  </a:extLst>
                </a:gridCol>
                <a:gridCol w="3136305">
                  <a:extLst>
                    <a:ext uri="{9D8B030D-6E8A-4147-A177-3AD203B41FA5}">
                      <a16:colId xmlns:a16="http://schemas.microsoft.com/office/drawing/2014/main" val="715642215"/>
                    </a:ext>
                  </a:extLst>
                </a:gridCol>
                <a:gridCol w="2571871">
                  <a:extLst>
                    <a:ext uri="{9D8B030D-6E8A-4147-A177-3AD203B41FA5}">
                      <a16:colId xmlns:a16="http://schemas.microsoft.com/office/drawing/2014/main" val="3132461830"/>
                    </a:ext>
                  </a:extLst>
                </a:gridCol>
                <a:gridCol w="1355656">
                  <a:extLst>
                    <a:ext uri="{9D8B030D-6E8A-4147-A177-3AD203B41FA5}">
                      <a16:colId xmlns:a16="http://schemas.microsoft.com/office/drawing/2014/main" val="2104240033"/>
                    </a:ext>
                  </a:extLst>
                </a:gridCol>
              </a:tblGrid>
              <a:tr h="232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HR (95% CI)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p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extLst>
                  <a:ext uri="{0D108BD9-81ED-4DB2-BD59-A6C34878D82A}">
                    <a16:rowId xmlns:a16="http://schemas.microsoft.com/office/drawing/2014/main" val="3552744739"/>
                  </a:ext>
                </a:extLst>
              </a:tr>
              <a:tr h="150780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Final histology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Squamous cell carcinoma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69476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Adenocarcinoma usual type (HPV related)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0.487 (0.236; 1.006)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0.052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49791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Other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1.704 (0.526; 5.515)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0.374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759267"/>
                  </a:ext>
                </a:extLst>
              </a:tr>
              <a:tr h="150780">
                <a:tc rowSpan="8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Tumour stage postoperative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IA1 + LVSI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463960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IA2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1.849 (0.168; 20.393)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0.616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422172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IBI ≤2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1.681 (0.224; 12.635)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0.614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13738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IB2 2-4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3.722 (0.497; 27.885)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0.201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5633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IB3 &gt;4 cm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11.075 (1.237; 99.124)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0.032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451910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IIA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5.825 (0.527; 64.325)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0.150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78760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IIB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8.552 (0.889; 82.246)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0.063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99314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IIIC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3.541 (0.396; 31.691)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0.258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740132"/>
                  </a:ext>
                </a:extLst>
              </a:tr>
              <a:tr h="150780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Tumour size postoperative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≤2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reference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83095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2-4 cm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2.562 (1.434; 4.577)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0.001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359294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&gt;4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5.226 (1.970; 13.868)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0.001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563465"/>
                  </a:ext>
                </a:extLst>
              </a:tr>
              <a:tr h="150780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Tumour grade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G1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129647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G2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2.136 (0.873; 5.226)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0.097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35287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G3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4.241 (1.703; 10.562)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0.002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136727"/>
                  </a:ext>
                </a:extLst>
              </a:tr>
              <a:tr h="150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LVSI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2.653 (1.531; 4.596)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0.001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737"/>
                  </a:ext>
                </a:extLst>
              </a:tr>
              <a:tr h="150780">
                <a:tc row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SLN positive 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(the biggest size of metastasis based on the ultrastaging examination)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LN negative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899746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ITC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-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22183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MIC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1.113 (0.346; 3.578)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0.857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587215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MAC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2.205 (0.304; 16.007)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0.434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14879"/>
                  </a:ext>
                </a:extLst>
              </a:tr>
              <a:tr h="150780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Surgical approach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Minimally-invasive surgery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reference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71799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Laparotomy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0.768 (0.420; 1.403)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0.390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21967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9BFBBE8-06C9-C1C7-D33A-9252DB38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581" y="176213"/>
            <a:ext cx="1698600" cy="59864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63755B3-942F-F4F4-773C-1D1FC10DA42C}"/>
              </a:ext>
            </a:extLst>
          </p:cNvPr>
          <p:cNvSpPr/>
          <p:nvPr/>
        </p:nvSpPr>
        <p:spPr>
          <a:xfrm>
            <a:off x="442638" y="-77875"/>
            <a:ext cx="306730" cy="7013749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1ECDEFA-253E-E831-BF9A-B75B81D5D655}"/>
              </a:ext>
            </a:extLst>
          </p:cNvPr>
          <p:cNvSpPr txBox="1">
            <a:spLocks/>
          </p:cNvSpPr>
          <p:nvPr/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dirty="0"/>
              <a:t>PRIMARY ENDPOINT - RESULTS</a:t>
            </a:r>
          </a:p>
        </p:txBody>
      </p:sp>
    </p:spTree>
    <p:extLst>
      <p:ext uri="{BB962C8B-B14F-4D97-AF65-F5344CB8AC3E}">
        <p14:creationId xmlns:p14="http://schemas.microsoft.com/office/powerpoint/2010/main" val="3052179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8CBCB-3C56-5FFE-71D1-DDCC91A5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Raleway" pitchFamily="2" charset="-18"/>
              </a:rPr>
              <a:t>RESULTS – DFS related factors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837ED5BD-7C64-74EA-A2F3-9023E006D6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2373" y="1456131"/>
          <a:ext cx="9683252" cy="5094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9420">
                  <a:extLst>
                    <a:ext uri="{9D8B030D-6E8A-4147-A177-3AD203B41FA5}">
                      <a16:colId xmlns:a16="http://schemas.microsoft.com/office/drawing/2014/main" val="2548433663"/>
                    </a:ext>
                  </a:extLst>
                </a:gridCol>
                <a:gridCol w="3136305">
                  <a:extLst>
                    <a:ext uri="{9D8B030D-6E8A-4147-A177-3AD203B41FA5}">
                      <a16:colId xmlns:a16="http://schemas.microsoft.com/office/drawing/2014/main" val="715642215"/>
                    </a:ext>
                  </a:extLst>
                </a:gridCol>
                <a:gridCol w="2571871">
                  <a:extLst>
                    <a:ext uri="{9D8B030D-6E8A-4147-A177-3AD203B41FA5}">
                      <a16:colId xmlns:a16="http://schemas.microsoft.com/office/drawing/2014/main" val="3132461830"/>
                    </a:ext>
                  </a:extLst>
                </a:gridCol>
                <a:gridCol w="1355656">
                  <a:extLst>
                    <a:ext uri="{9D8B030D-6E8A-4147-A177-3AD203B41FA5}">
                      <a16:colId xmlns:a16="http://schemas.microsoft.com/office/drawing/2014/main" val="2104240033"/>
                    </a:ext>
                  </a:extLst>
                </a:gridCol>
              </a:tblGrid>
              <a:tr h="232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HR (95% CI)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p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extLst>
                  <a:ext uri="{0D108BD9-81ED-4DB2-BD59-A6C34878D82A}">
                    <a16:rowId xmlns:a16="http://schemas.microsoft.com/office/drawing/2014/main" val="3552744739"/>
                  </a:ext>
                </a:extLst>
              </a:tr>
              <a:tr h="150780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Final histology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Squamous cell carcinoma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69476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Adenocarcinoma usual type (HPV related)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0.487 (0.236; 1.006)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0.052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49791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Other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1.704 (0.526; 5.515)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0.374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759267"/>
                  </a:ext>
                </a:extLst>
              </a:tr>
              <a:tr h="150780">
                <a:tc rowSpan="8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Tumour stage postoperative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IA1 + LVSI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463960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IA2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1.849 (0.168; 20.393)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0.616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422172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IBI ≤2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1.681 (0.224; 12.635)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0.614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13738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IB2 2-4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3.722 (0.497; 27.885)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0.201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5633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IB3 &gt;4 cm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11.075 (1.237; 99.124)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0.032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451910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IIA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5.825 (0.527; 64.325)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0.150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78760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IIB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8.552 (0.889; 82.246)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0.063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99314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IIIC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3.541 (0.396; 31.691)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0.258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740132"/>
                  </a:ext>
                </a:extLst>
              </a:tr>
              <a:tr h="150780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Tumour size postoperative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≤2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reference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83095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2-4 cm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2.562 (1.434; 4.577)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0.001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359294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&gt;4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5.226 (1.970; 13.868)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0.001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563465"/>
                  </a:ext>
                </a:extLst>
              </a:tr>
              <a:tr h="150780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Tumour grade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G1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129647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G2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2.136 (0.873; 5.226)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0.097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35287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G3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4.241 (1.703; 10.562)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0.002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136727"/>
                  </a:ext>
                </a:extLst>
              </a:tr>
              <a:tr h="150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LVSI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2.653 (1.531; 4.596)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0.001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737"/>
                  </a:ext>
                </a:extLst>
              </a:tr>
              <a:tr h="150780">
                <a:tc row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SLN positive 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(the biggest size of metastasis based on the ultrastaging examination)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LN negative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899746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ITC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-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22183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MIC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1.113 (0.346; 3.578)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0.857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587215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MAC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2.205 (0.304; 16.007)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0.434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14879"/>
                  </a:ext>
                </a:extLst>
              </a:tr>
              <a:tr h="150780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Surgical approach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Minimally-invasive surgery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reference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71799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Laparotomy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0.768 (0.420; 1.403)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0.390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21967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9BFBBE8-06C9-C1C7-D33A-9252DB38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581" y="176213"/>
            <a:ext cx="1698600" cy="59864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3983465-B68C-A677-3E1A-069DC8AAA714}"/>
              </a:ext>
            </a:extLst>
          </p:cNvPr>
          <p:cNvSpPr/>
          <p:nvPr/>
        </p:nvSpPr>
        <p:spPr>
          <a:xfrm>
            <a:off x="5353050" y="5362575"/>
            <a:ext cx="542925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A6F1BED-DFCA-49EF-0C2F-0C68CE263B4D}"/>
              </a:ext>
            </a:extLst>
          </p:cNvPr>
          <p:cNvSpPr/>
          <p:nvPr/>
        </p:nvSpPr>
        <p:spPr>
          <a:xfrm>
            <a:off x="442638" y="-77875"/>
            <a:ext cx="306730" cy="7013749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E90F978E-B670-8670-C463-6ACC46600E0B}"/>
              </a:ext>
            </a:extLst>
          </p:cNvPr>
          <p:cNvSpPr txBox="1">
            <a:spLocks/>
          </p:cNvSpPr>
          <p:nvPr/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dirty="0"/>
              <a:t>PRIMARY ENDPOINT - RESULTS</a:t>
            </a:r>
          </a:p>
        </p:txBody>
      </p:sp>
    </p:spTree>
    <p:extLst>
      <p:ext uri="{BB962C8B-B14F-4D97-AF65-F5344CB8AC3E}">
        <p14:creationId xmlns:p14="http://schemas.microsoft.com/office/powerpoint/2010/main" val="275394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/>
          <p:nvPr/>
        </p:nvSpPr>
        <p:spPr>
          <a:xfrm>
            <a:off x="2064000" y="1495433"/>
            <a:ext cx="10128000" cy="38504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7362000" y="3234933"/>
            <a:ext cx="6612000" cy="8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ENDPOINTS 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 idx="2"/>
          </p:nvPr>
        </p:nvSpPr>
        <p:spPr>
          <a:xfrm>
            <a:off x="7362000" y="2947433"/>
            <a:ext cx="2205600" cy="4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6000" dirty="0">
                <a:solidFill>
                  <a:srgbClr val="FFFFFF"/>
                </a:solidFill>
              </a:rPr>
              <a:t>0</a:t>
            </a:r>
            <a:r>
              <a:rPr lang="cs-CZ" sz="6000" dirty="0">
                <a:solidFill>
                  <a:srgbClr val="FFFFFF"/>
                </a:solidFill>
              </a:rPr>
              <a:t>1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8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8CBCB-3C56-5FFE-71D1-DDCC91A5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Raleway" pitchFamily="2" charset="-18"/>
              </a:rPr>
              <a:t>RESULTS – DFS related factors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837ED5BD-7C64-74EA-A2F3-9023E006D6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2373" y="1456131"/>
          <a:ext cx="9683252" cy="5094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9420">
                  <a:extLst>
                    <a:ext uri="{9D8B030D-6E8A-4147-A177-3AD203B41FA5}">
                      <a16:colId xmlns:a16="http://schemas.microsoft.com/office/drawing/2014/main" val="2548433663"/>
                    </a:ext>
                  </a:extLst>
                </a:gridCol>
                <a:gridCol w="3136305">
                  <a:extLst>
                    <a:ext uri="{9D8B030D-6E8A-4147-A177-3AD203B41FA5}">
                      <a16:colId xmlns:a16="http://schemas.microsoft.com/office/drawing/2014/main" val="715642215"/>
                    </a:ext>
                  </a:extLst>
                </a:gridCol>
                <a:gridCol w="2571871">
                  <a:extLst>
                    <a:ext uri="{9D8B030D-6E8A-4147-A177-3AD203B41FA5}">
                      <a16:colId xmlns:a16="http://schemas.microsoft.com/office/drawing/2014/main" val="3132461830"/>
                    </a:ext>
                  </a:extLst>
                </a:gridCol>
                <a:gridCol w="1355656">
                  <a:extLst>
                    <a:ext uri="{9D8B030D-6E8A-4147-A177-3AD203B41FA5}">
                      <a16:colId xmlns:a16="http://schemas.microsoft.com/office/drawing/2014/main" val="2104240033"/>
                    </a:ext>
                  </a:extLst>
                </a:gridCol>
              </a:tblGrid>
              <a:tr h="232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HR (95% CI)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p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extLst>
                  <a:ext uri="{0D108BD9-81ED-4DB2-BD59-A6C34878D82A}">
                    <a16:rowId xmlns:a16="http://schemas.microsoft.com/office/drawing/2014/main" val="3552744739"/>
                  </a:ext>
                </a:extLst>
              </a:tr>
              <a:tr h="150780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Final histology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Squamous cell carcinoma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69476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Adenocarcinoma usual type (HPV related)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0.487 (0.236; 1.006)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0.052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49791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Other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1.704 (0.526; 5.515)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0.374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759267"/>
                  </a:ext>
                </a:extLst>
              </a:tr>
              <a:tr h="150780">
                <a:tc rowSpan="8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Tumour stage postoperative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IA1 + LVSI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463960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IA2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1.849 (0.168; 20.393)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0.616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422172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IBI ≤2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1.681 (0.224; 12.635)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0.614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13738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IB2 2-4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3.722 (0.497; 27.885)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0.201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5633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IB3 &gt;4 cm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11.075 (1.237; 99.124)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0.032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451910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IIA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5.825 (0.527; 64.325)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0.150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78760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IIB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8.552 (0.889; 82.246)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0.063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99314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IIIC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3.541 (0.396; 31.691)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0.258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740132"/>
                  </a:ext>
                </a:extLst>
              </a:tr>
              <a:tr h="150780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Tumour size postoperative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≤2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reference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83095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2-4 cm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2.562 (1.434; 4.577)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0.001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359294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&gt;4 cm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5.226 (1.970; 13.868)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0.001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563465"/>
                  </a:ext>
                </a:extLst>
              </a:tr>
              <a:tr h="150780"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Tumour grade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G1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129647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G2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2.136 (0.873; 5.226)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0.097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35287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G3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4.241 (1.703; 10.562)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0.002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136727"/>
                  </a:ext>
                </a:extLst>
              </a:tr>
              <a:tr h="150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LVSI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2.653 (1.531; 4.596)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effectLst/>
                        </a:rPr>
                        <a:t>0.001</a:t>
                      </a:r>
                      <a:endParaRPr lang="cs-CZ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737"/>
                  </a:ext>
                </a:extLst>
              </a:tr>
              <a:tr h="150780">
                <a:tc row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SLN positive 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(the biggest size of metastasis based on the ultrastaging examination)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LN negative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reference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899746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ITC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-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22183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MIC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1.113 (0.346; 3.578)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0.857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587215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MAC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2.205 (0.304; 16.007)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0.434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14879"/>
                  </a:ext>
                </a:extLst>
              </a:tr>
              <a:tr h="150780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Surgical approach 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Minimally-invasive surgery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reference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717993"/>
                  </a:ext>
                </a:extLst>
              </a:tr>
              <a:tr h="15078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Laparotomy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0.768 (0.420; 1.403)</a:t>
                      </a:r>
                      <a:endParaRPr lang="cs-CZ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effectLst/>
                        </a:rPr>
                        <a:t>0.390</a:t>
                      </a:r>
                      <a:endParaRPr lang="cs-CZ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21967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9BFBBE8-06C9-C1C7-D33A-9252DB38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581" y="176213"/>
            <a:ext cx="1698600" cy="59864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3983465-B68C-A677-3E1A-069DC8AAA714}"/>
              </a:ext>
            </a:extLst>
          </p:cNvPr>
          <p:cNvSpPr/>
          <p:nvPr/>
        </p:nvSpPr>
        <p:spPr>
          <a:xfrm>
            <a:off x="4853354" y="6181725"/>
            <a:ext cx="5586046" cy="5000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7BF6F22-F0C5-B6A2-7CE7-1FBC1DB0D852}"/>
              </a:ext>
            </a:extLst>
          </p:cNvPr>
          <p:cNvSpPr/>
          <p:nvPr/>
        </p:nvSpPr>
        <p:spPr>
          <a:xfrm>
            <a:off x="442638" y="-77875"/>
            <a:ext cx="306730" cy="7013749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E588D54C-1EBD-DAEB-67D6-F140BDD5AC33}"/>
              </a:ext>
            </a:extLst>
          </p:cNvPr>
          <p:cNvSpPr txBox="1">
            <a:spLocks/>
          </p:cNvSpPr>
          <p:nvPr/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dirty="0"/>
              <a:t>PRIMARY ENDPOINT - RESULTS</a:t>
            </a:r>
          </a:p>
        </p:txBody>
      </p:sp>
    </p:spTree>
    <p:extLst>
      <p:ext uri="{BB962C8B-B14F-4D97-AF65-F5344CB8AC3E}">
        <p14:creationId xmlns:p14="http://schemas.microsoft.com/office/powerpoint/2010/main" val="3116500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CD21D-A082-C0E8-F073-0A8813D0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32827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  <a:latin typeface="Raleway" pitchFamily="2" charset="-18"/>
              </a:rPr>
              <a:t>RESULTS</a:t>
            </a:r>
            <a:endParaRPr lang="de-DE" sz="4000" dirty="0">
              <a:solidFill>
                <a:schemeClr val="tx1"/>
              </a:solidFill>
              <a:latin typeface="Raleway" pitchFamily="2" charset="-18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602FB-0F23-2184-2BB9-103530A3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C1309E-87DD-2134-FC53-26486A01A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775" y="106131"/>
            <a:ext cx="2264800" cy="798196"/>
          </a:xfrm>
          <a:prstGeom prst="rect">
            <a:avLst/>
          </a:prstGeom>
        </p:spPr>
      </p:pic>
      <p:graphicFrame>
        <p:nvGraphicFramePr>
          <p:cNvPr id="19" name="Zástupný obsah 18">
            <a:extLst>
              <a:ext uri="{FF2B5EF4-FFF2-40B4-BE49-F238E27FC236}">
                <a16:creationId xmlns:a16="http://schemas.microsoft.com/office/drawing/2014/main" id="{D54C2F66-4F7A-ED07-AAE0-33A00C03B4E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519254058"/>
              </p:ext>
            </p:extLst>
          </p:nvPr>
        </p:nvGraphicFramePr>
        <p:xfrm>
          <a:off x="1065199" y="1702523"/>
          <a:ext cx="10813376" cy="411692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204262">
                  <a:extLst>
                    <a:ext uri="{9D8B030D-6E8A-4147-A177-3AD203B41FA5}">
                      <a16:colId xmlns:a16="http://schemas.microsoft.com/office/drawing/2014/main" val="3900184714"/>
                    </a:ext>
                  </a:extLst>
                </a:gridCol>
                <a:gridCol w="1707286">
                  <a:extLst>
                    <a:ext uri="{9D8B030D-6E8A-4147-A177-3AD203B41FA5}">
                      <a16:colId xmlns:a16="http://schemas.microsoft.com/office/drawing/2014/main" val="779922050"/>
                    </a:ext>
                  </a:extLst>
                </a:gridCol>
                <a:gridCol w="1117752">
                  <a:extLst>
                    <a:ext uri="{9D8B030D-6E8A-4147-A177-3AD203B41FA5}">
                      <a16:colId xmlns:a16="http://schemas.microsoft.com/office/drawing/2014/main" val="2184631434"/>
                    </a:ext>
                  </a:extLst>
                </a:gridCol>
                <a:gridCol w="1117752">
                  <a:extLst>
                    <a:ext uri="{9D8B030D-6E8A-4147-A177-3AD203B41FA5}">
                      <a16:colId xmlns:a16="http://schemas.microsoft.com/office/drawing/2014/main" val="4262042376"/>
                    </a:ext>
                  </a:extLst>
                </a:gridCol>
                <a:gridCol w="1724532">
                  <a:extLst>
                    <a:ext uri="{9D8B030D-6E8A-4147-A177-3AD203B41FA5}">
                      <a16:colId xmlns:a16="http://schemas.microsoft.com/office/drawing/2014/main" val="2216021817"/>
                    </a:ext>
                  </a:extLst>
                </a:gridCol>
                <a:gridCol w="1154251">
                  <a:extLst>
                    <a:ext uri="{9D8B030D-6E8A-4147-A177-3AD203B41FA5}">
                      <a16:colId xmlns:a16="http://schemas.microsoft.com/office/drawing/2014/main" val="16727317"/>
                    </a:ext>
                  </a:extLst>
                </a:gridCol>
                <a:gridCol w="1154251">
                  <a:extLst>
                    <a:ext uri="{9D8B030D-6E8A-4147-A177-3AD203B41FA5}">
                      <a16:colId xmlns:a16="http://schemas.microsoft.com/office/drawing/2014/main" val="127080451"/>
                    </a:ext>
                  </a:extLst>
                </a:gridCol>
                <a:gridCol w="1633290">
                  <a:extLst>
                    <a:ext uri="{9D8B030D-6E8A-4147-A177-3AD203B41FA5}">
                      <a16:colId xmlns:a16="http://schemas.microsoft.com/office/drawing/2014/main" val="2499971782"/>
                    </a:ext>
                  </a:extLst>
                </a:gridCol>
              </a:tblGrid>
              <a:tr h="33547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solidFill>
                            <a:srgbClr val="FF0066"/>
                          </a:solidFill>
                          <a:effectLst/>
                          <a:latin typeface="Raleway" pitchFamily="2" charset="-18"/>
                        </a:rPr>
                        <a:t>SENTIX</a:t>
                      </a:r>
                      <a:endParaRPr lang="en-GB" sz="1800" b="1" i="0" u="none" strike="noStrike" dirty="0">
                        <a:solidFill>
                          <a:srgbClr val="FF0066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Raleway" pitchFamily="2" charset="-18"/>
                        </a:rPr>
                        <a:t>LACC</a:t>
                      </a:r>
                      <a:r>
                        <a:rPr lang="en-GB" sz="1800" u="none" strike="noStrike" dirty="0">
                          <a:effectLst/>
                          <a:latin typeface="Raleway" pitchFamily="2" charset="-18"/>
                        </a:rPr>
                        <a:t> 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65" marR="7765" marT="77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Raleway" pitchFamily="2" charset="-18"/>
                        </a:rPr>
                        <a:t>ConCerv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Raleway" pitchFamily="2" charset="-18"/>
                        </a:rPr>
                        <a:t>SENTICOL II</a:t>
                      </a:r>
                      <a:endParaRPr lang="en-GB" sz="18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Raleway" pitchFamily="2" charset="-18"/>
                        </a:rPr>
                        <a:t>SHAPE</a:t>
                      </a:r>
                      <a:endParaRPr lang="en-GB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/>
                </a:tc>
                <a:extLst>
                  <a:ext uri="{0D108BD9-81ED-4DB2-BD59-A6C34878D82A}">
                    <a16:rowId xmlns:a16="http://schemas.microsoft.com/office/drawing/2014/main" val="1889203757"/>
                  </a:ext>
                </a:extLst>
              </a:tr>
              <a:tr h="2948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 </a:t>
                      </a:r>
                      <a:r>
                        <a:rPr lang="en-GB" sz="1600" u="none" strike="noStrike" noProof="0" dirty="0">
                          <a:effectLst/>
                          <a:latin typeface="Raleway" pitchFamily="2" charset="-18"/>
                        </a:rPr>
                        <a:t>Subgroup</a:t>
                      </a:r>
                      <a:endParaRPr lang="en-GB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All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Open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MIS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All</a:t>
                      </a:r>
                    </a:p>
                  </a:txBody>
                  <a:tcPr marL="10353" marR="10353" marT="1035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SLN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PLND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All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44637"/>
                  </a:ext>
                </a:extLst>
              </a:tr>
              <a:tr h="2948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  <a:latin typeface="Raleway" pitchFamily="2" charset="-18"/>
                        </a:rPr>
                        <a:t>N=594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  <a:latin typeface="Raleway" pitchFamily="2" charset="-18"/>
                        </a:rPr>
                        <a:t>N=312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  <a:latin typeface="Raleway" pitchFamily="2" charset="-18"/>
                        </a:rPr>
                        <a:t>N=319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Raleway" pitchFamily="2" charset="-18"/>
                        </a:rPr>
                        <a:t>N=100</a:t>
                      </a:r>
                    </a:p>
                  </a:txBody>
                  <a:tcPr marL="10353" marR="10353" marT="103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  <a:latin typeface="Raleway" pitchFamily="2" charset="-18"/>
                        </a:rPr>
                        <a:t>N=105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  <a:latin typeface="Raleway" pitchFamily="2" charset="-18"/>
                        </a:rPr>
                        <a:t>N=101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  <a:latin typeface="Raleway" pitchFamily="2" charset="-18"/>
                        </a:rPr>
                        <a:t>N=700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220544"/>
                  </a:ext>
                </a:extLst>
              </a:tr>
              <a:tr h="2948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2Y DFS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93.3%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97.1%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91.2%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aleway" pitchFamily="2" charset="-18"/>
                        </a:rPr>
                        <a:t>~95.0%</a:t>
                      </a:r>
                    </a:p>
                  </a:txBody>
                  <a:tcPr marL="10353" marR="10353" marT="103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92%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94.4%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907986"/>
                  </a:ext>
                </a:extLst>
              </a:tr>
              <a:tr h="2948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3Y DFS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92.3%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97.1%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91.2%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92%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94.4%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97.5%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924517"/>
                  </a:ext>
                </a:extLst>
              </a:tr>
              <a:tr h="294833">
                <a:tc>
                  <a:txBody>
                    <a:bodyPr/>
                    <a:lstStyle/>
                    <a:p>
                      <a:pPr algn="ctr" fontAlgn="b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909148"/>
                  </a:ext>
                </a:extLst>
              </a:tr>
              <a:tr h="2948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3Y OS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96.9%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99.0%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93.8%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Raleway" pitchFamily="2" charset="-18"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810300"/>
                  </a:ext>
                </a:extLst>
              </a:tr>
              <a:tr h="294833">
                <a:tc>
                  <a:txBody>
                    <a:bodyPr/>
                    <a:lstStyle/>
                    <a:p>
                      <a:pPr algn="ctr" fontAlgn="b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-18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61346"/>
                  </a:ext>
                </a:extLst>
              </a:tr>
              <a:tr h="294833"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3Y DSS</a:t>
                      </a: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97.6%</a:t>
                      </a: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0.6%</a:t>
                      </a: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4.4%</a:t>
                      </a: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endParaRPr lang="en-GB" sz="1600" u="none" strike="noStrike" kern="1200" dirty="0">
                        <a:solidFill>
                          <a:schemeClr val="tx1"/>
                        </a:solidFill>
                        <a:effectLst/>
                        <a:latin typeface="Raleway" pitchFamily="2" charset="-18"/>
                        <a:ea typeface="+mn-ea"/>
                        <a:cs typeface="+mn-cs"/>
                      </a:endParaRP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99.3%</a:t>
                      </a:r>
                    </a:p>
                  </a:txBody>
                  <a:tcPr marL="10353" marR="10353" marT="10353" marB="0" anchor="b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889888"/>
                  </a:ext>
                </a:extLst>
              </a:tr>
              <a:tr h="924753"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Main inclusion criteria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IA1 LVSI, IA2 – IB1</a:t>
                      </a:r>
                    </a:p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Max dimension ≤40 mm</a:t>
                      </a:r>
                    </a:p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Squamous cell, Adenocarcinoma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IA1 LVSI, IA2 – IB1</a:t>
                      </a:r>
                    </a:p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Max dimension ≤4 cm</a:t>
                      </a:r>
                    </a:p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Squamous cell, Adenocarcinoma, Adenosquamous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endParaRPr lang="cs-CZ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65" marR="7765" marT="776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IA2–IB1</a:t>
                      </a:r>
                    </a:p>
                    <a:p>
                      <a:pPr marL="0" algn="ctr" defTabSz="342900" rtl="0" eaLnBrk="1" fontAlgn="b" latinLnBrk="0" hangingPunct="1"/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squamous cell (any grade) adenocarcinoma (grade 1-2) histology </a:t>
                      </a:r>
                      <a:r>
                        <a:rPr lang="en-GB" sz="105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tumor</a:t>
                      </a: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 size ≤2 cm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IA1 LVSI, IA2 – IIA1</a:t>
                      </a:r>
                    </a:p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Max dimension ≤40 mm</a:t>
                      </a:r>
                    </a:p>
                    <a:p>
                      <a:pPr marL="0" algn="ctr" defTabSz="342900" rtl="0" eaLnBrk="1" fontAlgn="b" latinLnBrk="0" hangingPunct="1"/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All histologic types except neuroendocrine carcinoma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endParaRPr lang="cs-CZ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65" marR="7765" marT="776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IA2 – IB1</a:t>
                      </a:r>
                    </a:p>
                    <a:p>
                      <a:pPr marL="0" algn="ctr" defTabSz="342900" rtl="0" eaLnBrk="1" fontAlgn="b" latinLnBrk="0" hangingPunct="1"/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&lt;10mm/ &lt;50% </a:t>
                      </a:r>
                      <a:r>
                        <a:rPr lang="en-GB" sz="105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strom</a:t>
                      </a: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. Inv.</a:t>
                      </a:r>
                    </a:p>
                    <a:p>
                      <a:pPr marL="0" algn="ctr" defTabSz="342900" rtl="0" eaLnBrk="1" fontAlgn="b" latinLnBrk="0" hangingPunct="1"/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Max dimension ≤20 mm</a:t>
                      </a:r>
                    </a:p>
                    <a:p>
                      <a:pPr marL="0" algn="ctr" defTabSz="342900" rtl="0" eaLnBrk="1" fontAlgn="b" latinLnBrk="0" hangingPunct="1"/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Sq., adeno., </a:t>
                      </a:r>
                      <a:r>
                        <a:rPr lang="en-GB" sz="105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adenosq</a:t>
                      </a: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005058"/>
                  </a:ext>
                </a:extLst>
              </a:tr>
              <a:tr h="498033"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Reference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This work.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Ramirez 2018. Doi: 10.1056/NEJMoa1806395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endParaRPr lang="cs-CZ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65" marR="7765" marT="776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Schmeler</a:t>
                      </a:r>
                      <a:r>
                        <a:rPr lang="en-GB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 2021. doi:10.1136/ijgc-2021-002921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Mathevet</a:t>
                      </a:r>
                      <a:r>
                        <a:rPr lang="en-GB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 2021. </a:t>
                      </a:r>
                      <a:r>
                        <a:rPr lang="en-GB" sz="1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doi</a:t>
                      </a:r>
                      <a:r>
                        <a:rPr lang="en-GB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: 10.1016/j.ejca.2021.02.009</a:t>
                      </a: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endParaRPr lang="cs-CZ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65" marR="7765" marT="776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GB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Raleway" pitchFamily="2" charset="-18"/>
                          <a:ea typeface="+mn-ea"/>
                          <a:cs typeface="+mn-cs"/>
                        </a:rPr>
                        <a:t>Plante 2024. </a:t>
                      </a:r>
                      <a:r>
                        <a:rPr lang="en-GB" sz="1000" dirty="0">
                          <a:latin typeface="Raleway" pitchFamily="2" charset="-18"/>
                        </a:rPr>
                        <a:t>https://www.cancer.net/CX5-SHAPE</a:t>
                      </a:r>
                      <a:endParaRPr lang="en-GB" sz="1000" u="none" strike="noStrike" kern="1200" dirty="0">
                        <a:solidFill>
                          <a:schemeClr val="tx1"/>
                        </a:solidFill>
                        <a:effectLst/>
                        <a:latin typeface="Raleway" pitchFamily="2" charset="-18"/>
                        <a:ea typeface="+mn-ea"/>
                        <a:cs typeface="+mn-cs"/>
                      </a:endParaRPr>
                    </a:p>
                  </a:txBody>
                  <a:tcPr marL="10353" marR="10353" marT="1035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449368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826B5A44-121C-BB66-32A8-B030D8B8DA88}"/>
              </a:ext>
            </a:extLst>
          </p:cNvPr>
          <p:cNvSpPr/>
          <p:nvPr/>
        </p:nvSpPr>
        <p:spPr>
          <a:xfrm>
            <a:off x="442638" y="-77875"/>
            <a:ext cx="306730" cy="7013749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3A290B1-B0DD-EF49-750D-65FCE0CC1ACD}"/>
              </a:ext>
            </a:extLst>
          </p:cNvPr>
          <p:cNvSpPr txBox="1">
            <a:spLocks/>
          </p:cNvSpPr>
          <p:nvPr/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dirty="0"/>
              <a:t>PRIMARY ENDPOINT - RESULTS</a:t>
            </a:r>
          </a:p>
        </p:txBody>
      </p:sp>
    </p:spTree>
    <p:extLst>
      <p:ext uri="{BB962C8B-B14F-4D97-AF65-F5344CB8AC3E}">
        <p14:creationId xmlns:p14="http://schemas.microsoft.com/office/powerpoint/2010/main" val="2160375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8CBCB-3C56-5FFE-71D1-DDCC91A5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Raleway" pitchFamily="2" charset="-18"/>
              </a:rPr>
              <a:t>CONCLUSIONS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50C889-79D9-4150-5718-C70C925DC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Raleway" pitchFamily="2" charset="-18"/>
              </a:rPr>
              <a:t>The study </a:t>
            </a:r>
            <a:r>
              <a:rPr lang="en-US" sz="2400" b="1" dirty="0">
                <a:latin typeface="Raleway" pitchFamily="2" charset="-18"/>
              </a:rPr>
              <a:t>fulfilled the primary endpoint</a:t>
            </a:r>
            <a:r>
              <a:rPr lang="cs-CZ" sz="2400" b="1" dirty="0">
                <a:latin typeface="Raleway" pitchFamily="2" charset="-18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latin typeface="Raleway" pitchFamily="2" charset="-18"/>
              </a:rPr>
              <a:t> </a:t>
            </a:r>
            <a:endParaRPr lang="cs-CZ" sz="2400" b="1" dirty="0">
              <a:latin typeface="Raleway" pitchFamily="2" charset="-18"/>
            </a:endParaRPr>
          </a:p>
          <a:p>
            <a:pPr marL="0" indent="0" algn="ctr">
              <a:buNone/>
            </a:pPr>
            <a:r>
              <a:rPr lang="cs-CZ" sz="2400" dirty="0">
                <a:latin typeface="Raleway" pitchFamily="2" charset="-18"/>
              </a:rPr>
              <a:t>RR </a:t>
            </a:r>
            <a:r>
              <a:rPr lang="en-US" sz="2400" dirty="0">
                <a:latin typeface="Raleway" pitchFamily="2" charset="-18"/>
              </a:rPr>
              <a:t>at 24th months of follow-up </a:t>
            </a:r>
            <a:r>
              <a:rPr lang="cs-CZ" sz="2400" dirty="0">
                <a:latin typeface="Raleway" pitchFamily="2" charset="-18"/>
              </a:rPr>
              <a:t>in SENTIX ITT </a:t>
            </a:r>
            <a:r>
              <a:rPr lang="cs-CZ" sz="2400" dirty="0" err="1">
                <a:latin typeface="Raleway" pitchFamily="2" charset="-18"/>
              </a:rPr>
              <a:t>was</a:t>
            </a:r>
            <a:r>
              <a:rPr lang="en-US" sz="2400" dirty="0">
                <a:latin typeface="Raleway" pitchFamily="2" charset="-18"/>
              </a:rPr>
              <a:t> </a:t>
            </a:r>
            <a:r>
              <a:rPr lang="en-US" sz="2400" b="1" dirty="0">
                <a:latin typeface="Raleway" pitchFamily="2" charset="-18"/>
              </a:rPr>
              <a:t>6.06%</a:t>
            </a:r>
            <a:r>
              <a:rPr lang="cs-CZ" sz="2400" b="1" dirty="0">
                <a:latin typeface="Raleway" pitchFamily="2" charset="-18"/>
              </a:rPr>
              <a:t>.</a:t>
            </a:r>
          </a:p>
          <a:p>
            <a:pPr marL="0" indent="0" algn="ctr">
              <a:buNone/>
            </a:pPr>
            <a:r>
              <a:rPr lang="cs-CZ" sz="2400" dirty="0">
                <a:latin typeface="Raleway" pitchFamily="2" charset="-18"/>
              </a:rPr>
              <a:t>Study </a:t>
            </a:r>
            <a:r>
              <a:rPr lang="en-US" sz="2400" dirty="0">
                <a:latin typeface="Raleway" pitchFamily="2" charset="-18"/>
              </a:rPr>
              <a:t>confirmed the null hypothesis that the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Raleway" pitchFamily="2" charset="-18"/>
              </a:rPr>
              <a:t>RR after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aleway" pitchFamily="2" charset="-18"/>
              </a:rPr>
              <a:t>SLN biopsy is non-inferior </a:t>
            </a:r>
            <a:r>
              <a:rPr lang="en-US" sz="2400" dirty="0">
                <a:latin typeface="Raleway" pitchFamily="2" charset="-18"/>
              </a:rPr>
              <a:t>to the reference </a:t>
            </a:r>
            <a:r>
              <a:rPr lang="cs-CZ" sz="2400" dirty="0">
                <a:latin typeface="Raleway" pitchFamily="2" charset="-18"/>
              </a:rPr>
              <a:t>RR </a:t>
            </a:r>
            <a:r>
              <a:rPr lang="en-US" sz="2400" dirty="0">
                <a:latin typeface="Raleway" pitchFamily="2" charset="-18"/>
              </a:rPr>
              <a:t>of </a:t>
            </a:r>
            <a:r>
              <a:rPr lang="en-US" sz="2400" b="1" dirty="0">
                <a:latin typeface="Raleway" pitchFamily="2" charset="-18"/>
              </a:rPr>
              <a:t>7%</a:t>
            </a:r>
            <a:r>
              <a:rPr lang="en-US" sz="2400" dirty="0">
                <a:latin typeface="Raleway" pitchFamily="2" charset="-18"/>
              </a:rPr>
              <a:t> in patients </a:t>
            </a:r>
            <a:r>
              <a:rPr lang="en-US" sz="2400" b="1" dirty="0">
                <a:latin typeface="Raleway" pitchFamily="2" charset="-18"/>
              </a:rPr>
              <a:t>after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aleway" pitchFamily="2" charset="-18"/>
              </a:rPr>
              <a:t>PLND</a:t>
            </a:r>
            <a:r>
              <a:rPr lang="en-US" sz="2400" b="1" dirty="0">
                <a:latin typeface="Raleway" pitchFamily="2" charset="-18"/>
              </a:rPr>
              <a:t>. </a:t>
            </a:r>
            <a:endParaRPr lang="cs-CZ" sz="2400" b="1" dirty="0">
              <a:latin typeface="Raleway" pitchFamily="2" charset="-18"/>
            </a:endParaRPr>
          </a:p>
          <a:p>
            <a:endParaRPr lang="cs-CZ" dirty="0">
              <a:latin typeface="Raleway" pitchFamily="2" charset="-18"/>
            </a:endParaRPr>
          </a:p>
          <a:p>
            <a:pPr marL="0" indent="0">
              <a:buNone/>
            </a:pPr>
            <a:r>
              <a:rPr lang="en-US" sz="2400" dirty="0">
                <a:latin typeface="Raleway" pitchFamily="2" charset="-18"/>
              </a:rPr>
              <a:t>In early-stage cervical cancer patients, SLN biopsy with pathological ultrastaging is safe and accurate method to detect lymph node metastases.</a:t>
            </a:r>
            <a:endParaRPr lang="cs-CZ" sz="2400" dirty="0">
              <a:latin typeface="Raleway" pitchFamily="2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BFBBE8-06C9-C1C7-D33A-9252DB38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581" y="176213"/>
            <a:ext cx="1698600" cy="59864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3B6C40B-6F2E-1732-C7A5-6FF834CCAB04}"/>
              </a:ext>
            </a:extLst>
          </p:cNvPr>
          <p:cNvSpPr/>
          <p:nvPr/>
        </p:nvSpPr>
        <p:spPr>
          <a:xfrm>
            <a:off x="442638" y="-77875"/>
            <a:ext cx="306730" cy="7013749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081C133-738E-5EA8-2D73-47A695F0B647}"/>
              </a:ext>
            </a:extLst>
          </p:cNvPr>
          <p:cNvSpPr txBox="1">
            <a:spLocks/>
          </p:cNvSpPr>
          <p:nvPr/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dirty="0"/>
              <a:t>PRIMARY ENDPOINT - CONSLUTSIONS</a:t>
            </a:r>
          </a:p>
        </p:txBody>
      </p:sp>
    </p:spTree>
    <p:extLst>
      <p:ext uri="{BB962C8B-B14F-4D97-AF65-F5344CB8AC3E}">
        <p14:creationId xmlns:p14="http://schemas.microsoft.com/office/powerpoint/2010/main" val="3801259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/>
          <p:nvPr/>
        </p:nvSpPr>
        <p:spPr>
          <a:xfrm>
            <a:off x="2063867" y="1435333"/>
            <a:ext cx="10128000" cy="38504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7362000" y="3234933"/>
            <a:ext cx="6612000" cy="8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OTHER OUTCOMES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 idx="2"/>
          </p:nvPr>
        </p:nvSpPr>
        <p:spPr>
          <a:xfrm>
            <a:off x="7362000" y="2947433"/>
            <a:ext cx="2205600" cy="4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6000" dirty="0">
                <a:solidFill>
                  <a:srgbClr val="FFFFFF"/>
                </a:solidFill>
              </a:rPr>
              <a:t>0</a:t>
            </a:r>
            <a:r>
              <a:rPr lang="cs-CZ" sz="6000" dirty="0">
                <a:solidFill>
                  <a:srgbClr val="FFFFFF"/>
                </a:solidFill>
              </a:rPr>
              <a:t>5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51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04;p34">
            <a:extLst>
              <a:ext uri="{FF2B5EF4-FFF2-40B4-BE49-F238E27FC236}">
                <a16:creationId xmlns:a16="http://schemas.microsoft.com/office/drawing/2014/main" id="{A0A2BE96-0F5E-7252-D25D-FFCC0C361D4D}"/>
              </a:ext>
            </a:extLst>
          </p:cNvPr>
          <p:cNvSpPr/>
          <p:nvPr/>
        </p:nvSpPr>
        <p:spPr>
          <a:xfrm>
            <a:off x="1641731" y="3217032"/>
            <a:ext cx="3352800" cy="2802767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405;p34">
            <a:extLst>
              <a:ext uri="{FF2B5EF4-FFF2-40B4-BE49-F238E27FC236}">
                <a16:creationId xmlns:a16="http://schemas.microsoft.com/office/drawing/2014/main" id="{81A2C22F-21C8-06C4-7A7C-E2A34FBFDC1D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919631" y="4261542"/>
            <a:ext cx="2771600" cy="6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</a:pPr>
            <a:r>
              <a:rPr lang="en-GB" sz="1400"/>
              <a:t>Trial protocol publication.</a:t>
            </a:r>
          </a:p>
        </p:txBody>
      </p:sp>
      <p:sp>
        <p:nvSpPr>
          <p:cNvPr id="10" name="Google Shape;406;p34">
            <a:extLst>
              <a:ext uri="{FF2B5EF4-FFF2-40B4-BE49-F238E27FC236}">
                <a16:creationId xmlns:a16="http://schemas.microsoft.com/office/drawing/2014/main" id="{6E5E0940-3B96-301A-8853-1B47A7CAB5D0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1919631" y="3754767"/>
            <a:ext cx="2771600" cy="426400"/>
          </a:xfrm>
          <a:prstGeom prst="rect">
            <a:avLst/>
          </a:prstGeom>
        </p:spPr>
        <p:txBody>
          <a:bodyPr spcFirstLastPara="1" vert="horz" wrap="square" lIns="121900" tIns="121900" rIns="121900" bIns="121900" numCol="2" rtlCol="0" anchor="ctr" anchorCtr="0">
            <a:noAutofit/>
          </a:bodyPr>
          <a:lstStyle/>
          <a:p>
            <a:r>
              <a:rPr lang="cs-CZ" sz="1600" b="1" dirty="0"/>
              <a:t>IF 4,6</a:t>
            </a:r>
            <a:br>
              <a:rPr lang="cs-CZ" sz="1600" b="1" dirty="0"/>
            </a:br>
            <a:r>
              <a:rPr lang="cs-CZ" sz="1600" b="1" dirty="0"/>
              <a:t>Q1 </a:t>
            </a:r>
            <a:endParaRPr sz="1600" b="1" dirty="0"/>
          </a:p>
        </p:txBody>
      </p:sp>
      <p:sp>
        <p:nvSpPr>
          <p:cNvPr id="399" name="Google Shape;399;p34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</a:t>
            </a:r>
            <a:endParaRPr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12B0BAF-A658-40E5-F73F-8544F4DA282F}"/>
              </a:ext>
            </a:extLst>
          </p:cNvPr>
          <p:cNvSpPr/>
          <p:nvPr/>
        </p:nvSpPr>
        <p:spPr>
          <a:xfrm>
            <a:off x="843406" y="839843"/>
            <a:ext cx="4937350" cy="2697188"/>
          </a:xfrm>
          <a:prstGeom prst="rect">
            <a:avLst/>
          </a:prstGeom>
          <a:solidFill>
            <a:srgbClr val="2E48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95FAB010-6670-7A2F-3AF4-F82E07983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18" y="1484588"/>
            <a:ext cx="4444925" cy="140714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A8365C68-0175-0735-BFC9-F64C92236DDD}"/>
              </a:ext>
            </a:extLst>
          </p:cNvPr>
          <p:cNvSpPr txBox="1"/>
          <p:nvPr/>
        </p:nvSpPr>
        <p:spPr>
          <a:xfrm>
            <a:off x="1525305" y="6083487"/>
            <a:ext cx="35735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Abadi" panose="020B0604020104020204" pitchFamily="34" charset="0"/>
              </a:rPr>
              <a:t>Cibula D, et al. Int J </a:t>
            </a:r>
            <a:r>
              <a:rPr lang="en-GB" sz="1100" dirty="0" err="1">
                <a:solidFill>
                  <a:prstClr val="black"/>
                </a:solidFill>
                <a:latin typeface="Abadi" panose="020B0604020104020204" pitchFamily="34" charset="0"/>
              </a:rPr>
              <a:t>Gynecol</a:t>
            </a:r>
            <a:r>
              <a:rPr lang="en-GB" sz="1100" dirty="0">
                <a:solidFill>
                  <a:prstClr val="black"/>
                </a:solidFill>
                <a:latin typeface="Abadi" panose="020B0604020104020204" pitchFamily="34" charset="0"/>
              </a:rPr>
              <a:t> Cancer 2019;29:212–215</a:t>
            </a:r>
            <a:r>
              <a:rPr lang="en-GB" sz="1100" dirty="0"/>
              <a:t>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3692B0-A84B-EF86-D8E1-8AF903302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26" y="1771634"/>
            <a:ext cx="6167774" cy="396626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04;p34">
            <a:extLst>
              <a:ext uri="{FF2B5EF4-FFF2-40B4-BE49-F238E27FC236}">
                <a16:creationId xmlns:a16="http://schemas.microsoft.com/office/drawing/2014/main" id="{9108AF12-33CF-66B2-7986-5032BF2E85C9}"/>
              </a:ext>
            </a:extLst>
          </p:cNvPr>
          <p:cNvSpPr/>
          <p:nvPr/>
        </p:nvSpPr>
        <p:spPr>
          <a:xfrm>
            <a:off x="1704564" y="3277805"/>
            <a:ext cx="3352800" cy="2802767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405;p34">
            <a:extLst>
              <a:ext uri="{FF2B5EF4-FFF2-40B4-BE49-F238E27FC236}">
                <a16:creationId xmlns:a16="http://schemas.microsoft.com/office/drawing/2014/main" id="{833B469D-49C1-28C9-7757-FC3CCBBD68DF}"/>
              </a:ext>
            </a:extLst>
          </p:cNvPr>
          <p:cNvSpPr txBox="1">
            <a:spLocks/>
          </p:cNvSpPr>
          <p:nvPr/>
        </p:nvSpPr>
        <p:spPr>
          <a:xfrm>
            <a:off x="1599789" y="4322315"/>
            <a:ext cx="3457575" cy="6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1400" dirty="0"/>
              <a:t>Central quality control of SLN pathological processing using ultrastaging</a:t>
            </a:r>
            <a:endParaRPr lang="cs-CZ" sz="1400" dirty="0"/>
          </a:p>
          <a:p>
            <a:pPr marL="0" indent="0">
              <a:spcAft>
                <a:spcPts val="600"/>
              </a:spcAft>
            </a:pPr>
            <a:r>
              <a:rPr lang="en-US" sz="1400" dirty="0"/>
              <a:t>Poor quality of SLN pathological processing in some centers.</a:t>
            </a:r>
            <a:endParaRPr lang="cs-CZ" sz="1400" dirty="0"/>
          </a:p>
          <a:p>
            <a:pPr marL="0" indent="0">
              <a:spcAft>
                <a:spcPts val="600"/>
              </a:spcAft>
            </a:pPr>
            <a:r>
              <a:rPr lang="en-US" sz="1400" dirty="0"/>
              <a:t>Quality improvement during the course of the study.</a:t>
            </a:r>
            <a:endParaRPr lang="cs-CZ" sz="1400" dirty="0"/>
          </a:p>
        </p:txBody>
      </p:sp>
      <p:sp>
        <p:nvSpPr>
          <p:cNvPr id="399" name="Google Shape;399;p34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</a:t>
            </a:r>
            <a:endParaRPr dirty="0"/>
          </a:p>
        </p:txBody>
      </p:sp>
      <p:pic>
        <p:nvPicPr>
          <p:cNvPr id="401" name="Google Shape;4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78" y="900616"/>
            <a:ext cx="4042000" cy="2697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62EF832-0464-F7D7-536E-B1EEA3B8274D}"/>
              </a:ext>
            </a:extLst>
          </p:cNvPr>
          <p:cNvSpPr/>
          <p:nvPr/>
        </p:nvSpPr>
        <p:spPr>
          <a:xfrm>
            <a:off x="848939" y="900340"/>
            <a:ext cx="4937350" cy="2697188"/>
          </a:xfrm>
          <a:prstGeom prst="rect">
            <a:avLst/>
          </a:prstGeom>
          <a:solidFill>
            <a:srgbClr val="2E48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Google Shape;406;p34">
            <a:extLst>
              <a:ext uri="{FF2B5EF4-FFF2-40B4-BE49-F238E27FC236}">
                <a16:creationId xmlns:a16="http://schemas.microsoft.com/office/drawing/2014/main" id="{6BB0B1E4-F5AC-0452-E2DE-F0E16205A363}"/>
              </a:ext>
            </a:extLst>
          </p:cNvPr>
          <p:cNvSpPr txBox="1">
            <a:spLocks/>
          </p:cNvSpPr>
          <p:nvPr/>
        </p:nvSpPr>
        <p:spPr>
          <a:xfrm>
            <a:off x="1982464" y="3820746"/>
            <a:ext cx="2771600" cy="426400"/>
          </a:xfrm>
          <a:prstGeom prst="rect">
            <a:avLst/>
          </a:prstGeom>
        </p:spPr>
        <p:txBody>
          <a:bodyPr spcFirstLastPara="1" vert="horz" wrap="square" lIns="121900" tIns="121900" rIns="121900" bIns="121900" numCol="2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cs-CZ" sz="1600" b="1" dirty="0"/>
              <a:t>IF 5,2</a:t>
            </a:r>
            <a:br>
              <a:rPr lang="cs-CZ" sz="1600" b="1" dirty="0"/>
            </a:br>
            <a:r>
              <a:rPr lang="cs-CZ" sz="1600" b="1" dirty="0"/>
              <a:t>Q1 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958B231-5E0B-C890-79D2-418E9A7DC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14" y="1423862"/>
            <a:ext cx="4572000" cy="1650144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65BF9DE3-E0A2-9905-3687-B6B4061C100A}"/>
              </a:ext>
            </a:extLst>
          </p:cNvPr>
          <p:cNvSpPr txBox="1"/>
          <p:nvPr/>
        </p:nvSpPr>
        <p:spPr>
          <a:xfrm>
            <a:off x="1392929" y="6144260"/>
            <a:ext cx="40288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 err="1">
                <a:solidFill>
                  <a:prstClr val="black"/>
                </a:solidFill>
                <a:latin typeface="Abadi" panose="020B0604020104020204" pitchFamily="34" charset="0"/>
              </a:rPr>
              <a:t>Nemejcova</a:t>
            </a:r>
            <a:r>
              <a:rPr lang="fr-FR" sz="1100" dirty="0">
                <a:solidFill>
                  <a:prstClr val="black"/>
                </a:solidFill>
                <a:latin typeface="Abadi" panose="020B0604020104020204" pitchFamily="34" charset="0"/>
              </a:rPr>
              <a:t> K, et al. Cancers (Basel). 2020 </a:t>
            </a:r>
            <a:r>
              <a:rPr lang="fr-FR" sz="1100" dirty="0" err="1">
                <a:solidFill>
                  <a:prstClr val="black"/>
                </a:solidFill>
                <a:latin typeface="Abadi" panose="020B0604020104020204" pitchFamily="34" charset="0"/>
              </a:rPr>
              <a:t>Apr</a:t>
            </a:r>
            <a:r>
              <a:rPr lang="fr-FR" sz="1100" dirty="0">
                <a:solidFill>
                  <a:prstClr val="black"/>
                </a:solidFill>
                <a:latin typeface="Abadi" panose="020B0604020104020204" pitchFamily="34" charset="0"/>
              </a:rPr>
              <a:t> 29;12(5):1115.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AA0A967-51FF-FEAF-60D8-8882D094D1DA}"/>
              </a:ext>
            </a:extLst>
          </p:cNvPr>
          <p:cNvSpPr txBox="1"/>
          <p:nvPr/>
        </p:nvSpPr>
        <p:spPr>
          <a:xfrm>
            <a:off x="791978" y="38901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>
              <a:solidFill>
                <a:srgbClr val="1E4D78"/>
              </a:solidFill>
            </a:endParaRPr>
          </a:p>
          <a:p>
            <a:endParaRPr lang="cs-CZ" dirty="0">
              <a:solidFill>
                <a:srgbClr val="1E4D78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252BC20-98F3-A3FA-0F14-04522A0C0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969" y="1794640"/>
            <a:ext cx="6347866" cy="29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6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04;p34">
            <a:extLst>
              <a:ext uri="{FF2B5EF4-FFF2-40B4-BE49-F238E27FC236}">
                <a16:creationId xmlns:a16="http://schemas.microsoft.com/office/drawing/2014/main" id="{A0A2BE96-0F5E-7252-D25D-FFCC0C361D4D}"/>
              </a:ext>
            </a:extLst>
          </p:cNvPr>
          <p:cNvSpPr/>
          <p:nvPr/>
        </p:nvSpPr>
        <p:spPr>
          <a:xfrm>
            <a:off x="1660680" y="3217032"/>
            <a:ext cx="3352800" cy="2802767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405;p34">
            <a:extLst>
              <a:ext uri="{FF2B5EF4-FFF2-40B4-BE49-F238E27FC236}">
                <a16:creationId xmlns:a16="http://schemas.microsoft.com/office/drawing/2014/main" id="{81A2C22F-21C8-06C4-7A7C-E2A34FBFDC1D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660680" y="4261542"/>
            <a:ext cx="3352800" cy="6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10000"/>
              </a:lnSpc>
            </a:pPr>
            <a:r>
              <a:rPr lang="en-US" sz="1400" dirty="0"/>
              <a:t>Bilateral SLN detection success rate = 93%</a:t>
            </a:r>
            <a:endParaRPr lang="cs-CZ" sz="1400" dirty="0"/>
          </a:p>
          <a:p>
            <a:pPr marL="0" indent="0">
              <a:lnSpc>
                <a:spcPct val="110000"/>
              </a:lnSpc>
            </a:pPr>
            <a:endParaRPr lang="cs-CZ" sz="600" dirty="0"/>
          </a:p>
          <a:p>
            <a:pPr marL="0" indent="0">
              <a:lnSpc>
                <a:spcPct val="110000"/>
              </a:lnSpc>
            </a:pPr>
            <a:r>
              <a:rPr lang="en-US" sz="1400" dirty="0"/>
              <a:t>97% of SLNs located distal to the interiliac bifurcation – only 1.3% of positive SLNs found outside this area</a:t>
            </a:r>
            <a:endParaRPr lang="cs-CZ" sz="1400" dirty="0"/>
          </a:p>
          <a:p>
            <a:pPr marL="0" indent="0">
              <a:lnSpc>
                <a:spcPct val="110000"/>
              </a:lnSpc>
            </a:pPr>
            <a:endParaRPr lang="cs-CZ" sz="700" dirty="0"/>
          </a:p>
          <a:p>
            <a:pPr marL="0" indent="0">
              <a:lnSpc>
                <a:spcPct val="110000"/>
              </a:lnSpc>
            </a:pPr>
            <a:r>
              <a:rPr lang="en-US" sz="1400" dirty="0"/>
              <a:t>Half of pN1 cases not identified intraoperatively</a:t>
            </a:r>
            <a:endParaRPr lang="cs-CZ" sz="1400" dirty="0"/>
          </a:p>
        </p:txBody>
      </p:sp>
      <p:sp>
        <p:nvSpPr>
          <p:cNvPr id="10" name="Google Shape;406;p34">
            <a:extLst>
              <a:ext uri="{FF2B5EF4-FFF2-40B4-BE49-F238E27FC236}">
                <a16:creationId xmlns:a16="http://schemas.microsoft.com/office/drawing/2014/main" id="{6E5E0940-3B96-301A-8853-1B47A7CAB5D0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1938580" y="3754767"/>
            <a:ext cx="2771600" cy="426400"/>
          </a:xfrm>
          <a:prstGeom prst="rect">
            <a:avLst/>
          </a:prstGeom>
        </p:spPr>
        <p:txBody>
          <a:bodyPr spcFirstLastPara="1" vert="horz" wrap="square" lIns="121900" tIns="121900" rIns="121900" bIns="121900" numCol="2" rtlCol="0" anchor="ctr" anchorCtr="0">
            <a:noAutofit/>
          </a:bodyPr>
          <a:lstStyle/>
          <a:p>
            <a:r>
              <a:rPr lang="cs-CZ" sz="1600" b="1" dirty="0"/>
              <a:t>IF 8,4</a:t>
            </a:r>
            <a:br>
              <a:rPr lang="cs-CZ" sz="1600" b="1" dirty="0"/>
            </a:br>
            <a:r>
              <a:rPr lang="cs-CZ" sz="1600" b="1" dirty="0"/>
              <a:t>Q1 </a:t>
            </a:r>
            <a:endParaRPr sz="1600" b="1" dirty="0"/>
          </a:p>
        </p:txBody>
      </p:sp>
      <p:sp>
        <p:nvSpPr>
          <p:cNvPr id="399" name="Google Shape;399;p34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</a:t>
            </a:r>
            <a:endParaRPr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12B0BAF-A658-40E5-F73F-8544F4DA282F}"/>
              </a:ext>
            </a:extLst>
          </p:cNvPr>
          <p:cNvSpPr/>
          <p:nvPr/>
        </p:nvSpPr>
        <p:spPr>
          <a:xfrm>
            <a:off x="862355" y="839843"/>
            <a:ext cx="4937350" cy="2697188"/>
          </a:xfrm>
          <a:prstGeom prst="rect">
            <a:avLst/>
          </a:prstGeom>
          <a:solidFill>
            <a:srgbClr val="2E48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8365C68-0175-0735-BFC9-F64C92236DDD}"/>
              </a:ext>
            </a:extLst>
          </p:cNvPr>
          <p:cNvSpPr txBox="1"/>
          <p:nvPr/>
        </p:nvSpPr>
        <p:spPr>
          <a:xfrm>
            <a:off x="1368293" y="6083487"/>
            <a:ext cx="39411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Abadi" panose="020B0604020104020204" pitchFamily="34" charset="0"/>
              </a:rPr>
              <a:t>Cibula D, et al. European Journal of Cancer. 2020;137:69-80.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EE30F9-D150-16DE-8D61-385BED983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27" y="1198394"/>
            <a:ext cx="4593449" cy="201530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63DCCCF-FD38-8DAD-9AFF-4C671DA04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37" r="14019"/>
          <a:stretch/>
        </p:blipFill>
        <p:spPr>
          <a:xfrm>
            <a:off x="6077605" y="192143"/>
            <a:ext cx="5931375" cy="48375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34E00AA-8BF3-328A-0B0C-72E321ADF6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20" r="2722"/>
          <a:stretch/>
        </p:blipFill>
        <p:spPr>
          <a:xfrm>
            <a:off x="5255574" y="4886324"/>
            <a:ext cx="6936426" cy="1671261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BC4EA750-2BA5-E0CD-7723-090A990968F9}"/>
              </a:ext>
            </a:extLst>
          </p:cNvPr>
          <p:cNvSpPr/>
          <p:nvPr/>
        </p:nvSpPr>
        <p:spPr>
          <a:xfrm>
            <a:off x="10814182" y="5389674"/>
            <a:ext cx="644393" cy="712864"/>
          </a:xfrm>
          <a:prstGeom prst="ellipse">
            <a:avLst/>
          </a:prstGeom>
          <a:solidFill>
            <a:srgbClr val="CADCDC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091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04;p34">
            <a:extLst>
              <a:ext uri="{FF2B5EF4-FFF2-40B4-BE49-F238E27FC236}">
                <a16:creationId xmlns:a16="http://schemas.microsoft.com/office/drawing/2014/main" id="{9108AF12-33CF-66B2-7986-5032BF2E85C9}"/>
              </a:ext>
            </a:extLst>
          </p:cNvPr>
          <p:cNvSpPr/>
          <p:nvPr/>
        </p:nvSpPr>
        <p:spPr>
          <a:xfrm>
            <a:off x="1708019" y="3217032"/>
            <a:ext cx="3352800" cy="2802767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405;p34">
            <a:extLst>
              <a:ext uri="{FF2B5EF4-FFF2-40B4-BE49-F238E27FC236}">
                <a16:creationId xmlns:a16="http://schemas.microsoft.com/office/drawing/2014/main" id="{833B469D-49C1-28C9-7757-FC3CCBBD68DF}"/>
              </a:ext>
            </a:extLst>
          </p:cNvPr>
          <p:cNvSpPr txBox="1">
            <a:spLocks/>
          </p:cNvSpPr>
          <p:nvPr/>
        </p:nvSpPr>
        <p:spPr>
          <a:xfrm>
            <a:off x="1708018" y="4261542"/>
            <a:ext cx="3352799" cy="6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1400" dirty="0"/>
              <a:t>Postoperative bladder emptying dysfunction is influenced by the radicality of parametrectomy.</a:t>
            </a:r>
            <a:endParaRPr lang="cs-CZ" sz="1400" dirty="0"/>
          </a:p>
          <a:p>
            <a:pPr marL="0" indent="0">
              <a:lnSpc>
                <a:spcPct val="110000"/>
              </a:lnSpc>
            </a:pPr>
            <a:endParaRPr lang="cs-CZ" sz="1400" dirty="0"/>
          </a:p>
          <a:p>
            <a:pPr marL="0" indent="0">
              <a:lnSpc>
                <a:spcPct val="110000"/>
              </a:lnSpc>
            </a:pPr>
            <a:r>
              <a:rPr lang="en-US" sz="1400" dirty="0"/>
              <a:t>Only 1% of patients experience severe long-term dysfunction.</a:t>
            </a:r>
            <a:endParaRPr lang="cs-CZ" sz="1400" dirty="0"/>
          </a:p>
        </p:txBody>
      </p:sp>
      <p:sp>
        <p:nvSpPr>
          <p:cNvPr id="399" name="Google Shape;399;p34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</a:t>
            </a:r>
            <a:endParaRPr dirty="0"/>
          </a:p>
        </p:txBody>
      </p:sp>
      <p:pic>
        <p:nvPicPr>
          <p:cNvPr id="401" name="Google Shape;4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433" y="839843"/>
            <a:ext cx="4042000" cy="2697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62EF832-0464-F7D7-536E-B1EEA3B8274D}"/>
              </a:ext>
            </a:extLst>
          </p:cNvPr>
          <p:cNvSpPr/>
          <p:nvPr/>
        </p:nvSpPr>
        <p:spPr>
          <a:xfrm>
            <a:off x="852394" y="839567"/>
            <a:ext cx="4937350" cy="2697188"/>
          </a:xfrm>
          <a:prstGeom prst="rect">
            <a:avLst/>
          </a:prstGeom>
          <a:solidFill>
            <a:srgbClr val="2E48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Google Shape;406;p34">
            <a:extLst>
              <a:ext uri="{FF2B5EF4-FFF2-40B4-BE49-F238E27FC236}">
                <a16:creationId xmlns:a16="http://schemas.microsoft.com/office/drawing/2014/main" id="{6BB0B1E4-F5AC-0452-E2DE-F0E16205A363}"/>
              </a:ext>
            </a:extLst>
          </p:cNvPr>
          <p:cNvSpPr txBox="1">
            <a:spLocks/>
          </p:cNvSpPr>
          <p:nvPr/>
        </p:nvSpPr>
        <p:spPr>
          <a:xfrm>
            <a:off x="1985919" y="3759973"/>
            <a:ext cx="2771600" cy="426400"/>
          </a:xfrm>
          <a:prstGeom prst="rect">
            <a:avLst/>
          </a:prstGeom>
        </p:spPr>
        <p:txBody>
          <a:bodyPr spcFirstLastPara="1" vert="horz" wrap="square" lIns="121900" tIns="121900" rIns="121900" bIns="121900" numCol="2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cs-CZ" sz="1600" b="1" dirty="0"/>
              <a:t>IF 4,7</a:t>
            </a:r>
            <a:br>
              <a:rPr lang="cs-CZ" sz="1600" b="1" dirty="0"/>
            </a:br>
            <a:r>
              <a:rPr lang="cs-CZ" sz="1600" b="1" dirty="0"/>
              <a:t>Q1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5BF9DE3-E0A2-9905-3687-B6B4061C100A}"/>
              </a:ext>
            </a:extLst>
          </p:cNvPr>
          <p:cNvSpPr txBox="1"/>
          <p:nvPr/>
        </p:nvSpPr>
        <p:spPr>
          <a:xfrm>
            <a:off x="1396384" y="6083487"/>
            <a:ext cx="40288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prstClr val="black"/>
                </a:solidFill>
                <a:latin typeface="Abadi" panose="020B0604020104020204" pitchFamily="34" charset="0"/>
              </a:rPr>
              <a:t>Zapardiel I. et al. Gynecol Oncol. 2021 Mar;160(3):729-734.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CC02F6-A111-A314-5D2A-34152C8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61" y="1403411"/>
            <a:ext cx="4662933" cy="135271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7F5C0BA-8113-4D8F-E13A-06DE429A9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408" y="558325"/>
            <a:ext cx="5745659" cy="3201648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A6EE087F-67D5-3AB5-193E-581C15A209C6}"/>
              </a:ext>
            </a:extLst>
          </p:cNvPr>
          <p:cNvSpPr txBox="1"/>
          <p:nvPr/>
        </p:nvSpPr>
        <p:spPr>
          <a:xfrm>
            <a:off x="5916442" y="3759973"/>
            <a:ext cx="63515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/>
              <a:t>Kaplan-Meier survival curve for time to voiding recovery: radical hysterectomy type. </a:t>
            </a:r>
            <a:endParaRPr lang="cs-CZ" sz="1400" b="0" i="0" u="none" strike="noStrike" baseline="0" dirty="0"/>
          </a:p>
          <a:p>
            <a:r>
              <a:rPr lang="en-US" sz="1400" b="0" i="0" u="none" strike="noStrike" baseline="0" dirty="0"/>
              <a:t>* Log-rank test; SD: standard deviation; SH: simple hysterectomy; ST: simple trachelectomy.</a:t>
            </a:r>
            <a:endParaRPr lang="cs-CZ" sz="4000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1A7D4FE0-3B10-C288-AAB7-C45FA8283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194" y="4651383"/>
            <a:ext cx="6766806" cy="17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86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04;p34">
            <a:extLst>
              <a:ext uri="{FF2B5EF4-FFF2-40B4-BE49-F238E27FC236}">
                <a16:creationId xmlns:a16="http://schemas.microsoft.com/office/drawing/2014/main" id="{9108AF12-33CF-66B2-7986-5032BF2E85C9}"/>
              </a:ext>
            </a:extLst>
          </p:cNvPr>
          <p:cNvSpPr/>
          <p:nvPr/>
        </p:nvSpPr>
        <p:spPr>
          <a:xfrm>
            <a:off x="1714500" y="3217032"/>
            <a:ext cx="3352800" cy="2802767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405;p34">
            <a:extLst>
              <a:ext uri="{FF2B5EF4-FFF2-40B4-BE49-F238E27FC236}">
                <a16:creationId xmlns:a16="http://schemas.microsoft.com/office/drawing/2014/main" id="{81A2C22F-21C8-06C4-7A7C-E2A34FBFDC1D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701800" y="4258332"/>
            <a:ext cx="3352800" cy="6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</a:pPr>
            <a:r>
              <a:rPr lang="en-US" sz="1400" dirty="0"/>
              <a:t>SLNB does not eliminate the risk of mild to moderate lymphedema (26%).</a:t>
            </a:r>
            <a:endParaRPr lang="cs-CZ" sz="1400" dirty="0"/>
          </a:p>
        </p:txBody>
      </p:sp>
      <p:sp>
        <p:nvSpPr>
          <p:cNvPr id="399" name="Google Shape;399;p34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</a:t>
            </a:r>
            <a:endParaRPr dirty="0"/>
          </a:p>
        </p:txBody>
      </p:sp>
      <p:pic>
        <p:nvPicPr>
          <p:cNvPr id="401" name="Google Shape;4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914" y="839843"/>
            <a:ext cx="4042000" cy="2697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62EF832-0464-F7D7-536E-B1EEA3B8274D}"/>
              </a:ext>
            </a:extLst>
          </p:cNvPr>
          <p:cNvSpPr/>
          <p:nvPr/>
        </p:nvSpPr>
        <p:spPr>
          <a:xfrm>
            <a:off x="858875" y="839567"/>
            <a:ext cx="4937350" cy="2697188"/>
          </a:xfrm>
          <a:prstGeom prst="rect">
            <a:avLst/>
          </a:prstGeom>
          <a:solidFill>
            <a:srgbClr val="2E48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Google Shape;406;p34">
            <a:extLst>
              <a:ext uri="{FF2B5EF4-FFF2-40B4-BE49-F238E27FC236}">
                <a16:creationId xmlns:a16="http://schemas.microsoft.com/office/drawing/2014/main" id="{6BB0B1E4-F5AC-0452-E2DE-F0E16205A363}"/>
              </a:ext>
            </a:extLst>
          </p:cNvPr>
          <p:cNvSpPr txBox="1">
            <a:spLocks/>
          </p:cNvSpPr>
          <p:nvPr/>
        </p:nvSpPr>
        <p:spPr>
          <a:xfrm>
            <a:off x="1992400" y="3759973"/>
            <a:ext cx="2771600" cy="426400"/>
          </a:xfrm>
          <a:prstGeom prst="rect">
            <a:avLst/>
          </a:prstGeom>
        </p:spPr>
        <p:txBody>
          <a:bodyPr spcFirstLastPara="1" vert="horz" wrap="square" lIns="121900" tIns="121900" rIns="121900" bIns="121900" numCol="2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cs-CZ" sz="1600" b="1" dirty="0"/>
              <a:t>IF 5,2</a:t>
            </a:r>
            <a:br>
              <a:rPr lang="cs-CZ" sz="1600" b="1" dirty="0"/>
            </a:br>
            <a:r>
              <a:rPr lang="cs-CZ" sz="1600" b="1" dirty="0"/>
              <a:t>Q1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8365C68-0175-0735-BFC9-F64C92236DDD}"/>
              </a:ext>
            </a:extLst>
          </p:cNvPr>
          <p:cNvSpPr txBox="1"/>
          <p:nvPr/>
        </p:nvSpPr>
        <p:spPr>
          <a:xfrm>
            <a:off x="1506063" y="6078700"/>
            <a:ext cx="39411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Abadi" panose="020B0604020104020204" pitchFamily="34" charset="0"/>
              </a:rPr>
              <a:t>Cibula D, et al. Cancers (Basel). 2021 May 13;13(10):2360.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7CC646-704D-BE4D-7B78-9BF339375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08" y="1491146"/>
            <a:ext cx="4480883" cy="108904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D7813F6-BD8C-05FD-2101-CEF5A2A93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90612"/>
            <a:ext cx="59721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56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4425C162-ABF7-E5ED-46BF-8BC3076AC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902" y="2150534"/>
            <a:ext cx="3896820" cy="2132996"/>
          </a:xfrm>
          <a:prstGeom prst="rect">
            <a:avLst/>
          </a:prstGeom>
        </p:spPr>
      </p:pic>
      <p:sp>
        <p:nvSpPr>
          <p:cNvPr id="8" name="Google Shape;404;p34">
            <a:extLst>
              <a:ext uri="{FF2B5EF4-FFF2-40B4-BE49-F238E27FC236}">
                <a16:creationId xmlns:a16="http://schemas.microsoft.com/office/drawing/2014/main" id="{A0A2BE96-0F5E-7252-D25D-FFCC0C361D4D}"/>
              </a:ext>
            </a:extLst>
          </p:cNvPr>
          <p:cNvSpPr/>
          <p:nvPr/>
        </p:nvSpPr>
        <p:spPr>
          <a:xfrm>
            <a:off x="1646050" y="3217032"/>
            <a:ext cx="3352800" cy="2802767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Google Shape;406;p34">
            <a:extLst>
              <a:ext uri="{FF2B5EF4-FFF2-40B4-BE49-F238E27FC236}">
                <a16:creationId xmlns:a16="http://schemas.microsoft.com/office/drawing/2014/main" id="{6E5E0940-3B96-301A-8853-1B47A7CAB5D0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1923950" y="3754767"/>
            <a:ext cx="2771600" cy="426400"/>
          </a:xfrm>
          <a:prstGeom prst="rect">
            <a:avLst/>
          </a:prstGeom>
        </p:spPr>
        <p:txBody>
          <a:bodyPr spcFirstLastPara="1" vert="horz" wrap="square" lIns="121900" tIns="121900" rIns="121900" bIns="121900" numCol="2" rtlCol="0" anchor="ctr" anchorCtr="0">
            <a:noAutofit/>
          </a:bodyPr>
          <a:lstStyle/>
          <a:p>
            <a:r>
              <a:rPr lang="cs-CZ" sz="1600" b="1" dirty="0"/>
              <a:t>IF 4,7</a:t>
            </a:r>
            <a:br>
              <a:rPr lang="cs-CZ" sz="1600" b="1" dirty="0"/>
            </a:br>
            <a:r>
              <a:rPr lang="cs-CZ" sz="1600" b="1" dirty="0"/>
              <a:t>Q1 </a:t>
            </a:r>
            <a:endParaRPr sz="1600" b="1" dirty="0"/>
          </a:p>
        </p:txBody>
      </p:sp>
      <p:sp>
        <p:nvSpPr>
          <p:cNvPr id="399" name="Google Shape;399;p34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</a:t>
            </a:r>
            <a:endParaRPr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12B0BAF-A658-40E5-F73F-8544F4DA282F}"/>
              </a:ext>
            </a:extLst>
          </p:cNvPr>
          <p:cNvSpPr/>
          <p:nvPr/>
        </p:nvSpPr>
        <p:spPr>
          <a:xfrm>
            <a:off x="847725" y="839843"/>
            <a:ext cx="4937350" cy="2697188"/>
          </a:xfrm>
          <a:prstGeom prst="rect">
            <a:avLst/>
          </a:prstGeom>
          <a:solidFill>
            <a:srgbClr val="2E48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5BF9DE3-E0A2-9905-3687-B6B4061C100A}"/>
              </a:ext>
            </a:extLst>
          </p:cNvPr>
          <p:cNvSpPr txBox="1"/>
          <p:nvPr/>
        </p:nvSpPr>
        <p:spPr>
          <a:xfrm>
            <a:off x="1295345" y="6078700"/>
            <a:ext cx="40288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100" dirty="0">
                <a:solidFill>
                  <a:prstClr val="black"/>
                </a:solidFill>
                <a:latin typeface="Abadi" panose="020B0604020104020204" pitchFamily="34" charset="0"/>
              </a:rPr>
              <a:t>Borčinová M, et al. Gynecol Oncol. 2022. Jan;164(1):76-84.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B47A66A-604A-2612-A9ED-F29B3B7BD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98" y="1375935"/>
            <a:ext cx="4572604" cy="1406185"/>
          </a:xfrm>
          <a:prstGeom prst="rect">
            <a:avLst/>
          </a:prstGeom>
        </p:spPr>
      </p:pic>
      <p:sp>
        <p:nvSpPr>
          <p:cNvPr id="16" name="Google Shape;405;p34">
            <a:extLst>
              <a:ext uri="{FF2B5EF4-FFF2-40B4-BE49-F238E27FC236}">
                <a16:creationId xmlns:a16="http://schemas.microsoft.com/office/drawing/2014/main" id="{833B469D-49C1-28C9-7757-FC3CCBBD68DF}"/>
              </a:ext>
            </a:extLst>
          </p:cNvPr>
          <p:cNvSpPr txBox="1">
            <a:spLocks/>
          </p:cNvSpPr>
          <p:nvPr/>
        </p:nvSpPr>
        <p:spPr>
          <a:xfrm>
            <a:off x="1658750" y="3982103"/>
            <a:ext cx="3352800" cy="6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</a:pPr>
            <a:r>
              <a:rPr lang="en-US" sz="1400" dirty="0"/>
              <a:t>Evaluation of the methodology for assessing lymphedema in patients:</a:t>
            </a:r>
            <a:endParaRPr lang="cs-CZ" sz="1400" dirty="0"/>
          </a:p>
          <a:p>
            <a:pPr marL="342900" indent="-342900">
              <a:lnSpc>
                <a:spcPct val="110000"/>
              </a:lnSpc>
              <a:buAutoNum type="alphaLcParenR"/>
            </a:pPr>
            <a:r>
              <a:rPr lang="en-US" sz="1400" dirty="0"/>
              <a:t>Levels of significance</a:t>
            </a:r>
            <a:endParaRPr lang="cs-CZ" sz="1400" dirty="0"/>
          </a:p>
          <a:p>
            <a:pPr marL="342900" indent="-342900">
              <a:lnSpc>
                <a:spcPct val="110000"/>
              </a:lnSpc>
              <a:buAutoNum type="alphaLcParenR"/>
            </a:pPr>
            <a:r>
              <a:rPr lang="en-US" sz="1400" dirty="0"/>
              <a:t>Duration of follow-up</a:t>
            </a:r>
            <a:endParaRPr lang="cs-CZ" sz="1400" dirty="0"/>
          </a:p>
          <a:p>
            <a:pPr marL="342900" indent="-342900">
              <a:lnSpc>
                <a:spcPct val="110000"/>
              </a:lnSpc>
              <a:buAutoNum type="alphaLcParenR"/>
            </a:pPr>
            <a:r>
              <a:rPr lang="en-US" sz="1400" dirty="0"/>
              <a:t>Measurement frequency</a:t>
            </a:r>
            <a:endParaRPr lang="cs-CZ" sz="1400" dirty="0"/>
          </a:p>
          <a:p>
            <a:pPr marL="342900" indent="-342900">
              <a:lnSpc>
                <a:spcPct val="110000"/>
              </a:lnSpc>
              <a:buAutoNum type="alphaLcParenR"/>
            </a:pPr>
            <a:r>
              <a:rPr lang="en-US" sz="1400" dirty="0"/>
              <a:t>Differentiation between transient swelling and lymphedema.</a:t>
            </a:r>
            <a:endParaRPr lang="cs-CZ" sz="14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9CBAED1-286B-F3B4-18D8-AFF379E72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703" y="54142"/>
            <a:ext cx="3806575" cy="221932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5422AC67-84AA-F333-3AC3-4F0098868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8344" y="4384508"/>
            <a:ext cx="3229812" cy="2422359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DA563C45-AC27-7533-3445-2D5225DD50F1}"/>
              </a:ext>
            </a:extLst>
          </p:cNvPr>
          <p:cNvSpPr txBox="1"/>
          <p:nvPr/>
        </p:nvSpPr>
        <p:spPr>
          <a:xfrm>
            <a:off x="6411299" y="5770923"/>
            <a:ext cx="2507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0" i="0" u="none" strike="noStrike" baseline="0" dirty="0"/>
              <a:t>Incidence of </a:t>
            </a:r>
            <a:r>
              <a:rPr lang="cs-CZ" sz="1400" b="0" i="0" u="none" strike="noStrike" baseline="0" dirty="0" err="1"/>
              <a:t>transient</a:t>
            </a:r>
            <a:r>
              <a:rPr lang="cs-CZ" sz="1400" b="0" i="0" u="none" strike="noStrike" baseline="0" dirty="0"/>
              <a:t> </a:t>
            </a:r>
            <a:r>
              <a:rPr lang="cs-CZ" sz="1400" b="0" i="0" u="none" strike="noStrike" baseline="0" dirty="0" err="1"/>
              <a:t>oedema</a:t>
            </a:r>
            <a:endParaRPr lang="cs-CZ" sz="40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BF32383-512E-4AD2-84E9-B16E1455652F}"/>
              </a:ext>
            </a:extLst>
          </p:cNvPr>
          <p:cNvSpPr txBox="1"/>
          <p:nvPr/>
        </p:nvSpPr>
        <p:spPr>
          <a:xfrm>
            <a:off x="6184814" y="75890"/>
            <a:ext cx="2507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/>
              <a:t>Distribution of the limb volume change (LVC) of right and left lower limb during the follow-up period</a:t>
            </a:r>
            <a:endParaRPr lang="cs-CZ" sz="40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8B2F5C9-5EBC-4986-4ABC-B555DD7389B9}"/>
              </a:ext>
            </a:extLst>
          </p:cNvPr>
          <p:cNvSpPr txBox="1"/>
          <p:nvPr/>
        </p:nvSpPr>
        <p:spPr>
          <a:xfrm>
            <a:off x="9764722" y="2467648"/>
            <a:ext cx="25070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/>
              <a:t>LLL incidence and onset. </a:t>
            </a:r>
            <a:endParaRPr lang="cs-CZ" sz="1400" b="0" i="0" u="none" strike="noStrike" baseline="0" dirty="0"/>
          </a:p>
          <a:p>
            <a:r>
              <a:rPr lang="en-US" sz="1400" b="0" i="0" u="none" strike="noStrike" baseline="0" dirty="0"/>
              <a:t>Grey columns depict</a:t>
            </a:r>
            <a:r>
              <a:rPr lang="cs-CZ" sz="1400" b="0" i="0" u="none" strike="noStrike" baseline="0" dirty="0"/>
              <a:t> </a:t>
            </a:r>
            <a:r>
              <a:rPr lang="en-US" sz="1400" b="0" i="0" u="none" strike="noStrike" baseline="0" dirty="0"/>
              <a:t>what proportion of patients</a:t>
            </a:r>
            <a:r>
              <a:rPr lang="cs-CZ" sz="1400" b="0" i="0" u="none" strike="noStrike" baseline="0" dirty="0"/>
              <a:t> </a:t>
            </a:r>
            <a:r>
              <a:rPr lang="en-US" sz="1400" b="0" i="0" u="none" strike="noStrike" baseline="0" dirty="0"/>
              <a:t>was diagnosed at individual intervals since surgery. The line shows the cumulative incidence of LLL in the</a:t>
            </a:r>
            <a:r>
              <a:rPr lang="cs-CZ" sz="1400" b="0" i="0" u="none" strike="noStrike" baseline="0" dirty="0"/>
              <a:t> </a:t>
            </a:r>
            <a:r>
              <a:rPr lang="en-US" sz="1400" b="0" i="0" u="none" strike="noStrike" baseline="0" dirty="0"/>
              <a:t>cohort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42094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7"/>
          <p:cNvSpPr/>
          <p:nvPr/>
        </p:nvSpPr>
        <p:spPr>
          <a:xfrm>
            <a:off x="2303200" y="1454874"/>
            <a:ext cx="3752000" cy="3526243"/>
          </a:xfrm>
          <a:prstGeom prst="rect">
            <a:avLst/>
          </a:prstGeom>
          <a:solidFill>
            <a:srgbClr val="E6EEEE"/>
          </a:solidFill>
          <a:ln w="19050" cap="flat" cmpd="sng">
            <a:solidFill>
              <a:srgbClr val="CADC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7" name="Google Shape;457;p37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STUDY ENDPOINTS</a:t>
            </a:r>
            <a:endParaRPr dirty="0"/>
          </a:p>
        </p:txBody>
      </p:sp>
      <p:grpSp>
        <p:nvGrpSpPr>
          <p:cNvPr id="458" name="Google Shape;458;p37"/>
          <p:cNvGrpSpPr/>
          <p:nvPr/>
        </p:nvGrpSpPr>
        <p:grpSpPr>
          <a:xfrm>
            <a:off x="2914683" y="1142463"/>
            <a:ext cx="2507767" cy="601525"/>
            <a:chOff x="3515000" y="3112625"/>
            <a:chExt cx="282025" cy="67650"/>
          </a:xfrm>
        </p:grpSpPr>
        <p:sp>
          <p:nvSpPr>
            <p:cNvPr id="459" name="Google Shape;459;p37"/>
            <p:cNvSpPr/>
            <p:nvPr/>
          </p:nvSpPr>
          <p:spPr>
            <a:xfrm>
              <a:off x="3515000" y="3112625"/>
              <a:ext cx="282025" cy="67650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3521850" y="3118313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62" name="Google Shape;462;p37"/>
          <p:cNvSpPr txBox="1">
            <a:spLocks noGrp="1"/>
          </p:cNvSpPr>
          <p:nvPr>
            <p:ph type="title" idx="4294967295"/>
          </p:nvPr>
        </p:nvSpPr>
        <p:spPr>
          <a:xfrm>
            <a:off x="3495119" y="1260426"/>
            <a:ext cx="2137200" cy="31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cs-CZ" sz="1300" b="1" dirty="0">
                <a:latin typeface="Raleway" pitchFamily="2" charset="-18"/>
              </a:rPr>
              <a:t>PRIMARY ENDPOINT</a:t>
            </a:r>
            <a:endParaRPr sz="1300" b="1" dirty="0">
              <a:latin typeface="Raleway" pitchFamily="2" charset="-18"/>
            </a:endParaRPr>
          </a:p>
        </p:txBody>
      </p:sp>
      <p:sp>
        <p:nvSpPr>
          <p:cNvPr id="463" name="Google Shape;463;p37"/>
          <p:cNvSpPr txBox="1">
            <a:spLocks noGrp="1"/>
          </p:cNvSpPr>
          <p:nvPr>
            <p:ph type="body" idx="1"/>
          </p:nvPr>
        </p:nvSpPr>
        <p:spPr>
          <a:xfrm>
            <a:off x="2355812" y="1962575"/>
            <a:ext cx="3646775" cy="27117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000000"/>
                </a:solidFill>
                <a:latin typeface="Raleway" pitchFamily="2" charset="-18"/>
                <a:ea typeface="Verdana"/>
                <a:cs typeface="Times New Roman"/>
              </a:rPr>
              <a:t>Recurrence rate (RR) at </a:t>
            </a:r>
            <a:r>
              <a:rPr lang="en-GB" sz="1600" b="1" i="1" kern="0" spc="15" dirty="0">
                <a:latin typeface="Raleway" pitchFamily="2" charset="-18"/>
                <a:cs typeface="Arial"/>
              </a:rPr>
              <a:t>24</a:t>
            </a:r>
            <a:r>
              <a:rPr lang="en-GB" sz="1600" b="1" i="1" kern="0" spc="22" baseline="31746" dirty="0">
                <a:latin typeface="Raleway" pitchFamily="2" charset="-18"/>
                <a:cs typeface="Arial"/>
              </a:rPr>
              <a:t>th </a:t>
            </a:r>
            <a:r>
              <a:rPr lang="en-GB" sz="1600" b="1" i="1" kern="0" spc="35" dirty="0">
                <a:latin typeface="Raleway" pitchFamily="2" charset="-18"/>
                <a:cs typeface="Arial"/>
              </a:rPr>
              <a:t>month of</a:t>
            </a:r>
            <a:r>
              <a:rPr lang="en-GB" sz="1600" b="1" i="1" kern="0" spc="30" dirty="0">
                <a:latin typeface="Raleway" pitchFamily="2" charset="-18"/>
                <a:cs typeface="Arial"/>
              </a:rPr>
              <a:t> follow-up</a:t>
            </a:r>
            <a:r>
              <a:rPr lang="en-GB" sz="1600" b="1" kern="0" dirty="0">
                <a:solidFill>
                  <a:srgbClr val="000000"/>
                </a:solidFill>
                <a:latin typeface="Raleway" pitchFamily="2" charset="-18"/>
                <a:ea typeface="Verdana"/>
                <a:cs typeface="Times New Roman"/>
              </a:rPr>
              <a:t> </a:t>
            </a:r>
          </a:p>
          <a:p>
            <a:pPr marL="228595" indent="0" algn="ctr">
              <a:lnSpc>
                <a:spcPct val="100000"/>
              </a:lnSpc>
              <a:buNone/>
            </a:pPr>
            <a:endParaRPr lang="en-GB" sz="1600" b="0" spc="5" dirty="0">
              <a:latin typeface="Raleway" pitchFamily="2" charset="-18"/>
              <a:cs typeface="Arial"/>
            </a:endParaRPr>
          </a:p>
          <a:p>
            <a:pPr marL="228595" indent="0" algn="ctr">
              <a:lnSpc>
                <a:spcPct val="100000"/>
              </a:lnSpc>
              <a:buNone/>
            </a:pPr>
            <a:r>
              <a:rPr lang="en-GB" sz="1600" b="0" spc="5" dirty="0">
                <a:latin typeface="Raleway" pitchFamily="2" charset="-18"/>
                <a:cs typeface="Arial"/>
              </a:rPr>
              <a:t>(</a:t>
            </a:r>
            <a:r>
              <a:rPr lang="en-US" sz="1400" i="1" spc="5" dirty="0">
                <a:latin typeface="Raleway" pitchFamily="2" charset="-18"/>
                <a:cs typeface="Arial"/>
              </a:rPr>
              <a:t>not counting cervix recurrences after fertility-sparing procedures</a:t>
            </a:r>
            <a:r>
              <a:rPr lang="en-GB" sz="1600" b="0" spc="5" dirty="0">
                <a:latin typeface="Raleway" pitchFamily="2" charset="-18"/>
                <a:cs typeface="Arial"/>
              </a:rPr>
              <a:t>)</a:t>
            </a:r>
            <a:endParaRPr lang="en-GB" sz="1600" dirty="0">
              <a:latin typeface="Raleway" pitchFamily="2" charset="-18"/>
              <a:cs typeface="Arial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2000" u="none" strike="noStrike" dirty="0">
              <a:solidFill>
                <a:srgbClr val="0F273D"/>
              </a:solidFill>
              <a:effectLst/>
              <a:latin typeface="Raleway" pitchFamily="2" charset="-18"/>
              <a:cs typeface="Arial"/>
            </a:endParaRP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 u="sng" dirty="0">
                <a:solidFill>
                  <a:srgbClr val="0F273D"/>
                </a:solidFill>
                <a:latin typeface="Raleway" pitchFamily="2" charset="-18"/>
                <a:cs typeface="Arial"/>
              </a:rPr>
              <a:t>Reference recurrence rate: 7% </a:t>
            </a:r>
            <a:r>
              <a:rPr lang="en-GB" sz="1400" i="1" dirty="0">
                <a:solidFill>
                  <a:srgbClr val="0F273D"/>
                </a:solidFill>
                <a:latin typeface="Raleway" pitchFamily="2" charset="-18"/>
                <a:cs typeface="Arial"/>
              </a:rPr>
              <a:t>(at the 24th month follow-up) in patients after systematic pelvic lymphadenectomy.</a:t>
            </a: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400" i="1" dirty="0">
              <a:solidFill>
                <a:srgbClr val="0F273D"/>
              </a:solidFill>
              <a:latin typeface="Raleway" pitchFamily="2" charset="-18"/>
              <a:cs typeface="Arial"/>
            </a:endParaRP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 dirty="0">
                <a:solidFill>
                  <a:srgbClr val="0F273D"/>
                </a:solidFill>
                <a:latin typeface="Raleway" pitchFamily="2" charset="-18"/>
                <a:cs typeface="Arial"/>
              </a:rPr>
              <a:t> Margin of non-inferiority: 4%.</a:t>
            </a:r>
          </a:p>
        </p:txBody>
      </p:sp>
      <p:cxnSp>
        <p:nvCxnSpPr>
          <p:cNvPr id="470" name="Google Shape;470;p37"/>
          <p:cNvCxnSpPr/>
          <p:nvPr/>
        </p:nvCxnSpPr>
        <p:spPr>
          <a:xfrm>
            <a:off x="2567988" y="6003436"/>
            <a:ext cx="7973200" cy="0"/>
          </a:xfrm>
          <a:prstGeom prst="straightConnector1">
            <a:avLst/>
          </a:prstGeom>
          <a:noFill/>
          <a:ln w="9525" cap="flat" cmpd="sng">
            <a:solidFill>
              <a:srgbClr val="CADCDC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37"/>
          <p:cNvCxnSpPr/>
          <p:nvPr/>
        </p:nvCxnSpPr>
        <p:spPr>
          <a:xfrm>
            <a:off x="2567988" y="996951"/>
            <a:ext cx="7973200" cy="0"/>
          </a:xfrm>
          <a:prstGeom prst="straightConnector1">
            <a:avLst/>
          </a:prstGeom>
          <a:noFill/>
          <a:ln w="9525" cap="flat" cmpd="sng">
            <a:solidFill>
              <a:srgbClr val="CADCDC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8" name="Google Shape;4594;p50">
            <a:extLst>
              <a:ext uri="{FF2B5EF4-FFF2-40B4-BE49-F238E27FC236}">
                <a16:creationId xmlns:a16="http://schemas.microsoft.com/office/drawing/2014/main" id="{B72E1936-456F-7D9F-095C-C87574A5D572}"/>
              </a:ext>
            </a:extLst>
          </p:cNvPr>
          <p:cNvGrpSpPr/>
          <p:nvPr/>
        </p:nvGrpSpPr>
        <p:grpSpPr>
          <a:xfrm>
            <a:off x="3065719" y="1258584"/>
            <a:ext cx="320143" cy="392581"/>
            <a:chOff x="3086313" y="2877049"/>
            <a:chExt cx="320143" cy="392581"/>
          </a:xfrm>
        </p:grpSpPr>
        <p:sp>
          <p:nvSpPr>
            <p:cNvPr id="9" name="Google Shape;4595;p50">
              <a:extLst>
                <a:ext uri="{FF2B5EF4-FFF2-40B4-BE49-F238E27FC236}">
                  <a16:creationId xmlns:a16="http://schemas.microsoft.com/office/drawing/2014/main" id="{E270D939-5060-DF88-0466-E0E1BF3490C6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596;p50">
              <a:extLst>
                <a:ext uri="{FF2B5EF4-FFF2-40B4-BE49-F238E27FC236}">
                  <a16:creationId xmlns:a16="http://schemas.microsoft.com/office/drawing/2014/main" id="{4B7D2EA4-3523-E15E-9CBF-28D6A863ADF2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597;p50">
              <a:extLst>
                <a:ext uri="{FF2B5EF4-FFF2-40B4-BE49-F238E27FC236}">
                  <a16:creationId xmlns:a16="http://schemas.microsoft.com/office/drawing/2014/main" id="{5E36180C-7B10-E4C5-D7B0-933243AF8DAC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98;p50">
              <a:extLst>
                <a:ext uri="{FF2B5EF4-FFF2-40B4-BE49-F238E27FC236}">
                  <a16:creationId xmlns:a16="http://schemas.microsoft.com/office/drawing/2014/main" id="{81F376E4-9BAF-0540-4080-BC4EC52E355C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99;p50">
              <a:extLst>
                <a:ext uri="{FF2B5EF4-FFF2-40B4-BE49-F238E27FC236}">
                  <a16:creationId xmlns:a16="http://schemas.microsoft.com/office/drawing/2014/main" id="{D5668889-E26F-C43B-0D1D-BA4DAC366B66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00;p50">
              <a:extLst>
                <a:ext uri="{FF2B5EF4-FFF2-40B4-BE49-F238E27FC236}">
                  <a16:creationId xmlns:a16="http://schemas.microsoft.com/office/drawing/2014/main" id="{02F1C526-8886-A0C6-DC7F-CE31CB32D595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01;p50">
              <a:extLst>
                <a:ext uri="{FF2B5EF4-FFF2-40B4-BE49-F238E27FC236}">
                  <a16:creationId xmlns:a16="http://schemas.microsoft.com/office/drawing/2014/main" id="{6FC60C39-15BE-B70C-E4BF-A84D1936490F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02;p50">
              <a:extLst>
                <a:ext uri="{FF2B5EF4-FFF2-40B4-BE49-F238E27FC236}">
                  <a16:creationId xmlns:a16="http://schemas.microsoft.com/office/drawing/2014/main" id="{AD57C717-12F9-16F8-6225-683A2DE9A4F5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03;p50">
              <a:extLst>
                <a:ext uri="{FF2B5EF4-FFF2-40B4-BE49-F238E27FC236}">
                  <a16:creationId xmlns:a16="http://schemas.microsoft.com/office/drawing/2014/main" id="{728877AB-EF19-00EA-FE39-621405453D3B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04;p50">
              <a:extLst>
                <a:ext uri="{FF2B5EF4-FFF2-40B4-BE49-F238E27FC236}">
                  <a16:creationId xmlns:a16="http://schemas.microsoft.com/office/drawing/2014/main" id="{4152A4C6-9D5C-28E1-E8C7-63A46261C8F2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605;p50">
              <a:extLst>
                <a:ext uri="{FF2B5EF4-FFF2-40B4-BE49-F238E27FC236}">
                  <a16:creationId xmlns:a16="http://schemas.microsoft.com/office/drawing/2014/main" id="{F23F40A4-4049-E951-3663-E26339417D78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606;p50">
              <a:extLst>
                <a:ext uri="{FF2B5EF4-FFF2-40B4-BE49-F238E27FC236}">
                  <a16:creationId xmlns:a16="http://schemas.microsoft.com/office/drawing/2014/main" id="{062719C7-828E-33BC-7FC6-56C4FE598380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66EE99-4512-4786-6FE2-20906BDB953E}"/>
              </a:ext>
            </a:extLst>
          </p:cNvPr>
          <p:cNvSpPr txBox="1"/>
          <p:nvPr/>
        </p:nvSpPr>
        <p:spPr>
          <a:xfrm>
            <a:off x="6798650" y="1440935"/>
            <a:ext cx="4991183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GB" sz="1400" dirty="0">
                <a:latin typeface="Raleway" pitchFamily="2" charset="-18"/>
              </a:rPr>
              <a:t>Reference RR was based on historical cohorts of patients </a:t>
            </a:r>
          </a:p>
          <a:p>
            <a:r>
              <a:rPr lang="en-GB" sz="1400" dirty="0">
                <a:latin typeface="Raleway" pitchFamily="2" charset="-18"/>
              </a:rPr>
              <a:t>(IB1, no LN+ or low proportion of LN+)</a:t>
            </a:r>
          </a:p>
          <a:p>
            <a:endParaRPr lang="en-GB" sz="1400" dirty="0">
              <a:latin typeface="Raleway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aleway" pitchFamily="2" charset="-18"/>
              </a:rPr>
              <a:t>27 manuscripts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aleway" pitchFamily="2" charset="-18"/>
              </a:rPr>
              <a:t>Data on more than 8700 patients (approx. 100-1400 per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aleway" pitchFamily="2" charset="-18"/>
              </a:rPr>
              <a:t>RR in the range of 3-29%, with the median RR between 7%-13%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EC6EB992-9754-873E-654A-0BD64F168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025577"/>
              </p:ext>
            </p:extLst>
          </p:nvPr>
        </p:nvGraphicFramePr>
        <p:xfrm>
          <a:off x="6798650" y="3428203"/>
          <a:ext cx="4991185" cy="2492161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124558">
                  <a:extLst>
                    <a:ext uri="{9D8B030D-6E8A-4147-A177-3AD203B41FA5}">
                      <a16:colId xmlns:a16="http://schemas.microsoft.com/office/drawing/2014/main" val="892296494"/>
                    </a:ext>
                  </a:extLst>
                </a:gridCol>
                <a:gridCol w="1092801">
                  <a:extLst>
                    <a:ext uri="{9D8B030D-6E8A-4147-A177-3AD203B41FA5}">
                      <a16:colId xmlns:a16="http://schemas.microsoft.com/office/drawing/2014/main" val="2427934284"/>
                    </a:ext>
                  </a:extLst>
                </a:gridCol>
                <a:gridCol w="895021">
                  <a:extLst>
                    <a:ext uri="{9D8B030D-6E8A-4147-A177-3AD203B41FA5}">
                      <a16:colId xmlns:a16="http://schemas.microsoft.com/office/drawing/2014/main" val="2165677505"/>
                    </a:ext>
                  </a:extLst>
                </a:gridCol>
                <a:gridCol w="813656">
                  <a:extLst>
                    <a:ext uri="{9D8B030D-6E8A-4147-A177-3AD203B41FA5}">
                      <a16:colId xmlns:a16="http://schemas.microsoft.com/office/drawing/2014/main" val="3785165694"/>
                    </a:ext>
                  </a:extLst>
                </a:gridCol>
                <a:gridCol w="1065149">
                  <a:extLst>
                    <a:ext uri="{9D8B030D-6E8A-4147-A177-3AD203B41FA5}">
                      <a16:colId xmlns:a16="http://schemas.microsoft.com/office/drawing/2014/main" val="1481138672"/>
                    </a:ext>
                  </a:extLst>
                </a:gridCol>
              </a:tblGrid>
              <a:tr h="3956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1" noProof="0" dirty="0">
                          <a:effectLst/>
                        </a:rPr>
                        <a:t>Author (year) </a:t>
                      </a:r>
                      <a:r>
                        <a:rPr lang="en-GB" sz="1050" b="0" noProof="0" dirty="0">
                          <a:effectLst/>
                        </a:rPr>
                        <a:t>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1" noProof="0" dirty="0">
                          <a:effectLst/>
                        </a:rPr>
                        <a:t>Short title</a:t>
                      </a:r>
                      <a:r>
                        <a:rPr lang="en-GB" sz="1050" b="0" noProof="0" dirty="0">
                          <a:effectLst/>
                        </a:rPr>
                        <a:t>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1" noProof="0" dirty="0">
                          <a:effectLst/>
                        </a:rPr>
                        <a:t>Design / </a:t>
                      </a:r>
                      <a:r>
                        <a:rPr lang="en-GB" sz="1050" b="0" noProof="0" dirty="0">
                          <a:effectLst/>
                        </a:rPr>
                        <a:t>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1" noProof="0" dirty="0">
                          <a:effectLst/>
                        </a:rPr>
                        <a:t>Population (N)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1" noProof="0" dirty="0">
                          <a:effectLst/>
                        </a:rPr>
                        <a:t>Stage </a:t>
                      </a:r>
                      <a:r>
                        <a:rPr lang="en-GB" sz="1050" b="0" noProof="0" dirty="0">
                          <a:effectLst/>
                        </a:rPr>
                        <a:t>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1" noProof="0" dirty="0">
                          <a:effectLst/>
                        </a:rPr>
                        <a:t>Recurrence Rate (RR)</a:t>
                      </a:r>
                      <a:r>
                        <a:rPr lang="en-GB" sz="1050" b="0" noProof="0" dirty="0">
                          <a:effectLst/>
                        </a:rPr>
                        <a:t>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extLst>
                  <a:ext uri="{0D108BD9-81ED-4DB2-BD59-A6C34878D82A}">
                    <a16:rowId xmlns:a16="http://schemas.microsoft.com/office/drawing/2014/main" val="1153863775"/>
                  </a:ext>
                </a:extLst>
              </a:tr>
              <a:tr h="41520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Park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2011 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LSC NSRH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Retrospective  N=125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IB1</a:t>
                      </a:r>
                      <a:r>
                        <a:rPr lang="en-GB" sz="1050" b="0" noProof="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GB" sz="1050" b="0" noProof="0" dirty="0">
                          <a:effectLst/>
                        </a:rPr>
                        <a:t>IB2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IB1 84%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10 %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IB1=9%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extLst>
                  <a:ext uri="{0D108BD9-81ED-4DB2-BD59-A6C34878D82A}">
                    <a16:rowId xmlns:a16="http://schemas.microsoft.com/office/drawing/2014/main" val="945363004"/>
                  </a:ext>
                </a:extLst>
              </a:tr>
              <a:tr h="48942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 err="1">
                          <a:effectLst/>
                        </a:rPr>
                        <a:t>Hoogendam</a:t>
                      </a:r>
                      <a:r>
                        <a:rPr lang="en-GB" sz="1050" b="0" noProof="0" dirty="0">
                          <a:effectLst/>
                        </a:rPr>
                        <a:t>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2014 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Outcome after RRH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Retrospective N=104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IA1</a:t>
                      </a:r>
                      <a:r>
                        <a:rPr lang="en-GB" sz="1050" b="0" noProof="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GB" sz="1050" b="0" noProof="0" dirty="0">
                          <a:effectLst/>
                        </a:rPr>
                        <a:t>IIB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 IA</a:t>
                      </a:r>
                      <a:r>
                        <a:rPr lang="en-GB" sz="1050" b="0" noProof="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GB" sz="1050" b="0" noProof="0" dirty="0">
                          <a:effectLst/>
                        </a:rPr>
                        <a:t>IB1 91%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13% 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extLst>
                  <a:ext uri="{0D108BD9-81ED-4DB2-BD59-A6C34878D82A}">
                    <a16:rowId xmlns:a16="http://schemas.microsoft.com/office/drawing/2014/main" val="3898213549"/>
                  </a:ext>
                </a:extLst>
              </a:tr>
              <a:tr h="40044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Kim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2014 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RRH vs. LRH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Retrospective  N=184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I</a:t>
                      </a:r>
                      <a:r>
                        <a:rPr lang="en-GB" sz="1050" b="0" noProof="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GB" sz="1050" b="0" noProof="0" dirty="0">
                          <a:effectLst/>
                        </a:rPr>
                        <a:t>IIA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IA</a:t>
                      </a:r>
                      <a:r>
                        <a:rPr lang="en-GB" sz="1050" b="0" noProof="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GB" sz="1050" b="0" noProof="0" dirty="0">
                          <a:effectLst/>
                        </a:rPr>
                        <a:t>IB1 84%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RRH=9%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LRH=10%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extLst>
                  <a:ext uri="{0D108BD9-81ED-4DB2-BD59-A6C34878D82A}">
                    <a16:rowId xmlns:a16="http://schemas.microsoft.com/office/drawing/2014/main" val="2079326055"/>
                  </a:ext>
                </a:extLst>
              </a:tr>
              <a:tr h="3956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 err="1">
                          <a:effectLst/>
                        </a:rPr>
                        <a:t>Laterza</a:t>
                      </a:r>
                      <a:r>
                        <a:rPr lang="en-GB" sz="1050" b="0" noProof="0" dirty="0">
                          <a:effectLst/>
                        </a:rPr>
                        <a:t>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2016 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LRH vs. ARH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Retrospective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N=150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IA1</a:t>
                      </a:r>
                      <a:r>
                        <a:rPr lang="en-GB" sz="1050" b="0" noProof="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GB" sz="1050" b="0" noProof="0" dirty="0">
                          <a:effectLst/>
                        </a:rPr>
                        <a:t>IIA1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LRH=11%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ARH=19%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extLst>
                  <a:ext uri="{0D108BD9-81ED-4DB2-BD59-A6C34878D82A}">
                    <a16:rowId xmlns:a16="http://schemas.microsoft.com/office/drawing/2014/main" val="4118761279"/>
                  </a:ext>
                </a:extLst>
              </a:tr>
              <a:tr h="3956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 err="1">
                          <a:effectLst/>
                        </a:rPr>
                        <a:t>Zanagnolo</a:t>
                      </a:r>
                      <a:r>
                        <a:rPr lang="en-GB" sz="1050" b="0" noProof="0" dirty="0">
                          <a:effectLst/>
                        </a:rPr>
                        <a:t>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2016 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RRH vs. ARH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Retrospective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N=405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IA1</a:t>
                      </a:r>
                      <a:r>
                        <a:rPr lang="en-GB" sz="1050" b="0" noProof="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GB" sz="1050" b="0" noProof="0" dirty="0">
                          <a:effectLst/>
                        </a:rPr>
                        <a:t>IIB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RRH= 9% </a:t>
                      </a:r>
                      <a:endParaRPr lang="en-GB" sz="1100" b="0" noProof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GB" sz="1050" b="0" noProof="0" dirty="0">
                          <a:effectLst/>
                        </a:rPr>
                        <a:t>ARH= 11% </a:t>
                      </a:r>
                      <a:endParaRPr lang="en-GB" sz="1100" b="0" i="0" noProof="0" dirty="0">
                        <a:effectLst/>
                      </a:endParaRPr>
                    </a:p>
                  </a:txBody>
                  <a:tcPr marL="9606" marR="9606" marT="4803" marB="4803" anchor="ctr"/>
                </a:tc>
                <a:extLst>
                  <a:ext uri="{0D108BD9-81ED-4DB2-BD59-A6C34878D82A}">
                    <a16:rowId xmlns:a16="http://schemas.microsoft.com/office/drawing/2014/main" val="154905995"/>
                  </a:ext>
                </a:extLst>
              </a:tr>
            </a:tbl>
          </a:graphicData>
        </a:graphic>
      </p:graphicFrame>
      <p:sp>
        <p:nvSpPr>
          <p:cNvPr id="37" name="TextovéPole 36">
            <a:extLst>
              <a:ext uri="{FF2B5EF4-FFF2-40B4-BE49-F238E27FC236}">
                <a16:creationId xmlns:a16="http://schemas.microsoft.com/office/drawing/2014/main" id="{4445AD21-82A3-1AA6-ECA0-5D4C8E0027CC}"/>
              </a:ext>
            </a:extLst>
          </p:cNvPr>
          <p:cNvSpPr txBox="1"/>
          <p:nvPr/>
        </p:nvSpPr>
        <p:spPr>
          <a:xfrm>
            <a:off x="6798650" y="5982341"/>
            <a:ext cx="2755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Raleway" pitchFamily="2" charset="-18"/>
              </a:rPr>
              <a:t>*</a:t>
            </a:r>
            <a:r>
              <a:rPr lang="cs-CZ" sz="1200" dirty="0" err="1">
                <a:latin typeface="Raleway" pitchFamily="2" charset="-18"/>
              </a:rPr>
              <a:t>Only</a:t>
            </a:r>
            <a:r>
              <a:rPr lang="cs-CZ" sz="1200" dirty="0">
                <a:latin typeface="Raleway" pitchFamily="2" charset="-18"/>
              </a:rPr>
              <a:t> </a:t>
            </a:r>
            <a:r>
              <a:rPr lang="cs-CZ" sz="1200" dirty="0" err="1">
                <a:latin typeface="Raleway" pitchFamily="2" charset="-18"/>
              </a:rPr>
              <a:t>few</a:t>
            </a:r>
            <a:r>
              <a:rPr lang="cs-CZ" sz="1200" dirty="0">
                <a:latin typeface="Raleway" pitchFamily="2" charset="-18"/>
              </a:rPr>
              <a:t> </a:t>
            </a:r>
            <a:r>
              <a:rPr lang="cs-CZ" sz="1200" dirty="0" err="1">
                <a:latin typeface="Raleway" pitchFamily="2" charset="-18"/>
              </a:rPr>
              <a:t>relevant</a:t>
            </a:r>
            <a:r>
              <a:rPr lang="cs-CZ" sz="1200" dirty="0">
                <a:latin typeface="Raleway" pitchFamily="2" charset="-18"/>
              </a:rPr>
              <a:t> </a:t>
            </a:r>
            <a:r>
              <a:rPr lang="cs-CZ" sz="1200" dirty="0" err="1">
                <a:latin typeface="Raleway" pitchFamily="2" charset="-18"/>
              </a:rPr>
              <a:t>examples</a:t>
            </a:r>
            <a:r>
              <a:rPr lang="cs-CZ" sz="1200" dirty="0">
                <a:latin typeface="Raleway" pitchFamily="2" charset="-18"/>
              </a:rPr>
              <a:t> </a:t>
            </a:r>
            <a:r>
              <a:rPr lang="cs-CZ" sz="1200" dirty="0" err="1">
                <a:latin typeface="Raleway" pitchFamily="2" charset="-18"/>
              </a:rPr>
              <a:t>shown</a:t>
            </a:r>
            <a:r>
              <a:rPr lang="cs-CZ" sz="1200" dirty="0">
                <a:latin typeface="Raleway" pitchFamily="2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4940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04;p34">
            <a:extLst>
              <a:ext uri="{FF2B5EF4-FFF2-40B4-BE49-F238E27FC236}">
                <a16:creationId xmlns:a16="http://schemas.microsoft.com/office/drawing/2014/main" id="{A0A2BE96-0F5E-7252-D25D-FFCC0C361D4D}"/>
              </a:ext>
            </a:extLst>
          </p:cNvPr>
          <p:cNvSpPr/>
          <p:nvPr/>
        </p:nvSpPr>
        <p:spPr>
          <a:xfrm>
            <a:off x="1646050" y="3217032"/>
            <a:ext cx="3352800" cy="3181768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Google Shape;406;p34">
            <a:extLst>
              <a:ext uri="{FF2B5EF4-FFF2-40B4-BE49-F238E27FC236}">
                <a16:creationId xmlns:a16="http://schemas.microsoft.com/office/drawing/2014/main" id="{6E5E0940-3B96-301A-8853-1B47A7CAB5D0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1923950" y="3754767"/>
            <a:ext cx="2771600" cy="426400"/>
          </a:xfrm>
          <a:prstGeom prst="rect">
            <a:avLst/>
          </a:prstGeom>
        </p:spPr>
        <p:txBody>
          <a:bodyPr spcFirstLastPara="1" vert="horz" wrap="square" lIns="121900" tIns="121900" rIns="121900" bIns="121900" numCol="2" rtlCol="0" anchor="ctr" anchorCtr="0">
            <a:noAutofit/>
          </a:bodyPr>
          <a:lstStyle/>
          <a:p>
            <a:r>
              <a:rPr lang="cs-CZ" sz="1600" b="1" dirty="0"/>
              <a:t>IF 4,7</a:t>
            </a:r>
            <a:br>
              <a:rPr lang="cs-CZ" sz="1600" b="1" dirty="0"/>
            </a:br>
            <a:r>
              <a:rPr lang="cs-CZ" sz="1600" b="1" dirty="0"/>
              <a:t>Q1 </a:t>
            </a:r>
            <a:endParaRPr sz="1600" b="1" dirty="0"/>
          </a:p>
        </p:txBody>
      </p:sp>
      <p:sp>
        <p:nvSpPr>
          <p:cNvPr id="399" name="Google Shape;399;p34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</a:t>
            </a:r>
            <a:endParaRPr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12B0BAF-A658-40E5-F73F-8544F4DA282F}"/>
              </a:ext>
            </a:extLst>
          </p:cNvPr>
          <p:cNvSpPr/>
          <p:nvPr/>
        </p:nvSpPr>
        <p:spPr>
          <a:xfrm>
            <a:off x="847725" y="839843"/>
            <a:ext cx="4937350" cy="2697188"/>
          </a:xfrm>
          <a:prstGeom prst="rect">
            <a:avLst/>
          </a:prstGeom>
          <a:solidFill>
            <a:srgbClr val="2E48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5BF9DE3-E0A2-9905-3687-B6B4061C100A}"/>
              </a:ext>
            </a:extLst>
          </p:cNvPr>
          <p:cNvSpPr txBox="1"/>
          <p:nvPr/>
        </p:nvSpPr>
        <p:spPr>
          <a:xfrm>
            <a:off x="1295345" y="6500727"/>
            <a:ext cx="40288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dirty="0">
                <a:solidFill>
                  <a:prstClr val="black"/>
                </a:solidFill>
                <a:latin typeface="Abadi" panose="020B0604020104020204" pitchFamily="34" charset="0"/>
              </a:rPr>
              <a:t>Kocian R</a:t>
            </a:r>
            <a:r>
              <a:rPr lang="nl-NL" sz="1100" dirty="0">
                <a:solidFill>
                  <a:prstClr val="black"/>
                </a:solidFill>
                <a:latin typeface="Abadi" panose="020B0604020104020204" pitchFamily="34" charset="0"/>
              </a:rPr>
              <a:t>, et al. Gynecol Oncol. 202</a:t>
            </a:r>
            <a:r>
              <a:rPr lang="cs-CZ" sz="1100" dirty="0">
                <a:solidFill>
                  <a:prstClr val="black"/>
                </a:solidFill>
                <a:latin typeface="Abadi" panose="020B0604020104020204" pitchFamily="34" charset="0"/>
              </a:rPr>
              <a:t>4</a:t>
            </a:r>
            <a:r>
              <a:rPr lang="nl-NL" sz="1100" dirty="0">
                <a:solidFill>
                  <a:prstClr val="black"/>
                </a:solidFill>
                <a:latin typeface="Abadi" panose="020B0604020104020204" pitchFamily="34" charset="0"/>
              </a:rPr>
              <a:t>. Sep:188:83-89.</a:t>
            </a:r>
          </a:p>
        </p:txBody>
      </p:sp>
      <p:sp>
        <p:nvSpPr>
          <p:cNvPr id="16" name="Google Shape;405;p34">
            <a:extLst>
              <a:ext uri="{FF2B5EF4-FFF2-40B4-BE49-F238E27FC236}">
                <a16:creationId xmlns:a16="http://schemas.microsoft.com/office/drawing/2014/main" id="{833B469D-49C1-28C9-7757-FC3CCBBD68DF}"/>
              </a:ext>
            </a:extLst>
          </p:cNvPr>
          <p:cNvSpPr txBox="1">
            <a:spLocks/>
          </p:cNvSpPr>
          <p:nvPr/>
        </p:nvSpPr>
        <p:spPr>
          <a:xfrm>
            <a:off x="1603185" y="3670925"/>
            <a:ext cx="3395665" cy="6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</a:pPr>
            <a:r>
              <a:rPr lang="en-US" sz="1400" dirty="0"/>
              <a:t>	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</a:pPr>
            <a:r>
              <a:rPr lang="en-US" sz="1400" dirty="0"/>
              <a:t>43% of cases with N1 (macrometastasis, micrometastasis) are detected by pathological ultrastaging of SLN.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</a:pPr>
            <a:r>
              <a:rPr lang="en-US" sz="1400" dirty="0"/>
              <a:t>The detection rate of SLN metastatic involvement correlates with the number of levels assessed by ultrastaging.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</a:pPr>
            <a:r>
              <a:rPr lang="en-US" sz="1400" dirty="0"/>
              <a:t>Four levels should become the international standard, detecting over 90% of N1 cases.</a:t>
            </a:r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7DD8DB-B4A7-2F8B-B6CC-39C5A4878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73" y="1230649"/>
            <a:ext cx="4540670" cy="159083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C4F13CE-9E41-F3FA-4D1B-E0CC13860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27"/>
          <a:stretch/>
        </p:blipFill>
        <p:spPr>
          <a:xfrm>
            <a:off x="6239906" y="305076"/>
            <a:ext cx="5493161" cy="61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98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2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OTHER PRESENTATIONS</a:t>
            </a:r>
            <a:endParaRPr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7D39A4-ADA1-D211-BEB7-C74AE0A832F2}"/>
              </a:ext>
            </a:extLst>
          </p:cNvPr>
          <p:cNvSpPr txBox="1">
            <a:spLocks/>
          </p:cNvSpPr>
          <p:nvPr/>
        </p:nvSpPr>
        <p:spPr>
          <a:xfrm>
            <a:off x="1317522" y="422032"/>
            <a:ext cx="10619919" cy="65615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Raleway" pitchFamily="2" charset="-18"/>
              </a:rPr>
              <a:t>SENTIX – Accuracy of preoperative local staging in the SENTIX trial</a:t>
            </a:r>
            <a:r>
              <a:rPr lang="cs-CZ" sz="1600" dirty="0">
                <a:latin typeface="Raleway" pitchFamily="2" charset="-18"/>
              </a:rPr>
              <a:t>: </a:t>
            </a:r>
            <a:r>
              <a:rPr lang="cs-CZ" sz="1600" b="1" dirty="0">
                <a:latin typeface="Raleway" pitchFamily="2" charset="-18"/>
              </a:rPr>
              <a:t>ESGO </a:t>
            </a:r>
            <a:r>
              <a:rPr lang="en-GB" sz="1600" b="1" dirty="0">
                <a:latin typeface="Raleway" pitchFamily="2" charset="-18"/>
              </a:rPr>
              <a:t>2021</a:t>
            </a:r>
            <a:r>
              <a:rPr lang="cs-CZ" sz="1600" b="1" dirty="0">
                <a:latin typeface="Raleway" pitchFamily="2" charset="-18"/>
              </a:rPr>
              <a:t>, Mini-oral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400" dirty="0">
              <a:latin typeface="Raleway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Raleway" pitchFamily="2" charset="-18"/>
              </a:rPr>
              <a:t>Sensitivity and false negativity of SLN frozen section histological evaluation in the </a:t>
            </a:r>
            <a:r>
              <a:rPr lang="en-US" sz="1600" dirty="0">
                <a:latin typeface="Raleway" pitchFamily="2" charset="-18"/>
              </a:rPr>
              <a:t>SENTIX trial</a:t>
            </a:r>
            <a:r>
              <a:rPr lang="cs-CZ" sz="1600" dirty="0">
                <a:latin typeface="Raleway" pitchFamily="2" charset="-18"/>
              </a:rPr>
              <a:t>: </a:t>
            </a:r>
            <a:r>
              <a:rPr lang="cs-CZ" sz="1600" b="1" dirty="0">
                <a:latin typeface="Raleway" pitchFamily="2" charset="-18"/>
              </a:rPr>
              <a:t>ESGO 2021, Mini-oral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300" b="1" dirty="0">
              <a:latin typeface="Raleway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Raleway" pitchFamily="2" charset="-18"/>
              </a:rPr>
              <a:t>SENTIX – accuracy of preoperative local staging in the SENTIX trial</a:t>
            </a:r>
            <a:r>
              <a:rPr lang="cs-CZ" sz="1600" dirty="0">
                <a:latin typeface="Raleway" pitchFamily="2" charset="-18"/>
              </a:rPr>
              <a:t>: </a:t>
            </a:r>
            <a:r>
              <a:rPr lang="cs-CZ" sz="1600" b="1" dirty="0">
                <a:solidFill>
                  <a:srgbClr val="333333"/>
                </a:solidFill>
                <a:latin typeface="Raleway" pitchFamily="2" charset="-18"/>
              </a:rPr>
              <a:t>ESGO 2021, Mini-oral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400" b="1" u="sng" dirty="0">
              <a:latin typeface="Raleway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Raleway" pitchFamily="2" charset="-18"/>
              </a:rPr>
              <a:t>Lower-limb lymphedema after sentinel lymph node biopsy in cervical cancer patients</a:t>
            </a:r>
            <a:r>
              <a:rPr lang="cs-CZ" sz="1600" dirty="0">
                <a:latin typeface="Raleway" pitchFamily="2" charset="-18"/>
              </a:rPr>
              <a:t>: </a:t>
            </a:r>
            <a:r>
              <a:rPr lang="cs-CZ" sz="1600" b="1" dirty="0">
                <a:latin typeface="Raleway" pitchFamily="2" charset="-18"/>
              </a:rPr>
              <a:t>ESGO 2021, Mini-oral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400" b="1" dirty="0">
              <a:latin typeface="Raleway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Raleway" pitchFamily="2" charset="-18"/>
              </a:rPr>
              <a:t>Pathological assessment of sentinel lymph node in early-stage cervical cancer. Results from the prospective SENTIX trial</a:t>
            </a:r>
            <a:r>
              <a:rPr lang="cs-CZ" sz="1600" dirty="0">
                <a:latin typeface="Raleway" pitchFamily="2" charset="-18"/>
              </a:rPr>
              <a:t>. </a:t>
            </a:r>
            <a:r>
              <a:rPr lang="cs-CZ" sz="1600" b="1" dirty="0">
                <a:latin typeface="Raleway" pitchFamily="2" charset="-18"/>
              </a:rPr>
              <a:t>ESMO 2022</a:t>
            </a:r>
            <a:r>
              <a:rPr lang="cs-CZ" sz="1600" dirty="0">
                <a:latin typeface="Raleway" pitchFamily="2" charset="-18"/>
              </a:rPr>
              <a:t>, </a:t>
            </a:r>
            <a:r>
              <a:rPr lang="cs-CZ" sz="1600" b="1" dirty="0">
                <a:latin typeface="Raleway" pitchFamily="2" charset="-18"/>
              </a:rPr>
              <a:t>Mini-oral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400" dirty="0">
              <a:latin typeface="Raleway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Raleway" pitchFamily="2" charset="-18"/>
              </a:rPr>
              <a:t>Pelvic sentinel lymph node distribution. The final outcome of the SENTIX study. </a:t>
            </a:r>
            <a:r>
              <a:rPr lang="cs-CZ" sz="1600" b="1" dirty="0">
                <a:latin typeface="Raleway" pitchFamily="2" charset="-18"/>
              </a:rPr>
              <a:t>ESGO </a:t>
            </a:r>
            <a:r>
              <a:rPr lang="en-GB" sz="1600" b="1" dirty="0">
                <a:latin typeface="Raleway" pitchFamily="2" charset="-18"/>
              </a:rPr>
              <a:t>2022</a:t>
            </a:r>
            <a:r>
              <a:rPr lang="cs-CZ" sz="1600" dirty="0">
                <a:latin typeface="Raleway" pitchFamily="2" charset="-18"/>
              </a:rPr>
              <a:t>, </a:t>
            </a:r>
            <a:r>
              <a:rPr lang="cs-CZ" sz="1600" b="1" dirty="0">
                <a:latin typeface="Raleway" pitchFamily="2" charset="-18"/>
              </a:rPr>
              <a:t>Best oral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GB" sz="300" b="1" dirty="0">
              <a:latin typeface="Raleway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Raleway" pitchFamily="2" charset="-18"/>
              </a:rPr>
              <a:t>Lower-limb lymphedema after sentinel lymph node biopsy in cervical cancer patients. The final outcome of the SENTIX study.</a:t>
            </a:r>
            <a:r>
              <a:rPr lang="cs-CZ" sz="1600" dirty="0">
                <a:latin typeface="Raleway" pitchFamily="2" charset="-18"/>
              </a:rPr>
              <a:t> </a:t>
            </a:r>
            <a:r>
              <a:rPr lang="cs-CZ" sz="1600" b="1" dirty="0">
                <a:latin typeface="Raleway" pitchFamily="2" charset="-18"/>
              </a:rPr>
              <a:t>ESGO </a:t>
            </a:r>
            <a:r>
              <a:rPr lang="en-GB" sz="1600" b="1" dirty="0">
                <a:latin typeface="Raleway" pitchFamily="2" charset="-18"/>
              </a:rPr>
              <a:t>2023</a:t>
            </a:r>
            <a:r>
              <a:rPr lang="cs-CZ" sz="1600" dirty="0">
                <a:latin typeface="Raleway" pitchFamily="2" charset="-18"/>
              </a:rPr>
              <a:t>, </a:t>
            </a:r>
            <a:r>
              <a:rPr lang="cs-CZ" sz="1600" b="1" dirty="0">
                <a:latin typeface="Raleway" pitchFamily="2" charset="-18"/>
              </a:rPr>
              <a:t>Best oral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GB" sz="300" b="1" dirty="0">
              <a:latin typeface="Raleway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Raleway" pitchFamily="2" charset="-18"/>
              </a:rPr>
              <a:t>Magnetic Resonance Imaging Or Expert Ultrasound In Preoperative Local Staging Of Patients With Early-Stage Cervical Cancer. The final outcome of the SENTIX study. </a:t>
            </a:r>
            <a:r>
              <a:rPr lang="cs-CZ" sz="1600" b="1" dirty="0">
                <a:latin typeface="Raleway" pitchFamily="2" charset="-18"/>
              </a:rPr>
              <a:t>ESGO </a:t>
            </a:r>
            <a:r>
              <a:rPr lang="en-GB" sz="1600" b="1" dirty="0">
                <a:latin typeface="Raleway" pitchFamily="2" charset="-18"/>
              </a:rPr>
              <a:t>2023</a:t>
            </a:r>
            <a:r>
              <a:rPr lang="cs-CZ" sz="1600" b="1" dirty="0">
                <a:latin typeface="Raleway" pitchFamily="2" charset="-18"/>
              </a:rPr>
              <a:t>, Best oral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400" b="1" dirty="0">
              <a:latin typeface="Raleway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err="1">
                <a:latin typeface="Raleway" pitchFamily="2" charset="-18"/>
              </a:rPr>
              <a:t>Tumour</a:t>
            </a:r>
            <a:r>
              <a:rPr lang="en-US" sz="1600" dirty="0">
                <a:latin typeface="Raleway" pitchFamily="2" charset="-18"/>
              </a:rPr>
              <a:t> Size Assessment In Patients With Early-Stage Cervical Cancer And Its Impact On A Tailored Management: Final Results Of A Prospective, International Multicenter Study SENTIX (CEEGOG CX-01; ENGOT-CX2)</a:t>
            </a:r>
            <a:r>
              <a:rPr lang="cs-CZ" sz="1600" dirty="0">
                <a:latin typeface="Raleway" pitchFamily="2" charset="-18"/>
              </a:rPr>
              <a:t>. </a:t>
            </a:r>
            <a:r>
              <a:rPr lang="cs-CZ" sz="1600" b="1" dirty="0">
                <a:latin typeface="Raleway" pitchFamily="2" charset="-18"/>
              </a:rPr>
              <a:t>ESGO 2024, </a:t>
            </a:r>
            <a:r>
              <a:rPr lang="en-US" sz="1600" b="1" dirty="0">
                <a:latin typeface="Raleway" pitchFamily="2" charset="-18"/>
              </a:rPr>
              <a:t>Mini</a:t>
            </a:r>
            <a:r>
              <a:rPr lang="cs-CZ" sz="1600" b="1" dirty="0">
                <a:latin typeface="Raleway" pitchFamily="2" charset="-18"/>
              </a:rPr>
              <a:t>-</a:t>
            </a:r>
            <a:r>
              <a:rPr lang="en-US" sz="1600" b="1" dirty="0">
                <a:latin typeface="Raleway" pitchFamily="2" charset="-18"/>
              </a:rPr>
              <a:t>Oral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latin typeface="Raleway" pitchFamily="2" charset="-1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GB" sz="1600" dirty="0">
              <a:latin typeface="Raleway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0127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2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 SOUHRN</a:t>
            </a:r>
            <a:endParaRPr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4EE3323-BE63-D341-F946-279FC8B7D56B}"/>
              </a:ext>
            </a:extLst>
          </p:cNvPr>
          <p:cNvSpPr txBox="1">
            <a:spLocks/>
          </p:cNvSpPr>
          <p:nvPr/>
        </p:nvSpPr>
        <p:spPr>
          <a:xfrm>
            <a:off x="1317523" y="1872403"/>
            <a:ext cx="10515600" cy="3453224"/>
          </a:xfrm>
          <a:prstGeom prst="rect">
            <a:avLst/>
          </a:prstGeom>
          <a:solidFill>
            <a:srgbClr val="E6EEEE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b="1" dirty="0">
                <a:latin typeface="Raleway" pitchFamily="2" charset="-18"/>
              </a:rPr>
              <a:t>2 main publications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dirty="0">
                <a:latin typeface="Raleway" pitchFamily="2" charset="-18"/>
              </a:rPr>
              <a:t>Oncological safety and survival outcomes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dirty="0">
                <a:latin typeface="Raleway" pitchFamily="2" charset="-18"/>
              </a:rPr>
              <a:t>Morbidity and quality of life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000" dirty="0">
              <a:latin typeface="Raleway" pitchFamily="2" charset="-18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000" dirty="0">
              <a:latin typeface="Raleway" pitchFamily="2" charset="-18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b="1" dirty="0">
                <a:latin typeface="Raleway" pitchFamily="2" charset="-18"/>
              </a:rPr>
              <a:t>Other publications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dirty="0">
                <a:latin typeface="Raleway" pitchFamily="2" charset="-18"/>
              </a:rPr>
              <a:t>Accuracy of pelvic ultrasound and MRI in preoperative staging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dirty="0">
                <a:latin typeface="Raleway" pitchFamily="2" charset="-18"/>
              </a:rPr>
              <a:t>Accuracy of preoperative staging concerning FIGO stage and </a:t>
            </a:r>
            <a:r>
              <a:rPr lang="en-GB" sz="2000" dirty="0" err="1">
                <a:latin typeface="Raleway" pitchFamily="2" charset="-18"/>
              </a:rPr>
              <a:t>tumor</a:t>
            </a:r>
            <a:r>
              <a:rPr lang="en-GB" sz="2000" dirty="0">
                <a:latin typeface="Raleway" pitchFamily="2" charset="-18"/>
              </a:rPr>
              <a:t> size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6A0E85-5B49-8DA1-5178-58209D18B7AB}"/>
              </a:ext>
            </a:extLst>
          </p:cNvPr>
          <p:cNvSpPr txBox="1"/>
          <p:nvPr/>
        </p:nvSpPr>
        <p:spPr>
          <a:xfrm>
            <a:off x="1317523" y="515345"/>
            <a:ext cx="96360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PUBLICATIONS UNDER REVIEW/ IN PRESS</a:t>
            </a:r>
          </a:p>
        </p:txBody>
      </p:sp>
    </p:spTree>
    <p:extLst>
      <p:ext uri="{BB962C8B-B14F-4D97-AF65-F5344CB8AC3E}">
        <p14:creationId xmlns:p14="http://schemas.microsoft.com/office/powerpoint/2010/main" val="3042811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0932913-3B58-CBE2-294C-511E38D819E5}"/>
              </a:ext>
            </a:extLst>
          </p:cNvPr>
          <p:cNvSpPr txBox="1"/>
          <p:nvPr/>
        </p:nvSpPr>
        <p:spPr>
          <a:xfrm>
            <a:off x="1317523" y="515345"/>
            <a:ext cx="9636077" cy="2144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Magnetic Resonance Imaging Or Expert Ultrasound In Preoperative Local Staging Of Patients With Early-Stage Cervical Cancer. The final outcome of the SENTIX study. </a:t>
            </a:r>
          </a:p>
          <a:p>
            <a:r>
              <a:rPr lang="en-US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				</a:t>
            </a:r>
            <a:endParaRPr lang="cs-CZ" sz="2667" dirty="0">
              <a:latin typeface="Raleway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ESGO 2023, Best oral </a:t>
            </a:r>
          </a:p>
        </p:txBody>
      </p:sp>
      <p:sp>
        <p:nvSpPr>
          <p:cNvPr id="374" name="Google Shape;374;p32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 IN PRESS</a:t>
            </a:r>
            <a:endParaRPr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B15A4E6-7378-DFB8-22F4-6A9CFC8FB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65" b="87117" l="20934" r="49925">
                        <a14:foregroundMark x1="26280" y1="25153" x2="26280" y2="25153"/>
                        <a14:foregroundMark x1="29970" y1="21677" x2="29970" y2="21677"/>
                        <a14:foregroundMark x1="26205" y1="18200" x2="23720" y2="74233"/>
                        <a14:foregroundMark x1="23720" y1="74233" x2="28087" y2="77914"/>
                        <a14:foregroundMark x1="28087" y1="77914" x2="29895" y2="77914"/>
                        <a14:foregroundMark x1="41039" y1="78119" x2="46386" y2="59100"/>
                        <a14:foregroundMark x1="46386" y1="59100" x2="45482" y2="44172"/>
                        <a14:foregroundMark x1="45482" y1="44172" x2="42696" y2="29652"/>
                        <a14:foregroundMark x1="42696" y1="29652" x2="36446" y2="20245"/>
                        <a14:foregroundMark x1="36446" y1="20245" x2="29895" y2="17587"/>
                        <a14:foregroundMark x1="29895" y1="17587" x2="27410" y2="20654"/>
                        <a14:foregroundMark x1="45105" y1="13701" x2="49322" y2="82413"/>
                        <a14:foregroundMark x1="47515" y1="85072" x2="39006" y2="85072"/>
                        <a14:foregroundMark x1="32304" y1="85890" x2="22364" y2="85276"/>
                        <a14:foregroundMark x1="21009" y1="85072" x2="21386" y2="74233"/>
                        <a14:foregroundMark x1="43373" y1="87526" x2="48193" y2="86912"/>
                        <a14:foregroundMark x1="48193" y1="86912" x2="48645" y2="86503"/>
                        <a14:foregroundMark x1="49322" y1="87321" x2="49925" y2="87117"/>
                        <a14:foregroundMark x1="32229" y1="12065" x2="39608" y2="12474"/>
                        <a14:foregroundMark x1="42169" y1="48262" x2="41792" y2="57260"/>
                        <a14:foregroundMark x1="28163" y1="55419" x2="28840" y2="51534"/>
                        <a14:foregroundMark x1="42846" y1="52556" x2="42997" y2="5644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24213" r="48594" b="12023"/>
          <a:stretch/>
        </p:blipFill>
        <p:spPr bwMode="auto">
          <a:xfrm>
            <a:off x="8249202" y="3622817"/>
            <a:ext cx="3293216" cy="24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ltrasound research vector icon. Medical diagnostic equipment, echograpy.  vector de Stock | Adobe Stock">
            <a:extLst>
              <a:ext uri="{FF2B5EF4-FFF2-40B4-BE49-F238E27FC236}">
                <a16:creationId xmlns:a16="http://schemas.microsoft.com/office/drawing/2014/main" id="{562A72DD-7A68-456F-E077-3C7C1FFB7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00" y1="34167" x2="42500" y2="34167"/>
                        <a14:foregroundMark x1="53056" y1="35000" x2="53056" y2="35000"/>
                        <a14:foregroundMark x1="28889" y1="29167" x2="28889" y2="29167"/>
                        <a14:foregroundMark x1="29444" y1="25000" x2="29444" y2="25000"/>
                        <a14:foregroundMark x1="26389" y1="33056" x2="26389" y2="33056"/>
                        <a14:backgroundMark x1="43056" y1="34444" x2="43056" y2="3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738" y="4836896"/>
            <a:ext cx="1065255" cy="10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ri Patient Vector SVG Icon - SVG Repo">
            <a:extLst>
              <a:ext uri="{FF2B5EF4-FFF2-40B4-BE49-F238E27FC236}">
                <a16:creationId xmlns:a16="http://schemas.microsoft.com/office/drawing/2014/main" id="{3A26247C-E95F-747A-AA75-124598553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778" l="2667" r="96000">
                        <a14:foregroundMark x1="19556" y1="21333" x2="19556" y2="21333"/>
                        <a14:foregroundMark x1="59111" y1="6667" x2="59111" y2="6667"/>
                        <a14:foregroundMark x1="53333" y1="12889" x2="53333" y2="12889"/>
                        <a14:foregroundMark x1="84444" y1="19111" x2="84444" y2="19111"/>
                        <a14:foregroundMark x1="96444" y1="46222" x2="96444" y2="46222"/>
                        <a14:foregroundMark x1="46222" y1="93778" x2="46222" y2="93778"/>
                        <a14:foregroundMark x1="22222" y1="62222" x2="22222" y2="62222"/>
                        <a14:foregroundMark x1="4000" y1="53333" x2="4000" y2="53333"/>
                        <a14:foregroundMark x1="2667" y1="75556" x2="2667" y2="75556"/>
                        <a14:foregroundMark x1="8889" y1="93778" x2="8889" y2="93778"/>
                        <a14:foregroundMark x1="53333" y1="13778" x2="53333" y2="13778"/>
                        <a14:backgroundMark x1="53333" y1="14222" x2="53333" y2="14222"/>
                        <a14:backgroundMark x1="46222" y1="94667" x2="46222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096" y="4999742"/>
            <a:ext cx="635008" cy="6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D0E3A3F-7F83-51E2-5767-0CE34CEC4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65" b="87117" l="20934" r="49925">
                        <a14:foregroundMark x1="26280" y1="25153" x2="26280" y2="25153"/>
                        <a14:foregroundMark x1="29970" y1="21677" x2="29970" y2="21677"/>
                        <a14:foregroundMark x1="26205" y1="18200" x2="23720" y2="74233"/>
                        <a14:foregroundMark x1="23720" y1="74233" x2="28087" y2="77914"/>
                        <a14:foregroundMark x1="28087" y1="77914" x2="29895" y2="77914"/>
                        <a14:foregroundMark x1="41039" y1="78119" x2="46386" y2="59100"/>
                        <a14:foregroundMark x1="46386" y1="59100" x2="45482" y2="44172"/>
                        <a14:foregroundMark x1="45482" y1="44172" x2="42696" y2="29652"/>
                        <a14:foregroundMark x1="42696" y1="29652" x2="36446" y2="20245"/>
                        <a14:foregroundMark x1="36446" y1="20245" x2="29895" y2="17587"/>
                        <a14:foregroundMark x1="29895" y1="17587" x2="27410" y2="20654"/>
                        <a14:foregroundMark x1="45105" y1="13701" x2="49322" y2="82413"/>
                        <a14:foregroundMark x1="47515" y1="85072" x2="39006" y2="85072"/>
                        <a14:foregroundMark x1="32304" y1="85890" x2="22364" y2="85276"/>
                        <a14:foregroundMark x1="21009" y1="85072" x2="21386" y2="74233"/>
                        <a14:foregroundMark x1="43373" y1="87526" x2="48193" y2="86912"/>
                        <a14:foregroundMark x1="48193" y1="86912" x2="48645" y2="86503"/>
                        <a14:foregroundMark x1="49322" y1="87321" x2="49925" y2="87117"/>
                        <a14:foregroundMark x1="32229" y1="12065" x2="39608" y2="12474"/>
                        <a14:foregroundMark x1="42169" y1="48262" x2="41792" y2="57260"/>
                        <a14:foregroundMark x1="28163" y1="55419" x2="28840" y2="51534"/>
                        <a14:foregroundMark x1="42846" y1="52556" x2="42997" y2="5644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24213" r="48594" b="12023"/>
          <a:stretch/>
        </p:blipFill>
        <p:spPr bwMode="auto">
          <a:xfrm>
            <a:off x="4875407" y="3598646"/>
            <a:ext cx="3293216" cy="24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ltrasound research vector icon. Medical diagnostic equipment, echograpy.  vector de Stock | Adobe Stock">
            <a:extLst>
              <a:ext uri="{FF2B5EF4-FFF2-40B4-BE49-F238E27FC236}">
                <a16:creationId xmlns:a16="http://schemas.microsoft.com/office/drawing/2014/main" id="{DA120150-77C9-F4D6-621B-003CD70B4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00" y1="34167" x2="42500" y2="34167"/>
                        <a14:foregroundMark x1="53056" y1="35000" x2="53056" y2="35000"/>
                        <a14:foregroundMark x1="28889" y1="29167" x2="28889" y2="29167"/>
                        <a14:foregroundMark x1="29444" y1="25000" x2="29444" y2="25000"/>
                        <a14:foregroundMark x1="26389" y1="33056" x2="26389" y2="33056"/>
                        <a14:backgroundMark x1="43056" y1="34444" x2="43056" y2="3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43" y="4812725"/>
            <a:ext cx="1065255" cy="10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ri Patient Vector SVG Icon - SVG Repo">
            <a:extLst>
              <a:ext uri="{FF2B5EF4-FFF2-40B4-BE49-F238E27FC236}">
                <a16:creationId xmlns:a16="http://schemas.microsoft.com/office/drawing/2014/main" id="{A13BBBCF-64AD-4834-9343-B448FE7B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778" l="2667" r="96000">
                        <a14:foregroundMark x1="19556" y1="21333" x2="19556" y2="21333"/>
                        <a14:foregroundMark x1="59111" y1="6667" x2="59111" y2="6667"/>
                        <a14:foregroundMark x1="53333" y1="12889" x2="53333" y2="12889"/>
                        <a14:foregroundMark x1="84444" y1="19111" x2="84444" y2="19111"/>
                        <a14:foregroundMark x1="96444" y1="46222" x2="96444" y2="46222"/>
                        <a14:foregroundMark x1="46222" y1="93778" x2="46222" y2="93778"/>
                        <a14:foregroundMark x1="22222" y1="62222" x2="22222" y2="62222"/>
                        <a14:foregroundMark x1="4000" y1="53333" x2="4000" y2="53333"/>
                        <a14:foregroundMark x1="2667" y1="75556" x2="2667" y2="75556"/>
                        <a14:foregroundMark x1="8889" y1="93778" x2="8889" y2="93778"/>
                        <a14:foregroundMark x1="53333" y1="13778" x2="53333" y2="13778"/>
                        <a14:backgroundMark x1="53333" y1="14222" x2="53333" y2="14222"/>
                        <a14:backgroundMark x1="46222" y1="94667" x2="46222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01" y="4975571"/>
            <a:ext cx="635008" cy="6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245E6E0-7627-7083-B7EC-C820C5005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65" b="87117" l="20934" r="49925">
                        <a14:foregroundMark x1="26280" y1="25153" x2="26280" y2="25153"/>
                        <a14:foregroundMark x1="29970" y1="21677" x2="29970" y2="21677"/>
                        <a14:foregroundMark x1="26205" y1="18200" x2="23720" y2="74233"/>
                        <a14:foregroundMark x1="23720" y1="74233" x2="28087" y2="77914"/>
                        <a14:foregroundMark x1="28087" y1="77914" x2="29895" y2="77914"/>
                        <a14:foregroundMark x1="41039" y1="78119" x2="46386" y2="59100"/>
                        <a14:foregroundMark x1="46386" y1="59100" x2="45482" y2="44172"/>
                        <a14:foregroundMark x1="45482" y1="44172" x2="42696" y2="29652"/>
                        <a14:foregroundMark x1="42696" y1="29652" x2="36446" y2="20245"/>
                        <a14:foregroundMark x1="36446" y1="20245" x2="29895" y2="17587"/>
                        <a14:foregroundMark x1="29895" y1="17587" x2="27410" y2="20654"/>
                        <a14:foregroundMark x1="45105" y1="13701" x2="49322" y2="82413"/>
                        <a14:foregroundMark x1="47515" y1="85072" x2="39006" y2="85072"/>
                        <a14:foregroundMark x1="32304" y1="85890" x2="22364" y2="85276"/>
                        <a14:foregroundMark x1="21009" y1="85072" x2="21386" y2="74233"/>
                        <a14:foregroundMark x1="43373" y1="87526" x2="48193" y2="86912"/>
                        <a14:foregroundMark x1="48193" y1="86912" x2="48645" y2="86503"/>
                        <a14:foregroundMark x1="49322" y1="87321" x2="49925" y2="87117"/>
                        <a14:foregroundMark x1="32229" y1="12065" x2="39608" y2="12474"/>
                        <a14:foregroundMark x1="42169" y1="48262" x2="41792" y2="57260"/>
                        <a14:foregroundMark x1="28163" y1="55419" x2="28840" y2="51534"/>
                        <a14:foregroundMark x1="42846" y1="52556" x2="42997" y2="5644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24213" r="48594" b="12023"/>
          <a:stretch/>
        </p:blipFill>
        <p:spPr bwMode="auto">
          <a:xfrm>
            <a:off x="1501496" y="3600450"/>
            <a:ext cx="3293216" cy="24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67F05F-21B4-74EA-258F-53A13B95372C}"/>
              </a:ext>
            </a:extLst>
          </p:cNvPr>
          <p:cNvSpPr txBox="1"/>
          <p:nvPr/>
        </p:nvSpPr>
        <p:spPr>
          <a:xfrm>
            <a:off x="1452563" y="3345946"/>
            <a:ext cx="33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umor size undermeasured by &gt;1 cm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83C7A81-275B-C222-1B43-3234BC37463C}"/>
              </a:ext>
            </a:extLst>
          </p:cNvPr>
          <p:cNvSpPr txBox="1"/>
          <p:nvPr/>
        </p:nvSpPr>
        <p:spPr>
          <a:xfrm>
            <a:off x="1761621" y="5646636"/>
            <a:ext cx="88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11.8%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4E0503F-D724-B123-7A7C-5994F059768E}"/>
              </a:ext>
            </a:extLst>
          </p:cNvPr>
          <p:cNvSpPr txBox="1"/>
          <p:nvPr/>
        </p:nvSpPr>
        <p:spPr>
          <a:xfrm>
            <a:off x="3679515" y="564663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14.9%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61CCC6A-D9A4-A097-7BF6-2E100EB6D829}"/>
              </a:ext>
            </a:extLst>
          </p:cNvPr>
          <p:cNvSpPr txBox="1"/>
          <p:nvPr/>
        </p:nvSpPr>
        <p:spPr>
          <a:xfrm>
            <a:off x="5163904" y="5646636"/>
            <a:ext cx="77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3.1%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D9B986E-9E04-193A-F588-ABDB476993C9}"/>
              </a:ext>
            </a:extLst>
          </p:cNvPr>
          <p:cNvSpPr txBox="1"/>
          <p:nvPr/>
        </p:nvSpPr>
        <p:spPr>
          <a:xfrm>
            <a:off x="7182888" y="5646636"/>
            <a:ext cx="77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4.7%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686E876-B010-70AB-EF74-595F3003C665}"/>
              </a:ext>
            </a:extLst>
          </p:cNvPr>
          <p:cNvSpPr txBox="1"/>
          <p:nvPr/>
        </p:nvSpPr>
        <p:spPr>
          <a:xfrm>
            <a:off x="8563697" y="5646636"/>
            <a:ext cx="77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6.0%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A49DB95-45BD-12EE-B536-1A2271E98A53}"/>
              </a:ext>
            </a:extLst>
          </p:cNvPr>
          <p:cNvSpPr txBox="1"/>
          <p:nvPr/>
        </p:nvSpPr>
        <p:spPr>
          <a:xfrm>
            <a:off x="10554108" y="564663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5.9%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AC265138-DF26-6713-6DDA-8866BC81E9B6}"/>
                  </a:ext>
                </a:extLst>
              </p14:cNvPr>
              <p14:cNvContentPartPr/>
              <p14:nvPr/>
            </p14:nvContentPartPr>
            <p14:xfrm>
              <a:off x="6320995" y="4965230"/>
              <a:ext cx="153720" cy="16560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AC265138-DF26-6713-6DDA-8866BC81E9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14875" y="4959097"/>
                <a:ext cx="165960" cy="177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9B04E9A7-9C35-8DEB-9D8B-A0678603FC24}"/>
                  </a:ext>
                </a:extLst>
              </p14:cNvPr>
              <p14:cNvContentPartPr/>
              <p14:nvPr/>
            </p14:nvContentPartPr>
            <p14:xfrm>
              <a:off x="6599995" y="4915550"/>
              <a:ext cx="109080" cy="1911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9B04E9A7-9C35-8DEB-9D8B-A0678603FC2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93855" y="4909442"/>
                <a:ext cx="121361" cy="203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499347BB-1FEC-B4F4-4664-C4EBA5DA203D}"/>
                  </a:ext>
                </a:extLst>
              </p14:cNvPr>
              <p14:cNvContentPartPr/>
              <p14:nvPr/>
            </p14:nvContentPartPr>
            <p14:xfrm>
              <a:off x="6609715" y="4929950"/>
              <a:ext cx="81720" cy="16164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499347BB-1FEC-B4F4-4664-C4EBA5DA20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03568" y="4923816"/>
                <a:ext cx="94014" cy="173907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ovéPole 20">
            <a:extLst>
              <a:ext uri="{FF2B5EF4-FFF2-40B4-BE49-F238E27FC236}">
                <a16:creationId xmlns:a16="http://schemas.microsoft.com/office/drawing/2014/main" id="{B4ED2A00-7D93-4708-6E67-F4D4A8494F9D}"/>
              </a:ext>
            </a:extLst>
          </p:cNvPr>
          <p:cNvSpPr txBox="1"/>
          <p:nvPr/>
        </p:nvSpPr>
        <p:spPr>
          <a:xfrm>
            <a:off x="5172958" y="3345946"/>
            <a:ext cx="2698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Parametrial invasion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BB13546-BEED-3D9C-B7F3-3478C3121A6E}"/>
              </a:ext>
            </a:extLst>
          </p:cNvPr>
          <p:cNvSpPr/>
          <p:nvPr/>
        </p:nvSpPr>
        <p:spPr>
          <a:xfrm>
            <a:off x="9457924" y="4197350"/>
            <a:ext cx="171450" cy="1587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2AE100DE-695D-022A-D7EA-DEB72B489D25}"/>
              </a:ext>
            </a:extLst>
          </p:cNvPr>
          <p:cNvSpPr/>
          <p:nvPr/>
        </p:nvSpPr>
        <p:spPr>
          <a:xfrm>
            <a:off x="10147494" y="4321610"/>
            <a:ext cx="171450" cy="1587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1B5C6B0-5FF8-68E3-1607-681E2DB71F59}"/>
              </a:ext>
            </a:extLst>
          </p:cNvPr>
          <p:cNvSpPr txBox="1"/>
          <p:nvPr/>
        </p:nvSpPr>
        <p:spPr>
          <a:xfrm>
            <a:off x="8152296" y="3330815"/>
            <a:ext cx="33731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Macrometastatic LN involvement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80E4F59E-23CB-D7F5-09DA-301EF46913AE}"/>
              </a:ext>
            </a:extLst>
          </p:cNvPr>
          <p:cNvSpPr/>
          <p:nvPr/>
        </p:nvSpPr>
        <p:spPr>
          <a:xfrm rot="20702200">
            <a:off x="3039669" y="5033572"/>
            <a:ext cx="56493" cy="1047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89DEB164-BE5E-D6DF-F806-CA5E67D891C9}"/>
              </a:ext>
            </a:extLst>
          </p:cNvPr>
          <p:cNvSpPr/>
          <p:nvPr/>
        </p:nvSpPr>
        <p:spPr>
          <a:xfrm rot="1617786">
            <a:off x="3169658" y="5131838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4572;p50">
            <a:extLst>
              <a:ext uri="{FF2B5EF4-FFF2-40B4-BE49-F238E27FC236}">
                <a16:creationId xmlns:a16="http://schemas.microsoft.com/office/drawing/2014/main" id="{EA6B8A9C-7833-6F83-22F0-E4EE0E14092E}"/>
              </a:ext>
            </a:extLst>
          </p:cNvPr>
          <p:cNvSpPr>
            <a:spLocks noChangeAspect="1"/>
          </p:cNvSpPr>
          <p:nvPr/>
        </p:nvSpPr>
        <p:spPr>
          <a:xfrm rot="19842633">
            <a:off x="3243947" y="4963094"/>
            <a:ext cx="244453" cy="243324"/>
          </a:xfrm>
          <a:custGeom>
            <a:avLst/>
            <a:gdLst/>
            <a:ahLst/>
            <a:cxnLst/>
            <a:rect l="l" t="t" r="r" b="b"/>
            <a:pathLst>
              <a:path w="11253" h="11201" extrusionOk="0">
                <a:moveTo>
                  <a:pt x="9133" y="0"/>
                </a:moveTo>
                <a:cubicBezTo>
                  <a:pt x="8990" y="0"/>
                  <a:pt x="8847" y="60"/>
                  <a:pt x="8740" y="167"/>
                </a:cubicBezTo>
                <a:lnTo>
                  <a:pt x="322" y="8584"/>
                </a:lnTo>
                <a:cubicBezTo>
                  <a:pt x="1" y="8894"/>
                  <a:pt x="1" y="9263"/>
                  <a:pt x="215" y="9465"/>
                </a:cubicBezTo>
                <a:lnTo>
                  <a:pt x="1787" y="11049"/>
                </a:lnTo>
                <a:cubicBezTo>
                  <a:pt x="1894" y="11150"/>
                  <a:pt x="2037" y="11201"/>
                  <a:pt x="2178" y="11201"/>
                </a:cubicBezTo>
                <a:cubicBezTo>
                  <a:pt x="2320" y="11201"/>
                  <a:pt x="2460" y="11150"/>
                  <a:pt x="2561" y="11049"/>
                </a:cubicBezTo>
                <a:lnTo>
                  <a:pt x="9371" y="4239"/>
                </a:lnTo>
                <a:cubicBezTo>
                  <a:pt x="9431" y="4179"/>
                  <a:pt x="9431" y="4084"/>
                  <a:pt x="9371" y="4001"/>
                </a:cubicBezTo>
                <a:cubicBezTo>
                  <a:pt x="9341" y="3971"/>
                  <a:pt x="9300" y="3956"/>
                  <a:pt x="9257" y="3956"/>
                </a:cubicBezTo>
                <a:cubicBezTo>
                  <a:pt x="9213" y="3956"/>
                  <a:pt x="9169" y="3971"/>
                  <a:pt x="9133" y="4001"/>
                </a:cubicBezTo>
                <a:lnTo>
                  <a:pt x="2323" y="10811"/>
                </a:lnTo>
                <a:cubicBezTo>
                  <a:pt x="2281" y="10853"/>
                  <a:pt x="2227" y="10873"/>
                  <a:pt x="2172" y="10873"/>
                </a:cubicBezTo>
                <a:cubicBezTo>
                  <a:pt x="2117" y="10873"/>
                  <a:pt x="2061" y="10853"/>
                  <a:pt x="2013" y="10811"/>
                </a:cubicBezTo>
                <a:lnTo>
                  <a:pt x="453" y="9227"/>
                </a:lnTo>
                <a:cubicBezTo>
                  <a:pt x="358" y="9144"/>
                  <a:pt x="358" y="9001"/>
                  <a:pt x="453" y="8918"/>
                </a:cubicBezTo>
                <a:lnTo>
                  <a:pt x="703" y="8656"/>
                </a:lnTo>
                <a:lnTo>
                  <a:pt x="1096" y="9049"/>
                </a:lnTo>
                <a:cubicBezTo>
                  <a:pt x="1126" y="9079"/>
                  <a:pt x="1165" y="9093"/>
                  <a:pt x="1206" y="9093"/>
                </a:cubicBezTo>
                <a:cubicBezTo>
                  <a:pt x="1248" y="9093"/>
                  <a:pt x="1293" y="9079"/>
                  <a:pt x="1334" y="9049"/>
                </a:cubicBezTo>
                <a:cubicBezTo>
                  <a:pt x="1394" y="8989"/>
                  <a:pt x="1394" y="8882"/>
                  <a:pt x="1334" y="8811"/>
                </a:cubicBezTo>
                <a:lnTo>
                  <a:pt x="942" y="8418"/>
                </a:lnTo>
                <a:lnTo>
                  <a:pt x="1477" y="7882"/>
                </a:lnTo>
                <a:lnTo>
                  <a:pt x="1870" y="8275"/>
                </a:lnTo>
                <a:cubicBezTo>
                  <a:pt x="1900" y="8305"/>
                  <a:pt x="1939" y="8319"/>
                  <a:pt x="1980" y="8319"/>
                </a:cubicBezTo>
                <a:cubicBezTo>
                  <a:pt x="2022" y="8319"/>
                  <a:pt x="2067" y="8305"/>
                  <a:pt x="2108" y="8275"/>
                </a:cubicBezTo>
                <a:cubicBezTo>
                  <a:pt x="2168" y="8215"/>
                  <a:pt x="2168" y="8108"/>
                  <a:pt x="2108" y="8037"/>
                </a:cubicBezTo>
                <a:lnTo>
                  <a:pt x="1715" y="7644"/>
                </a:lnTo>
                <a:lnTo>
                  <a:pt x="2251" y="7108"/>
                </a:lnTo>
                <a:lnTo>
                  <a:pt x="2858" y="7727"/>
                </a:lnTo>
                <a:cubicBezTo>
                  <a:pt x="2888" y="7757"/>
                  <a:pt x="2930" y="7772"/>
                  <a:pt x="2973" y="7772"/>
                </a:cubicBezTo>
                <a:cubicBezTo>
                  <a:pt x="3016" y="7772"/>
                  <a:pt x="3061" y="7757"/>
                  <a:pt x="3097" y="7727"/>
                </a:cubicBezTo>
                <a:cubicBezTo>
                  <a:pt x="3156" y="7668"/>
                  <a:pt x="3156" y="7560"/>
                  <a:pt x="3097" y="7489"/>
                </a:cubicBezTo>
                <a:lnTo>
                  <a:pt x="2489" y="6870"/>
                </a:lnTo>
                <a:lnTo>
                  <a:pt x="3025" y="6334"/>
                </a:lnTo>
                <a:lnTo>
                  <a:pt x="3418" y="6727"/>
                </a:lnTo>
                <a:cubicBezTo>
                  <a:pt x="3448" y="6757"/>
                  <a:pt x="3487" y="6772"/>
                  <a:pt x="3528" y="6772"/>
                </a:cubicBezTo>
                <a:cubicBezTo>
                  <a:pt x="3570" y="6772"/>
                  <a:pt x="3614" y="6757"/>
                  <a:pt x="3656" y="6727"/>
                </a:cubicBezTo>
                <a:cubicBezTo>
                  <a:pt x="3716" y="6668"/>
                  <a:pt x="3716" y="6560"/>
                  <a:pt x="3656" y="6489"/>
                </a:cubicBezTo>
                <a:lnTo>
                  <a:pt x="3263" y="6096"/>
                </a:lnTo>
                <a:lnTo>
                  <a:pt x="3799" y="5560"/>
                </a:lnTo>
                <a:lnTo>
                  <a:pt x="4192" y="5953"/>
                </a:lnTo>
                <a:cubicBezTo>
                  <a:pt x="4222" y="5983"/>
                  <a:pt x="4260" y="5998"/>
                  <a:pt x="4302" y="5998"/>
                </a:cubicBezTo>
                <a:cubicBezTo>
                  <a:pt x="4344" y="5998"/>
                  <a:pt x="4388" y="5983"/>
                  <a:pt x="4430" y="5953"/>
                </a:cubicBezTo>
                <a:cubicBezTo>
                  <a:pt x="4490" y="5894"/>
                  <a:pt x="4490" y="5786"/>
                  <a:pt x="4430" y="5715"/>
                </a:cubicBezTo>
                <a:lnTo>
                  <a:pt x="4037" y="5322"/>
                </a:lnTo>
                <a:lnTo>
                  <a:pt x="4573" y="4786"/>
                </a:lnTo>
                <a:lnTo>
                  <a:pt x="4966" y="5179"/>
                </a:lnTo>
                <a:cubicBezTo>
                  <a:pt x="4996" y="5209"/>
                  <a:pt x="5034" y="5224"/>
                  <a:pt x="5076" y="5224"/>
                </a:cubicBezTo>
                <a:cubicBezTo>
                  <a:pt x="5118" y="5224"/>
                  <a:pt x="5162" y="5209"/>
                  <a:pt x="5204" y="5179"/>
                </a:cubicBezTo>
                <a:cubicBezTo>
                  <a:pt x="5264" y="5120"/>
                  <a:pt x="5264" y="5013"/>
                  <a:pt x="5204" y="4941"/>
                </a:cubicBezTo>
                <a:lnTo>
                  <a:pt x="4811" y="4548"/>
                </a:lnTo>
                <a:lnTo>
                  <a:pt x="5347" y="4012"/>
                </a:lnTo>
                <a:lnTo>
                  <a:pt x="5954" y="4632"/>
                </a:lnTo>
                <a:cubicBezTo>
                  <a:pt x="5984" y="4661"/>
                  <a:pt x="6026" y="4676"/>
                  <a:pt x="6069" y="4676"/>
                </a:cubicBezTo>
                <a:cubicBezTo>
                  <a:pt x="6112" y="4676"/>
                  <a:pt x="6156" y="4661"/>
                  <a:pt x="6192" y="4632"/>
                </a:cubicBezTo>
                <a:cubicBezTo>
                  <a:pt x="6252" y="4572"/>
                  <a:pt x="6252" y="4465"/>
                  <a:pt x="6192" y="4393"/>
                </a:cubicBezTo>
                <a:lnTo>
                  <a:pt x="5585" y="3774"/>
                </a:lnTo>
                <a:lnTo>
                  <a:pt x="6121" y="3239"/>
                </a:lnTo>
                <a:lnTo>
                  <a:pt x="6514" y="3631"/>
                </a:lnTo>
                <a:cubicBezTo>
                  <a:pt x="6543" y="3661"/>
                  <a:pt x="6582" y="3676"/>
                  <a:pt x="6624" y="3676"/>
                </a:cubicBezTo>
                <a:cubicBezTo>
                  <a:pt x="6665" y="3676"/>
                  <a:pt x="6710" y="3661"/>
                  <a:pt x="6752" y="3631"/>
                </a:cubicBezTo>
                <a:cubicBezTo>
                  <a:pt x="6811" y="3572"/>
                  <a:pt x="6811" y="3465"/>
                  <a:pt x="6752" y="3393"/>
                </a:cubicBezTo>
                <a:lnTo>
                  <a:pt x="6359" y="3000"/>
                </a:lnTo>
                <a:lnTo>
                  <a:pt x="6895" y="2465"/>
                </a:lnTo>
                <a:lnTo>
                  <a:pt x="7288" y="2858"/>
                </a:lnTo>
                <a:cubicBezTo>
                  <a:pt x="7317" y="2887"/>
                  <a:pt x="7356" y="2902"/>
                  <a:pt x="7398" y="2902"/>
                </a:cubicBezTo>
                <a:cubicBezTo>
                  <a:pt x="7439" y="2902"/>
                  <a:pt x="7484" y="2887"/>
                  <a:pt x="7526" y="2858"/>
                </a:cubicBezTo>
                <a:cubicBezTo>
                  <a:pt x="7585" y="2798"/>
                  <a:pt x="7585" y="2691"/>
                  <a:pt x="7526" y="2619"/>
                </a:cubicBezTo>
                <a:lnTo>
                  <a:pt x="7133" y="2226"/>
                </a:lnTo>
                <a:lnTo>
                  <a:pt x="7669" y="1691"/>
                </a:lnTo>
                <a:lnTo>
                  <a:pt x="8061" y="2084"/>
                </a:lnTo>
                <a:cubicBezTo>
                  <a:pt x="8091" y="2113"/>
                  <a:pt x="8130" y="2128"/>
                  <a:pt x="8172" y="2128"/>
                </a:cubicBezTo>
                <a:cubicBezTo>
                  <a:pt x="8213" y="2128"/>
                  <a:pt x="8258" y="2113"/>
                  <a:pt x="8300" y="2084"/>
                </a:cubicBezTo>
                <a:cubicBezTo>
                  <a:pt x="8359" y="2024"/>
                  <a:pt x="8359" y="1917"/>
                  <a:pt x="8300" y="1845"/>
                </a:cubicBezTo>
                <a:lnTo>
                  <a:pt x="7907" y="1453"/>
                </a:lnTo>
                <a:lnTo>
                  <a:pt x="8442" y="917"/>
                </a:lnTo>
                <a:lnTo>
                  <a:pt x="9050" y="1536"/>
                </a:lnTo>
                <a:cubicBezTo>
                  <a:pt x="9079" y="1566"/>
                  <a:pt x="9121" y="1581"/>
                  <a:pt x="9164" y="1581"/>
                </a:cubicBezTo>
                <a:cubicBezTo>
                  <a:pt x="9207" y="1581"/>
                  <a:pt x="9252" y="1566"/>
                  <a:pt x="9288" y="1536"/>
                </a:cubicBezTo>
                <a:cubicBezTo>
                  <a:pt x="9371" y="1476"/>
                  <a:pt x="9347" y="1369"/>
                  <a:pt x="9288" y="1298"/>
                </a:cubicBezTo>
                <a:lnTo>
                  <a:pt x="8681" y="679"/>
                </a:lnTo>
                <a:lnTo>
                  <a:pt x="8966" y="405"/>
                </a:lnTo>
                <a:cubicBezTo>
                  <a:pt x="9008" y="357"/>
                  <a:pt x="9065" y="333"/>
                  <a:pt x="9121" y="333"/>
                </a:cubicBezTo>
                <a:cubicBezTo>
                  <a:pt x="9178" y="333"/>
                  <a:pt x="9234" y="357"/>
                  <a:pt x="9276" y="405"/>
                </a:cubicBezTo>
                <a:lnTo>
                  <a:pt x="10859" y="1976"/>
                </a:lnTo>
                <a:cubicBezTo>
                  <a:pt x="10895" y="2024"/>
                  <a:pt x="10919" y="2072"/>
                  <a:pt x="10919" y="2131"/>
                </a:cubicBezTo>
                <a:cubicBezTo>
                  <a:pt x="10919" y="2191"/>
                  <a:pt x="10883" y="2250"/>
                  <a:pt x="10859" y="2274"/>
                </a:cubicBezTo>
                <a:lnTo>
                  <a:pt x="9705" y="3417"/>
                </a:lnTo>
                <a:cubicBezTo>
                  <a:pt x="9645" y="3477"/>
                  <a:pt x="9645" y="3584"/>
                  <a:pt x="9705" y="3655"/>
                </a:cubicBezTo>
                <a:cubicBezTo>
                  <a:pt x="9734" y="3685"/>
                  <a:pt x="9776" y="3700"/>
                  <a:pt x="9819" y="3700"/>
                </a:cubicBezTo>
                <a:cubicBezTo>
                  <a:pt x="9862" y="3700"/>
                  <a:pt x="9907" y="3685"/>
                  <a:pt x="9943" y="3655"/>
                </a:cubicBezTo>
                <a:lnTo>
                  <a:pt x="11098" y="2512"/>
                </a:lnTo>
                <a:cubicBezTo>
                  <a:pt x="11193" y="2405"/>
                  <a:pt x="11252" y="2274"/>
                  <a:pt x="11252" y="2131"/>
                </a:cubicBezTo>
                <a:cubicBezTo>
                  <a:pt x="11252" y="1976"/>
                  <a:pt x="11193" y="1845"/>
                  <a:pt x="11098" y="1738"/>
                </a:cubicBezTo>
                <a:lnTo>
                  <a:pt x="9514" y="167"/>
                </a:lnTo>
                <a:cubicBezTo>
                  <a:pt x="9407" y="60"/>
                  <a:pt x="9264" y="0"/>
                  <a:pt x="91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4572;p50">
            <a:extLst>
              <a:ext uri="{FF2B5EF4-FFF2-40B4-BE49-F238E27FC236}">
                <a16:creationId xmlns:a16="http://schemas.microsoft.com/office/drawing/2014/main" id="{1C213A10-6A6A-2DD8-FED5-F9BDCEC44A6B}"/>
              </a:ext>
            </a:extLst>
          </p:cNvPr>
          <p:cNvSpPr>
            <a:spLocks noChangeAspect="1"/>
          </p:cNvSpPr>
          <p:nvPr/>
        </p:nvSpPr>
        <p:spPr>
          <a:xfrm rot="1757367" flipH="1">
            <a:off x="2786828" y="4959793"/>
            <a:ext cx="244453" cy="243324"/>
          </a:xfrm>
          <a:custGeom>
            <a:avLst/>
            <a:gdLst/>
            <a:ahLst/>
            <a:cxnLst/>
            <a:rect l="l" t="t" r="r" b="b"/>
            <a:pathLst>
              <a:path w="11253" h="11201" extrusionOk="0">
                <a:moveTo>
                  <a:pt x="9133" y="0"/>
                </a:moveTo>
                <a:cubicBezTo>
                  <a:pt x="8990" y="0"/>
                  <a:pt x="8847" y="60"/>
                  <a:pt x="8740" y="167"/>
                </a:cubicBezTo>
                <a:lnTo>
                  <a:pt x="322" y="8584"/>
                </a:lnTo>
                <a:cubicBezTo>
                  <a:pt x="1" y="8894"/>
                  <a:pt x="1" y="9263"/>
                  <a:pt x="215" y="9465"/>
                </a:cubicBezTo>
                <a:lnTo>
                  <a:pt x="1787" y="11049"/>
                </a:lnTo>
                <a:cubicBezTo>
                  <a:pt x="1894" y="11150"/>
                  <a:pt x="2037" y="11201"/>
                  <a:pt x="2178" y="11201"/>
                </a:cubicBezTo>
                <a:cubicBezTo>
                  <a:pt x="2320" y="11201"/>
                  <a:pt x="2460" y="11150"/>
                  <a:pt x="2561" y="11049"/>
                </a:cubicBezTo>
                <a:lnTo>
                  <a:pt x="9371" y="4239"/>
                </a:lnTo>
                <a:cubicBezTo>
                  <a:pt x="9431" y="4179"/>
                  <a:pt x="9431" y="4084"/>
                  <a:pt x="9371" y="4001"/>
                </a:cubicBezTo>
                <a:cubicBezTo>
                  <a:pt x="9341" y="3971"/>
                  <a:pt x="9300" y="3956"/>
                  <a:pt x="9257" y="3956"/>
                </a:cubicBezTo>
                <a:cubicBezTo>
                  <a:pt x="9213" y="3956"/>
                  <a:pt x="9169" y="3971"/>
                  <a:pt x="9133" y="4001"/>
                </a:cubicBezTo>
                <a:lnTo>
                  <a:pt x="2323" y="10811"/>
                </a:lnTo>
                <a:cubicBezTo>
                  <a:pt x="2281" y="10853"/>
                  <a:pt x="2227" y="10873"/>
                  <a:pt x="2172" y="10873"/>
                </a:cubicBezTo>
                <a:cubicBezTo>
                  <a:pt x="2117" y="10873"/>
                  <a:pt x="2061" y="10853"/>
                  <a:pt x="2013" y="10811"/>
                </a:cubicBezTo>
                <a:lnTo>
                  <a:pt x="453" y="9227"/>
                </a:lnTo>
                <a:cubicBezTo>
                  <a:pt x="358" y="9144"/>
                  <a:pt x="358" y="9001"/>
                  <a:pt x="453" y="8918"/>
                </a:cubicBezTo>
                <a:lnTo>
                  <a:pt x="703" y="8656"/>
                </a:lnTo>
                <a:lnTo>
                  <a:pt x="1096" y="9049"/>
                </a:lnTo>
                <a:cubicBezTo>
                  <a:pt x="1126" y="9079"/>
                  <a:pt x="1165" y="9093"/>
                  <a:pt x="1206" y="9093"/>
                </a:cubicBezTo>
                <a:cubicBezTo>
                  <a:pt x="1248" y="9093"/>
                  <a:pt x="1293" y="9079"/>
                  <a:pt x="1334" y="9049"/>
                </a:cubicBezTo>
                <a:cubicBezTo>
                  <a:pt x="1394" y="8989"/>
                  <a:pt x="1394" y="8882"/>
                  <a:pt x="1334" y="8811"/>
                </a:cubicBezTo>
                <a:lnTo>
                  <a:pt x="942" y="8418"/>
                </a:lnTo>
                <a:lnTo>
                  <a:pt x="1477" y="7882"/>
                </a:lnTo>
                <a:lnTo>
                  <a:pt x="1870" y="8275"/>
                </a:lnTo>
                <a:cubicBezTo>
                  <a:pt x="1900" y="8305"/>
                  <a:pt x="1939" y="8319"/>
                  <a:pt x="1980" y="8319"/>
                </a:cubicBezTo>
                <a:cubicBezTo>
                  <a:pt x="2022" y="8319"/>
                  <a:pt x="2067" y="8305"/>
                  <a:pt x="2108" y="8275"/>
                </a:cubicBezTo>
                <a:cubicBezTo>
                  <a:pt x="2168" y="8215"/>
                  <a:pt x="2168" y="8108"/>
                  <a:pt x="2108" y="8037"/>
                </a:cubicBezTo>
                <a:lnTo>
                  <a:pt x="1715" y="7644"/>
                </a:lnTo>
                <a:lnTo>
                  <a:pt x="2251" y="7108"/>
                </a:lnTo>
                <a:lnTo>
                  <a:pt x="2858" y="7727"/>
                </a:lnTo>
                <a:cubicBezTo>
                  <a:pt x="2888" y="7757"/>
                  <a:pt x="2930" y="7772"/>
                  <a:pt x="2973" y="7772"/>
                </a:cubicBezTo>
                <a:cubicBezTo>
                  <a:pt x="3016" y="7772"/>
                  <a:pt x="3061" y="7757"/>
                  <a:pt x="3097" y="7727"/>
                </a:cubicBezTo>
                <a:cubicBezTo>
                  <a:pt x="3156" y="7668"/>
                  <a:pt x="3156" y="7560"/>
                  <a:pt x="3097" y="7489"/>
                </a:cubicBezTo>
                <a:lnTo>
                  <a:pt x="2489" y="6870"/>
                </a:lnTo>
                <a:lnTo>
                  <a:pt x="3025" y="6334"/>
                </a:lnTo>
                <a:lnTo>
                  <a:pt x="3418" y="6727"/>
                </a:lnTo>
                <a:cubicBezTo>
                  <a:pt x="3448" y="6757"/>
                  <a:pt x="3487" y="6772"/>
                  <a:pt x="3528" y="6772"/>
                </a:cubicBezTo>
                <a:cubicBezTo>
                  <a:pt x="3570" y="6772"/>
                  <a:pt x="3614" y="6757"/>
                  <a:pt x="3656" y="6727"/>
                </a:cubicBezTo>
                <a:cubicBezTo>
                  <a:pt x="3716" y="6668"/>
                  <a:pt x="3716" y="6560"/>
                  <a:pt x="3656" y="6489"/>
                </a:cubicBezTo>
                <a:lnTo>
                  <a:pt x="3263" y="6096"/>
                </a:lnTo>
                <a:lnTo>
                  <a:pt x="3799" y="5560"/>
                </a:lnTo>
                <a:lnTo>
                  <a:pt x="4192" y="5953"/>
                </a:lnTo>
                <a:cubicBezTo>
                  <a:pt x="4222" y="5983"/>
                  <a:pt x="4260" y="5998"/>
                  <a:pt x="4302" y="5998"/>
                </a:cubicBezTo>
                <a:cubicBezTo>
                  <a:pt x="4344" y="5998"/>
                  <a:pt x="4388" y="5983"/>
                  <a:pt x="4430" y="5953"/>
                </a:cubicBezTo>
                <a:cubicBezTo>
                  <a:pt x="4490" y="5894"/>
                  <a:pt x="4490" y="5786"/>
                  <a:pt x="4430" y="5715"/>
                </a:cubicBezTo>
                <a:lnTo>
                  <a:pt x="4037" y="5322"/>
                </a:lnTo>
                <a:lnTo>
                  <a:pt x="4573" y="4786"/>
                </a:lnTo>
                <a:lnTo>
                  <a:pt x="4966" y="5179"/>
                </a:lnTo>
                <a:cubicBezTo>
                  <a:pt x="4996" y="5209"/>
                  <a:pt x="5034" y="5224"/>
                  <a:pt x="5076" y="5224"/>
                </a:cubicBezTo>
                <a:cubicBezTo>
                  <a:pt x="5118" y="5224"/>
                  <a:pt x="5162" y="5209"/>
                  <a:pt x="5204" y="5179"/>
                </a:cubicBezTo>
                <a:cubicBezTo>
                  <a:pt x="5264" y="5120"/>
                  <a:pt x="5264" y="5013"/>
                  <a:pt x="5204" y="4941"/>
                </a:cubicBezTo>
                <a:lnTo>
                  <a:pt x="4811" y="4548"/>
                </a:lnTo>
                <a:lnTo>
                  <a:pt x="5347" y="4012"/>
                </a:lnTo>
                <a:lnTo>
                  <a:pt x="5954" y="4632"/>
                </a:lnTo>
                <a:cubicBezTo>
                  <a:pt x="5984" y="4661"/>
                  <a:pt x="6026" y="4676"/>
                  <a:pt x="6069" y="4676"/>
                </a:cubicBezTo>
                <a:cubicBezTo>
                  <a:pt x="6112" y="4676"/>
                  <a:pt x="6156" y="4661"/>
                  <a:pt x="6192" y="4632"/>
                </a:cubicBezTo>
                <a:cubicBezTo>
                  <a:pt x="6252" y="4572"/>
                  <a:pt x="6252" y="4465"/>
                  <a:pt x="6192" y="4393"/>
                </a:cubicBezTo>
                <a:lnTo>
                  <a:pt x="5585" y="3774"/>
                </a:lnTo>
                <a:lnTo>
                  <a:pt x="6121" y="3239"/>
                </a:lnTo>
                <a:lnTo>
                  <a:pt x="6514" y="3631"/>
                </a:lnTo>
                <a:cubicBezTo>
                  <a:pt x="6543" y="3661"/>
                  <a:pt x="6582" y="3676"/>
                  <a:pt x="6624" y="3676"/>
                </a:cubicBezTo>
                <a:cubicBezTo>
                  <a:pt x="6665" y="3676"/>
                  <a:pt x="6710" y="3661"/>
                  <a:pt x="6752" y="3631"/>
                </a:cubicBezTo>
                <a:cubicBezTo>
                  <a:pt x="6811" y="3572"/>
                  <a:pt x="6811" y="3465"/>
                  <a:pt x="6752" y="3393"/>
                </a:cubicBezTo>
                <a:lnTo>
                  <a:pt x="6359" y="3000"/>
                </a:lnTo>
                <a:lnTo>
                  <a:pt x="6895" y="2465"/>
                </a:lnTo>
                <a:lnTo>
                  <a:pt x="7288" y="2858"/>
                </a:lnTo>
                <a:cubicBezTo>
                  <a:pt x="7317" y="2887"/>
                  <a:pt x="7356" y="2902"/>
                  <a:pt x="7398" y="2902"/>
                </a:cubicBezTo>
                <a:cubicBezTo>
                  <a:pt x="7439" y="2902"/>
                  <a:pt x="7484" y="2887"/>
                  <a:pt x="7526" y="2858"/>
                </a:cubicBezTo>
                <a:cubicBezTo>
                  <a:pt x="7585" y="2798"/>
                  <a:pt x="7585" y="2691"/>
                  <a:pt x="7526" y="2619"/>
                </a:cubicBezTo>
                <a:lnTo>
                  <a:pt x="7133" y="2226"/>
                </a:lnTo>
                <a:lnTo>
                  <a:pt x="7669" y="1691"/>
                </a:lnTo>
                <a:lnTo>
                  <a:pt x="8061" y="2084"/>
                </a:lnTo>
                <a:cubicBezTo>
                  <a:pt x="8091" y="2113"/>
                  <a:pt x="8130" y="2128"/>
                  <a:pt x="8172" y="2128"/>
                </a:cubicBezTo>
                <a:cubicBezTo>
                  <a:pt x="8213" y="2128"/>
                  <a:pt x="8258" y="2113"/>
                  <a:pt x="8300" y="2084"/>
                </a:cubicBezTo>
                <a:cubicBezTo>
                  <a:pt x="8359" y="2024"/>
                  <a:pt x="8359" y="1917"/>
                  <a:pt x="8300" y="1845"/>
                </a:cubicBezTo>
                <a:lnTo>
                  <a:pt x="7907" y="1453"/>
                </a:lnTo>
                <a:lnTo>
                  <a:pt x="8442" y="917"/>
                </a:lnTo>
                <a:lnTo>
                  <a:pt x="9050" y="1536"/>
                </a:lnTo>
                <a:cubicBezTo>
                  <a:pt x="9079" y="1566"/>
                  <a:pt x="9121" y="1581"/>
                  <a:pt x="9164" y="1581"/>
                </a:cubicBezTo>
                <a:cubicBezTo>
                  <a:pt x="9207" y="1581"/>
                  <a:pt x="9252" y="1566"/>
                  <a:pt x="9288" y="1536"/>
                </a:cubicBezTo>
                <a:cubicBezTo>
                  <a:pt x="9371" y="1476"/>
                  <a:pt x="9347" y="1369"/>
                  <a:pt x="9288" y="1298"/>
                </a:cubicBezTo>
                <a:lnTo>
                  <a:pt x="8681" y="679"/>
                </a:lnTo>
                <a:lnTo>
                  <a:pt x="8966" y="405"/>
                </a:lnTo>
                <a:cubicBezTo>
                  <a:pt x="9008" y="357"/>
                  <a:pt x="9065" y="333"/>
                  <a:pt x="9121" y="333"/>
                </a:cubicBezTo>
                <a:cubicBezTo>
                  <a:pt x="9178" y="333"/>
                  <a:pt x="9234" y="357"/>
                  <a:pt x="9276" y="405"/>
                </a:cubicBezTo>
                <a:lnTo>
                  <a:pt x="10859" y="1976"/>
                </a:lnTo>
                <a:cubicBezTo>
                  <a:pt x="10895" y="2024"/>
                  <a:pt x="10919" y="2072"/>
                  <a:pt x="10919" y="2131"/>
                </a:cubicBezTo>
                <a:cubicBezTo>
                  <a:pt x="10919" y="2191"/>
                  <a:pt x="10883" y="2250"/>
                  <a:pt x="10859" y="2274"/>
                </a:cubicBezTo>
                <a:lnTo>
                  <a:pt x="9705" y="3417"/>
                </a:lnTo>
                <a:cubicBezTo>
                  <a:pt x="9645" y="3477"/>
                  <a:pt x="9645" y="3584"/>
                  <a:pt x="9705" y="3655"/>
                </a:cubicBezTo>
                <a:cubicBezTo>
                  <a:pt x="9734" y="3685"/>
                  <a:pt x="9776" y="3700"/>
                  <a:pt x="9819" y="3700"/>
                </a:cubicBezTo>
                <a:cubicBezTo>
                  <a:pt x="9862" y="3700"/>
                  <a:pt x="9907" y="3685"/>
                  <a:pt x="9943" y="3655"/>
                </a:cubicBezTo>
                <a:lnTo>
                  <a:pt x="11098" y="2512"/>
                </a:lnTo>
                <a:cubicBezTo>
                  <a:pt x="11193" y="2405"/>
                  <a:pt x="11252" y="2274"/>
                  <a:pt x="11252" y="2131"/>
                </a:cubicBezTo>
                <a:cubicBezTo>
                  <a:pt x="11252" y="1976"/>
                  <a:pt x="11193" y="1845"/>
                  <a:pt x="11098" y="1738"/>
                </a:cubicBezTo>
                <a:lnTo>
                  <a:pt x="9514" y="167"/>
                </a:lnTo>
                <a:cubicBezTo>
                  <a:pt x="9407" y="60"/>
                  <a:pt x="9264" y="0"/>
                  <a:pt x="91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 descr="Ultrasound research vector icon. Medical diagnostic equipment, echograpy.  vector de Stock | Adobe Stock">
            <a:extLst>
              <a:ext uri="{FF2B5EF4-FFF2-40B4-BE49-F238E27FC236}">
                <a16:creationId xmlns:a16="http://schemas.microsoft.com/office/drawing/2014/main" id="{E40DFEA1-5BF4-B2EF-1D25-230598245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00" y1="34167" x2="42500" y2="34167"/>
                        <a14:foregroundMark x1="53056" y1="35000" x2="53056" y2="35000"/>
                        <a14:foregroundMark x1="28889" y1="29167" x2="28889" y2="29167"/>
                        <a14:foregroundMark x1="29444" y1="25000" x2="29444" y2="25000"/>
                        <a14:foregroundMark x1="26389" y1="33056" x2="26389" y2="33056"/>
                        <a14:backgroundMark x1="43056" y1="34444" x2="43056" y2="3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32" y="4814529"/>
            <a:ext cx="1065255" cy="10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Mri Patient Vector SVG Icon - SVG Repo">
            <a:extLst>
              <a:ext uri="{FF2B5EF4-FFF2-40B4-BE49-F238E27FC236}">
                <a16:creationId xmlns:a16="http://schemas.microsoft.com/office/drawing/2014/main" id="{7A108C09-C606-9EF7-7533-D82167B3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778" l="2667" r="96000">
                        <a14:foregroundMark x1="19556" y1="21333" x2="19556" y2="21333"/>
                        <a14:foregroundMark x1="59111" y1="6667" x2="59111" y2="6667"/>
                        <a14:foregroundMark x1="53333" y1="12889" x2="53333" y2="12889"/>
                        <a14:foregroundMark x1="84444" y1="19111" x2="84444" y2="19111"/>
                        <a14:foregroundMark x1="96444" y1="46222" x2="96444" y2="46222"/>
                        <a14:foregroundMark x1="46222" y1="93778" x2="46222" y2="93778"/>
                        <a14:foregroundMark x1="22222" y1="62222" x2="22222" y2="62222"/>
                        <a14:foregroundMark x1="4000" y1="53333" x2="4000" y2="53333"/>
                        <a14:foregroundMark x1="2667" y1="75556" x2="2667" y2="75556"/>
                        <a14:foregroundMark x1="8889" y1="93778" x2="8889" y2="93778"/>
                        <a14:foregroundMark x1="53333" y1="13778" x2="53333" y2="13778"/>
                        <a14:backgroundMark x1="53333" y1="14222" x2="53333" y2="14222"/>
                        <a14:backgroundMark x1="46222" y1="94667" x2="46222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90" y="4977375"/>
            <a:ext cx="635008" cy="6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Skupina 30">
            <a:extLst>
              <a:ext uri="{FF2B5EF4-FFF2-40B4-BE49-F238E27FC236}">
                <a16:creationId xmlns:a16="http://schemas.microsoft.com/office/drawing/2014/main" id="{11AC1B7C-63A0-7F38-C15E-3B17063D7BFA}"/>
              </a:ext>
            </a:extLst>
          </p:cNvPr>
          <p:cNvGrpSpPr/>
          <p:nvPr/>
        </p:nvGrpSpPr>
        <p:grpSpPr>
          <a:xfrm>
            <a:off x="6304245" y="4974379"/>
            <a:ext cx="102600" cy="121320"/>
            <a:chOff x="5837520" y="3564679"/>
            <a:chExt cx="102600" cy="12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2" name="Rukopis 31">
                  <a:extLst>
                    <a:ext uri="{FF2B5EF4-FFF2-40B4-BE49-F238E27FC236}">
                      <a16:creationId xmlns:a16="http://schemas.microsoft.com/office/drawing/2014/main" id="{F306389B-3E98-5017-DA2C-5364A4E421A7}"/>
                    </a:ext>
                  </a:extLst>
                </p14:cNvPr>
                <p14:cNvContentPartPr/>
                <p14:nvPr/>
              </p14:nvContentPartPr>
              <p14:xfrm>
                <a:off x="5837520" y="3564679"/>
                <a:ext cx="11160" cy="96120"/>
              </p14:xfrm>
            </p:contentPart>
          </mc:Choice>
          <mc:Fallback xmlns="">
            <p:pic>
              <p:nvPicPr>
                <p:cNvPr id="33" name="Rukopis 32">
                  <a:extLst>
                    <a:ext uri="{FF2B5EF4-FFF2-40B4-BE49-F238E27FC236}">
                      <a16:creationId xmlns:a16="http://schemas.microsoft.com/office/drawing/2014/main" id="{6F30B1F2-F316-3F1D-F585-573F8016207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31400" y="3558559"/>
                  <a:ext cx="234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3" name="Rukopis 32">
                  <a:extLst>
                    <a:ext uri="{FF2B5EF4-FFF2-40B4-BE49-F238E27FC236}">
                      <a16:creationId xmlns:a16="http://schemas.microsoft.com/office/drawing/2014/main" id="{13BBF957-33B0-5457-5A01-8AD22FF1DFA1}"/>
                    </a:ext>
                  </a:extLst>
                </p14:cNvPr>
                <p14:cNvContentPartPr/>
                <p14:nvPr/>
              </p14:nvContentPartPr>
              <p14:xfrm>
                <a:off x="5853000" y="3566839"/>
                <a:ext cx="28080" cy="56160"/>
              </p14:xfrm>
            </p:contentPart>
          </mc:Choice>
          <mc:Fallback xmlns="">
            <p:pic>
              <p:nvPicPr>
                <p:cNvPr id="34" name="Rukopis 33">
                  <a:extLst>
                    <a:ext uri="{FF2B5EF4-FFF2-40B4-BE49-F238E27FC236}">
                      <a16:creationId xmlns:a16="http://schemas.microsoft.com/office/drawing/2014/main" id="{DDC3FDA6-FE30-694D-891F-6F765700C7D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846880" y="3560719"/>
                  <a:ext cx="403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4" name="Rukopis 33">
                  <a:extLst>
                    <a:ext uri="{FF2B5EF4-FFF2-40B4-BE49-F238E27FC236}">
                      <a16:creationId xmlns:a16="http://schemas.microsoft.com/office/drawing/2014/main" id="{6344A238-6D90-2D39-F059-BFF40F80546A}"/>
                    </a:ext>
                  </a:extLst>
                </p14:cNvPr>
                <p14:cNvContentPartPr/>
                <p14:nvPr/>
              </p14:nvContentPartPr>
              <p14:xfrm>
                <a:off x="5866680" y="3621559"/>
                <a:ext cx="73440" cy="64440"/>
              </p14:xfrm>
            </p:contentPart>
          </mc:Choice>
          <mc:Fallback xmlns="">
            <p:pic>
              <p:nvPicPr>
                <p:cNvPr id="36" name="Rukopis 35">
                  <a:extLst>
                    <a:ext uri="{FF2B5EF4-FFF2-40B4-BE49-F238E27FC236}">
                      <a16:creationId xmlns:a16="http://schemas.microsoft.com/office/drawing/2014/main" id="{3F79FCB8-DD87-1D13-2209-03E90148F5E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60560" y="3615439"/>
                  <a:ext cx="8568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FE8C9836-7399-C51F-4AA9-A6E6EDCFDDAD}"/>
              </a:ext>
            </a:extLst>
          </p:cNvPr>
          <p:cNvGrpSpPr/>
          <p:nvPr/>
        </p:nvGrpSpPr>
        <p:grpSpPr>
          <a:xfrm>
            <a:off x="6614925" y="4932259"/>
            <a:ext cx="91080" cy="164880"/>
            <a:chOff x="6148200" y="3522559"/>
            <a:chExt cx="91080" cy="16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6" name="Rukopis 35">
                  <a:extLst>
                    <a:ext uri="{FF2B5EF4-FFF2-40B4-BE49-F238E27FC236}">
                      <a16:creationId xmlns:a16="http://schemas.microsoft.com/office/drawing/2014/main" id="{FC36E94E-D1CB-382F-D83C-ED96AFB1BCD2}"/>
                    </a:ext>
                  </a:extLst>
                </p14:cNvPr>
                <p14:cNvContentPartPr/>
                <p14:nvPr/>
              </p14:nvContentPartPr>
              <p14:xfrm>
                <a:off x="6148200" y="3522559"/>
                <a:ext cx="82440" cy="164880"/>
              </p14:xfrm>
            </p:contentPart>
          </mc:Choice>
          <mc:Fallback xmlns="">
            <p:pic>
              <p:nvPicPr>
                <p:cNvPr id="40" name="Rukopis 39">
                  <a:extLst>
                    <a:ext uri="{FF2B5EF4-FFF2-40B4-BE49-F238E27FC236}">
                      <a16:creationId xmlns:a16="http://schemas.microsoft.com/office/drawing/2014/main" id="{2BB3DB10-872A-20EC-E6B1-A77782DA35E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42080" y="3516439"/>
                  <a:ext cx="946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7" name="Rukopis 36">
                  <a:extLst>
                    <a:ext uri="{FF2B5EF4-FFF2-40B4-BE49-F238E27FC236}">
                      <a16:creationId xmlns:a16="http://schemas.microsoft.com/office/drawing/2014/main" id="{C6D6FBD1-C04D-6160-DED8-0E4337732E07}"/>
                    </a:ext>
                  </a:extLst>
                </p14:cNvPr>
                <p14:cNvContentPartPr/>
                <p14:nvPr/>
              </p14:nvContentPartPr>
              <p14:xfrm>
                <a:off x="6236400" y="3562159"/>
                <a:ext cx="2880" cy="16560"/>
              </p14:xfrm>
            </p:contentPart>
          </mc:Choice>
          <mc:Fallback xmlns="">
            <p:pic>
              <p:nvPicPr>
                <p:cNvPr id="42" name="Rukopis 41">
                  <a:extLst>
                    <a:ext uri="{FF2B5EF4-FFF2-40B4-BE49-F238E27FC236}">
                      <a16:creationId xmlns:a16="http://schemas.microsoft.com/office/drawing/2014/main" id="{184F9473-B884-6B45-2416-4A7888278D6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230280" y="3556039"/>
                  <a:ext cx="15120" cy="28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48818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0932913-3B58-CBE2-294C-511E38D819E5}"/>
              </a:ext>
            </a:extLst>
          </p:cNvPr>
          <p:cNvSpPr txBox="1"/>
          <p:nvPr/>
        </p:nvSpPr>
        <p:spPr>
          <a:xfrm>
            <a:off x="1317523" y="515345"/>
            <a:ext cx="9636077" cy="2144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67" dirty="0" err="1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Tumour</a:t>
            </a:r>
            <a:r>
              <a:rPr lang="en-US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 Size Assessment In Patients With Early-Stage Cervical Cancer And Its Impact On A Tailored Management</a:t>
            </a:r>
            <a:r>
              <a:rPr lang="cs-CZ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The final outcome of the SENTIX study. </a:t>
            </a:r>
          </a:p>
          <a:p>
            <a:r>
              <a:rPr lang="en-US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				</a:t>
            </a:r>
            <a:endParaRPr lang="cs-CZ" sz="2667" dirty="0">
              <a:latin typeface="Raleway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ESGO 202</a:t>
            </a:r>
            <a:r>
              <a:rPr lang="cs-CZ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Mini-</a:t>
            </a:r>
            <a:r>
              <a:rPr lang="en-US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oral </a:t>
            </a:r>
          </a:p>
        </p:txBody>
      </p:sp>
      <p:sp>
        <p:nvSpPr>
          <p:cNvPr id="374" name="Google Shape;374;p32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 IN PRESS</a:t>
            </a:r>
            <a:endParaRPr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B1290CE-B0C9-E659-BB70-C45C31A7D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11" y="3297872"/>
            <a:ext cx="10468156" cy="2598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187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0932913-3B58-CBE2-294C-511E38D819E5}"/>
              </a:ext>
            </a:extLst>
          </p:cNvPr>
          <p:cNvSpPr txBox="1"/>
          <p:nvPr/>
        </p:nvSpPr>
        <p:spPr>
          <a:xfrm>
            <a:off x="1317523" y="515345"/>
            <a:ext cx="9636077" cy="19495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667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Lower-limb lymphedema after sentinel lymph node biopsy in cervical cancer patients: final results of the SENTIX prospective international study </a:t>
            </a:r>
            <a:endParaRPr lang="cs-CZ" dirty="0"/>
          </a:p>
          <a:p>
            <a:r>
              <a:rPr lang="en-US" sz="1200" dirty="0"/>
              <a:t>	</a:t>
            </a:r>
            <a:r>
              <a:rPr lang="en-US" sz="600" dirty="0"/>
              <a:t>			</a:t>
            </a:r>
            <a:endParaRPr lang="cs-CZ" sz="1200" dirty="0"/>
          </a:p>
          <a:p>
            <a:pPr algn="ctr"/>
            <a:r>
              <a:rPr lang="en-US" dirty="0"/>
              <a:t>ESGO 2023, Best oral </a:t>
            </a:r>
          </a:p>
        </p:txBody>
      </p:sp>
      <p:sp>
        <p:nvSpPr>
          <p:cNvPr id="374" name="Google Shape;374;p32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 IN PRESS</a:t>
            </a:r>
            <a:endParaRPr dirty="0"/>
          </a:p>
        </p:txBody>
      </p:sp>
      <p:sp>
        <p:nvSpPr>
          <p:cNvPr id="39" name="Zástupný obsah 6">
            <a:extLst>
              <a:ext uri="{FF2B5EF4-FFF2-40B4-BE49-F238E27FC236}">
                <a16:creationId xmlns:a16="http://schemas.microsoft.com/office/drawing/2014/main" id="{973D7857-E47F-F340-08A5-8BF04E1BA65F}"/>
              </a:ext>
            </a:extLst>
          </p:cNvPr>
          <p:cNvSpPr txBox="1">
            <a:spLocks/>
          </p:cNvSpPr>
          <p:nvPr/>
        </p:nvSpPr>
        <p:spPr>
          <a:xfrm>
            <a:off x="3024829" y="6028630"/>
            <a:ext cx="7143357" cy="740340"/>
          </a:xfrm>
          <a:prstGeom prst="rect">
            <a:avLst/>
          </a:prstGeom>
          <a:solidFill>
            <a:srgbClr val="CADCDC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tabLst>
                <a:tab pos="2511425" algn="l"/>
                <a:tab pos="3406775" algn="l"/>
                <a:tab pos="4216400" algn="l"/>
              </a:tabLst>
            </a:pP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Persistent limb volume increase ≥40%  </a:t>
            </a:r>
            <a:r>
              <a:rPr lang="en-GB" sz="1600" b="1" dirty="0">
                <a:solidFill>
                  <a:srgbClr val="002060"/>
                </a:solidFill>
                <a:latin typeface="+mj-lt"/>
              </a:rPr>
              <a:t>			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1.8%	VS	1.1%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Transient oedema (resolved 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anose="05050102010706020507" pitchFamily="18" charset="2"/>
              </a:rPr>
              <a:t> 6 months) </a:t>
            </a:r>
            <a:r>
              <a:rPr lang="en-GB" sz="1600" dirty="0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		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anose="05050102010706020507" pitchFamily="18" charset="2"/>
              </a:rPr>
              <a:t>15.2% 	VS 	13.0% 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FAA22C88-556F-72CD-B617-1115E72BDAF0}"/>
              </a:ext>
            </a:extLst>
          </p:cNvPr>
          <p:cNvSpPr txBox="1"/>
          <p:nvPr/>
        </p:nvSpPr>
        <p:spPr>
          <a:xfrm>
            <a:off x="9454762" y="2122136"/>
            <a:ext cx="28394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200" i="1" dirty="0"/>
              <a:t>Analysis based on leg volume increase (%)</a:t>
            </a:r>
          </a:p>
        </p:txBody>
      </p: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F50B6001-BD63-2994-4085-AAEE4CEC1C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632280"/>
              </p:ext>
            </p:extLst>
          </p:nvPr>
        </p:nvGraphicFramePr>
        <p:xfrm>
          <a:off x="6701283" y="2399135"/>
          <a:ext cx="5000625" cy="342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Graf 41">
            <a:extLst>
              <a:ext uri="{FF2B5EF4-FFF2-40B4-BE49-F238E27FC236}">
                <a16:creationId xmlns:a16="http://schemas.microsoft.com/office/drawing/2014/main" id="{6EB3813A-5FD7-B8CB-3883-2BE36033FE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0020296"/>
              </p:ext>
            </p:extLst>
          </p:nvPr>
        </p:nvGraphicFramePr>
        <p:xfrm>
          <a:off x="1095375" y="2344449"/>
          <a:ext cx="5000625" cy="342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8850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0932913-3B58-CBE2-294C-511E38D819E5}"/>
              </a:ext>
            </a:extLst>
          </p:cNvPr>
          <p:cNvSpPr txBox="1"/>
          <p:nvPr/>
        </p:nvSpPr>
        <p:spPr>
          <a:xfrm>
            <a:off x="1317523" y="515345"/>
            <a:ext cx="9636077" cy="19495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667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Lower-limb lymphedema after sentinel lymph node biopsy in cervical cancer patients: final results of the SENTIX prospective international study </a:t>
            </a:r>
            <a:endParaRPr lang="cs-CZ" dirty="0"/>
          </a:p>
          <a:p>
            <a:r>
              <a:rPr lang="en-US" sz="1200" dirty="0"/>
              <a:t>	</a:t>
            </a:r>
            <a:r>
              <a:rPr lang="en-US" sz="600" dirty="0"/>
              <a:t>			</a:t>
            </a:r>
            <a:endParaRPr lang="cs-CZ" sz="1200" dirty="0"/>
          </a:p>
          <a:p>
            <a:pPr algn="ctr"/>
            <a:r>
              <a:rPr lang="en-US" dirty="0"/>
              <a:t>ESGO 2023, Best oral </a:t>
            </a:r>
          </a:p>
        </p:txBody>
      </p:sp>
      <p:sp>
        <p:nvSpPr>
          <p:cNvPr id="374" name="Google Shape;374;p32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PUBLICATIONS IN PRESS</a:t>
            </a:r>
            <a:endParaRPr dirty="0"/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E4FEE865-2C07-AEEE-1B4D-B3CB2B68EC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303893"/>
              </p:ext>
            </p:extLst>
          </p:nvPr>
        </p:nvGraphicFramePr>
        <p:xfrm>
          <a:off x="839788" y="3015233"/>
          <a:ext cx="4684712" cy="314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6CA92D28-82C2-8B4F-B2A3-93D62BF02A1D}"/>
              </a:ext>
            </a:extLst>
          </p:cNvPr>
          <p:cNvSpPr txBox="1"/>
          <p:nvPr/>
        </p:nvSpPr>
        <p:spPr>
          <a:xfrm>
            <a:off x="2520192" y="3161268"/>
            <a:ext cx="10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 </a:t>
            </a:r>
            <a:r>
              <a:rPr lang="en-GB" dirty="0">
                <a:solidFill>
                  <a:srgbClr val="FF0000"/>
                </a:solidFill>
              </a:rPr>
              <a:t>&lt;</a:t>
            </a:r>
            <a:r>
              <a:rPr lang="cs-CZ" dirty="0">
                <a:solidFill>
                  <a:srgbClr val="FF0000"/>
                </a:solidFill>
              </a:rPr>
              <a:t> 0.001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B355E9F-2296-8B99-C16D-6AD19C1A62A7}"/>
              </a:ext>
            </a:extLst>
          </p:cNvPr>
          <p:cNvSpPr txBox="1">
            <a:spLocks/>
          </p:cNvSpPr>
          <p:nvPr/>
        </p:nvSpPr>
        <p:spPr>
          <a:xfrm>
            <a:off x="5630155" y="2844884"/>
            <a:ext cx="6323720" cy="40131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2050" algn="l"/>
              </a:tabLst>
            </a:pPr>
            <a:r>
              <a:rPr lang="en-US" sz="2400" dirty="0">
                <a:solidFill>
                  <a:srgbClr val="000000"/>
                </a:solidFill>
                <a:ea typeface="Verdana"/>
                <a:cs typeface="Times New Roman"/>
              </a:rPr>
              <a:t>Subjectively reported persistent swelling was significantly less frequently reported in the SLN cohort  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2050" algn="l"/>
              </a:tabLst>
            </a:pPr>
            <a:endParaRPr lang="en-US" sz="2400" dirty="0">
              <a:solidFill>
                <a:srgbClr val="000000"/>
              </a:solidFill>
              <a:ea typeface="Verdana"/>
              <a:cs typeface="Times New Roman"/>
            </a:endParaRP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2050" algn="l"/>
              </a:tabLst>
            </a:pPr>
            <a:r>
              <a:rPr lang="en-US" sz="2400" dirty="0">
                <a:solidFill>
                  <a:srgbClr val="000000"/>
                </a:solidFill>
                <a:ea typeface="Verdana"/>
                <a:cs typeface="Times New Roman"/>
              </a:rPr>
              <a:t>Severe LLL (LVI &gt;40%) assessed by objective measurement was rare in both cohorts 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2050" algn="l"/>
              </a:tabLst>
            </a:pPr>
            <a:endParaRPr lang="en-US" sz="2400" dirty="0">
              <a:solidFill>
                <a:srgbClr val="000000"/>
              </a:solidFill>
              <a:ea typeface="Verdana"/>
              <a:cs typeface="Times New Roman"/>
            </a:endParaRP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2050" algn="l"/>
              </a:tabLst>
            </a:pPr>
            <a:r>
              <a:rPr lang="en-US" sz="2400" dirty="0">
                <a:solidFill>
                  <a:srgbClr val="000000"/>
                </a:solidFill>
                <a:ea typeface="Verdana"/>
                <a:cs typeface="Times New Roman"/>
              </a:rPr>
              <a:t>Occurrence of mild and moderate LLL was similar in both cohorts, however objective and subjective assessments correlated weakly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2050" algn="l"/>
              </a:tabLst>
            </a:pPr>
            <a:endParaRPr lang="cs-CZ" sz="2400" dirty="0">
              <a:solidFill>
                <a:srgbClr val="000000"/>
              </a:solidFill>
              <a:ea typeface="Verdana"/>
              <a:cs typeface="Times New Roman"/>
            </a:endParaRP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2050" algn="l"/>
              </a:tabLst>
            </a:pPr>
            <a:r>
              <a:rPr lang="en-US" sz="2400" b="1" dirty="0">
                <a:solidFill>
                  <a:srgbClr val="000000"/>
                </a:solidFill>
                <a:ea typeface="Verdana"/>
                <a:cs typeface="Times New Roman"/>
              </a:rPr>
              <a:t>Replacement of standard PLND by bilateral SLN biopsy is associated with lower rate of subjectively reported lower limb swelling but it does not eliminate persistent limb volume increase</a:t>
            </a:r>
          </a:p>
        </p:txBody>
      </p:sp>
    </p:spTree>
    <p:extLst>
      <p:ext uri="{BB962C8B-B14F-4D97-AF65-F5344CB8AC3E}">
        <p14:creationId xmlns:p14="http://schemas.microsoft.com/office/powerpoint/2010/main" val="3577514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2"/>
          <p:cNvSpPr txBox="1">
            <a:spLocks noGrp="1"/>
          </p:cNvSpPr>
          <p:nvPr>
            <p:ph type="ctrTitle"/>
          </p:nvPr>
        </p:nvSpPr>
        <p:spPr>
          <a:xfrm>
            <a:off x="1962591" y="1133748"/>
            <a:ext cx="7411625" cy="8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cs-CZ" sz="4400" dirty="0"/>
              <a:t>THANK YOU</a:t>
            </a:r>
            <a:endParaRPr sz="4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792F307-E6E3-7C93-852C-37B0B914EAD2}"/>
              </a:ext>
            </a:extLst>
          </p:cNvPr>
          <p:cNvSpPr/>
          <p:nvPr/>
        </p:nvSpPr>
        <p:spPr>
          <a:xfrm>
            <a:off x="6686550" y="4972050"/>
            <a:ext cx="3276600" cy="862800"/>
          </a:xfrm>
          <a:prstGeom prst="rect">
            <a:avLst/>
          </a:prstGeom>
          <a:solidFill>
            <a:srgbClr val="CADCDC"/>
          </a:solidFill>
          <a:ln>
            <a:solidFill>
              <a:srgbClr val="CADC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2041A943-CAC1-667A-BB3A-E37BEE0B30F1}"/>
              </a:ext>
            </a:extLst>
          </p:cNvPr>
          <p:cNvSpPr txBox="1"/>
          <p:nvPr/>
        </p:nvSpPr>
        <p:spPr>
          <a:xfrm>
            <a:off x="2358299" y="5429059"/>
            <a:ext cx="9057005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1" spc="5" dirty="0">
                <a:latin typeface="Arial"/>
                <a:cs typeface="Arial"/>
              </a:rPr>
              <a:t>Trial PI</a:t>
            </a:r>
            <a:r>
              <a:rPr lang="en-GB" sz="1400" b="1" spc="-5" dirty="0">
                <a:latin typeface="Arial"/>
                <a:cs typeface="Arial"/>
              </a:rPr>
              <a:t>: 		</a:t>
            </a:r>
            <a:r>
              <a:rPr lang="en-GB" sz="1400" spc="-45" dirty="0">
                <a:latin typeface="Arial"/>
                <a:cs typeface="Arial"/>
              </a:rPr>
              <a:t>David</a:t>
            </a:r>
            <a:r>
              <a:rPr lang="en-GB" sz="1400" spc="114" dirty="0">
                <a:latin typeface="Arial"/>
                <a:cs typeface="Arial"/>
              </a:rPr>
              <a:t> </a:t>
            </a:r>
            <a:r>
              <a:rPr lang="en-GB" sz="1400" spc="-30" dirty="0">
                <a:latin typeface="Arial"/>
                <a:cs typeface="Arial"/>
              </a:rPr>
              <a:t>Cibula (</a:t>
            </a:r>
            <a:r>
              <a:rPr lang="en-GB" sz="1400" spc="-30" dirty="0">
                <a:latin typeface="Arial"/>
                <a:cs typeface="Arial"/>
                <a:hlinkClick r:id="rId3"/>
              </a:rPr>
              <a:t>david.cibula@vfn.cz</a:t>
            </a:r>
            <a:r>
              <a:rPr lang="en-GB" sz="1400" spc="-30" dirty="0">
                <a:latin typeface="Arial"/>
                <a:cs typeface="Arial"/>
              </a:rPr>
              <a:t>) </a:t>
            </a:r>
            <a:endParaRPr lang="en-GB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GB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1400" b="1" spc="40" dirty="0">
                <a:latin typeface="Arial"/>
                <a:cs typeface="Arial"/>
              </a:rPr>
              <a:t>Trial sub-PI</a:t>
            </a:r>
            <a:r>
              <a:rPr lang="en-GB" sz="1400" b="1" spc="5" dirty="0">
                <a:latin typeface="Arial"/>
                <a:cs typeface="Arial"/>
              </a:rPr>
              <a:t>: 	</a:t>
            </a:r>
            <a:r>
              <a:rPr lang="en-GB" sz="1400" spc="-35" dirty="0">
                <a:latin typeface="Arial"/>
                <a:cs typeface="Arial"/>
              </a:rPr>
              <a:t>Roman</a:t>
            </a:r>
            <a:r>
              <a:rPr lang="en-GB" sz="1400" spc="70" dirty="0">
                <a:latin typeface="Arial"/>
                <a:cs typeface="Arial"/>
              </a:rPr>
              <a:t> </a:t>
            </a:r>
            <a:r>
              <a:rPr lang="en-GB" sz="1400" spc="-15" dirty="0">
                <a:latin typeface="Arial"/>
                <a:cs typeface="Arial"/>
              </a:rPr>
              <a:t>Kocian (</a:t>
            </a:r>
            <a:r>
              <a:rPr lang="en-GB" sz="1400" spc="-15" dirty="0">
                <a:latin typeface="Arial"/>
                <a:cs typeface="Arial"/>
                <a:hlinkClick r:id="rId4"/>
              </a:rPr>
              <a:t>roman.kocian@vfn.cz</a:t>
            </a:r>
            <a:r>
              <a:rPr lang="en-GB" sz="1400" spc="-15" dirty="0">
                <a:latin typeface="Arial"/>
                <a:cs typeface="Arial"/>
              </a:rPr>
              <a:t>) </a:t>
            </a:r>
            <a:endParaRPr lang="en-GB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GB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1400" b="1" spc="5" dirty="0">
                <a:latin typeface="Arial"/>
                <a:cs typeface="Arial"/>
              </a:rPr>
              <a:t>Sponsor: 	 	</a:t>
            </a:r>
            <a:r>
              <a:rPr lang="en-GB" sz="1400" spc="5" dirty="0">
                <a:latin typeface="Arial"/>
                <a:cs typeface="Arial"/>
              </a:rPr>
              <a:t>CEEGOG </a:t>
            </a:r>
            <a:r>
              <a:rPr lang="en-GB" sz="1400" spc="5" dirty="0" err="1">
                <a:latin typeface="Arial"/>
                <a:cs typeface="Arial"/>
              </a:rPr>
              <a:t>reg.ass</a:t>
            </a:r>
            <a:r>
              <a:rPr lang="en-GB" sz="1400" spc="5" dirty="0">
                <a:latin typeface="Arial"/>
                <a:cs typeface="Arial"/>
              </a:rPr>
              <a:t>. (</a:t>
            </a:r>
            <a:r>
              <a:rPr lang="en-GB" sz="1400" spc="5" dirty="0">
                <a:latin typeface="Arial"/>
                <a:cs typeface="Arial"/>
                <a:hlinkClick r:id="rId5"/>
              </a:rPr>
              <a:t>ceegog@ceegog.eu</a:t>
            </a:r>
            <a:r>
              <a:rPr lang="en-GB" sz="1400" spc="-5" dirty="0">
                <a:latin typeface="Arial"/>
                <a:cs typeface="Arial"/>
              </a:rPr>
              <a:t>) </a:t>
            </a:r>
            <a:endParaRPr lang="en-GB"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455;p37">
            <a:extLst>
              <a:ext uri="{FF2B5EF4-FFF2-40B4-BE49-F238E27FC236}">
                <a16:creationId xmlns:a16="http://schemas.microsoft.com/office/drawing/2014/main" id="{9F54DDDC-9BBF-5FF6-1098-E0D548592DC9}"/>
              </a:ext>
            </a:extLst>
          </p:cNvPr>
          <p:cNvSpPr/>
          <p:nvPr/>
        </p:nvSpPr>
        <p:spPr>
          <a:xfrm>
            <a:off x="6710622" y="1452808"/>
            <a:ext cx="3792400" cy="1404435"/>
          </a:xfrm>
          <a:prstGeom prst="rect">
            <a:avLst/>
          </a:prstGeom>
          <a:solidFill>
            <a:srgbClr val="F1F5F5"/>
          </a:solidFill>
          <a:ln w="19050" cap="flat" cmpd="sng">
            <a:solidFill>
              <a:srgbClr val="CADC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5" name="Google Shape;455;p37"/>
          <p:cNvSpPr/>
          <p:nvPr/>
        </p:nvSpPr>
        <p:spPr>
          <a:xfrm>
            <a:off x="6729705" y="3474174"/>
            <a:ext cx="3792400" cy="2269391"/>
          </a:xfrm>
          <a:prstGeom prst="rect">
            <a:avLst/>
          </a:prstGeom>
          <a:noFill/>
          <a:ln w="19050" cap="flat" cmpd="sng">
            <a:solidFill>
              <a:srgbClr val="CADC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6" name="Google Shape;456;p37"/>
          <p:cNvSpPr/>
          <p:nvPr/>
        </p:nvSpPr>
        <p:spPr>
          <a:xfrm>
            <a:off x="2303200" y="1454874"/>
            <a:ext cx="3752000" cy="3526243"/>
          </a:xfrm>
          <a:prstGeom prst="rect">
            <a:avLst/>
          </a:prstGeom>
          <a:solidFill>
            <a:srgbClr val="E6EEEE"/>
          </a:solidFill>
          <a:ln w="19050" cap="flat" cmpd="sng">
            <a:solidFill>
              <a:srgbClr val="CADC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7" name="Google Shape;457;p37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STUDY ENDPOINTS</a:t>
            </a:r>
            <a:endParaRPr dirty="0"/>
          </a:p>
        </p:txBody>
      </p:sp>
      <p:grpSp>
        <p:nvGrpSpPr>
          <p:cNvPr id="458" name="Google Shape;458;p37"/>
          <p:cNvGrpSpPr/>
          <p:nvPr/>
        </p:nvGrpSpPr>
        <p:grpSpPr>
          <a:xfrm>
            <a:off x="2914683" y="1142463"/>
            <a:ext cx="2507767" cy="601525"/>
            <a:chOff x="3515000" y="3112625"/>
            <a:chExt cx="282025" cy="67650"/>
          </a:xfrm>
        </p:grpSpPr>
        <p:sp>
          <p:nvSpPr>
            <p:cNvPr id="459" name="Google Shape;459;p37"/>
            <p:cNvSpPr/>
            <p:nvPr/>
          </p:nvSpPr>
          <p:spPr>
            <a:xfrm>
              <a:off x="3515000" y="3112625"/>
              <a:ext cx="282025" cy="67650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3521850" y="3118313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62" name="Google Shape;462;p37"/>
          <p:cNvSpPr txBox="1">
            <a:spLocks noGrp="1"/>
          </p:cNvSpPr>
          <p:nvPr>
            <p:ph type="title" idx="4294967295"/>
          </p:nvPr>
        </p:nvSpPr>
        <p:spPr>
          <a:xfrm>
            <a:off x="3495119" y="1260426"/>
            <a:ext cx="2137200" cy="31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cs-CZ" sz="1300" b="1" dirty="0">
                <a:latin typeface="Raleway" pitchFamily="2" charset="-18"/>
              </a:rPr>
              <a:t>PRIMARY ENDPOINT</a:t>
            </a:r>
            <a:endParaRPr sz="1300" b="1" dirty="0">
              <a:latin typeface="Raleway" pitchFamily="2" charset="-18"/>
            </a:endParaRPr>
          </a:p>
        </p:txBody>
      </p:sp>
      <p:sp>
        <p:nvSpPr>
          <p:cNvPr id="463" name="Google Shape;463;p37"/>
          <p:cNvSpPr txBox="1">
            <a:spLocks noGrp="1"/>
          </p:cNvSpPr>
          <p:nvPr>
            <p:ph type="body" idx="1"/>
          </p:nvPr>
        </p:nvSpPr>
        <p:spPr>
          <a:xfrm>
            <a:off x="2355812" y="1962575"/>
            <a:ext cx="3646775" cy="27117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000000"/>
                </a:solidFill>
                <a:latin typeface="Raleway" pitchFamily="2" charset="-18"/>
                <a:ea typeface="Verdana"/>
                <a:cs typeface="Times New Roman"/>
              </a:rPr>
              <a:t>Recurrence rate (RR) at </a:t>
            </a:r>
            <a:r>
              <a:rPr lang="en-GB" sz="1600" b="1" i="1" kern="0" spc="15" dirty="0">
                <a:latin typeface="Raleway" pitchFamily="2" charset="-18"/>
                <a:cs typeface="Arial"/>
              </a:rPr>
              <a:t>24</a:t>
            </a:r>
            <a:r>
              <a:rPr lang="en-GB" sz="1600" b="1" i="1" kern="0" spc="22" baseline="31746" dirty="0">
                <a:latin typeface="Raleway" pitchFamily="2" charset="-18"/>
                <a:cs typeface="Arial"/>
              </a:rPr>
              <a:t>th </a:t>
            </a:r>
            <a:r>
              <a:rPr lang="en-GB" sz="1600" b="1" i="1" kern="0" spc="35" dirty="0">
                <a:latin typeface="Raleway" pitchFamily="2" charset="-18"/>
                <a:cs typeface="Arial"/>
              </a:rPr>
              <a:t>month of</a:t>
            </a:r>
            <a:r>
              <a:rPr lang="en-GB" sz="1600" b="1" i="1" kern="0" spc="30" dirty="0">
                <a:latin typeface="Raleway" pitchFamily="2" charset="-18"/>
                <a:cs typeface="Arial"/>
              </a:rPr>
              <a:t> follow-up</a:t>
            </a:r>
            <a:r>
              <a:rPr lang="en-GB" sz="1600" b="1" kern="0" dirty="0">
                <a:solidFill>
                  <a:srgbClr val="000000"/>
                </a:solidFill>
                <a:latin typeface="Raleway" pitchFamily="2" charset="-18"/>
                <a:ea typeface="Verdana"/>
                <a:cs typeface="Times New Roman"/>
              </a:rPr>
              <a:t> </a:t>
            </a:r>
          </a:p>
          <a:p>
            <a:pPr marL="228595" indent="0" algn="ctr">
              <a:lnSpc>
                <a:spcPct val="100000"/>
              </a:lnSpc>
              <a:buNone/>
            </a:pPr>
            <a:endParaRPr lang="en-GB" sz="1600" b="0" spc="5" dirty="0">
              <a:latin typeface="Raleway" pitchFamily="2" charset="-18"/>
              <a:cs typeface="Arial"/>
            </a:endParaRPr>
          </a:p>
          <a:p>
            <a:pPr marL="228595" indent="0" algn="ctr">
              <a:lnSpc>
                <a:spcPct val="100000"/>
              </a:lnSpc>
              <a:buNone/>
            </a:pPr>
            <a:r>
              <a:rPr lang="en-GB" sz="1600" b="0" spc="5" dirty="0">
                <a:latin typeface="Raleway" pitchFamily="2" charset="-18"/>
                <a:cs typeface="Arial"/>
              </a:rPr>
              <a:t>(</a:t>
            </a:r>
            <a:r>
              <a:rPr lang="en-US" sz="1400" i="1" spc="5" dirty="0">
                <a:latin typeface="Raleway" pitchFamily="2" charset="-18"/>
                <a:cs typeface="Arial"/>
              </a:rPr>
              <a:t>not counting cervix recurrences after fertility-sparing procedures</a:t>
            </a:r>
            <a:r>
              <a:rPr lang="en-GB" sz="1600" b="0" spc="5" dirty="0">
                <a:latin typeface="Raleway" pitchFamily="2" charset="-18"/>
                <a:cs typeface="Arial"/>
              </a:rPr>
              <a:t>)</a:t>
            </a:r>
            <a:endParaRPr lang="en-GB" sz="1600" dirty="0">
              <a:latin typeface="Raleway" pitchFamily="2" charset="-18"/>
              <a:cs typeface="Arial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2000" u="none" strike="noStrike" dirty="0">
              <a:solidFill>
                <a:srgbClr val="0F273D"/>
              </a:solidFill>
              <a:effectLst/>
              <a:latin typeface="Raleway" pitchFamily="2" charset="-18"/>
              <a:cs typeface="Arial"/>
            </a:endParaRP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 u="sng" dirty="0">
                <a:solidFill>
                  <a:srgbClr val="0F273D"/>
                </a:solidFill>
                <a:latin typeface="Raleway" pitchFamily="2" charset="-18"/>
                <a:cs typeface="Arial"/>
              </a:rPr>
              <a:t>Reference recurrence rate: 7% </a:t>
            </a:r>
            <a:r>
              <a:rPr lang="en-GB" sz="1400" i="1" dirty="0">
                <a:solidFill>
                  <a:srgbClr val="0F273D"/>
                </a:solidFill>
                <a:latin typeface="Raleway" pitchFamily="2" charset="-18"/>
                <a:cs typeface="Arial"/>
              </a:rPr>
              <a:t>(at the 24th month follow-up) in patients after systematic pelvic lymphadenectomy.</a:t>
            </a: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400" i="1" dirty="0">
              <a:solidFill>
                <a:srgbClr val="0F273D"/>
              </a:solidFill>
              <a:latin typeface="Raleway" pitchFamily="2" charset="-18"/>
              <a:cs typeface="Arial"/>
            </a:endParaRP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 dirty="0">
                <a:solidFill>
                  <a:srgbClr val="0F273D"/>
                </a:solidFill>
                <a:latin typeface="Raleway" pitchFamily="2" charset="-18"/>
                <a:cs typeface="Arial"/>
              </a:rPr>
              <a:t> Margin of non-inferiority: </a:t>
            </a:r>
            <a:r>
              <a:rPr lang="cs-CZ" sz="1400" i="1" dirty="0">
                <a:solidFill>
                  <a:srgbClr val="0F273D"/>
                </a:solidFill>
                <a:latin typeface="Raleway" pitchFamily="2" charset="-18"/>
                <a:cs typeface="Arial"/>
              </a:rPr>
              <a:t>3</a:t>
            </a:r>
            <a:r>
              <a:rPr lang="en-GB" sz="1400" i="1" dirty="0">
                <a:solidFill>
                  <a:srgbClr val="0F273D"/>
                </a:solidFill>
                <a:latin typeface="Raleway" pitchFamily="2" charset="-18"/>
                <a:cs typeface="Arial"/>
              </a:rPr>
              <a:t>%.</a:t>
            </a:r>
          </a:p>
        </p:txBody>
      </p:sp>
      <p:sp>
        <p:nvSpPr>
          <p:cNvPr id="464" name="Google Shape;464;p37"/>
          <p:cNvSpPr txBox="1">
            <a:spLocks noGrp="1"/>
          </p:cNvSpPr>
          <p:nvPr>
            <p:ph type="body" idx="2"/>
          </p:nvPr>
        </p:nvSpPr>
        <p:spPr>
          <a:xfrm>
            <a:off x="6716805" y="1803918"/>
            <a:ext cx="3646775" cy="16926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228595" indent="0" algn="ctr">
              <a:buClr>
                <a:srgbClr val="CADCDC"/>
              </a:buClr>
              <a:buNone/>
            </a:pPr>
            <a:r>
              <a:rPr lang="en-US" sz="1600" dirty="0">
                <a:solidFill>
                  <a:schemeClr val="dk1"/>
                </a:solidFill>
              </a:rPr>
              <a:t>Prevalence of symptomatic pelvic lymphocele and lower extremity lymphedema</a:t>
            </a:r>
            <a:r>
              <a:rPr lang="cs-CZ" sz="1600" dirty="0">
                <a:solidFill>
                  <a:schemeClr val="dk1"/>
                </a:solidFill>
              </a:rPr>
              <a:t>.</a:t>
            </a:r>
            <a:endParaRPr sz="1600" dirty="0"/>
          </a:p>
        </p:txBody>
      </p:sp>
      <p:grpSp>
        <p:nvGrpSpPr>
          <p:cNvPr id="465" name="Google Shape;465;p37"/>
          <p:cNvGrpSpPr/>
          <p:nvPr/>
        </p:nvGrpSpPr>
        <p:grpSpPr>
          <a:xfrm>
            <a:off x="7381455" y="3161779"/>
            <a:ext cx="2507767" cy="601525"/>
            <a:chOff x="3515000" y="3112625"/>
            <a:chExt cx="282025" cy="67650"/>
          </a:xfrm>
        </p:grpSpPr>
        <p:sp>
          <p:nvSpPr>
            <p:cNvPr id="466" name="Google Shape;466;p37"/>
            <p:cNvSpPr/>
            <p:nvPr/>
          </p:nvSpPr>
          <p:spPr>
            <a:xfrm>
              <a:off x="3515000" y="3112625"/>
              <a:ext cx="282025" cy="67650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3521850" y="3118313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69" name="Google Shape;469;p37"/>
          <p:cNvSpPr txBox="1">
            <a:spLocks noGrp="1"/>
          </p:cNvSpPr>
          <p:nvPr>
            <p:ph type="title" idx="4294967295"/>
          </p:nvPr>
        </p:nvSpPr>
        <p:spPr>
          <a:xfrm>
            <a:off x="7942762" y="3279570"/>
            <a:ext cx="2137200" cy="31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cs-CZ" sz="1300" b="1" dirty="0">
                <a:latin typeface="Raleway" pitchFamily="2" charset="-18"/>
              </a:rPr>
              <a:t>OTHER ENDPOINTS</a:t>
            </a:r>
            <a:endParaRPr sz="1300" b="1" dirty="0">
              <a:latin typeface="Raleway" pitchFamily="2" charset="-18"/>
            </a:endParaRPr>
          </a:p>
        </p:txBody>
      </p:sp>
      <p:cxnSp>
        <p:nvCxnSpPr>
          <p:cNvPr id="470" name="Google Shape;470;p37"/>
          <p:cNvCxnSpPr/>
          <p:nvPr/>
        </p:nvCxnSpPr>
        <p:spPr>
          <a:xfrm>
            <a:off x="2567988" y="5956301"/>
            <a:ext cx="7973200" cy="0"/>
          </a:xfrm>
          <a:prstGeom prst="straightConnector1">
            <a:avLst/>
          </a:prstGeom>
          <a:noFill/>
          <a:ln w="9525" cap="flat" cmpd="sng">
            <a:solidFill>
              <a:srgbClr val="CADCDC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37"/>
          <p:cNvCxnSpPr/>
          <p:nvPr/>
        </p:nvCxnSpPr>
        <p:spPr>
          <a:xfrm>
            <a:off x="2567988" y="996951"/>
            <a:ext cx="7973200" cy="0"/>
          </a:xfrm>
          <a:prstGeom prst="straightConnector1">
            <a:avLst/>
          </a:prstGeom>
          <a:noFill/>
          <a:ln w="9525" cap="flat" cmpd="sng">
            <a:solidFill>
              <a:srgbClr val="CADCDC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8" name="Google Shape;4594;p50">
            <a:extLst>
              <a:ext uri="{FF2B5EF4-FFF2-40B4-BE49-F238E27FC236}">
                <a16:creationId xmlns:a16="http://schemas.microsoft.com/office/drawing/2014/main" id="{B72E1936-456F-7D9F-095C-C87574A5D572}"/>
              </a:ext>
            </a:extLst>
          </p:cNvPr>
          <p:cNvGrpSpPr/>
          <p:nvPr/>
        </p:nvGrpSpPr>
        <p:grpSpPr>
          <a:xfrm>
            <a:off x="3065719" y="1258584"/>
            <a:ext cx="320143" cy="392581"/>
            <a:chOff x="3086313" y="2877049"/>
            <a:chExt cx="320143" cy="392581"/>
          </a:xfrm>
        </p:grpSpPr>
        <p:sp>
          <p:nvSpPr>
            <p:cNvPr id="9" name="Google Shape;4595;p50">
              <a:extLst>
                <a:ext uri="{FF2B5EF4-FFF2-40B4-BE49-F238E27FC236}">
                  <a16:creationId xmlns:a16="http://schemas.microsoft.com/office/drawing/2014/main" id="{E270D939-5060-DF88-0466-E0E1BF3490C6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596;p50">
              <a:extLst>
                <a:ext uri="{FF2B5EF4-FFF2-40B4-BE49-F238E27FC236}">
                  <a16:creationId xmlns:a16="http://schemas.microsoft.com/office/drawing/2014/main" id="{4B7D2EA4-3523-E15E-9CBF-28D6A863ADF2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597;p50">
              <a:extLst>
                <a:ext uri="{FF2B5EF4-FFF2-40B4-BE49-F238E27FC236}">
                  <a16:creationId xmlns:a16="http://schemas.microsoft.com/office/drawing/2014/main" id="{5E36180C-7B10-E4C5-D7B0-933243AF8DAC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98;p50">
              <a:extLst>
                <a:ext uri="{FF2B5EF4-FFF2-40B4-BE49-F238E27FC236}">
                  <a16:creationId xmlns:a16="http://schemas.microsoft.com/office/drawing/2014/main" id="{81F376E4-9BAF-0540-4080-BC4EC52E355C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99;p50">
              <a:extLst>
                <a:ext uri="{FF2B5EF4-FFF2-40B4-BE49-F238E27FC236}">
                  <a16:creationId xmlns:a16="http://schemas.microsoft.com/office/drawing/2014/main" id="{D5668889-E26F-C43B-0D1D-BA4DAC366B66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00;p50">
              <a:extLst>
                <a:ext uri="{FF2B5EF4-FFF2-40B4-BE49-F238E27FC236}">
                  <a16:creationId xmlns:a16="http://schemas.microsoft.com/office/drawing/2014/main" id="{02F1C526-8886-A0C6-DC7F-CE31CB32D595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01;p50">
              <a:extLst>
                <a:ext uri="{FF2B5EF4-FFF2-40B4-BE49-F238E27FC236}">
                  <a16:creationId xmlns:a16="http://schemas.microsoft.com/office/drawing/2014/main" id="{6FC60C39-15BE-B70C-E4BF-A84D1936490F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02;p50">
              <a:extLst>
                <a:ext uri="{FF2B5EF4-FFF2-40B4-BE49-F238E27FC236}">
                  <a16:creationId xmlns:a16="http://schemas.microsoft.com/office/drawing/2014/main" id="{AD57C717-12F9-16F8-6225-683A2DE9A4F5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03;p50">
              <a:extLst>
                <a:ext uri="{FF2B5EF4-FFF2-40B4-BE49-F238E27FC236}">
                  <a16:creationId xmlns:a16="http://schemas.microsoft.com/office/drawing/2014/main" id="{728877AB-EF19-00EA-FE39-621405453D3B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04;p50">
              <a:extLst>
                <a:ext uri="{FF2B5EF4-FFF2-40B4-BE49-F238E27FC236}">
                  <a16:creationId xmlns:a16="http://schemas.microsoft.com/office/drawing/2014/main" id="{4152A4C6-9D5C-28E1-E8C7-63A46261C8F2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605;p50">
              <a:extLst>
                <a:ext uri="{FF2B5EF4-FFF2-40B4-BE49-F238E27FC236}">
                  <a16:creationId xmlns:a16="http://schemas.microsoft.com/office/drawing/2014/main" id="{F23F40A4-4049-E951-3663-E26339417D78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606;p50">
              <a:extLst>
                <a:ext uri="{FF2B5EF4-FFF2-40B4-BE49-F238E27FC236}">
                  <a16:creationId xmlns:a16="http://schemas.microsoft.com/office/drawing/2014/main" id="{062719C7-828E-33BC-7FC6-56C4FE598380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4377;p50">
            <a:extLst>
              <a:ext uri="{FF2B5EF4-FFF2-40B4-BE49-F238E27FC236}">
                <a16:creationId xmlns:a16="http://schemas.microsoft.com/office/drawing/2014/main" id="{86D05774-4B7F-B37D-415A-A5A7564EDDA8}"/>
              </a:ext>
            </a:extLst>
          </p:cNvPr>
          <p:cNvGrpSpPr/>
          <p:nvPr/>
        </p:nvGrpSpPr>
        <p:grpSpPr>
          <a:xfrm>
            <a:off x="7482831" y="3267359"/>
            <a:ext cx="369805" cy="353782"/>
            <a:chOff x="3950316" y="3820307"/>
            <a:chExt cx="369805" cy="353782"/>
          </a:xfrm>
        </p:grpSpPr>
        <p:sp>
          <p:nvSpPr>
            <p:cNvPr id="22" name="Google Shape;4378;p50">
              <a:extLst>
                <a:ext uri="{FF2B5EF4-FFF2-40B4-BE49-F238E27FC236}">
                  <a16:creationId xmlns:a16="http://schemas.microsoft.com/office/drawing/2014/main" id="{ED59F647-9C3A-2FF1-7651-B02EBAF1066D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379;p50">
              <a:extLst>
                <a:ext uri="{FF2B5EF4-FFF2-40B4-BE49-F238E27FC236}">
                  <a16:creationId xmlns:a16="http://schemas.microsoft.com/office/drawing/2014/main" id="{19DBAB19-75E6-B42E-631F-A9976F9F7D5F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380;p50">
              <a:extLst>
                <a:ext uri="{FF2B5EF4-FFF2-40B4-BE49-F238E27FC236}">
                  <a16:creationId xmlns:a16="http://schemas.microsoft.com/office/drawing/2014/main" id="{023BDA60-0947-9081-7F2C-CF968CA9033A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381;p50">
              <a:extLst>
                <a:ext uri="{FF2B5EF4-FFF2-40B4-BE49-F238E27FC236}">
                  <a16:creationId xmlns:a16="http://schemas.microsoft.com/office/drawing/2014/main" id="{21C6C02D-E634-920F-43F8-6386CBB95823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464;p37">
            <a:extLst>
              <a:ext uri="{FF2B5EF4-FFF2-40B4-BE49-F238E27FC236}">
                <a16:creationId xmlns:a16="http://schemas.microsoft.com/office/drawing/2014/main" id="{1A52B890-8AB0-7A8A-7D78-F98971A026BB}"/>
              </a:ext>
            </a:extLst>
          </p:cNvPr>
          <p:cNvSpPr txBox="1">
            <a:spLocks/>
          </p:cNvSpPr>
          <p:nvPr/>
        </p:nvSpPr>
        <p:spPr>
          <a:xfrm>
            <a:off x="6710622" y="3813175"/>
            <a:ext cx="3646775" cy="173814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38099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Raleway"/>
              <a:buChar char="●"/>
              <a:defRPr sz="1200" kern="120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3809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○"/>
              <a:defRPr sz="1200" kern="120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828754" lvl="2" indent="-3809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■"/>
              <a:defRPr sz="1200" kern="120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2438339" lvl="3" indent="-3809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●"/>
              <a:defRPr sz="1200" kern="120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3047924" lvl="4" indent="-3809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○"/>
              <a:defRPr sz="1200" kern="120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3657509" lvl="5" indent="-3809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■"/>
              <a:defRPr sz="1200" kern="120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4267093" lvl="6" indent="-3809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●"/>
              <a:defRPr sz="1200" kern="120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4876678" lvl="7" indent="-3809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900"/>
              <a:buFont typeface="Raleway"/>
              <a:buChar char="○"/>
              <a:defRPr sz="1200" kern="120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5486263" lvl="8" indent="-3809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900"/>
              <a:buFont typeface="Raleway"/>
              <a:buChar char="■"/>
              <a:defRPr sz="1200" kern="120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Clr>
                <a:srgbClr val="CADCDC"/>
              </a:buClr>
            </a:pPr>
            <a:r>
              <a:rPr lang="en-US" sz="1600" dirty="0">
                <a:solidFill>
                  <a:schemeClr val="dk1"/>
                </a:solidFill>
              </a:rPr>
              <a:t>Quality of Life</a:t>
            </a:r>
            <a:endParaRPr lang="cs-CZ" sz="1600" dirty="0">
              <a:solidFill>
                <a:schemeClr val="dk1"/>
              </a:solidFill>
            </a:endParaRPr>
          </a:p>
          <a:p>
            <a:pPr>
              <a:buClr>
                <a:srgbClr val="CADCDC"/>
              </a:buClr>
            </a:pPr>
            <a:r>
              <a:rPr lang="en-US" sz="1600" dirty="0">
                <a:solidFill>
                  <a:schemeClr val="dk1"/>
                </a:solidFill>
              </a:rPr>
              <a:t>Disease-Free Survival</a:t>
            </a:r>
          </a:p>
          <a:p>
            <a:pPr>
              <a:buClr>
                <a:srgbClr val="CADCDC"/>
              </a:buClr>
            </a:pPr>
            <a:r>
              <a:rPr lang="en-US" sz="1600" dirty="0">
                <a:solidFill>
                  <a:schemeClr val="dk1"/>
                </a:solidFill>
              </a:rPr>
              <a:t>Pelvic Disease-Free Survival</a:t>
            </a:r>
            <a:endParaRPr lang="cs-CZ" sz="1600" dirty="0">
              <a:solidFill>
                <a:schemeClr val="dk1"/>
              </a:solidFill>
            </a:endParaRPr>
          </a:p>
          <a:p>
            <a:pPr>
              <a:buClr>
                <a:srgbClr val="CADCDC"/>
              </a:buClr>
            </a:pPr>
            <a:r>
              <a:rPr lang="en-US" sz="1600" dirty="0">
                <a:solidFill>
                  <a:schemeClr val="dk1"/>
                </a:solidFill>
              </a:rPr>
              <a:t>Overall Survival</a:t>
            </a:r>
          </a:p>
        </p:txBody>
      </p:sp>
      <p:grpSp>
        <p:nvGrpSpPr>
          <p:cNvPr id="28" name="Google Shape;465;p37">
            <a:extLst>
              <a:ext uri="{FF2B5EF4-FFF2-40B4-BE49-F238E27FC236}">
                <a16:creationId xmlns:a16="http://schemas.microsoft.com/office/drawing/2014/main" id="{45E755C2-240B-880E-A630-BF39473A0838}"/>
              </a:ext>
            </a:extLst>
          </p:cNvPr>
          <p:cNvGrpSpPr/>
          <p:nvPr/>
        </p:nvGrpSpPr>
        <p:grpSpPr>
          <a:xfrm>
            <a:off x="7362372" y="1140413"/>
            <a:ext cx="2507767" cy="601525"/>
            <a:chOff x="3515000" y="3112625"/>
            <a:chExt cx="282025" cy="67650"/>
          </a:xfrm>
        </p:grpSpPr>
        <p:sp>
          <p:nvSpPr>
            <p:cNvPr id="29" name="Google Shape;466;p37">
              <a:extLst>
                <a:ext uri="{FF2B5EF4-FFF2-40B4-BE49-F238E27FC236}">
                  <a16:creationId xmlns:a16="http://schemas.microsoft.com/office/drawing/2014/main" id="{E0DA0D24-7B21-98A3-24D1-EEA2C2D69B88}"/>
                </a:ext>
              </a:extLst>
            </p:cNvPr>
            <p:cNvSpPr/>
            <p:nvPr/>
          </p:nvSpPr>
          <p:spPr>
            <a:xfrm>
              <a:off x="3515000" y="3112625"/>
              <a:ext cx="282025" cy="67650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67;p37">
              <a:extLst>
                <a:ext uri="{FF2B5EF4-FFF2-40B4-BE49-F238E27FC236}">
                  <a16:creationId xmlns:a16="http://schemas.microsoft.com/office/drawing/2014/main" id="{0C9D37AF-6ED9-8269-8374-AA83385AA0F6}"/>
                </a:ext>
              </a:extLst>
            </p:cNvPr>
            <p:cNvSpPr/>
            <p:nvPr/>
          </p:nvSpPr>
          <p:spPr>
            <a:xfrm>
              <a:off x="3521850" y="3118313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1" name="Google Shape;469;p37">
            <a:extLst>
              <a:ext uri="{FF2B5EF4-FFF2-40B4-BE49-F238E27FC236}">
                <a16:creationId xmlns:a16="http://schemas.microsoft.com/office/drawing/2014/main" id="{10E8D872-6F56-E145-090D-636BB66226D0}"/>
              </a:ext>
            </a:extLst>
          </p:cNvPr>
          <p:cNvSpPr txBox="1">
            <a:spLocks/>
          </p:cNvSpPr>
          <p:nvPr/>
        </p:nvSpPr>
        <p:spPr>
          <a:xfrm>
            <a:off x="7923679" y="1258204"/>
            <a:ext cx="2137200" cy="31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cs-CZ" sz="1300" b="1" dirty="0">
                <a:latin typeface="Raleway" pitchFamily="2" charset="-18"/>
              </a:rPr>
              <a:t>SECONDARY ENPOINT</a:t>
            </a:r>
          </a:p>
        </p:txBody>
      </p:sp>
      <p:grpSp>
        <p:nvGrpSpPr>
          <p:cNvPr id="32" name="Google Shape;4377;p50">
            <a:extLst>
              <a:ext uri="{FF2B5EF4-FFF2-40B4-BE49-F238E27FC236}">
                <a16:creationId xmlns:a16="http://schemas.microsoft.com/office/drawing/2014/main" id="{22B86373-48CB-D96B-BC02-67486FB5C379}"/>
              </a:ext>
            </a:extLst>
          </p:cNvPr>
          <p:cNvGrpSpPr/>
          <p:nvPr/>
        </p:nvGrpSpPr>
        <p:grpSpPr>
          <a:xfrm>
            <a:off x="7463748" y="1245993"/>
            <a:ext cx="369805" cy="353782"/>
            <a:chOff x="3950316" y="3820307"/>
            <a:chExt cx="369805" cy="353782"/>
          </a:xfrm>
        </p:grpSpPr>
        <p:sp>
          <p:nvSpPr>
            <p:cNvPr id="33" name="Google Shape;4378;p50">
              <a:extLst>
                <a:ext uri="{FF2B5EF4-FFF2-40B4-BE49-F238E27FC236}">
                  <a16:creationId xmlns:a16="http://schemas.microsoft.com/office/drawing/2014/main" id="{CEE9C7A7-255D-A661-9EDE-6FB404026677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379;p50">
              <a:extLst>
                <a:ext uri="{FF2B5EF4-FFF2-40B4-BE49-F238E27FC236}">
                  <a16:creationId xmlns:a16="http://schemas.microsoft.com/office/drawing/2014/main" id="{608B6523-6C47-4E21-271F-35503CE9B419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80;p50">
              <a:extLst>
                <a:ext uri="{FF2B5EF4-FFF2-40B4-BE49-F238E27FC236}">
                  <a16:creationId xmlns:a16="http://schemas.microsoft.com/office/drawing/2014/main" id="{7C3D6EDB-DEEC-D55D-B2A8-9715EAC0A33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381;p50">
              <a:extLst>
                <a:ext uri="{FF2B5EF4-FFF2-40B4-BE49-F238E27FC236}">
                  <a16:creationId xmlns:a16="http://schemas.microsoft.com/office/drawing/2014/main" id="{EFAD0989-0A14-88F5-7E05-710989C6F7FE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/>
          <p:nvPr/>
        </p:nvSpPr>
        <p:spPr>
          <a:xfrm>
            <a:off x="2064000" y="1495433"/>
            <a:ext cx="10128000" cy="38504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7362000" y="3234933"/>
            <a:ext cx="6612000" cy="8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DESIGN 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 idx="2"/>
          </p:nvPr>
        </p:nvSpPr>
        <p:spPr>
          <a:xfrm>
            <a:off x="7362000" y="2947433"/>
            <a:ext cx="2205600" cy="4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6000" dirty="0">
                <a:solidFill>
                  <a:srgbClr val="FFFFFF"/>
                </a:solidFill>
              </a:rPr>
              <a:t>0</a:t>
            </a:r>
            <a:r>
              <a:rPr lang="cs-CZ" sz="6000" dirty="0">
                <a:solidFill>
                  <a:srgbClr val="FFFFFF"/>
                </a:solidFill>
              </a:rPr>
              <a:t>2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3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0B56A-AFC7-DB7A-FD61-35549CC9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STUDY DESIGN</a:t>
            </a:r>
          </a:p>
        </p:txBody>
      </p:sp>
      <p:sp>
        <p:nvSpPr>
          <p:cNvPr id="96" name="TextovéPole 95">
            <a:extLst>
              <a:ext uri="{FF2B5EF4-FFF2-40B4-BE49-F238E27FC236}">
                <a16:creationId xmlns:a16="http://schemas.microsoft.com/office/drawing/2014/main" id="{AB428253-62D2-DE8A-A414-8B673E63683D}"/>
              </a:ext>
            </a:extLst>
          </p:cNvPr>
          <p:cNvSpPr txBox="1"/>
          <p:nvPr/>
        </p:nvSpPr>
        <p:spPr>
          <a:xfrm>
            <a:off x="1317523" y="515345"/>
            <a:ext cx="96360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STUDY DESIGN</a:t>
            </a:r>
          </a:p>
        </p:txBody>
      </p:sp>
      <p:grpSp>
        <p:nvGrpSpPr>
          <p:cNvPr id="109" name="Skupina 108">
            <a:extLst>
              <a:ext uri="{FF2B5EF4-FFF2-40B4-BE49-F238E27FC236}">
                <a16:creationId xmlns:a16="http://schemas.microsoft.com/office/drawing/2014/main" id="{0271920B-B513-DBF1-6361-60D4145E5CF8}"/>
              </a:ext>
            </a:extLst>
          </p:cNvPr>
          <p:cNvGrpSpPr/>
          <p:nvPr/>
        </p:nvGrpSpPr>
        <p:grpSpPr>
          <a:xfrm>
            <a:off x="774552" y="1232080"/>
            <a:ext cx="11346237" cy="4957170"/>
            <a:chOff x="774552" y="1232080"/>
            <a:chExt cx="11346237" cy="4957170"/>
          </a:xfrm>
        </p:grpSpPr>
        <p:sp>
          <p:nvSpPr>
            <p:cNvPr id="99" name="TextovéPole 98">
              <a:extLst>
                <a:ext uri="{FF2B5EF4-FFF2-40B4-BE49-F238E27FC236}">
                  <a16:creationId xmlns:a16="http://schemas.microsoft.com/office/drawing/2014/main" id="{A032482B-D5B5-0806-2A39-12FC4F8AACEE}"/>
                </a:ext>
              </a:extLst>
            </p:cNvPr>
            <p:cNvSpPr txBox="1"/>
            <p:nvPr/>
          </p:nvSpPr>
          <p:spPr>
            <a:xfrm>
              <a:off x="774552" y="4130671"/>
              <a:ext cx="3877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solidFill>
                    <a:srgbClr val="19395C"/>
                  </a:solidFill>
                </a:rPr>
                <a:t>PATIENTS</a:t>
              </a:r>
              <a:r>
                <a:rPr lang="cs-CZ" sz="1400" b="1" dirty="0">
                  <a:solidFill>
                    <a:srgbClr val="C00029"/>
                  </a:solidFill>
                </a:rPr>
                <a:t> NOT </a:t>
              </a:r>
              <a:r>
                <a:rPr lang="cs-CZ" sz="1400" b="1" dirty="0">
                  <a:solidFill>
                    <a:srgbClr val="19395C"/>
                  </a:solidFill>
                </a:rPr>
                <a:t>PRE-REGISTERED TO SENTIX STUDY</a:t>
              </a:r>
            </a:p>
          </p:txBody>
        </p:sp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D585E29D-4306-08D2-C894-2F3C02843E40}"/>
                </a:ext>
              </a:extLst>
            </p:cNvPr>
            <p:cNvGrpSpPr/>
            <p:nvPr/>
          </p:nvGrpSpPr>
          <p:grpSpPr>
            <a:xfrm>
              <a:off x="837569" y="1232080"/>
              <a:ext cx="11283220" cy="4957170"/>
              <a:chOff x="837569" y="1232080"/>
              <a:chExt cx="11283220" cy="4957170"/>
            </a:xfrm>
          </p:grpSpPr>
          <p:sp>
            <p:nvSpPr>
              <p:cNvPr id="107" name="object 12">
                <a:extLst>
                  <a:ext uri="{FF2B5EF4-FFF2-40B4-BE49-F238E27FC236}">
                    <a16:creationId xmlns:a16="http://schemas.microsoft.com/office/drawing/2014/main" id="{B7891CD2-BFBD-93B8-205D-4A61E1EA2EC1}"/>
                  </a:ext>
                </a:extLst>
              </p:cNvPr>
              <p:cNvSpPr/>
              <p:nvPr/>
            </p:nvSpPr>
            <p:spPr>
              <a:xfrm>
                <a:off x="844907" y="4419070"/>
                <a:ext cx="3485759" cy="1630800"/>
              </a:xfrm>
              <a:custGeom>
                <a:avLst/>
                <a:gdLst/>
                <a:ahLst/>
                <a:cxnLst/>
                <a:rect l="l" t="t" r="r" b="b"/>
                <a:pathLst>
                  <a:path w="1388745" h="1478914">
                    <a:moveTo>
                      <a:pt x="1156883" y="1478370"/>
                    </a:moveTo>
                    <a:lnTo>
                      <a:pt x="231388" y="1478370"/>
                    </a:lnTo>
                    <a:lnTo>
                      <a:pt x="184756" y="1473941"/>
                    </a:lnTo>
                    <a:lnTo>
                      <a:pt x="141322" y="1461237"/>
                    </a:lnTo>
                    <a:lnTo>
                      <a:pt x="102017" y="1441135"/>
                    </a:lnTo>
                    <a:lnTo>
                      <a:pt x="67772" y="1414512"/>
                    </a:lnTo>
                    <a:lnTo>
                      <a:pt x="39517" y="1382244"/>
                    </a:lnTo>
                    <a:lnTo>
                      <a:pt x="18183" y="1345207"/>
                    </a:lnTo>
                    <a:lnTo>
                      <a:pt x="4701" y="1304279"/>
                    </a:lnTo>
                    <a:lnTo>
                      <a:pt x="0" y="1260335"/>
                    </a:lnTo>
                    <a:lnTo>
                      <a:pt x="0" y="218034"/>
                    </a:lnTo>
                    <a:lnTo>
                      <a:pt x="4701" y="174094"/>
                    </a:lnTo>
                    <a:lnTo>
                      <a:pt x="18183" y="133167"/>
                    </a:lnTo>
                    <a:lnTo>
                      <a:pt x="39517" y="96131"/>
                    </a:lnTo>
                    <a:lnTo>
                      <a:pt x="67772" y="63862"/>
                    </a:lnTo>
                    <a:lnTo>
                      <a:pt x="102017" y="37238"/>
                    </a:lnTo>
                    <a:lnTo>
                      <a:pt x="141322" y="17134"/>
                    </a:lnTo>
                    <a:lnTo>
                      <a:pt x="184756" y="4429"/>
                    </a:lnTo>
                    <a:lnTo>
                      <a:pt x="231388" y="0"/>
                    </a:lnTo>
                    <a:lnTo>
                      <a:pt x="1156883" y="0"/>
                    </a:lnTo>
                    <a:lnTo>
                      <a:pt x="1203519" y="4429"/>
                    </a:lnTo>
                    <a:lnTo>
                      <a:pt x="1246954" y="17134"/>
                    </a:lnTo>
                    <a:lnTo>
                      <a:pt x="1286259" y="37238"/>
                    </a:lnTo>
                    <a:lnTo>
                      <a:pt x="1320503" y="63862"/>
                    </a:lnTo>
                    <a:lnTo>
                      <a:pt x="1348756" y="96131"/>
                    </a:lnTo>
                    <a:lnTo>
                      <a:pt x="1370089" y="133167"/>
                    </a:lnTo>
                    <a:lnTo>
                      <a:pt x="1383571" y="174094"/>
                    </a:lnTo>
                    <a:lnTo>
                      <a:pt x="1388271" y="218034"/>
                    </a:lnTo>
                    <a:lnTo>
                      <a:pt x="1388271" y="1260335"/>
                    </a:lnTo>
                    <a:lnTo>
                      <a:pt x="1383571" y="1304279"/>
                    </a:lnTo>
                    <a:lnTo>
                      <a:pt x="1370089" y="1345207"/>
                    </a:lnTo>
                    <a:lnTo>
                      <a:pt x="1348756" y="1382244"/>
                    </a:lnTo>
                    <a:lnTo>
                      <a:pt x="1320503" y="1414512"/>
                    </a:lnTo>
                    <a:lnTo>
                      <a:pt x="1286259" y="1441135"/>
                    </a:lnTo>
                    <a:lnTo>
                      <a:pt x="1246954" y="1461237"/>
                    </a:lnTo>
                    <a:lnTo>
                      <a:pt x="1203519" y="1473941"/>
                    </a:lnTo>
                    <a:lnTo>
                      <a:pt x="1156883" y="1478370"/>
                    </a:lnTo>
                    <a:close/>
                  </a:path>
                </a:pathLst>
              </a:custGeom>
              <a:solidFill>
                <a:srgbClr val="0F273D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+mj-lt"/>
                </a:endParaRPr>
              </a:p>
            </p:txBody>
          </p:sp>
          <p:grpSp>
            <p:nvGrpSpPr>
              <p:cNvPr id="3" name="Skupina 2">
                <a:extLst>
                  <a:ext uri="{FF2B5EF4-FFF2-40B4-BE49-F238E27FC236}">
                    <a16:creationId xmlns:a16="http://schemas.microsoft.com/office/drawing/2014/main" id="{7E3DA6D6-0DE9-B8E3-021E-FEEE2F01C9CE}"/>
                  </a:ext>
                </a:extLst>
              </p:cNvPr>
              <p:cNvGrpSpPr/>
              <p:nvPr/>
            </p:nvGrpSpPr>
            <p:grpSpPr>
              <a:xfrm>
                <a:off x="837569" y="1523407"/>
                <a:ext cx="11283220" cy="4665843"/>
                <a:chOff x="316477" y="1920304"/>
                <a:chExt cx="11283220" cy="4665843"/>
              </a:xfrm>
            </p:grpSpPr>
            <p:grpSp>
              <p:nvGrpSpPr>
                <p:cNvPr id="4" name="Skupina 3">
                  <a:extLst>
                    <a:ext uri="{FF2B5EF4-FFF2-40B4-BE49-F238E27FC236}">
                      <a16:creationId xmlns:a16="http://schemas.microsoft.com/office/drawing/2014/main" id="{B99883C4-C6D9-E49C-858C-AD7011640B08}"/>
                    </a:ext>
                  </a:extLst>
                </p:cNvPr>
                <p:cNvGrpSpPr/>
                <p:nvPr/>
              </p:nvGrpSpPr>
              <p:grpSpPr>
                <a:xfrm>
                  <a:off x="316477" y="1920304"/>
                  <a:ext cx="11283220" cy="3500035"/>
                  <a:chOff x="397321" y="2217544"/>
                  <a:chExt cx="11283220" cy="3500035"/>
                </a:xfrm>
              </p:grpSpPr>
              <p:sp>
                <p:nvSpPr>
                  <p:cNvPr id="64" name="object 11">
                    <a:extLst>
                      <a:ext uri="{FF2B5EF4-FFF2-40B4-BE49-F238E27FC236}">
                        <a16:creationId xmlns:a16="http://schemas.microsoft.com/office/drawing/2014/main" id="{0C1D981B-59A0-DC7E-BB68-BC08B9FD885D}"/>
                      </a:ext>
                    </a:extLst>
                  </p:cNvPr>
                  <p:cNvSpPr/>
                  <p:nvPr/>
                </p:nvSpPr>
                <p:spPr>
                  <a:xfrm>
                    <a:off x="2639616" y="2283142"/>
                    <a:ext cx="9040925" cy="1525523"/>
                  </a:xfrm>
                  <a:prstGeom prst="rect">
                    <a:avLst/>
                  </a:prstGeom>
                  <a:solidFill>
                    <a:srgbClr val="4D7776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object 12">
                    <a:extLst>
                      <a:ext uri="{FF2B5EF4-FFF2-40B4-BE49-F238E27FC236}">
                        <a16:creationId xmlns:a16="http://schemas.microsoft.com/office/drawing/2014/main" id="{A88A456C-715D-7E93-D14B-1A2C67F9D1C5}"/>
                      </a:ext>
                    </a:extLst>
                  </p:cNvPr>
                  <p:cNvSpPr/>
                  <p:nvPr/>
                </p:nvSpPr>
                <p:spPr>
                  <a:xfrm>
                    <a:off x="397321" y="2217544"/>
                    <a:ext cx="3472621" cy="1629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8745" h="1478914">
                        <a:moveTo>
                          <a:pt x="1156883" y="1478370"/>
                        </a:moveTo>
                        <a:lnTo>
                          <a:pt x="231388" y="1478370"/>
                        </a:lnTo>
                        <a:lnTo>
                          <a:pt x="184756" y="1473941"/>
                        </a:lnTo>
                        <a:lnTo>
                          <a:pt x="141322" y="1461237"/>
                        </a:lnTo>
                        <a:lnTo>
                          <a:pt x="102017" y="1441135"/>
                        </a:lnTo>
                        <a:lnTo>
                          <a:pt x="67772" y="1414512"/>
                        </a:lnTo>
                        <a:lnTo>
                          <a:pt x="39517" y="1382244"/>
                        </a:lnTo>
                        <a:lnTo>
                          <a:pt x="18183" y="1345207"/>
                        </a:lnTo>
                        <a:lnTo>
                          <a:pt x="4701" y="1304279"/>
                        </a:lnTo>
                        <a:lnTo>
                          <a:pt x="0" y="1260335"/>
                        </a:lnTo>
                        <a:lnTo>
                          <a:pt x="0" y="218034"/>
                        </a:lnTo>
                        <a:lnTo>
                          <a:pt x="4701" y="174094"/>
                        </a:lnTo>
                        <a:lnTo>
                          <a:pt x="18183" y="133167"/>
                        </a:lnTo>
                        <a:lnTo>
                          <a:pt x="39517" y="96131"/>
                        </a:lnTo>
                        <a:lnTo>
                          <a:pt x="67772" y="63862"/>
                        </a:lnTo>
                        <a:lnTo>
                          <a:pt x="102017" y="37238"/>
                        </a:lnTo>
                        <a:lnTo>
                          <a:pt x="141322" y="17134"/>
                        </a:lnTo>
                        <a:lnTo>
                          <a:pt x="184756" y="4429"/>
                        </a:lnTo>
                        <a:lnTo>
                          <a:pt x="231388" y="0"/>
                        </a:lnTo>
                        <a:lnTo>
                          <a:pt x="1156883" y="0"/>
                        </a:lnTo>
                        <a:lnTo>
                          <a:pt x="1203519" y="4429"/>
                        </a:lnTo>
                        <a:lnTo>
                          <a:pt x="1246954" y="17134"/>
                        </a:lnTo>
                        <a:lnTo>
                          <a:pt x="1286259" y="37238"/>
                        </a:lnTo>
                        <a:lnTo>
                          <a:pt x="1320503" y="63862"/>
                        </a:lnTo>
                        <a:lnTo>
                          <a:pt x="1348756" y="96131"/>
                        </a:lnTo>
                        <a:lnTo>
                          <a:pt x="1370089" y="133167"/>
                        </a:lnTo>
                        <a:lnTo>
                          <a:pt x="1383571" y="174094"/>
                        </a:lnTo>
                        <a:lnTo>
                          <a:pt x="1388271" y="218034"/>
                        </a:lnTo>
                        <a:lnTo>
                          <a:pt x="1388271" y="1260335"/>
                        </a:lnTo>
                        <a:lnTo>
                          <a:pt x="1383571" y="1304279"/>
                        </a:lnTo>
                        <a:lnTo>
                          <a:pt x="1370089" y="1345207"/>
                        </a:lnTo>
                        <a:lnTo>
                          <a:pt x="1348756" y="1382244"/>
                        </a:lnTo>
                        <a:lnTo>
                          <a:pt x="1320503" y="1414512"/>
                        </a:lnTo>
                        <a:lnTo>
                          <a:pt x="1286259" y="1441135"/>
                        </a:lnTo>
                        <a:lnTo>
                          <a:pt x="1246954" y="1461237"/>
                        </a:lnTo>
                        <a:lnTo>
                          <a:pt x="1203519" y="1473941"/>
                        </a:lnTo>
                        <a:lnTo>
                          <a:pt x="1156883" y="1478370"/>
                        </a:lnTo>
                        <a:close/>
                      </a:path>
                    </a:pathLst>
                  </a:custGeom>
                  <a:solidFill>
                    <a:srgbClr val="7EABAA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object 13">
                    <a:extLst>
                      <a:ext uri="{FF2B5EF4-FFF2-40B4-BE49-F238E27FC236}">
                        <a16:creationId xmlns:a16="http://schemas.microsoft.com/office/drawing/2014/main" id="{A68470B7-AE61-CD3F-CB57-60CEAAD7A1AA}"/>
                      </a:ext>
                    </a:extLst>
                  </p:cNvPr>
                  <p:cNvSpPr/>
                  <p:nvPr/>
                </p:nvSpPr>
                <p:spPr>
                  <a:xfrm>
                    <a:off x="4250147" y="2508069"/>
                    <a:ext cx="836294" cy="107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295" h="1075689">
                        <a:moveTo>
                          <a:pt x="696471" y="1075151"/>
                        </a:moveTo>
                        <a:lnTo>
                          <a:pt x="139299" y="1075151"/>
                        </a:lnTo>
                        <a:lnTo>
                          <a:pt x="95269" y="1068235"/>
                        </a:lnTo>
                        <a:lnTo>
                          <a:pt x="57030" y="1048976"/>
                        </a:lnTo>
                        <a:lnTo>
                          <a:pt x="26876" y="1019609"/>
                        </a:lnTo>
                        <a:lnTo>
                          <a:pt x="7101" y="982368"/>
                        </a:lnTo>
                        <a:lnTo>
                          <a:pt x="0" y="939488"/>
                        </a:lnTo>
                        <a:lnTo>
                          <a:pt x="0" y="135651"/>
                        </a:lnTo>
                        <a:lnTo>
                          <a:pt x="7101" y="92772"/>
                        </a:lnTo>
                        <a:lnTo>
                          <a:pt x="26876" y="55534"/>
                        </a:lnTo>
                        <a:lnTo>
                          <a:pt x="57030" y="26171"/>
                        </a:lnTo>
                        <a:lnTo>
                          <a:pt x="95269" y="6915"/>
                        </a:lnTo>
                        <a:lnTo>
                          <a:pt x="139299" y="0"/>
                        </a:lnTo>
                        <a:lnTo>
                          <a:pt x="696471" y="0"/>
                        </a:lnTo>
                        <a:lnTo>
                          <a:pt x="740501" y="6915"/>
                        </a:lnTo>
                        <a:lnTo>
                          <a:pt x="778740" y="26171"/>
                        </a:lnTo>
                        <a:lnTo>
                          <a:pt x="808894" y="55534"/>
                        </a:lnTo>
                        <a:lnTo>
                          <a:pt x="828669" y="92772"/>
                        </a:lnTo>
                        <a:lnTo>
                          <a:pt x="835770" y="135651"/>
                        </a:lnTo>
                        <a:lnTo>
                          <a:pt x="835770" y="939488"/>
                        </a:lnTo>
                        <a:lnTo>
                          <a:pt x="828669" y="982368"/>
                        </a:lnTo>
                        <a:lnTo>
                          <a:pt x="808894" y="1019609"/>
                        </a:lnTo>
                        <a:lnTo>
                          <a:pt x="778740" y="1048976"/>
                        </a:lnTo>
                        <a:lnTo>
                          <a:pt x="740501" y="1068235"/>
                        </a:lnTo>
                        <a:lnTo>
                          <a:pt x="696471" y="107515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object 14">
                    <a:extLst>
                      <a:ext uri="{FF2B5EF4-FFF2-40B4-BE49-F238E27FC236}">
                        <a16:creationId xmlns:a16="http://schemas.microsoft.com/office/drawing/2014/main" id="{1FBFDE0F-AC17-6E2C-3FA9-9FE82399EF94}"/>
                      </a:ext>
                    </a:extLst>
                  </p:cNvPr>
                  <p:cNvSpPr/>
                  <p:nvPr/>
                </p:nvSpPr>
                <p:spPr>
                  <a:xfrm>
                    <a:off x="4250147" y="2508069"/>
                    <a:ext cx="836294" cy="107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295" h="1075689">
                        <a:moveTo>
                          <a:pt x="0" y="135651"/>
                        </a:moveTo>
                        <a:lnTo>
                          <a:pt x="7101" y="92772"/>
                        </a:lnTo>
                        <a:lnTo>
                          <a:pt x="26876" y="55534"/>
                        </a:lnTo>
                        <a:lnTo>
                          <a:pt x="57030" y="26171"/>
                        </a:lnTo>
                        <a:lnTo>
                          <a:pt x="95269" y="6915"/>
                        </a:lnTo>
                        <a:lnTo>
                          <a:pt x="139299" y="0"/>
                        </a:lnTo>
                        <a:lnTo>
                          <a:pt x="696471" y="0"/>
                        </a:lnTo>
                        <a:lnTo>
                          <a:pt x="740501" y="6915"/>
                        </a:lnTo>
                        <a:lnTo>
                          <a:pt x="778740" y="26171"/>
                        </a:lnTo>
                        <a:lnTo>
                          <a:pt x="808894" y="55534"/>
                        </a:lnTo>
                        <a:lnTo>
                          <a:pt x="828669" y="92772"/>
                        </a:lnTo>
                        <a:lnTo>
                          <a:pt x="835770" y="135651"/>
                        </a:lnTo>
                        <a:lnTo>
                          <a:pt x="835770" y="939488"/>
                        </a:lnTo>
                        <a:lnTo>
                          <a:pt x="828669" y="982367"/>
                        </a:lnTo>
                        <a:lnTo>
                          <a:pt x="808894" y="1019605"/>
                        </a:lnTo>
                        <a:lnTo>
                          <a:pt x="778740" y="1048968"/>
                        </a:lnTo>
                        <a:lnTo>
                          <a:pt x="740501" y="1068224"/>
                        </a:lnTo>
                        <a:lnTo>
                          <a:pt x="696471" y="1075140"/>
                        </a:lnTo>
                        <a:lnTo>
                          <a:pt x="139299" y="1075140"/>
                        </a:lnTo>
                        <a:lnTo>
                          <a:pt x="95269" y="1068224"/>
                        </a:lnTo>
                        <a:lnTo>
                          <a:pt x="57030" y="1048968"/>
                        </a:lnTo>
                        <a:lnTo>
                          <a:pt x="26876" y="1019605"/>
                        </a:lnTo>
                        <a:lnTo>
                          <a:pt x="7101" y="982367"/>
                        </a:lnTo>
                        <a:lnTo>
                          <a:pt x="0" y="939488"/>
                        </a:lnTo>
                        <a:lnTo>
                          <a:pt x="0" y="135651"/>
                        </a:lnTo>
                        <a:close/>
                      </a:path>
                    </a:pathLst>
                  </a:custGeom>
                  <a:ln w="9227">
                    <a:solidFill>
                      <a:srgbClr val="2E484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object 15">
                    <a:extLst>
                      <a:ext uri="{FF2B5EF4-FFF2-40B4-BE49-F238E27FC236}">
                        <a16:creationId xmlns:a16="http://schemas.microsoft.com/office/drawing/2014/main" id="{E72ADD6E-094B-124A-8958-5A0563F976EB}"/>
                      </a:ext>
                    </a:extLst>
                  </p:cNvPr>
                  <p:cNvSpPr/>
                  <p:nvPr/>
                </p:nvSpPr>
                <p:spPr>
                  <a:xfrm>
                    <a:off x="5384414" y="2508059"/>
                    <a:ext cx="798195" cy="107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8195" h="1075689">
                        <a:moveTo>
                          <a:pt x="664818" y="1075174"/>
                        </a:moveTo>
                        <a:lnTo>
                          <a:pt x="132968" y="1075174"/>
                        </a:lnTo>
                        <a:lnTo>
                          <a:pt x="90939" y="1068517"/>
                        </a:lnTo>
                        <a:lnTo>
                          <a:pt x="54438" y="1049982"/>
                        </a:lnTo>
                        <a:lnTo>
                          <a:pt x="25654" y="1021720"/>
                        </a:lnTo>
                        <a:lnTo>
                          <a:pt x="6778" y="985883"/>
                        </a:lnTo>
                        <a:lnTo>
                          <a:pt x="0" y="944621"/>
                        </a:lnTo>
                        <a:lnTo>
                          <a:pt x="0" y="130564"/>
                        </a:lnTo>
                        <a:lnTo>
                          <a:pt x="6778" y="89296"/>
                        </a:lnTo>
                        <a:lnTo>
                          <a:pt x="25654" y="53456"/>
                        </a:lnTo>
                        <a:lnTo>
                          <a:pt x="54438" y="25192"/>
                        </a:lnTo>
                        <a:lnTo>
                          <a:pt x="90939" y="6656"/>
                        </a:lnTo>
                        <a:lnTo>
                          <a:pt x="132968" y="0"/>
                        </a:lnTo>
                        <a:lnTo>
                          <a:pt x="664818" y="0"/>
                        </a:lnTo>
                        <a:lnTo>
                          <a:pt x="706841" y="6656"/>
                        </a:lnTo>
                        <a:lnTo>
                          <a:pt x="743339" y="25192"/>
                        </a:lnTo>
                        <a:lnTo>
                          <a:pt x="772120" y="53456"/>
                        </a:lnTo>
                        <a:lnTo>
                          <a:pt x="790996" y="89296"/>
                        </a:lnTo>
                        <a:lnTo>
                          <a:pt x="797774" y="130564"/>
                        </a:lnTo>
                        <a:lnTo>
                          <a:pt x="797774" y="944621"/>
                        </a:lnTo>
                        <a:lnTo>
                          <a:pt x="790996" y="985883"/>
                        </a:lnTo>
                        <a:lnTo>
                          <a:pt x="772120" y="1021720"/>
                        </a:lnTo>
                        <a:lnTo>
                          <a:pt x="743339" y="1049982"/>
                        </a:lnTo>
                        <a:lnTo>
                          <a:pt x="706841" y="1068517"/>
                        </a:lnTo>
                        <a:lnTo>
                          <a:pt x="664818" y="107517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rgbClr val="2E484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object 16">
                    <a:extLst>
                      <a:ext uri="{FF2B5EF4-FFF2-40B4-BE49-F238E27FC236}">
                        <a16:creationId xmlns:a16="http://schemas.microsoft.com/office/drawing/2014/main" id="{D3ECFA2E-EFB6-5D7B-DB98-92AFC60467FC}"/>
                      </a:ext>
                    </a:extLst>
                  </p:cNvPr>
                  <p:cNvSpPr/>
                  <p:nvPr/>
                </p:nvSpPr>
                <p:spPr>
                  <a:xfrm>
                    <a:off x="6493139" y="2330296"/>
                    <a:ext cx="1229995" cy="14712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9995" h="1471295">
                        <a:moveTo>
                          <a:pt x="1024550" y="1470911"/>
                        </a:moveTo>
                        <a:lnTo>
                          <a:pt x="204924" y="1470911"/>
                        </a:lnTo>
                        <a:lnTo>
                          <a:pt x="157937" y="1465640"/>
                        </a:lnTo>
                        <a:lnTo>
                          <a:pt x="114803" y="1450627"/>
                        </a:lnTo>
                        <a:lnTo>
                          <a:pt x="76754" y="1427068"/>
                        </a:lnTo>
                        <a:lnTo>
                          <a:pt x="45019" y="1396163"/>
                        </a:lnTo>
                        <a:lnTo>
                          <a:pt x="20828" y="1359109"/>
                        </a:lnTo>
                        <a:lnTo>
                          <a:pt x="5412" y="1317104"/>
                        </a:lnTo>
                        <a:lnTo>
                          <a:pt x="0" y="1271347"/>
                        </a:lnTo>
                        <a:lnTo>
                          <a:pt x="0" y="199564"/>
                        </a:lnTo>
                        <a:lnTo>
                          <a:pt x="5412" y="153806"/>
                        </a:lnTo>
                        <a:lnTo>
                          <a:pt x="20828" y="111801"/>
                        </a:lnTo>
                        <a:lnTo>
                          <a:pt x="45019" y="74747"/>
                        </a:lnTo>
                        <a:lnTo>
                          <a:pt x="76754" y="43842"/>
                        </a:lnTo>
                        <a:lnTo>
                          <a:pt x="114803" y="20284"/>
                        </a:lnTo>
                        <a:lnTo>
                          <a:pt x="157937" y="5270"/>
                        </a:lnTo>
                        <a:lnTo>
                          <a:pt x="204924" y="0"/>
                        </a:lnTo>
                        <a:lnTo>
                          <a:pt x="1024550" y="0"/>
                        </a:lnTo>
                        <a:lnTo>
                          <a:pt x="1071536" y="5270"/>
                        </a:lnTo>
                        <a:lnTo>
                          <a:pt x="1114668" y="20284"/>
                        </a:lnTo>
                        <a:lnTo>
                          <a:pt x="1152715" y="43842"/>
                        </a:lnTo>
                        <a:lnTo>
                          <a:pt x="1184447" y="74747"/>
                        </a:lnTo>
                        <a:lnTo>
                          <a:pt x="1208636" y="111801"/>
                        </a:lnTo>
                        <a:lnTo>
                          <a:pt x="1224051" y="153806"/>
                        </a:lnTo>
                        <a:lnTo>
                          <a:pt x="1229462" y="199564"/>
                        </a:lnTo>
                        <a:lnTo>
                          <a:pt x="1229462" y="1271347"/>
                        </a:lnTo>
                        <a:lnTo>
                          <a:pt x="1224051" y="1317104"/>
                        </a:lnTo>
                        <a:lnTo>
                          <a:pt x="1208636" y="1359109"/>
                        </a:lnTo>
                        <a:lnTo>
                          <a:pt x="1184447" y="1396163"/>
                        </a:lnTo>
                        <a:lnTo>
                          <a:pt x="1152715" y="1427068"/>
                        </a:lnTo>
                        <a:lnTo>
                          <a:pt x="1114668" y="1450627"/>
                        </a:lnTo>
                        <a:lnTo>
                          <a:pt x="1071536" y="1465640"/>
                        </a:lnTo>
                        <a:lnTo>
                          <a:pt x="1024550" y="1470911"/>
                        </a:lnTo>
                        <a:close/>
                      </a:path>
                    </a:pathLst>
                  </a:custGeom>
                  <a:solidFill>
                    <a:srgbClr val="2E4847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object 17">
                    <a:extLst>
                      <a:ext uri="{FF2B5EF4-FFF2-40B4-BE49-F238E27FC236}">
                        <a16:creationId xmlns:a16="http://schemas.microsoft.com/office/drawing/2014/main" id="{42ECE66C-2298-CAB4-A41B-4C9DAD6F6F38}"/>
                      </a:ext>
                    </a:extLst>
                  </p:cNvPr>
                  <p:cNvSpPr/>
                  <p:nvPr/>
                </p:nvSpPr>
                <p:spPr>
                  <a:xfrm>
                    <a:off x="8033743" y="2581409"/>
                    <a:ext cx="3220720" cy="930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0720" h="930275">
                        <a:moveTo>
                          <a:pt x="914285" y="151866"/>
                        </a:moveTo>
                        <a:lnTo>
                          <a:pt x="906513" y="103860"/>
                        </a:lnTo>
                        <a:lnTo>
                          <a:pt x="884885" y="62179"/>
                        </a:lnTo>
                        <a:lnTo>
                          <a:pt x="851903" y="29311"/>
                        </a:lnTo>
                        <a:lnTo>
                          <a:pt x="810069" y="7747"/>
                        </a:lnTo>
                        <a:lnTo>
                          <a:pt x="761898" y="12"/>
                        </a:lnTo>
                        <a:lnTo>
                          <a:pt x="152374" y="12"/>
                        </a:lnTo>
                        <a:lnTo>
                          <a:pt x="104216" y="7747"/>
                        </a:lnTo>
                        <a:lnTo>
                          <a:pt x="62382" y="29311"/>
                        </a:lnTo>
                        <a:lnTo>
                          <a:pt x="29400" y="62179"/>
                        </a:lnTo>
                        <a:lnTo>
                          <a:pt x="7759" y="103860"/>
                        </a:lnTo>
                        <a:lnTo>
                          <a:pt x="0" y="151866"/>
                        </a:lnTo>
                        <a:lnTo>
                          <a:pt x="0" y="777887"/>
                        </a:lnTo>
                        <a:lnTo>
                          <a:pt x="7759" y="825881"/>
                        </a:lnTo>
                        <a:lnTo>
                          <a:pt x="29400" y="867562"/>
                        </a:lnTo>
                        <a:lnTo>
                          <a:pt x="62382" y="900430"/>
                        </a:lnTo>
                        <a:lnTo>
                          <a:pt x="104216" y="921994"/>
                        </a:lnTo>
                        <a:lnTo>
                          <a:pt x="152374" y="929728"/>
                        </a:lnTo>
                        <a:lnTo>
                          <a:pt x="761898" y="929728"/>
                        </a:lnTo>
                        <a:lnTo>
                          <a:pt x="810069" y="921994"/>
                        </a:lnTo>
                        <a:lnTo>
                          <a:pt x="851903" y="900430"/>
                        </a:lnTo>
                        <a:lnTo>
                          <a:pt x="884885" y="867562"/>
                        </a:lnTo>
                        <a:lnTo>
                          <a:pt x="906513" y="825881"/>
                        </a:lnTo>
                        <a:lnTo>
                          <a:pt x="914285" y="777887"/>
                        </a:lnTo>
                        <a:lnTo>
                          <a:pt x="914285" y="151866"/>
                        </a:lnTo>
                        <a:close/>
                      </a:path>
                      <a:path w="3220720" h="930275">
                        <a:moveTo>
                          <a:pt x="2175992" y="149606"/>
                        </a:moveTo>
                        <a:lnTo>
                          <a:pt x="2168156" y="102323"/>
                        </a:lnTo>
                        <a:lnTo>
                          <a:pt x="2146350" y="61252"/>
                        </a:lnTo>
                        <a:lnTo>
                          <a:pt x="2113102" y="28867"/>
                        </a:lnTo>
                        <a:lnTo>
                          <a:pt x="2070938" y="7632"/>
                        </a:lnTo>
                        <a:lnTo>
                          <a:pt x="2022386" y="0"/>
                        </a:lnTo>
                        <a:lnTo>
                          <a:pt x="1407972" y="0"/>
                        </a:lnTo>
                        <a:lnTo>
                          <a:pt x="1359420" y="7632"/>
                        </a:lnTo>
                        <a:lnTo>
                          <a:pt x="1317256" y="28867"/>
                        </a:lnTo>
                        <a:lnTo>
                          <a:pt x="1284008" y="61252"/>
                        </a:lnTo>
                        <a:lnTo>
                          <a:pt x="1262202" y="102323"/>
                        </a:lnTo>
                        <a:lnTo>
                          <a:pt x="1254366" y="149606"/>
                        </a:lnTo>
                        <a:lnTo>
                          <a:pt x="1254366" y="780161"/>
                        </a:lnTo>
                        <a:lnTo>
                          <a:pt x="1262202" y="827443"/>
                        </a:lnTo>
                        <a:lnTo>
                          <a:pt x="1284008" y="868502"/>
                        </a:lnTo>
                        <a:lnTo>
                          <a:pt x="1317256" y="900874"/>
                        </a:lnTo>
                        <a:lnTo>
                          <a:pt x="1359420" y="922121"/>
                        </a:lnTo>
                        <a:lnTo>
                          <a:pt x="1407972" y="929741"/>
                        </a:lnTo>
                        <a:lnTo>
                          <a:pt x="2022386" y="929741"/>
                        </a:lnTo>
                        <a:lnTo>
                          <a:pt x="2070938" y="922121"/>
                        </a:lnTo>
                        <a:lnTo>
                          <a:pt x="2113102" y="900874"/>
                        </a:lnTo>
                        <a:lnTo>
                          <a:pt x="2146350" y="868502"/>
                        </a:lnTo>
                        <a:lnTo>
                          <a:pt x="2168156" y="827443"/>
                        </a:lnTo>
                        <a:lnTo>
                          <a:pt x="2175992" y="780161"/>
                        </a:lnTo>
                        <a:lnTo>
                          <a:pt x="2175992" y="149606"/>
                        </a:lnTo>
                        <a:close/>
                      </a:path>
                      <a:path w="3220720" h="930275">
                        <a:moveTo>
                          <a:pt x="3220605" y="116776"/>
                        </a:moveTo>
                        <a:lnTo>
                          <a:pt x="3211182" y="71361"/>
                        </a:lnTo>
                        <a:lnTo>
                          <a:pt x="3185515" y="34277"/>
                        </a:lnTo>
                        <a:lnTo>
                          <a:pt x="3147428" y="9271"/>
                        </a:lnTo>
                        <a:lnTo>
                          <a:pt x="3100794" y="101"/>
                        </a:lnTo>
                        <a:lnTo>
                          <a:pt x="2621597" y="101"/>
                        </a:lnTo>
                        <a:lnTo>
                          <a:pt x="2574963" y="9271"/>
                        </a:lnTo>
                        <a:lnTo>
                          <a:pt x="2536875" y="34277"/>
                        </a:lnTo>
                        <a:lnTo>
                          <a:pt x="2511209" y="71361"/>
                        </a:lnTo>
                        <a:lnTo>
                          <a:pt x="2501785" y="116776"/>
                        </a:lnTo>
                        <a:lnTo>
                          <a:pt x="2501785" y="792022"/>
                        </a:lnTo>
                        <a:lnTo>
                          <a:pt x="2511209" y="837438"/>
                        </a:lnTo>
                        <a:lnTo>
                          <a:pt x="2536875" y="874522"/>
                        </a:lnTo>
                        <a:lnTo>
                          <a:pt x="2574963" y="899515"/>
                        </a:lnTo>
                        <a:lnTo>
                          <a:pt x="2621597" y="908685"/>
                        </a:lnTo>
                        <a:lnTo>
                          <a:pt x="3100794" y="908685"/>
                        </a:lnTo>
                        <a:lnTo>
                          <a:pt x="3147428" y="899515"/>
                        </a:lnTo>
                        <a:lnTo>
                          <a:pt x="3185515" y="874522"/>
                        </a:lnTo>
                        <a:lnTo>
                          <a:pt x="3211182" y="837438"/>
                        </a:lnTo>
                        <a:lnTo>
                          <a:pt x="3220605" y="792022"/>
                        </a:lnTo>
                        <a:lnTo>
                          <a:pt x="3220605" y="11677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rgbClr val="2E484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object 20">
                    <a:extLst>
                      <a:ext uri="{FF2B5EF4-FFF2-40B4-BE49-F238E27FC236}">
                        <a16:creationId xmlns:a16="http://schemas.microsoft.com/office/drawing/2014/main" id="{51128F75-DF37-7F1F-ADBE-CA8E66549506}"/>
                      </a:ext>
                    </a:extLst>
                  </p:cNvPr>
                  <p:cNvSpPr/>
                  <p:nvPr/>
                </p:nvSpPr>
                <p:spPr>
                  <a:xfrm>
                    <a:off x="4241989" y="3949077"/>
                    <a:ext cx="836294" cy="1076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295" h="1216025">
                        <a:moveTo>
                          <a:pt x="0" y="202635"/>
                        </a:moveTo>
                        <a:lnTo>
                          <a:pt x="4804" y="148763"/>
                        </a:lnTo>
                        <a:lnTo>
                          <a:pt x="18361" y="100356"/>
                        </a:lnTo>
                        <a:lnTo>
                          <a:pt x="39390" y="59346"/>
                        </a:lnTo>
                        <a:lnTo>
                          <a:pt x="66608" y="27663"/>
                        </a:lnTo>
                        <a:lnTo>
                          <a:pt x="98734" y="7237"/>
                        </a:lnTo>
                        <a:lnTo>
                          <a:pt x="134486" y="0"/>
                        </a:lnTo>
                        <a:lnTo>
                          <a:pt x="701260" y="0"/>
                        </a:lnTo>
                        <a:lnTo>
                          <a:pt x="769146" y="27663"/>
                        </a:lnTo>
                        <a:lnTo>
                          <a:pt x="796367" y="59346"/>
                        </a:lnTo>
                        <a:lnTo>
                          <a:pt x="817396" y="100356"/>
                        </a:lnTo>
                        <a:lnTo>
                          <a:pt x="830954" y="148763"/>
                        </a:lnTo>
                        <a:lnTo>
                          <a:pt x="835758" y="202635"/>
                        </a:lnTo>
                        <a:lnTo>
                          <a:pt x="835758" y="1013106"/>
                        </a:lnTo>
                        <a:lnTo>
                          <a:pt x="830954" y="1066974"/>
                        </a:lnTo>
                        <a:lnTo>
                          <a:pt x="817396" y="1115379"/>
                        </a:lnTo>
                        <a:lnTo>
                          <a:pt x="796367" y="1156390"/>
                        </a:lnTo>
                        <a:lnTo>
                          <a:pt x="769146" y="1188075"/>
                        </a:lnTo>
                        <a:lnTo>
                          <a:pt x="701260" y="1215741"/>
                        </a:lnTo>
                        <a:lnTo>
                          <a:pt x="134486" y="1215741"/>
                        </a:lnTo>
                        <a:lnTo>
                          <a:pt x="66608" y="1188075"/>
                        </a:lnTo>
                        <a:lnTo>
                          <a:pt x="39390" y="1156390"/>
                        </a:lnTo>
                        <a:lnTo>
                          <a:pt x="18361" y="1115379"/>
                        </a:lnTo>
                        <a:lnTo>
                          <a:pt x="4804" y="1066974"/>
                        </a:lnTo>
                        <a:lnTo>
                          <a:pt x="0" y="1013106"/>
                        </a:lnTo>
                        <a:lnTo>
                          <a:pt x="0" y="202635"/>
                        </a:lnTo>
                        <a:close/>
                      </a:path>
                    </a:pathLst>
                  </a:custGeom>
                  <a:ln w="10396">
                    <a:solidFill>
                      <a:srgbClr val="2E484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object 21">
                    <a:extLst>
                      <a:ext uri="{FF2B5EF4-FFF2-40B4-BE49-F238E27FC236}">
                        <a16:creationId xmlns:a16="http://schemas.microsoft.com/office/drawing/2014/main" id="{626955CF-A8FD-1EC9-B254-5D88A7DE75A2}"/>
                      </a:ext>
                    </a:extLst>
                  </p:cNvPr>
                  <p:cNvSpPr/>
                  <p:nvPr/>
                </p:nvSpPr>
                <p:spPr>
                  <a:xfrm>
                    <a:off x="5349737" y="3955250"/>
                    <a:ext cx="835200" cy="1076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129" h="1205229">
                        <a:moveTo>
                          <a:pt x="0" y="179993"/>
                        </a:moveTo>
                        <a:lnTo>
                          <a:pt x="6675" y="123101"/>
                        </a:lnTo>
                        <a:lnTo>
                          <a:pt x="25264" y="73691"/>
                        </a:lnTo>
                        <a:lnTo>
                          <a:pt x="53609" y="34727"/>
                        </a:lnTo>
                        <a:lnTo>
                          <a:pt x="89555" y="9176"/>
                        </a:lnTo>
                        <a:lnTo>
                          <a:pt x="130944" y="0"/>
                        </a:lnTo>
                        <a:lnTo>
                          <a:pt x="654686" y="0"/>
                        </a:lnTo>
                        <a:lnTo>
                          <a:pt x="696075" y="9176"/>
                        </a:lnTo>
                        <a:lnTo>
                          <a:pt x="732021" y="34727"/>
                        </a:lnTo>
                        <a:lnTo>
                          <a:pt x="760366" y="73691"/>
                        </a:lnTo>
                        <a:lnTo>
                          <a:pt x="778955" y="123101"/>
                        </a:lnTo>
                        <a:lnTo>
                          <a:pt x="785631" y="179993"/>
                        </a:lnTo>
                        <a:lnTo>
                          <a:pt x="785631" y="1024759"/>
                        </a:lnTo>
                        <a:lnTo>
                          <a:pt x="778955" y="1081643"/>
                        </a:lnTo>
                        <a:lnTo>
                          <a:pt x="760366" y="1131052"/>
                        </a:lnTo>
                        <a:lnTo>
                          <a:pt x="732021" y="1170018"/>
                        </a:lnTo>
                        <a:lnTo>
                          <a:pt x="696075" y="1195574"/>
                        </a:lnTo>
                        <a:lnTo>
                          <a:pt x="654686" y="1204753"/>
                        </a:lnTo>
                        <a:lnTo>
                          <a:pt x="130944" y="1204753"/>
                        </a:lnTo>
                        <a:lnTo>
                          <a:pt x="89555" y="1195574"/>
                        </a:lnTo>
                        <a:lnTo>
                          <a:pt x="53609" y="1170018"/>
                        </a:lnTo>
                        <a:lnTo>
                          <a:pt x="25264" y="1131052"/>
                        </a:lnTo>
                        <a:lnTo>
                          <a:pt x="6675" y="1081643"/>
                        </a:lnTo>
                        <a:lnTo>
                          <a:pt x="0" y="1024759"/>
                        </a:lnTo>
                        <a:lnTo>
                          <a:pt x="0" y="179993"/>
                        </a:lnTo>
                        <a:close/>
                      </a:path>
                    </a:pathLst>
                  </a:custGeom>
                  <a:ln w="10396">
                    <a:solidFill>
                      <a:srgbClr val="2E484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object 22">
                    <a:extLst>
                      <a:ext uri="{FF2B5EF4-FFF2-40B4-BE49-F238E27FC236}">
                        <a16:creationId xmlns:a16="http://schemas.microsoft.com/office/drawing/2014/main" id="{164EE89B-945F-0AFD-8AEF-6133AEB322D2}"/>
                      </a:ext>
                    </a:extLst>
                  </p:cNvPr>
                  <p:cNvSpPr/>
                  <p:nvPr/>
                </p:nvSpPr>
                <p:spPr>
                  <a:xfrm>
                    <a:off x="6493139" y="4035267"/>
                    <a:ext cx="1229995" cy="8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9995" h="854075">
                        <a:moveTo>
                          <a:pt x="1079138" y="853507"/>
                        </a:moveTo>
                        <a:lnTo>
                          <a:pt x="150324" y="853507"/>
                        </a:lnTo>
                        <a:lnTo>
                          <a:pt x="102812" y="846255"/>
                        </a:lnTo>
                        <a:lnTo>
                          <a:pt x="61547" y="826062"/>
                        </a:lnTo>
                        <a:lnTo>
                          <a:pt x="29005" y="795270"/>
                        </a:lnTo>
                        <a:lnTo>
                          <a:pt x="7664" y="756220"/>
                        </a:lnTo>
                        <a:lnTo>
                          <a:pt x="0" y="711256"/>
                        </a:lnTo>
                        <a:lnTo>
                          <a:pt x="0" y="142251"/>
                        </a:lnTo>
                        <a:lnTo>
                          <a:pt x="7664" y="97291"/>
                        </a:lnTo>
                        <a:lnTo>
                          <a:pt x="29005" y="58242"/>
                        </a:lnTo>
                        <a:lnTo>
                          <a:pt x="61547" y="27448"/>
                        </a:lnTo>
                        <a:lnTo>
                          <a:pt x="102812" y="7252"/>
                        </a:lnTo>
                        <a:lnTo>
                          <a:pt x="150324" y="0"/>
                        </a:lnTo>
                        <a:lnTo>
                          <a:pt x="1079138" y="0"/>
                        </a:lnTo>
                        <a:lnTo>
                          <a:pt x="1126649" y="7252"/>
                        </a:lnTo>
                        <a:lnTo>
                          <a:pt x="1167911" y="27448"/>
                        </a:lnTo>
                        <a:lnTo>
                          <a:pt x="1200449" y="58242"/>
                        </a:lnTo>
                        <a:lnTo>
                          <a:pt x="1221788" y="97291"/>
                        </a:lnTo>
                        <a:lnTo>
                          <a:pt x="1229451" y="142251"/>
                        </a:lnTo>
                        <a:lnTo>
                          <a:pt x="1229451" y="711256"/>
                        </a:lnTo>
                        <a:lnTo>
                          <a:pt x="1221788" y="756220"/>
                        </a:lnTo>
                        <a:lnTo>
                          <a:pt x="1200449" y="795270"/>
                        </a:lnTo>
                        <a:lnTo>
                          <a:pt x="1167911" y="826062"/>
                        </a:lnTo>
                        <a:lnTo>
                          <a:pt x="1126649" y="846255"/>
                        </a:lnTo>
                        <a:lnTo>
                          <a:pt x="1079138" y="853507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object 23">
                    <a:extLst>
                      <a:ext uri="{FF2B5EF4-FFF2-40B4-BE49-F238E27FC236}">
                        <a16:creationId xmlns:a16="http://schemas.microsoft.com/office/drawing/2014/main" id="{96501E5B-1DD5-CC45-10A7-2AC93C5957DE}"/>
                      </a:ext>
                    </a:extLst>
                  </p:cNvPr>
                  <p:cNvSpPr/>
                  <p:nvPr/>
                </p:nvSpPr>
                <p:spPr>
                  <a:xfrm>
                    <a:off x="9231202" y="3984165"/>
                    <a:ext cx="980935" cy="1078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6304" h="862964">
                        <a:moveTo>
                          <a:pt x="797092" y="862651"/>
                        </a:moveTo>
                        <a:lnTo>
                          <a:pt x="118847" y="862651"/>
                        </a:lnTo>
                        <a:lnTo>
                          <a:pt x="72582" y="851354"/>
                        </a:lnTo>
                        <a:lnTo>
                          <a:pt x="34805" y="820544"/>
                        </a:lnTo>
                        <a:lnTo>
                          <a:pt x="9338" y="774844"/>
                        </a:lnTo>
                        <a:lnTo>
                          <a:pt x="0" y="718875"/>
                        </a:lnTo>
                        <a:lnTo>
                          <a:pt x="0" y="143775"/>
                        </a:lnTo>
                        <a:lnTo>
                          <a:pt x="9338" y="87816"/>
                        </a:lnTo>
                        <a:lnTo>
                          <a:pt x="34805" y="42115"/>
                        </a:lnTo>
                        <a:lnTo>
                          <a:pt x="72582" y="11300"/>
                        </a:lnTo>
                        <a:lnTo>
                          <a:pt x="118847" y="0"/>
                        </a:lnTo>
                        <a:lnTo>
                          <a:pt x="797092" y="0"/>
                        </a:lnTo>
                        <a:lnTo>
                          <a:pt x="843352" y="11300"/>
                        </a:lnTo>
                        <a:lnTo>
                          <a:pt x="881129" y="42115"/>
                        </a:lnTo>
                        <a:lnTo>
                          <a:pt x="906600" y="87816"/>
                        </a:lnTo>
                        <a:lnTo>
                          <a:pt x="915939" y="143775"/>
                        </a:lnTo>
                        <a:lnTo>
                          <a:pt x="915939" y="718875"/>
                        </a:lnTo>
                        <a:lnTo>
                          <a:pt x="906600" y="774844"/>
                        </a:lnTo>
                        <a:lnTo>
                          <a:pt x="881129" y="820544"/>
                        </a:lnTo>
                        <a:lnTo>
                          <a:pt x="843352" y="851354"/>
                        </a:lnTo>
                        <a:lnTo>
                          <a:pt x="797092" y="862651"/>
                        </a:lnTo>
                        <a:close/>
                      </a:path>
                    </a:pathLst>
                  </a:custGeom>
                  <a:solidFill>
                    <a:srgbClr val="BBBEC3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object 26">
                    <a:extLst>
                      <a:ext uri="{FF2B5EF4-FFF2-40B4-BE49-F238E27FC236}">
                        <a16:creationId xmlns:a16="http://schemas.microsoft.com/office/drawing/2014/main" id="{3D9949EB-E339-7256-6562-123ED748736D}"/>
                      </a:ext>
                    </a:extLst>
                  </p:cNvPr>
                  <p:cNvSpPr txBox="1"/>
                  <p:nvPr/>
                </p:nvSpPr>
                <p:spPr>
                  <a:xfrm>
                    <a:off x="628355" y="2304739"/>
                    <a:ext cx="3344952" cy="1540677"/>
                  </a:xfrm>
                  <a:prstGeom prst="rect">
                    <a:avLst/>
                  </a:prstGeom>
                </p:spPr>
                <p:txBody>
                  <a:bodyPr vert="horz" wrap="square" lIns="0" tIns="29209" rIns="0" bIns="0" rtlCol="0">
                    <a:spAutoFit/>
                  </a:bodyPr>
                  <a:lstStyle/>
                  <a:p>
                    <a:pPr marL="114300" marR="5080" lvl="0" indent="-102235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229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Char char="•"/>
                      <a:tabLst>
                        <a:tab pos="109855" algn="l"/>
                      </a:tabLst>
                      <a:defRPr/>
                    </a:pPr>
                    <a:r>
                      <a: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Cervical cancer: IA1 + LVSI - IB1  (&lt;4 cm), </a:t>
                    </a:r>
                    <a:r>
                      <a:rPr kumimoji="0" lang="cs-CZ" sz="1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  </a:t>
                    </a:r>
                    <a:r>
                      <a: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OR less than  2 cm if FST</a:t>
                    </a:r>
                  </a:p>
                  <a:p>
                    <a:pPr marL="114300" marR="77470" lvl="0" indent="-102235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Char char="•"/>
                      <a:tabLst>
                        <a:tab pos="114935" algn="l"/>
                      </a:tabLst>
                      <a:defRPr/>
                    </a:pPr>
                    <a:r>
                      <a: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No suspicious LN  or distant metastases</a:t>
                    </a:r>
                  </a:p>
                  <a:p>
                    <a:pPr marL="114300" marR="258445" lvl="0" indent="-102235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185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Char char="•"/>
                      <a:tabLst>
                        <a:tab pos="114935" algn="l"/>
                      </a:tabLst>
                      <a:defRPr/>
                    </a:pPr>
                    <a:r>
                      <a: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Squamous cell OR  adenocarcinoma  usual type</a:t>
                    </a:r>
                  </a:p>
                  <a:p>
                    <a:pPr marL="114300" marR="258445" lvl="0" indent="-102235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185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Char char="•"/>
                      <a:tabLst>
                        <a:tab pos="114935" algn="l"/>
                      </a:tabLst>
                      <a:defRPr/>
                    </a:pPr>
                    <a:r>
                      <a: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517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Scheduled for primary surgical treatment with SLN biopsy without PLND</a:t>
                    </a:r>
                  </a:p>
                </p:txBody>
              </p:sp>
              <p:sp>
                <p:nvSpPr>
                  <p:cNvPr id="76" name="object 27">
                    <a:extLst>
                      <a:ext uri="{FF2B5EF4-FFF2-40B4-BE49-F238E27FC236}">
                        <a16:creationId xmlns:a16="http://schemas.microsoft.com/office/drawing/2014/main" id="{4B434355-D576-E241-13F4-32EAAC25AC3D}"/>
                      </a:ext>
                    </a:extLst>
                  </p:cNvPr>
                  <p:cNvSpPr txBox="1"/>
                  <p:nvPr/>
                </p:nvSpPr>
                <p:spPr>
                  <a:xfrm>
                    <a:off x="4336715" y="2693834"/>
                    <a:ext cx="679321" cy="636072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46355" marR="38735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Bilateral  SLN</a:t>
                    </a:r>
                    <a:endPara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detection</a:t>
                    </a:r>
                    <a:endPara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</p:txBody>
              </p:sp>
              <p:sp>
                <p:nvSpPr>
                  <p:cNvPr id="77" name="object 28">
                    <a:extLst>
                      <a:ext uri="{FF2B5EF4-FFF2-40B4-BE49-F238E27FC236}">
                        <a16:creationId xmlns:a16="http://schemas.microsoft.com/office/drawing/2014/main" id="{008ADC1D-0C8A-BA38-2582-CBD5B1D97597}"/>
                      </a:ext>
                    </a:extLst>
                  </p:cNvPr>
                  <p:cNvSpPr txBox="1"/>
                  <p:nvPr/>
                </p:nvSpPr>
                <p:spPr>
                  <a:xfrm>
                    <a:off x="5461986" y="2648860"/>
                    <a:ext cx="659765" cy="843821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marR="5080" lvl="0" indent="1905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Negative  on frozen  section</a:t>
                    </a:r>
                    <a:endPara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</p:txBody>
              </p:sp>
              <p:sp>
                <p:nvSpPr>
                  <p:cNvPr id="78" name="object 29">
                    <a:extLst>
                      <a:ext uri="{FF2B5EF4-FFF2-40B4-BE49-F238E27FC236}">
                        <a16:creationId xmlns:a16="http://schemas.microsoft.com/office/drawing/2014/main" id="{515C1556-2CC3-338F-0790-EC76A35E224F}"/>
                      </a:ext>
                    </a:extLst>
                  </p:cNvPr>
                  <p:cNvSpPr txBox="1"/>
                  <p:nvPr/>
                </p:nvSpPr>
                <p:spPr>
                  <a:xfrm>
                    <a:off x="6516214" y="2495611"/>
                    <a:ext cx="1181890" cy="936603"/>
                  </a:xfrm>
                  <a:prstGeom prst="rect">
                    <a:avLst/>
                  </a:prstGeom>
                </p:spPr>
                <p:txBody>
                  <a:bodyPr vert="horz" wrap="square" lIns="0" tIns="12700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s-CZ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</a:rPr>
                      <a:t>SLN</a:t>
                    </a:r>
                    <a:r>
                      <a:rPr kumimoji="0" lang="en-GB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</a:rPr>
                      <a:t> cohort</a:t>
                    </a:r>
                    <a:endParaRPr kumimoji="0" lang="en-GB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</a:endParaRPr>
                  </a:p>
                  <a:p>
                    <a:pPr marL="31115" marR="23495" lvl="0" indent="0" algn="ctr" defTabSz="914400" rtl="0" eaLnBrk="1" fontAlgn="auto" latinLnBrk="0" hangingPunct="1">
                      <a:lnSpc>
                        <a:spcPct val="105200"/>
                      </a:lnSpc>
                      <a:spcBef>
                        <a:spcPts val="81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EABAA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No further  LN dissection</a:t>
                    </a:r>
                  </a:p>
                </p:txBody>
              </p:sp>
              <p:sp>
                <p:nvSpPr>
                  <p:cNvPr id="79" name="object 30">
                    <a:extLst>
                      <a:ext uri="{FF2B5EF4-FFF2-40B4-BE49-F238E27FC236}">
                        <a16:creationId xmlns:a16="http://schemas.microsoft.com/office/drawing/2014/main" id="{17FEA174-303D-2C89-A143-6DDC7ED6D753}"/>
                      </a:ext>
                    </a:extLst>
                  </p:cNvPr>
                  <p:cNvSpPr txBox="1"/>
                  <p:nvPr/>
                </p:nvSpPr>
                <p:spPr>
                  <a:xfrm>
                    <a:off x="8033664" y="2634521"/>
                    <a:ext cx="892046" cy="824585"/>
                  </a:xfrm>
                  <a:prstGeom prst="rect">
                    <a:avLst/>
                  </a:prstGeom>
                </p:spPr>
                <p:txBody>
                  <a:bodyPr vert="horz" wrap="square" lIns="0" tIns="16510" rIns="0" bIns="0" rtlCol="0">
                    <a:spAutoFit/>
                  </a:bodyPr>
                  <a:lstStyle/>
                  <a:p>
                    <a:pPr marL="42545" marR="34925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3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Radical  hysterectomy  or</a:t>
                    </a:r>
                    <a:endParaRPr kumimoji="0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  <a:p>
                    <a:pPr marL="12700" marR="508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fertility-sparing  procedure</a:t>
                    </a:r>
                    <a:endParaRPr kumimoji="0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</p:txBody>
              </p:sp>
              <p:sp>
                <p:nvSpPr>
                  <p:cNvPr id="80" name="object 31">
                    <a:extLst>
                      <a:ext uri="{FF2B5EF4-FFF2-40B4-BE49-F238E27FC236}">
                        <a16:creationId xmlns:a16="http://schemas.microsoft.com/office/drawing/2014/main" id="{32D42470-14F3-C35A-7A90-8146D4F5142E}"/>
                      </a:ext>
                    </a:extLst>
                  </p:cNvPr>
                  <p:cNvSpPr txBox="1"/>
                  <p:nvPr/>
                </p:nvSpPr>
                <p:spPr>
                  <a:xfrm>
                    <a:off x="9338072" y="2699318"/>
                    <a:ext cx="809625" cy="694690"/>
                  </a:xfrm>
                  <a:prstGeom prst="rect">
                    <a:avLst/>
                  </a:prstGeom>
                </p:spPr>
                <p:txBody>
                  <a:bodyPr vert="horz" wrap="square" lIns="0" tIns="1397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ts val="1380"/>
                      </a:lnSpc>
                      <a:spcBef>
                        <a:spcPts val="11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SLN</a:t>
                    </a:r>
                    <a:endParaRPr kumimoji="0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ts val="138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Ultrastaging</a:t>
                    </a:r>
                    <a:endParaRPr kumimoji="0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23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Final histology</a:t>
                    </a:r>
                    <a:endParaRPr kumimoji="0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</p:txBody>
              </p:sp>
              <p:sp>
                <p:nvSpPr>
                  <p:cNvPr id="81" name="object 32">
                    <a:extLst>
                      <a:ext uri="{FF2B5EF4-FFF2-40B4-BE49-F238E27FC236}">
                        <a16:creationId xmlns:a16="http://schemas.microsoft.com/office/drawing/2014/main" id="{CDE14CB7-1E60-050A-0A13-D9DD4B8B5330}"/>
                      </a:ext>
                    </a:extLst>
                  </p:cNvPr>
                  <p:cNvSpPr txBox="1"/>
                  <p:nvPr/>
                </p:nvSpPr>
                <p:spPr>
                  <a:xfrm>
                    <a:off x="10588855" y="2855256"/>
                    <a:ext cx="638810" cy="398827"/>
                  </a:xfrm>
                  <a:prstGeom prst="rect">
                    <a:avLst/>
                  </a:prstGeom>
                </p:spPr>
                <p:txBody>
                  <a:bodyPr vert="horz" wrap="square" lIns="0" tIns="13970" rIns="0" bIns="0" rtlCol="0">
                    <a:spAutoFit/>
                  </a:bodyPr>
                  <a:lstStyle/>
                  <a:p>
                    <a:pPr marL="1270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1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Follow up</a:t>
                    </a:r>
                    <a:endParaRPr kumimoji="0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</p:txBody>
              </p:sp>
              <p:sp>
                <p:nvSpPr>
                  <p:cNvPr id="82" name="object 33">
                    <a:extLst>
                      <a:ext uri="{FF2B5EF4-FFF2-40B4-BE49-F238E27FC236}">
                        <a16:creationId xmlns:a16="http://schemas.microsoft.com/office/drawing/2014/main" id="{14F73013-DEE9-87AC-024D-B4CB69D73315}"/>
                      </a:ext>
                    </a:extLst>
                  </p:cNvPr>
                  <p:cNvSpPr txBox="1"/>
                  <p:nvPr/>
                </p:nvSpPr>
                <p:spPr>
                  <a:xfrm>
                    <a:off x="9182221" y="4212215"/>
                    <a:ext cx="1078895" cy="713016"/>
                  </a:xfrm>
                  <a:prstGeom prst="rect">
                    <a:avLst/>
                  </a:prstGeom>
                </p:spPr>
                <p:txBody>
                  <a:bodyPr vert="horz" wrap="square" lIns="0" tIns="45085" rIns="0" bIns="0" rtlCol="0">
                    <a:spAutoFit/>
                  </a:bodyPr>
                  <a:lstStyle/>
                  <a:p>
                    <a:pPr marL="12065" marR="5080" lvl="0" indent="0" algn="ctr" defTabSz="914400" rtl="0" eaLnBrk="1" fontAlgn="auto" latinLnBrk="0" hangingPunct="1">
                      <a:lnSpc>
                        <a:spcPts val="1260"/>
                      </a:lnSpc>
                      <a:spcBef>
                        <a:spcPts val="35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Positive  SLN/</a:t>
                    </a:r>
                    <a:r>
                      <a:rPr kumimoji="0" lang="cs-CZ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 </a:t>
                    </a:r>
                    <a:r>
                      <a:rPr kumimoji="0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parametria</a:t>
                    </a:r>
                    <a:endParaRPr kumimoji="0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  <a:p>
                    <a:pPr marL="146050" marR="138430" lvl="0" indent="0" algn="ctr" defTabSz="914400" rtl="0" eaLnBrk="1" fontAlgn="auto" latinLnBrk="0" hangingPunct="1">
                      <a:lnSpc>
                        <a:spcPts val="1260"/>
                      </a:lnSpc>
                      <a:spcBef>
                        <a:spcPts val="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/resection  margins</a:t>
                    </a:r>
                    <a:endParaRPr kumimoji="0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</p:txBody>
              </p:sp>
              <p:sp>
                <p:nvSpPr>
                  <p:cNvPr id="83" name="object 34">
                    <a:extLst>
                      <a:ext uri="{FF2B5EF4-FFF2-40B4-BE49-F238E27FC236}">
                        <a16:creationId xmlns:a16="http://schemas.microsoft.com/office/drawing/2014/main" id="{775F6601-336A-6E9D-57F4-67CB6AB3D1AA}"/>
                      </a:ext>
                    </a:extLst>
                  </p:cNvPr>
                  <p:cNvSpPr/>
                  <p:nvPr/>
                </p:nvSpPr>
                <p:spPr>
                  <a:xfrm>
                    <a:off x="10513786" y="3981418"/>
                    <a:ext cx="816360" cy="1076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6304" h="862964">
                        <a:moveTo>
                          <a:pt x="797092" y="862651"/>
                        </a:moveTo>
                        <a:lnTo>
                          <a:pt x="118847" y="862651"/>
                        </a:lnTo>
                        <a:lnTo>
                          <a:pt x="72582" y="851354"/>
                        </a:lnTo>
                        <a:lnTo>
                          <a:pt x="34805" y="820544"/>
                        </a:lnTo>
                        <a:lnTo>
                          <a:pt x="9338" y="774844"/>
                        </a:lnTo>
                        <a:lnTo>
                          <a:pt x="0" y="718875"/>
                        </a:lnTo>
                        <a:lnTo>
                          <a:pt x="0" y="143775"/>
                        </a:lnTo>
                        <a:lnTo>
                          <a:pt x="9338" y="87816"/>
                        </a:lnTo>
                        <a:lnTo>
                          <a:pt x="34805" y="42115"/>
                        </a:lnTo>
                        <a:lnTo>
                          <a:pt x="72582" y="11300"/>
                        </a:lnTo>
                        <a:lnTo>
                          <a:pt x="118847" y="0"/>
                        </a:lnTo>
                        <a:lnTo>
                          <a:pt x="797092" y="0"/>
                        </a:lnTo>
                        <a:lnTo>
                          <a:pt x="843352" y="11300"/>
                        </a:lnTo>
                        <a:lnTo>
                          <a:pt x="881129" y="42115"/>
                        </a:lnTo>
                        <a:lnTo>
                          <a:pt x="906600" y="87816"/>
                        </a:lnTo>
                        <a:lnTo>
                          <a:pt x="915939" y="143775"/>
                        </a:lnTo>
                        <a:lnTo>
                          <a:pt x="915939" y="718875"/>
                        </a:lnTo>
                        <a:lnTo>
                          <a:pt x="906600" y="774844"/>
                        </a:lnTo>
                        <a:lnTo>
                          <a:pt x="881129" y="820544"/>
                        </a:lnTo>
                        <a:lnTo>
                          <a:pt x="843352" y="851354"/>
                        </a:lnTo>
                        <a:lnTo>
                          <a:pt x="797092" y="862651"/>
                        </a:lnTo>
                        <a:close/>
                      </a:path>
                    </a:pathLst>
                  </a:custGeom>
                  <a:solidFill>
                    <a:srgbClr val="BBBEC3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object 35">
                    <a:extLst>
                      <a:ext uri="{FF2B5EF4-FFF2-40B4-BE49-F238E27FC236}">
                        <a16:creationId xmlns:a16="http://schemas.microsoft.com/office/drawing/2014/main" id="{D0B2CA6D-6862-54F1-69E2-31DBEDC7851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19541" y="4297481"/>
                    <a:ext cx="704606" cy="379591"/>
                  </a:xfrm>
                  <a:prstGeom prst="rect">
                    <a:avLst/>
                  </a:prstGeom>
                </p:spPr>
                <p:txBody>
                  <a:bodyPr vert="horz" wrap="square" lIns="0" tIns="45085" rIns="0" bIns="0" rtlCol="0">
                    <a:spAutoFit/>
                  </a:bodyPr>
                  <a:lstStyle/>
                  <a:p>
                    <a:pPr marL="12700" marR="5080" lvl="0" indent="26034" algn="l" defTabSz="914400" rtl="0" eaLnBrk="1" fontAlgn="auto" latinLnBrk="0" hangingPunct="1">
                      <a:lnSpc>
                        <a:spcPts val="1260"/>
                      </a:lnSpc>
                      <a:spcBef>
                        <a:spcPts val="35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Adjuvant  </a:t>
                    </a:r>
                    <a:r>
                      <a:rPr kumimoji="0" sz="125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ChemoRT</a:t>
                    </a:r>
                    <a:endParaRPr kumimoji="0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</p:txBody>
              </p:sp>
              <p:sp>
                <p:nvSpPr>
                  <p:cNvPr id="85" name="object 39">
                    <a:extLst>
                      <a:ext uri="{FF2B5EF4-FFF2-40B4-BE49-F238E27FC236}">
                        <a16:creationId xmlns:a16="http://schemas.microsoft.com/office/drawing/2014/main" id="{C822A8D7-E9B8-792C-8D2E-F8D77AF49C4C}"/>
                      </a:ext>
                    </a:extLst>
                  </p:cNvPr>
                  <p:cNvSpPr txBox="1"/>
                  <p:nvPr/>
                </p:nvSpPr>
                <p:spPr>
                  <a:xfrm>
                    <a:off x="4235852" y="3955024"/>
                    <a:ext cx="872400" cy="1051570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marR="508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SLN not  detected or  detected  only  unilaterally</a:t>
                    </a:r>
                    <a:endPara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rebuchet MS"/>
                    </a:endParaRPr>
                  </a:p>
                </p:txBody>
              </p:sp>
              <p:sp>
                <p:nvSpPr>
                  <p:cNvPr id="86" name="object 40">
                    <a:extLst>
                      <a:ext uri="{FF2B5EF4-FFF2-40B4-BE49-F238E27FC236}">
                        <a16:creationId xmlns:a16="http://schemas.microsoft.com/office/drawing/2014/main" id="{B1ACF3EC-95BE-DF82-070A-FEF6A50BD87F}"/>
                      </a:ext>
                    </a:extLst>
                  </p:cNvPr>
                  <p:cNvSpPr txBox="1"/>
                  <p:nvPr/>
                </p:nvSpPr>
                <p:spPr>
                  <a:xfrm>
                    <a:off x="5390566" y="4097939"/>
                    <a:ext cx="760730" cy="850900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marR="5080" lvl="0" indent="-635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At least  unilateral  systematic  </a:t>
                    </a:r>
                    <a:r>
                      <a:rPr kumimoji="0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504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rPr>
                      <a:t>PLND</a:t>
                    </a:r>
                  </a:p>
                </p:txBody>
              </p:sp>
              <p:sp>
                <p:nvSpPr>
                  <p:cNvPr id="87" name="object 41">
                    <a:extLst>
                      <a:ext uri="{FF2B5EF4-FFF2-40B4-BE49-F238E27FC236}">
                        <a16:creationId xmlns:a16="http://schemas.microsoft.com/office/drawing/2014/main" id="{95EB512D-A752-9734-E3B3-2F61CD3C2BAE}"/>
                      </a:ext>
                    </a:extLst>
                  </p:cNvPr>
                  <p:cNvSpPr txBox="1"/>
                  <p:nvPr/>
                </p:nvSpPr>
                <p:spPr>
                  <a:xfrm>
                    <a:off x="6570183" y="4220362"/>
                    <a:ext cx="1083310" cy="489878"/>
                  </a:xfrm>
                  <a:prstGeom prst="rect">
                    <a:avLst/>
                  </a:prstGeom>
                </p:spPr>
                <p:txBody>
                  <a:bodyPr vert="horz" wrap="square" lIns="0" tIns="27940" rIns="0" bIns="0" rtlCol="0">
                    <a:spAutoFit/>
                  </a:bodyPr>
                  <a:lstStyle/>
                  <a:p>
                    <a:pPr marL="0" marR="5080" lvl="0" indent="-13843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EABAA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</a:rPr>
                      <a:t>Control cohort</a:t>
                    </a:r>
                  </a:p>
                </p:txBody>
              </p:sp>
              <p:grpSp>
                <p:nvGrpSpPr>
                  <p:cNvPr id="88" name="object 58">
                    <a:extLst>
                      <a:ext uri="{FF2B5EF4-FFF2-40B4-BE49-F238E27FC236}">
                        <a16:creationId xmlns:a16="http://schemas.microsoft.com/office/drawing/2014/main" id="{B9F6A72C-1FD7-B4D2-5327-69B8D5E8E7C0}"/>
                      </a:ext>
                    </a:extLst>
                  </p:cNvPr>
                  <p:cNvGrpSpPr/>
                  <p:nvPr/>
                </p:nvGrpSpPr>
                <p:grpSpPr>
                  <a:xfrm>
                    <a:off x="3940674" y="2920424"/>
                    <a:ext cx="7076219" cy="1634850"/>
                    <a:chOff x="2103747" y="3622771"/>
                    <a:chExt cx="7076219" cy="1634850"/>
                  </a:xfrm>
                </p:grpSpPr>
                <p:sp>
                  <p:nvSpPr>
                    <p:cNvPr id="90" name="object 59">
                      <a:extLst>
                        <a:ext uri="{FF2B5EF4-FFF2-40B4-BE49-F238E27FC236}">
                          <a16:creationId xmlns:a16="http://schemas.microsoft.com/office/drawing/2014/main" id="{657298DC-FF3E-ED74-93C9-0969815941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0786" y="4407356"/>
                      <a:ext cx="1924050" cy="8502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24050" h="850264">
                          <a:moveTo>
                            <a:pt x="254495" y="129286"/>
                          </a:moveTo>
                          <a:lnTo>
                            <a:pt x="190881" y="129286"/>
                          </a:lnTo>
                          <a:lnTo>
                            <a:pt x="190881" y="0"/>
                          </a:lnTo>
                          <a:lnTo>
                            <a:pt x="63627" y="0"/>
                          </a:lnTo>
                          <a:lnTo>
                            <a:pt x="63627" y="129286"/>
                          </a:lnTo>
                          <a:lnTo>
                            <a:pt x="0" y="129286"/>
                          </a:lnTo>
                          <a:lnTo>
                            <a:pt x="127241" y="253212"/>
                          </a:lnTo>
                          <a:lnTo>
                            <a:pt x="254495" y="129286"/>
                          </a:lnTo>
                          <a:close/>
                        </a:path>
                        <a:path w="1924050" h="850264">
                          <a:moveTo>
                            <a:pt x="811644" y="726008"/>
                          </a:moveTo>
                          <a:lnTo>
                            <a:pt x="684390" y="602094"/>
                          </a:lnTo>
                          <a:lnTo>
                            <a:pt x="684390" y="664057"/>
                          </a:lnTo>
                          <a:lnTo>
                            <a:pt x="551637" y="664057"/>
                          </a:lnTo>
                          <a:lnTo>
                            <a:pt x="551637" y="787971"/>
                          </a:lnTo>
                          <a:lnTo>
                            <a:pt x="684390" y="787971"/>
                          </a:lnTo>
                          <a:lnTo>
                            <a:pt x="684390" y="849934"/>
                          </a:lnTo>
                          <a:lnTo>
                            <a:pt x="811644" y="726008"/>
                          </a:lnTo>
                          <a:close/>
                        </a:path>
                        <a:path w="1924050" h="850264">
                          <a:moveTo>
                            <a:pt x="1923872" y="726008"/>
                          </a:moveTo>
                          <a:lnTo>
                            <a:pt x="1796630" y="602094"/>
                          </a:lnTo>
                          <a:lnTo>
                            <a:pt x="1796630" y="664057"/>
                          </a:lnTo>
                          <a:lnTo>
                            <a:pt x="1663865" y="664057"/>
                          </a:lnTo>
                          <a:lnTo>
                            <a:pt x="1663865" y="787971"/>
                          </a:lnTo>
                          <a:lnTo>
                            <a:pt x="1796630" y="787971"/>
                          </a:lnTo>
                          <a:lnTo>
                            <a:pt x="1796630" y="849934"/>
                          </a:lnTo>
                          <a:lnTo>
                            <a:pt x="1923872" y="726008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" name="object 60">
                      <a:extLst>
                        <a:ext uri="{FF2B5EF4-FFF2-40B4-BE49-F238E27FC236}">
                          <a16:creationId xmlns:a16="http://schemas.microsoft.com/office/drawing/2014/main" id="{14695F96-B8CB-4E60-C5D6-599414BAC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3069" y="4409930"/>
                      <a:ext cx="251521" cy="228919"/>
                    </a:xfrm>
                    <a:prstGeom prst="rect">
                      <a:avLst/>
                    </a:prstGeom>
                    <a:solidFill>
                      <a:srgbClr val="CADCDC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object 61">
                      <a:extLst>
                        <a:ext uri="{FF2B5EF4-FFF2-40B4-BE49-F238E27FC236}">
                          <a16:creationId xmlns:a16="http://schemas.microsoft.com/office/drawing/2014/main" id="{772F2152-029B-FA35-FC5D-193A9080A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28445" y="4409929"/>
                      <a:ext cx="251521" cy="228919"/>
                    </a:xfrm>
                    <a:prstGeom prst="rect">
                      <a:avLst/>
                    </a:prstGeom>
                    <a:solidFill>
                      <a:srgbClr val="CADCDC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object 62">
                      <a:extLst>
                        <a:ext uri="{FF2B5EF4-FFF2-40B4-BE49-F238E27FC236}">
                          <a16:creationId xmlns:a16="http://schemas.microsoft.com/office/drawing/2014/main" id="{63D0EA14-7080-1504-3E2A-D85984AE7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3747" y="3622771"/>
                      <a:ext cx="6538595" cy="2482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38595" h="248285">
                          <a:moveTo>
                            <a:pt x="260019" y="123913"/>
                          </a:moveTo>
                          <a:lnTo>
                            <a:pt x="132765" y="0"/>
                          </a:lnTo>
                          <a:lnTo>
                            <a:pt x="132765" y="61963"/>
                          </a:lnTo>
                          <a:lnTo>
                            <a:pt x="0" y="61963"/>
                          </a:lnTo>
                          <a:lnTo>
                            <a:pt x="0" y="185851"/>
                          </a:lnTo>
                          <a:lnTo>
                            <a:pt x="132765" y="185851"/>
                          </a:lnTo>
                          <a:lnTo>
                            <a:pt x="132765" y="247815"/>
                          </a:lnTo>
                          <a:lnTo>
                            <a:pt x="260019" y="123913"/>
                          </a:lnTo>
                          <a:close/>
                        </a:path>
                        <a:path w="6538595" h="248285">
                          <a:moveTo>
                            <a:pt x="1388097" y="123913"/>
                          </a:moveTo>
                          <a:lnTo>
                            <a:pt x="1260843" y="0"/>
                          </a:lnTo>
                          <a:lnTo>
                            <a:pt x="1260843" y="61963"/>
                          </a:lnTo>
                          <a:lnTo>
                            <a:pt x="1128077" y="61963"/>
                          </a:lnTo>
                          <a:lnTo>
                            <a:pt x="1128077" y="185851"/>
                          </a:lnTo>
                          <a:lnTo>
                            <a:pt x="1260843" y="185851"/>
                          </a:lnTo>
                          <a:lnTo>
                            <a:pt x="1260843" y="247815"/>
                          </a:lnTo>
                          <a:lnTo>
                            <a:pt x="1388097" y="123913"/>
                          </a:lnTo>
                          <a:close/>
                        </a:path>
                        <a:path w="6538595" h="248285">
                          <a:moveTo>
                            <a:pt x="2500299" y="123913"/>
                          </a:moveTo>
                          <a:lnTo>
                            <a:pt x="2373058" y="0"/>
                          </a:lnTo>
                          <a:lnTo>
                            <a:pt x="2373058" y="61963"/>
                          </a:lnTo>
                          <a:lnTo>
                            <a:pt x="2240292" y="61963"/>
                          </a:lnTo>
                          <a:lnTo>
                            <a:pt x="2240292" y="185851"/>
                          </a:lnTo>
                          <a:lnTo>
                            <a:pt x="2373058" y="185851"/>
                          </a:lnTo>
                          <a:lnTo>
                            <a:pt x="2373058" y="247815"/>
                          </a:lnTo>
                          <a:lnTo>
                            <a:pt x="2500299" y="123913"/>
                          </a:lnTo>
                          <a:close/>
                        </a:path>
                        <a:path w="6538595" h="248285">
                          <a:moveTo>
                            <a:pt x="4034574" y="123913"/>
                          </a:moveTo>
                          <a:lnTo>
                            <a:pt x="3907320" y="0"/>
                          </a:lnTo>
                          <a:lnTo>
                            <a:pt x="3907320" y="61963"/>
                          </a:lnTo>
                          <a:lnTo>
                            <a:pt x="3774567" y="61963"/>
                          </a:lnTo>
                          <a:lnTo>
                            <a:pt x="3774567" y="185851"/>
                          </a:lnTo>
                          <a:lnTo>
                            <a:pt x="3907320" y="185851"/>
                          </a:lnTo>
                          <a:lnTo>
                            <a:pt x="3907320" y="247815"/>
                          </a:lnTo>
                          <a:lnTo>
                            <a:pt x="4034574" y="123913"/>
                          </a:lnTo>
                          <a:close/>
                        </a:path>
                        <a:path w="6538595" h="248285">
                          <a:moveTo>
                            <a:pt x="5286413" y="123913"/>
                          </a:moveTo>
                          <a:lnTo>
                            <a:pt x="5159184" y="0"/>
                          </a:lnTo>
                          <a:lnTo>
                            <a:pt x="5159184" y="61963"/>
                          </a:lnTo>
                          <a:lnTo>
                            <a:pt x="5026406" y="61963"/>
                          </a:lnTo>
                          <a:lnTo>
                            <a:pt x="5026406" y="185851"/>
                          </a:lnTo>
                          <a:lnTo>
                            <a:pt x="5159184" y="185851"/>
                          </a:lnTo>
                          <a:lnTo>
                            <a:pt x="5159184" y="247815"/>
                          </a:lnTo>
                          <a:lnTo>
                            <a:pt x="5286413" y="123913"/>
                          </a:lnTo>
                          <a:close/>
                        </a:path>
                        <a:path w="6538595" h="248285">
                          <a:moveTo>
                            <a:pt x="6538290" y="123913"/>
                          </a:moveTo>
                          <a:lnTo>
                            <a:pt x="6411036" y="0"/>
                          </a:lnTo>
                          <a:lnTo>
                            <a:pt x="6411036" y="61963"/>
                          </a:lnTo>
                          <a:lnTo>
                            <a:pt x="6278270" y="61963"/>
                          </a:lnTo>
                          <a:lnTo>
                            <a:pt x="6278270" y="185851"/>
                          </a:lnTo>
                          <a:lnTo>
                            <a:pt x="6411036" y="185851"/>
                          </a:lnTo>
                          <a:lnTo>
                            <a:pt x="6411036" y="247815"/>
                          </a:lnTo>
                          <a:lnTo>
                            <a:pt x="6538290" y="123913"/>
                          </a:lnTo>
                          <a:close/>
                        </a:path>
                      </a:pathLst>
                    </a:custGeom>
                    <a:solidFill>
                      <a:srgbClr val="0F273D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89" name="Šipka: zahnutá dolů 88">
                    <a:extLst>
                      <a:ext uri="{FF2B5EF4-FFF2-40B4-BE49-F238E27FC236}">
                        <a16:creationId xmlns:a16="http://schemas.microsoft.com/office/drawing/2014/main" id="{08B6C3C4-1171-C164-D5C2-F706F2A7516F}"/>
                      </a:ext>
                    </a:extLst>
                  </p:cNvPr>
                  <p:cNvSpPr/>
                  <p:nvPr/>
                </p:nvSpPr>
                <p:spPr>
                  <a:xfrm flipV="1">
                    <a:off x="9644103" y="5083005"/>
                    <a:ext cx="1360322" cy="634574"/>
                  </a:xfrm>
                  <a:prstGeom prst="curvedDownArrow">
                    <a:avLst/>
                  </a:prstGeom>
                  <a:solidFill>
                    <a:srgbClr val="CADCD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" name="object 48">
                  <a:extLst>
                    <a:ext uri="{FF2B5EF4-FFF2-40B4-BE49-F238E27FC236}">
                      <a16:creationId xmlns:a16="http://schemas.microsoft.com/office/drawing/2014/main" id="{C0CBD037-8512-513E-4E00-09F34913DF7F}"/>
                    </a:ext>
                  </a:extLst>
                </p:cNvPr>
                <p:cNvGrpSpPr/>
                <p:nvPr/>
              </p:nvGrpSpPr>
              <p:grpSpPr>
                <a:xfrm>
                  <a:off x="4025410" y="1951977"/>
                  <a:ext cx="4902292" cy="4634170"/>
                  <a:chOff x="2900740" y="3151673"/>
                  <a:chExt cx="4902292" cy="6342395"/>
                </a:xfrm>
              </p:grpSpPr>
              <p:sp>
                <p:nvSpPr>
                  <p:cNvPr id="56" name="object 49">
                    <a:extLst>
                      <a:ext uri="{FF2B5EF4-FFF2-40B4-BE49-F238E27FC236}">
                        <a16:creationId xmlns:a16="http://schemas.microsoft.com/office/drawing/2014/main" id="{A5AA4C65-ACF6-EA91-5313-D58816BB5B49}"/>
                      </a:ext>
                    </a:extLst>
                  </p:cNvPr>
                  <p:cNvSpPr/>
                  <p:nvPr/>
                </p:nvSpPr>
                <p:spPr>
                  <a:xfrm>
                    <a:off x="7785252" y="6292691"/>
                    <a:ext cx="17780" cy="17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79" h="17779">
                        <a:moveTo>
                          <a:pt x="17650" y="0"/>
                        </a:moveTo>
                        <a:lnTo>
                          <a:pt x="17650" y="17187"/>
                        </a:lnTo>
                        <a:lnTo>
                          <a:pt x="0" y="17187"/>
                        </a:lnTo>
                      </a:path>
                    </a:pathLst>
                  </a:custGeom>
                  <a:ln w="46433">
                    <a:solidFill>
                      <a:srgbClr val="8CC441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object 50">
                    <a:extLst>
                      <a:ext uri="{FF2B5EF4-FFF2-40B4-BE49-F238E27FC236}">
                        <a16:creationId xmlns:a16="http://schemas.microsoft.com/office/drawing/2014/main" id="{311DA5A2-803D-0E20-57C4-C561121614B8}"/>
                      </a:ext>
                    </a:extLst>
                  </p:cNvPr>
                  <p:cNvSpPr/>
                  <p:nvPr/>
                </p:nvSpPr>
                <p:spPr>
                  <a:xfrm>
                    <a:off x="2950405" y="9494068"/>
                    <a:ext cx="472059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0590">
                        <a:moveTo>
                          <a:pt x="472048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45832">
                    <a:solidFill>
                      <a:srgbClr val="2E4847"/>
                    </a:solidFill>
                    <a:prstDash val="dash"/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object 51">
                    <a:extLst>
                      <a:ext uri="{FF2B5EF4-FFF2-40B4-BE49-F238E27FC236}">
                        <a16:creationId xmlns:a16="http://schemas.microsoft.com/office/drawing/2014/main" id="{5BF45148-B588-CC08-A534-47D3C24396D7}"/>
                      </a:ext>
                    </a:extLst>
                  </p:cNvPr>
                  <p:cNvSpPr/>
                  <p:nvPr/>
                </p:nvSpPr>
                <p:spPr>
                  <a:xfrm>
                    <a:off x="2994085" y="6292691"/>
                    <a:ext cx="17780" cy="17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80" h="17779">
                        <a:moveTo>
                          <a:pt x="17650" y="17187"/>
                        </a:moveTo>
                        <a:lnTo>
                          <a:pt x="0" y="17187"/>
                        </a:lnTo>
                        <a:lnTo>
                          <a:pt x="0" y="0"/>
                        </a:lnTo>
                      </a:path>
                    </a:pathLst>
                  </a:custGeom>
                  <a:ln w="46433">
                    <a:solidFill>
                      <a:srgbClr val="8CC441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object 52">
                    <a:extLst>
                      <a:ext uri="{FF2B5EF4-FFF2-40B4-BE49-F238E27FC236}">
                        <a16:creationId xmlns:a16="http://schemas.microsoft.com/office/drawing/2014/main" id="{056C742F-09DA-DAE2-BB57-A39266B55B8F}"/>
                      </a:ext>
                    </a:extLst>
                  </p:cNvPr>
                  <p:cNvSpPr/>
                  <p:nvPr/>
                </p:nvSpPr>
                <p:spPr>
                  <a:xfrm flipH="1">
                    <a:off x="2900740" y="3186023"/>
                    <a:ext cx="45719" cy="6290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3072765">
                        <a:moveTo>
                          <a:pt x="0" y="3072329"/>
                        </a:moveTo>
                        <a:lnTo>
                          <a:pt x="0" y="0"/>
                        </a:lnTo>
                      </a:path>
                    </a:pathLst>
                  </a:custGeom>
                  <a:ln w="47068">
                    <a:solidFill>
                      <a:srgbClr val="2E4847"/>
                    </a:solidFill>
                    <a:prstDash val="dash"/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object 53">
                    <a:extLst>
                      <a:ext uri="{FF2B5EF4-FFF2-40B4-BE49-F238E27FC236}">
                        <a16:creationId xmlns:a16="http://schemas.microsoft.com/office/drawing/2014/main" id="{D96A0578-4A7B-3AC1-B3F8-98DFC1D173AF}"/>
                      </a:ext>
                    </a:extLst>
                  </p:cNvPr>
                  <p:cNvSpPr/>
                  <p:nvPr/>
                </p:nvSpPr>
                <p:spPr>
                  <a:xfrm>
                    <a:off x="2994085" y="3151673"/>
                    <a:ext cx="17780" cy="17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80" h="17780">
                        <a:moveTo>
                          <a:pt x="0" y="17187"/>
                        </a:moveTo>
                        <a:lnTo>
                          <a:pt x="0" y="0"/>
                        </a:lnTo>
                        <a:lnTo>
                          <a:pt x="17650" y="0"/>
                        </a:lnTo>
                      </a:path>
                    </a:pathLst>
                  </a:custGeom>
                  <a:ln w="46433">
                    <a:solidFill>
                      <a:srgbClr val="8CC441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object 54">
                    <a:extLst>
                      <a:ext uri="{FF2B5EF4-FFF2-40B4-BE49-F238E27FC236}">
                        <a16:creationId xmlns:a16="http://schemas.microsoft.com/office/drawing/2014/main" id="{ED914567-1953-37E6-EC73-4DF7A536FFC8}"/>
                      </a:ext>
                    </a:extLst>
                  </p:cNvPr>
                  <p:cNvSpPr/>
                  <p:nvPr/>
                </p:nvSpPr>
                <p:spPr>
                  <a:xfrm>
                    <a:off x="3047096" y="3151673"/>
                    <a:ext cx="472059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0590">
                        <a:moveTo>
                          <a:pt x="0" y="0"/>
                        </a:moveTo>
                        <a:lnTo>
                          <a:pt x="4720493" y="0"/>
                        </a:lnTo>
                      </a:path>
                    </a:pathLst>
                  </a:custGeom>
                  <a:ln w="45832">
                    <a:solidFill>
                      <a:srgbClr val="2E4847"/>
                    </a:solidFill>
                    <a:prstDash val="dash"/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object 55">
                    <a:extLst>
                      <a:ext uri="{FF2B5EF4-FFF2-40B4-BE49-F238E27FC236}">
                        <a16:creationId xmlns:a16="http://schemas.microsoft.com/office/drawing/2014/main" id="{56E6C9C1-9525-81A0-6FFD-1CE4EAE1E914}"/>
                      </a:ext>
                    </a:extLst>
                  </p:cNvPr>
                  <p:cNvSpPr/>
                  <p:nvPr/>
                </p:nvSpPr>
                <p:spPr>
                  <a:xfrm>
                    <a:off x="7785252" y="3151673"/>
                    <a:ext cx="17780" cy="17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79" h="17780">
                        <a:moveTo>
                          <a:pt x="0" y="0"/>
                        </a:moveTo>
                        <a:lnTo>
                          <a:pt x="17650" y="0"/>
                        </a:lnTo>
                        <a:lnTo>
                          <a:pt x="17650" y="17187"/>
                        </a:lnTo>
                      </a:path>
                    </a:pathLst>
                  </a:custGeom>
                  <a:ln w="46433">
                    <a:solidFill>
                      <a:srgbClr val="8CC441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object 56">
                    <a:extLst>
                      <a:ext uri="{FF2B5EF4-FFF2-40B4-BE49-F238E27FC236}">
                        <a16:creationId xmlns:a16="http://schemas.microsoft.com/office/drawing/2014/main" id="{21E09DCE-2DE0-DF5A-0720-E520BA67F4E7}"/>
                      </a:ext>
                    </a:extLst>
                  </p:cNvPr>
                  <p:cNvSpPr/>
                  <p:nvPr/>
                </p:nvSpPr>
                <p:spPr>
                  <a:xfrm flipH="1">
                    <a:off x="7757181" y="3203188"/>
                    <a:ext cx="45719" cy="6183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3072765">
                        <a:moveTo>
                          <a:pt x="0" y="0"/>
                        </a:moveTo>
                        <a:lnTo>
                          <a:pt x="0" y="3072329"/>
                        </a:lnTo>
                      </a:path>
                    </a:pathLst>
                  </a:custGeom>
                  <a:ln w="47068">
                    <a:solidFill>
                      <a:srgbClr val="2E4847"/>
                    </a:solidFill>
                    <a:prstDash val="dash"/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object 57">
                  <a:extLst>
                    <a:ext uri="{FF2B5EF4-FFF2-40B4-BE49-F238E27FC236}">
                      <a16:creationId xmlns:a16="http://schemas.microsoft.com/office/drawing/2014/main" id="{91780814-4969-8A85-907E-C29C41460446}"/>
                    </a:ext>
                  </a:extLst>
                </p:cNvPr>
                <p:cNvSpPr txBox="1"/>
                <p:nvPr/>
              </p:nvSpPr>
              <p:spPr>
                <a:xfrm>
                  <a:off x="7840065" y="6183085"/>
                  <a:ext cx="1016000" cy="324448"/>
                </a:xfrm>
                <a:prstGeom prst="rect">
                  <a:avLst/>
                </a:prstGeom>
              </p:spPr>
              <p:txBody>
                <a:bodyPr vert="horz" wrap="square" lIns="0" tIns="16510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3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F273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</a:rPr>
                    <a:t>SURGERY</a:t>
                  </a:r>
                  <a:endPara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273D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100" name="object 26">
                <a:extLst>
                  <a:ext uri="{FF2B5EF4-FFF2-40B4-BE49-F238E27FC236}">
                    <a16:creationId xmlns:a16="http://schemas.microsoft.com/office/drawing/2014/main" id="{59773756-F361-4458-4874-E14FD533D2C1}"/>
                  </a:ext>
                </a:extLst>
              </p:cNvPr>
              <p:cNvSpPr txBox="1"/>
              <p:nvPr/>
            </p:nvSpPr>
            <p:spPr>
              <a:xfrm>
                <a:off x="1063789" y="4486862"/>
                <a:ext cx="3346797" cy="1591973"/>
              </a:xfrm>
              <a:prstGeom prst="rect">
                <a:avLst/>
              </a:prstGeom>
            </p:spPr>
            <p:txBody>
              <a:bodyPr vert="horz" wrap="square" lIns="0" tIns="29209" rIns="0" bIns="0" rtlCol="0">
                <a:spAutoFit/>
              </a:bodyPr>
              <a:lstStyle/>
              <a:p>
                <a:pPr marL="114300" marR="5080" indent="-102235">
                  <a:lnSpc>
                    <a:spcPct val="90000"/>
                  </a:lnSpc>
                  <a:spcBef>
                    <a:spcPts val="229"/>
                  </a:spcBef>
                  <a:spcAft>
                    <a:spcPts val="200"/>
                  </a:spcAft>
                  <a:buChar char="•"/>
                  <a:tabLst>
                    <a:tab pos="109855" algn="l"/>
                  </a:tabLst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  <a:cs typeface="Trebuchet MS"/>
                  </a:rPr>
                  <a:t>Cervical cancer: IA1 + LVSI - IB1  (&lt;4 cm), </a:t>
                </a:r>
                <a:r>
                  <a:rPr lang="cs-CZ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  <a:cs typeface="Trebuchet MS"/>
                  </a:rPr>
                  <a:t>   </a:t>
                </a: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  <a:cs typeface="Trebuchet MS"/>
                  </a:rPr>
                  <a:t>OR less than  2 cm if FST</a:t>
                </a:r>
              </a:p>
              <a:p>
                <a:pPr marL="114300" marR="77470" indent="-102235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har char="•"/>
                  <a:tabLst>
                    <a:tab pos="114935" algn="l"/>
                  </a:tabLst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  <a:cs typeface="Trebuchet MS"/>
                  </a:rPr>
                  <a:t>No suspicious LN  or distant metastases</a:t>
                </a:r>
              </a:p>
              <a:p>
                <a:pPr marL="114300" marR="258445" indent="-102235">
                  <a:lnSpc>
                    <a:spcPct val="90000"/>
                  </a:lnSpc>
                  <a:spcBef>
                    <a:spcPts val="185"/>
                  </a:spcBef>
                  <a:spcAft>
                    <a:spcPts val="200"/>
                  </a:spcAft>
                  <a:buChar char="•"/>
                  <a:tabLst>
                    <a:tab pos="114935" algn="l"/>
                  </a:tabLst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  <a:cs typeface="Trebuchet MS"/>
                  </a:rPr>
                  <a:t>Squamous cell OR  adenocarcinoma  usual type</a:t>
                </a:r>
              </a:p>
              <a:p>
                <a:pPr marL="114300" marR="258445" indent="-102235">
                  <a:lnSpc>
                    <a:spcPct val="90000"/>
                  </a:lnSpc>
                  <a:spcBef>
                    <a:spcPts val="185"/>
                  </a:spcBef>
                  <a:spcAft>
                    <a:spcPts val="200"/>
                  </a:spcAft>
                  <a:buChar char="•"/>
                  <a:tabLst>
                    <a:tab pos="114935" algn="l"/>
                  </a:tabLst>
                </a:pPr>
                <a:r>
                  <a:rPr lang="en-GB" sz="1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lt"/>
                    <a:cs typeface="Trebuchet MS"/>
                  </a:rPr>
                  <a:t>Scheduled for primary surgical treatment with PLND</a:t>
                </a:r>
              </a:p>
            </p:txBody>
          </p:sp>
          <p:sp>
            <p:nvSpPr>
              <p:cNvPr id="101" name="Šipka: doprava 100">
                <a:extLst>
                  <a:ext uri="{FF2B5EF4-FFF2-40B4-BE49-F238E27FC236}">
                    <a16:creationId xmlns:a16="http://schemas.microsoft.com/office/drawing/2014/main" id="{F7B06F46-89CE-21B6-4F15-C1BE8969F229}"/>
                  </a:ext>
                </a:extLst>
              </p:cNvPr>
              <p:cNvSpPr/>
              <p:nvPr/>
            </p:nvSpPr>
            <p:spPr>
              <a:xfrm>
                <a:off x="4401021" y="5167126"/>
                <a:ext cx="1444946" cy="307776"/>
              </a:xfrm>
              <a:prstGeom prst="rightArrow">
                <a:avLst/>
              </a:prstGeom>
              <a:solidFill>
                <a:srgbClr val="0F273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2" name="object 21">
                <a:extLst>
                  <a:ext uri="{FF2B5EF4-FFF2-40B4-BE49-F238E27FC236}">
                    <a16:creationId xmlns:a16="http://schemas.microsoft.com/office/drawing/2014/main" id="{A013A00C-5B7D-1E63-7635-E25B5C1D5A9F}"/>
                  </a:ext>
                </a:extLst>
              </p:cNvPr>
              <p:cNvSpPr/>
              <p:nvPr/>
            </p:nvSpPr>
            <p:spPr>
              <a:xfrm>
                <a:off x="5856597" y="4775142"/>
                <a:ext cx="835200" cy="1076400"/>
              </a:xfrm>
              <a:custGeom>
                <a:avLst/>
                <a:gdLst/>
                <a:ahLst/>
                <a:cxnLst/>
                <a:rect l="l" t="t" r="r" b="b"/>
                <a:pathLst>
                  <a:path w="786129" h="1205229">
                    <a:moveTo>
                      <a:pt x="0" y="179993"/>
                    </a:moveTo>
                    <a:lnTo>
                      <a:pt x="6675" y="123101"/>
                    </a:lnTo>
                    <a:lnTo>
                      <a:pt x="25264" y="73691"/>
                    </a:lnTo>
                    <a:lnTo>
                      <a:pt x="53609" y="34727"/>
                    </a:lnTo>
                    <a:lnTo>
                      <a:pt x="89555" y="9176"/>
                    </a:lnTo>
                    <a:lnTo>
                      <a:pt x="130944" y="0"/>
                    </a:lnTo>
                    <a:lnTo>
                      <a:pt x="654686" y="0"/>
                    </a:lnTo>
                    <a:lnTo>
                      <a:pt x="696075" y="9176"/>
                    </a:lnTo>
                    <a:lnTo>
                      <a:pt x="732021" y="34727"/>
                    </a:lnTo>
                    <a:lnTo>
                      <a:pt x="760366" y="73691"/>
                    </a:lnTo>
                    <a:lnTo>
                      <a:pt x="778955" y="123101"/>
                    </a:lnTo>
                    <a:lnTo>
                      <a:pt x="785631" y="179993"/>
                    </a:lnTo>
                    <a:lnTo>
                      <a:pt x="785631" y="1024759"/>
                    </a:lnTo>
                    <a:lnTo>
                      <a:pt x="778955" y="1081643"/>
                    </a:lnTo>
                    <a:lnTo>
                      <a:pt x="760366" y="1131052"/>
                    </a:lnTo>
                    <a:lnTo>
                      <a:pt x="732021" y="1170018"/>
                    </a:lnTo>
                    <a:lnTo>
                      <a:pt x="696075" y="1195574"/>
                    </a:lnTo>
                    <a:lnTo>
                      <a:pt x="654686" y="1204753"/>
                    </a:lnTo>
                    <a:lnTo>
                      <a:pt x="130944" y="1204753"/>
                    </a:lnTo>
                    <a:lnTo>
                      <a:pt x="89555" y="1195574"/>
                    </a:lnTo>
                    <a:lnTo>
                      <a:pt x="53609" y="1170018"/>
                    </a:lnTo>
                    <a:lnTo>
                      <a:pt x="25264" y="1131052"/>
                    </a:lnTo>
                    <a:lnTo>
                      <a:pt x="6675" y="1081643"/>
                    </a:lnTo>
                    <a:lnTo>
                      <a:pt x="0" y="1024759"/>
                    </a:lnTo>
                    <a:lnTo>
                      <a:pt x="0" y="179993"/>
                    </a:lnTo>
                    <a:close/>
                  </a:path>
                </a:pathLst>
              </a:custGeom>
              <a:ln w="10396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+mj-lt"/>
                </a:endParaRPr>
              </a:p>
            </p:txBody>
          </p:sp>
          <p:sp>
            <p:nvSpPr>
              <p:cNvPr id="103" name="Šipka: doprava 102">
                <a:extLst>
                  <a:ext uri="{FF2B5EF4-FFF2-40B4-BE49-F238E27FC236}">
                    <a16:creationId xmlns:a16="http://schemas.microsoft.com/office/drawing/2014/main" id="{45F71063-7454-256A-AA4A-7B8FD7CF0521}"/>
                  </a:ext>
                </a:extLst>
              </p:cNvPr>
              <p:cNvSpPr/>
              <p:nvPr/>
            </p:nvSpPr>
            <p:spPr>
              <a:xfrm rot="16200000">
                <a:off x="7029034" y="4661482"/>
                <a:ext cx="1160629" cy="307776"/>
              </a:xfrm>
              <a:prstGeom prst="rightArrow">
                <a:avLst/>
              </a:prstGeom>
              <a:solidFill>
                <a:srgbClr val="0F273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4" name="Šipka: doprava 103">
                <a:extLst>
                  <a:ext uri="{FF2B5EF4-FFF2-40B4-BE49-F238E27FC236}">
                    <a16:creationId xmlns:a16="http://schemas.microsoft.com/office/drawing/2014/main" id="{C96EE761-4044-8DFF-1AE6-1BE5F6FA911D}"/>
                  </a:ext>
                </a:extLst>
              </p:cNvPr>
              <p:cNvSpPr/>
              <p:nvPr/>
            </p:nvSpPr>
            <p:spPr>
              <a:xfrm>
                <a:off x="6740083" y="5161391"/>
                <a:ext cx="834435" cy="307776"/>
              </a:xfrm>
              <a:prstGeom prst="rightArrow">
                <a:avLst>
                  <a:gd name="adj1" fmla="val 50000"/>
                  <a:gd name="adj2" fmla="val 0"/>
                </a:avLst>
              </a:prstGeom>
              <a:solidFill>
                <a:srgbClr val="0F273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5" name="TextovéPole 104">
                <a:extLst>
                  <a:ext uri="{FF2B5EF4-FFF2-40B4-BE49-F238E27FC236}">
                    <a16:creationId xmlns:a16="http://schemas.microsoft.com/office/drawing/2014/main" id="{5003F231-AE15-C747-FB4E-EC85AC01DE49}"/>
                  </a:ext>
                </a:extLst>
              </p:cNvPr>
              <p:cNvSpPr txBox="1"/>
              <p:nvPr/>
            </p:nvSpPr>
            <p:spPr>
              <a:xfrm>
                <a:off x="848923" y="1232080"/>
                <a:ext cx="35129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 dirty="0">
                    <a:solidFill>
                      <a:srgbClr val="19395C"/>
                    </a:solidFill>
                  </a:rPr>
                  <a:t>PATIENTS PRE-REGISTERED TO SENTIX STUDY</a:t>
                </a:r>
              </a:p>
            </p:txBody>
          </p:sp>
          <p:sp>
            <p:nvSpPr>
              <p:cNvPr id="106" name="object 40">
                <a:extLst>
                  <a:ext uri="{FF2B5EF4-FFF2-40B4-BE49-F238E27FC236}">
                    <a16:creationId xmlns:a16="http://schemas.microsoft.com/office/drawing/2014/main" id="{2BBE7322-48F7-72DF-A2F0-5D450F84B318}"/>
                  </a:ext>
                </a:extLst>
              </p:cNvPr>
              <p:cNvSpPr txBox="1"/>
              <p:nvPr/>
            </p:nvSpPr>
            <p:spPr>
              <a:xfrm>
                <a:off x="5847735" y="5156542"/>
                <a:ext cx="854692" cy="42832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indent="-635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350" dirty="0">
                    <a:solidFill>
                      <a:srgbClr val="231F20"/>
                    </a:solidFill>
                    <a:latin typeface="+mj-lt"/>
                    <a:cs typeface="Trebuchet MS"/>
                  </a:rPr>
                  <a:t>Systematic  </a:t>
                </a:r>
                <a:r>
                  <a:rPr lang="en-GB" sz="1350" b="1" dirty="0">
                    <a:solidFill>
                      <a:srgbClr val="C0504D">
                        <a:lumMod val="75000"/>
                      </a:srgbClr>
                    </a:solidFill>
                    <a:latin typeface="Calibri"/>
                  </a:rPr>
                  <a:t>PLND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642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7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dirty="0"/>
              <a:t>POWER ANALYSIS</a:t>
            </a:r>
            <a:endParaRPr dirty="0"/>
          </a:p>
        </p:txBody>
      </p:sp>
      <p:cxnSp>
        <p:nvCxnSpPr>
          <p:cNvPr id="471" name="Google Shape;471;p37"/>
          <p:cNvCxnSpPr>
            <a:cxnSpLocks/>
          </p:cNvCxnSpPr>
          <p:nvPr/>
        </p:nvCxnSpPr>
        <p:spPr>
          <a:xfrm>
            <a:off x="1301163" y="3187701"/>
            <a:ext cx="9554889" cy="0"/>
          </a:xfrm>
          <a:prstGeom prst="straightConnector1">
            <a:avLst/>
          </a:prstGeom>
          <a:noFill/>
          <a:ln w="9525" cap="flat" cmpd="sng">
            <a:solidFill>
              <a:srgbClr val="CADCDC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C5B39C64-C193-791D-D89A-B8FC91C9DDB2}"/>
              </a:ext>
            </a:extLst>
          </p:cNvPr>
          <p:cNvSpPr txBox="1"/>
          <p:nvPr/>
        </p:nvSpPr>
        <p:spPr>
          <a:xfrm>
            <a:off x="1317523" y="515345"/>
            <a:ext cx="96360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67" dirty="0">
                <a:latin typeface="Raleway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POWER ANALYSIS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2B4C774-1D50-C682-ABEF-65D46774A915}"/>
              </a:ext>
            </a:extLst>
          </p:cNvPr>
          <p:cNvSpPr txBox="1"/>
          <p:nvPr/>
        </p:nvSpPr>
        <p:spPr>
          <a:xfrm>
            <a:off x="1317524" y="2160810"/>
            <a:ext cx="5471806" cy="862031"/>
          </a:xfrm>
          <a:prstGeom prst="rect">
            <a:avLst/>
          </a:prstGeom>
          <a:noFill/>
          <a:ln>
            <a:solidFill>
              <a:srgbClr val="D7BAAD"/>
            </a:solidFill>
          </a:ln>
        </p:spPr>
        <p:txBody>
          <a:bodyPr wrap="square">
            <a:spAutoFit/>
          </a:bodyPr>
          <a:lstStyle/>
          <a:p>
            <a:pPr defTabSz="457200">
              <a:lnSpc>
                <a:spcPct val="114000"/>
              </a:lnSpc>
              <a:tabLst>
                <a:tab pos="2778125" algn="l"/>
                <a:tab pos="4572000" algn="l"/>
              </a:tabLst>
            </a:pPr>
            <a:r>
              <a:rPr lang="en-GB" sz="1500" dirty="0">
                <a:solidFill>
                  <a:srgbClr val="000000"/>
                </a:solidFill>
                <a:latin typeface="Raleway" pitchFamily="2" charset="-18"/>
                <a:ea typeface="Calibri" panose="020F0502020204030204" pitchFamily="34" charset="0"/>
              </a:rPr>
              <a:t>    Non-inferiority margin at 24. months:	 4%</a:t>
            </a:r>
          </a:p>
          <a:p>
            <a:pPr defTabSz="457200">
              <a:lnSpc>
                <a:spcPct val="114000"/>
              </a:lnSpc>
              <a:tabLst>
                <a:tab pos="2778125" algn="l"/>
                <a:tab pos="4572000" algn="l"/>
              </a:tabLst>
            </a:pPr>
            <a:r>
              <a:rPr lang="en-GB" sz="1500" dirty="0">
                <a:solidFill>
                  <a:prstClr val="black"/>
                </a:solidFill>
                <a:latin typeface="Raleway" pitchFamily="2" charset="-18"/>
                <a:ea typeface="Calibri" panose="020F0502020204030204" pitchFamily="34" charset="0"/>
              </a:rPr>
              <a:t>    Power:		90%</a:t>
            </a:r>
          </a:p>
          <a:p>
            <a:pPr defTabSz="457200">
              <a:lnSpc>
                <a:spcPct val="114000"/>
              </a:lnSpc>
              <a:tabLst>
                <a:tab pos="2778125" algn="l"/>
                <a:tab pos="4572000" algn="l"/>
              </a:tabLst>
            </a:pPr>
            <a:r>
              <a:rPr lang="en-GB" sz="1500" dirty="0">
                <a:solidFill>
                  <a:srgbClr val="000000"/>
                </a:solidFill>
                <a:latin typeface="Raleway" pitchFamily="2" charset="-18"/>
                <a:ea typeface="Calibri" panose="020F0502020204030204" pitchFamily="34" charset="0"/>
              </a:rPr>
              <a:t>    Significance:		0.05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F1472C1-A794-09A8-10AA-6A18A862C0CA}"/>
              </a:ext>
            </a:extLst>
          </p:cNvPr>
          <p:cNvSpPr txBox="1"/>
          <p:nvPr/>
        </p:nvSpPr>
        <p:spPr>
          <a:xfrm>
            <a:off x="1317525" y="1732900"/>
            <a:ext cx="5837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600" b="1" dirty="0">
                <a:solidFill>
                  <a:srgbClr val="2E4450"/>
                </a:solidFill>
                <a:latin typeface="Raleway" pitchFamily="2" charset="-18"/>
              </a:rPr>
              <a:t>Necessary sample size: 600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A79B6D1-5EB2-F3FA-6D8B-C59AC54DC225}"/>
              </a:ext>
            </a:extLst>
          </p:cNvPr>
          <p:cNvSpPr txBox="1"/>
          <p:nvPr/>
        </p:nvSpPr>
        <p:spPr>
          <a:xfrm>
            <a:off x="2835907" y="1260131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cs-CZ" sz="1600" dirty="0">
                <a:solidFill>
                  <a:srgbClr val="EBEBEB">
                    <a:lumMod val="25000"/>
                  </a:srgbClr>
                </a:solidFill>
                <a:latin typeface="Raleway" pitchFamily="2" charset="-18"/>
              </a:rPr>
              <a:t>SAMPLE SIZE</a:t>
            </a:r>
            <a:endParaRPr lang="en-GB" sz="1600" dirty="0">
              <a:solidFill>
                <a:srgbClr val="EBEBEB">
                  <a:lumMod val="25000"/>
                </a:srgbClr>
              </a:solidFill>
              <a:latin typeface="Raleway" pitchFamily="2" charset="-18"/>
            </a:endParaRPr>
          </a:p>
        </p:txBody>
      </p:sp>
      <p:grpSp>
        <p:nvGrpSpPr>
          <p:cNvPr id="31" name="Google Shape;9067;p76">
            <a:extLst>
              <a:ext uri="{FF2B5EF4-FFF2-40B4-BE49-F238E27FC236}">
                <a16:creationId xmlns:a16="http://schemas.microsoft.com/office/drawing/2014/main" id="{8F64E116-0BBD-6247-745A-08A9FB6C3171}"/>
              </a:ext>
            </a:extLst>
          </p:cNvPr>
          <p:cNvGrpSpPr/>
          <p:nvPr/>
        </p:nvGrpSpPr>
        <p:grpSpPr>
          <a:xfrm>
            <a:off x="1431826" y="1302423"/>
            <a:ext cx="1172608" cy="223237"/>
            <a:chOff x="2658741" y="4097347"/>
            <a:chExt cx="1304609" cy="294074"/>
          </a:xfrm>
          <a:solidFill>
            <a:srgbClr val="0D96D4"/>
          </a:solidFill>
        </p:grpSpPr>
        <p:grpSp>
          <p:nvGrpSpPr>
            <p:cNvPr id="32" name="Google Shape;9068;p76">
              <a:extLst>
                <a:ext uri="{FF2B5EF4-FFF2-40B4-BE49-F238E27FC236}">
                  <a16:creationId xmlns:a16="http://schemas.microsoft.com/office/drawing/2014/main" id="{9EF3F4DD-20D7-6B7B-6FBF-25850E3D6D50}"/>
                </a:ext>
              </a:extLst>
            </p:cNvPr>
            <p:cNvGrpSpPr/>
            <p:nvPr/>
          </p:nvGrpSpPr>
          <p:grpSpPr>
            <a:xfrm>
              <a:off x="2658741" y="4097347"/>
              <a:ext cx="118572" cy="294074"/>
              <a:chOff x="3343310" y="4475555"/>
              <a:chExt cx="127717" cy="316753"/>
            </a:xfrm>
            <a:grpFill/>
          </p:grpSpPr>
          <p:sp>
            <p:nvSpPr>
              <p:cNvPr id="45" name="Google Shape;9069;p76">
                <a:extLst>
                  <a:ext uri="{FF2B5EF4-FFF2-40B4-BE49-F238E27FC236}">
                    <a16:creationId xmlns:a16="http://schemas.microsoft.com/office/drawing/2014/main" id="{7135D6C2-11D7-20A2-3A17-57F12F99DD80}"/>
                  </a:ext>
                </a:extLst>
              </p:cNvPr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334E73"/>
              </a:solidFill>
              <a:ln>
                <a:solidFill>
                  <a:sysClr val="windowText" lastClr="000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  <p:sp>
            <p:nvSpPr>
              <p:cNvPr id="46" name="Google Shape;9070;p76">
                <a:extLst>
                  <a:ext uri="{FF2B5EF4-FFF2-40B4-BE49-F238E27FC236}">
                    <a16:creationId xmlns:a16="http://schemas.microsoft.com/office/drawing/2014/main" id="{F657CDBB-EF1A-39BE-C682-543DAF696950}"/>
                  </a:ext>
                </a:extLst>
              </p:cNvPr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grpFill/>
              <a:ln>
                <a:solidFill>
                  <a:sysClr val="windowText" lastClr="000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</p:grpSp>
        <p:grpSp>
          <p:nvGrpSpPr>
            <p:cNvPr id="33" name="Google Shape;9071;p76">
              <a:extLst>
                <a:ext uri="{FF2B5EF4-FFF2-40B4-BE49-F238E27FC236}">
                  <a16:creationId xmlns:a16="http://schemas.microsoft.com/office/drawing/2014/main" id="{2EB94757-004C-19A5-04E2-7B7EB05C8F99}"/>
                </a:ext>
              </a:extLst>
            </p:cNvPr>
            <p:cNvGrpSpPr/>
            <p:nvPr/>
          </p:nvGrpSpPr>
          <p:grpSpPr>
            <a:xfrm>
              <a:off x="3815519" y="4098388"/>
              <a:ext cx="147831" cy="291991"/>
              <a:chOff x="3527539" y="4476677"/>
              <a:chExt cx="159232" cy="314510"/>
            </a:xfrm>
            <a:grpFill/>
          </p:grpSpPr>
          <p:sp>
            <p:nvSpPr>
              <p:cNvPr id="43" name="Google Shape;9072;p76">
                <a:extLst>
                  <a:ext uri="{FF2B5EF4-FFF2-40B4-BE49-F238E27FC236}">
                    <a16:creationId xmlns:a16="http://schemas.microsoft.com/office/drawing/2014/main" id="{87A770F9-74CB-3040-B2B8-8339A4C6AD8C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334E73"/>
              </a:solidFill>
              <a:ln w="9525" cap="flat" cmpd="sng">
                <a:solidFill>
                  <a:sysClr val="windowText" lastClr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  <p:sp>
            <p:nvSpPr>
              <p:cNvPr id="44" name="Google Shape;9073;p76">
                <a:extLst>
                  <a:ext uri="{FF2B5EF4-FFF2-40B4-BE49-F238E27FC236}">
                    <a16:creationId xmlns:a16="http://schemas.microsoft.com/office/drawing/2014/main" id="{2C7E0140-2D90-0793-9A45-9088572BBEE6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ysClr val="windowText" lastClr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</p:grpSp>
        <p:grpSp>
          <p:nvGrpSpPr>
            <p:cNvPr id="34" name="Google Shape;9074;p76">
              <a:extLst>
                <a:ext uri="{FF2B5EF4-FFF2-40B4-BE49-F238E27FC236}">
                  <a16:creationId xmlns:a16="http://schemas.microsoft.com/office/drawing/2014/main" id="{30485AAC-7EA7-D1A6-3E27-510D5BCA89BB}"/>
                </a:ext>
              </a:extLst>
            </p:cNvPr>
            <p:cNvGrpSpPr/>
            <p:nvPr/>
          </p:nvGrpSpPr>
          <p:grpSpPr>
            <a:xfrm>
              <a:off x="3511696" y="4098388"/>
              <a:ext cx="147831" cy="291991"/>
              <a:chOff x="3527539" y="4476677"/>
              <a:chExt cx="159232" cy="314510"/>
            </a:xfrm>
            <a:grpFill/>
          </p:grpSpPr>
          <p:sp>
            <p:nvSpPr>
              <p:cNvPr id="41" name="Google Shape;9075;p76">
                <a:extLst>
                  <a:ext uri="{FF2B5EF4-FFF2-40B4-BE49-F238E27FC236}">
                    <a16:creationId xmlns:a16="http://schemas.microsoft.com/office/drawing/2014/main" id="{B2374FB8-093E-91BD-91BF-0012555DDAB1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334E73"/>
              </a:solidFill>
              <a:ln w="9525" cap="flat" cmpd="sng">
                <a:solidFill>
                  <a:sysClr val="windowText" lastClr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  <p:sp>
            <p:nvSpPr>
              <p:cNvPr id="42" name="Google Shape;9076;p76">
                <a:extLst>
                  <a:ext uri="{FF2B5EF4-FFF2-40B4-BE49-F238E27FC236}">
                    <a16:creationId xmlns:a16="http://schemas.microsoft.com/office/drawing/2014/main" id="{5FC67E98-2FF3-B9AD-00E7-B12F78850D44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ysClr val="windowText" lastClr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</p:grpSp>
        <p:grpSp>
          <p:nvGrpSpPr>
            <p:cNvPr id="35" name="Google Shape;9077;p76">
              <a:extLst>
                <a:ext uri="{FF2B5EF4-FFF2-40B4-BE49-F238E27FC236}">
                  <a16:creationId xmlns:a16="http://schemas.microsoft.com/office/drawing/2014/main" id="{09CD1C45-5802-518B-9CF3-17A97C4097FC}"/>
                </a:ext>
              </a:extLst>
            </p:cNvPr>
            <p:cNvGrpSpPr/>
            <p:nvPr/>
          </p:nvGrpSpPr>
          <p:grpSpPr>
            <a:xfrm>
              <a:off x="3207874" y="4098388"/>
              <a:ext cx="147831" cy="291991"/>
              <a:chOff x="3527539" y="4476677"/>
              <a:chExt cx="159232" cy="314510"/>
            </a:xfrm>
            <a:grpFill/>
          </p:grpSpPr>
          <p:sp>
            <p:nvSpPr>
              <p:cNvPr id="39" name="Google Shape;9078;p76">
                <a:extLst>
                  <a:ext uri="{FF2B5EF4-FFF2-40B4-BE49-F238E27FC236}">
                    <a16:creationId xmlns:a16="http://schemas.microsoft.com/office/drawing/2014/main" id="{90FDD1C4-65F4-9563-7AD0-F400FA9D70BE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334E73"/>
              </a:solidFill>
              <a:ln>
                <a:solidFill>
                  <a:sysClr val="windowText" lastClr="000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  <p:sp>
            <p:nvSpPr>
              <p:cNvPr id="40" name="Google Shape;9079;p76">
                <a:extLst>
                  <a:ext uri="{FF2B5EF4-FFF2-40B4-BE49-F238E27FC236}">
                    <a16:creationId xmlns:a16="http://schemas.microsoft.com/office/drawing/2014/main" id="{527CD153-2B4E-A2DE-4B61-9726E9ADE5B4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grpFill/>
              <a:ln>
                <a:solidFill>
                  <a:sysClr val="windowText" lastClr="000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</p:grpSp>
        <p:grpSp>
          <p:nvGrpSpPr>
            <p:cNvPr id="36" name="Google Shape;9080;p76">
              <a:extLst>
                <a:ext uri="{FF2B5EF4-FFF2-40B4-BE49-F238E27FC236}">
                  <a16:creationId xmlns:a16="http://schemas.microsoft.com/office/drawing/2014/main" id="{36DF23F0-CB62-45FA-3AE7-041CE9FD8BBE}"/>
                </a:ext>
              </a:extLst>
            </p:cNvPr>
            <p:cNvGrpSpPr/>
            <p:nvPr/>
          </p:nvGrpSpPr>
          <p:grpSpPr>
            <a:xfrm>
              <a:off x="2933305" y="4097347"/>
              <a:ext cx="118572" cy="294074"/>
              <a:chOff x="3343310" y="4475555"/>
              <a:chExt cx="127717" cy="316753"/>
            </a:xfrm>
            <a:grpFill/>
          </p:grpSpPr>
          <p:sp>
            <p:nvSpPr>
              <p:cNvPr id="37" name="Google Shape;9081;p76">
                <a:extLst>
                  <a:ext uri="{FF2B5EF4-FFF2-40B4-BE49-F238E27FC236}">
                    <a16:creationId xmlns:a16="http://schemas.microsoft.com/office/drawing/2014/main" id="{D7C35294-A622-ED45-8BB1-5DDB0E35E7EE}"/>
                  </a:ext>
                </a:extLst>
              </p:cNvPr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334E73"/>
              </a:solidFill>
              <a:ln>
                <a:solidFill>
                  <a:sysClr val="windowText" lastClr="000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  <p:sp>
            <p:nvSpPr>
              <p:cNvPr id="38" name="Google Shape;9082;p76">
                <a:extLst>
                  <a:ext uri="{FF2B5EF4-FFF2-40B4-BE49-F238E27FC236}">
                    <a16:creationId xmlns:a16="http://schemas.microsoft.com/office/drawing/2014/main" id="{E89D53E0-ABB5-841A-46B4-24202B39710D}"/>
                  </a:ext>
                </a:extLst>
              </p:cNvPr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grpFill/>
              <a:ln>
                <a:solidFill>
                  <a:sysClr val="windowText" lastClr="000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aleway" pitchFamily="2" charset="-18"/>
                </a:endParaRPr>
              </a:p>
            </p:txBody>
          </p:sp>
        </p:grpSp>
      </p:grp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095C6DBA-A615-B140-AC65-39CF8B13E51F}"/>
              </a:ext>
            </a:extLst>
          </p:cNvPr>
          <p:cNvSpPr txBox="1"/>
          <p:nvPr/>
        </p:nvSpPr>
        <p:spPr>
          <a:xfrm>
            <a:off x="1317524" y="3657765"/>
            <a:ext cx="10415543" cy="231704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1600" dirty="0">
                <a:latin typeface="Raleway" pitchFamily="2" charset="-18"/>
                <a:ea typeface="Calibri" panose="020F0502020204030204" pitchFamily="34" charset="0"/>
              </a:rPr>
              <a:t>Recurrence rate (RR) was estimated at the 24th month of follow-up to prove a non-inferiority of SLN biopsy to the reference value (RR 24th month: 7 %).</a:t>
            </a:r>
          </a:p>
          <a:p>
            <a:pPr lvl="0">
              <a:lnSpc>
                <a:spcPct val="114000"/>
              </a:lnSpc>
            </a:pPr>
            <a:endParaRPr lang="en-GB" sz="1600" dirty="0">
              <a:latin typeface="Raleway" pitchFamily="2" charset="-18"/>
              <a:ea typeface="Calibri" panose="020F0502020204030204" pitchFamily="34" charset="0"/>
            </a:endParaRPr>
          </a:p>
          <a:p>
            <a:pPr lvl="0">
              <a:lnSpc>
                <a:spcPct val="114000"/>
              </a:lnSpc>
            </a:pPr>
            <a:r>
              <a:rPr lang="en-GB" sz="1600" dirty="0">
                <a:latin typeface="Raleway" pitchFamily="2" charset="-18"/>
                <a:ea typeface="Calibri" panose="020F0502020204030204" pitchFamily="34" charset="0"/>
              </a:rPr>
              <a:t>The selected number of patients (increased by the protocol amendment from 2018) also enabled a subgroup analysis of patients based on risk factors: tumour size and the presence of lymphovascular invasion.</a:t>
            </a:r>
          </a:p>
          <a:p>
            <a:pPr lvl="0">
              <a:lnSpc>
                <a:spcPct val="114000"/>
              </a:lnSpc>
            </a:pPr>
            <a:endParaRPr lang="en-GB" sz="1600" dirty="0">
              <a:latin typeface="Raleway" pitchFamily="2" charset="-18"/>
              <a:ea typeface="Calibri" panose="020F0502020204030204" pitchFamily="34" charset="0"/>
            </a:endParaRPr>
          </a:p>
          <a:p>
            <a:pPr lvl="0">
              <a:lnSpc>
                <a:spcPct val="114000"/>
              </a:lnSpc>
            </a:pPr>
            <a:r>
              <a:rPr lang="en-GB" sz="1600" dirty="0">
                <a:latin typeface="Raleway" pitchFamily="2" charset="-18"/>
                <a:ea typeface="Calibri" panose="020F0502020204030204" pitchFamily="34" charset="0"/>
              </a:rPr>
              <a:t>Non-inferiority (P</a:t>
            </a:r>
            <a:r>
              <a:rPr lang="en-GB" sz="1600" baseline="-25000" dirty="0">
                <a:latin typeface="Raleway" pitchFamily="2" charset="-18"/>
                <a:ea typeface="Calibri" panose="020F0502020204030204" pitchFamily="34" charset="0"/>
              </a:rPr>
              <a:t>0</a:t>
            </a:r>
            <a:r>
              <a:rPr lang="en-GB" sz="1600" dirty="0">
                <a:latin typeface="Raleway" pitchFamily="2" charset="-18"/>
                <a:ea typeface="Calibri" panose="020F0502020204030204" pitchFamily="34" charset="0"/>
              </a:rPr>
              <a:t>) was determined using a one-sided Z-test.	</a:t>
            </a:r>
          </a:p>
        </p:txBody>
      </p:sp>
      <p:grpSp>
        <p:nvGrpSpPr>
          <p:cNvPr id="49" name="Google Shape;9021;p76">
            <a:extLst>
              <a:ext uri="{FF2B5EF4-FFF2-40B4-BE49-F238E27FC236}">
                <a16:creationId xmlns:a16="http://schemas.microsoft.com/office/drawing/2014/main" id="{0A7D23EE-47CC-96A0-985E-0553DF6575BA}"/>
              </a:ext>
            </a:extLst>
          </p:cNvPr>
          <p:cNvGrpSpPr/>
          <p:nvPr/>
        </p:nvGrpSpPr>
        <p:grpSpPr>
          <a:xfrm>
            <a:off x="1317523" y="3338424"/>
            <a:ext cx="1387541" cy="159124"/>
            <a:chOff x="3200660" y="2180272"/>
            <a:chExt cx="2563824" cy="378237"/>
          </a:xfrm>
        </p:grpSpPr>
        <p:sp>
          <p:nvSpPr>
            <p:cNvPr id="50" name="Google Shape;9022;p76">
              <a:extLst>
                <a:ext uri="{FF2B5EF4-FFF2-40B4-BE49-F238E27FC236}">
                  <a16:creationId xmlns:a16="http://schemas.microsoft.com/office/drawing/2014/main" id="{2ED7CA64-0324-51EA-BF4C-DBB9736E4266}"/>
                </a:ext>
              </a:extLst>
            </p:cNvPr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9023;p76">
              <a:extLst>
                <a:ext uri="{FF2B5EF4-FFF2-40B4-BE49-F238E27FC236}">
                  <a16:creationId xmlns:a16="http://schemas.microsoft.com/office/drawing/2014/main" id="{715ADCB6-D6FA-2A4E-EBC9-7025E7B8340B}"/>
                </a:ext>
              </a:extLst>
            </p:cNvPr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9024;p76">
              <a:extLst>
                <a:ext uri="{FF2B5EF4-FFF2-40B4-BE49-F238E27FC236}">
                  <a16:creationId xmlns:a16="http://schemas.microsoft.com/office/drawing/2014/main" id="{03A95A3F-9104-C80D-D328-BDC2C9219127}"/>
                </a:ext>
              </a:extLst>
            </p:cNvPr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9025;p76">
              <a:extLst>
                <a:ext uri="{FF2B5EF4-FFF2-40B4-BE49-F238E27FC236}">
                  <a16:creationId xmlns:a16="http://schemas.microsoft.com/office/drawing/2014/main" id="{4D4486F7-2D4F-BE4A-5A8E-A28297326695}"/>
                </a:ext>
              </a:extLst>
            </p:cNvPr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9026;p76">
              <a:extLst>
                <a:ext uri="{FF2B5EF4-FFF2-40B4-BE49-F238E27FC236}">
                  <a16:creationId xmlns:a16="http://schemas.microsoft.com/office/drawing/2014/main" id="{C3039CB5-AB0E-A440-A3E0-2D8283B4DF58}"/>
                </a:ext>
              </a:extLst>
            </p:cNvPr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9027;p76">
              <a:extLst>
                <a:ext uri="{FF2B5EF4-FFF2-40B4-BE49-F238E27FC236}">
                  <a16:creationId xmlns:a16="http://schemas.microsoft.com/office/drawing/2014/main" id="{8502859F-7030-A226-ED1C-0FC35D4E070A}"/>
                </a:ext>
              </a:extLst>
            </p:cNvPr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9028;p76">
              <a:extLst>
                <a:ext uri="{FF2B5EF4-FFF2-40B4-BE49-F238E27FC236}">
                  <a16:creationId xmlns:a16="http://schemas.microsoft.com/office/drawing/2014/main" id="{7DD98DF9-76D1-E8A9-D04C-EFCB91EDFD12}"/>
                </a:ext>
              </a:extLst>
            </p:cNvPr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9029;p76">
              <a:extLst>
                <a:ext uri="{FF2B5EF4-FFF2-40B4-BE49-F238E27FC236}">
                  <a16:creationId xmlns:a16="http://schemas.microsoft.com/office/drawing/2014/main" id="{512A5475-482A-A873-CBA8-CB3D14DC4108}"/>
                </a:ext>
              </a:extLst>
            </p:cNvPr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9030;p76">
              <a:extLst>
                <a:ext uri="{FF2B5EF4-FFF2-40B4-BE49-F238E27FC236}">
                  <a16:creationId xmlns:a16="http://schemas.microsoft.com/office/drawing/2014/main" id="{5D4C370F-CE87-8947-EE5F-1D42580D6422}"/>
                </a:ext>
              </a:extLst>
            </p:cNvPr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9031;p76">
              <a:extLst>
                <a:ext uri="{FF2B5EF4-FFF2-40B4-BE49-F238E27FC236}">
                  <a16:creationId xmlns:a16="http://schemas.microsoft.com/office/drawing/2014/main" id="{8D737BBA-499A-4AF2-7B7A-B0C2EF535C26}"/>
                </a:ext>
              </a:extLst>
            </p:cNvPr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9032;p76">
              <a:extLst>
                <a:ext uri="{FF2B5EF4-FFF2-40B4-BE49-F238E27FC236}">
                  <a16:creationId xmlns:a16="http://schemas.microsoft.com/office/drawing/2014/main" id="{54943AA2-C53B-77EE-D0AB-78C2A6F6BBFC}"/>
                </a:ext>
              </a:extLst>
            </p:cNvPr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2E4450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9033;p76">
              <a:extLst>
                <a:ext uri="{FF2B5EF4-FFF2-40B4-BE49-F238E27FC236}">
                  <a16:creationId xmlns:a16="http://schemas.microsoft.com/office/drawing/2014/main" id="{D0AB291F-D0A9-9758-95A8-085DC734B794}"/>
                </a:ext>
              </a:extLst>
            </p:cNvPr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D7BAAD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9034;p76">
              <a:extLst>
                <a:ext uri="{FF2B5EF4-FFF2-40B4-BE49-F238E27FC236}">
                  <a16:creationId xmlns:a16="http://schemas.microsoft.com/office/drawing/2014/main" id="{89738850-EC3F-1578-82CC-C408F0F2F94A}"/>
                </a:ext>
              </a:extLst>
            </p:cNvPr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D7BAAD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9035;p76">
              <a:extLst>
                <a:ext uri="{FF2B5EF4-FFF2-40B4-BE49-F238E27FC236}">
                  <a16:creationId xmlns:a16="http://schemas.microsoft.com/office/drawing/2014/main" id="{C4A98C4F-F2EC-FE33-4C4E-307DDDF181BE}"/>
                </a:ext>
              </a:extLst>
            </p:cNvPr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D7BAAD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8" name="Google Shape;9036;p76">
              <a:extLst>
                <a:ext uri="{FF2B5EF4-FFF2-40B4-BE49-F238E27FC236}">
                  <a16:creationId xmlns:a16="http://schemas.microsoft.com/office/drawing/2014/main" id="{6CF151A0-8076-0178-D98C-00C9C0D2128D}"/>
                </a:ext>
              </a:extLst>
            </p:cNvPr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D7BAAD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9037;p76">
              <a:extLst>
                <a:ext uri="{FF2B5EF4-FFF2-40B4-BE49-F238E27FC236}">
                  <a16:creationId xmlns:a16="http://schemas.microsoft.com/office/drawing/2014/main" id="{81B9C60A-F9B2-EC76-2078-A7EA279A639A}"/>
                </a:ext>
              </a:extLst>
            </p:cNvPr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solidFill>
              <a:srgbClr val="D7BAAD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9038;p76">
              <a:extLst>
                <a:ext uri="{FF2B5EF4-FFF2-40B4-BE49-F238E27FC236}">
                  <a16:creationId xmlns:a16="http://schemas.microsoft.com/office/drawing/2014/main" id="{5C6FEE60-D1F6-74AF-3488-C6D8FB835B24}"/>
                </a:ext>
              </a:extLst>
            </p:cNvPr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D7BAAD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1" name="Google Shape;9039;p76">
              <a:extLst>
                <a:ext uri="{FF2B5EF4-FFF2-40B4-BE49-F238E27FC236}">
                  <a16:creationId xmlns:a16="http://schemas.microsoft.com/office/drawing/2014/main" id="{C5CF74F0-518B-0650-7C77-1A772C966218}"/>
                </a:ext>
              </a:extLst>
            </p:cNvPr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solidFill>
              <a:srgbClr val="D7BAAD"/>
            </a:solidFill>
            <a:ln w="9525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" name="Google Shape;9069;p76">
            <a:extLst>
              <a:ext uri="{FF2B5EF4-FFF2-40B4-BE49-F238E27FC236}">
                <a16:creationId xmlns:a16="http://schemas.microsoft.com/office/drawing/2014/main" id="{B693A25A-2106-534C-2AC6-C8C26EF7EE9C}"/>
              </a:ext>
            </a:extLst>
          </p:cNvPr>
          <p:cNvSpPr/>
          <p:nvPr/>
        </p:nvSpPr>
        <p:spPr>
          <a:xfrm>
            <a:off x="6938651" y="1255327"/>
            <a:ext cx="106575" cy="180661"/>
          </a:xfrm>
          <a:custGeom>
            <a:avLst/>
            <a:gdLst/>
            <a:ahLst/>
            <a:cxnLst/>
            <a:rect l="l" t="t" r="r" b="b"/>
            <a:pathLst>
              <a:path w="77995" h="156544" extrusionOk="0">
                <a:moveTo>
                  <a:pt x="18496" y="1"/>
                </a:moveTo>
                <a:cubicBezTo>
                  <a:pt x="8514" y="1"/>
                  <a:pt x="359" y="8123"/>
                  <a:pt x="327" y="18105"/>
                </a:cubicBezTo>
                <a:lnTo>
                  <a:pt x="33" y="74537"/>
                </a:lnTo>
                <a:cubicBezTo>
                  <a:pt x="0" y="78778"/>
                  <a:pt x="3425" y="82235"/>
                  <a:pt x="7666" y="82268"/>
                </a:cubicBezTo>
                <a:lnTo>
                  <a:pt x="7731" y="82268"/>
                </a:lnTo>
                <a:cubicBezTo>
                  <a:pt x="11939" y="82268"/>
                  <a:pt x="15364" y="78843"/>
                  <a:pt x="15397" y="74635"/>
                </a:cubicBezTo>
                <a:lnTo>
                  <a:pt x="15691" y="18170"/>
                </a:lnTo>
                <a:cubicBezTo>
                  <a:pt x="15691" y="17341"/>
                  <a:pt x="16344" y="16668"/>
                  <a:pt x="17166" y="16668"/>
                </a:cubicBezTo>
                <a:cubicBezTo>
                  <a:pt x="17185" y="16668"/>
                  <a:pt x="17204" y="16669"/>
                  <a:pt x="17224" y="16669"/>
                </a:cubicBezTo>
                <a:cubicBezTo>
                  <a:pt x="18039" y="16669"/>
                  <a:pt x="18724" y="17355"/>
                  <a:pt x="18724" y="18170"/>
                </a:cubicBezTo>
                <a:lnTo>
                  <a:pt x="18724" y="147345"/>
                </a:lnTo>
                <a:cubicBezTo>
                  <a:pt x="18724" y="152433"/>
                  <a:pt x="22867" y="156543"/>
                  <a:pt x="27956" y="156543"/>
                </a:cubicBezTo>
                <a:cubicBezTo>
                  <a:pt x="33044" y="156543"/>
                  <a:pt x="37187" y="152433"/>
                  <a:pt x="37187" y="147345"/>
                </a:cubicBezTo>
                <a:lnTo>
                  <a:pt x="37187" y="73656"/>
                </a:lnTo>
                <a:lnTo>
                  <a:pt x="41167" y="73656"/>
                </a:lnTo>
                <a:lnTo>
                  <a:pt x="41167" y="147345"/>
                </a:lnTo>
                <a:cubicBezTo>
                  <a:pt x="41167" y="152433"/>
                  <a:pt x="45277" y="156543"/>
                  <a:pt x="50365" y="156543"/>
                </a:cubicBezTo>
                <a:cubicBezTo>
                  <a:pt x="55454" y="156543"/>
                  <a:pt x="59597" y="152433"/>
                  <a:pt x="59597" y="147345"/>
                </a:cubicBezTo>
                <a:cubicBezTo>
                  <a:pt x="59597" y="25477"/>
                  <a:pt x="59434" y="95153"/>
                  <a:pt x="59434" y="18300"/>
                </a:cubicBezTo>
                <a:cubicBezTo>
                  <a:pt x="59434" y="17420"/>
                  <a:pt x="60119" y="16702"/>
                  <a:pt x="60967" y="16669"/>
                </a:cubicBezTo>
                <a:cubicBezTo>
                  <a:pt x="60988" y="16669"/>
                  <a:pt x="61009" y="16668"/>
                  <a:pt x="61030" y="16668"/>
                </a:cubicBezTo>
                <a:cubicBezTo>
                  <a:pt x="61882" y="16668"/>
                  <a:pt x="62567" y="17310"/>
                  <a:pt x="62631" y="18170"/>
                </a:cubicBezTo>
                <a:lnTo>
                  <a:pt x="62598" y="74570"/>
                </a:lnTo>
                <a:cubicBezTo>
                  <a:pt x="62598" y="78810"/>
                  <a:pt x="66023" y="82268"/>
                  <a:pt x="70264" y="82268"/>
                </a:cubicBezTo>
                <a:cubicBezTo>
                  <a:pt x="74504" y="82268"/>
                  <a:pt x="77962" y="78843"/>
                  <a:pt x="77962" y="74602"/>
                </a:cubicBezTo>
                <a:lnTo>
                  <a:pt x="77994" y="18137"/>
                </a:lnTo>
                <a:cubicBezTo>
                  <a:pt x="77994" y="18137"/>
                  <a:pt x="77994" y="18105"/>
                  <a:pt x="77994" y="18105"/>
                </a:cubicBezTo>
                <a:cubicBezTo>
                  <a:pt x="77962" y="8123"/>
                  <a:pt x="69807" y="1"/>
                  <a:pt x="59825" y="1"/>
                </a:cubicBezTo>
                <a:close/>
              </a:path>
            </a:pathLst>
          </a:custGeom>
          <a:solidFill>
            <a:srgbClr val="334E73"/>
          </a:solidFill>
          <a:ln>
            <a:solidFill>
              <a:sysClr val="windowText" lastClr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-18"/>
            </a:endParaRPr>
          </a:p>
        </p:txBody>
      </p:sp>
      <p:sp>
        <p:nvSpPr>
          <p:cNvPr id="7" name="Google Shape;9070;p76">
            <a:extLst>
              <a:ext uri="{FF2B5EF4-FFF2-40B4-BE49-F238E27FC236}">
                <a16:creationId xmlns:a16="http://schemas.microsoft.com/office/drawing/2014/main" id="{3FD208A7-E3BA-5262-5FA6-1E217C6B7CCC}"/>
              </a:ext>
            </a:extLst>
          </p:cNvPr>
          <p:cNvSpPr/>
          <p:nvPr/>
        </p:nvSpPr>
        <p:spPr>
          <a:xfrm>
            <a:off x="6970386" y="1212751"/>
            <a:ext cx="43550" cy="36743"/>
          </a:xfrm>
          <a:custGeom>
            <a:avLst/>
            <a:gdLst/>
            <a:ahLst/>
            <a:cxnLst/>
            <a:rect l="l" t="t" r="r" b="b"/>
            <a:pathLst>
              <a:path w="31871" h="31838" extrusionOk="0">
                <a:moveTo>
                  <a:pt x="15952" y="1"/>
                </a:moveTo>
                <a:cubicBezTo>
                  <a:pt x="7144" y="1"/>
                  <a:pt x="1" y="7112"/>
                  <a:pt x="1" y="15919"/>
                </a:cubicBezTo>
                <a:cubicBezTo>
                  <a:pt x="1" y="24694"/>
                  <a:pt x="7144" y="31838"/>
                  <a:pt x="15952" y="31838"/>
                </a:cubicBezTo>
                <a:cubicBezTo>
                  <a:pt x="24727" y="31838"/>
                  <a:pt x="31870" y="24694"/>
                  <a:pt x="31870" y="15919"/>
                </a:cubicBezTo>
                <a:cubicBezTo>
                  <a:pt x="31870" y="7112"/>
                  <a:pt x="24727" y="1"/>
                  <a:pt x="15952" y="1"/>
                </a:cubicBezTo>
                <a:close/>
              </a:path>
            </a:pathLst>
          </a:custGeom>
          <a:solidFill>
            <a:srgbClr val="0D96D4"/>
          </a:solidFill>
          <a:ln>
            <a:solidFill>
              <a:sysClr val="windowText" lastClr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-18"/>
            </a:endParaRPr>
          </a:p>
        </p:txBody>
      </p:sp>
      <p:sp>
        <p:nvSpPr>
          <p:cNvPr id="8" name="Google Shape;9078;p76">
            <a:extLst>
              <a:ext uri="{FF2B5EF4-FFF2-40B4-BE49-F238E27FC236}">
                <a16:creationId xmlns:a16="http://schemas.microsoft.com/office/drawing/2014/main" id="{323CD307-08C0-4D23-6D14-F58275557F6B}"/>
              </a:ext>
            </a:extLst>
          </p:cNvPr>
          <p:cNvSpPr/>
          <p:nvPr/>
        </p:nvSpPr>
        <p:spPr>
          <a:xfrm>
            <a:off x="7432222" y="1255854"/>
            <a:ext cx="132873" cy="179343"/>
          </a:xfrm>
          <a:custGeom>
            <a:avLst/>
            <a:gdLst/>
            <a:ahLst/>
            <a:cxnLst/>
            <a:rect l="l" t="t" r="r" b="b"/>
            <a:pathLst>
              <a:path w="97241" h="155402" extrusionOk="0">
                <a:moveTo>
                  <a:pt x="35360" y="0"/>
                </a:moveTo>
                <a:cubicBezTo>
                  <a:pt x="27173" y="0"/>
                  <a:pt x="21268" y="5220"/>
                  <a:pt x="17713" y="15527"/>
                </a:cubicBezTo>
                <a:cubicBezTo>
                  <a:pt x="15527" y="21921"/>
                  <a:pt x="1533" y="61750"/>
                  <a:pt x="1403" y="62174"/>
                </a:cubicBezTo>
                <a:cubicBezTo>
                  <a:pt x="0" y="66121"/>
                  <a:pt x="2088" y="70492"/>
                  <a:pt x="6068" y="71895"/>
                </a:cubicBezTo>
                <a:cubicBezTo>
                  <a:pt x="6895" y="72179"/>
                  <a:pt x="7739" y="72315"/>
                  <a:pt x="8570" y="72315"/>
                </a:cubicBezTo>
                <a:cubicBezTo>
                  <a:pt x="11735" y="72315"/>
                  <a:pt x="14703" y="70350"/>
                  <a:pt x="15788" y="67197"/>
                </a:cubicBezTo>
                <a:cubicBezTo>
                  <a:pt x="16245" y="65925"/>
                  <a:pt x="24661" y="42569"/>
                  <a:pt x="29358" y="29130"/>
                </a:cubicBezTo>
                <a:lnTo>
                  <a:pt x="29358" y="29130"/>
                </a:lnTo>
                <a:cubicBezTo>
                  <a:pt x="28869" y="33142"/>
                  <a:pt x="30272" y="24824"/>
                  <a:pt x="18431" y="85856"/>
                </a:cubicBezTo>
                <a:cubicBezTo>
                  <a:pt x="17941" y="88498"/>
                  <a:pt x="19964" y="90912"/>
                  <a:pt x="22606" y="90912"/>
                </a:cubicBezTo>
                <a:lnTo>
                  <a:pt x="28412" y="90912"/>
                </a:lnTo>
                <a:lnTo>
                  <a:pt x="28412" y="146235"/>
                </a:lnTo>
                <a:cubicBezTo>
                  <a:pt x="28412" y="151291"/>
                  <a:pt x="32522" y="155401"/>
                  <a:pt x="37578" y="155401"/>
                </a:cubicBezTo>
                <a:cubicBezTo>
                  <a:pt x="42634" y="155401"/>
                  <a:pt x="46745" y="151291"/>
                  <a:pt x="46745" y="146235"/>
                </a:cubicBezTo>
                <a:lnTo>
                  <a:pt x="46745" y="90912"/>
                </a:lnTo>
                <a:lnTo>
                  <a:pt x="50692" y="90912"/>
                </a:lnTo>
                <a:lnTo>
                  <a:pt x="50692" y="146235"/>
                </a:lnTo>
                <a:cubicBezTo>
                  <a:pt x="50692" y="151291"/>
                  <a:pt x="54769" y="155401"/>
                  <a:pt x="59825" y="155401"/>
                </a:cubicBezTo>
                <a:cubicBezTo>
                  <a:pt x="64881" y="155401"/>
                  <a:pt x="68991" y="151291"/>
                  <a:pt x="68991" y="146235"/>
                </a:cubicBezTo>
                <a:lnTo>
                  <a:pt x="68991" y="90912"/>
                </a:lnTo>
                <a:lnTo>
                  <a:pt x="74798" y="90912"/>
                </a:lnTo>
                <a:cubicBezTo>
                  <a:pt x="77472" y="90912"/>
                  <a:pt x="79462" y="88498"/>
                  <a:pt x="78973" y="85856"/>
                </a:cubicBezTo>
                <a:cubicBezTo>
                  <a:pt x="67262" y="25379"/>
                  <a:pt x="68535" y="32392"/>
                  <a:pt x="68143" y="29130"/>
                </a:cubicBezTo>
                <a:lnTo>
                  <a:pt x="68143" y="29130"/>
                </a:lnTo>
                <a:cubicBezTo>
                  <a:pt x="72873" y="42667"/>
                  <a:pt x="81028" y="65958"/>
                  <a:pt x="81485" y="67197"/>
                </a:cubicBezTo>
                <a:cubicBezTo>
                  <a:pt x="82570" y="70350"/>
                  <a:pt x="85538" y="72315"/>
                  <a:pt x="88687" y="72315"/>
                </a:cubicBezTo>
                <a:cubicBezTo>
                  <a:pt x="89513" y="72315"/>
                  <a:pt x="90352" y="72179"/>
                  <a:pt x="91173" y="71895"/>
                </a:cubicBezTo>
                <a:cubicBezTo>
                  <a:pt x="95152" y="70492"/>
                  <a:pt x="97240" y="66121"/>
                  <a:pt x="95870" y="62174"/>
                </a:cubicBezTo>
                <a:cubicBezTo>
                  <a:pt x="95707" y="61750"/>
                  <a:pt x="81746" y="21921"/>
                  <a:pt x="79560" y="15527"/>
                </a:cubicBezTo>
                <a:cubicBezTo>
                  <a:pt x="76005" y="5220"/>
                  <a:pt x="70068" y="0"/>
                  <a:pt x="61913" y="0"/>
                </a:cubicBezTo>
                <a:close/>
              </a:path>
            </a:pathLst>
          </a:custGeom>
          <a:solidFill>
            <a:srgbClr val="334E73"/>
          </a:solidFill>
          <a:ln>
            <a:solidFill>
              <a:sysClr val="windowText" lastClr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-18"/>
            </a:endParaRPr>
          </a:p>
        </p:txBody>
      </p:sp>
      <p:sp>
        <p:nvSpPr>
          <p:cNvPr id="9" name="Google Shape;9079;p76">
            <a:extLst>
              <a:ext uri="{FF2B5EF4-FFF2-40B4-BE49-F238E27FC236}">
                <a16:creationId xmlns:a16="http://schemas.microsoft.com/office/drawing/2014/main" id="{CD83BDEA-3F8B-CA9C-0D0B-F4790FA81EF3}"/>
              </a:ext>
            </a:extLst>
          </p:cNvPr>
          <p:cNvSpPr/>
          <p:nvPr/>
        </p:nvSpPr>
        <p:spPr>
          <a:xfrm>
            <a:off x="7477151" y="1213541"/>
            <a:ext cx="43237" cy="36479"/>
          </a:xfrm>
          <a:custGeom>
            <a:avLst/>
            <a:gdLst/>
            <a:ahLst/>
            <a:cxnLst/>
            <a:rect l="l" t="t" r="r" b="b"/>
            <a:pathLst>
              <a:path w="31642" h="31610" extrusionOk="0">
                <a:moveTo>
                  <a:pt x="15821" y="1"/>
                </a:moveTo>
                <a:cubicBezTo>
                  <a:pt x="7079" y="1"/>
                  <a:pt x="0" y="7079"/>
                  <a:pt x="0" y="15821"/>
                </a:cubicBezTo>
                <a:cubicBezTo>
                  <a:pt x="0" y="24531"/>
                  <a:pt x="7079" y="31609"/>
                  <a:pt x="15821" y="31609"/>
                </a:cubicBezTo>
                <a:cubicBezTo>
                  <a:pt x="24563" y="31609"/>
                  <a:pt x="31641" y="24531"/>
                  <a:pt x="31641" y="15821"/>
                </a:cubicBezTo>
                <a:cubicBezTo>
                  <a:pt x="31641" y="7079"/>
                  <a:pt x="24563" y="1"/>
                  <a:pt x="15821" y="1"/>
                </a:cubicBezTo>
                <a:close/>
              </a:path>
            </a:pathLst>
          </a:custGeom>
          <a:solidFill>
            <a:srgbClr val="0D96D4"/>
          </a:solidFill>
          <a:ln>
            <a:solidFill>
              <a:sysClr val="windowText" lastClr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-18"/>
            </a:endParaRPr>
          </a:p>
        </p:txBody>
      </p:sp>
      <p:sp>
        <p:nvSpPr>
          <p:cNvPr id="10" name="Google Shape;9081;p76">
            <a:extLst>
              <a:ext uri="{FF2B5EF4-FFF2-40B4-BE49-F238E27FC236}">
                <a16:creationId xmlns:a16="http://schemas.microsoft.com/office/drawing/2014/main" id="{C886ADEE-C474-82B0-7890-381B33778DB0}"/>
              </a:ext>
            </a:extLst>
          </p:cNvPr>
          <p:cNvSpPr/>
          <p:nvPr/>
        </p:nvSpPr>
        <p:spPr>
          <a:xfrm>
            <a:off x="7185434" y="1255327"/>
            <a:ext cx="106575" cy="180661"/>
          </a:xfrm>
          <a:custGeom>
            <a:avLst/>
            <a:gdLst/>
            <a:ahLst/>
            <a:cxnLst/>
            <a:rect l="l" t="t" r="r" b="b"/>
            <a:pathLst>
              <a:path w="77995" h="156544" extrusionOk="0">
                <a:moveTo>
                  <a:pt x="18496" y="1"/>
                </a:moveTo>
                <a:cubicBezTo>
                  <a:pt x="8514" y="1"/>
                  <a:pt x="359" y="8123"/>
                  <a:pt x="327" y="18105"/>
                </a:cubicBezTo>
                <a:lnTo>
                  <a:pt x="33" y="74537"/>
                </a:lnTo>
                <a:cubicBezTo>
                  <a:pt x="0" y="78778"/>
                  <a:pt x="3425" y="82235"/>
                  <a:pt x="7666" y="82268"/>
                </a:cubicBezTo>
                <a:lnTo>
                  <a:pt x="7731" y="82268"/>
                </a:lnTo>
                <a:cubicBezTo>
                  <a:pt x="11939" y="82268"/>
                  <a:pt x="15364" y="78843"/>
                  <a:pt x="15397" y="74635"/>
                </a:cubicBezTo>
                <a:lnTo>
                  <a:pt x="15691" y="18170"/>
                </a:lnTo>
                <a:cubicBezTo>
                  <a:pt x="15691" y="17341"/>
                  <a:pt x="16344" y="16668"/>
                  <a:pt x="17166" y="16668"/>
                </a:cubicBezTo>
                <a:cubicBezTo>
                  <a:pt x="17185" y="16668"/>
                  <a:pt x="17204" y="16669"/>
                  <a:pt x="17224" y="16669"/>
                </a:cubicBezTo>
                <a:cubicBezTo>
                  <a:pt x="18039" y="16669"/>
                  <a:pt x="18724" y="17355"/>
                  <a:pt x="18724" y="18170"/>
                </a:cubicBezTo>
                <a:lnTo>
                  <a:pt x="18724" y="147345"/>
                </a:lnTo>
                <a:cubicBezTo>
                  <a:pt x="18724" y="152433"/>
                  <a:pt x="22867" y="156543"/>
                  <a:pt x="27956" y="156543"/>
                </a:cubicBezTo>
                <a:cubicBezTo>
                  <a:pt x="33044" y="156543"/>
                  <a:pt x="37187" y="152433"/>
                  <a:pt x="37187" y="147345"/>
                </a:cubicBezTo>
                <a:lnTo>
                  <a:pt x="37187" y="73656"/>
                </a:lnTo>
                <a:lnTo>
                  <a:pt x="41167" y="73656"/>
                </a:lnTo>
                <a:lnTo>
                  <a:pt x="41167" y="147345"/>
                </a:lnTo>
                <a:cubicBezTo>
                  <a:pt x="41167" y="152433"/>
                  <a:pt x="45277" y="156543"/>
                  <a:pt x="50365" y="156543"/>
                </a:cubicBezTo>
                <a:cubicBezTo>
                  <a:pt x="55454" y="156543"/>
                  <a:pt x="59597" y="152433"/>
                  <a:pt x="59597" y="147345"/>
                </a:cubicBezTo>
                <a:cubicBezTo>
                  <a:pt x="59597" y="25477"/>
                  <a:pt x="59434" y="95153"/>
                  <a:pt x="59434" y="18300"/>
                </a:cubicBezTo>
                <a:cubicBezTo>
                  <a:pt x="59434" y="17420"/>
                  <a:pt x="60119" y="16702"/>
                  <a:pt x="60967" y="16669"/>
                </a:cubicBezTo>
                <a:cubicBezTo>
                  <a:pt x="60988" y="16669"/>
                  <a:pt x="61009" y="16668"/>
                  <a:pt x="61030" y="16668"/>
                </a:cubicBezTo>
                <a:cubicBezTo>
                  <a:pt x="61882" y="16668"/>
                  <a:pt x="62567" y="17310"/>
                  <a:pt x="62631" y="18170"/>
                </a:cubicBezTo>
                <a:lnTo>
                  <a:pt x="62598" y="74570"/>
                </a:lnTo>
                <a:cubicBezTo>
                  <a:pt x="62598" y="78810"/>
                  <a:pt x="66023" y="82268"/>
                  <a:pt x="70264" y="82268"/>
                </a:cubicBezTo>
                <a:cubicBezTo>
                  <a:pt x="74504" y="82268"/>
                  <a:pt x="77962" y="78843"/>
                  <a:pt x="77962" y="74602"/>
                </a:cubicBezTo>
                <a:lnTo>
                  <a:pt x="77994" y="18137"/>
                </a:lnTo>
                <a:cubicBezTo>
                  <a:pt x="77994" y="18137"/>
                  <a:pt x="77994" y="18105"/>
                  <a:pt x="77994" y="18105"/>
                </a:cubicBezTo>
                <a:cubicBezTo>
                  <a:pt x="77962" y="8123"/>
                  <a:pt x="69807" y="1"/>
                  <a:pt x="59825" y="1"/>
                </a:cubicBezTo>
                <a:close/>
              </a:path>
            </a:pathLst>
          </a:custGeom>
          <a:solidFill>
            <a:srgbClr val="334E73"/>
          </a:solidFill>
          <a:ln>
            <a:solidFill>
              <a:sysClr val="windowText" lastClr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-18"/>
            </a:endParaRPr>
          </a:p>
        </p:txBody>
      </p:sp>
      <p:sp>
        <p:nvSpPr>
          <p:cNvPr id="11" name="Google Shape;9082;p76">
            <a:extLst>
              <a:ext uri="{FF2B5EF4-FFF2-40B4-BE49-F238E27FC236}">
                <a16:creationId xmlns:a16="http://schemas.microsoft.com/office/drawing/2014/main" id="{4597D77A-1C97-C123-2484-37B9EDA5B5ED}"/>
              </a:ext>
            </a:extLst>
          </p:cNvPr>
          <p:cNvSpPr/>
          <p:nvPr/>
        </p:nvSpPr>
        <p:spPr>
          <a:xfrm>
            <a:off x="7217169" y="1212751"/>
            <a:ext cx="43550" cy="36743"/>
          </a:xfrm>
          <a:custGeom>
            <a:avLst/>
            <a:gdLst/>
            <a:ahLst/>
            <a:cxnLst/>
            <a:rect l="l" t="t" r="r" b="b"/>
            <a:pathLst>
              <a:path w="31871" h="31838" extrusionOk="0">
                <a:moveTo>
                  <a:pt x="15952" y="1"/>
                </a:moveTo>
                <a:cubicBezTo>
                  <a:pt x="7144" y="1"/>
                  <a:pt x="1" y="7112"/>
                  <a:pt x="1" y="15919"/>
                </a:cubicBezTo>
                <a:cubicBezTo>
                  <a:pt x="1" y="24694"/>
                  <a:pt x="7144" y="31838"/>
                  <a:pt x="15952" y="31838"/>
                </a:cubicBezTo>
                <a:cubicBezTo>
                  <a:pt x="24727" y="31838"/>
                  <a:pt x="31870" y="24694"/>
                  <a:pt x="31870" y="15919"/>
                </a:cubicBezTo>
                <a:cubicBezTo>
                  <a:pt x="31870" y="7112"/>
                  <a:pt x="24727" y="1"/>
                  <a:pt x="15952" y="1"/>
                </a:cubicBezTo>
                <a:close/>
              </a:path>
            </a:pathLst>
          </a:custGeom>
          <a:solidFill>
            <a:srgbClr val="0D96D4"/>
          </a:solidFill>
          <a:ln>
            <a:solidFill>
              <a:sysClr val="windowText" lastClr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6948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/>
          <p:nvPr/>
        </p:nvSpPr>
        <p:spPr>
          <a:xfrm>
            <a:off x="2063867" y="1435333"/>
            <a:ext cx="10128000" cy="38504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7362000" y="3234933"/>
            <a:ext cx="6612000" cy="8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TIMELINE </a:t>
            </a:r>
            <a:r>
              <a:rPr lang="en-GB" sz="3200" dirty="0">
                <a:solidFill>
                  <a:srgbClr val="FFFFFF"/>
                </a:solidFill>
              </a:rPr>
              <a:t>&amp;</a:t>
            </a:r>
            <a:r>
              <a:rPr lang="cs-CZ" sz="3200" dirty="0">
                <a:solidFill>
                  <a:srgbClr val="FFFFFF"/>
                </a:solidFill>
              </a:rPr>
              <a:t> ENROLLMENT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 idx="2"/>
          </p:nvPr>
        </p:nvSpPr>
        <p:spPr>
          <a:xfrm>
            <a:off x="7362000" y="2947433"/>
            <a:ext cx="2205600" cy="4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6000" dirty="0">
                <a:solidFill>
                  <a:srgbClr val="FFFFFF"/>
                </a:solidFill>
              </a:rPr>
              <a:t>0</a:t>
            </a:r>
            <a:r>
              <a:rPr lang="cs-CZ" sz="6000" dirty="0">
                <a:solidFill>
                  <a:srgbClr val="FFFFFF"/>
                </a:solidFill>
              </a:rPr>
              <a:t>3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10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0B56A-AFC7-DB7A-FD61-35549CC9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TIMELINE AND ENROLLMENT</a:t>
            </a:r>
          </a:p>
        </p:txBody>
      </p:sp>
      <p:pic>
        <p:nvPicPr>
          <p:cNvPr id="77" name="Obrázek 76">
            <a:extLst>
              <a:ext uri="{FF2B5EF4-FFF2-40B4-BE49-F238E27FC236}">
                <a16:creationId xmlns:a16="http://schemas.microsoft.com/office/drawing/2014/main" id="{BCD3DB87-926B-8969-CD45-DD56C8C3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/>
          <a:stretch/>
        </p:blipFill>
        <p:spPr>
          <a:xfrm>
            <a:off x="858953" y="2962867"/>
            <a:ext cx="7964536" cy="3393252"/>
          </a:xfrm>
          <a:prstGeom prst="rect">
            <a:avLst/>
          </a:prstGeom>
        </p:spPr>
      </p:pic>
      <p:grpSp>
        <p:nvGrpSpPr>
          <p:cNvPr id="111" name="Skupina 110">
            <a:extLst>
              <a:ext uri="{FF2B5EF4-FFF2-40B4-BE49-F238E27FC236}">
                <a16:creationId xmlns:a16="http://schemas.microsoft.com/office/drawing/2014/main" id="{BF338AF2-55C9-F43E-16F9-DEFC09BF3126}"/>
              </a:ext>
            </a:extLst>
          </p:cNvPr>
          <p:cNvGrpSpPr/>
          <p:nvPr/>
        </p:nvGrpSpPr>
        <p:grpSpPr>
          <a:xfrm>
            <a:off x="759919" y="326386"/>
            <a:ext cx="11401413" cy="2231101"/>
            <a:chOff x="1469240" y="1933184"/>
            <a:chExt cx="9268460" cy="1673326"/>
          </a:xfrm>
        </p:grpSpPr>
        <p:grpSp>
          <p:nvGrpSpPr>
            <p:cNvPr id="79" name="Skupina 78">
              <a:extLst>
                <a:ext uri="{FF2B5EF4-FFF2-40B4-BE49-F238E27FC236}">
                  <a16:creationId xmlns:a16="http://schemas.microsoft.com/office/drawing/2014/main" id="{750D3091-72A0-0F7E-2269-5311426B4C40}"/>
                </a:ext>
              </a:extLst>
            </p:cNvPr>
            <p:cNvGrpSpPr/>
            <p:nvPr/>
          </p:nvGrpSpPr>
          <p:grpSpPr>
            <a:xfrm>
              <a:off x="1469240" y="1933184"/>
              <a:ext cx="9268460" cy="1673326"/>
              <a:chOff x="1858425" y="2880309"/>
              <a:chExt cx="9268460" cy="1673326"/>
            </a:xfrm>
          </p:grpSpPr>
          <p:grpSp>
            <p:nvGrpSpPr>
              <p:cNvPr id="80" name="object 10">
                <a:extLst>
                  <a:ext uri="{FF2B5EF4-FFF2-40B4-BE49-F238E27FC236}">
                    <a16:creationId xmlns:a16="http://schemas.microsoft.com/office/drawing/2014/main" id="{3B65C9BA-A402-3927-062C-C4AAF65E2F8B}"/>
                  </a:ext>
                </a:extLst>
              </p:cNvPr>
              <p:cNvGrpSpPr/>
              <p:nvPr/>
            </p:nvGrpSpPr>
            <p:grpSpPr>
              <a:xfrm>
                <a:off x="1858425" y="3473422"/>
                <a:ext cx="9268460" cy="857251"/>
                <a:chOff x="667800" y="4063972"/>
                <a:chExt cx="9268460" cy="857251"/>
              </a:xfrm>
            </p:grpSpPr>
            <p:sp>
              <p:nvSpPr>
                <p:cNvPr id="103" name="object 11">
                  <a:extLst>
                    <a:ext uri="{FF2B5EF4-FFF2-40B4-BE49-F238E27FC236}">
                      <a16:creationId xmlns:a16="http://schemas.microsoft.com/office/drawing/2014/main" id="{8E165089-069B-85BF-A516-6DE3238057A1}"/>
                    </a:ext>
                  </a:extLst>
                </p:cNvPr>
                <p:cNvSpPr/>
                <p:nvPr/>
              </p:nvSpPr>
              <p:spPr>
                <a:xfrm>
                  <a:off x="667800" y="4063972"/>
                  <a:ext cx="9268460" cy="857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8460" h="1860550">
                      <a:moveTo>
                        <a:pt x="8529116" y="0"/>
                      </a:moveTo>
                      <a:lnTo>
                        <a:pt x="8529116" y="464997"/>
                      </a:lnTo>
                      <a:lnTo>
                        <a:pt x="0" y="464997"/>
                      </a:lnTo>
                      <a:lnTo>
                        <a:pt x="369481" y="930046"/>
                      </a:lnTo>
                      <a:lnTo>
                        <a:pt x="0" y="1395044"/>
                      </a:lnTo>
                      <a:lnTo>
                        <a:pt x="8529116" y="1395044"/>
                      </a:lnTo>
                      <a:lnTo>
                        <a:pt x="8529116" y="1860029"/>
                      </a:lnTo>
                      <a:lnTo>
                        <a:pt x="9268104" y="930046"/>
                      </a:lnTo>
                      <a:lnTo>
                        <a:pt x="8529116" y="0"/>
                      </a:lnTo>
                      <a:close/>
                    </a:path>
                  </a:pathLst>
                </a:custGeom>
                <a:solidFill>
                  <a:srgbClr val="16395B"/>
                </a:solidFill>
                <a:ln>
                  <a:solidFill>
                    <a:srgbClr val="2E484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lang="en-GB" sz="2400" dirty="0"/>
                </a:p>
              </p:txBody>
            </p:sp>
            <p:sp>
              <p:nvSpPr>
                <p:cNvPr id="104" name="object 12">
                  <a:extLst>
                    <a:ext uri="{FF2B5EF4-FFF2-40B4-BE49-F238E27FC236}">
                      <a16:creationId xmlns:a16="http://schemas.microsoft.com/office/drawing/2014/main" id="{60A18031-3A85-C05F-1B49-68C063F800B4}"/>
                    </a:ext>
                  </a:extLst>
                </p:cNvPr>
                <p:cNvSpPr/>
                <p:nvPr/>
              </p:nvSpPr>
              <p:spPr>
                <a:xfrm>
                  <a:off x="1287418" y="4183875"/>
                  <a:ext cx="754595" cy="695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114" h="1005839">
                      <a:moveTo>
                        <a:pt x="523494" y="0"/>
                      </a:moveTo>
                      <a:lnTo>
                        <a:pt x="475845" y="2054"/>
                      </a:lnTo>
                      <a:lnTo>
                        <a:pt x="429395" y="8100"/>
                      </a:lnTo>
                      <a:lnTo>
                        <a:pt x="384329" y="17960"/>
                      </a:lnTo>
                      <a:lnTo>
                        <a:pt x="340830" y="31455"/>
                      </a:lnTo>
                      <a:lnTo>
                        <a:pt x="299085" y="48410"/>
                      </a:lnTo>
                      <a:lnTo>
                        <a:pt x="259277" y="68645"/>
                      </a:lnTo>
                      <a:lnTo>
                        <a:pt x="221592" y="91985"/>
                      </a:lnTo>
                      <a:lnTo>
                        <a:pt x="186214" y="118250"/>
                      </a:lnTo>
                      <a:lnTo>
                        <a:pt x="153328" y="147264"/>
                      </a:lnTo>
                      <a:lnTo>
                        <a:pt x="123119" y="178849"/>
                      </a:lnTo>
                      <a:lnTo>
                        <a:pt x="95773" y="212828"/>
                      </a:lnTo>
                      <a:lnTo>
                        <a:pt x="71472" y="249023"/>
                      </a:lnTo>
                      <a:lnTo>
                        <a:pt x="50403" y="287257"/>
                      </a:lnTo>
                      <a:lnTo>
                        <a:pt x="32751" y="327351"/>
                      </a:lnTo>
                      <a:lnTo>
                        <a:pt x="18699" y="369130"/>
                      </a:lnTo>
                      <a:lnTo>
                        <a:pt x="8434" y="412415"/>
                      </a:lnTo>
                      <a:lnTo>
                        <a:pt x="2139" y="457028"/>
                      </a:lnTo>
                      <a:lnTo>
                        <a:pt x="0" y="502793"/>
                      </a:lnTo>
                      <a:lnTo>
                        <a:pt x="2139" y="548559"/>
                      </a:lnTo>
                      <a:lnTo>
                        <a:pt x="8434" y="593175"/>
                      </a:lnTo>
                      <a:lnTo>
                        <a:pt x="18699" y="636461"/>
                      </a:lnTo>
                      <a:lnTo>
                        <a:pt x="32751" y="678242"/>
                      </a:lnTo>
                      <a:lnTo>
                        <a:pt x="50403" y="718339"/>
                      </a:lnTo>
                      <a:lnTo>
                        <a:pt x="71472" y="756574"/>
                      </a:lnTo>
                      <a:lnTo>
                        <a:pt x="95773" y="792771"/>
                      </a:lnTo>
                      <a:lnTo>
                        <a:pt x="123119" y="826752"/>
                      </a:lnTo>
                      <a:lnTo>
                        <a:pt x="153328" y="858339"/>
                      </a:lnTo>
                      <a:lnTo>
                        <a:pt x="186214" y="887354"/>
                      </a:lnTo>
                      <a:lnTo>
                        <a:pt x="221592" y="913621"/>
                      </a:lnTo>
                      <a:lnTo>
                        <a:pt x="259277" y="936961"/>
                      </a:lnTo>
                      <a:lnTo>
                        <a:pt x="299085" y="957198"/>
                      </a:lnTo>
                      <a:lnTo>
                        <a:pt x="340830" y="974153"/>
                      </a:lnTo>
                      <a:lnTo>
                        <a:pt x="384329" y="987650"/>
                      </a:lnTo>
                      <a:lnTo>
                        <a:pt x="429395" y="997510"/>
                      </a:lnTo>
                      <a:lnTo>
                        <a:pt x="475845" y="1003556"/>
                      </a:lnTo>
                      <a:lnTo>
                        <a:pt x="523494" y="1005611"/>
                      </a:lnTo>
                      <a:lnTo>
                        <a:pt x="571144" y="1003556"/>
                      </a:lnTo>
                      <a:lnTo>
                        <a:pt x="617595" y="997510"/>
                      </a:lnTo>
                      <a:lnTo>
                        <a:pt x="662663" y="987650"/>
                      </a:lnTo>
                      <a:lnTo>
                        <a:pt x="706162" y="974153"/>
                      </a:lnTo>
                      <a:lnTo>
                        <a:pt x="747908" y="957198"/>
                      </a:lnTo>
                      <a:lnTo>
                        <a:pt x="787716" y="936961"/>
                      </a:lnTo>
                      <a:lnTo>
                        <a:pt x="825401" y="913621"/>
                      </a:lnTo>
                      <a:lnTo>
                        <a:pt x="860778" y="887354"/>
                      </a:lnTo>
                      <a:lnTo>
                        <a:pt x="893664" y="858339"/>
                      </a:lnTo>
                      <a:lnTo>
                        <a:pt x="923872" y="826752"/>
                      </a:lnTo>
                      <a:lnTo>
                        <a:pt x="951218" y="792771"/>
                      </a:lnTo>
                      <a:lnTo>
                        <a:pt x="975518" y="756574"/>
                      </a:lnTo>
                      <a:lnTo>
                        <a:pt x="996586" y="718339"/>
                      </a:lnTo>
                      <a:lnTo>
                        <a:pt x="1014238" y="678242"/>
                      </a:lnTo>
                      <a:lnTo>
                        <a:pt x="1028289" y="636461"/>
                      </a:lnTo>
                      <a:lnTo>
                        <a:pt x="1038554" y="593175"/>
                      </a:lnTo>
                      <a:lnTo>
                        <a:pt x="1044848" y="548559"/>
                      </a:lnTo>
                      <a:lnTo>
                        <a:pt x="1046988" y="502793"/>
                      </a:lnTo>
                      <a:lnTo>
                        <a:pt x="1044848" y="457028"/>
                      </a:lnTo>
                      <a:lnTo>
                        <a:pt x="1038554" y="412415"/>
                      </a:lnTo>
                      <a:lnTo>
                        <a:pt x="1028289" y="369130"/>
                      </a:lnTo>
                      <a:lnTo>
                        <a:pt x="1014238" y="327351"/>
                      </a:lnTo>
                      <a:lnTo>
                        <a:pt x="996586" y="287257"/>
                      </a:lnTo>
                      <a:lnTo>
                        <a:pt x="975518" y="249023"/>
                      </a:lnTo>
                      <a:lnTo>
                        <a:pt x="951218" y="212828"/>
                      </a:lnTo>
                      <a:lnTo>
                        <a:pt x="923872" y="178849"/>
                      </a:lnTo>
                      <a:lnTo>
                        <a:pt x="893664" y="147264"/>
                      </a:lnTo>
                      <a:lnTo>
                        <a:pt x="860778" y="118250"/>
                      </a:lnTo>
                      <a:lnTo>
                        <a:pt x="825401" y="91985"/>
                      </a:lnTo>
                      <a:lnTo>
                        <a:pt x="787716" y="68645"/>
                      </a:lnTo>
                      <a:lnTo>
                        <a:pt x="747908" y="48410"/>
                      </a:lnTo>
                      <a:lnTo>
                        <a:pt x="706162" y="31455"/>
                      </a:lnTo>
                      <a:lnTo>
                        <a:pt x="662663" y="17960"/>
                      </a:lnTo>
                      <a:lnTo>
                        <a:pt x="617595" y="8100"/>
                      </a:lnTo>
                      <a:lnTo>
                        <a:pt x="571144" y="2054"/>
                      </a:lnTo>
                      <a:lnTo>
                        <a:pt x="523494" y="0"/>
                      </a:lnTo>
                      <a:close/>
                    </a:path>
                  </a:pathLst>
                </a:custGeom>
                <a:solidFill>
                  <a:srgbClr val="426664"/>
                </a:solidFill>
              </p:spPr>
              <p:txBody>
                <a:bodyPr wrap="square" lIns="0" tIns="0" rIns="0" bIns="0" rtlCol="0"/>
                <a:lstStyle/>
                <a:p>
                  <a:endParaRPr lang="en-GB" sz="1333" dirty="0">
                    <a:solidFill>
                      <a:srgbClr val="7EABAA"/>
                    </a:solidFill>
                  </a:endParaRPr>
                </a:p>
              </p:txBody>
            </p:sp>
            <p:sp>
              <p:nvSpPr>
                <p:cNvPr id="105" name="object 13">
                  <a:extLst>
                    <a:ext uri="{FF2B5EF4-FFF2-40B4-BE49-F238E27FC236}">
                      <a16:creationId xmlns:a16="http://schemas.microsoft.com/office/drawing/2014/main" id="{8E9D50A0-BB7A-0D1F-F1E1-F8DCDC572BFD}"/>
                    </a:ext>
                  </a:extLst>
                </p:cNvPr>
                <p:cNvSpPr/>
                <p:nvPr/>
              </p:nvSpPr>
              <p:spPr>
                <a:xfrm>
                  <a:off x="2436515" y="4272912"/>
                  <a:ext cx="585304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385" h="655954">
                      <a:moveTo>
                        <a:pt x="333667" y="0"/>
                      </a:moveTo>
                      <a:lnTo>
                        <a:pt x="284363" y="3555"/>
                      </a:lnTo>
                      <a:lnTo>
                        <a:pt x="237305" y="13882"/>
                      </a:lnTo>
                      <a:lnTo>
                        <a:pt x="193007" y="30475"/>
                      </a:lnTo>
                      <a:lnTo>
                        <a:pt x="151988" y="52825"/>
                      </a:lnTo>
                      <a:lnTo>
                        <a:pt x="114763" y="80427"/>
                      </a:lnTo>
                      <a:lnTo>
                        <a:pt x="81847" y="112773"/>
                      </a:lnTo>
                      <a:lnTo>
                        <a:pt x="53759" y="149355"/>
                      </a:lnTo>
                      <a:lnTo>
                        <a:pt x="31014" y="189668"/>
                      </a:lnTo>
                      <a:lnTo>
                        <a:pt x="14128" y="233203"/>
                      </a:lnTo>
                      <a:lnTo>
                        <a:pt x="3618" y="279454"/>
                      </a:lnTo>
                      <a:lnTo>
                        <a:pt x="0" y="327913"/>
                      </a:lnTo>
                      <a:lnTo>
                        <a:pt x="3618" y="376373"/>
                      </a:lnTo>
                      <a:lnTo>
                        <a:pt x="14128" y="422624"/>
                      </a:lnTo>
                      <a:lnTo>
                        <a:pt x="31014" y="466159"/>
                      </a:lnTo>
                      <a:lnTo>
                        <a:pt x="53759" y="506472"/>
                      </a:lnTo>
                      <a:lnTo>
                        <a:pt x="81847" y="543054"/>
                      </a:lnTo>
                      <a:lnTo>
                        <a:pt x="114763" y="575400"/>
                      </a:lnTo>
                      <a:lnTo>
                        <a:pt x="151988" y="603002"/>
                      </a:lnTo>
                      <a:lnTo>
                        <a:pt x="193007" y="625352"/>
                      </a:lnTo>
                      <a:lnTo>
                        <a:pt x="237305" y="641945"/>
                      </a:lnTo>
                      <a:lnTo>
                        <a:pt x="284363" y="652272"/>
                      </a:lnTo>
                      <a:lnTo>
                        <a:pt x="333667" y="655827"/>
                      </a:lnTo>
                      <a:lnTo>
                        <a:pt x="382979" y="652272"/>
                      </a:lnTo>
                      <a:lnTo>
                        <a:pt x="430045" y="641945"/>
                      </a:lnTo>
                      <a:lnTo>
                        <a:pt x="474347" y="625352"/>
                      </a:lnTo>
                      <a:lnTo>
                        <a:pt x="515370" y="603002"/>
                      </a:lnTo>
                      <a:lnTo>
                        <a:pt x="552597" y="575400"/>
                      </a:lnTo>
                      <a:lnTo>
                        <a:pt x="585513" y="543054"/>
                      </a:lnTo>
                      <a:lnTo>
                        <a:pt x="613601" y="506472"/>
                      </a:lnTo>
                      <a:lnTo>
                        <a:pt x="636346" y="466159"/>
                      </a:lnTo>
                      <a:lnTo>
                        <a:pt x="653232" y="422624"/>
                      </a:lnTo>
                      <a:lnTo>
                        <a:pt x="663741" y="376373"/>
                      </a:lnTo>
                      <a:lnTo>
                        <a:pt x="667359" y="327913"/>
                      </a:lnTo>
                      <a:lnTo>
                        <a:pt x="663741" y="279454"/>
                      </a:lnTo>
                      <a:lnTo>
                        <a:pt x="653232" y="233203"/>
                      </a:lnTo>
                      <a:lnTo>
                        <a:pt x="636346" y="189668"/>
                      </a:lnTo>
                      <a:lnTo>
                        <a:pt x="613601" y="149355"/>
                      </a:lnTo>
                      <a:lnTo>
                        <a:pt x="585513" y="112773"/>
                      </a:lnTo>
                      <a:lnTo>
                        <a:pt x="552597" y="80427"/>
                      </a:lnTo>
                      <a:lnTo>
                        <a:pt x="515370" y="52825"/>
                      </a:lnTo>
                      <a:lnTo>
                        <a:pt x="474347" y="30475"/>
                      </a:lnTo>
                      <a:lnTo>
                        <a:pt x="430045" y="13882"/>
                      </a:lnTo>
                      <a:lnTo>
                        <a:pt x="382979" y="3555"/>
                      </a:lnTo>
                      <a:lnTo>
                        <a:pt x="333667" y="0"/>
                      </a:lnTo>
                      <a:close/>
                    </a:path>
                  </a:pathLst>
                </a:custGeom>
                <a:solidFill>
                  <a:srgbClr val="CADCDC"/>
                </a:solidFill>
              </p:spPr>
              <p:txBody>
                <a:bodyPr wrap="square" lIns="0" tIns="0" rIns="0" bIns="0" rtlCol="0"/>
                <a:lstStyle/>
                <a:p>
                  <a:endParaRPr lang="en-GB" sz="1333" dirty="0"/>
                </a:p>
              </p:txBody>
            </p:sp>
            <p:sp>
              <p:nvSpPr>
                <p:cNvPr id="106" name="object 15">
                  <a:extLst>
                    <a:ext uri="{FF2B5EF4-FFF2-40B4-BE49-F238E27FC236}">
                      <a16:creationId xmlns:a16="http://schemas.microsoft.com/office/drawing/2014/main" id="{5FF25449-0CA8-82C1-B4C5-E0596D581FD4}"/>
                    </a:ext>
                  </a:extLst>
                </p:cNvPr>
                <p:cNvSpPr/>
                <p:nvPr/>
              </p:nvSpPr>
              <p:spPr>
                <a:xfrm>
                  <a:off x="3585840" y="4272912"/>
                  <a:ext cx="585304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414" h="621029">
                      <a:moveTo>
                        <a:pt x="326555" y="0"/>
                      </a:moveTo>
                      <a:lnTo>
                        <a:pt x="278296" y="3366"/>
                      </a:lnTo>
                      <a:lnTo>
                        <a:pt x="232236" y="13144"/>
                      </a:lnTo>
                      <a:lnTo>
                        <a:pt x="188881" y="28855"/>
                      </a:lnTo>
                      <a:lnTo>
                        <a:pt x="148736" y="50018"/>
                      </a:lnTo>
                      <a:lnTo>
                        <a:pt x="112305" y="76153"/>
                      </a:lnTo>
                      <a:lnTo>
                        <a:pt x="80093" y="106779"/>
                      </a:lnTo>
                      <a:lnTo>
                        <a:pt x="52606" y="141417"/>
                      </a:lnTo>
                      <a:lnTo>
                        <a:pt x="30348" y="179586"/>
                      </a:lnTo>
                      <a:lnTo>
                        <a:pt x="13824" y="220805"/>
                      </a:lnTo>
                      <a:lnTo>
                        <a:pt x="3540" y="264596"/>
                      </a:lnTo>
                      <a:lnTo>
                        <a:pt x="0" y="310476"/>
                      </a:lnTo>
                      <a:lnTo>
                        <a:pt x="3540" y="356354"/>
                      </a:lnTo>
                      <a:lnTo>
                        <a:pt x="13824" y="400142"/>
                      </a:lnTo>
                      <a:lnTo>
                        <a:pt x="30348" y="441359"/>
                      </a:lnTo>
                      <a:lnTo>
                        <a:pt x="52606" y="479527"/>
                      </a:lnTo>
                      <a:lnTo>
                        <a:pt x="80093" y="514163"/>
                      </a:lnTo>
                      <a:lnTo>
                        <a:pt x="112305" y="544788"/>
                      </a:lnTo>
                      <a:lnTo>
                        <a:pt x="148736" y="570922"/>
                      </a:lnTo>
                      <a:lnTo>
                        <a:pt x="188881" y="592085"/>
                      </a:lnTo>
                      <a:lnTo>
                        <a:pt x="232236" y="607796"/>
                      </a:lnTo>
                      <a:lnTo>
                        <a:pt x="278296" y="617574"/>
                      </a:lnTo>
                      <a:lnTo>
                        <a:pt x="326555" y="620941"/>
                      </a:lnTo>
                      <a:lnTo>
                        <a:pt x="374807" y="617574"/>
                      </a:lnTo>
                      <a:lnTo>
                        <a:pt x="420862" y="607796"/>
                      </a:lnTo>
                      <a:lnTo>
                        <a:pt x="464212" y="592085"/>
                      </a:lnTo>
                      <a:lnTo>
                        <a:pt x="504355" y="570922"/>
                      </a:lnTo>
                      <a:lnTo>
                        <a:pt x="540783" y="544788"/>
                      </a:lnTo>
                      <a:lnTo>
                        <a:pt x="572993" y="514163"/>
                      </a:lnTo>
                      <a:lnTo>
                        <a:pt x="600479" y="479527"/>
                      </a:lnTo>
                      <a:lnTo>
                        <a:pt x="622736" y="441359"/>
                      </a:lnTo>
                      <a:lnTo>
                        <a:pt x="639260" y="400142"/>
                      </a:lnTo>
                      <a:lnTo>
                        <a:pt x="649544" y="356354"/>
                      </a:lnTo>
                      <a:lnTo>
                        <a:pt x="653084" y="310476"/>
                      </a:lnTo>
                      <a:lnTo>
                        <a:pt x="649544" y="264596"/>
                      </a:lnTo>
                      <a:lnTo>
                        <a:pt x="639260" y="220805"/>
                      </a:lnTo>
                      <a:lnTo>
                        <a:pt x="622736" y="179586"/>
                      </a:lnTo>
                      <a:lnTo>
                        <a:pt x="600479" y="141417"/>
                      </a:lnTo>
                      <a:lnTo>
                        <a:pt x="572993" y="106779"/>
                      </a:lnTo>
                      <a:lnTo>
                        <a:pt x="540783" y="76153"/>
                      </a:lnTo>
                      <a:lnTo>
                        <a:pt x="504355" y="50018"/>
                      </a:lnTo>
                      <a:lnTo>
                        <a:pt x="464212" y="28855"/>
                      </a:lnTo>
                      <a:lnTo>
                        <a:pt x="420862" y="13144"/>
                      </a:lnTo>
                      <a:lnTo>
                        <a:pt x="374807" y="3366"/>
                      </a:lnTo>
                      <a:lnTo>
                        <a:pt x="326555" y="0"/>
                      </a:lnTo>
                      <a:close/>
                    </a:path>
                  </a:pathLst>
                </a:custGeom>
                <a:solidFill>
                  <a:srgbClr val="CADCDC"/>
                </a:solidFill>
              </p:spPr>
              <p:txBody>
                <a:bodyPr wrap="square" lIns="0" tIns="0" rIns="0" bIns="0" rtlCol="0"/>
                <a:lstStyle/>
                <a:p>
                  <a:endParaRPr lang="en-GB" sz="1333" dirty="0"/>
                </a:p>
              </p:txBody>
            </p:sp>
            <p:sp>
              <p:nvSpPr>
                <p:cNvPr id="107" name="object 17">
                  <a:extLst>
                    <a:ext uri="{FF2B5EF4-FFF2-40B4-BE49-F238E27FC236}">
                      <a16:creationId xmlns:a16="http://schemas.microsoft.com/office/drawing/2014/main" id="{B81FA0B9-3543-2FCF-E4EF-EA26B4B76AC5}"/>
                    </a:ext>
                  </a:extLst>
                </p:cNvPr>
                <p:cNvSpPr/>
                <p:nvPr/>
              </p:nvSpPr>
              <p:spPr>
                <a:xfrm>
                  <a:off x="4748149" y="4272912"/>
                  <a:ext cx="585304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00" h="606425">
                      <a:moveTo>
                        <a:pt x="349110" y="0"/>
                      </a:moveTo>
                      <a:lnTo>
                        <a:pt x="297520" y="3285"/>
                      </a:lnTo>
                      <a:lnTo>
                        <a:pt x="248281" y="12830"/>
                      </a:lnTo>
                      <a:lnTo>
                        <a:pt x="201932" y="28164"/>
                      </a:lnTo>
                      <a:lnTo>
                        <a:pt x="159014" y="48820"/>
                      </a:lnTo>
                      <a:lnTo>
                        <a:pt x="120067" y="74328"/>
                      </a:lnTo>
                      <a:lnTo>
                        <a:pt x="85629" y="104219"/>
                      </a:lnTo>
                      <a:lnTo>
                        <a:pt x="56243" y="138026"/>
                      </a:lnTo>
                      <a:lnTo>
                        <a:pt x="32446" y="175278"/>
                      </a:lnTo>
                      <a:lnTo>
                        <a:pt x="14780" y="215507"/>
                      </a:lnTo>
                      <a:lnTo>
                        <a:pt x="3785" y="258245"/>
                      </a:lnTo>
                      <a:lnTo>
                        <a:pt x="0" y="303022"/>
                      </a:lnTo>
                      <a:lnTo>
                        <a:pt x="3785" y="347798"/>
                      </a:lnTo>
                      <a:lnTo>
                        <a:pt x="14780" y="390536"/>
                      </a:lnTo>
                      <a:lnTo>
                        <a:pt x="32446" y="430765"/>
                      </a:lnTo>
                      <a:lnTo>
                        <a:pt x="56243" y="468017"/>
                      </a:lnTo>
                      <a:lnTo>
                        <a:pt x="85629" y="501824"/>
                      </a:lnTo>
                      <a:lnTo>
                        <a:pt x="120067" y="531715"/>
                      </a:lnTo>
                      <a:lnTo>
                        <a:pt x="159014" y="557223"/>
                      </a:lnTo>
                      <a:lnTo>
                        <a:pt x="201932" y="577879"/>
                      </a:lnTo>
                      <a:lnTo>
                        <a:pt x="248281" y="593213"/>
                      </a:lnTo>
                      <a:lnTo>
                        <a:pt x="297520" y="602758"/>
                      </a:lnTo>
                      <a:lnTo>
                        <a:pt x="349110" y="606044"/>
                      </a:lnTo>
                      <a:lnTo>
                        <a:pt x="400697" y="602758"/>
                      </a:lnTo>
                      <a:lnTo>
                        <a:pt x="449934" y="593213"/>
                      </a:lnTo>
                      <a:lnTo>
                        <a:pt x="496282" y="577879"/>
                      </a:lnTo>
                      <a:lnTo>
                        <a:pt x="539200" y="557223"/>
                      </a:lnTo>
                      <a:lnTo>
                        <a:pt x="578148" y="531715"/>
                      </a:lnTo>
                      <a:lnTo>
                        <a:pt x="612586" y="501824"/>
                      </a:lnTo>
                      <a:lnTo>
                        <a:pt x="641974" y="468017"/>
                      </a:lnTo>
                      <a:lnTo>
                        <a:pt x="665771" y="430765"/>
                      </a:lnTo>
                      <a:lnTo>
                        <a:pt x="683438" y="390536"/>
                      </a:lnTo>
                      <a:lnTo>
                        <a:pt x="694435" y="347798"/>
                      </a:lnTo>
                      <a:lnTo>
                        <a:pt x="698220" y="303022"/>
                      </a:lnTo>
                      <a:lnTo>
                        <a:pt x="694435" y="258245"/>
                      </a:lnTo>
                      <a:lnTo>
                        <a:pt x="683438" y="215507"/>
                      </a:lnTo>
                      <a:lnTo>
                        <a:pt x="665771" y="175278"/>
                      </a:lnTo>
                      <a:lnTo>
                        <a:pt x="641974" y="138026"/>
                      </a:lnTo>
                      <a:lnTo>
                        <a:pt x="612586" y="104219"/>
                      </a:lnTo>
                      <a:lnTo>
                        <a:pt x="578148" y="74328"/>
                      </a:lnTo>
                      <a:lnTo>
                        <a:pt x="539200" y="48820"/>
                      </a:lnTo>
                      <a:lnTo>
                        <a:pt x="496282" y="28164"/>
                      </a:lnTo>
                      <a:lnTo>
                        <a:pt x="449934" y="12830"/>
                      </a:lnTo>
                      <a:lnTo>
                        <a:pt x="400697" y="3285"/>
                      </a:lnTo>
                      <a:lnTo>
                        <a:pt x="349110" y="0"/>
                      </a:lnTo>
                      <a:close/>
                    </a:path>
                  </a:pathLst>
                </a:custGeom>
                <a:solidFill>
                  <a:srgbClr val="CADCDC"/>
                </a:solidFill>
              </p:spPr>
              <p:txBody>
                <a:bodyPr wrap="square" lIns="0" tIns="0" rIns="0" bIns="0" rtlCol="0"/>
                <a:lstStyle/>
                <a:p>
                  <a:endParaRPr lang="en-GB" sz="1333" dirty="0"/>
                </a:p>
              </p:txBody>
            </p:sp>
            <p:sp>
              <p:nvSpPr>
                <p:cNvPr id="108" name="object 19">
                  <a:extLst>
                    <a:ext uri="{FF2B5EF4-FFF2-40B4-BE49-F238E27FC236}">
                      <a16:creationId xmlns:a16="http://schemas.microsoft.com/office/drawing/2014/main" id="{2C9AB025-7386-13A4-1211-573C847AD3F4}"/>
                    </a:ext>
                  </a:extLst>
                </p:cNvPr>
                <p:cNvSpPr/>
                <p:nvPr/>
              </p:nvSpPr>
              <p:spPr>
                <a:xfrm>
                  <a:off x="5884491" y="4272912"/>
                  <a:ext cx="585304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5" h="636904">
                      <a:moveTo>
                        <a:pt x="357149" y="0"/>
                      </a:moveTo>
                      <a:lnTo>
                        <a:pt x="308684" y="2906"/>
                      </a:lnTo>
                      <a:lnTo>
                        <a:pt x="262202" y="11374"/>
                      </a:lnTo>
                      <a:lnTo>
                        <a:pt x="218127" y="25024"/>
                      </a:lnTo>
                      <a:lnTo>
                        <a:pt x="176885" y="43475"/>
                      </a:lnTo>
                      <a:lnTo>
                        <a:pt x="138902" y="66349"/>
                      </a:lnTo>
                      <a:lnTo>
                        <a:pt x="104603" y="93267"/>
                      </a:lnTo>
                      <a:lnTo>
                        <a:pt x="74414" y="123848"/>
                      </a:lnTo>
                      <a:lnTo>
                        <a:pt x="48759" y="157713"/>
                      </a:lnTo>
                      <a:lnTo>
                        <a:pt x="28065" y="194483"/>
                      </a:lnTo>
                      <a:lnTo>
                        <a:pt x="12757" y="233778"/>
                      </a:lnTo>
                      <a:lnTo>
                        <a:pt x="3260" y="275219"/>
                      </a:lnTo>
                      <a:lnTo>
                        <a:pt x="0" y="318427"/>
                      </a:lnTo>
                      <a:lnTo>
                        <a:pt x="3260" y="361631"/>
                      </a:lnTo>
                      <a:lnTo>
                        <a:pt x="12757" y="403070"/>
                      </a:lnTo>
                      <a:lnTo>
                        <a:pt x="28065" y="442363"/>
                      </a:lnTo>
                      <a:lnTo>
                        <a:pt x="48759" y="479131"/>
                      </a:lnTo>
                      <a:lnTo>
                        <a:pt x="74414" y="512995"/>
                      </a:lnTo>
                      <a:lnTo>
                        <a:pt x="104603" y="543575"/>
                      </a:lnTo>
                      <a:lnTo>
                        <a:pt x="138902" y="570492"/>
                      </a:lnTo>
                      <a:lnTo>
                        <a:pt x="176885" y="593366"/>
                      </a:lnTo>
                      <a:lnTo>
                        <a:pt x="218127" y="611817"/>
                      </a:lnTo>
                      <a:lnTo>
                        <a:pt x="262202" y="625466"/>
                      </a:lnTo>
                      <a:lnTo>
                        <a:pt x="308684" y="633934"/>
                      </a:lnTo>
                      <a:lnTo>
                        <a:pt x="357149" y="636841"/>
                      </a:lnTo>
                      <a:lnTo>
                        <a:pt x="405608" y="633934"/>
                      </a:lnTo>
                      <a:lnTo>
                        <a:pt x="452086" y="625466"/>
                      </a:lnTo>
                      <a:lnTo>
                        <a:pt x="496156" y="611817"/>
                      </a:lnTo>
                      <a:lnTo>
                        <a:pt x="537395" y="593366"/>
                      </a:lnTo>
                      <a:lnTo>
                        <a:pt x="575375" y="570492"/>
                      </a:lnTo>
                      <a:lnTo>
                        <a:pt x="609673" y="543575"/>
                      </a:lnTo>
                      <a:lnTo>
                        <a:pt x="639861" y="512995"/>
                      </a:lnTo>
                      <a:lnTo>
                        <a:pt x="665514" y="479131"/>
                      </a:lnTo>
                      <a:lnTo>
                        <a:pt x="686208" y="442363"/>
                      </a:lnTo>
                      <a:lnTo>
                        <a:pt x="701516" y="403070"/>
                      </a:lnTo>
                      <a:lnTo>
                        <a:pt x="711013" y="361631"/>
                      </a:lnTo>
                      <a:lnTo>
                        <a:pt x="714273" y="318427"/>
                      </a:lnTo>
                      <a:lnTo>
                        <a:pt x="711013" y="275219"/>
                      </a:lnTo>
                      <a:lnTo>
                        <a:pt x="701516" y="233778"/>
                      </a:lnTo>
                      <a:lnTo>
                        <a:pt x="686208" y="194483"/>
                      </a:lnTo>
                      <a:lnTo>
                        <a:pt x="665514" y="157713"/>
                      </a:lnTo>
                      <a:lnTo>
                        <a:pt x="639861" y="123848"/>
                      </a:lnTo>
                      <a:lnTo>
                        <a:pt x="609673" y="93267"/>
                      </a:lnTo>
                      <a:lnTo>
                        <a:pt x="575375" y="66349"/>
                      </a:lnTo>
                      <a:lnTo>
                        <a:pt x="537395" y="43475"/>
                      </a:lnTo>
                      <a:lnTo>
                        <a:pt x="496156" y="25024"/>
                      </a:lnTo>
                      <a:lnTo>
                        <a:pt x="452086" y="11374"/>
                      </a:lnTo>
                      <a:lnTo>
                        <a:pt x="405608" y="2906"/>
                      </a:lnTo>
                      <a:lnTo>
                        <a:pt x="357149" y="0"/>
                      </a:lnTo>
                      <a:close/>
                    </a:path>
                  </a:pathLst>
                </a:custGeom>
                <a:solidFill>
                  <a:srgbClr val="CADCDC"/>
                </a:solidFill>
              </p:spPr>
              <p:txBody>
                <a:bodyPr wrap="square" lIns="0" tIns="0" rIns="0" bIns="0" rtlCol="0"/>
                <a:lstStyle/>
                <a:p>
                  <a:endParaRPr lang="en-GB" sz="1333" dirty="0"/>
                </a:p>
              </p:txBody>
            </p:sp>
            <p:sp>
              <p:nvSpPr>
                <p:cNvPr id="109" name="object 21">
                  <a:extLst>
                    <a:ext uri="{FF2B5EF4-FFF2-40B4-BE49-F238E27FC236}">
                      <a16:creationId xmlns:a16="http://schemas.microsoft.com/office/drawing/2014/main" id="{DAB7C14E-4CF4-1769-EE95-76805502E4FB}"/>
                    </a:ext>
                  </a:extLst>
                </p:cNvPr>
                <p:cNvSpPr/>
                <p:nvPr/>
              </p:nvSpPr>
              <p:spPr>
                <a:xfrm>
                  <a:off x="8857020" y="4204365"/>
                  <a:ext cx="694053" cy="69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779" h="694689">
                      <a:moveTo>
                        <a:pt x="389674" y="0"/>
                      </a:moveTo>
                      <a:lnTo>
                        <a:pt x="340793" y="2705"/>
                      </a:lnTo>
                      <a:lnTo>
                        <a:pt x="293725" y="10604"/>
                      </a:lnTo>
                      <a:lnTo>
                        <a:pt x="248833" y="23372"/>
                      </a:lnTo>
                      <a:lnTo>
                        <a:pt x="206484" y="40683"/>
                      </a:lnTo>
                      <a:lnTo>
                        <a:pt x="167043" y="62211"/>
                      </a:lnTo>
                      <a:lnTo>
                        <a:pt x="130874" y="87631"/>
                      </a:lnTo>
                      <a:lnTo>
                        <a:pt x="98343" y="116619"/>
                      </a:lnTo>
                      <a:lnTo>
                        <a:pt x="69815" y="148847"/>
                      </a:lnTo>
                      <a:lnTo>
                        <a:pt x="45655" y="183991"/>
                      </a:lnTo>
                      <a:lnTo>
                        <a:pt x="26229" y="221726"/>
                      </a:lnTo>
                      <a:lnTo>
                        <a:pt x="11900" y="261725"/>
                      </a:lnTo>
                      <a:lnTo>
                        <a:pt x="3036" y="303664"/>
                      </a:lnTo>
                      <a:lnTo>
                        <a:pt x="0" y="347217"/>
                      </a:lnTo>
                      <a:lnTo>
                        <a:pt x="3036" y="390774"/>
                      </a:lnTo>
                      <a:lnTo>
                        <a:pt x="11900" y="432715"/>
                      </a:lnTo>
                      <a:lnTo>
                        <a:pt x="26229" y="472718"/>
                      </a:lnTo>
                      <a:lnTo>
                        <a:pt x="45655" y="510455"/>
                      </a:lnTo>
                      <a:lnTo>
                        <a:pt x="69815" y="545602"/>
                      </a:lnTo>
                      <a:lnTo>
                        <a:pt x="98343" y="577833"/>
                      </a:lnTo>
                      <a:lnTo>
                        <a:pt x="130874" y="606822"/>
                      </a:lnTo>
                      <a:lnTo>
                        <a:pt x="167043" y="632244"/>
                      </a:lnTo>
                      <a:lnTo>
                        <a:pt x="206484" y="653774"/>
                      </a:lnTo>
                      <a:lnTo>
                        <a:pt x="248833" y="671087"/>
                      </a:lnTo>
                      <a:lnTo>
                        <a:pt x="293725" y="683855"/>
                      </a:lnTo>
                      <a:lnTo>
                        <a:pt x="340793" y="691755"/>
                      </a:lnTo>
                      <a:lnTo>
                        <a:pt x="389674" y="694461"/>
                      </a:lnTo>
                      <a:lnTo>
                        <a:pt x="438554" y="691755"/>
                      </a:lnTo>
                      <a:lnTo>
                        <a:pt x="485623" y="683855"/>
                      </a:lnTo>
                      <a:lnTo>
                        <a:pt x="530514" y="671087"/>
                      </a:lnTo>
                      <a:lnTo>
                        <a:pt x="572863" y="653774"/>
                      </a:lnTo>
                      <a:lnTo>
                        <a:pt x="612304" y="632244"/>
                      </a:lnTo>
                      <a:lnTo>
                        <a:pt x="648473" y="606822"/>
                      </a:lnTo>
                      <a:lnTo>
                        <a:pt x="681004" y="577833"/>
                      </a:lnTo>
                      <a:lnTo>
                        <a:pt x="709532" y="545602"/>
                      </a:lnTo>
                      <a:lnTo>
                        <a:pt x="733692" y="510455"/>
                      </a:lnTo>
                      <a:lnTo>
                        <a:pt x="753119" y="472718"/>
                      </a:lnTo>
                      <a:lnTo>
                        <a:pt x="767447" y="432715"/>
                      </a:lnTo>
                      <a:lnTo>
                        <a:pt x="776312" y="390774"/>
                      </a:lnTo>
                      <a:lnTo>
                        <a:pt x="779348" y="347217"/>
                      </a:lnTo>
                      <a:lnTo>
                        <a:pt x="776312" y="303664"/>
                      </a:lnTo>
                      <a:lnTo>
                        <a:pt x="767447" y="261725"/>
                      </a:lnTo>
                      <a:lnTo>
                        <a:pt x="753119" y="221726"/>
                      </a:lnTo>
                      <a:lnTo>
                        <a:pt x="733692" y="183991"/>
                      </a:lnTo>
                      <a:lnTo>
                        <a:pt x="709532" y="148847"/>
                      </a:lnTo>
                      <a:lnTo>
                        <a:pt x="681004" y="116619"/>
                      </a:lnTo>
                      <a:lnTo>
                        <a:pt x="648473" y="87631"/>
                      </a:lnTo>
                      <a:lnTo>
                        <a:pt x="612304" y="62211"/>
                      </a:lnTo>
                      <a:lnTo>
                        <a:pt x="572863" y="40683"/>
                      </a:lnTo>
                      <a:lnTo>
                        <a:pt x="530514" y="23372"/>
                      </a:lnTo>
                      <a:lnTo>
                        <a:pt x="485623" y="10604"/>
                      </a:lnTo>
                      <a:lnTo>
                        <a:pt x="438554" y="2705"/>
                      </a:lnTo>
                      <a:lnTo>
                        <a:pt x="389674" y="0"/>
                      </a:lnTo>
                      <a:close/>
                    </a:path>
                  </a:pathLst>
                </a:custGeom>
                <a:solidFill>
                  <a:srgbClr val="0F273D"/>
                </a:solidFill>
              </p:spPr>
              <p:txBody>
                <a:bodyPr wrap="square" lIns="0" tIns="0" rIns="0" bIns="0" rtlCol="0"/>
                <a:lstStyle/>
                <a:p>
                  <a:endParaRPr lang="en-GB" sz="1600" dirty="0"/>
                </a:p>
              </p:txBody>
            </p:sp>
          </p:grpSp>
          <p:sp>
            <p:nvSpPr>
              <p:cNvPr id="81" name="object 22">
                <a:extLst>
                  <a:ext uri="{FF2B5EF4-FFF2-40B4-BE49-F238E27FC236}">
                    <a16:creationId xmlns:a16="http://schemas.microsoft.com/office/drawing/2014/main" id="{DB0E4B0C-A002-4831-294D-8F161BC5293C}"/>
                  </a:ext>
                </a:extLst>
              </p:cNvPr>
              <p:cNvSpPr txBox="1"/>
              <p:nvPr/>
            </p:nvSpPr>
            <p:spPr>
              <a:xfrm>
                <a:off x="7684579" y="3309291"/>
                <a:ext cx="1649970" cy="202267"/>
              </a:xfrm>
              <a:prstGeom prst="rect">
                <a:avLst/>
              </a:prstGeom>
            </p:spPr>
            <p:txBody>
              <a:bodyPr vert="horz" wrap="square" lIns="0" tIns="33020" rIns="0" bIns="0" rtlCol="0">
                <a:spAutoFit/>
              </a:bodyPr>
              <a:lstStyle/>
              <a:p>
                <a:pPr marL="16086" marR="6773" algn="ctr">
                  <a:lnSpc>
                    <a:spcPct val="96200"/>
                  </a:lnSpc>
                  <a:spcBef>
                    <a:spcPts val="260"/>
                  </a:spcBef>
                </a:pPr>
                <a:r>
                  <a:rPr lang="en-GB" sz="1600" b="1" spc="-33" dirty="0">
                    <a:solidFill>
                      <a:srgbClr val="0F273D"/>
                    </a:solidFill>
                    <a:latin typeface="Arial"/>
                    <a:cs typeface="Arial"/>
                  </a:rPr>
                  <a:t>Last patient enrolled</a:t>
                </a:r>
                <a:endParaRPr lang="en-GB" sz="1600" dirty="0">
                  <a:latin typeface="Arial"/>
                  <a:cs typeface="Arial"/>
                </a:endParaRPr>
              </a:p>
            </p:txBody>
          </p:sp>
          <p:sp>
            <p:nvSpPr>
              <p:cNvPr id="82" name="object 24">
                <a:extLst>
                  <a:ext uri="{FF2B5EF4-FFF2-40B4-BE49-F238E27FC236}">
                    <a16:creationId xmlns:a16="http://schemas.microsoft.com/office/drawing/2014/main" id="{5E755B38-A990-7D03-42C7-C31F6AF8D6B2}"/>
                  </a:ext>
                </a:extLst>
              </p:cNvPr>
              <p:cNvSpPr txBox="1"/>
              <p:nvPr/>
            </p:nvSpPr>
            <p:spPr>
              <a:xfrm>
                <a:off x="2377192" y="3656962"/>
                <a:ext cx="781858" cy="516071"/>
              </a:xfrm>
              <a:prstGeom prst="rect">
                <a:avLst/>
              </a:prstGeom>
            </p:spPr>
            <p:txBody>
              <a:bodyPr vert="horz" wrap="square" lIns="0" tIns="18627" rIns="0" bIns="0" rtlCol="0">
                <a:spAutoFit/>
              </a:bodyPr>
              <a:lstStyle/>
              <a:p>
                <a:pPr marL="246374" algn="ctr">
                  <a:spcBef>
                    <a:spcPts val="147"/>
                  </a:spcBef>
                </a:pPr>
                <a:r>
                  <a:rPr lang="en-GB" sz="2133" b="1" spc="-20" dirty="0">
                    <a:solidFill>
                      <a:srgbClr val="7EABAA"/>
                    </a:solidFill>
                    <a:latin typeface="Arial"/>
                    <a:cs typeface="Arial"/>
                  </a:rPr>
                  <a:t>VI.</a:t>
                </a:r>
              </a:p>
              <a:p>
                <a:pPr marL="246374" algn="ctr">
                  <a:spcBef>
                    <a:spcPts val="147"/>
                  </a:spcBef>
                </a:pPr>
                <a:r>
                  <a:rPr lang="en-GB" sz="2133" b="1" spc="7" dirty="0">
                    <a:solidFill>
                      <a:srgbClr val="7EABAA"/>
                    </a:solidFill>
                    <a:latin typeface="Arial"/>
                    <a:cs typeface="Arial"/>
                  </a:rPr>
                  <a:t>2016</a:t>
                </a:r>
                <a:endParaRPr lang="en-GB" sz="2133" dirty="0">
                  <a:solidFill>
                    <a:srgbClr val="7EABAA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3" name="object 25">
                <a:extLst>
                  <a:ext uri="{FF2B5EF4-FFF2-40B4-BE49-F238E27FC236}">
                    <a16:creationId xmlns:a16="http://schemas.microsoft.com/office/drawing/2014/main" id="{BE2FC32B-230F-3811-FFAB-8DADD737B32D}"/>
                  </a:ext>
                </a:extLst>
              </p:cNvPr>
              <p:cNvSpPr txBox="1"/>
              <p:nvPr/>
            </p:nvSpPr>
            <p:spPr>
              <a:xfrm>
                <a:off x="3672888" y="3726294"/>
                <a:ext cx="485184" cy="363561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6933" marR="6773" indent="166789" algn="ctr">
                  <a:spcBef>
                    <a:spcPts val="420"/>
                  </a:spcBef>
                </a:pPr>
                <a:r>
                  <a:rPr lang="en-GB" sz="1400" b="1" spc="-93" dirty="0">
                    <a:latin typeface="Arial"/>
                    <a:cs typeface="Arial"/>
                  </a:rPr>
                  <a:t>IV.  </a:t>
                </a:r>
                <a:r>
                  <a:rPr lang="en-GB" sz="1400" b="1" spc="20" dirty="0">
                    <a:latin typeface="Arial"/>
                    <a:cs typeface="Arial"/>
                  </a:rPr>
                  <a:t>2018</a:t>
                </a:r>
                <a:endParaRPr lang="en-GB" sz="1400" dirty="0">
                  <a:latin typeface="Arial"/>
                  <a:cs typeface="Arial"/>
                </a:endParaRPr>
              </a:p>
            </p:txBody>
          </p:sp>
          <p:sp>
            <p:nvSpPr>
              <p:cNvPr id="84" name="object 26">
                <a:extLst>
                  <a:ext uri="{FF2B5EF4-FFF2-40B4-BE49-F238E27FC236}">
                    <a16:creationId xmlns:a16="http://schemas.microsoft.com/office/drawing/2014/main" id="{65A140C3-0A00-4FC5-991B-3CA1A7FF7C4B}"/>
                  </a:ext>
                </a:extLst>
              </p:cNvPr>
              <p:cNvSpPr txBox="1"/>
              <p:nvPr/>
            </p:nvSpPr>
            <p:spPr>
              <a:xfrm>
                <a:off x="4824072" y="3726293"/>
                <a:ext cx="485184" cy="363561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6933" marR="6773" indent="49952" algn="ctr">
                  <a:spcBef>
                    <a:spcPts val="420"/>
                  </a:spcBef>
                </a:pPr>
                <a:r>
                  <a:rPr lang="en-GB" sz="1400" b="1" spc="20" dirty="0">
                    <a:latin typeface="Arial"/>
                    <a:cs typeface="Arial"/>
                  </a:rPr>
                  <a:t>VIII.  2018</a:t>
                </a:r>
                <a:endParaRPr lang="en-GB" sz="1400" dirty="0">
                  <a:latin typeface="Arial"/>
                  <a:cs typeface="Arial"/>
                </a:endParaRPr>
              </a:p>
            </p:txBody>
          </p:sp>
          <p:sp>
            <p:nvSpPr>
              <p:cNvPr id="85" name="object 27">
                <a:extLst>
                  <a:ext uri="{FF2B5EF4-FFF2-40B4-BE49-F238E27FC236}">
                    <a16:creationId xmlns:a16="http://schemas.microsoft.com/office/drawing/2014/main" id="{23518CE1-C90C-3ADF-7F4D-5F2710D519DD}"/>
                  </a:ext>
                </a:extLst>
              </p:cNvPr>
              <p:cNvSpPr txBox="1"/>
              <p:nvPr/>
            </p:nvSpPr>
            <p:spPr>
              <a:xfrm>
                <a:off x="5990061" y="3732142"/>
                <a:ext cx="485184" cy="363561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6933" marR="6773" indent="104984" algn="ctr">
                  <a:spcBef>
                    <a:spcPts val="420"/>
                  </a:spcBef>
                </a:pPr>
                <a:r>
                  <a:rPr lang="en-GB" sz="1400" b="1" spc="33" dirty="0">
                    <a:latin typeface="Arial"/>
                    <a:cs typeface="Arial"/>
                  </a:rPr>
                  <a:t>XII.  </a:t>
                </a:r>
                <a:r>
                  <a:rPr lang="en-GB" sz="1400" b="1" spc="20" dirty="0">
                    <a:latin typeface="Arial"/>
                    <a:cs typeface="Arial"/>
                  </a:rPr>
                  <a:t>2018</a:t>
                </a:r>
                <a:endParaRPr lang="en-GB" sz="1400" dirty="0">
                  <a:latin typeface="Arial"/>
                  <a:cs typeface="Arial"/>
                </a:endParaRPr>
              </a:p>
            </p:txBody>
          </p:sp>
          <p:sp>
            <p:nvSpPr>
              <p:cNvPr id="86" name="object 28">
                <a:extLst>
                  <a:ext uri="{FF2B5EF4-FFF2-40B4-BE49-F238E27FC236}">
                    <a16:creationId xmlns:a16="http://schemas.microsoft.com/office/drawing/2014/main" id="{6D61087C-C1D0-4815-B8FF-8141604ED7D8}"/>
                  </a:ext>
                </a:extLst>
              </p:cNvPr>
              <p:cNvSpPr txBox="1"/>
              <p:nvPr/>
            </p:nvSpPr>
            <p:spPr>
              <a:xfrm>
                <a:off x="7128126" y="3732071"/>
                <a:ext cx="485184" cy="363561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6933" marR="6773" indent="71118" algn="ctr">
                  <a:spcBef>
                    <a:spcPts val="420"/>
                  </a:spcBef>
                </a:pPr>
                <a:r>
                  <a:rPr lang="en-GB" sz="1400" b="1" spc="33" dirty="0">
                    <a:latin typeface="Arial"/>
                    <a:cs typeface="Arial"/>
                  </a:rPr>
                  <a:t>XII.  </a:t>
                </a:r>
                <a:r>
                  <a:rPr lang="en-GB" sz="1400" b="1" spc="20" dirty="0">
                    <a:latin typeface="Arial"/>
                    <a:cs typeface="Arial"/>
                  </a:rPr>
                  <a:t>2019</a:t>
                </a:r>
                <a:endParaRPr lang="en-GB" sz="1400" dirty="0">
                  <a:latin typeface="Arial"/>
                  <a:cs typeface="Arial"/>
                </a:endParaRPr>
              </a:p>
            </p:txBody>
          </p:sp>
          <p:sp>
            <p:nvSpPr>
              <p:cNvPr id="87" name="object 29">
                <a:extLst>
                  <a:ext uri="{FF2B5EF4-FFF2-40B4-BE49-F238E27FC236}">
                    <a16:creationId xmlns:a16="http://schemas.microsoft.com/office/drawing/2014/main" id="{92FCB241-5F3C-625D-93DE-8D1954F15A43}"/>
                  </a:ext>
                </a:extLst>
              </p:cNvPr>
              <p:cNvSpPr txBox="1"/>
              <p:nvPr/>
            </p:nvSpPr>
            <p:spPr>
              <a:xfrm>
                <a:off x="10060281" y="3698797"/>
                <a:ext cx="602522" cy="440105"/>
              </a:xfrm>
              <a:prstGeom prst="rect">
                <a:avLst/>
              </a:prstGeom>
            </p:spPr>
            <p:txBody>
              <a:bodyPr vert="horz" wrap="square" lIns="0" tIns="9313" rIns="0" bIns="0" rtlCol="0">
                <a:spAutoFit/>
              </a:bodyPr>
              <a:lstStyle/>
              <a:p>
                <a:pPr marL="16933" marR="6773" indent="125304" algn="ctr">
                  <a:lnSpc>
                    <a:spcPct val="104000"/>
                  </a:lnSpc>
                  <a:spcBef>
                    <a:spcPts val="73"/>
                  </a:spcBef>
                </a:pPr>
                <a:r>
                  <a:rPr lang="en-GB" sz="1867" spc="7" dirty="0">
                    <a:solidFill>
                      <a:schemeClr val="bg1">
                        <a:lumMod val="95000"/>
                      </a:schemeClr>
                    </a:solidFill>
                    <a:latin typeface="Arial"/>
                    <a:cs typeface="Arial"/>
                  </a:rPr>
                  <a:t>Q4  </a:t>
                </a:r>
                <a:r>
                  <a:rPr lang="en-GB" sz="1867" spc="20" dirty="0">
                    <a:solidFill>
                      <a:schemeClr val="bg1">
                        <a:lumMod val="95000"/>
                      </a:schemeClr>
                    </a:solidFill>
                    <a:latin typeface="Arial"/>
                    <a:cs typeface="Arial"/>
                  </a:rPr>
                  <a:t>2022</a:t>
                </a:r>
                <a:endParaRPr lang="en-GB" sz="1867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6" name="object 31">
                <a:extLst>
                  <a:ext uri="{FF2B5EF4-FFF2-40B4-BE49-F238E27FC236}">
                    <a16:creationId xmlns:a16="http://schemas.microsoft.com/office/drawing/2014/main" id="{A62655D4-794E-9C6D-5140-47396705A801}"/>
                  </a:ext>
                </a:extLst>
              </p:cNvPr>
              <p:cNvSpPr/>
              <p:nvPr/>
            </p:nvSpPr>
            <p:spPr>
              <a:xfrm>
                <a:off x="8946338" y="3322370"/>
                <a:ext cx="1040765" cy="1231265"/>
              </a:xfrm>
              <a:custGeom>
                <a:avLst/>
                <a:gdLst/>
                <a:ahLst/>
                <a:cxnLst/>
                <a:rect l="l" t="t" r="r" b="b"/>
                <a:pathLst>
                  <a:path w="1040765" h="1231264">
                    <a:moveTo>
                      <a:pt x="520204" y="0"/>
                    </a:moveTo>
                    <a:lnTo>
                      <a:pt x="520204" y="307733"/>
                    </a:lnTo>
                    <a:lnTo>
                      <a:pt x="0" y="307733"/>
                    </a:lnTo>
                    <a:lnTo>
                      <a:pt x="0" y="923213"/>
                    </a:lnTo>
                    <a:lnTo>
                      <a:pt x="520204" y="923213"/>
                    </a:lnTo>
                    <a:lnTo>
                      <a:pt x="520204" y="1230960"/>
                    </a:lnTo>
                    <a:lnTo>
                      <a:pt x="1040409" y="615467"/>
                    </a:lnTo>
                    <a:lnTo>
                      <a:pt x="520204" y="0"/>
                    </a:lnTo>
                    <a:close/>
                  </a:path>
                </a:pathLst>
              </a:custGeom>
              <a:solidFill>
                <a:srgbClr val="E6EEEE"/>
              </a:solidFill>
            </p:spPr>
            <p:txBody>
              <a:bodyPr wrap="square" lIns="0" tIns="0" rIns="0" bIns="0" rtlCol="0"/>
              <a:lstStyle/>
              <a:p>
                <a:endParaRPr lang="en-GB" sz="2400" dirty="0"/>
              </a:p>
            </p:txBody>
          </p:sp>
          <p:sp>
            <p:nvSpPr>
              <p:cNvPr id="91" name="object 40">
                <a:extLst>
                  <a:ext uri="{FF2B5EF4-FFF2-40B4-BE49-F238E27FC236}">
                    <a16:creationId xmlns:a16="http://schemas.microsoft.com/office/drawing/2014/main" id="{6418768E-7288-4F0F-96AE-AB9CD63FA626}"/>
                  </a:ext>
                </a:extLst>
              </p:cNvPr>
              <p:cNvSpPr txBox="1"/>
              <p:nvPr/>
            </p:nvSpPr>
            <p:spPr>
              <a:xfrm>
                <a:off x="9603342" y="3030417"/>
                <a:ext cx="1456021" cy="373580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 marR="6773" algn="ctr">
                  <a:lnSpc>
                    <a:spcPct val="100899"/>
                  </a:lnSpc>
                  <a:spcBef>
                    <a:spcPts val="127"/>
                  </a:spcBef>
                </a:pPr>
                <a:r>
                  <a:rPr lang="en-GB" sz="1600" b="1" dirty="0">
                    <a:solidFill>
                      <a:srgbClr val="58595B"/>
                    </a:solidFill>
                    <a:latin typeface="Arial"/>
                    <a:cs typeface="Arial"/>
                  </a:rPr>
                  <a:t>Primary endpoint follow-up end</a:t>
                </a:r>
                <a:endParaRPr lang="en-GB" sz="1600" dirty="0">
                  <a:latin typeface="Arial"/>
                  <a:cs typeface="Arial"/>
                </a:endParaRPr>
              </a:p>
            </p:txBody>
          </p:sp>
          <p:sp>
            <p:nvSpPr>
              <p:cNvPr id="92" name="object 41">
                <a:extLst>
                  <a:ext uri="{FF2B5EF4-FFF2-40B4-BE49-F238E27FC236}">
                    <a16:creationId xmlns:a16="http://schemas.microsoft.com/office/drawing/2014/main" id="{D7E3F6C7-F841-C360-2985-711523A9CDF8}"/>
                  </a:ext>
                </a:extLst>
              </p:cNvPr>
              <p:cNvSpPr txBox="1"/>
              <p:nvPr/>
            </p:nvSpPr>
            <p:spPr>
              <a:xfrm>
                <a:off x="3906766" y="2880309"/>
                <a:ext cx="3625691" cy="7130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vert="horz" wrap="square" lIns="0" tIns="209973" rIns="0" bIns="0" rtlCol="0">
                <a:spAutoFit/>
              </a:bodyPr>
              <a:lstStyle/>
              <a:p>
                <a:pPr marL="62652" algn="ctr"/>
                <a:r>
                  <a:rPr lang="en-GB" sz="1600" spc="20" dirty="0">
                    <a:solidFill>
                      <a:srgbClr val="58595B"/>
                    </a:solidFill>
                    <a:latin typeface="Arial"/>
                    <a:cs typeface="Arial"/>
                  </a:rPr>
                  <a:t>Safety analysis performed after</a:t>
                </a:r>
                <a:endParaRPr lang="en-GB" sz="1600" dirty="0">
                  <a:latin typeface="Arial"/>
                  <a:cs typeface="Arial"/>
                </a:endParaRPr>
              </a:p>
              <a:p>
                <a:pPr marL="244681">
                  <a:tabLst>
                    <a:tab pos="1439297" algn="l"/>
                    <a:tab pos="2624601" algn="l"/>
                    <a:tab pos="3826838" algn="l"/>
                  </a:tabLst>
                </a:pPr>
                <a:r>
                  <a:rPr lang="en-GB" sz="1600" b="1" spc="20" dirty="0">
                    <a:solidFill>
                      <a:srgbClr val="0F273D"/>
                    </a:solidFill>
                    <a:latin typeface="Arial"/>
                    <a:cs typeface="Arial"/>
                  </a:rPr>
                  <a:t>30	60	150	300</a:t>
                </a:r>
                <a:endParaRPr lang="en-GB" sz="1600" dirty="0">
                  <a:solidFill>
                    <a:srgbClr val="0F273D"/>
                  </a:solidFill>
                  <a:latin typeface="Arial"/>
                  <a:cs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GB" sz="1600" b="1" spc="27" dirty="0">
                    <a:solidFill>
                      <a:srgbClr val="0F273D"/>
                    </a:solidFill>
                    <a:latin typeface="Arial"/>
                    <a:cs typeface="Arial"/>
                  </a:rPr>
                  <a:t>Patients finished 12 months follow-up</a:t>
                </a:r>
                <a:endParaRPr lang="en-GB" sz="1600" dirty="0">
                  <a:solidFill>
                    <a:srgbClr val="0F273D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3" name="object 42">
                <a:extLst>
                  <a:ext uri="{FF2B5EF4-FFF2-40B4-BE49-F238E27FC236}">
                    <a16:creationId xmlns:a16="http://schemas.microsoft.com/office/drawing/2014/main" id="{3DB528B2-ED54-960D-84DA-6D05CE777DC7}"/>
                  </a:ext>
                </a:extLst>
              </p:cNvPr>
              <p:cNvSpPr txBox="1"/>
              <p:nvPr/>
            </p:nvSpPr>
            <p:spPr>
              <a:xfrm>
                <a:off x="1992692" y="3332530"/>
                <a:ext cx="1970249" cy="187087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R="6773">
                  <a:lnSpc>
                    <a:spcPct val="100899"/>
                  </a:lnSpc>
                  <a:spcBef>
                    <a:spcPts val="127"/>
                  </a:spcBef>
                </a:pPr>
                <a:r>
                  <a:rPr lang="en-GB" sz="1600" b="1" dirty="0">
                    <a:solidFill>
                      <a:srgbClr val="0F273D"/>
                    </a:solidFill>
                    <a:latin typeface="Arial"/>
                    <a:cs typeface="Arial"/>
                  </a:rPr>
                  <a:t>First patient enrolled</a:t>
                </a:r>
                <a:endParaRPr lang="en-GB" sz="1600" dirty="0">
                  <a:solidFill>
                    <a:srgbClr val="0F273D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4" name="object 43">
                <a:extLst>
                  <a:ext uri="{FF2B5EF4-FFF2-40B4-BE49-F238E27FC236}">
                    <a16:creationId xmlns:a16="http://schemas.microsoft.com/office/drawing/2014/main" id="{46A031D1-80E2-1273-8018-8173EE1D4E10}"/>
                  </a:ext>
                </a:extLst>
              </p:cNvPr>
              <p:cNvSpPr/>
              <p:nvPr/>
            </p:nvSpPr>
            <p:spPr>
              <a:xfrm>
                <a:off x="8137485" y="3593325"/>
                <a:ext cx="744158" cy="695743"/>
              </a:xfrm>
              <a:custGeom>
                <a:avLst/>
                <a:gdLst/>
                <a:ahLst/>
                <a:cxnLst/>
                <a:rect l="l" t="t" r="r" b="b"/>
                <a:pathLst>
                  <a:path w="1047115" h="1005839">
                    <a:moveTo>
                      <a:pt x="523506" y="0"/>
                    </a:moveTo>
                    <a:lnTo>
                      <a:pt x="475854" y="2054"/>
                    </a:lnTo>
                    <a:lnTo>
                      <a:pt x="429401" y="8100"/>
                    </a:lnTo>
                    <a:lnTo>
                      <a:pt x="384332" y="17960"/>
                    </a:lnTo>
                    <a:lnTo>
                      <a:pt x="340831" y="31455"/>
                    </a:lnTo>
                    <a:lnTo>
                      <a:pt x="299084" y="48410"/>
                    </a:lnTo>
                    <a:lnTo>
                      <a:pt x="259275" y="68645"/>
                    </a:lnTo>
                    <a:lnTo>
                      <a:pt x="221589" y="91985"/>
                    </a:lnTo>
                    <a:lnTo>
                      <a:pt x="186211" y="118250"/>
                    </a:lnTo>
                    <a:lnTo>
                      <a:pt x="153325" y="147264"/>
                    </a:lnTo>
                    <a:lnTo>
                      <a:pt x="123116" y="178849"/>
                    </a:lnTo>
                    <a:lnTo>
                      <a:pt x="95770" y="212828"/>
                    </a:lnTo>
                    <a:lnTo>
                      <a:pt x="71470" y="249023"/>
                    </a:lnTo>
                    <a:lnTo>
                      <a:pt x="50402" y="287257"/>
                    </a:lnTo>
                    <a:lnTo>
                      <a:pt x="32750" y="327351"/>
                    </a:lnTo>
                    <a:lnTo>
                      <a:pt x="18699" y="369130"/>
                    </a:lnTo>
                    <a:lnTo>
                      <a:pt x="8433" y="412415"/>
                    </a:lnTo>
                    <a:lnTo>
                      <a:pt x="2139" y="457028"/>
                    </a:lnTo>
                    <a:lnTo>
                      <a:pt x="0" y="502793"/>
                    </a:lnTo>
                    <a:lnTo>
                      <a:pt x="2139" y="548559"/>
                    </a:lnTo>
                    <a:lnTo>
                      <a:pt x="8433" y="593175"/>
                    </a:lnTo>
                    <a:lnTo>
                      <a:pt x="18699" y="636461"/>
                    </a:lnTo>
                    <a:lnTo>
                      <a:pt x="32750" y="678242"/>
                    </a:lnTo>
                    <a:lnTo>
                      <a:pt x="50402" y="718339"/>
                    </a:lnTo>
                    <a:lnTo>
                      <a:pt x="71470" y="756574"/>
                    </a:lnTo>
                    <a:lnTo>
                      <a:pt x="95770" y="792771"/>
                    </a:lnTo>
                    <a:lnTo>
                      <a:pt x="123116" y="826752"/>
                    </a:lnTo>
                    <a:lnTo>
                      <a:pt x="153325" y="858339"/>
                    </a:lnTo>
                    <a:lnTo>
                      <a:pt x="186211" y="887354"/>
                    </a:lnTo>
                    <a:lnTo>
                      <a:pt x="221589" y="913621"/>
                    </a:lnTo>
                    <a:lnTo>
                      <a:pt x="259275" y="936961"/>
                    </a:lnTo>
                    <a:lnTo>
                      <a:pt x="299084" y="957198"/>
                    </a:lnTo>
                    <a:lnTo>
                      <a:pt x="340831" y="974153"/>
                    </a:lnTo>
                    <a:lnTo>
                      <a:pt x="384332" y="987650"/>
                    </a:lnTo>
                    <a:lnTo>
                      <a:pt x="429401" y="997510"/>
                    </a:lnTo>
                    <a:lnTo>
                      <a:pt x="475854" y="1003556"/>
                    </a:lnTo>
                    <a:lnTo>
                      <a:pt x="523506" y="1005611"/>
                    </a:lnTo>
                    <a:lnTo>
                      <a:pt x="571151" y="1003556"/>
                    </a:lnTo>
                    <a:lnTo>
                      <a:pt x="617598" y="997510"/>
                    </a:lnTo>
                    <a:lnTo>
                      <a:pt x="662662" y="987650"/>
                    </a:lnTo>
                    <a:lnTo>
                      <a:pt x="706159" y="974153"/>
                    </a:lnTo>
                    <a:lnTo>
                      <a:pt x="747904" y="957198"/>
                    </a:lnTo>
                    <a:lnTo>
                      <a:pt x="787711" y="936961"/>
                    </a:lnTo>
                    <a:lnTo>
                      <a:pt x="825397" y="913621"/>
                    </a:lnTo>
                    <a:lnTo>
                      <a:pt x="860775" y="887354"/>
                    </a:lnTo>
                    <a:lnTo>
                      <a:pt x="893662" y="858339"/>
                    </a:lnTo>
                    <a:lnTo>
                      <a:pt x="923872" y="826752"/>
                    </a:lnTo>
                    <a:lnTo>
                      <a:pt x="951220" y="792771"/>
                    </a:lnTo>
                    <a:lnTo>
                      <a:pt x="975522" y="756574"/>
                    </a:lnTo>
                    <a:lnTo>
                      <a:pt x="996592" y="718339"/>
                    </a:lnTo>
                    <a:lnTo>
                      <a:pt x="1014246" y="678242"/>
                    </a:lnTo>
                    <a:lnTo>
                      <a:pt x="1028299" y="636461"/>
                    </a:lnTo>
                    <a:lnTo>
                      <a:pt x="1038565" y="593175"/>
                    </a:lnTo>
                    <a:lnTo>
                      <a:pt x="1044861" y="548559"/>
                    </a:lnTo>
                    <a:lnTo>
                      <a:pt x="1047000" y="502793"/>
                    </a:lnTo>
                    <a:lnTo>
                      <a:pt x="1044861" y="457028"/>
                    </a:lnTo>
                    <a:lnTo>
                      <a:pt x="1038565" y="412415"/>
                    </a:lnTo>
                    <a:lnTo>
                      <a:pt x="1028299" y="369130"/>
                    </a:lnTo>
                    <a:lnTo>
                      <a:pt x="1014246" y="327351"/>
                    </a:lnTo>
                    <a:lnTo>
                      <a:pt x="996592" y="287257"/>
                    </a:lnTo>
                    <a:lnTo>
                      <a:pt x="975522" y="249023"/>
                    </a:lnTo>
                    <a:lnTo>
                      <a:pt x="951220" y="212828"/>
                    </a:lnTo>
                    <a:lnTo>
                      <a:pt x="923872" y="178849"/>
                    </a:lnTo>
                    <a:lnTo>
                      <a:pt x="893662" y="147264"/>
                    </a:lnTo>
                    <a:lnTo>
                      <a:pt x="860775" y="118250"/>
                    </a:lnTo>
                    <a:lnTo>
                      <a:pt x="825397" y="91985"/>
                    </a:lnTo>
                    <a:lnTo>
                      <a:pt x="787711" y="68645"/>
                    </a:lnTo>
                    <a:lnTo>
                      <a:pt x="747904" y="48410"/>
                    </a:lnTo>
                    <a:lnTo>
                      <a:pt x="706159" y="31455"/>
                    </a:lnTo>
                    <a:lnTo>
                      <a:pt x="662662" y="17960"/>
                    </a:lnTo>
                    <a:lnTo>
                      <a:pt x="617598" y="8100"/>
                    </a:lnTo>
                    <a:lnTo>
                      <a:pt x="571151" y="2054"/>
                    </a:lnTo>
                    <a:lnTo>
                      <a:pt x="523506" y="0"/>
                    </a:lnTo>
                    <a:close/>
                  </a:path>
                </a:pathLst>
              </a:custGeom>
              <a:solidFill>
                <a:srgbClr val="426664"/>
              </a:solidFill>
            </p:spPr>
            <p:txBody>
              <a:bodyPr wrap="square" lIns="0" tIns="0" rIns="0" bIns="0" rtlCol="0"/>
              <a:lstStyle/>
              <a:p>
                <a:endParaRPr lang="en-GB" sz="1333" dirty="0"/>
              </a:p>
            </p:txBody>
          </p:sp>
          <p:sp>
            <p:nvSpPr>
              <p:cNvPr id="95" name="object 44">
                <a:extLst>
                  <a:ext uri="{FF2B5EF4-FFF2-40B4-BE49-F238E27FC236}">
                    <a16:creationId xmlns:a16="http://schemas.microsoft.com/office/drawing/2014/main" id="{F7748311-8C09-8199-EFA7-C28210C2C211}"/>
                  </a:ext>
                </a:extLst>
              </p:cNvPr>
              <p:cNvSpPr txBox="1"/>
              <p:nvPr/>
            </p:nvSpPr>
            <p:spPr>
              <a:xfrm>
                <a:off x="8237059" y="3632434"/>
                <a:ext cx="552365" cy="506453"/>
              </a:xfrm>
              <a:prstGeom prst="rect">
                <a:avLst/>
              </a:prstGeom>
            </p:spPr>
            <p:txBody>
              <a:bodyPr vert="horz" wrap="square" lIns="0" tIns="18627" rIns="0" bIns="0" rtlCol="0">
                <a:spAutoFit/>
              </a:bodyPr>
              <a:lstStyle/>
              <a:p>
                <a:pPr marL="47412" algn="ctr"/>
                <a:r>
                  <a:rPr lang="en-GB" sz="2133" b="1" spc="7" dirty="0">
                    <a:solidFill>
                      <a:srgbClr val="7EABAA"/>
                    </a:solidFill>
                    <a:latin typeface="Arial"/>
                    <a:cs typeface="Arial"/>
                  </a:rPr>
                  <a:t>X.</a:t>
                </a:r>
                <a:endParaRPr lang="en-GB" sz="2133" dirty="0">
                  <a:solidFill>
                    <a:srgbClr val="7EABAA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en-GB" sz="2133" b="1" spc="7" dirty="0">
                    <a:solidFill>
                      <a:srgbClr val="7EABAA"/>
                    </a:solidFill>
                    <a:latin typeface="Arial"/>
                    <a:cs typeface="Arial"/>
                  </a:rPr>
                  <a:t>2020</a:t>
                </a:r>
                <a:endParaRPr lang="en-GB" sz="2133" dirty="0">
                  <a:solidFill>
                    <a:srgbClr val="7EABAA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10" name="object 42">
              <a:extLst>
                <a:ext uri="{FF2B5EF4-FFF2-40B4-BE49-F238E27FC236}">
                  <a16:creationId xmlns:a16="http://schemas.microsoft.com/office/drawing/2014/main" id="{4AE4B251-C89E-4ED5-E947-BD0C03614983}"/>
                </a:ext>
              </a:extLst>
            </p:cNvPr>
            <p:cNvSpPr txBox="1"/>
            <p:nvPr/>
          </p:nvSpPr>
          <p:spPr>
            <a:xfrm>
              <a:off x="8694825" y="2880423"/>
              <a:ext cx="838600" cy="187087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R="6773">
                <a:lnSpc>
                  <a:spcPct val="100899"/>
                </a:lnSpc>
                <a:spcBef>
                  <a:spcPts val="127"/>
                </a:spcBef>
              </a:pPr>
              <a:r>
                <a:rPr lang="en-GB" sz="1600" b="1" dirty="0">
                  <a:solidFill>
                    <a:srgbClr val="0F273D"/>
                  </a:solidFill>
                  <a:latin typeface="Arial"/>
                  <a:cs typeface="Arial"/>
                </a:rPr>
                <a:t>Follow-up</a:t>
              </a:r>
              <a:endParaRPr lang="en-GB" sz="1600" dirty="0">
                <a:solidFill>
                  <a:srgbClr val="0F273D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" name="object 42">
            <a:extLst>
              <a:ext uri="{FF2B5EF4-FFF2-40B4-BE49-F238E27FC236}">
                <a16:creationId xmlns:a16="http://schemas.microsoft.com/office/drawing/2014/main" id="{D5DF2581-AD67-91D0-A44C-2C56B15D7000}"/>
              </a:ext>
            </a:extLst>
          </p:cNvPr>
          <p:cNvSpPr txBox="1"/>
          <p:nvPr/>
        </p:nvSpPr>
        <p:spPr>
          <a:xfrm>
            <a:off x="8941686" y="4223228"/>
            <a:ext cx="3213023" cy="749137"/>
          </a:xfrm>
          <a:prstGeom prst="rect">
            <a:avLst/>
          </a:prstGeom>
          <a:ln w="8856">
            <a:solidFill>
              <a:srgbClr val="7EABAA"/>
            </a:solidFill>
          </a:ln>
        </p:spPr>
        <p:txBody>
          <a:bodyPr vert="horz" wrap="square" lIns="0" tIns="104987" rIns="0" bIns="0" rtlCol="0">
            <a:spAutoFit/>
          </a:bodyPr>
          <a:lstStyle/>
          <a:p>
            <a:pPr marL="155781">
              <a:spcBef>
                <a:spcPts val="827"/>
              </a:spcBef>
            </a:pPr>
            <a:r>
              <a:rPr lang="en-GB" sz="1200" spc="-27" dirty="0">
                <a:solidFill>
                  <a:srgbClr val="19395C"/>
                </a:solidFill>
                <a:latin typeface="Arial"/>
                <a:cs typeface="Arial"/>
              </a:rPr>
              <a:t>ENGOT </a:t>
            </a:r>
            <a:r>
              <a:rPr lang="en-GB" sz="1200" spc="27" dirty="0">
                <a:solidFill>
                  <a:srgbClr val="19395C"/>
                </a:solidFill>
                <a:latin typeface="Arial"/>
                <a:cs typeface="Arial"/>
              </a:rPr>
              <a:t>model</a:t>
            </a:r>
            <a:r>
              <a:rPr lang="en-GB" sz="1200" spc="80" dirty="0">
                <a:solidFill>
                  <a:srgbClr val="19395C"/>
                </a:solidFill>
                <a:latin typeface="Arial"/>
                <a:cs typeface="Arial"/>
              </a:rPr>
              <a:t> </a:t>
            </a:r>
            <a:r>
              <a:rPr lang="en-GB" sz="1200" spc="-13" dirty="0">
                <a:solidFill>
                  <a:srgbClr val="19395C"/>
                </a:solidFill>
                <a:latin typeface="Arial"/>
                <a:cs typeface="Arial"/>
              </a:rPr>
              <a:t>A</a:t>
            </a:r>
            <a:endParaRPr lang="en-GB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55781" marR="328497">
              <a:lnSpc>
                <a:spcPct val="130800"/>
              </a:lnSpc>
              <a:tabLst>
                <a:tab pos="2728738" algn="l"/>
              </a:tabLst>
            </a:pPr>
            <a:r>
              <a:rPr lang="en-GB" sz="1200" b="1" spc="20" dirty="0">
                <a:solidFill>
                  <a:srgbClr val="19395C"/>
                </a:solidFill>
                <a:latin typeface="Arial"/>
                <a:cs typeface="Arial"/>
              </a:rPr>
              <a:t>No. </a:t>
            </a:r>
            <a:r>
              <a:rPr lang="en-GB" sz="1200" b="1" spc="7" dirty="0">
                <a:solidFill>
                  <a:srgbClr val="19395C"/>
                </a:solidFill>
                <a:latin typeface="Arial"/>
                <a:cs typeface="Arial"/>
              </a:rPr>
              <a:t>of </a:t>
            </a:r>
            <a:r>
              <a:rPr lang="en-GB" sz="1200" b="1" dirty="0">
                <a:solidFill>
                  <a:srgbClr val="19395C"/>
                </a:solidFill>
                <a:latin typeface="Arial"/>
                <a:cs typeface="Arial"/>
              </a:rPr>
              <a:t>patients: </a:t>
            </a:r>
            <a:r>
              <a:rPr lang="en-GB" sz="1200" spc="13" dirty="0">
                <a:solidFill>
                  <a:srgbClr val="19395C"/>
                </a:solidFill>
                <a:latin typeface="Arial"/>
                <a:cs typeface="Arial"/>
              </a:rPr>
              <a:t>600 </a:t>
            </a:r>
            <a:r>
              <a:rPr lang="en-GB" sz="1200" spc="7" dirty="0">
                <a:solidFill>
                  <a:srgbClr val="19395C"/>
                </a:solidFill>
                <a:latin typeface="Arial"/>
                <a:cs typeface="Arial"/>
              </a:rPr>
              <a:t>SLN </a:t>
            </a:r>
            <a:r>
              <a:rPr lang="en-GB" sz="1200" spc="33" dirty="0">
                <a:solidFill>
                  <a:srgbClr val="19395C"/>
                </a:solidFill>
                <a:latin typeface="Arial"/>
                <a:cs typeface="Arial"/>
              </a:rPr>
              <a:t>group</a:t>
            </a:r>
          </a:p>
          <a:p>
            <a:pPr marL="155781" marR="328497">
              <a:lnSpc>
                <a:spcPct val="130800"/>
              </a:lnSpc>
              <a:tabLst>
                <a:tab pos="2728738" algn="l"/>
              </a:tabLst>
            </a:pPr>
            <a:r>
              <a:rPr lang="en-GB" sz="1200" b="1" spc="-7" dirty="0">
                <a:solidFill>
                  <a:srgbClr val="19395C"/>
                </a:solidFill>
                <a:latin typeface="Arial"/>
                <a:cs typeface="Arial"/>
              </a:rPr>
              <a:t>Timeline: </a:t>
            </a:r>
            <a:r>
              <a:rPr lang="en-GB" sz="1200" spc="-20" dirty="0">
                <a:solidFill>
                  <a:srgbClr val="19395C"/>
                </a:solidFill>
                <a:latin typeface="Arial"/>
                <a:cs typeface="Arial"/>
              </a:rPr>
              <a:t>FPI:</a:t>
            </a:r>
            <a:r>
              <a:rPr lang="en-GB" sz="1200" spc="47" dirty="0">
                <a:solidFill>
                  <a:srgbClr val="19395C"/>
                </a:solidFill>
                <a:latin typeface="Arial"/>
                <a:cs typeface="Arial"/>
              </a:rPr>
              <a:t> </a:t>
            </a:r>
            <a:r>
              <a:rPr lang="en-GB" sz="1200" spc="13" dirty="0">
                <a:solidFill>
                  <a:srgbClr val="19395C"/>
                </a:solidFill>
                <a:latin typeface="Arial"/>
                <a:cs typeface="Arial"/>
              </a:rPr>
              <a:t>VI.2016, </a:t>
            </a:r>
            <a:r>
              <a:rPr lang="en-GB" sz="1200" spc="-7" dirty="0">
                <a:solidFill>
                  <a:srgbClr val="19395C"/>
                </a:solidFill>
                <a:latin typeface="Arial"/>
                <a:cs typeface="Arial"/>
              </a:rPr>
              <a:t>LPI: </a:t>
            </a:r>
            <a:r>
              <a:rPr lang="en-GB" sz="1200" spc="33" dirty="0">
                <a:solidFill>
                  <a:srgbClr val="19395C"/>
                </a:solidFill>
                <a:latin typeface="Arial"/>
                <a:cs typeface="Arial"/>
              </a:rPr>
              <a:t>X.</a:t>
            </a:r>
            <a:r>
              <a:rPr lang="en-GB" sz="1200" spc="13" dirty="0">
                <a:solidFill>
                  <a:srgbClr val="19395C"/>
                </a:solidFill>
                <a:latin typeface="Arial"/>
                <a:cs typeface="Arial"/>
              </a:rPr>
              <a:t>2020  </a:t>
            </a:r>
          </a:p>
        </p:txBody>
      </p:sp>
    </p:spTree>
    <p:extLst>
      <p:ext uri="{BB962C8B-B14F-4D97-AF65-F5344CB8AC3E}">
        <p14:creationId xmlns:p14="http://schemas.microsoft.com/office/powerpoint/2010/main" val="136640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443fe4c-d143-4a5f-9e7c-7c4d4cfca06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DCA7828CD0CC4FA015438C86189FC4" ma:contentTypeVersion="16" ma:contentTypeDescription="Create a new document." ma:contentTypeScope="" ma:versionID="95f50f38cb67030af74e404271a786ae">
  <xsd:schema xmlns:xsd="http://www.w3.org/2001/XMLSchema" xmlns:xs="http://www.w3.org/2001/XMLSchema" xmlns:p="http://schemas.microsoft.com/office/2006/metadata/properties" xmlns:ns3="c443fe4c-d143-4a5f-9e7c-7c4d4cfca06c" xmlns:ns4="4908936f-a87c-4d90-a09c-698e28ea45a1" targetNamespace="http://schemas.microsoft.com/office/2006/metadata/properties" ma:root="true" ma:fieldsID="4e60f75c5c26cf92e9a9e09ed65f7031" ns3:_="" ns4:_="">
    <xsd:import namespace="c443fe4c-d143-4a5f-9e7c-7c4d4cfca06c"/>
    <xsd:import namespace="4908936f-a87c-4d90-a09c-698e28ea45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43fe4c-d143-4a5f-9e7c-7c4d4cfca0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8936f-a87c-4d90-a09c-698e28ea45a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8C9E17-4576-4816-8D7F-7F81DC6D97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065F86-63E0-4F97-8ECF-D48ABE2B298D}">
  <ds:schemaRefs>
    <ds:schemaRef ds:uri="http://schemas.microsoft.com/office/2006/documentManagement/types"/>
    <ds:schemaRef ds:uri="4908936f-a87c-4d90-a09c-698e28ea45a1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c443fe4c-d143-4a5f-9e7c-7c4d4cfca06c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C17E8B7-32E7-4502-B7AB-3DD59A300F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43fe4c-d143-4a5f-9e7c-7c4d4cfca06c"/>
    <ds:schemaRef ds:uri="4908936f-a87c-4d90-a09c-698e28ea4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19499</TotalTime>
  <Words>3971</Words>
  <Application>Microsoft Office PowerPoint</Application>
  <PresentationFormat>Širokoúhlá obrazovka</PresentationFormat>
  <Paragraphs>956</Paragraphs>
  <Slides>37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7" baseType="lpstr">
      <vt:lpstr>Abadi</vt:lpstr>
      <vt:lpstr>Arial</vt:lpstr>
      <vt:lpstr>Arial Narrow</vt:lpstr>
      <vt:lpstr>Calibri</vt:lpstr>
      <vt:lpstr>Calibri Light</vt:lpstr>
      <vt:lpstr>Gothic Uralic</vt:lpstr>
      <vt:lpstr>Raleway</vt:lpstr>
      <vt:lpstr>Raleway Thin</vt:lpstr>
      <vt:lpstr>Verdana</vt:lpstr>
      <vt:lpstr>Motiv Office</vt:lpstr>
      <vt:lpstr>SENTIX Survival of patients with early stages cervical cancer after SLN biopsy without systematic pelvic lymphadenectomy  SENTIX prospective single-arm international trial (CEEGOG CX-01; ENGOT-CX2) </vt:lpstr>
      <vt:lpstr>ENDPOINTS </vt:lpstr>
      <vt:lpstr>STUDY ENDPOINTS</vt:lpstr>
      <vt:lpstr>STUDY ENDPOINTS</vt:lpstr>
      <vt:lpstr>DESIGN </vt:lpstr>
      <vt:lpstr>STUDY DESIGN</vt:lpstr>
      <vt:lpstr>POWER ANALYSIS</vt:lpstr>
      <vt:lpstr>TIMELINE &amp; ENROLLMENT</vt:lpstr>
      <vt:lpstr>TIMELINE AND ENROLLMENT</vt:lpstr>
      <vt:lpstr>INTERNATIONAL COLLABORATION</vt:lpstr>
      <vt:lpstr>INTERNATIONAL COLLABORATION</vt:lpstr>
      <vt:lpstr>PRIMARY ENDPOINT SURVIVAL OUTCOMES</vt:lpstr>
      <vt:lpstr>PRIMARY ENDPOINT PRESENTATION</vt:lpstr>
      <vt:lpstr>PATIENT FLOW</vt:lpstr>
      <vt:lpstr>PATIENT CHARACTERISTICS</vt:lpstr>
      <vt:lpstr>RESULTS - Primary end point </vt:lpstr>
      <vt:lpstr>RESULTS – Survival outcomes</vt:lpstr>
      <vt:lpstr>RESULTS – DFS related factors</vt:lpstr>
      <vt:lpstr>RESULTS – DFS related factors</vt:lpstr>
      <vt:lpstr>RESULTS – DFS related factors</vt:lpstr>
      <vt:lpstr>RESULTS</vt:lpstr>
      <vt:lpstr>CONCLUSIONS</vt:lpstr>
      <vt:lpstr>OTHER OUTCOMES</vt:lpstr>
      <vt:lpstr>IF 4,6 Q1 </vt:lpstr>
      <vt:lpstr>PUBLICATIONS</vt:lpstr>
      <vt:lpstr>IF 8,4 Q1 </vt:lpstr>
      <vt:lpstr>PUBLICATIONS</vt:lpstr>
      <vt:lpstr>PUBLICATIONS</vt:lpstr>
      <vt:lpstr>IF 4,7 Q1 </vt:lpstr>
      <vt:lpstr>IF 4,7 Q1 </vt:lpstr>
      <vt:lpstr>OTHER PRESENTATIONS</vt:lpstr>
      <vt:lpstr>PUBLICATIONS SOUHRN</vt:lpstr>
      <vt:lpstr>PUBLICATIONS IN PRESS</vt:lpstr>
      <vt:lpstr>PUBLICATIONS IN PRESS</vt:lpstr>
      <vt:lpstr>PUBLICATIONS IN PRESS</vt:lpstr>
      <vt:lpstr>PUBLICATIONS IN PRESS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Přehled současného managementu onkologických malignit MUDr. Kocián Roman, Ph.D., MUDr. Filip Frühauf, Ph.D.</dc:title>
  <dc:creator>Kocián Roman, MUDr. Ph.D.</dc:creator>
  <cp:lastModifiedBy>Martina Borčinová</cp:lastModifiedBy>
  <cp:revision>172</cp:revision>
  <dcterms:created xsi:type="dcterms:W3CDTF">2023-02-04T14:09:13Z</dcterms:created>
  <dcterms:modified xsi:type="dcterms:W3CDTF">2025-02-19T12:27:18Z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etDate">
    <vt:lpwstr>2023-02-05T08:43:16Z</vt:lpwstr>
  </property>
  <property fmtid="{D5CDD505-2E9C-101B-9397-08002B2CF9AE}" pid="4" name="MSIP_Label_2063cd7f-2d21-486a-9f29-9c1683fdd175_Method">
    <vt:lpwstr>Standard</vt:lpwstr>
  </property>
  <property fmtid="{D5CDD505-2E9C-101B-9397-08002B2CF9AE}" pid="5" name="MSIP_Label_2063cd7f-2d21-486a-9f29-9c1683fdd175_Name">
    <vt:lpwstr>2063cd7f-2d21-486a-9f29-9c1683fdd175</vt:lpwstr>
  </property>
  <property fmtid="{D5CDD505-2E9C-101B-9397-08002B2CF9AE}" pid="6" name="MSIP_Label_2063cd7f-2d21-486a-9f29-9c1683fdd175_SiteId">
    <vt:lpwstr>0f277086-d4e0-4971-bc1a-bbc5df0eb246</vt:lpwstr>
  </property>
  <property fmtid="{D5CDD505-2E9C-101B-9397-08002B2CF9AE}" pid="7" name="MSIP_Label_2063cd7f-2d21-486a-9f29-9c1683fdd175_ActionId">
    <vt:lpwstr>60edf6a6-b9bc-4c2b-9b13-3474278d17a1</vt:lpwstr>
  </property>
  <property fmtid="{D5CDD505-2E9C-101B-9397-08002B2CF9AE}" pid="8" name="MSIP_Label_2063cd7f-2d21-486a-9f29-9c1683fdd175_ContentBits">
    <vt:lpwstr>0</vt:lpwstr>
  </property>
  <property fmtid="{D5CDD505-2E9C-101B-9397-08002B2CF9AE}" pid="9" name="ContentTypeId">
    <vt:lpwstr>0x01010004DCA7828CD0CC4FA015438C86189FC4</vt:lpwstr>
  </property>
</Properties>
</file>