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60" r:id="rId7"/>
    <p:sldId id="265" r:id="rId8"/>
    <p:sldId id="261" r:id="rId9"/>
    <p:sldId id="276" r:id="rId10"/>
    <p:sldId id="262" r:id="rId11"/>
    <p:sldId id="278" r:id="rId12"/>
    <p:sldId id="268" r:id="rId13"/>
    <p:sldId id="273" r:id="rId14"/>
    <p:sldId id="274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2865" autoAdjust="0"/>
  </p:normalViewPr>
  <p:slideViewPr>
    <p:cSldViewPr snapToGrid="0">
      <p:cViewPr varScale="1">
        <p:scale>
          <a:sx n="82" d="100"/>
          <a:sy n="82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60B9-A667-43DA-8F46-71DD2EBF6086}" type="datetimeFigureOut">
              <a:rPr lang="fr-FR" smtClean="0"/>
              <a:t>11/03/2025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3316-A0F6-4E91-87B0-C5E42899B4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0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Operateur multi services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150 0000 salariées dont</a:t>
            </a:r>
            <a:r>
              <a:rPr lang="fr-FR" baseline="0" dirty="0"/>
              <a:t> 90 000 en </a:t>
            </a:r>
            <a:r>
              <a:rPr lang="fr-FR" baseline="0" dirty="0" err="1"/>
              <a:t>france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Client 4G 65million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Particulier et entreprise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Technologies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xDSL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Fibre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4G </a:t>
            </a:r>
          </a:p>
          <a:p>
            <a:pPr marL="171450" indent="-171450">
              <a:buFontTx/>
              <a:buChar char="-"/>
            </a:pPr>
            <a:r>
              <a:rPr lang="fr-FR" dirty="0"/>
              <a:t>Opérateur mobile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5G déployer en décembre 2020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99% de la population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88% du territoire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réseau mobile en France depuis 9ans selon l’ARCEP</a:t>
            </a:r>
          </a:p>
          <a:p>
            <a:pPr marL="171450" indent="-171450">
              <a:buFontTx/>
              <a:buChar char="-"/>
            </a:pPr>
            <a:r>
              <a:rPr lang="fr-FR" dirty="0"/>
              <a:t>Bank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Leader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Habitation éligible a la fibre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65 million de client dans le monde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En moyenne 7000 brevet posséder chaque année selon statia.com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https://fr.statista.com/statistiques/597320/orange-nombre-de-brevets/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6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PPE 1 : Migration des postes en Windows 10</a:t>
            </a:r>
          </a:p>
          <a:p>
            <a:pPr lvl="1"/>
            <a:r>
              <a:rPr lang="fr-FR" dirty="0"/>
              <a:t>Windows 7 plus supporté par Microsoft depuis 14 Janvier 2020</a:t>
            </a:r>
          </a:p>
          <a:p>
            <a:pPr lvl="1"/>
            <a:r>
              <a:rPr lang="fr-FR" dirty="0"/>
              <a:t>Nouvelles fonctionnalités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Plus de sécurité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2 : Mise en place d’un contrôleur de domaine (Windows server 2016)</a:t>
            </a:r>
          </a:p>
          <a:p>
            <a:pPr lvl="1"/>
            <a:r>
              <a:rPr lang="fr-FR" dirty="0"/>
              <a:t>Gestion centraliser des comptes et sessions des utilisateurs</a:t>
            </a:r>
          </a:p>
          <a:p>
            <a:pPr lvl="1"/>
            <a:r>
              <a:rPr lang="fr-FR" dirty="0"/>
              <a:t>Mise en place de politique de restriction des utilisateurs</a:t>
            </a:r>
          </a:p>
          <a:p>
            <a:pPr lvl="1"/>
            <a:r>
              <a:rPr lang="fr-FR" dirty="0"/>
              <a:t>Mise en place de ressource communes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3 : Mise en place d’une solution de supervision (Centreon)</a:t>
            </a:r>
          </a:p>
          <a:p>
            <a:pPr lvl="1"/>
            <a:r>
              <a:rPr lang="fr-FR" dirty="0"/>
              <a:t>Surveillance des serveurs et services</a:t>
            </a:r>
          </a:p>
          <a:p>
            <a:pPr lvl="1"/>
            <a:r>
              <a:rPr lang="fr-FR" dirty="0"/>
              <a:t>Alertes en cas d’interruption de services ou panne serveur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PPE 4 : Mise en place d’un solution de gestion de parc informatique</a:t>
            </a:r>
          </a:p>
          <a:p>
            <a:pPr lvl="1"/>
            <a:r>
              <a:rPr lang="fr-FR" dirty="0"/>
              <a:t>Inventaire des équipements du parc</a:t>
            </a:r>
          </a:p>
          <a:p>
            <a:pPr lvl="1"/>
            <a:r>
              <a:rPr lang="fr-FR" dirty="0"/>
              <a:t>Solution de création et gestion des ticket d’incident ou demande</a:t>
            </a:r>
          </a:p>
          <a:p>
            <a:pPr lvl="1"/>
            <a:r>
              <a:rPr lang="fr-FR" dirty="0"/>
              <a:t>Suivit des incidents ou problèmes et leur résolutions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25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180-8702-4DD6-8475-B427FA23593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3660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0853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431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361-D2BB-4F2A-B099-D1E66ECE0D13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3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00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15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176E-300F-484E-B6EC-D1AC3EE436A9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0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5A0B-E033-415A-86AF-7CBEDF907A8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1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168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35E-791B-4102-B6DF-FA5A12F4F4F0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88600C-C121-4DFA-A2B9-0882C0F78B91}" type="datetime1">
              <a:rPr lang="fr-FR" smtClean="0"/>
              <a:t>11/03/2025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309203560,&quot;Placement&quot;:&quot;Footer&quot;,&quot;Top&quot;:523.8,&quot;Left&quot;:435.058655,&quot;SlideWidth&quot;:960,&quot;SlideHeight&quot;:540}">
            <a:extLst>
              <a:ext uri="{FF2B5EF4-FFF2-40B4-BE49-F238E27FC236}">
                <a16:creationId xmlns:a16="http://schemas.microsoft.com/office/drawing/2014/main" id="{B2596EA4-A882-4056-A143-FB077801DE69}"/>
              </a:ext>
            </a:extLst>
          </p:cNvPr>
          <p:cNvSpPr txBox="1"/>
          <p:nvPr userDrawn="1"/>
        </p:nvSpPr>
        <p:spPr>
          <a:xfrm>
            <a:off x="5525245" y="66522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701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B6179-37E6-4A17-944F-CB62385A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42821"/>
            <a:ext cx="10058400" cy="103694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Oral </a:t>
            </a:r>
            <a:r>
              <a:rPr lang="fr-FR" sz="6000" b="1" dirty="0" err="1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sz="6000" b="1" u="sng" dirty="0">
                <a:solidFill>
                  <a:schemeClr val="accent1"/>
                </a:solidFill>
              </a:rPr>
              <a:t>EPREUVE E4</a:t>
            </a:r>
            <a:endParaRPr lang="fr-FR" sz="6000" b="1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34B2EC-E4CB-460B-8AF2-0CE12D4A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588" y="5599839"/>
            <a:ext cx="2317784" cy="676452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Kylian laurent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2024-2025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631BA8-297E-41C8-8071-6BD799FC7E39}"/>
              </a:ext>
            </a:extLst>
          </p:cNvPr>
          <p:cNvSpPr txBox="1"/>
          <p:nvPr/>
        </p:nvSpPr>
        <p:spPr>
          <a:xfrm>
            <a:off x="3048740" y="58170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H</a:t>
            </a:r>
            <a:r>
              <a:rPr lang="fr-FR" sz="1800" b="1" dirty="0" err="1"/>
              <a:t>igher</a:t>
            </a:r>
            <a:r>
              <a:rPr lang="fr-FR" sz="1800" b="1" dirty="0"/>
              <a:t> National </a:t>
            </a:r>
            <a:r>
              <a:rPr lang="fr-FR" b="1" dirty="0" err="1"/>
              <a:t>D</a:t>
            </a:r>
            <a:r>
              <a:rPr lang="fr-FR" sz="1800" b="1" dirty="0" err="1"/>
              <a:t>iploma</a:t>
            </a:r>
            <a:r>
              <a:rPr lang="fr-FR" sz="1800" b="1" dirty="0"/>
              <a:t> in Information </a:t>
            </a:r>
            <a:r>
              <a:rPr lang="fr-FR" b="1" dirty="0" err="1"/>
              <a:t>T</a:t>
            </a:r>
            <a:r>
              <a:rPr lang="fr-FR" sz="1800" b="1" dirty="0" err="1"/>
              <a:t>echnology</a:t>
            </a:r>
            <a:endParaRPr lang="fr-FR" sz="1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A07DB7-7C2C-4C5A-8ABB-553789E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CD14B2-FBF5-4E12-A2A9-5EA13E10F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113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Missions carried out in organization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0168"/>
            <a:ext cx="3120156" cy="6072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/>
              <a:t>Mission 4</a:t>
            </a:r>
            <a:r>
              <a:rPr lang="fr-FR" dirty="0"/>
              <a:t> : </a:t>
            </a:r>
            <a:r>
              <a:rPr lang="en-US" b="1" u="sng" dirty="0"/>
              <a:t>Installation and configuration of a local mesh </a:t>
            </a:r>
            <a:endParaRPr lang="fr-FR" b="1" u="sng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A4DE1C-7B5E-4601-9AF9-977A7752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F996CE3D-A4AC-466F-B0E5-6FC2D079D65F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E1BC39-2446-419D-A2D6-BC2E3B5BEA08}"/>
              </a:ext>
            </a:extLst>
          </p:cNvPr>
          <p:cNvSpPr txBox="1"/>
          <p:nvPr/>
        </p:nvSpPr>
        <p:spPr>
          <a:xfrm>
            <a:off x="-265176" y="2322576"/>
            <a:ext cx="462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User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err="1"/>
              <a:t>Remote</a:t>
            </a:r>
            <a:r>
              <a:rPr lang="fr-FR" dirty="0"/>
              <a:t> control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Server monitoring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663F44-587D-D40C-34A6-FA7BEDBE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89" y="2322576"/>
            <a:ext cx="6402949" cy="32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11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F3536F-FAFB-4A36-8DD7-AD77B67F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BBFBD6-C69C-4B7B-86AA-DDC7BD9E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126"/>
            <a:ext cx="6253488" cy="49077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CBB391-CA71-B437-22F9-4C05451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94" y="476658"/>
            <a:ext cx="5055214" cy="51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63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Custom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projects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framed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(CPF)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32" y="2010448"/>
            <a:ext cx="9613861" cy="4321103"/>
          </a:xfrm>
        </p:spPr>
        <p:txBody>
          <a:bodyPr>
            <a:normAutofit/>
          </a:bodyPr>
          <a:lstStyle/>
          <a:p>
            <a:r>
              <a:rPr lang="fr-FR" b="1" u="sng" dirty="0"/>
              <a:t>PPE 1</a:t>
            </a:r>
            <a:r>
              <a:rPr lang="fr-FR" dirty="0"/>
              <a:t> : </a:t>
            </a:r>
            <a:r>
              <a:rPr lang="en-US" dirty="0"/>
              <a:t>Securing a file server on Windows</a:t>
            </a:r>
          </a:p>
          <a:p>
            <a:r>
              <a:rPr lang="fr-FR" b="1" u="sng" dirty="0"/>
              <a:t>PPE 2</a:t>
            </a:r>
            <a:r>
              <a:rPr lang="fr-FR" dirty="0"/>
              <a:t> : </a:t>
            </a:r>
            <a:r>
              <a:rPr lang="en-US" dirty="0"/>
              <a:t>Setting up a gateway and DMZ under Debian</a:t>
            </a:r>
          </a:p>
          <a:p>
            <a:r>
              <a:rPr lang="fr-FR" b="1" u="sng" dirty="0"/>
              <a:t>PPE 3</a:t>
            </a:r>
            <a:r>
              <a:rPr lang="fr-FR" dirty="0"/>
              <a:t> 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up a DMZ with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PFsense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b="1" u="sng" dirty="0"/>
              <a:t>PPE 4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en-US" dirty="0"/>
              <a:t>Monitoring servers and services with Zabbix</a:t>
            </a:r>
          </a:p>
          <a:p>
            <a:endParaRPr lang="fr-FR" dirty="0"/>
          </a:p>
          <a:p>
            <a:r>
              <a:rPr lang="fr-FR" dirty="0"/>
              <a:t>EPREUVE E4 – BTS SIO SISR kylianlaurent.fr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4F278C-22E7-49D3-8567-19DEE19B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053C03-1042-40F5-AD39-8869BBC4CCFA}"/>
              </a:ext>
            </a:extLst>
          </p:cNvPr>
          <p:cNvSpPr/>
          <p:nvPr/>
        </p:nvSpPr>
        <p:spPr>
          <a:xfrm>
            <a:off x="375984" y="1125543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5C9CDA-04A4-4ED3-BE93-62F0953D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0" y="4956898"/>
            <a:ext cx="3992488" cy="13060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C501CF-874B-4D0D-8C74-022968B46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4598921"/>
            <a:ext cx="3707688" cy="1685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8FACF3-CEB5-93DE-93FD-FC354358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687" y="4748105"/>
            <a:ext cx="1554920" cy="1554920"/>
          </a:xfrm>
          <a:prstGeom prst="rect">
            <a:avLst/>
          </a:prstGeom>
        </p:spPr>
      </p:pic>
      <p:pic>
        <p:nvPicPr>
          <p:cNvPr id="5" name="Image 4" descr="pfSense sécurise votre système d'information - GPLExpert">
            <a:extLst>
              <a:ext uri="{FF2B5EF4-FFF2-40B4-BE49-F238E27FC236}">
                <a16:creationId xmlns:a16="http://schemas.microsoft.com/office/drawing/2014/main" id="{42BD0409-3C67-00D0-7E91-208EE543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41" y="3219061"/>
            <a:ext cx="3576222" cy="1251626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4068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329D8-8008-40D8-BBDC-3A63AA98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6136"/>
            <a:ext cx="10058400" cy="1450757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Technology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watch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/>
                </a:solidFill>
              </a:rPr>
              <a:t>How will cybersecurity develop over time?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3DEF5-B826-4F3E-9D60-3F111B34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3A32EC-DD26-461A-8709-00332F8F249E}"/>
              </a:ext>
            </a:extLst>
          </p:cNvPr>
          <p:cNvSpPr/>
          <p:nvPr/>
        </p:nvSpPr>
        <p:spPr>
          <a:xfrm>
            <a:off x="378989" y="1130533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B1E6B9-C680-424A-B26F-2D6282B4CF13}"/>
              </a:ext>
            </a:extLst>
          </p:cNvPr>
          <p:cNvSpPr txBox="1"/>
          <p:nvPr/>
        </p:nvSpPr>
        <p:spPr>
          <a:xfrm>
            <a:off x="507750" y="2013735"/>
            <a:ext cx="1070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How will cybersecurity develop over time?</a:t>
            </a:r>
          </a:p>
          <a:p>
            <a:r>
              <a:rPr lang="en-US" dirty="0"/>
              <a:t>Cybersecurity will grow with the rapid evolution of technology, requiring more and more professionals to counter increasingly complex cyber attacks.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F5B4E-D466-683C-8838-98686BC23DCA}"/>
              </a:ext>
            </a:extLst>
          </p:cNvPr>
          <p:cNvSpPr txBox="1"/>
          <p:nvPr/>
        </p:nvSpPr>
        <p:spPr>
          <a:xfrm>
            <a:off x="54983" y="3714419"/>
            <a:ext cx="5693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methods used for setting up the watch </a:t>
            </a:r>
            <a:r>
              <a:rPr lang="fr-FR" b="1" dirty="0"/>
              <a:t>: </a:t>
            </a:r>
          </a:p>
          <a:p>
            <a:r>
              <a:rPr lang="en-US" b="1" dirty="0"/>
              <a:t>Regular consultation of article on the internet or questions asked to my company </a:t>
            </a:r>
          </a:p>
          <a:p>
            <a:endParaRPr lang="fr-FR" b="1" dirty="0"/>
          </a:p>
          <a:p>
            <a:r>
              <a:rPr lang="en-US" b="1" dirty="0"/>
              <a:t>Technology watch is available on my website </a:t>
            </a:r>
            <a:r>
              <a:rPr lang="fr-FR" b="1" dirty="0"/>
              <a:t>:</a:t>
            </a:r>
          </a:p>
          <a:p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E8D1D1-45D0-D472-A564-617DDB0BA16D}"/>
              </a:ext>
            </a:extLst>
          </p:cNvPr>
          <p:cNvSpPr txBox="1"/>
          <p:nvPr/>
        </p:nvSpPr>
        <p:spPr>
          <a:xfrm>
            <a:off x="4549607" y="4821843"/>
            <a:ext cx="341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vo"/>
              </a:rPr>
              <a:t>Kylianlaurent.fr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D1A0F9-A84C-4B69-A3E3-58736BCD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35" y="3394633"/>
            <a:ext cx="5206659" cy="29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0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0C969-B5A4-46C9-9197-B21C0F5A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7EA2-36D1-4C55-BCF1-7DD089C2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009535"/>
            <a:ext cx="1061835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 err="1"/>
              <a:t>Skills</a:t>
            </a:r>
            <a:r>
              <a:rPr lang="fr-FR" sz="3000" b="1" u="sng" dirty="0"/>
              <a:t> </a:t>
            </a:r>
            <a:r>
              <a:rPr lang="fr-FR" sz="3000" b="1" u="sng" dirty="0" err="1"/>
              <a:t>developed</a:t>
            </a:r>
            <a:r>
              <a:rPr lang="fr-FR" sz="3000" b="1" u="sng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PC </a:t>
            </a:r>
            <a:r>
              <a:rPr lang="fr-FR" dirty="0" err="1"/>
              <a:t>mastering</a:t>
            </a:r>
            <a:r>
              <a:rPr lang="fr-FR" dirty="0"/>
              <a:t>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Data </a:t>
            </a:r>
            <a:r>
              <a:rPr lang="fr-FR" dirty="0" err="1"/>
              <a:t>transfer</a:t>
            </a:r>
            <a:r>
              <a:rPr lang="fr-FR" dirty="0"/>
              <a:t>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Use of supervision software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/>
              <a:t>Request</a:t>
            </a:r>
            <a:r>
              <a:rPr lang="fr-FR" dirty="0"/>
              <a:t> and Incident Manager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Intervention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Customer report in the Services area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Knowledge of Computer Equipment and Hardware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Exchange of information, teamwork, communication, autonomy, patience, listening.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6B2F8-539A-4B5C-A6FD-AF8F38A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8F3D3-7FA1-418C-8BB3-C1E302D28382}"/>
              </a:ext>
            </a:extLst>
          </p:cNvPr>
          <p:cNvSpPr/>
          <p:nvPr/>
        </p:nvSpPr>
        <p:spPr>
          <a:xfrm>
            <a:off x="348843" y="1112112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7EA3121-777C-F0EC-DA9E-B4261D1E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4" y="2023236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Coche avec un remplissage uni">
            <a:extLst>
              <a:ext uri="{FF2B5EF4-FFF2-40B4-BE49-F238E27FC236}">
                <a16:creationId xmlns:a16="http://schemas.microsoft.com/office/drawing/2014/main" id="{BF945122-C2C5-6C0A-7409-6544DB9F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20" y="2631309"/>
            <a:ext cx="206159" cy="206159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EB0BB6CE-497E-181D-2E22-2AE9E787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91" y="3075943"/>
            <a:ext cx="206159" cy="206159"/>
          </a:xfrm>
          <a:prstGeom prst="rect">
            <a:avLst/>
          </a:prstGeom>
        </p:spPr>
      </p:pic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8E68CC98-C035-1A91-8957-E2BAF862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4441973"/>
            <a:ext cx="206159" cy="206159"/>
          </a:xfrm>
          <a:prstGeom prst="rect">
            <a:avLst/>
          </a:prstGeom>
        </p:spPr>
      </p:pic>
      <p:pic>
        <p:nvPicPr>
          <p:cNvPr id="11" name="Graphique 10" descr="Coche avec un remplissage uni">
            <a:extLst>
              <a:ext uri="{FF2B5EF4-FFF2-40B4-BE49-F238E27FC236}">
                <a16:creationId xmlns:a16="http://schemas.microsoft.com/office/drawing/2014/main" id="{8E5C922E-FE1E-674F-7E7E-9EC2E9A8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3963639"/>
            <a:ext cx="206159" cy="206159"/>
          </a:xfrm>
          <a:prstGeom prst="rect">
            <a:avLst/>
          </a:prstGeom>
        </p:spPr>
      </p:pic>
      <p:pic>
        <p:nvPicPr>
          <p:cNvPr id="12" name="Graphique 11" descr="Coche avec un remplissage uni">
            <a:extLst>
              <a:ext uri="{FF2B5EF4-FFF2-40B4-BE49-F238E27FC236}">
                <a16:creationId xmlns:a16="http://schemas.microsoft.com/office/drawing/2014/main" id="{CAB913A9-FEA7-8408-6E96-34D0B00F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4" y="4874009"/>
            <a:ext cx="206159" cy="206159"/>
          </a:xfrm>
          <a:prstGeom prst="rect">
            <a:avLst/>
          </a:prstGeom>
        </p:spPr>
      </p:pic>
      <p:pic>
        <p:nvPicPr>
          <p:cNvPr id="13" name="Graphique 12" descr="Coche avec un remplissage uni">
            <a:extLst>
              <a:ext uri="{FF2B5EF4-FFF2-40B4-BE49-F238E27FC236}">
                <a16:creationId xmlns:a16="http://schemas.microsoft.com/office/drawing/2014/main" id="{490BEE4D-455A-775C-0FF3-21E68F10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974" y="3518220"/>
            <a:ext cx="206159" cy="206159"/>
          </a:xfrm>
          <a:prstGeom prst="rect">
            <a:avLst/>
          </a:prstGeom>
        </p:spPr>
      </p:pic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FAB6649E-182C-08CB-C367-D9316ABF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437" y="5801772"/>
            <a:ext cx="206159" cy="206159"/>
          </a:xfrm>
          <a:prstGeom prst="rect">
            <a:avLst/>
          </a:prstGeom>
        </p:spPr>
      </p:pic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FF1BA84D-8D22-282E-5F29-F0065760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3" y="5328855"/>
            <a:ext cx="206159" cy="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77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AD8D9-A197-85A7-E738-2A85FBE3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6E430E-B603-B4B9-12E5-A87FF2E3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8CF2755-C8E4-C707-D018-D5A66E59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8" y="2009535"/>
            <a:ext cx="6809869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Projet futur :</a:t>
            </a:r>
          </a:p>
          <a:p>
            <a:pPr marL="0" indent="0">
              <a:buNone/>
            </a:pPr>
            <a:r>
              <a:rPr lang="fr-FR" sz="2400" b="1" u="sng" dirty="0" err="1">
                <a:solidFill>
                  <a:srgbClr val="002060"/>
                </a:solidFill>
              </a:rPr>
              <a:t>Bachelor</a:t>
            </a:r>
            <a:r>
              <a:rPr lang="fr-FR" sz="2400" b="1" u="sng" dirty="0">
                <a:solidFill>
                  <a:srgbClr val="002060"/>
                </a:solidFill>
              </a:rPr>
              <a:t> Cybersécurité</a:t>
            </a:r>
          </a:p>
          <a:p>
            <a:pPr marL="201168" lvl="1" indent="0">
              <a:buNone/>
            </a:pPr>
            <a:endParaRPr lang="fr-FR" dirty="0"/>
          </a:p>
          <a:p>
            <a:r>
              <a:rPr lang="en-US" sz="1700" dirty="0">
                <a:solidFill>
                  <a:srgbClr val="3F48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bachelor cybersecurity is a higher education training that allows you to obtain a diploma of level bac+3. It is delivered in private institutions such as an engineering school, a computer and digital school or a cybersecurity school. In some cases, this course is recognized by the state through a RNCP (National Directory of Professional Certifications) title and grants a level 6. </a:t>
            </a: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80BBB2-0736-C8D6-70F5-1D777807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57" y="2203273"/>
            <a:ext cx="4311816" cy="2587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BE6E1D-B9F5-4CF4-94D6-DD8CE3F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8" y="4814805"/>
            <a:ext cx="2094204" cy="1393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3E7F38-DC18-4592-AE5C-E61E6896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0" y="4869445"/>
            <a:ext cx="1312025" cy="13120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6EC46A-4D2B-4FA4-91E4-F50AB5EA1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36" y="4878897"/>
            <a:ext cx="1814205" cy="12072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FA275D-E619-BDE3-41CD-27093AA25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97" y="5028784"/>
            <a:ext cx="1352739" cy="11526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4B792D-1B38-0461-8E24-D1B7B2B34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705" y="5028784"/>
            <a:ext cx="1162677" cy="11131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CB7004-1447-0701-DDE4-9D3122D4F2A8}"/>
              </a:ext>
            </a:extLst>
          </p:cNvPr>
          <p:cNvSpPr txBox="1"/>
          <p:nvPr/>
        </p:nvSpPr>
        <p:spPr>
          <a:xfrm>
            <a:off x="4596327" y="5400678"/>
            <a:ext cx="138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Durée: 1an</a:t>
            </a:r>
          </a:p>
        </p:txBody>
      </p:sp>
    </p:spTree>
    <p:extLst>
      <p:ext uri="{BB962C8B-B14F-4D97-AF65-F5344CB8AC3E}">
        <p14:creationId xmlns:p14="http://schemas.microsoft.com/office/powerpoint/2010/main" val="6230670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0E07E-E366-493B-8256-C2DADB8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75B04-891D-4151-9FD8-439C53EC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84" y="2148318"/>
            <a:ext cx="3946993" cy="396995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Course</a:t>
            </a:r>
          </a:p>
          <a:p>
            <a:endParaRPr lang="fr-FR" b="1" dirty="0"/>
          </a:p>
          <a:p>
            <a:r>
              <a:rPr lang="fr-FR" b="1" dirty="0" err="1"/>
              <a:t>Organization</a:t>
            </a:r>
            <a:endParaRPr lang="fr-FR" b="1" dirty="0"/>
          </a:p>
          <a:p>
            <a:endParaRPr lang="fr-FR" b="1" dirty="0"/>
          </a:p>
          <a:p>
            <a:r>
              <a:rPr lang="en-US" b="1" dirty="0"/>
              <a:t>Missions carried out in organization</a:t>
            </a:r>
          </a:p>
          <a:p>
            <a:endParaRPr lang="fr-FR" b="1" dirty="0"/>
          </a:p>
          <a:p>
            <a:r>
              <a:rPr lang="fr-FR" b="1" dirty="0" err="1"/>
              <a:t>Framed</a:t>
            </a:r>
            <a:r>
              <a:rPr lang="fr-FR" b="1" dirty="0"/>
              <a:t> Custom </a:t>
            </a:r>
            <a:r>
              <a:rPr lang="fr-FR" b="1" dirty="0" err="1"/>
              <a:t>Projects</a:t>
            </a:r>
            <a:endParaRPr lang="fr-FR" b="1" dirty="0"/>
          </a:p>
          <a:p>
            <a:endParaRPr lang="fr-FR" b="1" dirty="0"/>
          </a:p>
          <a:p>
            <a:r>
              <a:rPr lang="fr-FR" b="1" dirty="0" err="1"/>
              <a:t>Technology</a:t>
            </a:r>
            <a:r>
              <a:rPr lang="fr-FR" b="1" dirty="0"/>
              <a:t> </a:t>
            </a:r>
            <a:r>
              <a:rPr lang="fr-FR" b="1" dirty="0" err="1"/>
              <a:t>watch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A054E-27F0-4A47-AD7A-1E455C08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10E10-664E-4C42-840B-F9A741B15031}"/>
              </a:ext>
            </a:extLst>
          </p:cNvPr>
          <p:cNvSpPr/>
          <p:nvPr/>
        </p:nvSpPr>
        <p:spPr>
          <a:xfrm>
            <a:off x="656523" y="1986890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0AD85C-8ED4-4463-8424-520E6FF6F6CB}"/>
              </a:ext>
            </a:extLst>
          </p:cNvPr>
          <p:cNvSpPr/>
          <p:nvPr/>
        </p:nvSpPr>
        <p:spPr>
          <a:xfrm>
            <a:off x="656522" y="2702359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0ECCCB-15B3-45B0-A6F8-0C687817D498}"/>
              </a:ext>
            </a:extLst>
          </p:cNvPr>
          <p:cNvSpPr/>
          <p:nvPr/>
        </p:nvSpPr>
        <p:spPr>
          <a:xfrm>
            <a:off x="656522" y="3417828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D11E82-67E7-4DCE-8BCE-BC286D6F480F}"/>
              </a:ext>
            </a:extLst>
          </p:cNvPr>
          <p:cNvSpPr/>
          <p:nvPr/>
        </p:nvSpPr>
        <p:spPr>
          <a:xfrm>
            <a:off x="656522" y="4133297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72311C-D418-49B0-8BF2-9CF0EAD4B8C0}"/>
              </a:ext>
            </a:extLst>
          </p:cNvPr>
          <p:cNvSpPr/>
          <p:nvPr/>
        </p:nvSpPr>
        <p:spPr>
          <a:xfrm>
            <a:off x="656522" y="4848766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3AC1EC-8AA2-4367-8055-F12D2CEDEBCE}"/>
              </a:ext>
            </a:extLst>
          </p:cNvPr>
          <p:cNvSpPr/>
          <p:nvPr/>
        </p:nvSpPr>
        <p:spPr>
          <a:xfrm>
            <a:off x="656521" y="5564235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4098" name="Picture 2" descr="Les astuces pour réussir la phase de discussion du Grand oral avec le jury">
            <a:extLst>
              <a:ext uri="{FF2B5EF4-FFF2-40B4-BE49-F238E27FC236}">
                <a16:creationId xmlns:a16="http://schemas.microsoft.com/office/drawing/2014/main" id="{AA9825A2-ACFD-285D-1146-46EC9357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58" y="2059664"/>
            <a:ext cx="6871355" cy="38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17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C9A3C-BD0B-421B-B93D-861899F3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4C061-9FFA-47AA-80B7-43A3F34D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42" y="2854848"/>
            <a:ext cx="5693187" cy="1058240"/>
          </a:xfrm>
        </p:spPr>
        <p:txBody>
          <a:bodyPr>
            <a:normAutofit fontScale="92500"/>
          </a:bodyPr>
          <a:lstStyle/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r>
              <a:rPr lang="fr-FR" sz="1600" dirty="0" err="1"/>
              <a:t>Higher</a:t>
            </a:r>
            <a:r>
              <a:rPr lang="fr-FR" sz="1600" dirty="0"/>
              <a:t> National </a:t>
            </a:r>
            <a:r>
              <a:rPr lang="fr-FR" sz="1600" dirty="0" err="1"/>
              <a:t>Diploma</a:t>
            </a:r>
            <a:r>
              <a:rPr lang="fr-FR" sz="1600" dirty="0"/>
              <a:t> in Information </a:t>
            </a:r>
            <a:r>
              <a:rPr lang="fr-FR" sz="1600" dirty="0" err="1"/>
              <a:t>Technology</a:t>
            </a:r>
            <a:r>
              <a:rPr lang="fr-FR" sz="1600" b="1" dirty="0"/>
              <a:t> </a:t>
            </a:r>
            <a:r>
              <a:rPr lang="fr-FR" sz="1600" dirty="0"/>
              <a:t>: ESICAD (Labège)</a:t>
            </a:r>
          </a:p>
          <a:p>
            <a:pPr marL="201168" lvl="1" indent="0">
              <a:buNone/>
            </a:pPr>
            <a:r>
              <a:rPr lang="fr-FR" sz="1600" u="sng" dirty="0"/>
              <a:t>Option </a:t>
            </a:r>
            <a:r>
              <a:rPr lang="fr-FR" sz="1600" dirty="0"/>
              <a:t>: </a:t>
            </a:r>
            <a:r>
              <a:rPr lang="en-US" sz="1600" dirty="0"/>
              <a:t>Infrastructure, systems and network solutions</a:t>
            </a:r>
            <a:endParaRPr lang="fr-FR" sz="1600" dirty="0"/>
          </a:p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CF874-9404-4734-ABDE-A20E5C20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4095AF-8236-4D50-A35C-ED2E49EC3718}"/>
              </a:ext>
            </a:extLst>
          </p:cNvPr>
          <p:cNvSpPr/>
          <p:nvPr/>
        </p:nvSpPr>
        <p:spPr>
          <a:xfrm>
            <a:off x="429229" y="1112995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59AFA537-CA58-A1DB-A7D7-2B6693CE9373}"/>
              </a:ext>
            </a:extLst>
          </p:cNvPr>
          <p:cNvSpPr/>
          <p:nvPr/>
        </p:nvSpPr>
        <p:spPr>
          <a:xfrm>
            <a:off x="6525229" y="2854848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2023 - 2025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25C0FD-D86A-6083-CE5D-1F0303036976}"/>
              </a:ext>
            </a:extLst>
          </p:cNvPr>
          <p:cNvSpPr txBox="1"/>
          <p:nvPr/>
        </p:nvSpPr>
        <p:spPr>
          <a:xfrm>
            <a:off x="168958" y="4504751"/>
            <a:ext cx="51799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/>
              <a:t>Technological</a:t>
            </a:r>
            <a:r>
              <a:rPr lang="fr-FR" sz="1600" u="sng" dirty="0"/>
              <a:t> </a:t>
            </a:r>
            <a:r>
              <a:rPr lang="fr-FR" sz="1600" u="sng" dirty="0" err="1"/>
              <a:t>baccalaureate</a:t>
            </a:r>
            <a:endParaRPr lang="fr-FR" sz="1600" u="sng" dirty="0"/>
          </a:p>
          <a:p>
            <a:endParaRPr lang="fr-FR" sz="1600" u="sng" dirty="0"/>
          </a:p>
          <a:p>
            <a:r>
              <a:rPr lang="fr-FR" sz="1600" dirty="0" err="1"/>
              <a:t>Baccalaureate</a:t>
            </a:r>
            <a:r>
              <a:rPr lang="fr-FR" sz="1600" dirty="0"/>
              <a:t> </a:t>
            </a:r>
            <a:r>
              <a:rPr lang="en-US" sz="1600" dirty="0"/>
              <a:t>of Science in Industry and Sustainable Development</a:t>
            </a:r>
            <a:r>
              <a:rPr lang="fr-FR" sz="1600" dirty="0"/>
              <a:t> (STI2D)</a:t>
            </a:r>
          </a:p>
          <a:p>
            <a:pPr marL="201168" lvl="1" indent="0">
              <a:buNone/>
            </a:pPr>
            <a:r>
              <a:rPr lang="fr-FR" sz="1700" dirty="0"/>
              <a:t> : Lycée St Exupéry (Blagnac)</a:t>
            </a:r>
          </a:p>
          <a:p>
            <a:endParaRPr lang="fr-FR" dirty="0"/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797B5FB9-1A6C-E2FD-248F-F8AF32FE442F}"/>
              </a:ext>
            </a:extLst>
          </p:cNvPr>
          <p:cNvSpPr/>
          <p:nvPr/>
        </p:nvSpPr>
        <p:spPr>
          <a:xfrm>
            <a:off x="4840943" y="4528469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2020 - 2023</a:t>
            </a:r>
          </a:p>
        </p:txBody>
      </p:sp>
      <p:pic>
        <p:nvPicPr>
          <p:cNvPr id="5122" name="Picture 2" descr="Compétence 10 : Construire son parcours professionnel – MOOC atHOME">
            <a:extLst>
              <a:ext uri="{FF2B5EF4-FFF2-40B4-BE49-F238E27FC236}">
                <a16:creationId xmlns:a16="http://schemas.microsoft.com/office/drawing/2014/main" id="{996C0ED2-1E8B-B355-1506-01048BEF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56" y="3237292"/>
            <a:ext cx="2964799" cy="29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507C11-FF9F-72F6-2BD1-4C7EE7D9A85D}"/>
              </a:ext>
            </a:extLst>
          </p:cNvPr>
          <p:cNvSpPr txBox="1"/>
          <p:nvPr/>
        </p:nvSpPr>
        <p:spPr>
          <a:xfrm>
            <a:off x="1586708" y="2580892"/>
            <a:ext cx="40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Profile – kylianlaurent.fr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9452FF7-C143-4E68-9135-E788F1B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2" y="1928144"/>
            <a:ext cx="1676625" cy="1669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55B370-1408-47E0-9363-6086C415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95" y="4236524"/>
            <a:ext cx="2139296" cy="10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5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7B61D-DA5F-4F18-AFD9-222F127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Organization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b="1" dirty="0">
                <a:solidFill>
                  <a:schemeClr val="accent1"/>
                </a:solidFill>
              </a:rPr>
              <a:t>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3F342-23A0-4F15-81AA-F8B30852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6" y="2533534"/>
            <a:ext cx="6446958" cy="3574658"/>
          </a:xfrm>
        </p:spPr>
        <p:txBody>
          <a:bodyPr>
            <a:normAutofit/>
          </a:bodyPr>
          <a:lstStyle/>
          <a:p>
            <a:r>
              <a:rPr lang="fr-FR" b="1" u="sng" dirty="0"/>
              <a:t>IT solutions</a:t>
            </a:r>
          </a:p>
          <a:p>
            <a:r>
              <a:rPr lang="fr-FR" sz="1600" dirty="0" err="1"/>
              <a:t>Mainly</a:t>
            </a:r>
            <a:r>
              <a:rPr lang="fr-FR" sz="1600" dirty="0"/>
              <a:t> </a:t>
            </a:r>
            <a:r>
              <a:rPr lang="fr-FR" sz="1600" dirty="0" err="1"/>
              <a:t>focused</a:t>
            </a:r>
            <a:r>
              <a:rPr lang="fr-FR" sz="1600" dirty="0"/>
              <a:t> on the use of open source software </a:t>
            </a:r>
          </a:p>
          <a:p>
            <a:pPr lvl="1"/>
            <a:r>
              <a:rPr lang="fr-FR" sz="1600" dirty="0" err="1"/>
              <a:t>reduced</a:t>
            </a:r>
            <a:r>
              <a:rPr lang="fr-FR" sz="1600" dirty="0"/>
              <a:t> </a:t>
            </a:r>
            <a:r>
              <a:rPr lang="fr-FR" sz="1600" dirty="0" err="1"/>
              <a:t>license</a:t>
            </a:r>
            <a:r>
              <a:rPr lang="fr-FR" sz="1600" dirty="0"/>
              <a:t> </a:t>
            </a:r>
            <a:r>
              <a:rPr lang="fr-FR" sz="1600" dirty="0" err="1"/>
              <a:t>cost</a:t>
            </a:r>
            <a:endParaRPr lang="fr-FR" sz="1600" dirty="0"/>
          </a:p>
          <a:p>
            <a:pPr lvl="1"/>
            <a:r>
              <a:rPr lang="fr-FR" sz="1600" dirty="0" err="1"/>
              <a:t>easy</a:t>
            </a:r>
            <a:r>
              <a:rPr lang="fr-FR" sz="1600" dirty="0"/>
              <a:t> </a:t>
            </a:r>
            <a:r>
              <a:rPr lang="fr-FR" sz="1600" dirty="0" err="1"/>
              <a:t>personalization</a:t>
            </a:r>
            <a:endParaRPr lang="fr-FR" sz="1600" dirty="0"/>
          </a:p>
          <a:p>
            <a:r>
              <a:rPr lang="fr-FR" sz="1600" dirty="0"/>
              <a:t>for all </a:t>
            </a:r>
            <a:r>
              <a:rPr lang="fr-FR" sz="1600" dirty="0" err="1"/>
              <a:t>materials</a:t>
            </a:r>
            <a:endParaRPr lang="fr-FR" sz="1600" dirty="0"/>
          </a:p>
          <a:p>
            <a:r>
              <a:rPr lang="fr-FR" sz="1600" dirty="0" err="1"/>
              <a:t>adapted</a:t>
            </a:r>
            <a:r>
              <a:rPr lang="fr-FR" sz="1600" dirty="0"/>
              <a:t> to </a:t>
            </a:r>
            <a:r>
              <a:rPr lang="fr-FR" sz="1600" dirty="0" err="1"/>
              <a:t>your</a:t>
            </a:r>
            <a:r>
              <a:rPr lang="fr-FR" sz="1600" dirty="0"/>
              <a:t> </a:t>
            </a:r>
            <a:r>
              <a:rPr lang="fr-FR" sz="1600" dirty="0" err="1"/>
              <a:t>needs</a:t>
            </a:r>
            <a:endParaRPr lang="fr-FR" sz="1600" dirty="0"/>
          </a:p>
          <a:p>
            <a:r>
              <a:rPr lang="en-US" sz="1600" dirty="0"/>
              <a:t>In addition to having a complete range of tailored services in the field of IT, we can offer you a solution for monitoring and support when using your tools.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976E5-E983-4238-8156-DFC38FE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5BF1A3-42C5-4056-B8F6-A28BBFAEBA0C}"/>
              </a:ext>
            </a:extLst>
          </p:cNvPr>
          <p:cNvSpPr/>
          <p:nvPr/>
        </p:nvSpPr>
        <p:spPr>
          <a:xfrm>
            <a:off x="459376" y="1111413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8DDE44-1297-4D21-897A-46FCCBD6A7A0}"/>
              </a:ext>
            </a:extLst>
          </p:cNvPr>
          <p:cNvSpPr txBox="1"/>
          <p:nvPr/>
        </p:nvSpPr>
        <p:spPr>
          <a:xfrm>
            <a:off x="633548" y="1204180"/>
            <a:ext cx="1046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en-US" b="1" dirty="0"/>
              <a:t>ADES is a Toulouse-based consultancy and computer services company dedicated to artisans, traders, professionals and SMEs/ SMEs in the Midi-Pyrénées region.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A5D151-E5FE-43A6-90ED-9F3BBABE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13D3074-94D9-4095-954E-FB36E1F7DEC6}"/>
              </a:ext>
            </a:extLst>
          </p:cNvPr>
          <p:cNvSpPr/>
          <p:nvPr/>
        </p:nvSpPr>
        <p:spPr>
          <a:xfrm>
            <a:off x="459376" y="3093396"/>
            <a:ext cx="289654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898180E-4625-4750-AB03-20ABC714CD3B}"/>
              </a:ext>
            </a:extLst>
          </p:cNvPr>
          <p:cNvSpPr/>
          <p:nvPr/>
        </p:nvSpPr>
        <p:spPr>
          <a:xfrm>
            <a:off x="392754" y="4484063"/>
            <a:ext cx="344178" cy="1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F1E1596-0890-4FB3-9019-DE511D3F0D25}"/>
              </a:ext>
            </a:extLst>
          </p:cNvPr>
          <p:cNvSpPr/>
          <p:nvPr/>
        </p:nvSpPr>
        <p:spPr>
          <a:xfrm>
            <a:off x="381137" y="4861447"/>
            <a:ext cx="344178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C271EF-9B16-4A01-BEAE-9D8CC9BA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69" y="2096353"/>
            <a:ext cx="5222831" cy="27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42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5570-8499-4201-B934-C2593CC4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Organigramme du 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19FA8E-D6DE-4BB2-966A-CD3400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8E255-204E-4D69-A9FF-FC2AF68B2465}"/>
              </a:ext>
            </a:extLst>
          </p:cNvPr>
          <p:cNvSpPr txBox="1"/>
          <p:nvPr/>
        </p:nvSpPr>
        <p:spPr>
          <a:xfrm>
            <a:off x="1230859" y="2458052"/>
            <a:ext cx="36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Service</a:t>
            </a:r>
            <a:r>
              <a:rPr lang="fr-FR" sz="3600" dirty="0"/>
              <a:t> : DISU/TSP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5E971-925F-4C88-8F58-DE26AC95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6" y="3318905"/>
            <a:ext cx="5324827" cy="234523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F4E0B7C-8F87-4EBA-B45F-7081F437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79" y="1890561"/>
            <a:ext cx="6322142" cy="39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17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BA70010-2190-4A09-886D-EC13E3F6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Missions carried out in organization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5BDED7E-8446-442F-BC0D-D463546F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Mission 1</a:t>
            </a:r>
            <a:r>
              <a:rPr lang="fr-FR" dirty="0"/>
              <a:t> : </a:t>
            </a:r>
            <a:r>
              <a:rPr lang="fr-FR" b="1" u="sng" dirty="0"/>
              <a:t>Job </a:t>
            </a:r>
            <a:r>
              <a:rPr lang="fr-FR" b="1" u="sng" dirty="0" err="1"/>
              <a:t>preparation</a:t>
            </a:r>
            <a:endParaRPr lang="fr-FR" sz="18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DE0ACA-D352-48B6-A7AB-84A4CEA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F2443-DB78-4ED9-A6DF-0F69BF6E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1" y="2131280"/>
            <a:ext cx="2815934" cy="19359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40FB49-3DFE-4324-BA98-24E25146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99" y="4020527"/>
            <a:ext cx="3042168" cy="20972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25D6EB-8BAD-426A-BEBE-6C6A0E326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27" y="2440365"/>
            <a:ext cx="2301189" cy="1525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12CCB-F897-4E41-B4CB-346AE15BF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94" y="4352780"/>
            <a:ext cx="2577653" cy="175506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0AA3DB2-EE53-41CC-91E7-6F392130B06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639616" y="3203352"/>
            <a:ext cx="15089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30B4272-25CC-4C4D-976C-437D652212F1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763747" y="5230312"/>
            <a:ext cx="14967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79FE58-F84B-4395-AE0F-0ACE6D8ADE08}"/>
              </a:ext>
            </a:extLst>
          </p:cNvPr>
          <p:cNvSpPr txBox="1"/>
          <p:nvPr/>
        </p:nvSpPr>
        <p:spPr>
          <a:xfrm>
            <a:off x="65599" y="2131280"/>
            <a:ext cx="4863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</a:t>
            </a:r>
            <a:r>
              <a:rPr lang="fr-FR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consists of preparing the entire PC for the future user, that is to install the operating system (OS), software and make updates so that the future user can work directly.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tend to prepare only DELL computers</a:t>
            </a:r>
          </a:p>
          <a:p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User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 </a:t>
            </a:r>
            <a:r>
              <a:rPr lang="fr-FR" dirty="0" err="1"/>
              <a:t>transfer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30BAB80-0F44-42EC-A28D-8F16465DA52A}"/>
              </a:ext>
            </a:extLst>
          </p:cNvPr>
          <p:cNvSpPr/>
          <p:nvPr/>
        </p:nvSpPr>
        <p:spPr>
          <a:xfrm>
            <a:off x="490644" y="1141997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2473576B-B763-4F9F-AC76-3060C25B5749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07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Missions carried out in organization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355848" cy="42197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Mission 2</a:t>
            </a:r>
            <a:r>
              <a:rPr lang="fr-FR" dirty="0"/>
              <a:t> : </a:t>
            </a:r>
            <a:r>
              <a:rPr lang="fr-FR" b="1" u="sng" dirty="0"/>
              <a:t>Support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956CD-FCFF-4BAD-A4AF-8428E2DB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22CD41-927A-49DF-BD2E-1A0F3FD6F063}"/>
              </a:ext>
            </a:extLst>
          </p:cNvPr>
          <p:cNvSpPr txBox="1"/>
          <p:nvPr/>
        </p:nvSpPr>
        <p:spPr>
          <a:xfrm>
            <a:off x="-219455" y="2633472"/>
            <a:ext cx="5056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 err="1"/>
              <a:t>Identifying</a:t>
            </a:r>
            <a:r>
              <a:rPr lang="fr-FR" dirty="0"/>
              <a:t> a </a:t>
            </a:r>
            <a:r>
              <a:rPr lang="fr-FR" dirty="0" err="1"/>
              <a:t>problem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Creating a ticket on RT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Customer Help/</a:t>
            </a:r>
            <a:r>
              <a:rPr lang="fr-FR" dirty="0" err="1"/>
              <a:t>Listening</a:t>
            </a:r>
            <a:r>
              <a:rPr lang="fr-FR" dirty="0"/>
              <a:t>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Taking charge of his post with Mesh or </a:t>
            </a:r>
            <a:r>
              <a:rPr lang="fr-FR" dirty="0"/>
              <a:t>TeamViewer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Calling </a:t>
            </a:r>
            <a:r>
              <a:rPr lang="fr-FR" dirty="0" err="1"/>
              <a:t>customers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Wazo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Issue </a:t>
            </a:r>
            <a:r>
              <a:rPr lang="fr-FR" dirty="0" err="1"/>
              <a:t>tracking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27E18-CED0-4B63-879B-4F5F6BA44DD3}"/>
              </a:ext>
            </a:extLst>
          </p:cNvPr>
          <p:cNvSpPr txBox="1"/>
          <p:nvPr/>
        </p:nvSpPr>
        <p:spPr>
          <a:xfrm>
            <a:off x="6527900" y="1795113"/>
            <a:ext cx="46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Software ADES :</a:t>
            </a:r>
            <a:endParaRPr lang="fr-FR" sz="2800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D1C3A7A-DA6E-4394-924A-DD5030DF8D13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33D73C-5184-4E46-8360-0E096890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31" y="2762782"/>
            <a:ext cx="2761282" cy="1552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82778F-55CB-4A41-A0E5-B8459EE6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61" y="2880851"/>
            <a:ext cx="2761282" cy="1316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9A29CC-D4E3-435C-9444-839B4B54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08" y="4518036"/>
            <a:ext cx="3568870" cy="16894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3E919A-0D53-41FB-9E63-151E1D516ABA}"/>
              </a:ext>
            </a:extLst>
          </p:cNvPr>
          <p:cNvSpPr txBox="1"/>
          <p:nvPr/>
        </p:nvSpPr>
        <p:spPr>
          <a:xfrm>
            <a:off x="5810865" y="2509946"/>
            <a:ext cx="12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7C9940-8C1D-473A-B7CD-F6CFFBCEA1D3}"/>
              </a:ext>
            </a:extLst>
          </p:cNvPr>
          <p:cNvSpPr txBox="1"/>
          <p:nvPr/>
        </p:nvSpPr>
        <p:spPr>
          <a:xfrm>
            <a:off x="9826078" y="2355891"/>
            <a:ext cx="9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Wazo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9FE19B-2399-4852-BCF4-0A4F5026254F}"/>
              </a:ext>
            </a:extLst>
          </p:cNvPr>
          <p:cNvSpPr txBox="1"/>
          <p:nvPr/>
        </p:nvSpPr>
        <p:spPr>
          <a:xfrm>
            <a:off x="9900458" y="5240594"/>
            <a:ext cx="9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19897497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Missions carried out in organization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13648" cy="41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Mission 3</a:t>
            </a:r>
            <a:r>
              <a:rPr lang="fr-FR" dirty="0"/>
              <a:t> : </a:t>
            </a:r>
            <a:r>
              <a:rPr lang="en-US" dirty="0"/>
              <a:t>creation of a FW </a:t>
            </a:r>
            <a:r>
              <a:rPr lang="en-US" dirty="0" err="1"/>
              <a:t>Netasq</a:t>
            </a:r>
            <a:r>
              <a:rPr lang="en-US" dirty="0"/>
              <a:t> de </a:t>
            </a:r>
            <a:r>
              <a:rPr lang="en-US" dirty="0" err="1"/>
              <a:t>redondance</a:t>
            </a:r>
            <a:r>
              <a:rPr lang="en-US" dirty="0"/>
              <a:t> for the Town Hall of </a:t>
            </a:r>
            <a:r>
              <a:rPr lang="en-US" dirty="0" err="1"/>
              <a:t>Labège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12676-55E7-401C-A5FF-CC95762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2D2CF3C9-494D-47C5-8D2A-DA98DBB7EAB8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45E18-2468-11B9-3E06-DC55DC8A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90" y="2194560"/>
            <a:ext cx="3105150" cy="1476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65774-5D72-5FF1-EF70-C9EC3FF4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649" y="3848434"/>
            <a:ext cx="2397967" cy="23979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58D282-D346-6524-EBB4-34876F663940}"/>
              </a:ext>
            </a:extLst>
          </p:cNvPr>
          <p:cNvSpPr txBox="1"/>
          <p:nvPr/>
        </p:nvSpPr>
        <p:spPr>
          <a:xfrm>
            <a:off x="576072" y="2621902"/>
            <a:ext cx="545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Provides redundancy if the </a:t>
            </a:r>
            <a:r>
              <a:rPr lang="en-US" dirty="0" err="1"/>
              <a:t>Stormshield</a:t>
            </a:r>
            <a:r>
              <a:rPr lang="en-US" dirty="0"/>
              <a:t> of the Town Hall breaks down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Netasq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(1998-2016)</a:t>
            </a:r>
          </a:p>
        </p:txBody>
      </p:sp>
    </p:spTree>
    <p:extLst>
      <p:ext uri="{BB962C8B-B14F-4D97-AF65-F5344CB8AC3E}">
        <p14:creationId xmlns:p14="http://schemas.microsoft.com/office/powerpoint/2010/main" val="4881183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F42E4-2F4E-4519-B49C-E33E2C9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F452A-AF9B-6283-2756-FD318F54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99"/>
            <a:ext cx="8601075" cy="2562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A2EC8A-4255-5359-9907-D7619AE9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674"/>
            <a:ext cx="6177156" cy="33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34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51261</TotalTime>
  <Words>826</Words>
  <Application>Microsoft Office PowerPoint</Application>
  <PresentationFormat>Grand écran</PresentationFormat>
  <Paragraphs>175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Arvo</vt:lpstr>
      <vt:lpstr>Calibri</vt:lpstr>
      <vt:lpstr>Calibri Light</vt:lpstr>
      <vt:lpstr>Comic Sans MS</vt:lpstr>
      <vt:lpstr>Helvetica 75 Bold</vt:lpstr>
      <vt:lpstr>Wingdings</vt:lpstr>
      <vt:lpstr>Rétrospective</vt:lpstr>
      <vt:lpstr>Oral Presentation : EPREUVE E4</vt:lpstr>
      <vt:lpstr>Plan</vt:lpstr>
      <vt:lpstr>Parcours</vt:lpstr>
      <vt:lpstr>Organization : ADES</vt:lpstr>
      <vt:lpstr>Organigramme du service</vt:lpstr>
      <vt:lpstr>Missions carried out in organization</vt:lpstr>
      <vt:lpstr>Missions carried out in organization</vt:lpstr>
      <vt:lpstr>Missions carried out in organization</vt:lpstr>
      <vt:lpstr>Présentation PowerPoint</vt:lpstr>
      <vt:lpstr>Missions carried out in organization</vt:lpstr>
      <vt:lpstr>Présentation PowerPoint</vt:lpstr>
      <vt:lpstr>Custom projects framed (CPF)</vt:lpstr>
      <vt:lpstr>Technology watch: How will cybersecurity develop over time?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 Parcoure de professionnalisation</dc:title>
  <dc:creator>julien juju</dc:creator>
  <cp:lastModifiedBy>kylian.laurent12@gmail.com</cp:lastModifiedBy>
  <cp:revision>137</cp:revision>
  <dcterms:created xsi:type="dcterms:W3CDTF">2020-12-06T15:29:20Z</dcterms:created>
  <dcterms:modified xsi:type="dcterms:W3CDTF">2025-03-11T20:36:32Z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2023-03-24T11:42:28Z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95d74c28-a089-4e42-a59d-51a305214319</vt:lpwstr>
  </property>
  <property fmtid="{D5CDD505-2E9C-101B-9397-08002B2CF9AE}" pid="8" name="MSIP_Label_e6c818a6-e1a0-4a6e-a969-20d857c5dc62_ContentBits">
    <vt:lpwstr>2</vt:lpwstr>
  </property>
</Properties>
</file>