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2192000" cy="6858000"/>
  <p:notesSz cx="6858000" cy="9144000"/>
  <p:embeddedFontLst>
    <p:embeddedFont>
      <p:font typeface="Negrita Pro" charset="1" panose="00000500000000000000"/>
      <p:regular r:id="rId16"/>
    </p:embeddedFont>
    <p:embeddedFont>
      <p:font typeface="Canva Sans" charset="1" panose="020B0503030501040103"/>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964680"/>
          </a:xfrm>
          <a:custGeom>
            <a:avLst/>
            <a:gdLst/>
            <a:ahLst/>
            <a:cxnLst/>
            <a:rect r="r" b="b" t="t" l="l"/>
            <a:pathLst>
              <a:path h="6964680" w="12192000">
                <a:moveTo>
                  <a:pt x="0" y="0"/>
                </a:moveTo>
                <a:lnTo>
                  <a:pt x="12192000" y="0"/>
                </a:lnTo>
                <a:lnTo>
                  <a:pt x="12192000" y="6964680"/>
                </a:lnTo>
                <a:lnTo>
                  <a:pt x="0" y="6964680"/>
                </a:lnTo>
                <a:lnTo>
                  <a:pt x="0" y="0"/>
                </a:lnTo>
                <a:close/>
              </a:path>
            </a:pathLst>
          </a:custGeom>
          <a:blipFill>
            <a:blip r:embed="rId2"/>
            <a:stretch>
              <a:fillRect l="0" t="0" r="0" b="0"/>
            </a:stretch>
          </a:blipFill>
        </p:spPr>
      </p:sp>
      <p:sp>
        <p:nvSpPr>
          <p:cNvPr name="TextBox 3" id="3"/>
          <p:cNvSpPr txBox="true"/>
          <p:nvPr/>
        </p:nvSpPr>
        <p:spPr>
          <a:xfrm rot="0">
            <a:off x="6203871" y="5084826"/>
            <a:ext cx="6169790" cy="1377916"/>
          </a:xfrm>
          <a:prstGeom prst="rect">
            <a:avLst/>
          </a:prstGeom>
        </p:spPr>
        <p:txBody>
          <a:bodyPr anchor="t" rtlCol="false" tIns="0" lIns="0" bIns="0" rIns="0">
            <a:spAutoFit/>
          </a:bodyPr>
          <a:lstStyle/>
          <a:p>
            <a:pPr algn="ctr">
              <a:lnSpc>
                <a:spcPts val="4272"/>
              </a:lnSpc>
            </a:pPr>
            <a:r>
              <a:rPr lang="en-US" sz="4497">
                <a:solidFill>
                  <a:srgbClr val="FFFFFF"/>
                </a:solidFill>
                <a:latin typeface="Negrita Pro"/>
                <a:ea typeface="Negrita Pro"/>
                <a:cs typeface="Negrita Pro"/>
                <a:sym typeface="Negrita Pro"/>
              </a:rPr>
              <a:t>THE CALLING OF </a:t>
            </a:r>
          </a:p>
          <a:p>
            <a:pPr algn="ctr">
              <a:lnSpc>
                <a:spcPts val="4272"/>
              </a:lnSpc>
            </a:pPr>
            <a:r>
              <a:rPr lang="en-US" sz="4497">
                <a:solidFill>
                  <a:srgbClr val="FFFFFF"/>
                </a:solidFill>
                <a:latin typeface="Negrita Pro"/>
                <a:ea typeface="Negrita Pro"/>
                <a:cs typeface="Negrita Pro"/>
                <a:sym typeface="Negrita Pro"/>
              </a:rPr>
              <a:t>ABRAHAM</a:t>
            </a:r>
          </a:p>
          <a:p>
            <a:pPr algn="ctr">
              <a:lnSpc>
                <a:spcPts val="2372"/>
              </a:lnSpc>
            </a:pPr>
            <a:r>
              <a:rPr lang="en-US" sz="2497">
                <a:solidFill>
                  <a:srgbClr val="FFFFFF"/>
                </a:solidFill>
                <a:latin typeface="Negrita Pro"/>
                <a:ea typeface="Negrita Pro"/>
                <a:cs typeface="Negrita Pro"/>
                <a:sym typeface="Negrita Pro"/>
              </a:rPr>
              <a:t>(GENESIS 12:1-9)</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7060"/>
            <a:ext cx="12310455" cy="7032347"/>
          </a:xfrm>
          <a:custGeom>
            <a:avLst/>
            <a:gdLst/>
            <a:ahLst/>
            <a:cxnLst/>
            <a:rect r="r" b="b" t="t" l="l"/>
            <a:pathLst>
              <a:path h="7032347" w="12310455">
                <a:moveTo>
                  <a:pt x="0" y="0"/>
                </a:moveTo>
                <a:lnTo>
                  <a:pt x="12310455" y="0"/>
                </a:lnTo>
                <a:lnTo>
                  <a:pt x="12310455" y="7032347"/>
                </a:lnTo>
                <a:lnTo>
                  <a:pt x="0" y="7032347"/>
                </a:lnTo>
                <a:lnTo>
                  <a:pt x="0" y="0"/>
                </a:lnTo>
                <a:close/>
              </a:path>
            </a:pathLst>
          </a:custGeom>
          <a:blipFill>
            <a:blip r:embed="rId2"/>
            <a:stretch>
              <a:fillRect l="0" t="0" r="0" b="0"/>
            </a:stretch>
          </a:blipFill>
        </p:spPr>
      </p:sp>
      <p:sp>
        <p:nvSpPr>
          <p:cNvPr name="TextBox 3" id="3"/>
          <p:cNvSpPr txBox="true"/>
          <p:nvPr/>
        </p:nvSpPr>
        <p:spPr>
          <a:xfrm rot="0">
            <a:off x="1295126" y="1489782"/>
            <a:ext cx="9949433" cy="4083868"/>
          </a:xfrm>
          <a:prstGeom prst="rect">
            <a:avLst/>
          </a:prstGeom>
        </p:spPr>
        <p:txBody>
          <a:bodyPr anchor="t" rtlCol="false" tIns="0" lIns="0" bIns="0" rIns="0">
            <a:spAutoFit/>
          </a:bodyPr>
          <a:lstStyle/>
          <a:p>
            <a:pPr algn="ctr">
              <a:lnSpc>
                <a:spcPts val="3247"/>
              </a:lnSpc>
              <a:spcBef>
                <a:spcPct val="0"/>
              </a:spcBef>
            </a:pPr>
            <a:r>
              <a:rPr lang="en-US" sz="2319">
                <a:solidFill>
                  <a:srgbClr val="FFFFFF"/>
                </a:solidFill>
                <a:latin typeface="Canva Sans"/>
                <a:ea typeface="Canva Sans"/>
                <a:cs typeface="Canva Sans"/>
                <a:sym typeface="Canva Sans"/>
              </a:rPr>
              <a:t>Abraham’s journey was one of faith—a trust that defied logic and comfort. When God called him to leave his home, there were no clear directions, no visible proof of the promise ahead. Yet, without hesitation, Abraham obeyed. Each step into the unknown was guided not by certainty but by belief in the One who sees the future.</a:t>
            </a:r>
          </a:p>
          <a:p>
            <a:pPr algn="ctr">
              <a:lnSpc>
                <a:spcPts val="3247"/>
              </a:lnSpc>
              <a:spcBef>
                <a:spcPct val="0"/>
              </a:spcBef>
            </a:pPr>
          </a:p>
          <a:p>
            <a:pPr algn="ctr">
              <a:lnSpc>
                <a:spcPts val="3247"/>
              </a:lnSpc>
              <a:spcBef>
                <a:spcPct val="0"/>
              </a:spcBef>
            </a:pPr>
            <a:r>
              <a:rPr lang="en-US" sz="2319">
                <a:solidFill>
                  <a:srgbClr val="FFFFFF"/>
                </a:solidFill>
                <a:latin typeface="Canva Sans"/>
                <a:ea typeface="Canva Sans"/>
                <a:cs typeface="Canva Sans"/>
                <a:sym typeface="Canva Sans"/>
              </a:rPr>
              <a:t>His obedience led to blessings beyond measure, shaping the destiny of generations. His story reminds us that faith is not about knowing every detail—it’s about trusting God to lead the way, even when the path is unclear.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964680"/>
          </a:xfrm>
          <a:custGeom>
            <a:avLst/>
            <a:gdLst/>
            <a:ahLst/>
            <a:cxnLst/>
            <a:rect r="r" b="b" t="t" l="l"/>
            <a:pathLst>
              <a:path h="6964680" w="12192000">
                <a:moveTo>
                  <a:pt x="0" y="0"/>
                </a:moveTo>
                <a:lnTo>
                  <a:pt x="12192000" y="0"/>
                </a:lnTo>
                <a:lnTo>
                  <a:pt x="12192000" y="6964680"/>
                </a:lnTo>
                <a:lnTo>
                  <a:pt x="0" y="6964680"/>
                </a:lnTo>
                <a:lnTo>
                  <a:pt x="0" y="0"/>
                </a:lnTo>
                <a:close/>
              </a:path>
            </a:pathLst>
          </a:custGeom>
          <a:blipFill>
            <a:blip r:embed="rId2"/>
            <a:stretch>
              <a:fillRect l="0" t="0" r="0" b="0"/>
            </a:stretch>
          </a:blipFill>
        </p:spPr>
      </p:sp>
      <p:sp>
        <p:nvSpPr>
          <p:cNvPr name="Freeform 3" id="3"/>
          <p:cNvSpPr/>
          <p:nvPr/>
        </p:nvSpPr>
        <p:spPr>
          <a:xfrm flipH="false" flipV="false" rot="0">
            <a:off x="399823" y="4693807"/>
            <a:ext cx="6935295" cy="1811846"/>
          </a:xfrm>
          <a:custGeom>
            <a:avLst/>
            <a:gdLst/>
            <a:ahLst/>
            <a:cxnLst/>
            <a:rect r="r" b="b" t="t" l="l"/>
            <a:pathLst>
              <a:path h="1811846" w="6935295">
                <a:moveTo>
                  <a:pt x="0" y="0"/>
                </a:moveTo>
                <a:lnTo>
                  <a:pt x="6935295" y="0"/>
                </a:lnTo>
                <a:lnTo>
                  <a:pt x="6935295" y="1811846"/>
                </a:lnTo>
                <a:lnTo>
                  <a:pt x="0" y="18118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99823" y="5073772"/>
            <a:ext cx="6691518" cy="1626775"/>
          </a:xfrm>
          <a:prstGeom prst="rect">
            <a:avLst/>
          </a:prstGeom>
        </p:spPr>
        <p:txBody>
          <a:bodyPr anchor="t" rtlCol="false" tIns="0" lIns="0" bIns="0" rIns="0">
            <a:spAutoFit/>
          </a:bodyPr>
          <a:lstStyle/>
          <a:p>
            <a:pPr algn="ctr">
              <a:lnSpc>
                <a:spcPts val="3247"/>
              </a:lnSpc>
              <a:spcBef>
                <a:spcPct val="0"/>
              </a:spcBef>
            </a:pPr>
            <a:r>
              <a:rPr lang="en-US" sz="2319">
                <a:solidFill>
                  <a:srgbClr val="000000"/>
                </a:solidFill>
                <a:latin typeface="Canva Sans"/>
                <a:ea typeface="Canva Sans"/>
                <a:cs typeface="Canva Sans"/>
                <a:sym typeface="Canva Sans"/>
              </a:rPr>
              <a:t>Abraham lived in Ur of the Chaldeans, a flourishing city filled with comf</a:t>
            </a:r>
            <a:r>
              <a:rPr lang="en-US" sz="2319">
                <a:solidFill>
                  <a:srgbClr val="000000"/>
                </a:solidFill>
                <a:latin typeface="Canva Sans"/>
                <a:ea typeface="Canva Sans"/>
                <a:cs typeface="Canva Sans"/>
                <a:sym typeface="Canva Sans"/>
              </a:rPr>
              <a:t>ort and familiarity.</a:t>
            </a:r>
          </a:p>
          <a:p>
            <a:pPr algn="ctr">
              <a:lnSpc>
                <a:spcPts val="3247"/>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4674"/>
            <a:ext cx="12170983" cy="6952674"/>
          </a:xfrm>
          <a:custGeom>
            <a:avLst/>
            <a:gdLst/>
            <a:ahLst/>
            <a:cxnLst/>
            <a:rect r="r" b="b" t="t" l="l"/>
            <a:pathLst>
              <a:path h="6952674" w="12170983">
                <a:moveTo>
                  <a:pt x="0" y="0"/>
                </a:moveTo>
                <a:lnTo>
                  <a:pt x="12170983" y="0"/>
                </a:lnTo>
                <a:lnTo>
                  <a:pt x="12170983" y="6952674"/>
                </a:lnTo>
                <a:lnTo>
                  <a:pt x="0" y="6952674"/>
                </a:lnTo>
                <a:lnTo>
                  <a:pt x="0" y="0"/>
                </a:lnTo>
                <a:close/>
              </a:path>
            </a:pathLst>
          </a:custGeom>
          <a:blipFill>
            <a:blip r:embed="rId2"/>
            <a:stretch>
              <a:fillRect l="0" t="0" r="0" b="0"/>
            </a:stretch>
          </a:blipFill>
        </p:spPr>
      </p:sp>
      <p:sp>
        <p:nvSpPr>
          <p:cNvPr name="Freeform 3" id="3"/>
          <p:cNvSpPr/>
          <p:nvPr/>
        </p:nvSpPr>
        <p:spPr>
          <a:xfrm flipH="false" flipV="false" rot="0">
            <a:off x="5861879" y="4961976"/>
            <a:ext cx="6252024" cy="1633341"/>
          </a:xfrm>
          <a:custGeom>
            <a:avLst/>
            <a:gdLst/>
            <a:ahLst/>
            <a:cxnLst/>
            <a:rect r="r" b="b" t="t" l="l"/>
            <a:pathLst>
              <a:path h="1633341" w="6252024">
                <a:moveTo>
                  <a:pt x="0" y="0"/>
                </a:moveTo>
                <a:lnTo>
                  <a:pt x="6252024" y="0"/>
                </a:lnTo>
                <a:lnTo>
                  <a:pt x="6252024" y="1633342"/>
                </a:lnTo>
                <a:lnTo>
                  <a:pt x="0" y="16333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364595" y="5287748"/>
            <a:ext cx="5246592" cy="1447056"/>
          </a:xfrm>
          <a:prstGeom prst="rect">
            <a:avLst/>
          </a:prstGeom>
        </p:spPr>
        <p:txBody>
          <a:bodyPr anchor="t" rtlCol="false" tIns="0" lIns="0" bIns="0" rIns="0">
            <a:spAutoFit/>
          </a:bodyPr>
          <a:lstStyle/>
          <a:p>
            <a:pPr algn="ctr">
              <a:lnSpc>
                <a:spcPts val="2326"/>
              </a:lnSpc>
              <a:spcBef>
                <a:spcPct val="0"/>
              </a:spcBef>
            </a:pPr>
            <a:r>
              <a:rPr lang="en-US" sz="1661">
                <a:solidFill>
                  <a:srgbClr val="000000"/>
                </a:solidFill>
                <a:latin typeface="Canva Sans"/>
                <a:ea typeface="Canva Sans"/>
                <a:cs typeface="Canva Sans"/>
                <a:sym typeface="Canva Sans"/>
              </a:rPr>
              <a:t>One night, God spoke to him, saying: “Go from your country, your peop</a:t>
            </a:r>
            <a:r>
              <a:rPr lang="en-US" sz="1661">
                <a:solidFill>
                  <a:srgbClr val="000000"/>
                </a:solidFill>
                <a:latin typeface="Canva Sans"/>
                <a:ea typeface="Canva Sans"/>
                <a:cs typeface="Canva Sans"/>
                <a:sym typeface="Canva Sans"/>
              </a:rPr>
              <a:t>le, and your father’s household to the land I will show you.” This was a bold call, requiring great faith.</a:t>
            </a:r>
          </a:p>
          <a:p>
            <a:pPr algn="ctr">
              <a:lnSpc>
                <a:spcPts val="2326"/>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964680"/>
          </a:xfrm>
          <a:custGeom>
            <a:avLst/>
            <a:gdLst/>
            <a:ahLst/>
            <a:cxnLst/>
            <a:rect r="r" b="b" t="t" l="l"/>
            <a:pathLst>
              <a:path h="6964680" w="12192000">
                <a:moveTo>
                  <a:pt x="0" y="0"/>
                </a:moveTo>
                <a:lnTo>
                  <a:pt x="12192000" y="0"/>
                </a:lnTo>
                <a:lnTo>
                  <a:pt x="12192000" y="6964680"/>
                </a:lnTo>
                <a:lnTo>
                  <a:pt x="0" y="6964680"/>
                </a:lnTo>
                <a:lnTo>
                  <a:pt x="0" y="0"/>
                </a:lnTo>
                <a:close/>
              </a:path>
            </a:pathLst>
          </a:custGeom>
          <a:blipFill>
            <a:blip r:embed="rId2"/>
            <a:stretch>
              <a:fillRect l="0" t="0" r="0" b="0"/>
            </a:stretch>
          </a:blipFill>
        </p:spPr>
      </p:sp>
      <p:sp>
        <p:nvSpPr>
          <p:cNvPr name="Freeform 3" id="3"/>
          <p:cNvSpPr/>
          <p:nvPr/>
        </p:nvSpPr>
        <p:spPr>
          <a:xfrm flipH="false" flipV="false" rot="0">
            <a:off x="7032895" y="191412"/>
            <a:ext cx="5043998" cy="1317745"/>
          </a:xfrm>
          <a:custGeom>
            <a:avLst/>
            <a:gdLst/>
            <a:ahLst/>
            <a:cxnLst/>
            <a:rect r="r" b="b" t="t" l="l"/>
            <a:pathLst>
              <a:path h="1317745" w="5043998">
                <a:moveTo>
                  <a:pt x="0" y="0"/>
                </a:moveTo>
                <a:lnTo>
                  <a:pt x="5043999" y="0"/>
                </a:lnTo>
                <a:lnTo>
                  <a:pt x="5043999" y="1317744"/>
                </a:lnTo>
                <a:lnTo>
                  <a:pt x="0" y="13177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324910" y="451073"/>
            <a:ext cx="4459969" cy="1058083"/>
          </a:xfrm>
          <a:prstGeom prst="rect">
            <a:avLst/>
          </a:prstGeom>
        </p:spPr>
        <p:txBody>
          <a:bodyPr anchor="t" rtlCol="false" tIns="0" lIns="0" bIns="0" rIns="0">
            <a:spAutoFit/>
          </a:bodyPr>
          <a:lstStyle/>
          <a:p>
            <a:pPr algn="ctr">
              <a:lnSpc>
                <a:spcPts val="1700"/>
              </a:lnSpc>
              <a:spcBef>
                <a:spcPct val="0"/>
              </a:spcBef>
            </a:pPr>
            <a:r>
              <a:rPr lang="en-US" sz="1214">
                <a:solidFill>
                  <a:srgbClr val="000000"/>
                </a:solidFill>
                <a:latin typeface="Canva Sans"/>
                <a:ea typeface="Canva Sans"/>
                <a:cs typeface="Canva Sans"/>
                <a:sym typeface="Canva Sans"/>
              </a:rPr>
              <a:t>Without hesitation, Abraham obeyed. He gathered his wife, Sarai, his nephew Lot, and all their possessions. Leaving</a:t>
            </a:r>
            <a:r>
              <a:rPr lang="en-US" sz="1214">
                <a:solidFill>
                  <a:srgbClr val="000000"/>
                </a:solidFill>
                <a:latin typeface="Canva Sans"/>
                <a:ea typeface="Canva Sans"/>
                <a:cs typeface="Canva Sans"/>
                <a:sym typeface="Canva Sans"/>
              </a:rPr>
              <a:t> behind their homeland, they set out on a journey to an unknown land, believing in God's promise.</a:t>
            </a:r>
          </a:p>
          <a:p>
            <a:pPr algn="ctr">
              <a:lnSpc>
                <a:spcPts val="1700"/>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389064" cy="7077253"/>
          </a:xfrm>
          <a:custGeom>
            <a:avLst/>
            <a:gdLst/>
            <a:ahLst/>
            <a:cxnLst/>
            <a:rect r="r" b="b" t="t" l="l"/>
            <a:pathLst>
              <a:path h="7077253" w="12389064">
                <a:moveTo>
                  <a:pt x="0" y="0"/>
                </a:moveTo>
                <a:lnTo>
                  <a:pt x="12389064" y="0"/>
                </a:lnTo>
                <a:lnTo>
                  <a:pt x="12389064" y="7077253"/>
                </a:lnTo>
                <a:lnTo>
                  <a:pt x="0" y="7077253"/>
                </a:lnTo>
                <a:lnTo>
                  <a:pt x="0" y="0"/>
                </a:lnTo>
                <a:close/>
              </a:path>
            </a:pathLst>
          </a:custGeom>
          <a:blipFill>
            <a:blip r:embed="rId2"/>
            <a:stretch>
              <a:fillRect l="0" t="0" r="0" b="0"/>
            </a:stretch>
          </a:blipFill>
        </p:spPr>
      </p:sp>
      <p:sp>
        <p:nvSpPr>
          <p:cNvPr name="Freeform 3" id="3"/>
          <p:cNvSpPr/>
          <p:nvPr/>
        </p:nvSpPr>
        <p:spPr>
          <a:xfrm flipH="false" flipV="false" rot="0">
            <a:off x="439801" y="223581"/>
            <a:ext cx="5750208" cy="1502242"/>
          </a:xfrm>
          <a:custGeom>
            <a:avLst/>
            <a:gdLst/>
            <a:ahLst/>
            <a:cxnLst/>
            <a:rect r="r" b="b" t="t" l="l"/>
            <a:pathLst>
              <a:path h="1502242" w="5750208">
                <a:moveTo>
                  <a:pt x="0" y="0"/>
                </a:moveTo>
                <a:lnTo>
                  <a:pt x="5750208" y="0"/>
                </a:lnTo>
                <a:lnTo>
                  <a:pt x="5750208" y="1502242"/>
                </a:lnTo>
                <a:lnTo>
                  <a:pt x="0" y="15022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09805" y="537417"/>
            <a:ext cx="5410200" cy="1188406"/>
          </a:xfrm>
          <a:prstGeom prst="rect">
            <a:avLst/>
          </a:prstGeom>
        </p:spPr>
        <p:txBody>
          <a:bodyPr anchor="t" rtlCol="false" tIns="0" lIns="0" bIns="0" rIns="0">
            <a:spAutoFit/>
          </a:bodyPr>
          <a:lstStyle/>
          <a:p>
            <a:pPr algn="ctr">
              <a:lnSpc>
                <a:spcPts val="1915"/>
              </a:lnSpc>
              <a:spcBef>
                <a:spcPct val="0"/>
              </a:spcBef>
            </a:pPr>
            <a:r>
              <a:rPr lang="en-US" sz="1368">
                <a:solidFill>
                  <a:srgbClr val="000000"/>
                </a:solidFill>
                <a:latin typeface="Canva Sans"/>
                <a:ea typeface="Canva Sans"/>
                <a:cs typeface="Canva Sans"/>
                <a:sym typeface="Canva Sans"/>
              </a:rPr>
              <a:t>The path was long and uncertain. As Abraham and his family traveled through Canaan, they trusted in God's guidance. There was no clear map—only f</a:t>
            </a:r>
            <a:r>
              <a:rPr lang="en-US" sz="1368">
                <a:solidFill>
                  <a:srgbClr val="000000"/>
                </a:solidFill>
                <a:latin typeface="Canva Sans"/>
                <a:ea typeface="Canva Sans"/>
                <a:cs typeface="Canva Sans"/>
                <a:sym typeface="Canva Sans"/>
              </a:rPr>
              <a:t>aith. Despite the challenges, they pressed forward, knowing the Lord was with them.</a:t>
            </a:r>
          </a:p>
          <a:p>
            <a:pPr algn="ctr">
              <a:lnSpc>
                <a:spcPts val="1915"/>
              </a:lnSpc>
              <a:spcBef>
                <a:spcPct val="0"/>
              </a:spcBef>
            </a:pPr>
          </a:p>
        </p:txBody>
      </p:sp>
      <p:sp>
        <p:nvSpPr>
          <p:cNvPr name="Freeform 5" id="5"/>
          <p:cNvSpPr/>
          <p:nvPr/>
        </p:nvSpPr>
        <p:spPr>
          <a:xfrm flipH="false" flipV="false" rot="0">
            <a:off x="7586679" y="2223573"/>
            <a:ext cx="4285283" cy="4012808"/>
          </a:xfrm>
          <a:custGeom>
            <a:avLst/>
            <a:gdLst/>
            <a:ahLst/>
            <a:cxnLst/>
            <a:rect r="r" b="b" t="t" l="l"/>
            <a:pathLst>
              <a:path h="4012808" w="4285283">
                <a:moveTo>
                  <a:pt x="0" y="0"/>
                </a:moveTo>
                <a:lnTo>
                  <a:pt x="4285282" y="0"/>
                </a:lnTo>
                <a:lnTo>
                  <a:pt x="4285282" y="4012807"/>
                </a:lnTo>
                <a:lnTo>
                  <a:pt x="0" y="4012807"/>
                </a:lnTo>
                <a:lnTo>
                  <a:pt x="0" y="0"/>
                </a:lnTo>
                <a:close/>
              </a:path>
            </a:pathLst>
          </a:custGeom>
          <a:blipFill>
            <a:blip r:embed="rId5"/>
            <a:stretch>
              <a:fillRect l="-276265" t="-121621" r="-49050" b="-37837"/>
            </a:stretch>
          </a:blipFill>
        </p:spPr>
      </p:sp>
      <p:sp>
        <p:nvSpPr>
          <p:cNvPr name="Freeform 6" id="6"/>
          <p:cNvSpPr/>
          <p:nvPr/>
        </p:nvSpPr>
        <p:spPr>
          <a:xfrm flipH="false" flipV="false" rot="0">
            <a:off x="-1051249" y="2307518"/>
            <a:ext cx="4586878" cy="3376674"/>
          </a:xfrm>
          <a:custGeom>
            <a:avLst/>
            <a:gdLst/>
            <a:ahLst/>
            <a:cxnLst/>
            <a:rect r="r" b="b" t="t" l="l"/>
            <a:pathLst>
              <a:path h="3376674" w="4586878">
                <a:moveTo>
                  <a:pt x="0" y="0"/>
                </a:moveTo>
                <a:lnTo>
                  <a:pt x="4586879" y="0"/>
                </a:lnTo>
                <a:lnTo>
                  <a:pt x="4586879" y="3376675"/>
                </a:lnTo>
                <a:lnTo>
                  <a:pt x="0" y="3376675"/>
                </a:lnTo>
                <a:lnTo>
                  <a:pt x="0" y="0"/>
                </a:lnTo>
                <a:close/>
              </a:path>
            </a:pathLst>
          </a:custGeom>
          <a:blipFill>
            <a:blip r:embed="rId6"/>
            <a:stretch>
              <a:fillRect l="-9742" t="-138910" r="-275358" b="-59922"/>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70984"/>
            <a:ext cx="12259862" cy="7003446"/>
          </a:xfrm>
          <a:custGeom>
            <a:avLst/>
            <a:gdLst/>
            <a:ahLst/>
            <a:cxnLst/>
            <a:rect r="r" b="b" t="t" l="l"/>
            <a:pathLst>
              <a:path h="7003446" w="12259862">
                <a:moveTo>
                  <a:pt x="0" y="0"/>
                </a:moveTo>
                <a:lnTo>
                  <a:pt x="12259862" y="0"/>
                </a:lnTo>
                <a:lnTo>
                  <a:pt x="12259862" y="7003446"/>
                </a:lnTo>
                <a:lnTo>
                  <a:pt x="0" y="7003446"/>
                </a:lnTo>
                <a:lnTo>
                  <a:pt x="0" y="0"/>
                </a:lnTo>
                <a:close/>
              </a:path>
            </a:pathLst>
          </a:custGeom>
          <a:blipFill>
            <a:blip r:embed="rId2"/>
            <a:stretch>
              <a:fillRect l="0" t="0" r="0" b="0"/>
            </a:stretch>
          </a:blipFill>
        </p:spPr>
      </p:sp>
      <p:sp>
        <p:nvSpPr>
          <p:cNvPr name="Freeform 3" id="3"/>
          <p:cNvSpPr/>
          <p:nvPr/>
        </p:nvSpPr>
        <p:spPr>
          <a:xfrm flipH="false" flipV="false" rot="0">
            <a:off x="6875724" y="104305"/>
            <a:ext cx="5167067" cy="1350025"/>
          </a:xfrm>
          <a:custGeom>
            <a:avLst/>
            <a:gdLst/>
            <a:ahLst/>
            <a:cxnLst/>
            <a:rect r="r" b="b" t="t" l="l"/>
            <a:pathLst>
              <a:path h="1350025" w="5167067">
                <a:moveTo>
                  <a:pt x="0" y="0"/>
                </a:moveTo>
                <a:lnTo>
                  <a:pt x="5167067" y="0"/>
                </a:lnTo>
                <a:lnTo>
                  <a:pt x="5167067" y="1350025"/>
                </a:lnTo>
                <a:lnTo>
                  <a:pt x="0" y="1350025"/>
                </a:lnTo>
                <a:lnTo>
                  <a:pt x="0" y="0"/>
                </a:lnTo>
                <a:close/>
              </a:path>
            </a:pathLst>
          </a:custGeom>
          <a:blipFill>
            <a:blip r:embed="rId3">
              <a:extLst>
                <a:ext uri="{96DAC541-7B7A-43D3-8B79-37D633B846F1}">
                  <asvg:svgBlip xmlns:asvg="http://schemas.microsoft.com/office/drawing/2016/SVG/main" r:embed="rId4"/>
                </a:ext>
              </a:extLst>
            </a:blip>
            <a:stretch>
              <a:fillRect l="-4" t="0" r="-4" b="0"/>
            </a:stretch>
          </a:blipFill>
        </p:spPr>
      </p:sp>
      <p:sp>
        <p:nvSpPr>
          <p:cNvPr name="TextBox 4" id="4"/>
          <p:cNvSpPr txBox="true"/>
          <p:nvPr/>
        </p:nvSpPr>
        <p:spPr>
          <a:xfrm rot="0">
            <a:off x="7217467" y="432726"/>
            <a:ext cx="4492415" cy="957095"/>
          </a:xfrm>
          <a:prstGeom prst="rect">
            <a:avLst/>
          </a:prstGeom>
        </p:spPr>
        <p:txBody>
          <a:bodyPr anchor="t" rtlCol="false" tIns="0" lIns="0" bIns="0" rIns="0">
            <a:spAutoFit/>
          </a:bodyPr>
          <a:lstStyle/>
          <a:p>
            <a:pPr algn="ctr">
              <a:lnSpc>
                <a:spcPts val="1931"/>
              </a:lnSpc>
              <a:spcBef>
                <a:spcPct val="0"/>
              </a:spcBef>
            </a:pPr>
            <a:r>
              <a:rPr lang="en-US" sz="1379">
                <a:solidFill>
                  <a:srgbClr val="000000"/>
                </a:solidFill>
                <a:latin typeface="Canva Sans"/>
                <a:ea typeface="Canva Sans"/>
                <a:cs typeface="Canva Sans"/>
                <a:sym typeface="Canva Sans"/>
              </a:rPr>
              <a:t>When Abraham reached Shechem, God appeared to him again, saying: “To your offspring, I will give this land.” In response, </a:t>
            </a:r>
          </a:p>
          <a:p>
            <a:pPr algn="ctr">
              <a:lnSpc>
                <a:spcPts val="1931"/>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269299" cy="7008837"/>
          </a:xfrm>
          <a:custGeom>
            <a:avLst/>
            <a:gdLst/>
            <a:ahLst/>
            <a:cxnLst/>
            <a:rect r="r" b="b" t="t" l="l"/>
            <a:pathLst>
              <a:path h="7008837" w="12269299">
                <a:moveTo>
                  <a:pt x="0" y="0"/>
                </a:moveTo>
                <a:lnTo>
                  <a:pt x="12269299" y="0"/>
                </a:lnTo>
                <a:lnTo>
                  <a:pt x="12269299" y="7008837"/>
                </a:lnTo>
                <a:lnTo>
                  <a:pt x="0" y="7008837"/>
                </a:lnTo>
                <a:lnTo>
                  <a:pt x="0" y="0"/>
                </a:lnTo>
                <a:close/>
              </a:path>
            </a:pathLst>
          </a:custGeom>
          <a:blipFill>
            <a:blip r:embed="rId2"/>
            <a:stretch>
              <a:fillRect l="0" t="0" r="0" b="0"/>
            </a:stretch>
          </a:blipFill>
        </p:spPr>
      </p:sp>
      <p:sp>
        <p:nvSpPr>
          <p:cNvPr name="Freeform 3" id="3"/>
          <p:cNvSpPr/>
          <p:nvPr/>
        </p:nvSpPr>
        <p:spPr>
          <a:xfrm flipH="false" flipV="false" rot="0">
            <a:off x="284760" y="306722"/>
            <a:ext cx="4276940" cy="1083213"/>
          </a:xfrm>
          <a:custGeom>
            <a:avLst/>
            <a:gdLst/>
            <a:ahLst/>
            <a:cxnLst/>
            <a:rect r="r" b="b" t="t" l="l"/>
            <a:pathLst>
              <a:path h="1083213" w="4276940">
                <a:moveTo>
                  <a:pt x="0" y="0"/>
                </a:moveTo>
                <a:lnTo>
                  <a:pt x="4276940" y="0"/>
                </a:lnTo>
                <a:lnTo>
                  <a:pt x="4276940" y="1083213"/>
                </a:lnTo>
                <a:lnTo>
                  <a:pt x="0" y="1083213"/>
                </a:lnTo>
                <a:lnTo>
                  <a:pt x="0" y="0"/>
                </a:lnTo>
                <a:close/>
              </a:path>
            </a:pathLst>
          </a:custGeom>
          <a:blipFill>
            <a:blip r:embed="rId3">
              <a:extLst>
                <a:ext uri="{96DAC541-7B7A-43D3-8B79-37D633B846F1}">
                  <asvg:svgBlip xmlns:asvg="http://schemas.microsoft.com/office/drawing/2016/SVG/main" r:embed="rId4"/>
                </a:ext>
              </a:extLst>
            </a:blip>
            <a:stretch>
              <a:fillRect l="0" t="-1575" r="0" b="-1575"/>
            </a:stretch>
          </a:blipFill>
        </p:spPr>
      </p:sp>
      <p:sp>
        <p:nvSpPr>
          <p:cNvPr name="TextBox 4" id="4"/>
          <p:cNvSpPr txBox="true"/>
          <p:nvPr/>
        </p:nvSpPr>
        <p:spPr>
          <a:xfrm rot="0">
            <a:off x="863364" y="494223"/>
            <a:ext cx="3119732" cy="791406"/>
          </a:xfrm>
          <a:prstGeom prst="rect">
            <a:avLst/>
          </a:prstGeom>
        </p:spPr>
        <p:txBody>
          <a:bodyPr anchor="t" rtlCol="false" tIns="0" lIns="0" bIns="0" rIns="0">
            <a:spAutoFit/>
          </a:bodyPr>
          <a:lstStyle/>
          <a:p>
            <a:pPr algn="ctr">
              <a:lnSpc>
                <a:spcPts val="2142"/>
              </a:lnSpc>
              <a:spcBef>
                <a:spcPct val="0"/>
              </a:spcBef>
            </a:pPr>
            <a:r>
              <a:rPr lang="en-US" sz="1530">
                <a:solidFill>
                  <a:srgbClr val="000000"/>
                </a:solidFill>
                <a:latin typeface="Canva Sans"/>
                <a:ea typeface="Canva Sans"/>
                <a:cs typeface="Canva Sans"/>
                <a:sym typeface="Canva Sans"/>
              </a:rPr>
              <a:t>Abraham built an altar and worshipped God, recognizing the fulfillment of H</a:t>
            </a:r>
            <a:r>
              <a:rPr lang="en-US" sz="1530">
                <a:solidFill>
                  <a:srgbClr val="000000"/>
                </a:solidFill>
                <a:latin typeface="Canva Sans"/>
                <a:ea typeface="Canva Sans"/>
                <a:cs typeface="Canva Sans"/>
                <a:sym typeface="Canva Sans"/>
              </a:rPr>
              <a:t>is word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9683"/>
            <a:ext cx="12192000" cy="6964680"/>
          </a:xfrm>
          <a:custGeom>
            <a:avLst/>
            <a:gdLst/>
            <a:ahLst/>
            <a:cxnLst/>
            <a:rect r="r" b="b" t="t" l="l"/>
            <a:pathLst>
              <a:path h="6964680" w="12192000">
                <a:moveTo>
                  <a:pt x="0" y="0"/>
                </a:moveTo>
                <a:lnTo>
                  <a:pt x="12192000" y="0"/>
                </a:lnTo>
                <a:lnTo>
                  <a:pt x="12192000" y="6964680"/>
                </a:lnTo>
                <a:lnTo>
                  <a:pt x="0" y="6964680"/>
                </a:lnTo>
                <a:lnTo>
                  <a:pt x="0" y="0"/>
                </a:lnTo>
                <a:close/>
              </a:path>
            </a:pathLst>
          </a:custGeom>
          <a:blipFill>
            <a:blip r:embed="rId2"/>
            <a:stretch>
              <a:fillRect l="0" t="0" r="0" b="0"/>
            </a:stretch>
          </a:blipFill>
        </p:spPr>
      </p:sp>
      <p:sp>
        <p:nvSpPr>
          <p:cNvPr name="Freeform 3" id="3"/>
          <p:cNvSpPr/>
          <p:nvPr/>
        </p:nvSpPr>
        <p:spPr>
          <a:xfrm flipH="false" flipV="false" rot="0">
            <a:off x="6096000" y="4892698"/>
            <a:ext cx="5656188" cy="1477819"/>
          </a:xfrm>
          <a:custGeom>
            <a:avLst/>
            <a:gdLst/>
            <a:ahLst/>
            <a:cxnLst/>
            <a:rect r="r" b="b" t="t" l="l"/>
            <a:pathLst>
              <a:path h="1477819" w="5656188">
                <a:moveTo>
                  <a:pt x="0" y="0"/>
                </a:moveTo>
                <a:lnTo>
                  <a:pt x="5656188" y="0"/>
                </a:lnTo>
                <a:lnTo>
                  <a:pt x="5656188" y="1477819"/>
                </a:lnTo>
                <a:lnTo>
                  <a:pt x="0" y="1477819"/>
                </a:lnTo>
                <a:lnTo>
                  <a:pt x="0" y="0"/>
                </a:lnTo>
                <a:close/>
              </a:path>
            </a:pathLst>
          </a:custGeom>
          <a:blipFill>
            <a:blip r:embed="rId3">
              <a:extLst>
                <a:ext uri="{96DAC541-7B7A-43D3-8B79-37D633B846F1}">
                  <asvg:svgBlip xmlns:asvg="http://schemas.microsoft.com/office/drawing/2016/SVG/main" r:embed="rId4"/>
                </a:ext>
              </a:extLst>
            </a:blip>
            <a:stretch>
              <a:fillRect l="-4" t="0" r="-4" b="0"/>
            </a:stretch>
          </a:blipFill>
        </p:spPr>
      </p:sp>
      <p:sp>
        <p:nvSpPr>
          <p:cNvPr name="TextBox 4" id="4"/>
          <p:cNvSpPr txBox="true"/>
          <p:nvPr/>
        </p:nvSpPr>
        <p:spPr>
          <a:xfrm rot="0">
            <a:off x="6540842" y="5157563"/>
            <a:ext cx="4829601" cy="1212954"/>
          </a:xfrm>
          <a:prstGeom prst="rect">
            <a:avLst/>
          </a:prstGeom>
        </p:spPr>
        <p:txBody>
          <a:bodyPr anchor="t" rtlCol="false" tIns="0" lIns="0" bIns="0" rIns="0">
            <a:spAutoFit/>
          </a:bodyPr>
          <a:lstStyle/>
          <a:p>
            <a:pPr algn="ctr">
              <a:lnSpc>
                <a:spcPts val="1955"/>
              </a:lnSpc>
              <a:spcBef>
                <a:spcPct val="0"/>
              </a:spcBef>
            </a:pPr>
            <a:r>
              <a:rPr lang="en-US" sz="1397">
                <a:solidFill>
                  <a:srgbClr val="000000"/>
                </a:solidFill>
                <a:latin typeface="Canva Sans"/>
                <a:ea typeface="Canva Sans"/>
                <a:cs typeface="Canva Sans"/>
                <a:sym typeface="Canva Sans"/>
              </a:rPr>
              <a:t>Abraham and his family moved further into the land of promise, setting up tents in various places, including Bethel and Ai. Each step required patience and trust</a:t>
            </a:r>
            <a:r>
              <a:rPr lang="en-US" sz="1397">
                <a:solidFill>
                  <a:srgbClr val="000000"/>
                </a:solidFill>
                <a:latin typeface="Canva Sans"/>
                <a:ea typeface="Canva Sans"/>
                <a:cs typeface="Canva Sans"/>
                <a:sym typeface="Canva Sans"/>
              </a:rPr>
              <a:t>, but God's presence remained constant.</a:t>
            </a:r>
          </a:p>
          <a:p>
            <a:pPr algn="ctr">
              <a:lnSpc>
                <a:spcPts val="1955"/>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70984"/>
            <a:ext cx="12273092" cy="7011004"/>
          </a:xfrm>
          <a:custGeom>
            <a:avLst/>
            <a:gdLst/>
            <a:ahLst/>
            <a:cxnLst/>
            <a:rect r="r" b="b" t="t" l="l"/>
            <a:pathLst>
              <a:path h="7011004" w="12273092">
                <a:moveTo>
                  <a:pt x="0" y="0"/>
                </a:moveTo>
                <a:lnTo>
                  <a:pt x="12273092" y="0"/>
                </a:lnTo>
                <a:lnTo>
                  <a:pt x="12273092" y="7011004"/>
                </a:lnTo>
                <a:lnTo>
                  <a:pt x="0" y="7011004"/>
                </a:lnTo>
                <a:lnTo>
                  <a:pt x="0" y="0"/>
                </a:lnTo>
                <a:close/>
              </a:path>
            </a:pathLst>
          </a:custGeom>
          <a:blipFill>
            <a:blip r:embed="rId2"/>
            <a:stretch>
              <a:fillRect l="0" t="0" r="0" b="0"/>
            </a:stretch>
          </a:blipFill>
        </p:spPr>
      </p:sp>
      <p:sp>
        <p:nvSpPr>
          <p:cNvPr name="Freeform 3" id="3"/>
          <p:cNvSpPr/>
          <p:nvPr/>
        </p:nvSpPr>
        <p:spPr>
          <a:xfrm flipH="false" flipV="false" rot="0">
            <a:off x="6136546" y="5036161"/>
            <a:ext cx="5861397" cy="1531290"/>
          </a:xfrm>
          <a:custGeom>
            <a:avLst/>
            <a:gdLst/>
            <a:ahLst/>
            <a:cxnLst/>
            <a:rect r="r" b="b" t="t" l="l"/>
            <a:pathLst>
              <a:path h="1531290" w="5861397">
                <a:moveTo>
                  <a:pt x="0" y="0"/>
                </a:moveTo>
                <a:lnTo>
                  <a:pt x="5861397" y="0"/>
                </a:lnTo>
                <a:lnTo>
                  <a:pt x="5861397" y="1531290"/>
                </a:lnTo>
                <a:lnTo>
                  <a:pt x="0" y="15312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396527" y="5369796"/>
            <a:ext cx="5341434" cy="1072081"/>
          </a:xfrm>
          <a:prstGeom prst="rect">
            <a:avLst/>
          </a:prstGeom>
        </p:spPr>
        <p:txBody>
          <a:bodyPr anchor="t" rtlCol="false" tIns="0" lIns="0" bIns="0" rIns="0">
            <a:spAutoFit/>
          </a:bodyPr>
          <a:lstStyle/>
          <a:p>
            <a:pPr algn="ctr">
              <a:lnSpc>
                <a:spcPts val="1738"/>
              </a:lnSpc>
              <a:spcBef>
                <a:spcPct val="0"/>
              </a:spcBef>
            </a:pPr>
            <a:r>
              <a:rPr lang="en-US" sz="1242">
                <a:solidFill>
                  <a:srgbClr val="000000"/>
                </a:solidFill>
                <a:latin typeface="Canva Sans"/>
                <a:ea typeface="Canva Sans"/>
                <a:cs typeface="Canva Sans"/>
                <a:sym typeface="Canva Sans"/>
              </a:rPr>
              <a:t>This journey was more than a relocation—it was the start of a divine covenant. Through Abraham, God would establish a great nation, fulfilling His plans for generations to come. His obedience shaped</a:t>
            </a:r>
            <a:r>
              <a:rPr lang="en-US" sz="1242">
                <a:solidFill>
                  <a:srgbClr val="000000"/>
                </a:solidFill>
                <a:latin typeface="Canva Sans"/>
                <a:ea typeface="Canva Sans"/>
                <a:cs typeface="Canva Sans"/>
                <a:sym typeface="Canva Sans"/>
              </a:rPr>
              <a:t> the course of history and remains an inspiring example of faith today.</a:t>
            </a:r>
          </a:p>
          <a:p>
            <a:pPr algn="ctr">
              <a:lnSpc>
                <a:spcPts val="1738"/>
              </a:lnSpc>
              <a:spcBef>
                <a:spcPct val="0"/>
              </a:spcBef>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DAGnlGoYJVc</dc:identifier>
  <dcterms:modified xsi:type="dcterms:W3CDTF">2011-08-01T06:04:30Z</dcterms:modified>
  <cp:revision>1</cp:revision>
  <dc:title>Nxtgen stories</dc:title>
</cp:coreProperties>
</file>