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4.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 id="261" r:id="rId8"/>
    <p:sldId id="262" r:id="rId9"/>
  </p:sldIdLst>
  <p:sldSz cx="12192000" cy="6858000"/>
  <p:notesSz cx="6858000" cy="9144000"/>
  <p:embeddedFontLst>
    <p:embeddedFont>
      <p:font typeface="League Spartan" panose="020B0503030501040103"/>
      <p:regular r:id="rId13"/>
    </p:embeddedFont>
    <p:embeddedFont>
      <p:font typeface="Space Mono Bold" panose="02000809030000020004"/>
      <p:bold r:id="rId14"/>
    </p:embeddedFont>
    <p:embeddedFont>
      <p:font typeface="Canva Sans" panose="020B0503030501040103"/>
      <p:regular r:id="rId15"/>
    </p:embeddedFont>
    <p:embeddedFont>
      <p:font typeface="Calibri" panose="020F0502020204030204" charset="0"/>
      <p:regular r:id="rId16"/>
      <p:bold r:id="rId17"/>
      <p:italic r:id="rId18"/>
      <p:boldItalic r:id="rId19"/>
    </p:embeddedFont>
    <p:embeddedFont>
      <p:font typeface="Arial Black" panose="020B0A04020102020204" charset="0"/>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font" Target="fonts/font8.fntdata"/><Relationship Id="rId2" Type="http://schemas.openxmlformats.org/officeDocument/2006/relationships/theme" Target="theme/theme1.xml"/><Relationship Id="rId19" Type="http://schemas.openxmlformats.org/officeDocument/2006/relationships/font" Target="fonts/font7.fntdata"/><Relationship Id="rId18" Type="http://schemas.openxmlformats.org/officeDocument/2006/relationships/font" Target="fonts/font6.fntdata"/><Relationship Id="rId17" Type="http://schemas.openxmlformats.org/officeDocument/2006/relationships/font" Target="fonts/font5.fntdata"/><Relationship Id="rId16" Type="http://schemas.openxmlformats.org/officeDocument/2006/relationships/font" Target="fonts/font4.fntdata"/><Relationship Id="rId15" Type="http://schemas.openxmlformats.org/officeDocument/2006/relationships/font" Target="fonts/font3.fntdata"/><Relationship Id="rId14" Type="http://schemas.openxmlformats.org/officeDocument/2006/relationships/font" Target="fonts/font2.fntdata"/><Relationship Id="rId13" Type="http://schemas.openxmlformats.org/officeDocument/2006/relationships/font" Target="fonts/font1.fntdata"/><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919" y="-325097"/>
            <a:ext cx="12574349" cy="7183097"/>
          </a:xfrm>
          <a:custGeom>
            <a:avLst/>
            <a:gdLst/>
            <a:ahLst/>
            <a:cxnLst/>
            <a:rect l="l" t="t" r="r" b="b"/>
            <a:pathLst>
              <a:path w="12574349" h="7183097">
                <a:moveTo>
                  <a:pt x="0" y="0"/>
                </a:moveTo>
                <a:lnTo>
                  <a:pt x="12574349" y="0"/>
                </a:lnTo>
                <a:lnTo>
                  <a:pt x="12574349" y="7183097"/>
                </a:lnTo>
                <a:lnTo>
                  <a:pt x="0" y="7183097"/>
                </a:lnTo>
                <a:lnTo>
                  <a:pt x="0" y="0"/>
                </a:lnTo>
                <a:close/>
              </a:path>
            </a:pathLst>
          </a:custGeom>
          <a:blipFill>
            <a:blip r:embed="rId1"/>
            <a:stretch>
              <a:fillRect/>
            </a:stretch>
          </a:blipFill>
        </p:spPr>
      </p:sp>
      <p:sp>
        <p:nvSpPr>
          <p:cNvPr id="3" name="TextBox 3"/>
          <p:cNvSpPr txBox="1"/>
          <p:nvPr/>
        </p:nvSpPr>
        <p:spPr>
          <a:xfrm>
            <a:off x="5638800" y="-208915"/>
            <a:ext cx="6285230" cy="2020570"/>
          </a:xfrm>
          <a:prstGeom prst="rect">
            <a:avLst/>
          </a:prstGeom>
          <a:solidFill>
            <a:schemeClr val="accent2"/>
          </a:solidFill>
        </p:spPr>
        <p:txBody>
          <a:bodyPr lIns="0" tIns="0" rIns="0" bIns="0" rtlCol="0" anchor="t">
            <a:noAutofit/>
          </a:bodyPr>
          <a:lstStyle/>
          <a:p>
            <a:pPr algn="ctr">
              <a:lnSpc>
                <a:spcPts val="3570"/>
              </a:lnSpc>
            </a:pPr>
            <a:endParaRPr lang="en-US" sz="3200">
              <a:solidFill>
                <a:srgbClr val="E0FECA"/>
              </a:solidFill>
              <a:latin typeface="Arial Black" panose="020B0A04020102020204" charset="0"/>
              <a:ea typeface="League Spartan" panose="020B0503030501040103"/>
              <a:cs typeface="Arial Black" panose="020B0A04020102020204" charset="0"/>
              <a:sym typeface="League Spartan" panose="020B0503030501040103"/>
            </a:endParaRPr>
          </a:p>
          <a:p>
            <a:pPr algn="ctr">
              <a:lnSpc>
                <a:spcPts val="3570"/>
              </a:lnSpc>
            </a:pPr>
            <a:r>
              <a:rPr lang="en-US" sz="3200">
                <a:solidFill>
                  <a:srgbClr val="E0FECA"/>
                </a:solidFill>
                <a:latin typeface="Arial Black" panose="020B0A04020102020204" charset="0"/>
                <a:ea typeface="League Spartan" panose="020B0503030501040103"/>
                <a:cs typeface="Arial Black" panose="020B0A04020102020204" charset="0"/>
                <a:sym typeface="League Spartan" panose="020B0503030501040103"/>
              </a:rPr>
              <a:t>THE BEAUTIFUL LIFE OF THE EARLY BELIEVERS</a:t>
            </a:r>
            <a:endParaRPr lang="en-US" sz="3200">
              <a:solidFill>
                <a:srgbClr val="E0FECA"/>
              </a:solidFill>
              <a:latin typeface="Arial Black" panose="020B0A04020102020204" charset="0"/>
              <a:ea typeface="League Spartan" panose="020B0503030501040103"/>
              <a:cs typeface="Arial Black" panose="020B0A04020102020204" charset="0"/>
              <a:sym typeface="League Spartan" panose="020B0503030501040103"/>
            </a:endParaRPr>
          </a:p>
          <a:p>
            <a:pPr algn="ctr">
              <a:lnSpc>
                <a:spcPts val="2610"/>
              </a:lnSpc>
            </a:pPr>
            <a:r>
              <a:rPr lang="en-US" sz="2000" b="1">
                <a:solidFill>
                  <a:srgbClr val="E0FECA"/>
                </a:solidFill>
                <a:latin typeface="Arial Black" panose="020B0A04020102020204" charset="0"/>
                <a:ea typeface="Space Mono Bold" panose="02000809030000020004"/>
                <a:cs typeface="Arial Black" panose="020B0A04020102020204" charset="0"/>
                <a:sym typeface="Space Mono Bold" panose="02000809030000020004"/>
              </a:rPr>
              <a:t>(ACTS 2:42–47)</a:t>
            </a:r>
            <a:endParaRPr lang="en-US" sz="2000" b="1">
              <a:solidFill>
                <a:srgbClr val="E0FECA"/>
              </a:solidFill>
              <a:latin typeface="Arial Black" panose="020B0A04020102020204" charset="0"/>
              <a:ea typeface="Space Mono Bold" panose="02000809030000020004"/>
              <a:cs typeface="Arial Black" panose="020B0A04020102020204" charset="0"/>
              <a:sym typeface="Space Mono Bold" panose="020008090300000200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055"/>
            <a:ext cx="12126989" cy="6927542"/>
          </a:xfrm>
          <a:custGeom>
            <a:avLst/>
            <a:gdLst/>
            <a:ahLst/>
            <a:cxnLst/>
            <a:rect l="l" t="t" r="r" b="b"/>
            <a:pathLst>
              <a:path w="12126989" h="6927542">
                <a:moveTo>
                  <a:pt x="0" y="0"/>
                </a:moveTo>
                <a:lnTo>
                  <a:pt x="12126989" y="0"/>
                </a:lnTo>
                <a:lnTo>
                  <a:pt x="12126989" y="6927542"/>
                </a:lnTo>
                <a:lnTo>
                  <a:pt x="0" y="6927542"/>
                </a:lnTo>
                <a:lnTo>
                  <a:pt x="0" y="0"/>
                </a:lnTo>
                <a:close/>
              </a:path>
            </a:pathLst>
          </a:custGeom>
          <a:blipFill>
            <a:blip r:embed="rId1"/>
            <a:stretch>
              <a:fillRect/>
            </a:stretch>
          </a:blipFill>
        </p:spPr>
      </p:sp>
      <p:grpSp>
        <p:nvGrpSpPr>
          <p:cNvPr id="3" name="Group 3"/>
          <p:cNvGrpSpPr/>
          <p:nvPr/>
        </p:nvGrpSpPr>
        <p:grpSpPr>
          <a:xfrm rot="0">
            <a:off x="7032895" y="191412"/>
            <a:ext cx="5043998" cy="1317745"/>
            <a:chOff x="0" y="0"/>
            <a:chExt cx="6725331" cy="1756993"/>
          </a:xfrm>
        </p:grpSpPr>
        <p:sp>
          <p:nvSpPr>
            <p:cNvPr id="4" name="Freeform 4"/>
            <p:cNvSpPr/>
            <p:nvPr/>
          </p:nvSpPr>
          <p:spPr>
            <a:xfrm>
              <a:off x="0" y="0"/>
              <a:ext cx="6725331" cy="1756993"/>
            </a:xfrm>
            <a:custGeom>
              <a:avLst/>
              <a:gdLst/>
              <a:ahLst/>
              <a:cxnLst/>
              <a:rect l="l" t="t" r="r" b="b"/>
              <a:pathLst>
                <a:path w="6725331" h="1756993">
                  <a:moveTo>
                    <a:pt x="0" y="0"/>
                  </a:moveTo>
                  <a:lnTo>
                    <a:pt x="6725331" y="0"/>
                  </a:lnTo>
                  <a:lnTo>
                    <a:pt x="6725331" y="1756993"/>
                  </a:lnTo>
                  <a:lnTo>
                    <a:pt x="0" y="17569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389353" y="355741"/>
              <a:ext cx="5946625" cy="1401252"/>
            </a:xfrm>
            <a:prstGeom prst="rect">
              <a:avLst/>
            </a:prstGeom>
          </p:spPr>
          <p:txBody>
            <a:bodyPr lIns="0" tIns="0" rIns="0" bIns="0" rtlCol="0" anchor="t">
              <a:spAutoFit/>
            </a:bodyPr>
            <a:lstStyle/>
            <a:p>
              <a:pPr algn="ctr">
                <a:lnSpc>
                  <a:spcPts val="1700"/>
                </a:lnSpc>
                <a:spcBef>
                  <a:spcPct val="0"/>
                </a:spcBef>
              </a:pPr>
              <a:r>
                <a:rPr lang="en-US" sz="1215">
                  <a:solidFill>
                    <a:srgbClr val="000000"/>
                  </a:solidFill>
                  <a:latin typeface="Canva Sans" panose="020B0503030501040103"/>
                  <a:ea typeface="Canva Sans" panose="020B0503030501040103"/>
                  <a:cs typeface="Canva Sans" panose="020B0503030501040103"/>
                  <a:sym typeface="Canva Sans" panose="020B0503030501040103"/>
                </a:rPr>
                <a:t>The early followers of Jesus were deeply committed. They gathered daily to learn from the apostles’ teachings, to pray together, and to share in</a:t>
              </a:r>
              <a:r>
                <a:rPr lang="en-US" sz="1215">
                  <a:solidFill>
                    <a:srgbClr val="000000"/>
                  </a:solidFill>
                  <a:latin typeface="Canva Sans" panose="020B0503030501040103"/>
                  <a:ea typeface="Canva Sans" panose="020B0503030501040103"/>
                  <a:cs typeface="Canva Sans" panose="020B0503030501040103"/>
                  <a:sym typeface="Canva Sans" panose="020B0503030501040103"/>
                </a:rPr>
                <a:t> fellowship. Their hearts were focused on knowing God more and loving one another.</a:t>
              </a:r>
              <a:endParaRPr lang="en-US" sz="1215">
                <a:solidFill>
                  <a:srgbClr val="000000"/>
                </a:solidFill>
                <a:latin typeface="Canva Sans" panose="020B0503030501040103"/>
                <a:ea typeface="Canva Sans" panose="020B0503030501040103"/>
                <a:cs typeface="Canva Sans" panose="020B0503030501040103"/>
                <a:sym typeface="Canva Sans" panose="020B0503030501040103"/>
              </a:endParaRPr>
            </a:p>
            <a:p>
              <a:pPr algn="ctr">
                <a:lnSpc>
                  <a:spcPts val="1700"/>
                </a:lnSpc>
                <a:spcBef>
                  <a:spcPct val="0"/>
                </a:spcBef>
              </a:pPr>
            </a:p>
          </p:txBody>
        </p:sp>
      </p:grpSp>
      <p:sp>
        <p:nvSpPr>
          <p:cNvPr id="6" name="TextBox 6"/>
          <p:cNvSpPr txBox="1"/>
          <p:nvPr/>
        </p:nvSpPr>
        <p:spPr>
          <a:xfrm>
            <a:off x="102870" y="167640"/>
            <a:ext cx="2508250" cy="244475"/>
          </a:xfrm>
          <a:prstGeom prst="rect">
            <a:avLst/>
          </a:prstGeom>
        </p:spPr>
        <p:txBody>
          <a:bodyPr lIns="0" tIns="0" rIns="0" bIns="0" rtlCol="0" anchor="t">
            <a:noAutofit/>
          </a:bodyPr>
          <a:lstStyle/>
          <a:p>
            <a:pPr algn="ctr">
              <a:lnSpc>
                <a:spcPts val="1765"/>
              </a:lnSpc>
              <a:spcBef>
                <a:spcPct val="0"/>
              </a:spcBef>
            </a:pPr>
            <a:r>
              <a:rPr lang="en-US" sz="1260">
                <a:solidFill>
                  <a:srgbClr val="FFFFFF"/>
                </a:solidFill>
                <a:latin typeface="Canva Sans" panose="020B0503030501040103"/>
                <a:ea typeface="Canva Sans" panose="020B0503030501040103"/>
                <a:cs typeface="Canva Sans" panose="020B0503030501040103"/>
                <a:sym typeface="Canva Sans" panose="020B0503030501040103"/>
              </a:rPr>
              <a:t>www.faithinthecloud.com</a:t>
            </a:r>
            <a:endParaRPr lang="en-US" sz="1260">
              <a:solidFill>
                <a:srgbClr val="FFFFFF"/>
              </a:solidFill>
              <a:latin typeface="Canva Sans" panose="020B0503030501040103"/>
              <a:ea typeface="Canva Sans" panose="020B0503030501040103"/>
              <a:cs typeface="Canva Sans" panose="020B0503030501040103"/>
              <a:sym typeface="Canva Sans" panose="020B050303050104010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964680"/>
          </a:xfrm>
          <a:custGeom>
            <a:avLst/>
            <a:gdLst/>
            <a:ahLst/>
            <a:cxnLst/>
            <a:rect l="l" t="t" r="r" b="b"/>
            <a:pathLst>
              <a:path w="12192000" h="6964680">
                <a:moveTo>
                  <a:pt x="0" y="0"/>
                </a:moveTo>
                <a:lnTo>
                  <a:pt x="12192000" y="0"/>
                </a:lnTo>
                <a:lnTo>
                  <a:pt x="12192000" y="6964680"/>
                </a:lnTo>
                <a:lnTo>
                  <a:pt x="0" y="6964680"/>
                </a:lnTo>
                <a:lnTo>
                  <a:pt x="0" y="0"/>
                </a:lnTo>
                <a:close/>
              </a:path>
            </a:pathLst>
          </a:custGeom>
          <a:blipFill>
            <a:blip r:embed="rId1"/>
            <a:stretch>
              <a:fillRect/>
            </a:stretch>
          </a:blipFill>
        </p:spPr>
      </p:sp>
      <p:grpSp>
        <p:nvGrpSpPr>
          <p:cNvPr id="3" name="Group 3"/>
          <p:cNvGrpSpPr/>
          <p:nvPr/>
        </p:nvGrpSpPr>
        <p:grpSpPr>
          <a:xfrm rot="0">
            <a:off x="6235075" y="5325855"/>
            <a:ext cx="5812449" cy="1401463"/>
            <a:chOff x="0" y="0"/>
            <a:chExt cx="7749931" cy="1868618"/>
          </a:xfrm>
        </p:grpSpPr>
        <p:sp>
          <p:nvSpPr>
            <p:cNvPr id="4" name="Freeform 4"/>
            <p:cNvSpPr/>
            <p:nvPr/>
          </p:nvSpPr>
          <p:spPr>
            <a:xfrm>
              <a:off x="0" y="0"/>
              <a:ext cx="7749931" cy="1868618"/>
            </a:xfrm>
            <a:custGeom>
              <a:avLst/>
              <a:gdLst/>
              <a:ahLst/>
              <a:cxnLst/>
              <a:rect l="l" t="t" r="r" b="b"/>
              <a:pathLst>
                <a:path w="7749931" h="1868618">
                  <a:moveTo>
                    <a:pt x="0" y="0"/>
                  </a:moveTo>
                  <a:lnTo>
                    <a:pt x="7749931" y="0"/>
                  </a:lnTo>
                  <a:lnTo>
                    <a:pt x="7749931" y="1868618"/>
                  </a:lnTo>
                  <a:lnTo>
                    <a:pt x="0" y="1868618"/>
                  </a:lnTo>
                  <a:lnTo>
                    <a:pt x="0" y="0"/>
                  </a:lnTo>
                  <a:close/>
                </a:path>
              </a:pathLst>
            </a:custGeom>
            <a:blipFill>
              <a:blip r:embed="rId2">
                <a:extLst>
                  <a:ext uri="{96DAC541-7B7A-43D3-8B79-37D633B846F1}">
                    <asvg:svgBlip xmlns:asvg="http://schemas.microsoft.com/office/drawing/2016/SVG/main" r:embed="rId3"/>
                  </a:ext>
                </a:extLst>
              </a:blip>
              <a:stretch>
                <a:fillRect l="-265" t="-8638"/>
              </a:stretch>
            </a:blipFill>
          </p:spPr>
        </p:sp>
        <p:sp>
          <p:nvSpPr>
            <p:cNvPr id="5" name="TextBox 5"/>
            <p:cNvSpPr txBox="1"/>
            <p:nvPr/>
          </p:nvSpPr>
          <p:spPr>
            <a:xfrm>
              <a:off x="206652" y="288273"/>
              <a:ext cx="7213600" cy="1256461"/>
            </a:xfrm>
            <a:prstGeom prst="rect">
              <a:avLst/>
            </a:prstGeom>
          </p:spPr>
          <p:txBody>
            <a:bodyPr lIns="0" tIns="0" rIns="0" bIns="0" rtlCol="0" anchor="t">
              <a:spAutoFit/>
            </a:bodyPr>
            <a:lstStyle/>
            <a:p>
              <a:pPr algn="ctr">
                <a:lnSpc>
                  <a:spcPts val="1915"/>
                </a:lnSpc>
                <a:spcBef>
                  <a:spcPct val="0"/>
                </a:spcBef>
              </a:pPr>
              <a:r>
                <a:rPr lang="en-US" sz="1370">
                  <a:solidFill>
                    <a:srgbClr val="000000"/>
                  </a:solidFill>
                  <a:latin typeface="Canva Sans" panose="020B0503030501040103"/>
                  <a:ea typeface="Canva Sans" panose="020B0503030501040103"/>
                  <a:cs typeface="Canva Sans" panose="020B0503030501040103"/>
                  <a:sym typeface="Canva Sans" panose="020B0503030501040103"/>
                </a:rPr>
                <a:t>As they listened and prayed, miracles began to happen. The apostles performed many signs and wonders, and a sense of </a:t>
              </a:r>
              <a:r>
                <a:rPr lang="en-US" sz="1370">
                  <a:solidFill>
                    <a:srgbClr val="000000"/>
                  </a:solidFill>
                  <a:latin typeface="Canva Sans" panose="020B0503030501040103"/>
                  <a:ea typeface="Canva Sans" panose="020B0503030501040103"/>
                  <a:cs typeface="Canva Sans" panose="020B0503030501040103"/>
                  <a:sym typeface="Canva Sans" panose="020B0503030501040103"/>
                </a:rPr>
                <a:t>awe filled the whole community. Everyone could feel that God was truly with them.</a:t>
              </a:r>
              <a:endParaRPr lang="en-US" sz="1370">
                <a:solidFill>
                  <a:srgbClr val="000000"/>
                </a:solidFill>
                <a:latin typeface="Canva Sans" panose="020B0503030501040103"/>
                <a:ea typeface="Canva Sans" panose="020B0503030501040103"/>
                <a:cs typeface="Canva Sans" panose="020B0503030501040103"/>
                <a:sym typeface="Canva Sans" panose="020B0503030501040103"/>
              </a:endParaRPr>
            </a:p>
          </p:txBody>
        </p:sp>
      </p:grpSp>
      <p:sp>
        <p:nvSpPr>
          <p:cNvPr id="6" name="TextBox 6"/>
          <p:cNvSpPr txBox="1"/>
          <p:nvPr/>
        </p:nvSpPr>
        <p:spPr>
          <a:xfrm>
            <a:off x="102870" y="99695"/>
            <a:ext cx="2279650" cy="224155"/>
          </a:xfrm>
          <a:prstGeom prst="rect">
            <a:avLst/>
          </a:prstGeom>
        </p:spPr>
        <p:txBody>
          <a:bodyPr lIns="0" tIns="0" rIns="0" bIns="0" rtlCol="0" anchor="t">
            <a:noAutofit/>
          </a:bodyPr>
          <a:lstStyle/>
          <a:p>
            <a:pPr algn="ctr">
              <a:lnSpc>
                <a:spcPts val="1765"/>
              </a:lnSpc>
              <a:spcBef>
                <a:spcPct val="0"/>
              </a:spcBef>
            </a:pPr>
            <a:r>
              <a:rPr lang="en-US" sz="1260">
                <a:solidFill>
                  <a:srgbClr val="FFFFFF"/>
                </a:solidFill>
                <a:latin typeface="Canva Sans" panose="020B0503030501040103"/>
                <a:ea typeface="Canva Sans" panose="020B0503030501040103"/>
                <a:cs typeface="Canva Sans" panose="020B0503030501040103"/>
                <a:sym typeface="Canva Sans" panose="020B0503030501040103"/>
              </a:rPr>
              <a:t>www.faithinthecloud.com</a:t>
            </a:r>
            <a:endParaRPr lang="en-US" sz="1260">
              <a:solidFill>
                <a:srgbClr val="FFFFFF"/>
              </a:solidFill>
              <a:latin typeface="Canva Sans" panose="020B0503030501040103"/>
              <a:ea typeface="Canva Sans" panose="020B0503030501040103"/>
              <a:cs typeface="Canva Sans" panose="020B0503030501040103"/>
              <a:sym typeface="Canva Sans" panose="020B0503030501040103"/>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964680"/>
          </a:xfrm>
          <a:custGeom>
            <a:avLst/>
            <a:gdLst/>
            <a:ahLst/>
            <a:cxnLst/>
            <a:rect l="l" t="t" r="r" b="b"/>
            <a:pathLst>
              <a:path w="12192000" h="6964680">
                <a:moveTo>
                  <a:pt x="0" y="0"/>
                </a:moveTo>
                <a:lnTo>
                  <a:pt x="12192000" y="0"/>
                </a:lnTo>
                <a:lnTo>
                  <a:pt x="12192000" y="6964680"/>
                </a:lnTo>
                <a:lnTo>
                  <a:pt x="0" y="6964680"/>
                </a:lnTo>
                <a:lnTo>
                  <a:pt x="0" y="0"/>
                </a:lnTo>
                <a:close/>
              </a:path>
            </a:pathLst>
          </a:custGeom>
          <a:blipFill>
            <a:blip r:embed="rId1"/>
            <a:stretch>
              <a:fillRect/>
            </a:stretch>
          </a:blipFill>
        </p:spPr>
      </p:sp>
      <p:sp>
        <p:nvSpPr>
          <p:cNvPr id="3" name="Freeform 3"/>
          <p:cNvSpPr/>
          <p:nvPr/>
        </p:nvSpPr>
        <p:spPr>
          <a:xfrm>
            <a:off x="313174" y="5276116"/>
            <a:ext cx="5167067" cy="1350025"/>
          </a:xfrm>
          <a:custGeom>
            <a:avLst/>
            <a:gdLst/>
            <a:ahLst/>
            <a:cxnLst/>
            <a:rect l="l" t="t" r="r" b="b"/>
            <a:pathLst>
              <a:path w="5167067" h="1350025">
                <a:moveTo>
                  <a:pt x="0" y="0"/>
                </a:moveTo>
                <a:lnTo>
                  <a:pt x="5167067" y="0"/>
                </a:lnTo>
                <a:lnTo>
                  <a:pt x="5167067" y="1350025"/>
                </a:lnTo>
                <a:lnTo>
                  <a:pt x="0" y="1350025"/>
                </a:lnTo>
                <a:lnTo>
                  <a:pt x="0" y="0"/>
                </a:lnTo>
                <a:close/>
              </a:path>
            </a:pathLst>
          </a:custGeom>
          <a:blipFill>
            <a:blip r:embed="rId2">
              <a:extLst>
                <a:ext uri="{96DAC541-7B7A-43D3-8B79-37D633B846F1}">
                  <asvg:svgBlip xmlns:asvg="http://schemas.microsoft.com/office/drawing/2016/SVG/main" r:embed="rId3"/>
                </a:ext>
              </a:extLst>
            </a:blip>
            <a:stretch>
              <a:fillRect l="-4" r="-4"/>
            </a:stretch>
          </a:blipFill>
        </p:spPr>
      </p:sp>
      <p:sp>
        <p:nvSpPr>
          <p:cNvPr id="4" name="TextBox 4"/>
          <p:cNvSpPr txBox="1"/>
          <p:nvPr/>
        </p:nvSpPr>
        <p:spPr>
          <a:xfrm>
            <a:off x="650500" y="5543692"/>
            <a:ext cx="4492415" cy="957095"/>
          </a:xfrm>
          <a:prstGeom prst="rect">
            <a:avLst/>
          </a:prstGeom>
        </p:spPr>
        <p:txBody>
          <a:bodyPr lIns="0" tIns="0" rIns="0" bIns="0" rtlCol="0" anchor="t">
            <a:spAutoFit/>
          </a:bodyPr>
          <a:lstStyle/>
          <a:p>
            <a:pPr algn="ctr">
              <a:lnSpc>
                <a:spcPts val="1930"/>
              </a:lnSpc>
              <a:spcBef>
                <a:spcPct val="0"/>
              </a:spcBef>
            </a:pPr>
            <a:r>
              <a:rPr lang="en-US" sz="1380">
                <a:solidFill>
                  <a:srgbClr val="000000"/>
                </a:solidFill>
                <a:latin typeface="Canva Sans" panose="020B0503030501040103"/>
                <a:ea typeface="Canva Sans" panose="020B0503030501040103"/>
                <a:cs typeface="Canva Sans" panose="020B0503030501040103"/>
                <a:sym typeface="Canva Sans" panose="020B0503030501040103"/>
              </a:rPr>
              <a:t>No one among them was left in need. Those who had more would sell their property or belongings and gladly help with those in need. They lived with open hands and open hearts.</a:t>
            </a:r>
            <a:endParaRPr lang="en-US" sz="1380">
              <a:solidFill>
                <a:srgbClr val="000000"/>
              </a:solidFill>
              <a:latin typeface="Canva Sans" panose="020B0503030501040103"/>
              <a:ea typeface="Canva Sans" panose="020B0503030501040103"/>
              <a:cs typeface="Canva Sans" panose="020B0503030501040103"/>
              <a:sym typeface="Canva Sans" panose="020B0503030501040103"/>
            </a:endParaRPr>
          </a:p>
        </p:txBody>
      </p:sp>
      <p:sp>
        <p:nvSpPr>
          <p:cNvPr id="5" name="TextBox 5"/>
          <p:cNvSpPr txBox="1"/>
          <p:nvPr/>
        </p:nvSpPr>
        <p:spPr>
          <a:xfrm>
            <a:off x="102691" y="115829"/>
            <a:ext cx="1973296" cy="219002"/>
          </a:xfrm>
          <a:prstGeom prst="rect">
            <a:avLst/>
          </a:prstGeom>
        </p:spPr>
        <p:txBody>
          <a:bodyPr lIns="0" tIns="0" rIns="0" bIns="0" rtlCol="0" anchor="t">
            <a:spAutoFit/>
          </a:bodyPr>
          <a:lstStyle/>
          <a:p>
            <a:pPr algn="ctr">
              <a:lnSpc>
                <a:spcPts val="1765"/>
              </a:lnSpc>
              <a:spcBef>
                <a:spcPct val="0"/>
              </a:spcBef>
            </a:pPr>
            <a:r>
              <a:rPr lang="en-US" sz="1260">
                <a:solidFill>
                  <a:srgbClr val="FFFFFF"/>
                </a:solidFill>
                <a:latin typeface="Canva Sans" panose="020B0503030501040103"/>
                <a:ea typeface="Canva Sans" panose="020B0503030501040103"/>
                <a:cs typeface="Canva Sans" panose="020B0503030501040103"/>
                <a:sym typeface="Canva Sans" panose="020B0503030501040103"/>
              </a:rPr>
              <a:t>www.faithinthecloud.com</a:t>
            </a:r>
            <a:endParaRPr lang="en-US" sz="1260">
              <a:solidFill>
                <a:srgbClr val="FFFFFF"/>
              </a:solidFill>
              <a:latin typeface="Canva Sans" panose="020B0503030501040103"/>
              <a:ea typeface="Canva Sans" panose="020B0503030501040103"/>
              <a:cs typeface="Canva Sans" panose="020B0503030501040103"/>
              <a:sym typeface="Canva Sans" panose="020B0503030501040103"/>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301943" cy="7027485"/>
          </a:xfrm>
          <a:custGeom>
            <a:avLst/>
            <a:gdLst/>
            <a:ahLst/>
            <a:cxnLst/>
            <a:rect l="l" t="t" r="r" b="b"/>
            <a:pathLst>
              <a:path w="12301943" h="7027485">
                <a:moveTo>
                  <a:pt x="0" y="0"/>
                </a:moveTo>
                <a:lnTo>
                  <a:pt x="12301943" y="0"/>
                </a:lnTo>
                <a:lnTo>
                  <a:pt x="12301943" y="7027485"/>
                </a:lnTo>
                <a:lnTo>
                  <a:pt x="0" y="7027485"/>
                </a:lnTo>
                <a:lnTo>
                  <a:pt x="0" y="0"/>
                </a:lnTo>
                <a:close/>
              </a:path>
            </a:pathLst>
          </a:custGeom>
          <a:blipFill>
            <a:blip r:embed="rId1"/>
            <a:stretch>
              <a:fillRect/>
            </a:stretch>
          </a:blipFill>
        </p:spPr>
      </p:sp>
      <p:grpSp>
        <p:nvGrpSpPr>
          <p:cNvPr id="3" name="Group 3"/>
          <p:cNvGrpSpPr/>
          <p:nvPr/>
        </p:nvGrpSpPr>
        <p:grpSpPr>
          <a:xfrm rot="0">
            <a:off x="5551097" y="4893783"/>
            <a:ext cx="6527906" cy="1705415"/>
            <a:chOff x="0" y="0"/>
            <a:chExt cx="8703875" cy="2273887"/>
          </a:xfrm>
        </p:grpSpPr>
        <p:sp>
          <p:nvSpPr>
            <p:cNvPr id="4" name="Freeform 4"/>
            <p:cNvSpPr/>
            <p:nvPr/>
          </p:nvSpPr>
          <p:spPr>
            <a:xfrm>
              <a:off x="0" y="0"/>
              <a:ext cx="8703875" cy="2273887"/>
            </a:xfrm>
            <a:custGeom>
              <a:avLst/>
              <a:gdLst/>
              <a:ahLst/>
              <a:cxnLst/>
              <a:rect l="l" t="t" r="r" b="b"/>
              <a:pathLst>
                <a:path w="8703875" h="2273887">
                  <a:moveTo>
                    <a:pt x="0" y="0"/>
                  </a:moveTo>
                  <a:lnTo>
                    <a:pt x="8703875" y="0"/>
                  </a:lnTo>
                  <a:lnTo>
                    <a:pt x="8703875" y="2273887"/>
                  </a:lnTo>
                  <a:lnTo>
                    <a:pt x="0" y="22738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453984" y="455824"/>
              <a:ext cx="7566110" cy="1518385"/>
            </a:xfrm>
            <a:prstGeom prst="rect">
              <a:avLst/>
            </a:prstGeom>
          </p:spPr>
          <p:txBody>
            <a:bodyPr lIns="0" tIns="0" rIns="0" bIns="0" rtlCol="0" anchor="t">
              <a:spAutoFit/>
            </a:bodyPr>
            <a:lstStyle/>
            <a:p>
              <a:pPr algn="ctr">
                <a:lnSpc>
                  <a:spcPts val="2310"/>
                </a:lnSpc>
                <a:spcBef>
                  <a:spcPct val="0"/>
                </a:spcBef>
              </a:pPr>
              <a:r>
                <a:rPr lang="en-US" sz="1650">
                  <a:solidFill>
                    <a:srgbClr val="000000"/>
                  </a:solidFill>
                  <a:latin typeface="Canva Sans" panose="020B0503030501040103"/>
                  <a:ea typeface="Canva Sans" panose="020B0503030501040103"/>
                  <a:cs typeface="Canva Sans" panose="020B0503030501040103"/>
                  <a:sym typeface="Canva Sans" panose="020B0503030501040103"/>
                </a:rPr>
                <a:t>Each day, they went to the temple to worship God together. Afterwards, they gathered in homes, breaking bread and eating meals with joy and sincerity. Their togetherness was genuine and full of </a:t>
              </a:r>
              <a:r>
                <a:rPr lang="en-US" sz="1650">
                  <a:solidFill>
                    <a:srgbClr val="000000"/>
                  </a:solidFill>
                  <a:latin typeface="Canva Sans" panose="020B0503030501040103"/>
                  <a:ea typeface="Canva Sans" panose="020B0503030501040103"/>
                  <a:cs typeface="Canva Sans" panose="020B0503030501040103"/>
                  <a:sym typeface="Canva Sans" panose="020B0503030501040103"/>
                </a:rPr>
                <a:t>warmth.</a:t>
              </a:r>
              <a:endParaRPr lang="en-US" sz="1650">
                <a:solidFill>
                  <a:srgbClr val="000000"/>
                </a:solidFill>
                <a:latin typeface="Canva Sans" panose="020B0503030501040103"/>
                <a:ea typeface="Canva Sans" panose="020B0503030501040103"/>
                <a:cs typeface="Canva Sans" panose="020B0503030501040103"/>
                <a:sym typeface="Canva Sans" panose="020B0503030501040103"/>
              </a:endParaRPr>
            </a:p>
          </p:txBody>
        </p:sp>
      </p:grpSp>
      <p:sp>
        <p:nvSpPr>
          <p:cNvPr id="6" name="TextBox 6"/>
          <p:cNvSpPr txBox="1"/>
          <p:nvPr/>
        </p:nvSpPr>
        <p:spPr>
          <a:xfrm>
            <a:off x="102870" y="99695"/>
            <a:ext cx="2138045" cy="264160"/>
          </a:xfrm>
          <a:prstGeom prst="rect">
            <a:avLst/>
          </a:prstGeom>
        </p:spPr>
        <p:txBody>
          <a:bodyPr lIns="0" tIns="0" rIns="0" bIns="0" rtlCol="0" anchor="t">
            <a:noAutofit/>
          </a:bodyPr>
          <a:lstStyle/>
          <a:p>
            <a:pPr algn="ctr">
              <a:lnSpc>
                <a:spcPts val="1765"/>
              </a:lnSpc>
              <a:spcBef>
                <a:spcPct val="0"/>
              </a:spcBef>
            </a:pPr>
            <a:r>
              <a:rPr lang="en-US" sz="1260">
                <a:solidFill>
                  <a:srgbClr val="FFFFFF"/>
                </a:solidFill>
                <a:latin typeface="Canva Sans" panose="020B0503030501040103"/>
                <a:ea typeface="Canva Sans" panose="020B0503030501040103"/>
                <a:cs typeface="Canva Sans" panose="020B0503030501040103"/>
                <a:sym typeface="Canva Sans" panose="020B0503030501040103"/>
              </a:rPr>
              <a:t>www.faithinthecloud.com</a:t>
            </a:r>
            <a:endParaRPr lang="en-US" sz="1260">
              <a:solidFill>
                <a:srgbClr val="FFFFFF"/>
              </a:solidFill>
              <a:latin typeface="Canva Sans" panose="020B0503030501040103"/>
              <a:ea typeface="Canva Sans" panose="020B0503030501040103"/>
              <a:cs typeface="Canva Sans" panose="020B0503030501040103"/>
              <a:sym typeface="Canva Sans" panose="020B0503030501040103"/>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9" y="271"/>
            <a:ext cx="12287193" cy="7019059"/>
          </a:xfrm>
          <a:custGeom>
            <a:avLst/>
            <a:gdLst/>
            <a:ahLst/>
            <a:cxnLst/>
            <a:rect l="l" t="t" r="r" b="b"/>
            <a:pathLst>
              <a:path w="12287193" h="7019059">
                <a:moveTo>
                  <a:pt x="0" y="0"/>
                </a:moveTo>
                <a:lnTo>
                  <a:pt x="12287193" y="0"/>
                </a:lnTo>
                <a:lnTo>
                  <a:pt x="12287193" y="7019059"/>
                </a:lnTo>
                <a:lnTo>
                  <a:pt x="0" y="7019059"/>
                </a:lnTo>
                <a:lnTo>
                  <a:pt x="0" y="0"/>
                </a:lnTo>
                <a:close/>
              </a:path>
            </a:pathLst>
          </a:custGeom>
          <a:blipFill>
            <a:blip r:embed="rId1"/>
            <a:stretch>
              <a:fillRect/>
            </a:stretch>
          </a:blipFill>
        </p:spPr>
      </p:sp>
      <p:grpSp>
        <p:nvGrpSpPr>
          <p:cNvPr id="3" name="Group 3"/>
          <p:cNvGrpSpPr/>
          <p:nvPr/>
        </p:nvGrpSpPr>
        <p:grpSpPr>
          <a:xfrm rot="0">
            <a:off x="6469761" y="5292536"/>
            <a:ext cx="5656188" cy="1477819"/>
            <a:chOff x="0" y="0"/>
            <a:chExt cx="7541584" cy="1970426"/>
          </a:xfrm>
        </p:grpSpPr>
        <p:sp>
          <p:nvSpPr>
            <p:cNvPr id="4" name="Freeform 4"/>
            <p:cNvSpPr/>
            <p:nvPr/>
          </p:nvSpPr>
          <p:spPr>
            <a:xfrm>
              <a:off x="0" y="0"/>
              <a:ext cx="7541584" cy="1970426"/>
            </a:xfrm>
            <a:custGeom>
              <a:avLst/>
              <a:gdLst/>
              <a:ahLst/>
              <a:cxnLst/>
              <a:rect l="l" t="t" r="r" b="b"/>
              <a:pathLst>
                <a:path w="7541584" h="1970426">
                  <a:moveTo>
                    <a:pt x="0" y="0"/>
                  </a:moveTo>
                  <a:lnTo>
                    <a:pt x="7541584" y="0"/>
                  </a:lnTo>
                  <a:lnTo>
                    <a:pt x="7541584" y="1970426"/>
                  </a:lnTo>
                  <a:lnTo>
                    <a:pt x="0" y="1970426"/>
                  </a:lnTo>
                  <a:lnTo>
                    <a:pt x="0" y="0"/>
                  </a:lnTo>
                  <a:close/>
                </a:path>
              </a:pathLst>
            </a:custGeom>
            <a:blipFill>
              <a:blip r:embed="rId2">
                <a:extLst>
                  <a:ext uri="{96DAC541-7B7A-43D3-8B79-37D633B846F1}">
                    <asvg:svgBlip xmlns:asvg="http://schemas.microsoft.com/office/drawing/2016/SVG/main" r:embed="rId3"/>
                  </a:ext>
                </a:extLst>
              </a:blip>
              <a:stretch>
                <a:fillRect l="-4" r="-4"/>
              </a:stretch>
            </a:blipFill>
          </p:spPr>
        </p:sp>
        <p:sp>
          <p:nvSpPr>
            <p:cNvPr id="5" name="TextBox 5"/>
            <p:cNvSpPr txBox="1"/>
            <p:nvPr/>
          </p:nvSpPr>
          <p:spPr>
            <a:xfrm>
              <a:off x="620595" y="423552"/>
              <a:ext cx="6439468" cy="1282450"/>
            </a:xfrm>
            <a:prstGeom prst="rect">
              <a:avLst/>
            </a:prstGeom>
          </p:spPr>
          <p:txBody>
            <a:bodyPr lIns="0" tIns="0" rIns="0" bIns="0" rtlCol="0" anchor="t">
              <a:spAutoFit/>
            </a:bodyPr>
            <a:lstStyle/>
            <a:p>
              <a:pPr algn="ctr">
                <a:lnSpc>
                  <a:spcPts val="1955"/>
                </a:lnSpc>
                <a:spcBef>
                  <a:spcPct val="0"/>
                </a:spcBef>
              </a:pPr>
              <a:r>
                <a:rPr lang="en-US" sz="1395">
                  <a:solidFill>
                    <a:srgbClr val="000000"/>
                  </a:solidFill>
                  <a:latin typeface="Canva Sans" panose="020B0503030501040103"/>
                  <a:ea typeface="Canva Sans" panose="020B0503030501040103"/>
                  <a:cs typeface="Canva Sans" panose="020B0503030501040103"/>
                  <a:sym typeface="Canva Sans" panose="020B0503030501040103"/>
                </a:rPr>
                <a:t>The people were full of praise and gratitude. Their lives reflected God’s goodness, and even those outside the community admired them. Their kindness and j</a:t>
              </a:r>
              <a:r>
                <a:rPr lang="en-US" sz="1395">
                  <a:solidFill>
                    <a:srgbClr val="000000"/>
                  </a:solidFill>
                  <a:latin typeface="Canva Sans" panose="020B0503030501040103"/>
                  <a:ea typeface="Canva Sans" panose="020B0503030501040103"/>
                  <a:cs typeface="Canva Sans" panose="020B0503030501040103"/>
                  <a:sym typeface="Canva Sans" panose="020B0503030501040103"/>
                </a:rPr>
                <a:t>oy drew the attention of many.</a:t>
              </a:r>
              <a:endParaRPr lang="en-US" sz="1395">
                <a:solidFill>
                  <a:srgbClr val="000000"/>
                </a:solidFill>
                <a:latin typeface="Canva Sans" panose="020B0503030501040103"/>
                <a:ea typeface="Canva Sans" panose="020B0503030501040103"/>
                <a:cs typeface="Canva Sans" panose="020B0503030501040103"/>
                <a:sym typeface="Canva Sans" panose="020B0503030501040103"/>
              </a:endParaRPr>
            </a:p>
          </p:txBody>
        </p:sp>
      </p:grpSp>
      <p:sp>
        <p:nvSpPr>
          <p:cNvPr id="6" name="TextBox 6"/>
          <p:cNvSpPr txBox="1"/>
          <p:nvPr/>
        </p:nvSpPr>
        <p:spPr>
          <a:xfrm>
            <a:off x="102870" y="99695"/>
            <a:ext cx="2191385" cy="274955"/>
          </a:xfrm>
          <a:prstGeom prst="rect">
            <a:avLst/>
          </a:prstGeom>
        </p:spPr>
        <p:txBody>
          <a:bodyPr lIns="0" tIns="0" rIns="0" bIns="0" rtlCol="0" anchor="t">
            <a:noAutofit/>
          </a:bodyPr>
          <a:lstStyle/>
          <a:p>
            <a:pPr algn="ctr">
              <a:lnSpc>
                <a:spcPts val="1765"/>
              </a:lnSpc>
              <a:spcBef>
                <a:spcPct val="0"/>
              </a:spcBef>
            </a:pPr>
            <a:r>
              <a:rPr lang="en-US" sz="1260">
                <a:solidFill>
                  <a:srgbClr val="FFFFFF"/>
                </a:solidFill>
                <a:latin typeface="Canva Sans" panose="020B0503030501040103"/>
                <a:ea typeface="Canva Sans" panose="020B0503030501040103"/>
                <a:cs typeface="Canva Sans" panose="020B0503030501040103"/>
                <a:sym typeface="Canva Sans" panose="020B0503030501040103"/>
              </a:rPr>
              <a:t>www.faithinthecloud.com</a:t>
            </a:r>
            <a:endParaRPr lang="en-US" sz="1260">
              <a:solidFill>
                <a:srgbClr val="FFFFFF"/>
              </a:solidFill>
              <a:latin typeface="Canva Sans" panose="020B0503030501040103"/>
              <a:ea typeface="Canva Sans" panose="020B0503030501040103"/>
              <a:cs typeface="Canva Sans" panose="020B0503030501040103"/>
              <a:sym typeface="Canva Sans" panose="020B0503030501040103"/>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685" y="0"/>
            <a:ext cx="12211685" cy="6969125"/>
          </a:xfrm>
          <a:custGeom>
            <a:avLst/>
            <a:gdLst/>
            <a:ahLst/>
            <a:cxnLst/>
            <a:rect l="l" t="t" r="r" b="b"/>
            <a:pathLst>
              <a:path w="12145740" h="6938254">
                <a:moveTo>
                  <a:pt x="0" y="0"/>
                </a:moveTo>
                <a:lnTo>
                  <a:pt x="12145740" y="0"/>
                </a:lnTo>
                <a:lnTo>
                  <a:pt x="12145740" y="6938254"/>
                </a:lnTo>
                <a:lnTo>
                  <a:pt x="0" y="6938254"/>
                </a:lnTo>
                <a:lnTo>
                  <a:pt x="0" y="0"/>
                </a:lnTo>
                <a:close/>
              </a:path>
            </a:pathLst>
          </a:custGeom>
          <a:blipFill>
            <a:blip r:embed="rId1"/>
            <a:stretch>
              <a:fillRect/>
            </a:stretch>
          </a:blipFill>
        </p:spPr>
      </p:sp>
      <p:sp>
        <p:nvSpPr>
          <p:cNvPr id="3" name="Freeform 3"/>
          <p:cNvSpPr/>
          <p:nvPr/>
        </p:nvSpPr>
        <p:spPr>
          <a:xfrm>
            <a:off x="6136546" y="5036161"/>
            <a:ext cx="5861397" cy="1531290"/>
          </a:xfrm>
          <a:custGeom>
            <a:avLst/>
            <a:gdLst/>
            <a:ahLst/>
            <a:cxnLst/>
            <a:rect l="l" t="t" r="r" b="b"/>
            <a:pathLst>
              <a:path w="5861397" h="1531290">
                <a:moveTo>
                  <a:pt x="0" y="0"/>
                </a:moveTo>
                <a:lnTo>
                  <a:pt x="5861397" y="0"/>
                </a:lnTo>
                <a:lnTo>
                  <a:pt x="5861397" y="1531290"/>
                </a:lnTo>
                <a:lnTo>
                  <a:pt x="0" y="15312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6367952" y="5493621"/>
            <a:ext cx="5341434" cy="855165"/>
          </a:xfrm>
          <a:prstGeom prst="rect">
            <a:avLst/>
          </a:prstGeom>
        </p:spPr>
        <p:txBody>
          <a:bodyPr lIns="0" tIns="0" rIns="0" bIns="0" rtlCol="0" anchor="t">
            <a:spAutoFit/>
          </a:bodyPr>
          <a:lstStyle/>
          <a:p>
            <a:pPr algn="ctr">
              <a:lnSpc>
                <a:spcPts val="1740"/>
              </a:lnSpc>
              <a:spcBef>
                <a:spcPct val="0"/>
              </a:spcBef>
            </a:pPr>
            <a:r>
              <a:rPr lang="en-US" sz="1240">
                <a:solidFill>
                  <a:srgbClr val="000000"/>
                </a:solidFill>
                <a:latin typeface="Canva Sans" panose="020B0503030501040103"/>
                <a:ea typeface="Canva Sans" panose="020B0503030501040103"/>
                <a:cs typeface="Canva Sans" panose="020B0503030501040103"/>
                <a:sym typeface="Canva Sans" panose="020B0503030501040103"/>
              </a:rPr>
              <a:t>Because of their unity, love, and faith, God added more people to their group every single day. The church was growing—not through programs, but through</a:t>
            </a:r>
            <a:r>
              <a:rPr lang="en-US" sz="1240">
                <a:solidFill>
                  <a:srgbClr val="000000"/>
                </a:solidFill>
                <a:latin typeface="Canva Sans" panose="020B0503030501040103"/>
                <a:ea typeface="Canva Sans" panose="020B0503030501040103"/>
                <a:cs typeface="Canva Sans" panose="020B0503030501040103"/>
                <a:sym typeface="Canva Sans" panose="020B0503030501040103"/>
              </a:rPr>
              <a:t> the powerful presence of God in their lives.</a:t>
            </a:r>
            <a:endParaRPr lang="en-US" sz="1240">
              <a:solidFill>
                <a:srgbClr val="000000"/>
              </a:solidFill>
              <a:latin typeface="Canva Sans" panose="020B0503030501040103"/>
              <a:ea typeface="Canva Sans" panose="020B0503030501040103"/>
              <a:cs typeface="Canva Sans" panose="020B0503030501040103"/>
              <a:sym typeface="Canva Sans" panose="020B0503030501040103"/>
            </a:endParaRPr>
          </a:p>
          <a:p>
            <a:pPr algn="ctr">
              <a:lnSpc>
                <a:spcPts val="1740"/>
              </a:lnSpc>
              <a:spcBef>
                <a:spcPct val="0"/>
              </a:spcBef>
            </a:pPr>
          </a:p>
        </p:txBody>
      </p:sp>
      <p:sp>
        <p:nvSpPr>
          <p:cNvPr id="5" name="TextBox 5"/>
          <p:cNvSpPr txBox="1"/>
          <p:nvPr/>
        </p:nvSpPr>
        <p:spPr>
          <a:xfrm>
            <a:off x="102870" y="99695"/>
            <a:ext cx="2228850" cy="264160"/>
          </a:xfrm>
          <a:prstGeom prst="rect">
            <a:avLst/>
          </a:prstGeom>
        </p:spPr>
        <p:txBody>
          <a:bodyPr lIns="0" tIns="0" rIns="0" bIns="0" rtlCol="0" anchor="t">
            <a:noAutofit/>
          </a:bodyPr>
          <a:lstStyle/>
          <a:p>
            <a:pPr algn="ctr">
              <a:lnSpc>
                <a:spcPts val="1765"/>
              </a:lnSpc>
              <a:spcBef>
                <a:spcPct val="0"/>
              </a:spcBef>
            </a:pPr>
            <a:r>
              <a:rPr lang="en-US" sz="1260">
                <a:solidFill>
                  <a:srgbClr val="FFFFFF"/>
                </a:solidFill>
                <a:latin typeface="Canva Sans" panose="020B0503030501040103"/>
                <a:ea typeface="Canva Sans" panose="020B0503030501040103"/>
                <a:cs typeface="Canva Sans" panose="020B0503030501040103"/>
                <a:sym typeface="Canva Sans" panose="020B0503030501040103"/>
              </a:rPr>
              <a:t>www.faithinthecloud.com</a:t>
            </a:r>
            <a:endParaRPr lang="en-US" sz="1260">
              <a:solidFill>
                <a:srgbClr val="FFFFFF"/>
              </a:solidFill>
              <a:latin typeface="Canva Sans" panose="020B0503030501040103"/>
              <a:ea typeface="Canva Sans" panose="020B0503030501040103"/>
              <a:cs typeface="Canva Sans" panose="020B0503030501040103"/>
              <a:sym typeface="Canva Sans" panose="020B0503030501040103"/>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1375</Words>
  <Application>WPS Presentation</Application>
  <PresentationFormat>On-screen Show (4:3)</PresentationFormat>
  <Paragraphs>29</Paragraphs>
  <Slides>7</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7</vt:i4>
      </vt:variant>
    </vt:vector>
  </HeadingPairs>
  <TitlesOfParts>
    <vt:vector size="18" baseType="lpstr">
      <vt:lpstr>Arial</vt:lpstr>
      <vt:lpstr>SimSun</vt:lpstr>
      <vt:lpstr>Wingdings</vt:lpstr>
      <vt:lpstr>League Spartan</vt:lpstr>
      <vt:lpstr>Space Mono Bold</vt:lpstr>
      <vt:lpstr>Canva Sans</vt:lpstr>
      <vt:lpstr>Microsoft YaHei</vt:lpstr>
      <vt:lpstr>Arial Unicode MS</vt:lpstr>
      <vt:lpstr>Calibri</vt:lpstr>
      <vt:lpstr>Arial Black</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Nxtgen stories</dc:title>
  <dc:creator/>
  <cp:lastModifiedBy>Paul Valenzuela</cp:lastModifiedBy>
  <cp:revision>2</cp:revision>
  <dcterms:created xsi:type="dcterms:W3CDTF">2006-08-16T00:00:00Z</dcterms:created>
  <dcterms:modified xsi:type="dcterms:W3CDTF">2025-06-23T08:34:22Z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A301F64490284BB588501E832EA2EE1A_12</vt:lpwstr>
  </property>
  <property fmtid="{D5CDD505-2E9C-101B-9397-08002B2CF9AE}" pid="3" name="KSOProductBuildVer">
    <vt:lpwstr>2057-12.2.0.21601</vt:lpwstr>
  </property>
</Properties>
</file>