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5"/>
  </p:notesMasterIdLst>
  <p:sldIdLst>
    <p:sldId id="256" r:id="rId2"/>
    <p:sldId id="274" r:id="rId3"/>
    <p:sldId id="257" r:id="rId4"/>
    <p:sldId id="258" r:id="rId5"/>
    <p:sldId id="259" r:id="rId6"/>
    <p:sldId id="260" r:id="rId7"/>
    <p:sldId id="261" r:id="rId8"/>
    <p:sldId id="279" r:id="rId9"/>
    <p:sldId id="262" r:id="rId10"/>
    <p:sldId id="283" r:id="rId11"/>
    <p:sldId id="263" r:id="rId12"/>
    <p:sldId id="264" r:id="rId13"/>
    <p:sldId id="276" r:id="rId14"/>
    <p:sldId id="277" r:id="rId15"/>
    <p:sldId id="280" r:id="rId16"/>
    <p:sldId id="281" r:id="rId17"/>
    <p:sldId id="282" r:id="rId18"/>
    <p:sldId id="266" r:id="rId19"/>
    <p:sldId id="268" r:id="rId20"/>
    <p:sldId id="269" r:id="rId21"/>
    <p:sldId id="270" r:id="rId22"/>
    <p:sldId id="271" r:id="rId23"/>
    <p:sldId id="273" r:id="rId24"/>
  </p:sldIdLst>
  <p:sldSz cx="14630400" cy="8229600"/>
  <p:notesSz cx="8229600" cy="14630400"/>
  <p:embeddedFontLst>
    <p:embeddedFont>
      <p:font typeface="Arimo" panose="020B0604020202020204" charset="0"/>
      <p:regular r:id="rId26"/>
    </p:embeddedFont>
  </p:embeddedFontLst>
  <p:defaultText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93" d="100"/>
          <a:sy n="93" d="100"/>
        </p:scale>
        <p:origin x="52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102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C5C2E-BEB9-2F65-66CE-52F3ABC558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CAC3ED-AC7F-641D-EE16-3C176EE28E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4440A6-7415-0321-8002-5B0AD443C2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93F1D9-07D1-5431-CF83-FA58252FFC78}"/>
              </a:ext>
            </a:extLst>
          </p:cNvPr>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3062240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2BF21-5DCC-46FC-7B60-C7A80AFD07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A11FF7-52EC-C907-00CA-40244943E0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C77230-D303-B4C4-A7D6-028A49CB74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749FD7-78FF-DB39-37FA-78874CA1078F}"/>
              </a:ext>
            </a:extLst>
          </p:cNvPr>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3779226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39590-B447-B93E-AC14-977AE6E2A8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0DE2EA-7A1A-8305-3C16-4EC454F8F6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BBA474-46A0-E8BC-BA4D-D952E00304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C73A94-DC23-0C97-A254-9952660C6F8A}"/>
              </a:ext>
            </a:extLst>
          </p:cNvPr>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922640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B0E60-3BAC-92EF-8596-94DDA40EAB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80A750-3AA4-4B24-622C-81612616B0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EE3EB3-D911-A622-4EAC-5FE127D44F4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939B65-C449-743C-2BBB-4D3E99ECCCA1}"/>
              </a:ext>
            </a:extLst>
          </p:cNvPr>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332886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ACF9B-BD3A-B02A-11E9-77419B97CB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8AAFBB-B7FC-3518-4F19-6B8383B9A5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90289C-B76C-5AC9-34F4-977E35A091C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C9BDEC-E7AE-3961-C1D4-27156730279D}"/>
              </a:ext>
            </a:extLst>
          </p:cNvPr>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862469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50D48"/>
          </a:solidFill>
          <a:ln/>
        </p:spPr>
      </p:sp>
      <p:sp>
        <p:nvSpPr>
          <p:cNvPr id="3" name="Shape 1"/>
          <p:cNvSpPr/>
          <p:nvPr/>
        </p:nvSpPr>
        <p:spPr>
          <a:xfrm>
            <a:off x="0" y="0"/>
            <a:ext cx="14630400" cy="8229600"/>
          </a:xfrm>
          <a:prstGeom prst="rect">
            <a:avLst/>
          </a:prstGeom>
          <a:solidFill>
            <a:srgbClr val="0C0A33"/>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50D48"/>
          </a:solidFill>
          <a:ln/>
        </p:spPr>
      </p:sp>
      <p:sp>
        <p:nvSpPr>
          <p:cNvPr id="3" name="Shape 1"/>
          <p:cNvSpPr/>
          <p:nvPr/>
        </p:nvSpPr>
        <p:spPr>
          <a:xfrm>
            <a:off x="0" y="0"/>
            <a:ext cx="14630400" cy="8229600"/>
          </a:xfrm>
          <a:prstGeom prst="rect">
            <a:avLst/>
          </a:prstGeom>
          <a:solidFill>
            <a:srgbClr val="0C0A33"/>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50D48"/>
          </a:solidFill>
          <a:ln/>
        </p:spPr>
      </p:sp>
      <p:sp>
        <p:nvSpPr>
          <p:cNvPr id="3" name="Shape 1"/>
          <p:cNvSpPr/>
          <p:nvPr/>
        </p:nvSpPr>
        <p:spPr>
          <a:xfrm>
            <a:off x="0" y="0"/>
            <a:ext cx="14630400" cy="8229600"/>
          </a:xfrm>
          <a:prstGeom prst="rect">
            <a:avLst/>
          </a:prstGeom>
          <a:solidFill>
            <a:srgbClr val="0C0A33"/>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50D48"/>
          </a:solidFill>
          <a:ln/>
        </p:spPr>
      </p:sp>
      <p:sp>
        <p:nvSpPr>
          <p:cNvPr id="3" name="Shape 1"/>
          <p:cNvSpPr/>
          <p:nvPr/>
        </p:nvSpPr>
        <p:spPr>
          <a:xfrm>
            <a:off x="0" y="0"/>
            <a:ext cx="14630400" cy="8229600"/>
          </a:xfrm>
          <a:prstGeom prst="rect">
            <a:avLst/>
          </a:prstGeom>
          <a:solidFill>
            <a:srgbClr val="0C0A33"/>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50D48"/>
          </a:solidFill>
          <a:ln/>
        </p:spPr>
      </p:sp>
      <p:sp>
        <p:nvSpPr>
          <p:cNvPr id="3" name="Shape 1"/>
          <p:cNvSpPr/>
          <p:nvPr/>
        </p:nvSpPr>
        <p:spPr>
          <a:xfrm>
            <a:off x="0" y="0"/>
            <a:ext cx="14630400" cy="8229600"/>
          </a:xfrm>
          <a:prstGeom prst="rect">
            <a:avLst/>
          </a:prstGeom>
          <a:solidFill>
            <a:srgbClr val="0C0A33"/>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50D48"/>
          </a:solidFill>
          <a:ln/>
        </p:spPr>
      </p:sp>
      <p:sp>
        <p:nvSpPr>
          <p:cNvPr id="3" name="Shape 1"/>
          <p:cNvSpPr/>
          <p:nvPr/>
        </p:nvSpPr>
        <p:spPr>
          <a:xfrm>
            <a:off x="0" y="0"/>
            <a:ext cx="14630400" cy="8229600"/>
          </a:xfrm>
          <a:prstGeom prst="rect">
            <a:avLst/>
          </a:prstGeom>
          <a:solidFill>
            <a:srgbClr val="0C0A33"/>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50D48"/>
          </a:solidFill>
          <a:ln/>
        </p:spPr>
      </p:sp>
      <p:sp>
        <p:nvSpPr>
          <p:cNvPr id="3" name="Shape 1"/>
          <p:cNvSpPr/>
          <p:nvPr/>
        </p:nvSpPr>
        <p:spPr>
          <a:xfrm>
            <a:off x="0" y="0"/>
            <a:ext cx="14630400" cy="8229600"/>
          </a:xfrm>
          <a:prstGeom prst="rect">
            <a:avLst/>
          </a:prstGeom>
          <a:solidFill>
            <a:srgbClr val="0C0A33"/>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50D48"/>
          </a:solidFill>
          <a:ln/>
        </p:spPr>
      </p:sp>
      <p:sp>
        <p:nvSpPr>
          <p:cNvPr id="3" name="Shape 1"/>
          <p:cNvSpPr/>
          <p:nvPr/>
        </p:nvSpPr>
        <p:spPr>
          <a:xfrm>
            <a:off x="0" y="0"/>
            <a:ext cx="14630400" cy="8229600"/>
          </a:xfrm>
          <a:prstGeom prst="rect">
            <a:avLst/>
          </a:prstGeom>
          <a:solidFill>
            <a:srgbClr val="0C0A33"/>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50D48"/>
          </a:solidFill>
          <a:ln/>
        </p:spPr>
      </p:sp>
      <p:sp>
        <p:nvSpPr>
          <p:cNvPr id="3" name="Shape 1"/>
          <p:cNvSpPr/>
          <p:nvPr/>
        </p:nvSpPr>
        <p:spPr>
          <a:xfrm>
            <a:off x="0" y="0"/>
            <a:ext cx="14630400" cy="8229600"/>
          </a:xfrm>
          <a:prstGeom prst="rect">
            <a:avLst/>
          </a:prstGeom>
          <a:solidFill>
            <a:srgbClr val="0C0A33"/>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50D48"/>
          </a:solidFill>
          <a:ln/>
        </p:spPr>
      </p:sp>
      <p:sp>
        <p:nvSpPr>
          <p:cNvPr id="3" name="Shape 1"/>
          <p:cNvSpPr/>
          <p:nvPr/>
        </p:nvSpPr>
        <p:spPr>
          <a:xfrm>
            <a:off x="0" y="0"/>
            <a:ext cx="14630400" cy="8229600"/>
          </a:xfrm>
          <a:prstGeom prst="rect">
            <a:avLst/>
          </a:prstGeom>
          <a:solidFill>
            <a:srgbClr val="0C0A33"/>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50D48"/>
          </a:solidFill>
          <a:ln/>
        </p:spPr>
      </p:sp>
      <p:sp>
        <p:nvSpPr>
          <p:cNvPr id="3" name="Shape 1"/>
          <p:cNvSpPr/>
          <p:nvPr/>
        </p:nvSpPr>
        <p:spPr>
          <a:xfrm>
            <a:off x="0" y="0"/>
            <a:ext cx="14630400" cy="8229600"/>
          </a:xfrm>
          <a:prstGeom prst="rect">
            <a:avLst/>
          </a:prstGeom>
          <a:solidFill>
            <a:srgbClr val="0C0A33"/>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50D48"/>
          </a:solidFill>
          <a:ln/>
        </p:spPr>
      </p:sp>
      <p:sp>
        <p:nvSpPr>
          <p:cNvPr id="3" name="Shape 1"/>
          <p:cNvSpPr/>
          <p:nvPr/>
        </p:nvSpPr>
        <p:spPr>
          <a:xfrm>
            <a:off x="0" y="0"/>
            <a:ext cx="14630400" cy="8229600"/>
          </a:xfrm>
          <a:prstGeom prst="rect">
            <a:avLst/>
          </a:prstGeom>
          <a:solidFill>
            <a:srgbClr val="0C0A33"/>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50D48"/>
          </a:solidFill>
          <a:ln/>
        </p:spPr>
      </p:sp>
      <p:sp>
        <p:nvSpPr>
          <p:cNvPr id="3" name="Shape 1"/>
          <p:cNvSpPr/>
          <p:nvPr/>
        </p:nvSpPr>
        <p:spPr>
          <a:xfrm>
            <a:off x="0" y="0"/>
            <a:ext cx="14630400" cy="8229600"/>
          </a:xfrm>
          <a:prstGeom prst="rect">
            <a:avLst/>
          </a:prstGeom>
          <a:solidFill>
            <a:srgbClr val="0C0A33"/>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50D48"/>
          </a:solidFill>
          <a:ln/>
        </p:spPr>
      </p:sp>
      <p:sp>
        <p:nvSpPr>
          <p:cNvPr id="3" name="Shape 1"/>
          <p:cNvSpPr/>
          <p:nvPr/>
        </p:nvSpPr>
        <p:spPr>
          <a:xfrm>
            <a:off x="0" y="0"/>
            <a:ext cx="14630400" cy="8229600"/>
          </a:xfrm>
          <a:prstGeom prst="rect">
            <a:avLst/>
          </a:prstGeom>
          <a:solidFill>
            <a:srgbClr val="0C0A33"/>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50D48"/>
          </a:solidFill>
          <a:ln/>
        </p:spPr>
      </p:sp>
      <p:sp>
        <p:nvSpPr>
          <p:cNvPr id="3" name="Shape 1"/>
          <p:cNvSpPr/>
          <p:nvPr/>
        </p:nvSpPr>
        <p:spPr>
          <a:xfrm>
            <a:off x="0" y="0"/>
            <a:ext cx="14630400" cy="8229600"/>
          </a:xfrm>
          <a:prstGeom prst="rect">
            <a:avLst/>
          </a:prstGeom>
          <a:solidFill>
            <a:srgbClr val="0C0A33"/>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50D48"/>
          </a:solidFill>
          <a:ln/>
        </p:spPr>
      </p:sp>
      <p:sp>
        <p:nvSpPr>
          <p:cNvPr id="3" name="Shape 1"/>
          <p:cNvSpPr/>
          <p:nvPr/>
        </p:nvSpPr>
        <p:spPr>
          <a:xfrm>
            <a:off x="0" y="0"/>
            <a:ext cx="14630400" cy="8229600"/>
          </a:xfrm>
          <a:prstGeom prst="rect">
            <a:avLst/>
          </a:prstGeom>
          <a:solidFill>
            <a:srgbClr val="0C0A33"/>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50D48"/>
          </a:solidFill>
          <a:ln/>
        </p:spPr>
      </p:sp>
      <p:sp>
        <p:nvSpPr>
          <p:cNvPr id="3" name="Shape 1"/>
          <p:cNvSpPr/>
          <p:nvPr/>
        </p:nvSpPr>
        <p:spPr>
          <a:xfrm>
            <a:off x="0" y="0"/>
            <a:ext cx="14630400" cy="8229600"/>
          </a:xfrm>
          <a:prstGeom prst="rect">
            <a:avLst/>
          </a:prstGeom>
          <a:solidFill>
            <a:srgbClr val="0C0A33"/>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50D48"/>
          </a:solidFill>
          <a:ln/>
        </p:spPr>
      </p:sp>
      <p:sp>
        <p:nvSpPr>
          <p:cNvPr id="3" name="Shape 1"/>
          <p:cNvSpPr/>
          <p:nvPr/>
        </p:nvSpPr>
        <p:spPr>
          <a:xfrm>
            <a:off x="0" y="0"/>
            <a:ext cx="14630400" cy="8229600"/>
          </a:xfrm>
          <a:prstGeom prst="rect">
            <a:avLst/>
          </a:prstGeom>
          <a:solidFill>
            <a:srgbClr val="0C0A33"/>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2.png"/><Relationship Id="rId7" Type="http://schemas.openxmlformats.org/officeDocument/2006/relationships/image" Target="../media/image21.jpg"/><Relationship Id="rId12"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0.jpg"/><Relationship Id="rId11" Type="http://schemas.openxmlformats.org/officeDocument/2006/relationships/image" Target="../media/image25.jpg"/><Relationship Id="rId5" Type="http://schemas.openxmlformats.org/officeDocument/2006/relationships/image" Target="../media/image19.jpg"/><Relationship Id="rId10" Type="http://schemas.openxmlformats.org/officeDocument/2006/relationships/image" Target="../media/image24.jpg"/><Relationship Id="rId4" Type="http://schemas.openxmlformats.org/officeDocument/2006/relationships/image" Target="../media/image3.png"/><Relationship Id="rId9"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1.jpeg"/><Relationship Id="rId7"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5.png"/><Relationship Id="rId7"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9.png"/><Relationship Id="rId7"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3.png"/><Relationship Id="rId7"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2.png"/><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hyperlink" Target="nebulagames.org" TargetMode="External"/><Relationship Id="rId7"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hyperlink" Target="mailto:info@nebulagames.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4.jpeg"/><Relationship Id="rId12"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3.jpeg"/><Relationship Id="rId11" Type="http://schemas.openxmlformats.org/officeDocument/2006/relationships/image" Target="../media/image3.png"/><Relationship Id="rId5" Type="http://schemas.openxmlformats.org/officeDocument/2006/relationships/image" Target="../media/image12.png"/><Relationship Id="rId10" Type="http://schemas.openxmlformats.org/officeDocument/2006/relationships/image" Target="../media/image2.png"/><Relationship Id="rId4" Type="http://schemas.openxmlformats.org/officeDocument/2006/relationships/image" Target="../media/image11.png"/><Relationship Id="rId9"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3" name="Text 0"/>
          <p:cNvSpPr/>
          <p:nvPr/>
        </p:nvSpPr>
        <p:spPr>
          <a:xfrm>
            <a:off x="3580923" y="2330205"/>
            <a:ext cx="7468553" cy="1432191"/>
          </a:xfrm>
          <a:prstGeom prst="rect">
            <a:avLst/>
          </a:prstGeom>
          <a:noFill/>
          <a:ln/>
        </p:spPr>
        <p:txBody>
          <a:bodyPr wrap="square" lIns="0" tIns="0" rIns="0" bIns="0" rtlCol="0" anchor="t"/>
          <a:lstStyle/>
          <a:p>
            <a:pPr marL="0" indent="0" algn="ctr">
              <a:lnSpc>
                <a:spcPts val="5500"/>
              </a:lnSpc>
              <a:buNone/>
            </a:pPr>
            <a:r>
              <a:rPr lang="en-US" sz="6000" b="1" dirty="0">
                <a:solidFill>
                  <a:srgbClr val="FFFFFF"/>
                </a:solidFill>
                <a:latin typeface="Syne Bold" pitchFamily="34" charset="0"/>
                <a:ea typeface="Syne Bold" pitchFamily="34" charset="-122"/>
                <a:cs typeface="Syne Bold" pitchFamily="34" charset="-120"/>
              </a:rPr>
              <a:t>NEBULA GAMES’E </a:t>
            </a:r>
            <a:br>
              <a:rPr lang="tr-TR" sz="4400" b="1" dirty="0">
                <a:solidFill>
                  <a:srgbClr val="FFFFFF"/>
                </a:solidFill>
                <a:latin typeface="Syne Bold" pitchFamily="34" charset="0"/>
                <a:ea typeface="Syne Bold" pitchFamily="34" charset="-122"/>
                <a:cs typeface="Syne Bold" pitchFamily="34" charset="-120"/>
              </a:rPr>
            </a:br>
            <a:r>
              <a:rPr lang="en-US" sz="4400" b="1" dirty="0">
                <a:solidFill>
                  <a:srgbClr val="FFFFFF"/>
                </a:solidFill>
                <a:latin typeface="Syne Bold" pitchFamily="34" charset="0"/>
                <a:ea typeface="Syne Bold" pitchFamily="34" charset="-122"/>
                <a:cs typeface="Syne Bold" pitchFamily="34" charset="-120"/>
              </a:rPr>
              <a:t>HO</a:t>
            </a:r>
            <a:r>
              <a:rPr lang="tr-TR" sz="4400" b="1" dirty="0">
                <a:solidFill>
                  <a:srgbClr val="FFFFFF"/>
                </a:solidFill>
                <a:latin typeface="Syne Bold" pitchFamily="34" charset="0"/>
                <a:ea typeface="Syne Bold" pitchFamily="34" charset="-122"/>
                <a:cs typeface="Syne Bold" pitchFamily="34" charset="-120"/>
              </a:rPr>
              <a:t>ŞGELDİNİZ</a:t>
            </a:r>
            <a:endParaRPr lang="en-US" sz="4400" dirty="0"/>
          </a:p>
        </p:txBody>
      </p:sp>
      <p:pic>
        <p:nvPicPr>
          <p:cNvPr id="6" name="Picture 5" descr="A logo of a video game&#10;&#10;AI-generated content may be incorrect.">
            <a:extLst>
              <a:ext uri="{FF2B5EF4-FFF2-40B4-BE49-F238E27FC236}">
                <a16:creationId xmlns:a16="http://schemas.microsoft.com/office/drawing/2014/main" id="{6B13EFFE-3775-C51A-D169-DE9B9702B6C8}"/>
              </a:ext>
            </a:extLst>
          </p:cNvPr>
          <p:cNvPicPr>
            <a:picLocks noChangeAspect="1"/>
          </p:cNvPicPr>
          <p:nvPr/>
        </p:nvPicPr>
        <p:blipFill>
          <a:blip r:embed="rId3"/>
          <a:srcRect l="32051" t="19126" r="32269" b="46346"/>
          <a:stretch/>
        </p:blipFill>
        <p:spPr>
          <a:xfrm>
            <a:off x="0" y="7368806"/>
            <a:ext cx="889487" cy="860794"/>
          </a:xfrm>
          <a:prstGeom prst="rect">
            <a:avLst/>
          </a:prstGeom>
        </p:spPr>
      </p:pic>
      <p:pic>
        <p:nvPicPr>
          <p:cNvPr id="8" name="Picture 7">
            <a:extLst>
              <a:ext uri="{FF2B5EF4-FFF2-40B4-BE49-F238E27FC236}">
                <a16:creationId xmlns:a16="http://schemas.microsoft.com/office/drawing/2014/main" id="{B4B8DF45-F7C8-91D9-2762-7CE51BFA7679}"/>
              </a:ext>
            </a:extLst>
          </p:cNvPr>
          <p:cNvPicPr>
            <a:picLocks noChangeAspect="1"/>
          </p:cNvPicPr>
          <p:nvPr/>
        </p:nvPicPr>
        <p:blipFill>
          <a:blip r:embed="rId4"/>
          <a:stretch>
            <a:fillRect/>
          </a:stretch>
        </p:blipFill>
        <p:spPr>
          <a:xfrm>
            <a:off x="12871048" y="7799203"/>
            <a:ext cx="1759352" cy="390580"/>
          </a:xfrm>
          <a:prstGeom prst="rect">
            <a:avLst/>
          </a:prstGeom>
        </p:spPr>
      </p:pic>
      <p:sp>
        <p:nvSpPr>
          <p:cNvPr id="10" name="Text 1">
            <a:extLst>
              <a:ext uri="{FF2B5EF4-FFF2-40B4-BE49-F238E27FC236}">
                <a16:creationId xmlns:a16="http://schemas.microsoft.com/office/drawing/2014/main" id="{22EA0BDF-691E-ADEF-A3AA-0F2A194A3453}"/>
              </a:ext>
            </a:extLst>
          </p:cNvPr>
          <p:cNvSpPr/>
          <p:nvPr/>
        </p:nvSpPr>
        <p:spPr>
          <a:xfrm>
            <a:off x="10159379" y="7740042"/>
            <a:ext cx="2102402" cy="519192"/>
          </a:xfrm>
          <a:prstGeom prst="rect">
            <a:avLst/>
          </a:prstGeom>
          <a:noFill/>
          <a:ln/>
        </p:spPr>
        <p:txBody>
          <a:bodyPr wrap="square" lIns="0" tIns="0" rIns="0" bIns="0" rtlCol="0" anchor="t"/>
          <a:lstStyle/>
          <a:p>
            <a:pPr marL="0" indent="0">
              <a:lnSpc>
                <a:spcPts val="3000"/>
              </a:lnSpc>
              <a:buNone/>
            </a:pPr>
            <a:r>
              <a:rPr lang="en-US" sz="1850" dirty="0">
                <a:solidFill>
                  <a:srgbClr val="D9E1FF"/>
                </a:solidFill>
                <a:latin typeface="Arimo" pitchFamily="34" charset="0"/>
                <a:ea typeface="Arimo" pitchFamily="34" charset="-122"/>
                <a:cs typeface="Arimo" pitchFamily="34" charset="-120"/>
              </a:rPr>
              <a:t>in cooperation with</a:t>
            </a:r>
            <a:endParaRPr lang="en-US" sz="1850" dirty="0"/>
          </a:p>
        </p:txBody>
      </p:sp>
      <p:pic>
        <p:nvPicPr>
          <p:cNvPr id="12" name="Picture 11" descr="A logo of a infinity symbol&#10;&#10;AI-generated content may be incorrect.">
            <a:extLst>
              <a:ext uri="{FF2B5EF4-FFF2-40B4-BE49-F238E27FC236}">
                <a16:creationId xmlns:a16="http://schemas.microsoft.com/office/drawing/2014/main" id="{513C03C1-7D86-7A77-7991-C75EFACEF844}"/>
              </a:ext>
            </a:extLst>
          </p:cNvPr>
          <p:cNvPicPr>
            <a:picLocks noChangeAspect="1"/>
          </p:cNvPicPr>
          <p:nvPr/>
        </p:nvPicPr>
        <p:blipFill>
          <a:blip r:embed="rId5"/>
          <a:srcRect l="25816" t="27727" r="25116" b="30939"/>
          <a:stretch/>
        </p:blipFill>
        <p:spPr>
          <a:xfrm>
            <a:off x="12169370" y="6675593"/>
            <a:ext cx="2405425" cy="1386426"/>
          </a:xfrm>
          <a:prstGeom prst="rect">
            <a:avLst/>
          </a:prstGeom>
        </p:spPr>
      </p:pic>
      <p:pic>
        <p:nvPicPr>
          <p:cNvPr id="14" name="Picture 13" descr="A logo on a black background&#10;&#10;AI-generated content may be incorrect.">
            <a:extLst>
              <a:ext uri="{FF2B5EF4-FFF2-40B4-BE49-F238E27FC236}">
                <a16:creationId xmlns:a16="http://schemas.microsoft.com/office/drawing/2014/main" id="{D55B4416-1005-82D0-7A33-107EC87A0AEB}"/>
              </a:ext>
            </a:extLst>
          </p:cNvPr>
          <p:cNvPicPr>
            <a:picLocks noChangeAspect="1"/>
          </p:cNvPicPr>
          <p:nvPr/>
        </p:nvPicPr>
        <p:blipFill>
          <a:blip r:embed="rId6"/>
          <a:stretch>
            <a:fillRect/>
          </a:stretch>
        </p:blipFill>
        <p:spPr>
          <a:xfrm>
            <a:off x="5373546" y="3879885"/>
            <a:ext cx="3883306" cy="3883306"/>
          </a:xfrm>
          <a:prstGeom prst="rect">
            <a:avLst/>
          </a:prstGeom>
        </p:spPr>
      </p:pic>
    </p:spTree>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ACF8B-15B1-F73C-3703-4503B27BBF4F}"/>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4E087B2D-C6DB-1280-9172-56DF42AAB674}"/>
              </a:ext>
            </a:extLst>
          </p:cNvPr>
          <p:cNvSpPr/>
          <p:nvPr/>
        </p:nvSpPr>
        <p:spPr>
          <a:xfrm>
            <a:off x="837724" y="1663541"/>
            <a:ext cx="12590145" cy="704017"/>
          </a:xfrm>
          <a:prstGeom prst="rect">
            <a:avLst/>
          </a:prstGeom>
          <a:noFill/>
          <a:ln/>
        </p:spPr>
        <p:txBody>
          <a:bodyPr wrap="none" lIns="0" tIns="0" rIns="0" bIns="0" rtlCol="0" anchor="t"/>
          <a:lstStyle/>
          <a:p>
            <a:pPr marL="0" indent="0">
              <a:lnSpc>
                <a:spcPts val="5500"/>
              </a:lnSpc>
              <a:buNone/>
            </a:pPr>
            <a:r>
              <a:rPr lang="tr-TR" sz="4400" b="1" dirty="0">
                <a:solidFill>
                  <a:srgbClr val="FFFFFF"/>
                </a:solidFill>
                <a:ea typeface="Syne Bold" pitchFamily="34" charset="-122"/>
              </a:rPr>
              <a:t>Şuanki </a:t>
            </a:r>
            <a:r>
              <a:rPr lang="en-US" sz="4400" b="1" dirty="0" err="1">
                <a:solidFill>
                  <a:srgbClr val="FFFFFF"/>
                </a:solidFill>
                <a:ea typeface="Syne Bold" pitchFamily="34" charset="-122"/>
              </a:rPr>
              <a:t>aktif</a:t>
            </a:r>
            <a:r>
              <a:rPr lang="en-US" sz="4400" b="1" dirty="0">
                <a:solidFill>
                  <a:srgbClr val="FFFFFF"/>
                </a:solidFill>
                <a:ea typeface="Syne Bold" pitchFamily="34" charset="-122"/>
              </a:rPr>
              <a:t> </a:t>
            </a:r>
            <a:r>
              <a:rPr lang="tr-TR" sz="4400" b="1" dirty="0">
                <a:solidFill>
                  <a:srgbClr val="FFFFFF"/>
                </a:solidFill>
                <a:ea typeface="Syne Bold" pitchFamily="34" charset="-122"/>
              </a:rPr>
              <a:t>projelerimiz</a:t>
            </a:r>
            <a:endParaRPr lang="en-US" sz="4400" dirty="0"/>
          </a:p>
        </p:txBody>
      </p:sp>
      <p:pic>
        <p:nvPicPr>
          <p:cNvPr id="15" name="Picture 14" descr="A logo of a video game&#10;&#10;AI-generated content may be incorrect.">
            <a:extLst>
              <a:ext uri="{FF2B5EF4-FFF2-40B4-BE49-F238E27FC236}">
                <a16:creationId xmlns:a16="http://schemas.microsoft.com/office/drawing/2014/main" id="{4A9E133A-8D4E-50E3-D080-732EEEA9CD17}"/>
              </a:ext>
            </a:extLst>
          </p:cNvPr>
          <p:cNvPicPr>
            <a:picLocks noChangeAspect="1"/>
          </p:cNvPicPr>
          <p:nvPr/>
        </p:nvPicPr>
        <p:blipFill>
          <a:blip r:embed="rId3"/>
          <a:srcRect l="32051" t="19126" r="32269" b="46346"/>
          <a:stretch/>
        </p:blipFill>
        <p:spPr>
          <a:xfrm>
            <a:off x="0" y="7368806"/>
            <a:ext cx="889487" cy="860794"/>
          </a:xfrm>
          <a:prstGeom prst="rect">
            <a:avLst/>
          </a:prstGeom>
        </p:spPr>
      </p:pic>
      <p:pic>
        <p:nvPicPr>
          <p:cNvPr id="16" name="Picture 15">
            <a:extLst>
              <a:ext uri="{FF2B5EF4-FFF2-40B4-BE49-F238E27FC236}">
                <a16:creationId xmlns:a16="http://schemas.microsoft.com/office/drawing/2014/main" id="{8919D7BE-52F8-599D-18F0-1FF9198E0467}"/>
              </a:ext>
            </a:extLst>
          </p:cNvPr>
          <p:cNvPicPr>
            <a:picLocks noChangeAspect="1"/>
          </p:cNvPicPr>
          <p:nvPr/>
        </p:nvPicPr>
        <p:blipFill>
          <a:blip r:embed="rId4"/>
          <a:stretch>
            <a:fillRect/>
          </a:stretch>
        </p:blipFill>
        <p:spPr>
          <a:xfrm>
            <a:off x="12871048" y="7799203"/>
            <a:ext cx="1759352" cy="390580"/>
          </a:xfrm>
          <a:prstGeom prst="rect">
            <a:avLst/>
          </a:prstGeom>
        </p:spPr>
      </p:pic>
      <p:pic>
        <p:nvPicPr>
          <p:cNvPr id="18" name="Picture 17" descr="A logo with text on it&#10;&#10;AI-generated content may be incorrect.">
            <a:extLst>
              <a:ext uri="{FF2B5EF4-FFF2-40B4-BE49-F238E27FC236}">
                <a16:creationId xmlns:a16="http://schemas.microsoft.com/office/drawing/2014/main" id="{E1543852-64DF-9BF0-654F-3D388EBD9E22}"/>
              </a:ext>
            </a:extLst>
          </p:cNvPr>
          <p:cNvPicPr>
            <a:picLocks noChangeAspect="1"/>
          </p:cNvPicPr>
          <p:nvPr/>
        </p:nvPicPr>
        <p:blipFill>
          <a:blip r:embed="rId5"/>
          <a:stretch>
            <a:fillRect/>
          </a:stretch>
        </p:blipFill>
        <p:spPr>
          <a:xfrm>
            <a:off x="4630353" y="2776767"/>
            <a:ext cx="2284777" cy="2284777"/>
          </a:xfrm>
          <a:prstGeom prst="rect">
            <a:avLst/>
          </a:prstGeom>
        </p:spPr>
      </p:pic>
      <p:pic>
        <p:nvPicPr>
          <p:cNvPr id="22" name="Picture 21" descr="A blue and purple text&#10;&#10;AI-generated content may be incorrect.">
            <a:extLst>
              <a:ext uri="{FF2B5EF4-FFF2-40B4-BE49-F238E27FC236}">
                <a16:creationId xmlns:a16="http://schemas.microsoft.com/office/drawing/2014/main" id="{7A52C8E6-1956-EEE5-0689-53FD7CDF67C5}"/>
              </a:ext>
            </a:extLst>
          </p:cNvPr>
          <p:cNvPicPr>
            <a:picLocks noChangeAspect="1"/>
          </p:cNvPicPr>
          <p:nvPr/>
        </p:nvPicPr>
        <p:blipFill>
          <a:blip r:embed="rId6"/>
          <a:stretch>
            <a:fillRect/>
          </a:stretch>
        </p:blipFill>
        <p:spPr>
          <a:xfrm>
            <a:off x="1960259" y="2776768"/>
            <a:ext cx="2284777" cy="2284777"/>
          </a:xfrm>
          <a:prstGeom prst="rect">
            <a:avLst/>
          </a:prstGeom>
        </p:spPr>
      </p:pic>
      <p:pic>
        <p:nvPicPr>
          <p:cNvPr id="24" name="Picture 23" descr="A logo with text on it&#10;&#10;AI-generated content may be incorrect.">
            <a:extLst>
              <a:ext uri="{FF2B5EF4-FFF2-40B4-BE49-F238E27FC236}">
                <a16:creationId xmlns:a16="http://schemas.microsoft.com/office/drawing/2014/main" id="{C5E57014-1BFD-A1D1-EC43-D8F919A1E0B4}"/>
              </a:ext>
            </a:extLst>
          </p:cNvPr>
          <p:cNvPicPr>
            <a:picLocks noChangeAspect="1"/>
          </p:cNvPicPr>
          <p:nvPr/>
        </p:nvPicPr>
        <p:blipFill>
          <a:blip r:embed="rId7"/>
          <a:stretch>
            <a:fillRect/>
          </a:stretch>
        </p:blipFill>
        <p:spPr>
          <a:xfrm>
            <a:off x="4632637" y="5297122"/>
            <a:ext cx="2284776" cy="2284776"/>
          </a:xfrm>
          <a:prstGeom prst="rect">
            <a:avLst/>
          </a:prstGeom>
        </p:spPr>
      </p:pic>
      <p:pic>
        <p:nvPicPr>
          <p:cNvPr id="26" name="Picture 25" descr="A logo with blue lights&#10;&#10;AI-generated content may be incorrect.">
            <a:extLst>
              <a:ext uri="{FF2B5EF4-FFF2-40B4-BE49-F238E27FC236}">
                <a16:creationId xmlns:a16="http://schemas.microsoft.com/office/drawing/2014/main" id="{06F19CAD-BFCD-8D5B-3AF0-71C9BE1ECA33}"/>
              </a:ext>
            </a:extLst>
          </p:cNvPr>
          <p:cNvPicPr>
            <a:picLocks noChangeAspect="1"/>
          </p:cNvPicPr>
          <p:nvPr/>
        </p:nvPicPr>
        <p:blipFill>
          <a:blip r:embed="rId8"/>
          <a:stretch>
            <a:fillRect/>
          </a:stretch>
        </p:blipFill>
        <p:spPr>
          <a:xfrm>
            <a:off x="7300447" y="2754349"/>
            <a:ext cx="2307195" cy="2307195"/>
          </a:xfrm>
          <a:prstGeom prst="rect">
            <a:avLst/>
          </a:prstGeom>
        </p:spPr>
      </p:pic>
      <p:pic>
        <p:nvPicPr>
          <p:cNvPr id="28" name="Picture 27" descr="A person in a helmet holding an object in a city&#10;&#10;AI-generated content may be incorrect.">
            <a:extLst>
              <a:ext uri="{FF2B5EF4-FFF2-40B4-BE49-F238E27FC236}">
                <a16:creationId xmlns:a16="http://schemas.microsoft.com/office/drawing/2014/main" id="{8CC07D74-2D70-4662-5451-15A71A5DC9C0}"/>
              </a:ext>
            </a:extLst>
          </p:cNvPr>
          <p:cNvPicPr>
            <a:picLocks noChangeAspect="1"/>
          </p:cNvPicPr>
          <p:nvPr/>
        </p:nvPicPr>
        <p:blipFill>
          <a:blip r:embed="rId9"/>
          <a:stretch>
            <a:fillRect/>
          </a:stretch>
        </p:blipFill>
        <p:spPr>
          <a:xfrm>
            <a:off x="9836005" y="2776768"/>
            <a:ext cx="2307195" cy="2307195"/>
          </a:xfrm>
          <a:prstGeom prst="rect">
            <a:avLst/>
          </a:prstGeom>
        </p:spPr>
      </p:pic>
      <p:pic>
        <p:nvPicPr>
          <p:cNvPr id="30" name="Picture 29" descr="A city with a sun and text&#10;&#10;AI-generated content may be incorrect.">
            <a:extLst>
              <a:ext uri="{FF2B5EF4-FFF2-40B4-BE49-F238E27FC236}">
                <a16:creationId xmlns:a16="http://schemas.microsoft.com/office/drawing/2014/main" id="{53DBEE17-EEDE-597A-8B3A-661A42E9E9E3}"/>
              </a:ext>
            </a:extLst>
          </p:cNvPr>
          <p:cNvPicPr>
            <a:picLocks noChangeAspect="1"/>
          </p:cNvPicPr>
          <p:nvPr/>
        </p:nvPicPr>
        <p:blipFill>
          <a:blip r:embed="rId10"/>
          <a:stretch>
            <a:fillRect/>
          </a:stretch>
        </p:blipFill>
        <p:spPr>
          <a:xfrm>
            <a:off x="9836005" y="5274702"/>
            <a:ext cx="2307195" cy="2307195"/>
          </a:xfrm>
          <a:prstGeom prst="rect">
            <a:avLst/>
          </a:prstGeom>
        </p:spPr>
      </p:pic>
      <p:pic>
        <p:nvPicPr>
          <p:cNvPr id="34" name="Picture 33" descr="A person in a garment&#10;&#10;AI-generated content may be incorrect.">
            <a:extLst>
              <a:ext uri="{FF2B5EF4-FFF2-40B4-BE49-F238E27FC236}">
                <a16:creationId xmlns:a16="http://schemas.microsoft.com/office/drawing/2014/main" id="{E63A3F95-0FB5-5C4C-B273-9ADC6EF68662}"/>
              </a:ext>
            </a:extLst>
          </p:cNvPr>
          <p:cNvPicPr>
            <a:picLocks noChangeAspect="1"/>
          </p:cNvPicPr>
          <p:nvPr/>
        </p:nvPicPr>
        <p:blipFill>
          <a:blip r:embed="rId11"/>
          <a:stretch>
            <a:fillRect/>
          </a:stretch>
        </p:blipFill>
        <p:spPr>
          <a:xfrm>
            <a:off x="1960259" y="5297122"/>
            <a:ext cx="2284776" cy="2284776"/>
          </a:xfrm>
          <a:prstGeom prst="rect">
            <a:avLst/>
          </a:prstGeom>
        </p:spPr>
      </p:pic>
      <p:pic>
        <p:nvPicPr>
          <p:cNvPr id="36" name="Picture 35" descr="A neon text on a black background&#10;&#10;AI-generated content may be incorrect.">
            <a:extLst>
              <a:ext uri="{FF2B5EF4-FFF2-40B4-BE49-F238E27FC236}">
                <a16:creationId xmlns:a16="http://schemas.microsoft.com/office/drawing/2014/main" id="{1F52D517-8F90-2D3B-7971-C8C149205181}"/>
              </a:ext>
            </a:extLst>
          </p:cNvPr>
          <p:cNvPicPr>
            <a:picLocks noChangeAspect="1"/>
          </p:cNvPicPr>
          <p:nvPr/>
        </p:nvPicPr>
        <p:blipFill>
          <a:blip r:embed="rId12"/>
          <a:stretch>
            <a:fillRect/>
          </a:stretch>
        </p:blipFill>
        <p:spPr>
          <a:xfrm>
            <a:off x="7300447" y="5274702"/>
            <a:ext cx="2307196" cy="2307196"/>
          </a:xfrm>
          <a:prstGeom prst="rect">
            <a:avLst/>
          </a:prstGeom>
        </p:spPr>
      </p:pic>
    </p:spTree>
    <p:extLst>
      <p:ext uri="{BB962C8B-B14F-4D97-AF65-F5344CB8AC3E}">
        <p14:creationId xmlns:p14="http://schemas.microsoft.com/office/powerpoint/2010/main" val="231555802"/>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837724" y="2513171"/>
            <a:ext cx="12954952" cy="1408033"/>
          </a:xfrm>
          <a:prstGeom prst="rect">
            <a:avLst/>
          </a:prstGeom>
          <a:noFill/>
          <a:ln/>
        </p:spPr>
        <p:txBody>
          <a:bodyPr wrap="square" lIns="0" tIns="0" rIns="0" bIns="0" rtlCol="0" anchor="t"/>
          <a:lstStyle/>
          <a:p>
            <a:pPr marL="0" indent="0">
              <a:lnSpc>
                <a:spcPts val="5500"/>
              </a:lnSpc>
              <a:buNone/>
            </a:pPr>
            <a:r>
              <a:rPr lang="en-US" sz="4400" b="1" dirty="0">
                <a:solidFill>
                  <a:srgbClr val="FFFFFF"/>
                </a:solidFill>
                <a:latin typeface="Syne Bold" pitchFamily="34" charset="0"/>
                <a:ea typeface="Syne Bold" pitchFamily="34" charset="-122"/>
                <a:cs typeface="Syne Bold" pitchFamily="34" charset="-120"/>
              </a:rPr>
              <a:t>Oyunlarımız Kullanıcılar Tarafından Nasıl Değerlendiriliyor?</a:t>
            </a:r>
            <a:endParaRPr lang="en-US" sz="4400" dirty="0"/>
          </a:p>
        </p:txBody>
      </p:sp>
      <p:sp>
        <p:nvSpPr>
          <p:cNvPr id="3" name="Text 1"/>
          <p:cNvSpPr/>
          <p:nvPr/>
        </p:nvSpPr>
        <p:spPr>
          <a:xfrm>
            <a:off x="837724" y="4399955"/>
            <a:ext cx="12954952" cy="383024"/>
          </a:xfrm>
          <a:prstGeom prst="rect">
            <a:avLst/>
          </a:prstGeom>
          <a:noFill/>
          <a:ln/>
        </p:spPr>
        <p:txBody>
          <a:bodyPr wrap="none" lIns="0" tIns="0" rIns="0" bIns="0" rtlCol="0" anchor="t"/>
          <a:lstStyle/>
          <a:p>
            <a:pPr marL="342900" indent="-342900">
              <a:lnSpc>
                <a:spcPts val="3000"/>
              </a:lnSpc>
              <a:buSzPct val="100000"/>
              <a:buChar char="•"/>
            </a:pPr>
            <a:r>
              <a:rPr lang="en-US" sz="1850" dirty="0">
                <a:solidFill>
                  <a:srgbClr val="D9E1FF"/>
                </a:solidFill>
                <a:latin typeface="Arimo" pitchFamily="34" charset="0"/>
                <a:ea typeface="Arimo" pitchFamily="34" charset="-122"/>
                <a:cs typeface="Arimo" pitchFamily="34" charset="-120"/>
              </a:rPr>
              <a:t>Nebula Games’in oyunları, farklı mekaniklere sahip yenilikçi yapılarıyla dikkat çekiyor.</a:t>
            </a:r>
            <a:endParaRPr lang="en-US" sz="1850" dirty="0"/>
          </a:p>
        </p:txBody>
      </p:sp>
      <p:sp>
        <p:nvSpPr>
          <p:cNvPr id="4" name="Text 2"/>
          <p:cNvSpPr/>
          <p:nvPr/>
        </p:nvSpPr>
        <p:spPr>
          <a:xfrm>
            <a:off x="837724" y="4866680"/>
            <a:ext cx="12954952" cy="383024"/>
          </a:xfrm>
          <a:prstGeom prst="rect">
            <a:avLst/>
          </a:prstGeom>
          <a:noFill/>
          <a:ln/>
        </p:spPr>
        <p:txBody>
          <a:bodyPr wrap="none" lIns="0" tIns="0" rIns="0" bIns="0" rtlCol="0" anchor="t"/>
          <a:lstStyle/>
          <a:p>
            <a:pPr marL="342900" indent="-342900">
              <a:lnSpc>
                <a:spcPts val="3000"/>
              </a:lnSpc>
              <a:buSzPct val="100000"/>
              <a:buChar char="•"/>
            </a:pPr>
            <a:r>
              <a:rPr lang="en-US" sz="1850" dirty="0">
                <a:solidFill>
                  <a:srgbClr val="D9E1FF"/>
                </a:solidFill>
                <a:latin typeface="Arimo" pitchFamily="34" charset="0"/>
                <a:ea typeface="Arimo" pitchFamily="34" charset="-122"/>
                <a:cs typeface="Arimo" pitchFamily="34" charset="-120"/>
              </a:rPr>
              <a:t>Multiplayer deneyimleri oldukça akıcı ve keyifli.</a:t>
            </a:r>
            <a:endParaRPr lang="en-US" sz="1850" dirty="0"/>
          </a:p>
        </p:txBody>
      </p:sp>
      <p:sp>
        <p:nvSpPr>
          <p:cNvPr id="5" name="Text 3"/>
          <p:cNvSpPr/>
          <p:nvPr/>
        </p:nvSpPr>
        <p:spPr>
          <a:xfrm>
            <a:off x="837724" y="5333405"/>
            <a:ext cx="12954952" cy="383024"/>
          </a:xfrm>
          <a:prstGeom prst="rect">
            <a:avLst/>
          </a:prstGeom>
          <a:noFill/>
          <a:ln/>
        </p:spPr>
        <p:txBody>
          <a:bodyPr wrap="none" lIns="0" tIns="0" rIns="0" bIns="0" rtlCol="0" anchor="t"/>
          <a:lstStyle/>
          <a:p>
            <a:pPr marL="342900" indent="-342900">
              <a:lnSpc>
                <a:spcPts val="3000"/>
              </a:lnSpc>
              <a:buSzPct val="100000"/>
              <a:buChar char="•"/>
            </a:pPr>
            <a:r>
              <a:rPr lang="en-US" sz="1850" dirty="0">
                <a:solidFill>
                  <a:srgbClr val="D9E1FF"/>
                </a:solidFill>
                <a:latin typeface="Arimo" pitchFamily="34" charset="0"/>
                <a:ea typeface="Arimo" pitchFamily="34" charset="-122"/>
                <a:cs typeface="Arimo" pitchFamily="34" charset="-120"/>
              </a:rPr>
              <a:t>Bazı oyunlar beta aşamasında olmasına rağmen, mekanikler ve grafikler oldukça stabil.</a:t>
            </a:r>
            <a:endParaRPr lang="en-US" sz="1850" dirty="0"/>
          </a:p>
        </p:txBody>
      </p:sp>
      <p:pic>
        <p:nvPicPr>
          <p:cNvPr id="6" name="Picture 5" descr="A logo of a video game&#10;&#10;AI-generated content may be incorrect.">
            <a:extLst>
              <a:ext uri="{FF2B5EF4-FFF2-40B4-BE49-F238E27FC236}">
                <a16:creationId xmlns:a16="http://schemas.microsoft.com/office/drawing/2014/main" id="{EC52478A-E3A7-BE8C-4993-85A3779A31B9}"/>
              </a:ext>
            </a:extLst>
          </p:cNvPr>
          <p:cNvPicPr>
            <a:picLocks noChangeAspect="1"/>
          </p:cNvPicPr>
          <p:nvPr/>
        </p:nvPicPr>
        <p:blipFill>
          <a:blip r:embed="rId3"/>
          <a:srcRect l="32051" t="19126" r="32269" b="46346"/>
          <a:stretch/>
        </p:blipFill>
        <p:spPr>
          <a:xfrm>
            <a:off x="0" y="7368806"/>
            <a:ext cx="889487" cy="860794"/>
          </a:xfrm>
          <a:prstGeom prst="rect">
            <a:avLst/>
          </a:prstGeom>
        </p:spPr>
      </p:pic>
      <p:pic>
        <p:nvPicPr>
          <p:cNvPr id="7" name="Picture 6">
            <a:extLst>
              <a:ext uri="{FF2B5EF4-FFF2-40B4-BE49-F238E27FC236}">
                <a16:creationId xmlns:a16="http://schemas.microsoft.com/office/drawing/2014/main" id="{7D6A8FEA-76E1-9533-9EB3-60FB94683B95}"/>
              </a:ext>
            </a:extLst>
          </p:cNvPr>
          <p:cNvPicPr>
            <a:picLocks noChangeAspect="1"/>
          </p:cNvPicPr>
          <p:nvPr/>
        </p:nvPicPr>
        <p:blipFill>
          <a:blip r:embed="rId4"/>
          <a:stretch>
            <a:fillRect/>
          </a:stretch>
        </p:blipFill>
        <p:spPr>
          <a:xfrm>
            <a:off x="12871048" y="7799203"/>
            <a:ext cx="1759352" cy="390580"/>
          </a:xfrm>
          <a:prstGeom prst="rect">
            <a:avLst/>
          </a:prstGeom>
        </p:spPr>
      </p:pic>
    </p:spTree>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1486853"/>
            <a:ext cx="7468553" cy="1408033"/>
          </a:xfrm>
          <a:prstGeom prst="rect">
            <a:avLst/>
          </a:prstGeom>
          <a:noFill/>
          <a:ln/>
        </p:spPr>
        <p:txBody>
          <a:bodyPr wrap="square" lIns="0" tIns="0" rIns="0" bIns="0" rtlCol="0" anchor="t"/>
          <a:lstStyle/>
          <a:p>
            <a:pPr marL="0" indent="0">
              <a:lnSpc>
                <a:spcPts val="5500"/>
              </a:lnSpc>
              <a:buNone/>
            </a:pPr>
            <a:r>
              <a:rPr lang="en-US" sz="4400" b="1" dirty="0">
                <a:solidFill>
                  <a:srgbClr val="FFFFFF"/>
                </a:solidFill>
                <a:latin typeface="Syne Bold" pitchFamily="34" charset="0"/>
                <a:ea typeface="Syne Bold" pitchFamily="34" charset="-122"/>
                <a:cs typeface="Syne Bold" pitchFamily="34" charset="-120"/>
              </a:rPr>
              <a:t>Nebula Games'te Çalışma Kültürü</a:t>
            </a:r>
            <a:endParaRPr lang="en-US" sz="4400" dirty="0"/>
          </a:p>
        </p:txBody>
      </p:sp>
      <p:sp>
        <p:nvSpPr>
          <p:cNvPr id="4" name="Text 1"/>
          <p:cNvSpPr/>
          <p:nvPr/>
        </p:nvSpPr>
        <p:spPr>
          <a:xfrm>
            <a:off x="837724" y="3253859"/>
            <a:ext cx="7468553" cy="766048"/>
          </a:xfrm>
          <a:prstGeom prst="rect">
            <a:avLst/>
          </a:prstGeom>
          <a:noFill/>
          <a:ln/>
        </p:spPr>
        <p:txBody>
          <a:bodyPr wrap="square" lIns="0" tIns="0" rIns="0" bIns="0" rtlCol="0" anchor="t"/>
          <a:lstStyle/>
          <a:p>
            <a:pPr marL="0" indent="0">
              <a:lnSpc>
                <a:spcPts val="3000"/>
              </a:lnSpc>
              <a:buNone/>
            </a:pPr>
            <a:r>
              <a:rPr lang="en-US" sz="1850" dirty="0">
                <a:solidFill>
                  <a:srgbClr val="D9E1FF"/>
                </a:solidFill>
                <a:latin typeface="Arimo" pitchFamily="34" charset="0"/>
                <a:ea typeface="Arimo" pitchFamily="34" charset="-122"/>
                <a:cs typeface="Arimo" pitchFamily="34" charset="-120"/>
              </a:rPr>
              <a:t>Nebula Games olarak yaratıcı, yenilikçi ve dinamik bir çalışma ortamı sunuyoruz.</a:t>
            </a:r>
            <a:endParaRPr lang="en-US" sz="1850" dirty="0"/>
          </a:p>
        </p:txBody>
      </p:sp>
      <p:sp>
        <p:nvSpPr>
          <p:cNvPr id="5" name="Text 2"/>
          <p:cNvSpPr/>
          <p:nvPr/>
        </p:nvSpPr>
        <p:spPr>
          <a:xfrm>
            <a:off x="837724" y="4289108"/>
            <a:ext cx="7468553" cy="383024"/>
          </a:xfrm>
          <a:prstGeom prst="rect">
            <a:avLst/>
          </a:prstGeom>
          <a:noFill/>
          <a:ln/>
        </p:spPr>
        <p:txBody>
          <a:bodyPr wrap="none" lIns="0" tIns="0" rIns="0" bIns="0" rtlCol="0" anchor="t"/>
          <a:lstStyle/>
          <a:p>
            <a:pPr marL="0" indent="0">
              <a:lnSpc>
                <a:spcPts val="3000"/>
              </a:lnSpc>
              <a:buNone/>
            </a:pPr>
            <a:r>
              <a:rPr lang="en-US" sz="1850" dirty="0">
                <a:solidFill>
                  <a:srgbClr val="D9E1FF"/>
                </a:solidFill>
                <a:latin typeface="Arimo" pitchFamily="34" charset="0"/>
                <a:ea typeface="Arimo" pitchFamily="34" charset="-122"/>
                <a:cs typeface="Arimo" pitchFamily="34" charset="-120"/>
              </a:rPr>
              <a:t>Açık iletişim ve işbirliğine dayalı bir ekip yapısına sahibiz.</a:t>
            </a:r>
            <a:endParaRPr lang="en-US" sz="1850" dirty="0"/>
          </a:p>
        </p:txBody>
      </p:sp>
      <p:sp>
        <p:nvSpPr>
          <p:cNvPr id="6" name="Text 3"/>
          <p:cNvSpPr/>
          <p:nvPr/>
        </p:nvSpPr>
        <p:spPr>
          <a:xfrm>
            <a:off x="837724" y="4941332"/>
            <a:ext cx="7468553" cy="766048"/>
          </a:xfrm>
          <a:prstGeom prst="rect">
            <a:avLst/>
          </a:prstGeom>
          <a:noFill/>
          <a:ln/>
        </p:spPr>
        <p:txBody>
          <a:bodyPr wrap="square" lIns="0" tIns="0" rIns="0" bIns="0" rtlCol="0" anchor="t"/>
          <a:lstStyle/>
          <a:p>
            <a:pPr marL="0" indent="0">
              <a:lnSpc>
                <a:spcPts val="3000"/>
              </a:lnSpc>
              <a:buNone/>
            </a:pPr>
            <a:r>
              <a:rPr lang="en-US" sz="1850" dirty="0">
                <a:solidFill>
                  <a:srgbClr val="D9E1FF"/>
                </a:solidFill>
                <a:latin typeface="Arimo" pitchFamily="34" charset="0"/>
                <a:ea typeface="Arimo" pitchFamily="34" charset="-122"/>
                <a:cs typeface="Arimo" pitchFamily="34" charset="-120"/>
              </a:rPr>
              <a:t>Hızlı karar alma mekanizmalarımızla projelerimizi verimli bir şekilde geliştiriyoruz.</a:t>
            </a:r>
            <a:endParaRPr lang="en-US" sz="1850" dirty="0"/>
          </a:p>
        </p:txBody>
      </p:sp>
      <p:sp>
        <p:nvSpPr>
          <p:cNvPr id="7" name="Text 4"/>
          <p:cNvSpPr/>
          <p:nvPr/>
        </p:nvSpPr>
        <p:spPr>
          <a:xfrm>
            <a:off x="837724" y="5976580"/>
            <a:ext cx="7468553" cy="766048"/>
          </a:xfrm>
          <a:prstGeom prst="rect">
            <a:avLst/>
          </a:prstGeom>
          <a:noFill/>
          <a:ln/>
        </p:spPr>
        <p:txBody>
          <a:bodyPr wrap="square" lIns="0" tIns="0" rIns="0" bIns="0" rtlCol="0" anchor="t"/>
          <a:lstStyle/>
          <a:p>
            <a:pPr marL="0" indent="0">
              <a:lnSpc>
                <a:spcPts val="3000"/>
              </a:lnSpc>
              <a:buNone/>
            </a:pPr>
            <a:r>
              <a:rPr lang="en-US" sz="1850" dirty="0">
                <a:solidFill>
                  <a:srgbClr val="D9E1FF"/>
                </a:solidFill>
                <a:latin typeface="Arimo" pitchFamily="34" charset="0"/>
                <a:ea typeface="Arimo" pitchFamily="34" charset="-122"/>
                <a:cs typeface="Arimo" pitchFamily="34" charset="-120"/>
              </a:rPr>
              <a:t>Takım içinde esneklik ve kişisel gelişimi destekleyen bir ortam sağlıyoruz.</a:t>
            </a:r>
            <a:endParaRPr lang="en-US" sz="1850" dirty="0"/>
          </a:p>
        </p:txBody>
      </p:sp>
      <p:pic>
        <p:nvPicPr>
          <p:cNvPr id="8" name="Picture 7" descr="A logo of a video game&#10;&#10;AI-generated content may be incorrect.">
            <a:extLst>
              <a:ext uri="{FF2B5EF4-FFF2-40B4-BE49-F238E27FC236}">
                <a16:creationId xmlns:a16="http://schemas.microsoft.com/office/drawing/2014/main" id="{C5DA2054-37D5-47EE-7B5A-D498887BE718}"/>
              </a:ext>
            </a:extLst>
          </p:cNvPr>
          <p:cNvPicPr>
            <a:picLocks noChangeAspect="1"/>
          </p:cNvPicPr>
          <p:nvPr/>
        </p:nvPicPr>
        <p:blipFill>
          <a:blip r:embed="rId4"/>
          <a:srcRect l="32051" t="19126" r="32269" b="46346"/>
          <a:stretch/>
        </p:blipFill>
        <p:spPr>
          <a:xfrm>
            <a:off x="0" y="7368806"/>
            <a:ext cx="889487" cy="860794"/>
          </a:xfrm>
          <a:prstGeom prst="rect">
            <a:avLst/>
          </a:prstGeom>
        </p:spPr>
      </p:pic>
    </p:spTree>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0"/>
          <p:cNvSpPr/>
          <p:nvPr/>
        </p:nvSpPr>
        <p:spPr>
          <a:xfrm>
            <a:off x="837724" y="1290995"/>
            <a:ext cx="8414861" cy="704017"/>
          </a:xfrm>
          <a:prstGeom prst="rect">
            <a:avLst/>
          </a:prstGeom>
          <a:noFill/>
          <a:ln/>
        </p:spPr>
        <p:txBody>
          <a:bodyPr wrap="none" lIns="0" tIns="0" rIns="0" bIns="0" rtlCol="0" anchor="t"/>
          <a:lstStyle/>
          <a:p>
            <a:pPr marL="0" indent="0">
              <a:lnSpc>
                <a:spcPts val="5500"/>
              </a:lnSpc>
              <a:buNone/>
            </a:pPr>
            <a:r>
              <a:rPr lang="en-US" sz="4400" b="1" dirty="0">
                <a:solidFill>
                  <a:srgbClr val="FFFFFF"/>
                </a:solidFill>
                <a:latin typeface="Syne Bold" pitchFamily="34" charset="0"/>
                <a:ea typeface="Syne Bold" pitchFamily="34" charset="-122"/>
                <a:cs typeface="Syne Bold" pitchFamily="34" charset="-120"/>
              </a:rPr>
              <a:t>Nebula Games </a:t>
            </a:r>
            <a:r>
              <a:rPr lang="en-US" sz="4400" b="1" dirty="0" err="1">
                <a:solidFill>
                  <a:srgbClr val="FFFFFF"/>
                </a:solidFill>
                <a:latin typeface="Syne Bold" pitchFamily="34" charset="0"/>
                <a:ea typeface="Syne Bold" pitchFamily="34" charset="-122"/>
                <a:cs typeface="Syne Bold" pitchFamily="34" charset="-120"/>
              </a:rPr>
              <a:t>Yönetim</a:t>
            </a:r>
            <a:endParaRPr lang="en-US" sz="4400" dirty="0"/>
          </a:p>
        </p:txBody>
      </p:sp>
      <p:sp>
        <p:nvSpPr>
          <p:cNvPr id="4" name="Text 1"/>
          <p:cNvSpPr/>
          <p:nvPr/>
        </p:nvSpPr>
        <p:spPr>
          <a:xfrm>
            <a:off x="1675448" y="5719180"/>
            <a:ext cx="2816185" cy="351949"/>
          </a:xfrm>
          <a:prstGeom prst="rect">
            <a:avLst/>
          </a:prstGeom>
          <a:noFill/>
          <a:ln/>
        </p:spPr>
        <p:txBody>
          <a:bodyPr wrap="none" lIns="0" tIns="0" rIns="0" bIns="0" rtlCol="0" anchor="t"/>
          <a:lstStyle/>
          <a:p>
            <a:pPr marL="0" indent="0" algn="l">
              <a:lnSpc>
                <a:spcPts val="2750"/>
              </a:lnSpc>
              <a:buNone/>
            </a:pPr>
            <a:r>
              <a:rPr lang="en-US" sz="2200" b="1" dirty="0">
                <a:solidFill>
                  <a:srgbClr val="D9E1FF"/>
                </a:solidFill>
                <a:latin typeface="Syne Bold" pitchFamily="34" charset="0"/>
                <a:ea typeface="Syne Bold" pitchFamily="34" charset="-122"/>
                <a:cs typeface="Syne Bold" pitchFamily="34" charset="-120"/>
              </a:rPr>
              <a:t>Tuğkan Özyiğit</a:t>
            </a:r>
            <a:endParaRPr lang="en-US" sz="2200" dirty="0"/>
          </a:p>
        </p:txBody>
      </p:sp>
      <p:sp>
        <p:nvSpPr>
          <p:cNvPr id="5" name="Text 2"/>
          <p:cNvSpPr/>
          <p:nvPr/>
        </p:nvSpPr>
        <p:spPr>
          <a:xfrm>
            <a:off x="1675448" y="6214718"/>
            <a:ext cx="4078962" cy="1149072"/>
          </a:xfrm>
          <a:prstGeom prst="rect">
            <a:avLst/>
          </a:prstGeom>
          <a:noFill/>
          <a:ln/>
        </p:spPr>
        <p:txBody>
          <a:bodyPr wrap="square" lIns="0" tIns="0" rIns="0" bIns="0" rtlCol="0" anchor="t"/>
          <a:lstStyle/>
          <a:p>
            <a:pPr marL="0" indent="0" algn="l">
              <a:lnSpc>
                <a:spcPts val="3000"/>
              </a:lnSpc>
              <a:buNone/>
            </a:pPr>
            <a:r>
              <a:rPr lang="en-US" sz="1850" dirty="0">
                <a:solidFill>
                  <a:srgbClr val="D9E1FF"/>
                </a:solidFill>
                <a:latin typeface="Arimo" pitchFamily="34" charset="0"/>
                <a:ea typeface="Arimo" pitchFamily="34" charset="-122"/>
                <a:cs typeface="Arimo" pitchFamily="34" charset="-120"/>
              </a:rPr>
              <a:t>Co-Founder &amp; CEO</a:t>
            </a:r>
            <a:endParaRPr lang="en-US" sz="1850" dirty="0"/>
          </a:p>
        </p:txBody>
      </p:sp>
      <p:sp>
        <p:nvSpPr>
          <p:cNvPr id="7" name="Text 3"/>
          <p:cNvSpPr/>
          <p:nvPr/>
        </p:nvSpPr>
        <p:spPr>
          <a:xfrm>
            <a:off x="6113383" y="5719180"/>
            <a:ext cx="2816185" cy="351949"/>
          </a:xfrm>
          <a:prstGeom prst="rect">
            <a:avLst/>
          </a:prstGeom>
          <a:noFill/>
          <a:ln/>
        </p:spPr>
        <p:txBody>
          <a:bodyPr wrap="none" lIns="0" tIns="0" rIns="0" bIns="0" rtlCol="0" anchor="t"/>
          <a:lstStyle/>
          <a:p>
            <a:pPr marL="0" indent="0" algn="l">
              <a:lnSpc>
                <a:spcPts val="2750"/>
              </a:lnSpc>
              <a:buNone/>
            </a:pPr>
            <a:r>
              <a:rPr lang="en-US" sz="2200" b="1" dirty="0">
                <a:solidFill>
                  <a:srgbClr val="D9E1FF"/>
                </a:solidFill>
                <a:latin typeface="Syne Bold" pitchFamily="34" charset="0"/>
                <a:ea typeface="Syne Bold" pitchFamily="34" charset="-122"/>
                <a:cs typeface="Syne Bold" pitchFamily="34" charset="-120"/>
              </a:rPr>
              <a:t>Enes Boy</a:t>
            </a:r>
            <a:endParaRPr lang="en-US" sz="2200" dirty="0"/>
          </a:p>
        </p:txBody>
      </p:sp>
      <p:sp>
        <p:nvSpPr>
          <p:cNvPr id="8" name="Text 4"/>
          <p:cNvSpPr/>
          <p:nvPr/>
        </p:nvSpPr>
        <p:spPr>
          <a:xfrm>
            <a:off x="6113383" y="6214718"/>
            <a:ext cx="4078962" cy="1149072"/>
          </a:xfrm>
          <a:prstGeom prst="rect">
            <a:avLst/>
          </a:prstGeom>
          <a:noFill/>
          <a:ln/>
        </p:spPr>
        <p:txBody>
          <a:bodyPr wrap="square" lIns="0" tIns="0" rIns="0" bIns="0" rtlCol="0" anchor="t"/>
          <a:lstStyle/>
          <a:p>
            <a:pPr marL="0" indent="0" algn="l">
              <a:lnSpc>
                <a:spcPts val="3000"/>
              </a:lnSpc>
              <a:buNone/>
            </a:pPr>
            <a:r>
              <a:rPr lang="en-US" sz="1850" dirty="0">
                <a:solidFill>
                  <a:srgbClr val="D9E1FF"/>
                </a:solidFill>
                <a:latin typeface="Arimo" pitchFamily="34" charset="0"/>
                <a:ea typeface="Arimo" pitchFamily="34" charset="-122"/>
                <a:cs typeface="Arimo" pitchFamily="34" charset="-120"/>
              </a:rPr>
              <a:t>Co-Founder &amp; COO</a:t>
            </a:r>
            <a:endParaRPr lang="en-US" sz="1850" dirty="0"/>
          </a:p>
        </p:txBody>
      </p:sp>
      <p:sp>
        <p:nvSpPr>
          <p:cNvPr id="10" name="Text 5"/>
          <p:cNvSpPr/>
          <p:nvPr/>
        </p:nvSpPr>
        <p:spPr>
          <a:xfrm>
            <a:off x="10551319" y="5719299"/>
            <a:ext cx="2816185" cy="351949"/>
          </a:xfrm>
          <a:prstGeom prst="rect">
            <a:avLst/>
          </a:prstGeom>
          <a:noFill/>
          <a:ln/>
        </p:spPr>
        <p:txBody>
          <a:bodyPr wrap="none" lIns="0" tIns="0" rIns="0" bIns="0" rtlCol="0" anchor="t"/>
          <a:lstStyle/>
          <a:p>
            <a:pPr marL="0" indent="0" algn="l">
              <a:lnSpc>
                <a:spcPts val="2750"/>
              </a:lnSpc>
              <a:buNone/>
            </a:pPr>
            <a:r>
              <a:rPr lang="en-US" sz="2200" b="1" dirty="0">
                <a:solidFill>
                  <a:srgbClr val="D9E1FF"/>
                </a:solidFill>
                <a:latin typeface="Syne Bold" pitchFamily="34" charset="0"/>
                <a:ea typeface="Syne Bold" pitchFamily="34" charset="-122"/>
                <a:cs typeface="Syne Bold" pitchFamily="34" charset="-120"/>
              </a:rPr>
              <a:t>Ece Aktürkoğlu</a:t>
            </a:r>
            <a:endParaRPr lang="en-US" sz="2200" dirty="0"/>
          </a:p>
        </p:txBody>
      </p:sp>
      <p:sp>
        <p:nvSpPr>
          <p:cNvPr id="11" name="Text 6"/>
          <p:cNvSpPr/>
          <p:nvPr/>
        </p:nvSpPr>
        <p:spPr>
          <a:xfrm>
            <a:off x="10551319" y="6214837"/>
            <a:ext cx="4079081" cy="766048"/>
          </a:xfrm>
          <a:prstGeom prst="rect">
            <a:avLst/>
          </a:prstGeom>
          <a:noFill/>
          <a:ln/>
        </p:spPr>
        <p:txBody>
          <a:bodyPr wrap="square" lIns="0" tIns="0" rIns="0" bIns="0" rtlCol="0" anchor="t"/>
          <a:lstStyle/>
          <a:p>
            <a:pPr marL="0" indent="0" algn="l">
              <a:lnSpc>
                <a:spcPts val="3000"/>
              </a:lnSpc>
              <a:buNone/>
            </a:pPr>
            <a:r>
              <a:rPr lang="en-US" sz="1850" dirty="0" err="1">
                <a:solidFill>
                  <a:srgbClr val="D9E1FF"/>
                </a:solidFill>
                <a:latin typeface="Arimo" pitchFamily="34" charset="0"/>
                <a:ea typeface="Arimo" pitchFamily="34" charset="-122"/>
                <a:cs typeface="Arimo" pitchFamily="34" charset="-120"/>
              </a:rPr>
              <a:t>Şirket</a:t>
            </a:r>
            <a:r>
              <a:rPr lang="en-US" sz="1850" dirty="0">
                <a:solidFill>
                  <a:srgbClr val="D9E1FF"/>
                </a:solidFill>
                <a:latin typeface="Arimo" pitchFamily="34" charset="0"/>
                <a:ea typeface="Arimo" pitchFamily="34" charset="-122"/>
                <a:cs typeface="Arimo" pitchFamily="34" charset="-120"/>
              </a:rPr>
              <a:t> </a:t>
            </a:r>
            <a:r>
              <a:rPr lang="en-US" sz="1850" dirty="0" err="1">
                <a:solidFill>
                  <a:srgbClr val="D9E1FF"/>
                </a:solidFill>
                <a:latin typeface="Arimo" pitchFamily="34" charset="0"/>
                <a:ea typeface="Arimo" pitchFamily="34" charset="-122"/>
                <a:cs typeface="Arimo" pitchFamily="34" charset="-120"/>
              </a:rPr>
              <a:t>sekreteri</a:t>
            </a:r>
            <a:endParaRPr lang="en-US" sz="1850" dirty="0"/>
          </a:p>
        </p:txBody>
      </p:sp>
      <p:pic>
        <p:nvPicPr>
          <p:cNvPr id="12" name="Picture 11" descr="A person in a black suit&#10;&#10;AI-generated content may be incorrect.">
            <a:extLst>
              <a:ext uri="{FF2B5EF4-FFF2-40B4-BE49-F238E27FC236}">
                <a16:creationId xmlns:a16="http://schemas.microsoft.com/office/drawing/2014/main" id="{CFA22ECB-3A19-A63A-637D-BE8AAEC675CD}"/>
              </a:ext>
            </a:extLst>
          </p:cNvPr>
          <p:cNvPicPr>
            <a:picLocks noChangeAspect="1"/>
          </p:cNvPicPr>
          <p:nvPr/>
        </p:nvPicPr>
        <p:blipFill>
          <a:blip r:embed="rId3"/>
          <a:stretch>
            <a:fillRect/>
          </a:stretch>
        </p:blipFill>
        <p:spPr>
          <a:xfrm>
            <a:off x="6113383" y="2656582"/>
            <a:ext cx="2149654" cy="2989362"/>
          </a:xfrm>
          <a:prstGeom prst="rect">
            <a:avLst/>
          </a:prstGeom>
        </p:spPr>
      </p:pic>
      <p:pic>
        <p:nvPicPr>
          <p:cNvPr id="2052" name="Picture 4">
            <a:extLst>
              <a:ext uri="{FF2B5EF4-FFF2-40B4-BE49-F238E27FC236}">
                <a16:creationId xmlns:a16="http://schemas.microsoft.com/office/drawing/2014/main" id="{A9F58233-A113-5384-4759-B5C8B179F0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4956" y="2651077"/>
            <a:ext cx="2065903" cy="299486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9F5F3F33-F75A-A33E-1E35-583DA8BEC6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3236" y="2710518"/>
            <a:ext cx="2348228" cy="29354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logo of a video game&#10;&#10;AI-generated content may be incorrect.">
            <a:extLst>
              <a:ext uri="{FF2B5EF4-FFF2-40B4-BE49-F238E27FC236}">
                <a16:creationId xmlns:a16="http://schemas.microsoft.com/office/drawing/2014/main" id="{0DC3FCF4-39B0-DAC3-D0D8-1F461485B6C1}"/>
              </a:ext>
            </a:extLst>
          </p:cNvPr>
          <p:cNvPicPr>
            <a:picLocks noChangeAspect="1"/>
          </p:cNvPicPr>
          <p:nvPr/>
        </p:nvPicPr>
        <p:blipFill>
          <a:blip r:embed="rId6"/>
          <a:srcRect l="32051" t="19126" r="32269" b="46346"/>
          <a:stretch/>
        </p:blipFill>
        <p:spPr>
          <a:xfrm>
            <a:off x="0" y="7368806"/>
            <a:ext cx="889487" cy="860794"/>
          </a:xfrm>
          <a:prstGeom prst="rect">
            <a:avLst/>
          </a:prstGeom>
        </p:spPr>
      </p:pic>
      <p:pic>
        <p:nvPicPr>
          <p:cNvPr id="14" name="Picture 13">
            <a:extLst>
              <a:ext uri="{FF2B5EF4-FFF2-40B4-BE49-F238E27FC236}">
                <a16:creationId xmlns:a16="http://schemas.microsoft.com/office/drawing/2014/main" id="{5E9834D2-22AB-3FA4-1367-BF7DA4151009}"/>
              </a:ext>
            </a:extLst>
          </p:cNvPr>
          <p:cNvPicPr>
            <a:picLocks noChangeAspect="1"/>
          </p:cNvPicPr>
          <p:nvPr/>
        </p:nvPicPr>
        <p:blipFill>
          <a:blip r:embed="rId7"/>
          <a:stretch>
            <a:fillRect/>
          </a:stretch>
        </p:blipFill>
        <p:spPr>
          <a:xfrm>
            <a:off x="12871048" y="7799203"/>
            <a:ext cx="1759352" cy="39058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0"/>
          <p:cNvSpPr/>
          <p:nvPr/>
        </p:nvSpPr>
        <p:spPr>
          <a:xfrm>
            <a:off x="837724" y="1290995"/>
            <a:ext cx="8414861" cy="704017"/>
          </a:xfrm>
          <a:prstGeom prst="rect">
            <a:avLst/>
          </a:prstGeom>
          <a:noFill/>
          <a:ln/>
        </p:spPr>
        <p:txBody>
          <a:bodyPr wrap="none" lIns="0" tIns="0" rIns="0" bIns="0" rtlCol="0" anchor="t"/>
          <a:lstStyle/>
          <a:p>
            <a:pPr marL="0" indent="0">
              <a:lnSpc>
                <a:spcPts val="5500"/>
              </a:lnSpc>
              <a:buNone/>
            </a:pPr>
            <a:r>
              <a:rPr lang="en-US" sz="4400" b="1" dirty="0">
                <a:solidFill>
                  <a:srgbClr val="FFFFFF"/>
                </a:solidFill>
                <a:latin typeface="Syne Bold" pitchFamily="34" charset="0"/>
                <a:ea typeface="Syne Bold" pitchFamily="34" charset="-122"/>
                <a:cs typeface="Syne Bold" pitchFamily="34" charset="-120"/>
              </a:rPr>
              <a:t>Nebula Games </a:t>
            </a:r>
            <a:r>
              <a:rPr lang="en-US" sz="4400" b="1" dirty="0" err="1">
                <a:solidFill>
                  <a:srgbClr val="FFFFFF"/>
                </a:solidFill>
                <a:latin typeface="Syne Bold" pitchFamily="34" charset="0"/>
                <a:ea typeface="Syne Bold" pitchFamily="34" charset="-122"/>
                <a:cs typeface="Syne Bold" pitchFamily="34" charset="-120"/>
              </a:rPr>
              <a:t>Ekibi</a:t>
            </a:r>
            <a:endParaRPr lang="en-US" sz="4400" dirty="0"/>
          </a:p>
        </p:txBody>
      </p:sp>
      <p:sp>
        <p:nvSpPr>
          <p:cNvPr id="4" name="Text 1"/>
          <p:cNvSpPr/>
          <p:nvPr/>
        </p:nvSpPr>
        <p:spPr>
          <a:xfrm>
            <a:off x="1682829" y="6153755"/>
            <a:ext cx="2816185" cy="351949"/>
          </a:xfrm>
          <a:prstGeom prst="rect">
            <a:avLst/>
          </a:prstGeom>
          <a:noFill/>
          <a:ln/>
        </p:spPr>
        <p:txBody>
          <a:bodyPr wrap="none" lIns="0" tIns="0" rIns="0" bIns="0" rtlCol="0" anchor="t"/>
          <a:lstStyle/>
          <a:p>
            <a:pPr marL="0" indent="0" algn="l">
              <a:lnSpc>
                <a:spcPts val="2750"/>
              </a:lnSpc>
              <a:buNone/>
            </a:pPr>
            <a:r>
              <a:rPr lang="en-US" sz="2200" b="1" dirty="0">
                <a:solidFill>
                  <a:srgbClr val="D9E1FF"/>
                </a:solidFill>
                <a:latin typeface="Syne Bold" pitchFamily="34" charset="0"/>
                <a:ea typeface="Syne Bold" pitchFamily="34" charset="-122"/>
                <a:cs typeface="Syne Bold" pitchFamily="34" charset="-120"/>
              </a:rPr>
              <a:t>Abdullah Tekin</a:t>
            </a:r>
            <a:endParaRPr lang="en-US" sz="2200" dirty="0"/>
          </a:p>
        </p:txBody>
      </p:sp>
      <p:sp>
        <p:nvSpPr>
          <p:cNvPr id="5" name="Text 2"/>
          <p:cNvSpPr/>
          <p:nvPr/>
        </p:nvSpPr>
        <p:spPr>
          <a:xfrm>
            <a:off x="1682829" y="6649293"/>
            <a:ext cx="4078962" cy="1149072"/>
          </a:xfrm>
          <a:prstGeom prst="rect">
            <a:avLst/>
          </a:prstGeom>
          <a:noFill/>
          <a:ln/>
        </p:spPr>
        <p:txBody>
          <a:bodyPr wrap="square" lIns="0" tIns="0" rIns="0" bIns="0" rtlCol="0" anchor="t"/>
          <a:lstStyle/>
          <a:p>
            <a:pPr marL="0" indent="0" algn="l">
              <a:lnSpc>
                <a:spcPts val="3000"/>
              </a:lnSpc>
              <a:buNone/>
            </a:pPr>
            <a:r>
              <a:rPr lang="en-US" sz="1850" dirty="0">
                <a:solidFill>
                  <a:srgbClr val="D9E1FF"/>
                </a:solidFill>
                <a:latin typeface="Arimo" pitchFamily="34" charset="0"/>
                <a:ea typeface="Arimo" pitchFamily="34" charset="-122"/>
                <a:cs typeface="Arimo" pitchFamily="34" charset="-120"/>
              </a:rPr>
              <a:t>Game Director</a:t>
            </a:r>
            <a:endParaRPr lang="en-US" sz="1850" dirty="0"/>
          </a:p>
        </p:txBody>
      </p:sp>
      <p:sp>
        <p:nvSpPr>
          <p:cNvPr id="7" name="Text 3"/>
          <p:cNvSpPr/>
          <p:nvPr/>
        </p:nvSpPr>
        <p:spPr>
          <a:xfrm>
            <a:off x="4499014" y="6153636"/>
            <a:ext cx="2816185" cy="351949"/>
          </a:xfrm>
          <a:prstGeom prst="rect">
            <a:avLst/>
          </a:prstGeom>
          <a:noFill/>
          <a:ln/>
        </p:spPr>
        <p:txBody>
          <a:bodyPr wrap="none" lIns="0" tIns="0" rIns="0" bIns="0" rtlCol="0" anchor="t"/>
          <a:lstStyle/>
          <a:p>
            <a:pPr marL="0" indent="0" algn="l">
              <a:lnSpc>
                <a:spcPts val="2750"/>
              </a:lnSpc>
              <a:buNone/>
            </a:pPr>
            <a:r>
              <a:rPr lang="en-US" sz="2200" b="1" dirty="0">
                <a:solidFill>
                  <a:srgbClr val="D9E1FF"/>
                </a:solidFill>
                <a:latin typeface="Syne Bold" pitchFamily="34" charset="0"/>
                <a:ea typeface="Syne Bold" pitchFamily="34" charset="-122"/>
                <a:cs typeface="Syne Bold" pitchFamily="34" charset="-120"/>
              </a:rPr>
              <a:t>Burak Polat</a:t>
            </a:r>
            <a:endParaRPr lang="en-US" sz="2200" dirty="0"/>
          </a:p>
        </p:txBody>
      </p:sp>
      <p:sp>
        <p:nvSpPr>
          <p:cNvPr id="8" name="Text 4"/>
          <p:cNvSpPr/>
          <p:nvPr/>
        </p:nvSpPr>
        <p:spPr>
          <a:xfrm>
            <a:off x="4499014" y="6650911"/>
            <a:ext cx="4078962" cy="1149072"/>
          </a:xfrm>
          <a:prstGeom prst="rect">
            <a:avLst/>
          </a:prstGeom>
          <a:noFill/>
          <a:ln/>
        </p:spPr>
        <p:txBody>
          <a:bodyPr wrap="square" lIns="0" tIns="0" rIns="0" bIns="0" rtlCol="0" anchor="t"/>
          <a:lstStyle/>
          <a:p>
            <a:pPr marL="0" indent="0" algn="l">
              <a:lnSpc>
                <a:spcPts val="3000"/>
              </a:lnSpc>
              <a:buNone/>
            </a:pPr>
            <a:r>
              <a:rPr lang="en-US" sz="1850" dirty="0">
                <a:solidFill>
                  <a:srgbClr val="D9E1FF"/>
                </a:solidFill>
                <a:latin typeface="Arimo" pitchFamily="34" charset="0"/>
                <a:ea typeface="Arimo" pitchFamily="34" charset="-122"/>
                <a:cs typeface="Arimo" pitchFamily="34" charset="-120"/>
              </a:rPr>
              <a:t>Developer</a:t>
            </a:r>
            <a:endParaRPr lang="en-US" sz="1850" dirty="0"/>
          </a:p>
        </p:txBody>
      </p:sp>
      <p:sp>
        <p:nvSpPr>
          <p:cNvPr id="10" name="Text 5"/>
          <p:cNvSpPr/>
          <p:nvPr/>
        </p:nvSpPr>
        <p:spPr>
          <a:xfrm>
            <a:off x="7315080" y="6169071"/>
            <a:ext cx="2816185" cy="351949"/>
          </a:xfrm>
          <a:prstGeom prst="rect">
            <a:avLst/>
          </a:prstGeom>
          <a:noFill/>
          <a:ln/>
        </p:spPr>
        <p:txBody>
          <a:bodyPr wrap="none" lIns="0" tIns="0" rIns="0" bIns="0" rtlCol="0" anchor="t"/>
          <a:lstStyle/>
          <a:p>
            <a:pPr marL="0" indent="0" algn="l">
              <a:lnSpc>
                <a:spcPts val="2750"/>
              </a:lnSpc>
              <a:buNone/>
            </a:pPr>
            <a:r>
              <a:rPr lang="tr-TR" sz="2200" b="1" dirty="0">
                <a:solidFill>
                  <a:srgbClr val="D9E1FF"/>
                </a:solidFill>
                <a:latin typeface="Syne Bold" pitchFamily="34" charset="0"/>
                <a:ea typeface="Syne Bold" pitchFamily="34" charset="-122"/>
                <a:cs typeface="Syne Bold" pitchFamily="34" charset="-120"/>
              </a:rPr>
              <a:t>Burhan Koç</a:t>
            </a:r>
            <a:endParaRPr lang="en-US" sz="2200" dirty="0"/>
          </a:p>
        </p:txBody>
      </p:sp>
      <p:sp>
        <p:nvSpPr>
          <p:cNvPr id="11" name="Text 6"/>
          <p:cNvSpPr/>
          <p:nvPr/>
        </p:nvSpPr>
        <p:spPr>
          <a:xfrm>
            <a:off x="7315080" y="6664609"/>
            <a:ext cx="4079081" cy="1149072"/>
          </a:xfrm>
          <a:prstGeom prst="rect">
            <a:avLst/>
          </a:prstGeom>
          <a:noFill/>
          <a:ln/>
        </p:spPr>
        <p:txBody>
          <a:bodyPr wrap="square" lIns="0" tIns="0" rIns="0" bIns="0" rtlCol="0" anchor="t"/>
          <a:lstStyle/>
          <a:p>
            <a:pPr marL="0" indent="0" algn="l">
              <a:lnSpc>
                <a:spcPts val="3000"/>
              </a:lnSpc>
              <a:buNone/>
            </a:pPr>
            <a:r>
              <a:rPr lang="en-US" sz="1850" dirty="0">
                <a:solidFill>
                  <a:srgbClr val="D9E1FF"/>
                </a:solidFill>
                <a:latin typeface="Arimo" pitchFamily="34" charset="0"/>
                <a:ea typeface="Arimo" pitchFamily="34" charset="-122"/>
                <a:cs typeface="Arimo" pitchFamily="34" charset="-120"/>
              </a:rPr>
              <a:t>Developer</a:t>
            </a:r>
            <a:endParaRPr lang="en-US" sz="1850" dirty="0"/>
          </a:p>
        </p:txBody>
      </p:sp>
      <p:sp>
        <p:nvSpPr>
          <p:cNvPr id="13" name="Text 5">
            <a:extLst>
              <a:ext uri="{FF2B5EF4-FFF2-40B4-BE49-F238E27FC236}">
                <a16:creationId xmlns:a16="http://schemas.microsoft.com/office/drawing/2014/main" id="{13B4CAC6-E91A-0240-4EB4-333ED3606EEB}"/>
              </a:ext>
            </a:extLst>
          </p:cNvPr>
          <p:cNvSpPr/>
          <p:nvPr/>
        </p:nvSpPr>
        <p:spPr>
          <a:xfrm>
            <a:off x="10131265" y="6153755"/>
            <a:ext cx="2816185" cy="351949"/>
          </a:xfrm>
          <a:prstGeom prst="rect">
            <a:avLst/>
          </a:prstGeom>
          <a:noFill/>
          <a:ln/>
        </p:spPr>
        <p:txBody>
          <a:bodyPr wrap="none" lIns="0" tIns="0" rIns="0" bIns="0" rtlCol="0" anchor="t"/>
          <a:lstStyle/>
          <a:p>
            <a:pPr marL="0" indent="0" algn="l">
              <a:lnSpc>
                <a:spcPts val="2750"/>
              </a:lnSpc>
              <a:buNone/>
            </a:pPr>
            <a:r>
              <a:rPr lang="en-US" sz="2200" b="1" dirty="0" err="1">
                <a:solidFill>
                  <a:srgbClr val="D9E1FF"/>
                </a:solidFill>
                <a:latin typeface="Syne Bold" pitchFamily="34" charset="0"/>
                <a:ea typeface="Syne Bold" pitchFamily="34" charset="-122"/>
                <a:cs typeface="Syne Bold" pitchFamily="34" charset="-120"/>
              </a:rPr>
              <a:t>Gonca</a:t>
            </a:r>
            <a:r>
              <a:rPr lang="en-US" sz="2200" b="1" dirty="0">
                <a:solidFill>
                  <a:srgbClr val="D9E1FF"/>
                </a:solidFill>
                <a:latin typeface="Syne Bold" pitchFamily="34" charset="0"/>
                <a:ea typeface="Syne Bold" pitchFamily="34" charset="-122"/>
                <a:cs typeface="Syne Bold" pitchFamily="34" charset="-120"/>
              </a:rPr>
              <a:t> Zehra Ak</a:t>
            </a:r>
            <a:r>
              <a:rPr lang="tr-TR" sz="2200" b="1" dirty="0">
                <a:solidFill>
                  <a:srgbClr val="D9E1FF"/>
                </a:solidFill>
                <a:latin typeface="Syne Bold" pitchFamily="34" charset="0"/>
                <a:ea typeface="Syne Bold" pitchFamily="34" charset="-122"/>
                <a:cs typeface="Syne Bold" pitchFamily="34" charset="-120"/>
              </a:rPr>
              <a:t>ın</a:t>
            </a:r>
            <a:endParaRPr lang="en-US" sz="2200" dirty="0"/>
          </a:p>
        </p:txBody>
      </p:sp>
      <p:sp>
        <p:nvSpPr>
          <p:cNvPr id="14" name="Text 6">
            <a:extLst>
              <a:ext uri="{FF2B5EF4-FFF2-40B4-BE49-F238E27FC236}">
                <a16:creationId xmlns:a16="http://schemas.microsoft.com/office/drawing/2014/main" id="{1B58BB1A-4E51-8264-6266-5AC11BFBE846}"/>
              </a:ext>
            </a:extLst>
          </p:cNvPr>
          <p:cNvSpPr/>
          <p:nvPr/>
        </p:nvSpPr>
        <p:spPr>
          <a:xfrm>
            <a:off x="10131265" y="6649293"/>
            <a:ext cx="4079081" cy="1149072"/>
          </a:xfrm>
          <a:prstGeom prst="rect">
            <a:avLst/>
          </a:prstGeom>
          <a:noFill/>
          <a:ln/>
        </p:spPr>
        <p:txBody>
          <a:bodyPr wrap="square" lIns="0" tIns="0" rIns="0" bIns="0" rtlCol="0" anchor="t"/>
          <a:lstStyle/>
          <a:p>
            <a:pPr marL="0" indent="0" algn="l">
              <a:lnSpc>
                <a:spcPts val="3000"/>
              </a:lnSpc>
              <a:buNone/>
            </a:pPr>
            <a:r>
              <a:rPr lang="en-US" sz="1850" dirty="0">
                <a:solidFill>
                  <a:srgbClr val="D9E1FF"/>
                </a:solidFill>
                <a:latin typeface="Arimo" pitchFamily="34" charset="0"/>
                <a:ea typeface="Arimo" pitchFamily="34" charset="-122"/>
                <a:cs typeface="Arimo" pitchFamily="34" charset="-120"/>
              </a:rPr>
              <a:t>Developer</a:t>
            </a:r>
            <a:endParaRPr lang="en-US" sz="1850" dirty="0"/>
          </a:p>
        </p:txBody>
      </p:sp>
      <p:pic>
        <p:nvPicPr>
          <p:cNvPr id="3074" name="Picture 2" descr="Sayfa 3 – Takım Elbise - Hepsiburada">
            <a:extLst>
              <a:ext uri="{FF2B5EF4-FFF2-40B4-BE49-F238E27FC236}">
                <a16:creationId xmlns:a16="http://schemas.microsoft.com/office/drawing/2014/main" id="{15C8FE20-77AC-7A3E-9EDC-3770AC1DB6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829" y="3096998"/>
            <a:ext cx="1980804" cy="292498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lim Fit Gömlek Siyah Erkek Kısa Kol Slim Kalıp Armürlü Gömlek-GM2025500396-S09  Modelleri">
            <a:extLst>
              <a:ext uri="{FF2B5EF4-FFF2-40B4-BE49-F238E27FC236}">
                <a16:creationId xmlns:a16="http://schemas.microsoft.com/office/drawing/2014/main" id="{45EEE04A-B94D-BBA9-3A9A-EFA0AF57C5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014" y="3083323"/>
            <a:ext cx="1949991" cy="29249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081E772-111B-A9EE-C8BB-0379E004EA2D}"/>
              </a:ext>
            </a:extLst>
          </p:cNvPr>
          <p:cNvPicPr>
            <a:picLocks noChangeAspect="1"/>
          </p:cNvPicPr>
          <p:nvPr/>
        </p:nvPicPr>
        <p:blipFill>
          <a:blip r:embed="rId5"/>
          <a:stretch>
            <a:fillRect/>
          </a:stretch>
        </p:blipFill>
        <p:spPr>
          <a:xfrm>
            <a:off x="9970484" y="3142489"/>
            <a:ext cx="2283045" cy="2939472"/>
          </a:xfrm>
          <a:prstGeom prst="rect">
            <a:avLst/>
          </a:prstGeom>
        </p:spPr>
      </p:pic>
      <p:pic>
        <p:nvPicPr>
          <p:cNvPr id="18" name="Picture 17">
            <a:extLst>
              <a:ext uri="{FF2B5EF4-FFF2-40B4-BE49-F238E27FC236}">
                <a16:creationId xmlns:a16="http://schemas.microsoft.com/office/drawing/2014/main" id="{01AA4DEB-F754-5E59-4196-EEBC1DB7812C}"/>
              </a:ext>
            </a:extLst>
          </p:cNvPr>
          <p:cNvPicPr>
            <a:picLocks noChangeAspect="1"/>
          </p:cNvPicPr>
          <p:nvPr/>
        </p:nvPicPr>
        <p:blipFill>
          <a:blip r:embed="rId6"/>
          <a:stretch>
            <a:fillRect/>
          </a:stretch>
        </p:blipFill>
        <p:spPr>
          <a:xfrm>
            <a:off x="6960269" y="3083322"/>
            <a:ext cx="2607162" cy="2955857"/>
          </a:xfrm>
          <a:prstGeom prst="rect">
            <a:avLst/>
          </a:prstGeom>
        </p:spPr>
      </p:pic>
      <p:pic>
        <p:nvPicPr>
          <p:cNvPr id="19" name="Picture 18" descr="A logo of a video game&#10;&#10;AI-generated content may be incorrect.">
            <a:extLst>
              <a:ext uri="{FF2B5EF4-FFF2-40B4-BE49-F238E27FC236}">
                <a16:creationId xmlns:a16="http://schemas.microsoft.com/office/drawing/2014/main" id="{A2C9E4C8-988F-EDF4-7E24-02D5E8E4BA1D}"/>
              </a:ext>
            </a:extLst>
          </p:cNvPr>
          <p:cNvPicPr>
            <a:picLocks noChangeAspect="1"/>
          </p:cNvPicPr>
          <p:nvPr/>
        </p:nvPicPr>
        <p:blipFill>
          <a:blip r:embed="rId7"/>
          <a:srcRect l="32051" t="19126" r="32269" b="46346"/>
          <a:stretch/>
        </p:blipFill>
        <p:spPr>
          <a:xfrm>
            <a:off x="0" y="7368806"/>
            <a:ext cx="889487" cy="860794"/>
          </a:xfrm>
          <a:prstGeom prst="rect">
            <a:avLst/>
          </a:prstGeom>
        </p:spPr>
      </p:pic>
      <p:pic>
        <p:nvPicPr>
          <p:cNvPr id="20" name="Picture 19">
            <a:extLst>
              <a:ext uri="{FF2B5EF4-FFF2-40B4-BE49-F238E27FC236}">
                <a16:creationId xmlns:a16="http://schemas.microsoft.com/office/drawing/2014/main" id="{C2753795-5738-099A-010C-B8DE068EB4B4}"/>
              </a:ext>
            </a:extLst>
          </p:cNvPr>
          <p:cNvPicPr>
            <a:picLocks noChangeAspect="1"/>
          </p:cNvPicPr>
          <p:nvPr/>
        </p:nvPicPr>
        <p:blipFill>
          <a:blip r:embed="rId8"/>
          <a:stretch>
            <a:fillRect/>
          </a:stretch>
        </p:blipFill>
        <p:spPr>
          <a:xfrm>
            <a:off x="12871048" y="7799203"/>
            <a:ext cx="1759352" cy="39058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4112D72-127F-1557-02C7-F262AE1C3D16}"/>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34DDA848-87FF-93C9-83FD-C1B1091E1B11}"/>
              </a:ext>
            </a:extLst>
          </p:cNvPr>
          <p:cNvSpPr/>
          <p:nvPr/>
        </p:nvSpPr>
        <p:spPr>
          <a:xfrm>
            <a:off x="837724" y="1290995"/>
            <a:ext cx="8414861" cy="704017"/>
          </a:xfrm>
          <a:prstGeom prst="rect">
            <a:avLst/>
          </a:prstGeom>
          <a:noFill/>
          <a:ln/>
        </p:spPr>
        <p:txBody>
          <a:bodyPr wrap="none" lIns="0" tIns="0" rIns="0" bIns="0" rtlCol="0" anchor="t"/>
          <a:lstStyle/>
          <a:p>
            <a:pPr marL="0" indent="0">
              <a:lnSpc>
                <a:spcPts val="5500"/>
              </a:lnSpc>
              <a:buNone/>
            </a:pPr>
            <a:r>
              <a:rPr lang="en-US" sz="4400" b="1" dirty="0">
                <a:solidFill>
                  <a:srgbClr val="FFFFFF"/>
                </a:solidFill>
                <a:latin typeface="Syne Bold" pitchFamily="34" charset="0"/>
                <a:ea typeface="Syne Bold" pitchFamily="34" charset="-122"/>
                <a:cs typeface="Syne Bold" pitchFamily="34" charset="-120"/>
              </a:rPr>
              <a:t>Nebula Games </a:t>
            </a:r>
            <a:r>
              <a:rPr lang="en-US" sz="4400" b="1" dirty="0" err="1">
                <a:solidFill>
                  <a:srgbClr val="FFFFFF"/>
                </a:solidFill>
                <a:latin typeface="Syne Bold" pitchFamily="34" charset="0"/>
                <a:ea typeface="Syne Bold" pitchFamily="34" charset="-122"/>
                <a:cs typeface="Syne Bold" pitchFamily="34" charset="-120"/>
              </a:rPr>
              <a:t>Ekibi</a:t>
            </a:r>
            <a:endParaRPr lang="en-US" sz="4400" dirty="0"/>
          </a:p>
        </p:txBody>
      </p:sp>
      <p:sp>
        <p:nvSpPr>
          <p:cNvPr id="4" name="Text 1">
            <a:extLst>
              <a:ext uri="{FF2B5EF4-FFF2-40B4-BE49-F238E27FC236}">
                <a16:creationId xmlns:a16="http://schemas.microsoft.com/office/drawing/2014/main" id="{44A1B811-B860-806D-DCD5-5007D718D6F5}"/>
              </a:ext>
            </a:extLst>
          </p:cNvPr>
          <p:cNvSpPr/>
          <p:nvPr/>
        </p:nvSpPr>
        <p:spPr>
          <a:xfrm>
            <a:off x="1682829" y="6153749"/>
            <a:ext cx="2816185" cy="351949"/>
          </a:xfrm>
          <a:prstGeom prst="rect">
            <a:avLst/>
          </a:prstGeom>
          <a:noFill/>
          <a:ln/>
        </p:spPr>
        <p:txBody>
          <a:bodyPr wrap="none" lIns="0" tIns="0" rIns="0" bIns="0" rtlCol="0" anchor="t"/>
          <a:lstStyle/>
          <a:p>
            <a:pPr marL="0" indent="0" algn="l">
              <a:lnSpc>
                <a:spcPts val="2750"/>
              </a:lnSpc>
              <a:buNone/>
            </a:pPr>
            <a:r>
              <a:rPr lang="en-US" sz="2200" b="1" dirty="0">
                <a:solidFill>
                  <a:srgbClr val="D9E1FF"/>
                </a:solidFill>
                <a:latin typeface="Syne Bold" pitchFamily="34" charset="0"/>
                <a:ea typeface="Syne Bold" pitchFamily="34" charset="-122"/>
                <a:cs typeface="Syne Bold" pitchFamily="34" charset="-120"/>
              </a:rPr>
              <a:t>Busra Polat</a:t>
            </a:r>
            <a:endParaRPr lang="en-US" sz="2200" dirty="0"/>
          </a:p>
        </p:txBody>
      </p:sp>
      <p:sp>
        <p:nvSpPr>
          <p:cNvPr id="5" name="Text 2">
            <a:extLst>
              <a:ext uri="{FF2B5EF4-FFF2-40B4-BE49-F238E27FC236}">
                <a16:creationId xmlns:a16="http://schemas.microsoft.com/office/drawing/2014/main" id="{9BF6423D-AE4C-04D5-404A-440AF1A949E2}"/>
              </a:ext>
            </a:extLst>
          </p:cNvPr>
          <p:cNvSpPr/>
          <p:nvPr/>
        </p:nvSpPr>
        <p:spPr>
          <a:xfrm>
            <a:off x="1682829" y="6649287"/>
            <a:ext cx="4078962" cy="1149072"/>
          </a:xfrm>
          <a:prstGeom prst="rect">
            <a:avLst/>
          </a:prstGeom>
          <a:noFill/>
          <a:ln/>
        </p:spPr>
        <p:txBody>
          <a:bodyPr wrap="square" lIns="0" tIns="0" rIns="0" bIns="0" rtlCol="0" anchor="t"/>
          <a:lstStyle/>
          <a:p>
            <a:pPr marL="0" indent="0" algn="l">
              <a:lnSpc>
                <a:spcPts val="3000"/>
              </a:lnSpc>
              <a:buNone/>
            </a:pPr>
            <a:r>
              <a:rPr lang="en-US" sz="1850" dirty="0">
                <a:solidFill>
                  <a:srgbClr val="D9E1FF"/>
                </a:solidFill>
                <a:latin typeface="Arimo" pitchFamily="34" charset="0"/>
                <a:ea typeface="Arimo" pitchFamily="34" charset="-122"/>
                <a:cs typeface="Arimo" pitchFamily="34" charset="-120"/>
              </a:rPr>
              <a:t>Game Developer</a:t>
            </a:r>
            <a:endParaRPr lang="en-US" sz="1850" dirty="0"/>
          </a:p>
        </p:txBody>
      </p:sp>
      <p:sp>
        <p:nvSpPr>
          <p:cNvPr id="7" name="Text 3">
            <a:extLst>
              <a:ext uri="{FF2B5EF4-FFF2-40B4-BE49-F238E27FC236}">
                <a16:creationId xmlns:a16="http://schemas.microsoft.com/office/drawing/2014/main" id="{7C76DB41-5078-79E9-EC38-066836B4D16E}"/>
              </a:ext>
            </a:extLst>
          </p:cNvPr>
          <p:cNvSpPr/>
          <p:nvPr/>
        </p:nvSpPr>
        <p:spPr>
          <a:xfrm>
            <a:off x="4499014" y="6153630"/>
            <a:ext cx="2816185" cy="351949"/>
          </a:xfrm>
          <a:prstGeom prst="rect">
            <a:avLst/>
          </a:prstGeom>
          <a:noFill/>
          <a:ln/>
        </p:spPr>
        <p:txBody>
          <a:bodyPr wrap="none" lIns="0" tIns="0" rIns="0" bIns="0" rtlCol="0" anchor="t"/>
          <a:lstStyle/>
          <a:p>
            <a:pPr marL="0" indent="0" algn="l">
              <a:lnSpc>
                <a:spcPts val="2750"/>
              </a:lnSpc>
              <a:buNone/>
            </a:pPr>
            <a:r>
              <a:rPr lang="en-US" sz="2200" b="1" dirty="0">
                <a:solidFill>
                  <a:srgbClr val="D9E1FF"/>
                </a:solidFill>
                <a:latin typeface="Syne Bold" pitchFamily="34" charset="0"/>
                <a:ea typeface="Syne Bold" pitchFamily="34" charset="-122"/>
              </a:rPr>
              <a:t>Emre Yilmaz</a:t>
            </a:r>
            <a:endParaRPr lang="en-US" sz="2200" dirty="0"/>
          </a:p>
        </p:txBody>
      </p:sp>
      <p:sp>
        <p:nvSpPr>
          <p:cNvPr id="8" name="Text 4">
            <a:extLst>
              <a:ext uri="{FF2B5EF4-FFF2-40B4-BE49-F238E27FC236}">
                <a16:creationId xmlns:a16="http://schemas.microsoft.com/office/drawing/2014/main" id="{260F057A-4EBB-44C1-BA36-A705606828B7}"/>
              </a:ext>
            </a:extLst>
          </p:cNvPr>
          <p:cNvSpPr/>
          <p:nvPr/>
        </p:nvSpPr>
        <p:spPr>
          <a:xfrm>
            <a:off x="4499014" y="6650905"/>
            <a:ext cx="4078962" cy="1149072"/>
          </a:xfrm>
          <a:prstGeom prst="rect">
            <a:avLst/>
          </a:prstGeom>
          <a:noFill/>
          <a:ln/>
        </p:spPr>
        <p:txBody>
          <a:bodyPr wrap="square" lIns="0" tIns="0" rIns="0" bIns="0" rtlCol="0" anchor="t"/>
          <a:lstStyle/>
          <a:p>
            <a:pPr marL="0" indent="0" algn="l">
              <a:lnSpc>
                <a:spcPts val="3000"/>
              </a:lnSpc>
              <a:buNone/>
            </a:pPr>
            <a:r>
              <a:rPr lang="en-US" sz="1850" dirty="0">
                <a:solidFill>
                  <a:srgbClr val="D9E1FF"/>
                </a:solidFill>
                <a:latin typeface="Arimo" pitchFamily="34" charset="0"/>
                <a:ea typeface="Arimo" pitchFamily="34" charset="-122"/>
                <a:cs typeface="Arimo" pitchFamily="34" charset="-120"/>
              </a:rPr>
              <a:t>Game Developer</a:t>
            </a:r>
            <a:endParaRPr lang="en-US" sz="1850" dirty="0"/>
          </a:p>
        </p:txBody>
      </p:sp>
      <p:sp>
        <p:nvSpPr>
          <p:cNvPr id="10" name="Text 5">
            <a:extLst>
              <a:ext uri="{FF2B5EF4-FFF2-40B4-BE49-F238E27FC236}">
                <a16:creationId xmlns:a16="http://schemas.microsoft.com/office/drawing/2014/main" id="{51F45D7E-B625-0209-E1A6-87CEE32F4682}"/>
              </a:ext>
            </a:extLst>
          </p:cNvPr>
          <p:cNvSpPr/>
          <p:nvPr/>
        </p:nvSpPr>
        <p:spPr>
          <a:xfrm>
            <a:off x="7315080" y="6169065"/>
            <a:ext cx="2816185" cy="351949"/>
          </a:xfrm>
          <a:prstGeom prst="rect">
            <a:avLst/>
          </a:prstGeom>
          <a:noFill/>
          <a:ln/>
        </p:spPr>
        <p:txBody>
          <a:bodyPr wrap="none" lIns="0" tIns="0" rIns="0" bIns="0" rtlCol="0" anchor="t"/>
          <a:lstStyle/>
          <a:p>
            <a:pPr marL="0" indent="0" algn="l">
              <a:lnSpc>
                <a:spcPts val="2750"/>
              </a:lnSpc>
              <a:buNone/>
            </a:pPr>
            <a:r>
              <a:rPr lang="en-US" sz="2200" b="1" dirty="0">
                <a:solidFill>
                  <a:srgbClr val="D9E1FF"/>
                </a:solidFill>
                <a:latin typeface="Syne Bold" pitchFamily="34" charset="0"/>
                <a:ea typeface="Syne Bold" pitchFamily="34" charset="-122"/>
                <a:cs typeface="Syne Bold" pitchFamily="34" charset="-120"/>
              </a:rPr>
              <a:t>Burak Polat</a:t>
            </a:r>
            <a:endParaRPr lang="en-US" sz="2200" dirty="0"/>
          </a:p>
        </p:txBody>
      </p:sp>
      <p:sp>
        <p:nvSpPr>
          <p:cNvPr id="11" name="Text 6">
            <a:extLst>
              <a:ext uri="{FF2B5EF4-FFF2-40B4-BE49-F238E27FC236}">
                <a16:creationId xmlns:a16="http://schemas.microsoft.com/office/drawing/2014/main" id="{8D09DCC6-E501-2DD7-FBBB-0C8D40CFB2F7}"/>
              </a:ext>
            </a:extLst>
          </p:cNvPr>
          <p:cNvSpPr/>
          <p:nvPr/>
        </p:nvSpPr>
        <p:spPr>
          <a:xfrm>
            <a:off x="7315080" y="6664603"/>
            <a:ext cx="4079081" cy="1149072"/>
          </a:xfrm>
          <a:prstGeom prst="rect">
            <a:avLst/>
          </a:prstGeom>
          <a:noFill/>
          <a:ln/>
        </p:spPr>
        <p:txBody>
          <a:bodyPr wrap="square" lIns="0" tIns="0" rIns="0" bIns="0" rtlCol="0" anchor="t"/>
          <a:lstStyle/>
          <a:p>
            <a:pPr marL="0" indent="0" algn="l">
              <a:lnSpc>
                <a:spcPts val="3000"/>
              </a:lnSpc>
              <a:buNone/>
            </a:pPr>
            <a:r>
              <a:rPr lang="en-US" sz="1850" dirty="0">
                <a:solidFill>
                  <a:srgbClr val="D9E1FF"/>
                </a:solidFill>
                <a:latin typeface="Arimo" pitchFamily="34" charset="0"/>
                <a:ea typeface="Arimo" pitchFamily="34" charset="-122"/>
                <a:cs typeface="Arimo" pitchFamily="34" charset="-120"/>
              </a:rPr>
              <a:t>3D Artist</a:t>
            </a:r>
            <a:endParaRPr lang="en-US" sz="1850" dirty="0"/>
          </a:p>
        </p:txBody>
      </p:sp>
      <p:sp>
        <p:nvSpPr>
          <p:cNvPr id="13" name="Text 5">
            <a:extLst>
              <a:ext uri="{FF2B5EF4-FFF2-40B4-BE49-F238E27FC236}">
                <a16:creationId xmlns:a16="http://schemas.microsoft.com/office/drawing/2014/main" id="{07C59973-7839-D1A9-3F90-415DC87B1C0E}"/>
              </a:ext>
            </a:extLst>
          </p:cNvPr>
          <p:cNvSpPr/>
          <p:nvPr/>
        </p:nvSpPr>
        <p:spPr>
          <a:xfrm>
            <a:off x="10131265" y="6153749"/>
            <a:ext cx="2816185" cy="351949"/>
          </a:xfrm>
          <a:prstGeom prst="rect">
            <a:avLst/>
          </a:prstGeom>
          <a:noFill/>
          <a:ln/>
        </p:spPr>
        <p:txBody>
          <a:bodyPr wrap="none" lIns="0" tIns="0" rIns="0" bIns="0" rtlCol="0" anchor="t"/>
          <a:lstStyle/>
          <a:p>
            <a:pPr marL="0" indent="0" algn="l">
              <a:lnSpc>
                <a:spcPts val="2750"/>
              </a:lnSpc>
              <a:buNone/>
            </a:pPr>
            <a:r>
              <a:rPr lang="en-US" sz="2200" b="1" dirty="0">
                <a:solidFill>
                  <a:srgbClr val="D9E1FF"/>
                </a:solidFill>
                <a:latin typeface="Syne Bold" pitchFamily="34" charset="0"/>
                <a:ea typeface="Syne Bold" pitchFamily="34" charset="-122"/>
                <a:cs typeface="Syne Bold" pitchFamily="34" charset="-120"/>
              </a:rPr>
              <a:t>Fatih Demir</a:t>
            </a:r>
            <a:endParaRPr lang="en-US" sz="2200" dirty="0"/>
          </a:p>
        </p:txBody>
      </p:sp>
      <p:sp>
        <p:nvSpPr>
          <p:cNvPr id="14" name="Text 6">
            <a:extLst>
              <a:ext uri="{FF2B5EF4-FFF2-40B4-BE49-F238E27FC236}">
                <a16:creationId xmlns:a16="http://schemas.microsoft.com/office/drawing/2014/main" id="{DCBAF653-D85A-F9E9-B288-7119C2368478}"/>
              </a:ext>
            </a:extLst>
          </p:cNvPr>
          <p:cNvSpPr/>
          <p:nvPr/>
        </p:nvSpPr>
        <p:spPr>
          <a:xfrm>
            <a:off x="10131265" y="6649287"/>
            <a:ext cx="4079081" cy="1149072"/>
          </a:xfrm>
          <a:prstGeom prst="rect">
            <a:avLst/>
          </a:prstGeom>
          <a:noFill/>
          <a:ln/>
        </p:spPr>
        <p:txBody>
          <a:bodyPr wrap="square" lIns="0" tIns="0" rIns="0" bIns="0" rtlCol="0" anchor="t"/>
          <a:lstStyle/>
          <a:p>
            <a:pPr marL="0" indent="0" algn="l">
              <a:lnSpc>
                <a:spcPts val="3000"/>
              </a:lnSpc>
              <a:buNone/>
            </a:pPr>
            <a:r>
              <a:rPr lang="en-US" sz="1850" dirty="0">
                <a:solidFill>
                  <a:srgbClr val="D9E1FF"/>
                </a:solidFill>
                <a:latin typeface="Arimo" pitchFamily="34" charset="0"/>
                <a:ea typeface="Arimo" pitchFamily="34" charset="-122"/>
                <a:cs typeface="Arimo" pitchFamily="34" charset="-120"/>
              </a:rPr>
              <a:t>Web Developer</a:t>
            </a:r>
            <a:endParaRPr lang="en-US" sz="1850" dirty="0"/>
          </a:p>
        </p:txBody>
      </p:sp>
      <p:pic>
        <p:nvPicPr>
          <p:cNvPr id="16" name="Picture 15">
            <a:extLst>
              <a:ext uri="{FF2B5EF4-FFF2-40B4-BE49-F238E27FC236}">
                <a16:creationId xmlns:a16="http://schemas.microsoft.com/office/drawing/2014/main" id="{42F0805C-B923-AFF8-A1EE-4AE7A2EA564F}"/>
              </a:ext>
            </a:extLst>
          </p:cNvPr>
          <p:cNvPicPr>
            <a:picLocks noChangeAspect="1"/>
          </p:cNvPicPr>
          <p:nvPr/>
        </p:nvPicPr>
        <p:blipFill>
          <a:blip r:embed="rId3"/>
          <a:stretch>
            <a:fillRect/>
          </a:stretch>
        </p:blipFill>
        <p:spPr>
          <a:xfrm>
            <a:off x="1259083" y="2853355"/>
            <a:ext cx="2498878" cy="3209568"/>
          </a:xfrm>
          <a:prstGeom prst="rect">
            <a:avLst/>
          </a:prstGeom>
        </p:spPr>
      </p:pic>
      <p:pic>
        <p:nvPicPr>
          <p:cNvPr id="18" name="Picture 17">
            <a:extLst>
              <a:ext uri="{FF2B5EF4-FFF2-40B4-BE49-F238E27FC236}">
                <a16:creationId xmlns:a16="http://schemas.microsoft.com/office/drawing/2014/main" id="{C069C576-EEA5-22A5-4F91-A6F6DE45A513}"/>
              </a:ext>
            </a:extLst>
          </p:cNvPr>
          <p:cNvPicPr>
            <a:picLocks noChangeAspect="1"/>
          </p:cNvPicPr>
          <p:nvPr/>
        </p:nvPicPr>
        <p:blipFill>
          <a:blip r:embed="rId4"/>
          <a:stretch>
            <a:fillRect/>
          </a:stretch>
        </p:blipFill>
        <p:spPr>
          <a:xfrm>
            <a:off x="4017974" y="2853355"/>
            <a:ext cx="3032285" cy="3226502"/>
          </a:xfrm>
          <a:prstGeom prst="rect">
            <a:avLst/>
          </a:prstGeom>
        </p:spPr>
      </p:pic>
      <p:pic>
        <p:nvPicPr>
          <p:cNvPr id="20" name="Picture 19">
            <a:extLst>
              <a:ext uri="{FF2B5EF4-FFF2-40B4-BE49-F238E27FC236}">
                <a16:creationId xmlns:a16="http://schemas.microsoft.com/office/drawing/2014/main" id="{19D5A81E-F78C-526B-D2CB-81181D4BEFD5}"/>
              </a:ext>
            </a:extLst>
          </p:cNvPr>
          <p:cNvPicPr>
            <a:picLocks noChangeAspect="1"/>
          </p:cNvPicPr>
          <p:nvPr/>
        </p:nvPicPr>
        <p:blipFill>
          <a:blip r:embed="rId5"/>
          <a:stretch>
            <a:fillRect/>
          </a:stretch>
        </p:blipFill>
        <p:spPr>
          <a:xfrm>
            <a:off x="10131265" y="2883860"/>
            <a:ext cx="2327861" cy="3226502"/>
          </a:xfrm>
          <a:prstGeom prst="rect">
            <a:avLst/>
          </a:prstGeom>
        </p:spPr>
      </p:pic>
      <p:pic>
        <p:nvPicPr>
          <p:cNvPr id="22" name="Picture 21">
            <a:extLst>
              <a:ext uri="{FF2B5EF4-FFF2-40B4-BE49-F238E27FC236}">
                <a16:creationId xmlns:a16="http://schemas.microsoft.com/office/drawing/2014/main" id="{1133C222-29B8-F870-BA55-A191BFE61E5B}"/>
              </a:ext>
            </a:extLst>
          </p:cNvPr>
          <p:cNvPicPr>
            <a:picLocks noChangeAspect="1"/>
          </p:cNvPicPr>
          <p:nvPr/>
        </p:nvPicPr>
        <p:blipFill>
          <a:blip r:embed="rId6"/>
          <a:stretch>
            <a:fillRect/>
          </a:stretch>
        </p:blipFill>
        <p:spPr>
          <a:xfrm>
            <a:off x="7309038" y="2784958"/>
            <a:ext cx="2384886" cy="3325404"/>
          </a:xfrm>
          <a:prstGeom prst="rect">
            <a:avLst/>
          </a:prstGeom>
        </p:spPr>
      </p:pic>
      <p:pic>
        <p:nvPicPr>
          <p:cNvPr id="23" name="Picture 22" descr="A logo of a video game&#10;&#10;AI-generated content may be incorrect.">
            <a:extLst>
              <a:ext uri="{FF2B5EF4-FFF2-40B4-BE49-F238E27FC236}">
                <a16:creationId xmlns:a16="http://schemas.microsoft.com/office/drawing/2014/main" id="{3EB692C6-CA41-7FA4-88D7-B7E2C1C2024A}"/>
              </a:ext>
            </a:extLst>
          </p:cNvPr>
          <p:cNvPicPr>
            <a:picLocks noChangeAspect="1"/>
          </p:cNvPicPr>
          <p:nvPr/>
        </p:nvPicPr>
        <p:blipFill>
          <a:blip r:embed="rId7"/>
          <a:srcRect l="32051" t="19126" r="32269" b="46346"/>
          <a:stretch/>
        </p:blipFill>
        <p:spPr>
          <a:xfrm>
            <a:off x="0" y="7368806"/>
            <a:ext cx="889487" cy="860794"/>
          </a:xfrm>
          <a:prstGeom prst="rect">
            <a:avLst/>
          </a:prstGeom>
        </p:spPr>
      </p:pic>
      <p:pic>
        <p:nvPicPr>
          <p:cNvPr id="24" name="Picture 23">
            <a:extLst>
              <a:ext uri="{FF2B5EF4-FFF2-40B4-BE49-F238E27FC236}">
                <a16:creationId xmlns:a16="http://schemas.microsoft.com/office/drawing/2014/main" id="{635B34FD-59DF-8107-248A-C2805F8033B5}"/>
              </a:ext>
            </a:extLst>
          </p:cNvPr>
          <p:cNvPicPr>
            <a:picLocks noChangeAspect="1"/>
          </p:cNvPicPr>
          <p:nvPr/>
        </p:nvPicPr>
        <p:blipFill>
          <a:blip r:embed="rId8"/>
          <a:stretch>
            <a:fillRect/>
          </a:stretch>
        </p:blipFill>
        <p:spPr>
          <a:xfrm>
            <a:off x="12871048" y="7799203"/>
            <a:ext cx="1759352" cy="390580"/>
          </a:xfrm>
          <a:prstGeom prst="rect">
            <a:avLst/>
          </a:prstGeom>
        </p:spPr>
      </p:pic>
    </p:spTree>
    <p:extLst>
      <p:ext uri="{BB962C8B-B14F-4D97-AF65-F5344CB8AC3E}">
        <p14:creationId xmlns:p14="http://schemas.microsoft.com/office/powerpoint/2010/main" val="2067317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D6ED046-8E15-2268-5852-175721173A69}"/>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ABB073E3-A977-DAC9-56FE-1B4DFDC2527D}"/>
              </a:ext>
            </a:extLst>
          </p:cNvPr>
          <p:cNvSpPr/>
          <p:nvPr/>
        </p:nvSpPr>
        <p:spPr>
          <a:xfrm>
            <a:off x="837724" y="1290995"/>
            <a:ext cx="8414861" cy="704017"/>
          </a:xfrm>
          <a:prstGeom prst="rect">
            <a:avLst/>
          </a:prstGeom>
          <a:noFill/>
          <a:ln/>
        </p:spPr>
        <p:txBody>
          <a:bodyPr wrap="none" lIns="0" tIns="0" rIns="0" bIns="0" rtlCol="0" anchor="t"/>
          <a:lstStyle/>
          <a:p>
            <a:pPr marL="0" indent="0">
              <a:lnSpc>
                <a:spcPts val="5500"/>
              </a:lnSpc>
              <a:buNone/>
            </a:pPr>
            <a:r>
              <a:rPr lang="en-US" sz="4400" b="1" dirty="0">
                <a:solidFill>
                  <a:srgbClr val="FFFFFF"/>
                </a:solidFill>
                <a:latin typeface="Syne Bold" pitchFamily="34" charset="0"/>
                <a:ea typeface="Syne Bold" pitchFamily="34" charset="-122"/>
                <a:cs typeface="Syne Bold" pitchFamily="34" charset="-120"/>
              </a:rPr>
              <a:t>Nebula Games </a:t>
            </a:r>
            <a:r>
              <a:rPr lang="en-US" sz="4400" b="1" dirty="0" err="1">
                <a:solidFill>
                  <a:srgbClr val="FFFFFF"/>
                </a:solidFill>
                <a:latin typeface="Syne Bold" pitchFamily="34" charset="0"/>
                <a:ea typeface="Syne Bold" pitchFamily="34" charset="-122"/>
                <a:cs typeface="Syne Bold" pitchFamily="34" charset="-120"/>
              </a:rPr>
              <a:t>Ekibi</a:t>
            </a:r>
            <a:endParaRPr lang="en-US" sz="4400" dirty="0"/>
          </a:p>
        </p:txBody>
      </p:sp>
      <p:sp>
        <p:nvSpPr>
          <p:cNvPr id="4" name="Text 1">
            <a:extLst>
              <a:ext uri="{FF2B5EF4-FFF2-40B4-BE49-F238E27FC236}">
                <a16:creationId xmlns:a16="http://schemas.microsoft.com/office/drawing/2014/main" id="{C77FA6DD-D6BD-0109-1EB2-AD63E8A08A32}"/>
              </a:ext>
            </a:extLst>
          </p:cNvPr>
          <p:cNvSpPr/>
          <p:nvPr/>
        </p:nvSpPr>
        <p:spPr>
          <a:xfrm>
            <a:off x="1682829" y="6164908"/>
            <a:ext cx="2816185" cy="351949"/>
          </a:xfrm>
          <a:prstGeom prst="rect">
            <a:avLst/>
          </a:prstGeom>
          <a:noFill/>
          <a:ln/>
        </p:spPr>
        <p:txBody>
          <a:bodyPr wrap="none" lIns="0" tIns="0" rIns="0" bIns="0" rtlCol="0" anchor="t"/>
          <a:lstStyle/>
          <a:p>
            <a:pPr marL="0" indent="0" algn="l">
              <a:lnSpc>
                <a:spcPts val="2750"/>
              </a:lnSpc>
              <a:buNone/>
            </a:pPr>
            <a:r>
              <a:rPr lang="en-US" sz="2200" b="1" dirty="0">
                <a:solidFill>
                  <a:srgbClr val="D9E1FF"/>
                </a:solidFill>
                <a:latin typeface="Syne Bold" pitchFamily="34" charset="0"/>
                <a:ea typeface="Syne Bold" pitchFamily="34" charset="-122"/>
                <a:cs typeface="Syne Bold" pitchFamily="34" charset="-120"/>
              </a:rPr>
              <a:t>Hülya Korkmaz</a:t>
            </a:r>
            <a:endParaRPr lang="en-US" sz="2200" dirty="0"/>
          </a:p>
        </p:txBody>
      </p:sp>
      <p:sp>
        <p:nvSpPr>
          <p:cNvPr id="5" name="Text 2">
            <a:extLst>
              <a:ext uri="{FF2B5EF4-FFF2-40B4-BE49-F238E27FC236}">
                <a16:creationId xmlns:a16="http://schemas.microsoft.com/office/drawing/2014/main" id="{2BEED3B3-3998-6142-D84F-4EF0FB51B256}"/>
              </a:ext>
            </a:extLst>
          </p:cNvPr>
          <p:cNvSpPr/>
          <p:nvPr/>
        </p:nvSpPr>
        <p:spPr>
          <a:xfrm>
            <a:off x="1682829" y="6660446"/>
            <a:ext cx="4078962" cy="1149072"/>
          </a:xfrm>
          <a:prstGeom prst="rect">
            <a:avLst/>
          </a:prstGeom>
          <a:noFill/>
          <a:ln/>
        </p:spPr>
        <p:txBody>
          <a:bodyPr wrap="square" lIns="0" tIns="0" rIns="0" bIns="0" rtlCol="0" anchor="t"/>
          <a:lstStyle/>
          <a:p>
            <a:pPr marL="0" indent="0" algn="l">
              <a:lnSpc>
                <a:spcPts val="3000"/>
              </a:lnSpc>
              <a:buNone/>
            </a:pPr>
            <a:r>
              <a:rPr lang="en-US" sz="1850" dirty="0">
                <a:solidFill>
                  <a:srgbClr val="D9E1FF"/>
                </a:solidFill>
                <a:latin typeface="Arimo" pitchFamily="34" charset="0"/>
                <a:ea typeface="Arimo" pitchFamily="34" charset="-122"/>
                <a:cs typeface="Arimo" pitchFamily="34" charset="-120"/>
              </a:rPr>
              <a:t>Social Media Manager</a:t>
            </a:r>
            <a:endParaRPr lang="en-US" sz="1850" dirty="0"/>
          </a:p>
        </p:txBody>
      </p:sp>
      <p:sp>
        <p:nvSpPr>
          <p:cNvPr id="7" name="Text 3">
            <a:extLst>
              <a:ext uri="{FF2B5EF4-FFF2-40B4-BE49-F238E27FC236}">
                <a16:creationId xmlns:a16="http://schemas.microsoft.com/office/drawing/2014/main" id="{30F220A1-D72D-EB79-2E4E-9D0E53CCF981}"/>
              </a:ext>
            </a:extLst>
          </p:cNvPr>
          <p:cNvSpPr/>
          <p:nvPr/>
        </p:nvSpPr>
        <p:spPr>
          <a:xfrm>
            <a:off x="4499014" y="6164789"/>
            <a:ext cx="2816185" cy="351949"/>
          </a:xfrm>
          <a:prstGeom prst="rect">
            <a:avLst/>
          </a:prstGeom>
          <a:noFill/>
          <a:ln/>
        </p:spPr>
        <p:txBody>
          <a:bodyPr wrap="none" lIns="0" tIns="0" rIns="0" bIns="0" rtlCol="0" anchor="t"/>
          <a:lstStyle/>
          <a:p>
            <a:pPr marL="0" indent="0" algn="l">
              <a:lnSpc>
                <a:spcPts val="2750"/>
              </a:lnSpc>
              <a:buNone/>
            </a:pPr>
            <a:r>
              <a:rPr lang="en-US" sz="2200" b="1" dirty="0">
                <a:solidFill>
                  <a:srgbClr val="D9E1FF"/>
                </a:solidFill>
                <a:latin typeface="Syne Bold" pitchFamily="34" charset="0"/>
                <a:ea typeface="Syne Bold" pitchFamily="34" charset="-122"/>
                <a:cs typeface="Syne Bold" pitchFamily="34" charset="-120"/>
              </a:rPr>
              <a:t>Murat </a:t>
            </a:r>
            <a:r>
              <a:rPr lang="en-US" sz="2200" b="1" dirty="0" err="1">
                <a:solidFill>
                  <a:srgbClr val="D9E1FF"/>
                </a:solidFill>
                <a:latin typeface="Syne Bold" pitchFamily="34" charset="0"/>
                <a:ea typeface="Syne Bold" pitchFamily="34" charset="-122"/>
                <a:cs typeface="Syne Bold" pitchFamily="34" charset="-120"/>
              </a:rPr>
              <a:t>Yüksel</a:t>
            </a:r>
            <a:endParaRPr lang="en-US" sz="2200" dirty="0"/>
          </a:p>
        </p:txBody>
      </p:sp>
      <p:sp>
        <p:nvSpPr>
          <p:cNvPr id="8" name="Text 4">
            <a:extLst>
              <a:ext uri="{FF2B5EF4-FFF2-40B4-BE49-F238E27FC236}">
                <a16:creationId xmlns:a16="http://schemas.microsoft.com/office/drawing/2014/main" id="{44918983-A9CE-6DAD-C62E-C6D6C8C94B0E}"/>
              </a:ext>
            </a:extLst>
          </p:cNvPr>
          <p:cNvSpPr/>
          <p:nvPr/>
        </p:nvSpPr>
        <p:spPr>
          <a:xfrm>
            <a:off x="4499014" y="6662064"/>
            <a:ext cx="4078962" cy="1149072"/>
          </a:xfrm>
          <a:prstGeom prst="rect">
            <a:avLst/>
          </a:prstGeom>
          <a:noFill/>
          <a:ln/>
        </p:spPr>
        <p:txBody>
          <a:bodyPr wrap="square" lIns="0" tIns="0" rIns="0" bIns="0" rtlCol="0" anchor="t"/>
          <a:lstStyle/>
          <a:p>
            <a:pPr marL="0" indent="0" algn="l">
              <a:lnSpc>
                <a:spcPts val="3000"/>
              </a:lnSpc>
              <a:buNone/>
            </a:pPr>
            <a:r>
              <a:rPr lang="en-US" sz="1850" dirty="0">
                <a:solidFill>
                  <a:srgbClr val="D9E1FF"/>
                </a:solidFill>
                <a:latin typeface="Arimo" pitchFamily="34" charset="0"/>
                <a:ea typeface="Arimo" pitchFamily="34" charset="-122"/>
                <a:cs typeface="Arimo" pitchFamily="34" charset="-120"/>
              </a:rPr>
              <a:t>Audio &amp; Sound Director</a:t>
            </a:r>
            <a:endParaRPr lang="en-US" sz="1850" dirty="0"/>
          </a:p>
        </p:txBody>
      </p:sp>
      <p:sp>
        <p:nvSpPr>
          <p:cNvPr id="10" name="Text 5">
            <a:extLst>
              <a:ext uri="{FF2B5EF4-FFF2-40B4-BE49-F238E27FC236}">
                <a16:creationId xmlns:a16="http://schemas.microsoft.com/office/drawing/2014/main" id="{37C474EC-ACD9-836E-62E8-E3116C2A579B}"/>
              </a:ext>
            </a:extLst>
          </p:cNvPr>
          <p:cNvSpPr/>
          <p:nvPr/>
        </p:nvSpPr>
        <p:spPr>
          <a:xfrm>
            <a:off x="7315080" y="6180224"/>
            <a:ext cx="2816185" cy="351949"/>
          </a:xfrm>
          <a:prstGeom prst="rect">
            <a:avLst/>
          </a:prstGeom>
          <a:noFill/>
          <a:ln/>
        </p:spPr>
        <p:txBody>
          <a:bodyPr wrap="none" lIns="0" tIns="0" rIns="0" bIns="0" rtlCol="0" anchor="t"/>
          <a:lstStyle/>
          <a:p>
            <a:pPr marL="0" indent="0" algn="l">
              <a:lnSpc>
                <a:spcPts val="2750"/>
              </a:lnSpc>
              <a:buNone/>
            </a:pPr>
            <a:r>
              <a:rPr lang="en-US" sz="2200" b="1" dirty="0" err="1">
                <a:solidFill>
                  <a:srgbClr val="D9E1FF"/>
                </a:solidFill>
                <a:latin typeface="Syne Bold" pitchFamily="34" charset="0"/>
                <a:ea typeface="Syne Bold" pitchFamily="34" charset="-122"/>
                <a:cs typeface="Syne Bold" pitchFamily="34" charset="-120"/>
              </a:rPr>
              <a:t>Büsra</a:t>
            </a:r>
            <a:r>
              <a:rPr lang="en-US" sz="2200" b="1" dirty="0">
                <a:solidFill>
                  <a:srgbClr val="D9E1FF"/>
                </a:solidFill>
                <a:latin typeface="Syne Bold" pitchFamily="34" charset="0"/>
                <a:ea typeface="Syne Bold" pitchFamily="34" charset="-122"/>
                <a:cs typeface="Syne Bold" pitchFamily="34" charset="-120"/>
              </a:rPr>
              <a:t> Yildiz</a:t>
            </a:r>
            <a:endParaRPr lang="en-US" sz="2200" dirty="0"/>
          </a:p>
        </p:txBody>
      </p:sp>
      <p:sp>
        <p:nvSpPr>
          <p:cNvPr id="11" name="Text 6">
            <a:extLst>
              <a:ext uri="{FF2B5EF4-FFF2-40B4-BE49-F238E27FC236}">
                <a16:creationId xmlns:a16="http://schemas.microsoft.com/office/drawing/2014/main" id="{FF45175C-A7D5-5767-81CB-2D7D3774F64E}"/>
              </a:ext>
            </a:extLst>
          </p:cNvPr>
          <p:cNvSpPr/>
          <p:nvPr/>
        </p:nvSpPr>
        <p:spPr>
          <a:xfrm>
            <a:off x="7315080" y="6675762"/>
            <a:ext cx="4079081" cy="1149072"/>
          </a:xfrm>
          <a:prstGeom prst="rect">
            <a:avLst/>
          </a:prstGeom>
          <a:noFill/>
          <a:ln/>
        </p:spPr>
        <p:txBody>
          <a:bodyPr wrap="square" lIns="0" tIns="0" rIns="0" bIns="0" rtlCol="0" anchor="t"/>
          <a:lstStyle/>
          <a:p>
            <a:pPr marL="0" indent="0" algn="l">
              <a:lnSpc>
                <a:spcPts val="3000"/>
              </a:lnSpc>
              <a:buNone/>
            </a:pPr>
            <a:r>
              <a:rPr lang="en-US" sz="1850" dirty="0">
                <a:solidFill>
                  <a:srgbClr val="D9E1FF"/>
                </a:solidFill>
                <a:latin typeface="Arimo" pitchFamily="34" charset="0"/>
                <a:ea typeface="Arimo" pitchFamily="34" charset="-122"/>
                <a:cs typeface="Arimo" pitchFamily="34" charset="-120"/>
              </a:rPr>
              <a:t>Game Tester</a:t>
            </a:r>
            <a:endParaRPr lang="en-US" sz="1850" dirty="0"/>
          </a:p>
        </p:txBody>
      </p:sp>
      <p:sp>
        <p:nvSpPr>
          <p:cNvPr id="13" name="Text 5">
            <a:extLst>
              <a:ext uri="{FF2B5EF4-FFF2-40B4-BE49-F238E27FC236}">
                <a16:creationId xmlns:a16="http://schemas.microsoft.com/office/drawing/2014/main" id="{8598CDE7-16B5-A7AB-2237-06E222BC9DB6}"/>
              </a:ext>
            </a:extLst>
          </p:cNvPr>
          <p:cNvSpPr/>
          <p:nvPr/>
        </p:nvSpPr>
        <p:spPr>
          <a:xfrm>
            <a:off x="10131265" y="6164908"/>
            <a:ext cx="2816185" cy="351949"/>
          </a:xfrm>
          <a:prstGeom prst="rect">
            <a:avLst/>
          </a:prstGeom>
          <a:noFill/>
          <a:ln/>
        </p:spPr>
        <p:txBody>
          <a:bodyPr wrap="none" lIns="0" tIns="0" rIns="0" bIns="0" rtlCol="0" anchor="t"/>
          <a:lstStyle/>
          <a:p>
            <a:pPr marL="0" indent="0" algn="l">
              <a:lnSpc>
                <a:spcPts val="2750"/>
              </a:lnSpc>
              <a:buNone/>
            </a:pPr>
            <a:r>
              <a:rPr lang="en-US" sz="2200" b="1" dirty="0">
                <a:solidFill>
                  <a:srgbClr val="D9E1FF"/>
                </a:solidFill>
                <a:latin typeface="Syne Bold" pitchFamily="34" charset="0"/>
                <a:ea typeface="Syne Bold" pitchFamily="34" charset="-122"/>
                <a:cs typeface="Syne Bold" pitchFamily="34" charset="-120"/>
              </a:rPr>
              <a:t>Yakup Yalcin</a:t>
            </a:r>
            <a:endParaRPr lang="en-US" sz="2200" dirty="0"/>
          </a:p>
        </p:txBody>
      </p:sp>
      <p:sp>
        <p:nvSpPr>
          <p:cNvPr id="14" name="Text 6">
            <a:extLst>
              <a:ext uri="{FF2B5EF4-FFF2-40B4-BE49-F238E27FC236}">
                <a16:creationId xmlns:a16="http://schemas.microsoft.com/office/drawing/2014/main" id="{A121037D-CD58-8B6A-B9E3-87EBD6D0473A}"/>
              </a:ext>
            </a:extLst>
          </p:cNvPr>
          <p:cNvSpPr/>
          <p:nvPr/>
        </p:nvSpPr>
        <p:spPr>
          <a:xfrm>
            <a:off x="10131265" y="6660446"/>
            <a:ext cx="4079081" cy="1149072"/>
          </a:xfrm>
          <a:prstGeom prst="rect">
            <a:avLst/>
          </a:prstGeom>
          <a:noFill/>
          <a:ln/>
        </p:spPr>
        <p:txBody>
          <a:bodyPr wrap="square" lIns="0" tIns="0" rIns="0" bIns="0" rtlCol="0" anchor="t"/>
          <a:lstStyle/>
          <a:p>
            <a:pPr marL="0" indent="0" algn="l">
              <a:lnSpc>
                <a:spcPts val="3000"/>
              </a:lnSpc>
              <a:buNone/>
            </a:pPr>
            <a:r>
              <a:rPr lang="en-US" sz="1850" dirty="0">
                <a:solidFill>
                  <a:srgbClr val="D9E1FF"/>
                </a:solidFill>
                <a:latin typeface="Arimo" pitchFamily="34" charset="0"/>
                <a:ea typeface="Arimo" pitchFamily="34" charset="-122"/>
                <a:cs typeface="Arimo" pitchFamily="34" charset="-120"/>
              </a:rPr>
              <a:t>Game Tester</a:t>
            </a:r>
            <a:endParaRPr lang="en-US" sz="1850" dirty="0"/>
          </a:p>
        </p:txBody>
      </p:sp>
      <p:pic>
        <p:nvPicPr>
          <p:cNvPr id="16" name="Picture 15">
            <a:extLst>
              <a:ext uri="{FF2B5EF4-FFF2-40B4-BE49-F238E27FC236}">
                <a16:creationId xmlns:a16="http://schemas.microsoft.com/office/drawing/2014/main" id="{C5ABBD3B-A5B3-9EE3-309D-791DCDAF53AA}"/>
              </a:ext>
            </a:extLst>
          </p:cNvPr>
          <p:cNvPicPr>
            <a:picLocks noChangeAspect="1"/>
          </p:cNvPicPr>
          <p:nvPr/>
        </p:nvPicPr>
        <p:blipFill>
          <a:blip r:embed="rId3"/>
          <a:stretch>
            <a:fillRect/>
          </a:stretch>
        </p:blipFill>
        <p:spPr>
          <a:xfrm>
            <a:off x="1682829" y="3064752"/>
            <a:ext cx="2300654" cy="3028302"/>
          </a:xfrm>
          <a:prstGeom prst="rect">
            <a:avLst/>
          </a:prstGeom>
        </p:spPr>
      </p:pic>
      <p:pic>
        <p:nvPicPr>
          <p:cNvPr id="18" name="Picture 17">
            <a:extLst>
              <a:ext uri="{FF2B5EF4-FFF2-40B4-BE49-F238E27FC236}">
                <a16:creationId xmlns:a16="http://schemas.microsoft.com/office/drawing/2014/main" id="{1AE88388-D3F4-C358-97B7-ED5326758F53}"/>
              </a:ext>
            </a:extLst>
          </p:cNvPr>
          <p:cNvPicPr>
            <a:picLocks noChangeAspect="1"/>
          </p:cNvPicPr>
          <p:nvPr/>
        </p:nvPicPr>
        <p:blipFill>
          <a:blip r:embed="rId4"/>
          <a:stretch>
            <a:fillRect/>
          </a:stretch>
        </p:blipFill>
        <p:spPr>
          <a:xfrm>
            <a:off x="7217021" y="3064752"/>
            <a:ext cx="2721910" cy="3042809"/>
          </a:xfrm>
          <a:prstGeom prst="rect">
            <a:avLst/>
          </a:prstGeom>
        </p:spPr>
      </p:pic>
      <p:pic>
        <p:nvPicPr>
          <p:cNvPr id="20" name="Picture 19">
            <a:extLst>
              <a:ext uri="{FF2B5EF4-FFF2-40B4-BE49-F238E27FC236}">
                <a16:creationId xmlns:a16="http://schemas.microsoft.com/office/drawing/2014/main" id="{5E7B23F7-CBA6-603A-1FA0-083CE26FC538}"/>
              </a:ext>
            </a:extLst>
          </p:cNvPr>
          <p:cNvPicPr>
            <a:picLocks noChangeAspect="1"/>
          </p:cNvPicPr>
          <p:nvPr/>
        </p:nvPicPr>
        <p:blipFill>
          <a:blip r:embed="rId5"/>
          <a:stretch>
            <a:fillRect/>
          </a:stretch>
        </p:blipFill>
        <p:spPr>
          <a:xfrm>
            <a:off x="10143413" y="3064752"/>
            <a:ext cx="2501495" cy="3079140"/>
          </a:xfrm>
          <a:prstGeom prst="rect">
            <a:avLst/>
          </a:prstGeom>
        </p:spPr>
      </p:pic>
      <p:pic>
        <p:nvPicPr>
          <p:cNvPr id="22" name="Picture 21">
            <a:extLst>
              <a:ext uri="{FF2B5EF4-FFF2-40B4-BE49-F238E27FC236}">
                <a16:creationId xmlns:a16="http://schemas.microsoft.com/office/drawing/2014/main" id="{E38E5A14-10CB-A968-96FF-FA7D5B3D8E28}"/>
              </a:ext>
            </a:extLst>
          </p:cNvPr>
          <p:cNvPicPr>
            <a:picLocks noChangeAspect="1"/>
          </p:cNvPicPr>
          <p:nvPr/>
        </p:nvPicPr>
        <p:blipFill>
          <a:blip r:embed="rId6"/>
          <a:stretch>
            <a:fillRect/>
          </a:stretch>
        </p:blipFill>
        <p:spPr>
          <a:xfrm>
            <a:off x="4246515" y="3064752"/>
            <a:ext cx="2725341" cy="3115472"/>
          </a:xfrm>
          <a:prstGeom prst="rect">
            <a:avLst/>
          </a:prstGeom>
        </p:spPr>
      </p:pic>
      <p:pic>
        <p:nvPicPr>
          <p:cNvPr id="23" name="Picture 22" descr="A logo of a video game&#10;&#10;AI-generated content may be incorrect.">
            <a:extLst>
              <a:ext uri="{FF2B5EF4-FFF2-40B4-BE49-F238E27FC236}">
                <a16:creationId xmlns:a16="http://schemas.microsoft.com/office/drawing/2014/main" id="{AE9CBB45-454A-33A8-42C3-FC8E79F94ED5}"/>
              </a:ext>
            </a:extLst>
          </p:cNvPr>
          <p:cNvPicPr>
            <a:picLocks noChangeAspect="1"/>
          </p:cNvPicPr>
          <p:nvPr/>
        </p:nvPicPr>
        <p:blipFill>
          <a:blip r:embed="rId7"/>
          <a:srcRect l="32051" t="19126" r="32269" b="46346"/>
          <a:stretch/>
        </p:blipFill>
        <p:spPr>
          <a:xfrm>
            <a:off x="0" y="7368806"/>
            <a:ext cx="889487" cy="860794"/>
          </a:xfrm>
          <a:prstGeom prst="rect">
            <a:avLst/>
          </a:prstGeom>
        </p:spPr>
      </p:pic>
      <p:pic>
        <p:nvPicPr>
          <p:cNvPr id="24" name="Picture 23">
            <a:extLst>
              <a:ext uri="{FF2B5EF4-FFF2-40B4-BE49-F238E27FC236}">
                <a16:creationId xmlns:a16="http://schemas.microsoft.com/office/drawing/2014/main" id="{5D3788D5-4E8A-A89E-7527-5ECB592AE58E}"/>
              </a:ext>
            </a:extLst>
          </p:cNvPr>
          <p:cNvPicPr>
            <a:picLocks noChangeAspect="1"/>
          </p:cNvPicPr>
          <p:nvPr/>
        </p:nvPicPr>
        <p:blipFill>
          <a:blip r:embed="rId8"/>
          <a:stretch>
            <a:fillRect/>
          </a:stretch>
        </p:blipFill>
        <p:spPr>
          <a:xfrm>
            <a:off x="12871048" y="7799203"/>
            <a:ext cx="1759352" cy="390580"/>
          </a:xfrm>
          <a:prstGeom prst="rect">
            <a:avLst/>
          </a:prstGeom>
        </p:spPr>
      </p:pic>
    </p:spTree>
    <p:extLst>
      <p:ext uri="{BB962C8B-B14F-4D97-AF65-F5344CB8AC3E}">
        <p14:creationId xmlns:p14="http://schemas.microsoft.com/office/powerpoint/2010/main" val="4070007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FBC6DC3-8D55-352B-9815-749BC6C95F29}"/>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F9CD2B47-AB28-5D47-B113-3625D0F1006C}"/>
              </a:ext>
            </a:extLst>
          </p:cNvPr>
          <p:cNvSpPr/>
          <p:nvPr/>
        </p:nvSpPr>
        <p:spPr>
          <a:xfrm>
            <a:off x="837724" y="1290995"/>
            <a:ext cx="8414861" cy="704017"/>
          </a:xfrm>
          <a:prstGeom prst="rect">
            <a:avLst/>
          </a:prstGeom>
          <a:noFill/>
          <a:ln/>
        </p:spPr>
        <p:txBody>
          <a:bodyPr wrap="none" lIns="0" tIns="0" rIns="0" bIns="0" rtlCol="0" anchor="t"/>
          <a:lstStyle/>
          <a:p>
            <a:pPr marL="0" indent="0">
              <a:lnSpc>
                <a:spcPts val="5500"/>
              </a:lnSpc>
              <a:buNone/>
            </a:pPr>
            <a:r>
              <a:rPr lang="en-US" sz="4400" b="1" dirty="0">
                <a:solidFill>
                  <a:srgbClr val="FFFFFF"/>
                </a:solidFill>
                <a:latin typeface="Syne Bold" pitchFamily="34" charset="0"/>
                <a:ea typeface="Syne Bold" pitchFamily="34" charset="-122"/>
                <a:cs typeface="Syne Bold" pitchFamily="34" charset="-120"/>
              </a:rPr>
              <a:t>Nebula Games </a:t>
            </a:r>
            <a:r>
              <a:rPr lang="en-US" sz="4400" b="1" dirty="0" err="1">
                <a:solidFill>
                  <a:srgbClr val="FFFFFF"/>
                </a:solidFill>
                <a:latin typeface="Syne Bold" pitchFamily="34" charset="0"/>
                <a:ea typeface="Syne Bold" pitchFamily="34" charset="-122"/>
                <a:cs typeface="Syne Bold" pitchFamily="34" charset="-120"/>
              </a:rPr>
              <a:t>Ekibi</a:t>
            </a:r>
            <a:endParaRPr lang="en-US" sz="4400" dirty="0"/>
          </a:p>
        </p:txBody>
      </p:sp>
      <p:sp>
        <p:nvSpPr>
          <p:cNvPr id="4" name="Text 1">
            <a:extLst>
              <a:ext uri="{FF2B5EF4-FFF2-40B4-BE49-F238E27FC236}">
                <a16:creationId xmlns:a16="http://schemas.microsoft.com/office/drawing/2014/main" id="{CAFE06BC-E948-A788-07FC-6C539A58F3DF}"/>
              </a:ext>
            </a:extLst>
          </p:cNvPr>
          <p:cNvSpPr/>
          <p:nvPr/>
        </p:nvSpPr>
        <p:spPr>
          <a:xfrm>
            <a:off x="1682829" y="6164902"/>
            <a:ext cx="2816185" cy="351949"/>
          </a:xfrm>
          <a:prstGeom prst="rect">
            <a:avLst/>
          </a:prstGeom>
          <a:noFill/>
          <a:ln/>
        </p:spPr>
        <p:txBody>
          <a:bodyPr wrap="none" lIns="0" tIns="0" rIns="0" bIns="0" rtlCol="0" anchor="t"/>
          <a:lstStyle/>
          <a:p>
            <a:pPr marL="0" indent="0" algn="l">
              <a:lnSpc>
                <a:spcPts val="2750"/>
              </a:lnSpc>
              <a:buNone/>
            </a:pPr>
            <a:r>
              <a:rPr lang="en-US" sz="2200" b="1" dirty="0" err="1">
                <a:solidFill>
                  <a:srgbClr val="D9E1FF"/>
                </a:solidFill>
                <a:latin typeface="Syne Bold" pitchFamily="34" charset="0"/>
                <a:ea typeface="Syne Bold" pitchFamily="34" charset="-122"/>
                <a:cs typeface="Syne Bold" pitchFamily="34" charset="-120"/>
              </a:rPr>
              <a:t>Aysel</a:t>
            </a:r>
            <a:r>
              <a:rPr lang="en-US" sz="2200" b="1" dirty="0">
                <a:solidFill>
                  <a:srgbClr val="D9E1FF"/>
                </a:solidFill>
                <a:latin typeface="Syne Bold" pitchFamily="34" charset="0"/>
                <a:ea typeface="Syne Bold" pitchFamily="34" charset="-122"/>
                <a:cs typeface="Syne Bold" pitchFamily="34" charset="-120"/>
              </a:rPr>
              <a:t> </a:t>
            </a:r>
            <a:r>
              <a:rPr lang="en-US" sz="2200" b="1" dirty="0" err="1">
                <a:solidFill>
                  <a:srgbClr val="D9E1FF"/>
                </a:solidFill>
                <a:latin typeface="Syne Bold" pitchFamily="34" charset="0"/>
                <a:ea typeface="Syne Bold" pitchFamily="34" charset="-122"/>
                <a:cs typeface="Syne Bold" pitchFamily="34" charset="-120"/>
              </a:rPr>
              <a:t>Simsek</a:t>
            </a:r>
            <a:endParaRPr lang="en-US" sz="2200" dirty="0"/>
          </a:p>
        </p:txBody>
      </p:sp>
      <p:sp>
        <p:nvSpPr>
          <p:cNvPr id="5" name="Text 2">
            <a:extLst>
              <a:ext uri="{FF2B5EF4-FFF2-40B4-BE49-F238E27FC236}">
                <a16:creationId xmlns:a16="http://schemas.microsoft.com/office/drawing/2014/main" id="{4AAF0177-68B9-4E6A-B9B9-21FE97F6D5BE}"/>
              </a:ext>
            </a:extLst>
          </p:cNvPr>
          <p:cNvSpPr/>
          <p:nvPr/>
        </p:nvSpPr>
        <p:spPr>
          <a:xfrm>
            <a:off x="1682829" y="6660440"/>
            <a:ext cx="4078962" cy="1149072"/>
          </a:xfrm>
          <a:prstGeom prst="rect">
            <a:avLst/>
          </a:prstGeom>
          <a:noFill/>
          <a:ln/>
        </p:spPr>
        <p:txBody>
          <a:bodyPr wrap="square" lIns="0" tIns="0" rIns="0" bIns="0" rtlCol="0" anchor="t"/>
          <a:lstStyle/>
          <a:p>
            <a:pPr>
              <a:lnSpc>
                <a:spcPts val="3000"/>
              </a:lnSpc>
            </a:pPr>
            <a:r>
              <a:rPr lang="en-US" sz="1850" dirty="0">
                <a:solidFill>
                  <a:srgbClr val="D9E1FF"/>
                </a:solidFill>
                <a:latin typeface="Arimo" pitchFamily="34" charset="0"/>
                <a:ea typeface="Arimo" pitchFamily="34" charset="-122"/>
                <a:cs typeface="Arimo" pitchFamily="34" charset="-120"/>
              </a:rPr>
              <a:t>Legal Advisor &amp; </a:t>
            </a:r>
            <a:br>
              <a:rPr lang="en-US" sz="1850" dirty="0">
                <a:solidFill>
                  <a:srgbClr val="D9E1FF"/>
                </a:solidFill>
                <a:latin typeface="Arimo" pitchFamily="34" charset="0"/>
                <a:ea typeface="Arimo" pitchFamily="34" charset="-122"/>
                <a:cs typeface="Arimo" pitchFamily="34" charset="-120"/>
              </a:rPr>
            </a:br>
            <a:r>
              <a:rPr lang="en-US" sz="1850" dirty="0">
                <a:solidFill>
                  <a:srgbClr val="D9E1FF"/>
                </a:solidFill>
                <a:latin typeface="Arimo" pitchFamily="34" charset="0"/>
                <a:ea typeface="Arimo" pitchFamily="34" charset="-122"/>
                <a:cs typeface="Arimo" pitchFamily="34" charset="-120"/>
              </a:rPr>
              <a:t>Financial Analyst</a:t>
            </a:r>
          </a:p>
        </p:txBody>
      </p:sp>
      <p:sp>
        <p:nvSpPr>
          <p:cNvPr id="7" name="Text 3">
            <a:extLst>
              <a:ext uri="{FF2B5EF4-FFF2-40B4-BE49-F238E27FC236}">
                <a16:creationId xmlns:a16="http://schemas.microsoft.com/office/drawing/2014/main" id="{38DEBB35-12A4-86F9-AF73-4ED351758144}"/>
              </a:ext>
            </a:extLst>
          </p:cNvPr>
          <p:cNvSpPr/>
          <p:nvPr/>
        </p:nvSpPr>
        <p:spPr>
          <a:xfrm>
            <a:off x="4499014" y="6164783"/>
            <a:ext cx="2816185" cy="351949"/>
          </a:xfrm>
          <a:prstGeom prst="rect">
            <a:avLst/>
          </a:prstGeom>
          <a:noFill/>
          <a:ln/>
        </p:spPr>
        <p:txBody>
          <a:bodyPr wrap="none" lIns="0" tIns="0" rIns="0" bIns="0" rtlCol="0" anchor="t"/>
          <a:lstStyle/>
          <a:p>
            <a:pPr marL="0" indent="0" algn="l">
              <a:lnSpc>
                <a:spcPts val="2750"/>
              </a:lnSpc>
              <a:buNone/>
            </a:pPr>
            <a:r>
              <a:rPr lang="en-US" sz="2200" b="1" dirty="0">
                <a:solidFill>
                  <a:srgbClr val="D9E1FF"/>
                </a:solidFill>
                <a:latin typeface="Syne Bold" pitchFamily="34" charset="0"/>
                <a:ea typeface="Syne Bold" pitchFamily="34" charset="-122"/>
                <a:cs typeface="Syne Bold" pitchFamily="34" charset="-120"/>
              </a:rPr>
              <a:t>Fatih Cakir</a:t>
            </a:r>
            <a:endParaRPr lang="en-US" sz="2200" dirty="0"/>
          </a:p>
        </p:txBody>
      </p:sp>
      <p:sp>
        <p:nvSpPr>
          <p:cNvPr id="8" name="Text 4">
            <a:extLst>
              <a:ext uri="{FF2B5EF4-FFF2-40B4-BE49-F238E27FC236}">
                <a16:creationId xmlns:a16="http://schemas.microsoft.com/office/drawing/2014/main" id="{AD776B3B-1682-E9B2-CF7E-24A2C68D7E8A}"/>
              </a:ext>
            </a:extLst>
          </p:cNvPr>
          <p:cNvSpPr/>
          <p:nvPr/>
        </p:nvSpPr>
        <p:spPr>
          <a:xfrm>
            <a:off x="4499014" y="6662058"/>
            <a:ext cx="4078962" cy="1149072"/>
          </a:xfrm>
          <a:prstGeom prst="rect">
            <a:avLst/>
          </a:prstGeom>
          <a:noFill/>
          <a:ln/>
        </p:spPr>
        <p:txBody>
          <a:bodyPr wrap="square" lIns="0" tIns="0" rIns="0" bIns="0" rtlCol="0" anchor="t"/>
          <a:lstStyle/>
          <a:p>
            <a:pPr>
              <a:lnSpc>
                <a:spcPts val="3000"/>
              </a:lnSpc>
            </a:pPr>
            <a:r>
              <a:rPr lang="en-US" sz="1850" dirty="0">
                <a:solidFill>
                  <a:srgbClr val="D9E1FF"/>
                </a:solidFill>
                <a:latin typeface="Arimo" pitchFamily="34" charset="0"/>
                <a:ea typeface="Arimo" pitchFamily="34" charset="-122"/>
                <a:cs typeface="Arimo" pitchFamily="34" charset="-120"/>
              </a:rPr>
              <a:t>IT &amp;  Server </a:t>
            </a:r>
            <a:br>
              <a:rPr lang="en-US" sz="1850" dirty="0">
                <a:solidFill>
                  <a:srgbClr val="D9E1FF"/>
                </a:solidFill>
                <a:latin typeface="Arimo" pitchFamily="34" charset="0"/>
                <a:ea typeface="Arimo" pitchFamily="34" charset="-122"/>
                <a:cs typeface="Arimo" pitchFamily="34" charset="-120"/>
              </a:rPr>
            </a:br>
            <a:r>
              <a:rPr lang="en-US" sz="1850" dirty="0">
                <a:solidFill>
                  <a:srgbClr val="D9E1FF"/>
                </a:solidFill>
                <a:latin typeface="Arimo" pitchFamily="34" charset="0"/>
                <a:ea typeface="Arimo" pitchFamily="34" charset="-122"/>
                <a:cs typeface="Arimo" pitchFamily="34" charset="-120"/>
              </a:rPr>
              <a:t>Administrator</a:t>
            </a:r>
          </a:p>
        </p:txBody>
      </p:sp>
      <p:sp>
        <p:nvSpPr>
          <p:cNvPr id="10" name="Text 5">
            <a:extLst>
              <a:ext uri="{FF2B5EF4-FFF2-40B4-BE49-F238E27FC236}">
                <a16:creationId xmlns:a16="http://schemas.microsoft.com/office/drawing/2014/main" id="{E3A1F834-85E7-9E1D-A196-6DD849AB9355}"/>
              </a:ext>
            </a:extLst>
          </p:cNvPr>
          <p:cNvSpPr/>
          <p:nvPr/>
        </p:nvSpPr>
        <p:spPr>
          <a:xfrm>
            <a:off x="7315080" y="6180218"/>
            <a:ext cx="2816185" cy="351949"/>
          </a:xfrm>
          <a:prstGeom prst="rect">
            <a:avLst/>
          </a:prstGeom>
          <a:noFill/>
          <a:ln/>
        </p:spPr>
        <p:txBody>
          <a:bodyPr wrap="none" lIns="0" tIns="0" rIns="0" bIns="0" rtlCol="0" anchor="t"/>
          <a:lstStyle/>
          <a:p>
            <a:pPr marL="0" indent="0" algn="l">
              <a:lnSpc>
                <a:spcPts val="2750"/>
              </a:lnSpc>
              <a:buNone/>
            </a:pPr>
            <a:r>
              <a:rPr lang="en-US" sz="2200" b="1" dirty="0">
                <a:solidFill>
                  <a:srgbClr val="D9E1FF"/>
                </a:solidFill>
                <a:latin typeface="Syne Bold" pitchFamily="34" charset="0"/>
                <a:ea typeface="Syne Bold" pitchFamily="34" charset="-122"/>
                <a:cs typeface="Syne Bold" pitchFamily="34" charset="-120"/>
              </a:rPr>
              <a:t>Furkan </a:t>
            </a:r>
            <a:r>
              <a:rPr lang="en-US" sz="2200" b="1" dirty="0" err="1">
                <a:solidFill>
                  <a:srgbClr val="D9E1FF"/>
                </a:solidFill>
                <a:latin typeface="Syne Bold" pitchFamily="34" charset="0"/>
                <a:ea typeface="Syne Bold" pitchFamily="34" charset="-122"/>
                <a:cs typeface="Syne Bold" pitchFamily="34" charset="-120"/>
              </a:rPr>
              <a:t>Tekin</a:t>
            </a:r>
            <a:endParaRPr lang="en-US" sz="2200" dirty="0"/>
          </a:p>
        </p:txBody>
      </p:sp>
      <p:sp>
        <p:nvSpPr>
          <p:cNvPr id="11" name="Text 6">
            <a:extLst>
              <a:ext uri="{FF2B5EF4-FFF2-40B4-BE49-F238E27FC236}">
                <a16:creationId xmlns:a16="http://schemas.microsoft.com/office/drawing/2014/main" id="{6DD77D36-683A-9BAF-4395-A4B6C68B5905}"/>
              </a:ext>
            </a:extLst>
          </p:cNvPr>
          <p:cNvSpPr/>
          <p:nvPr/>
        </p:nvSpPr>
        <p:spPr>
          <a:xfrm>
            <a:off x="7315080" y="6675756"/>
            <a:ext cx="4079081" cy="1149072"/>
          </a:xfrm>
          <a:prstGeom prst="rect">
            <a:avLst/>
          </a:prstGeom>
          <a:noFill/>
          <a:ln/>
        </p:spPr>
        <p:txBody>
          <a:bodyPr wrap="square" lIns="0" tIns="0" rIns="0" bIns="0" rtlCol="0" anchor="t"/>
          <a:lstStyle/>
          <a:p>
            <a:pPr marL="0" indent="0" algn="l">
              <a:lnSpc>
                <a:spcPts val="3000"/>
              </a:lnSpc>
              <a:buNone/>
            </a:pPr>
            <a:r>
              <a:rPr lang="en-US" sz="1850" dirty="0" err="1">
                <a:solidFill>
                  <a:srgbClr val="D9E1FF"/>
                </a:solidFill>
                <a:latin typeface="Arimo" pitchFamily="34" charset="0"/>
                <a:ea typeface="Arimo" pitchFamily="34" charset="-122"/>
                <a:cs typeface="Arimo" pitchFamily="34" charset="-120"/>
              </a:rPr>
              <a:t>Stajyer</a:t>
            </a:r>
            <a:endParaRPr lang="en-US" sz="1850" dirty="0"/>
          </a:p>
        </p:txBody>
      </p:sp>
      <p:sp>
        <p:nvSpPr>
          <p:cNvPr id="13" name="Text 5">
            <a:extLst>
              <a:ext uri="{FF2B5EF4-FFF2-40B4-BE49-F238E27FC236}">
                <a16:creationId xmlns:a16="http://schemas.microsoft.com/office/drawing/2014/main" id="{61126278-526F-01D4-034A-9678033674A4}"/>
              </a:ext>
            </a:extLst>
          </p:cNvPr>
          <p:cNvSpPr/>
          <p:nvPr/>
        </p:nvSpPr>
        <p:spPr>
          <a:xfrm>
            <a:off x="10131265" y="6164902"/>
            <a:ext cx="2816185" cy="351949"/>
          </a:xfrm>
          <a:prstGeom prst="rect">
            <a:avLst/>
          </a:prstGeom>
          <a:noFill/>
          <a:ln/>
        </p:spPr>
        <p:txBody>
          <a:bodyPr wrap="none" lIns="0" tIns="0" rIns="0" bIns="0" rtlCol="0" anchor="t"/>
          <a:lstStyle/>
          <a:p>
            <a:pPr marL="0" indent="0" algn="l">
              <a:lnSpc>
                <a:spcPts val="2750"/>
              </a:lnSpc>
              <a:buNone/>
            </a:pPr>
            <a:r>
              <a:rPr lang="en-US" sz="2200" b="1" dirty="0">
                <a:solidFill>
                  <a:srgbClr val="D9E1FF"/>
                </a:solidFill>
                <a:latin typeface="Syne Bold" pitchFamily="34" charset="0"/>
                <a:ea typeface="Syne Bold" pitchFamily="34" charset="-122"/>
                <a:cs typeface="Syne Bold" pitchFamily="34" charset="-120"/>
              </a:rPr>
              <a:t>Bayram Polat</a:t>
            </a:r>
            <a:endParaRPr lang="en-US" sz="2200" dirty="0"/>
          </a:p>
        </p:txBody>
      </p:sp>
      <p:sp>
        <p:nvSpPr>
          <p:cNvPr id="14" name="Text 6">
            <a:extLst>
              <a:ext uri="{FF2B5EF4-FFF2-40B4-BE49-F238E27FC236}">
                <a16:creationId xmlns:a16="http://schemas.microsoft.com/office/drawing/2014/main" id="{D9F147EB-9892-8EAB-9B61-9AD71D5F2105}"/>
              </a:ext>
            </a:extLst>
          </p:cNvPr>
          <p:cNvSpPr/>
          <p:nvPr/>
        </p:nvSpPr>
        <p:spPr>
          <a:xfrm>
            <a:off x="10131265" y="6660440"/>
            <a:ext cx="4079081" cy="1149072"/>
          </a:xfrm>
          <a:prstGeom prst="rect">
            <a:avLst/>
          </a:prstGeom>
          <a:noFill/>
          <a:ln/>
        </p:spPr>
        <p:txBody>
          <a:bodyPr wrap="square" lIns="0" tIns="0" rIns="0" bIns="0" rtlCol="0" anchor="t"/>
          <a:lstStyle/>
          <a:p>
            <a:pPr marL="0" indent="0" algn="l">
              <a:lnSpc>
                <a:spcPts val="3000"/>
              </a:lnSpc>
              <a:buNone/>
            </a:pPr>
            <a:r>
              <a:rPr lang="en-US" sz="1850" dirty="0" err="1">
                <a:solidFill>
                  <a:srgbClr val="D9E1FF"/>
                </a:solidFill>
                <a:latin typeface="Arimo" pitchFamily="34" charset="0"/>
                <a:ea typeface="Arimo" pitchFamily="34" charset="-122"/>
                <a:cs typeface="Arimo" pitchFamily="34" charset="-120"/>
              </a:rPr>
              <a:t>Stajyer</a:t>
            </a:r>
            <a:endParaRPr lang="en-US" sz="1850" dirty="0"/>
          </a:p>
        </p:txBody>
      </p:sp>
      <p:pic>
        <p:nvPicPr>
          <p:cNvPr id="16" name="Picture 15">
            <a:extLst>
              <a:ext uri="{FF2B5EF4-FFF2-40B4-BE49-F238E27FC236}">
                <a16:creationId xmlns:a16="http://schemas.microsoft.com/office/drawing/2014/main" id="{33DED3B2-2FDD-61D9-CCC0-E97723818BB7}"/>
              </a:ext>
            </a:extLst>
          </p:cNvPr>
          <p:cNvPicPr>
            <a:picLocks noChangeAspect="1"/>
          </p:cNvPicPr>
          <p:nvPr/>
        </p:nvPicPr>
        <p:blipFill>
          <a:blip r:embed="rId3"/>
          <a:stretch>
            <a:fillRect/>
          </a:stretch>
        </p:blipFill>
        <p:spPr>
          <a:xfrm>
            <a:off x="1521927" y="2937175"/>
            <a:ext cx="2590189" cy="3149670"/>
          </a:xfrm>
          <a:prstGeom prst="rect">
            <a:avLst/>
          </a:prstGeom>
        </p:spPr>
      </p:pic>
      <p:pic>
        <p:nvPicPr>
          <p:cNvPr id="18" name="Picture 17">
            <a:extLst>
              <a:ext uri="{FF2B5EF4-FFF2-40B4-BE49-F238E27FC236}">
                <a16:creationId xmlns:a16="http://schemas.microsoft.com/office/drawing/2014/main" id="{2567CC86-5DF9-4CCF-4B38-AECDC22D2BAA}"/>
              </a:ext>
            </a:extLst>
          </p:cNvPr>
          <p:cNvPicPr>
            <a:picLocks noChangeAspect="1"/>
          </p:cNvPicPr>
          <p:nvPr/>
        </p:nvPicPr>
        <p:blipFill>
          <a:blip r:embed="rId4"/>
          <a:stretch>
            <a:fillRect/>
          </a:stretch>
        </p:blipFill>
        <p:spPr>
          <a:xfrm>
            <a:off x="7315081" y="2929457"/>
            <a:ext cx="2388512" cy="3198439"/>
          </a:xfrm>
          <a:prstGeom prst="rect">
            <a:avLst/>
          </a:prstGeom>
        </p:spPr>
      </p:pic>
      <p:pic>
        <p:nvPicPr>
          <p:cNvPr id="20" name="Picture 19">
            <a:extLst>
              <a:ext uri="{FF2B5EF4-FFF2-40B4-BE49-F238E27FC236}">
                <a16:creationId xmlns:a16="http://schemas.microsoft.com/office/drawing/2014/main" id="{F39860DA-E0BE-90E8-9E87-E478A8EC3C59}"/>
              </a:ext>
            </a:extLst>
          </p:cNvPr>
          <p:cNvPicPr>
            <a:picLocks noChangeAspect="1"/>
          </p:cNvPicPr>
          <p:nvPr/>
        </p:nvPicPr>
        <p:blipFill>
          <a:blip r:embed="rId5"/>
          <a:stretch>
            <a:fillRect/>
          </a:stretch>
        </p:blipFill>
        <p:spPr>
          <a:xfrm>
            <a:off x="10292048" y="2929456"/>
            <a:ext cx="1569051" cy="3206157"/>
          </a:xfrm>
          <a:prstGeom prst="rect">
            <a:avLst/>
          </a:prstGeom>
        </p:spPr>
      </p:pic>
      <p:pic>
        <p:nvPicPr>
          <p:cNvPr id="22" name="Picture 21">
            <a:extLst>
              <a:ext uri="{FF2B5EF4-FFF2-40B4-BE49-F238E27FC236}">
                <a16:creationId xmlns:a16="http://schemas.microsoft.com/office/drawing/2014/main" id="{F18ADBE1-24AF-4F1A-923E-79CD557D7A13}"/>
              </a:ext>
            </a:extLst>
          </p:cNvPr>
          <p:cNvPicPr>
            <a:picLocks noChangeAspect="1"/>
          </p:cNvPicPr>
          <p:nvPr/>
        </p:nvPicPr>
        <p:blipFill>
          <a:blip r:embed="rId6"/>
          <a:stretch>
            <a:fillRect/>
          </a:stretch>
        </p:blipFill>
        <p:spPr>
          <a:xfrm>
            <a:off x="4361009" y="2929456"/>
            <a:ext cx="2580714" cy="3206158"/>
          </a:xfrm>
          <a:prstGeom prst="rect">
            <a:avLst/>
          </a:prstGeom>
        </p:spPr>
      </p:pic>
      <p:pic>
        <p:nvPicPr>
          <p:cNvPr id="23" name="Picture 22" descr="A logo of a video game&#10;&#10;AI-generated content may be incorrect.">
            <a:extLst>
              <a:ext uri="{FF2B5EF4-FFF2-40B4-BE49-F238E27FC236}">
                <a16:creationId xmlns:a16="http://schemas.microsoft.com/office/drawing/2014/main" id="{A9200D9C-1F30-7BC6-096F-E260EDD435B1}"/>
              </a:ext>
            </a:extLst>
          </p:cNvPr>
          <p:cNvPicPr>
            <a:picLocks noChangeAspect="1"/>
          </p:cNvPicPr>
          <p:nvPr/>
        </p:nvPicPr>
        <p:blipFill>
          <a:blip r:embed="rId7"/>
          <a:srcRect l="32051" t="19126" r="32269" b="46346"/>
          <a:stretch/>
        </p:blipFill>
        <p:spPr>
          <a:xfrm>
            <a:off x="0" y="7368806"/>
            <a:ext cx="889487" cy="860794"/>
          </a:xfrm>
          <a:prstGeom prst="rect">
            <a:avLst/>
          </a:prstGeom>
        </p:spPr>
      </p:pic>
      <p:pic>
        <p:nvPicPr>
          <p:cNvPr id="24" name="Picture 23">
            <a:extLst>
              <a:ext uri="{FF2B5EF4-FFF2-40B4-BE49-F238E27FC236}">
                <a16:creationId xmlns:a16="http://schemas.microsoft.com/office/drawing/2014/main" id="{1B71E068-8DCE-209B-169B-CB25F0E0FBD8}"/>
              </a:ext>
            </a:extLst>
          </p:cNvPr>
          <p:cNvPicPr>
            <a:picLocks noChangeAspect="1"/>
          </p:cNvPicPr>
          <p:nvPr/>
        </p:nvPicPr>
        <p:blipFill>
          <a:blip r:embed="rId8"/>
          <a:stretch>
            <a:fillRect/>
          </a:stretch>
        </p:blipFill>
        <p:spPr>
          <a:xfrm>
            <a:off x="12871048" y="7799203"/>
            <a:ext cx="1759352" cy="390580"/>
          </a:xfrm>
          <a:prstGeom prst="rect">
            <a:avLst/>
          </a:prstGeom>
        </p:spPr>
      </p:pic>
    </p:spTree>
    <p:extLst>
      <p:ext uri="{BB962C8B-B14F-4D97-AF65-F5344CB8AC3E}">
        <p14:creationId xmlns:p14="http://schemas.microsoft.com/office/powerpoint/2010/main" val="3440137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837724" y="761762"/>
            <a:ext cx="8315801" cy="598408"/>
          </a:xfrm>
          <a:prstGeom prst="rect">
            <a:avLst/>
          </a:prstGeom>
          <a:noFill/>
          <a:ln/>
        </p:spPr>
        <p:txBody>
          <a:bodyPr wrap="none" lIns="0" tIns="0" rIns="0" bIns="0" rtlCol="0" anchor="t"/>
          <a:lstStyle/>
          <a:p>
            <a:pPr marL="0" indent="0">
              <a:lnSpc>
                <a:spcPts val="4700"/>
              </a:lnSpc>
              <a:buNone/>
            </a:pPr>
            <a:r>
              <a:rPr lang="en-US" sz="3750" b="1" dirty="0">
                <a:solidFill>
                  <a:srgbClr val="FFFFFF"/>
                </a:solidFill>
                <a:latin typeface="Syne Bold" pitchFamily="34" charset="0"/>
                <a:ea typeface="Syne Bold" pitchFamily="34" charset="-122"/>
                <a:cs typeface="Syne Bold" pitchFamily="34" charset="-120"/>
              </a:rPr>
              <a:t>Staj Programı ve Süreç Yönetimi</a:t>
            </a:r>
            <a:endParaRPr lang="en-US" sz="3750" dirty="0"/>
          </a:p>
        </p:txBody>
      </p:sp>
      <p:sp>
        <p:nvSpPr>
          <p:cNvPr id="3" name="Shape 1"/>
          <p:cNvSpPr/>
          <p:nvPr/>
        </p:nvSpPr>
        <p:spPr>
          <a:xfrm>
            <a:off x="837724" y="1767007"/>
            <a:ext cx="152519" cy="746760"/>
          </a:xfrm>
          <a:prstGeom prst="roundRect">
            <a:avLst>
              <a:gd name="adj" fmla="val 20011"/>
            </a:avLst>
          </a:prstGeom>
          <a:solidFill>
            <a:srgbClr val="2B2952"/>
          </a:solidFill>
          <a:ln/>
        </p:spPr>
        <p:txBody>
          <a:bodyPr/>
          <a:lstStyle/>
          <a:p>
            <a:endParaRPr lang="en-DE"/>
          </a:p>
        </p:txBody>
      </p:sp>
      <p:sp>
        <p:nvSpPr>
          <p:cNvPr id="4" name="Text 2"/>
          <p:cNvSpPr/>
          <p:nvPr/>
        </p:nvSpPr>
        <p:spPr>
          <a:xfrm>
            <a:off x="1295400" y="1767007"/>
            <a:ext cx="2393752" cy="299204"/>
          </a:xfrm>
          <a:prstGeom prst="rect">
            <a:avLst/>
          </a:prstGeom>
          <a:noFill/>
          <a:ln/>
        </p:spPr>
        <p:txBody>
          <a:bodyPr wrap="none" lIns="0" tIns="0" rIns="0" bIns="0" rtlCol="0" anchor="t"/>
          <a:lstStyle/>
          <a:p>
            <a:pPr marL="0" indent="0" algn="l">
              <a:lnSpc>
                <a:spcPts val="2350"/>
              </a:lnSpc>
              <a:buNone/>
            </a:pPr>
            <a:r>
              <a:rPr lang="en-US" sz="1850" b="1" dirty="0">
                <a:solidFill>
                  <a:srgbClr val="D9E1FF"/>
                </a:solidFill>
                <a:latin typeface="Syne Bold" pitchFamily="34" charset="0"/>
                <a:ea typeface="Syne Bold" pitchFamily="34" charset="-122"/>
                <a:cs typeface="Syne Bold" pitchFamily="34" charset="-120"/>
              </a:rPr>
              <a:t>Başvuru</a:t>
            </a:r>
            <a:endParaRPr lang="en-US" sz="1850" dirty="0"/>
          </a:p>
        </p:txBody>
      </p:sp>
      <p:sp>
        <p:nvSpPr>
          <p:cNvPr id="5" name="Text 3"/>
          <p:cNvSpPr/>
          <p:nvPr/>
        </p:nvSpPr>
        <p:spPr>
          <a:xfrm>
            <a:off x="1295400" y="2188250"/>
            <a:ext cx="12497276" cy="325517"/>
          </a:xfrm>
          <a:prstGeom prst="rect">
            <a:avLst/>
          </a:prstGeom>
          <a:noFill/>
          <a:ln/>
        </p:spPr>
        <p:txBody>
          <a:bodyPr wrap="none" lIns="0" tIns="0" rIns="0" bIns="0" rtlCol="0" anchor="t"/>
          <a:lstStyle/>
          <a:p>
            <a:pPr marL="0" indent="0" algn="l">
              <a:lnSpc>
                <a:spcPts val="2550"/>
              </a:lnSpc>
              <a:buNone/>
            </a:pPr>
            <a:r>
              <a:rPr lang="en-US" sz="1600" dirty="0">
                <a:solidFill>
                  <a:srgbClr val="D9E1FF"/>
                </a:solidFill>
                <a:latin typeface="Arimo" pitchFamily="34" charset="0"/>
                <a:ea typeface="Arimo" pitchFamily="34" charset="-122"/>
                <a:cs typeface="Arimo" pitchFamily="34" charset="-120"/>
              </a:rPr>
              <a:t>İlgilenen adayların, Nebula Games LinkedIn bölümünden başvuru yapmaları gerekmektedir.</a:t>
            </a:r>
            <a:endParaRPr lang="en-US" sz="1600" dirty="0"/>
          </a:p>
        </p:txBody>
      </p:sp>
      <p:sp>
        <p:nvSpPr>
          <p:cNvPr id="6" name="Shape 4"/>
          <p:cNvSpPr/>
          <p:nvPr/>
        </p:nvSpPr>
        <p:spPr>
          <a:xfrm>
            <a:off x="1142881" y="2717125"/>
            <a:ext cx="152519" cy="746760"/>
          </a:xfrm>
          <a:prstGeom prst="roundRect">
            <a:avLst>
              <a:gd name="adj" fmla="val 20011"/>
            </a:avLst>
          </a:prstGeom>
          <a:solidFill>
            <a:srgbClr val="2B2952"/>
          </a:solidFill>
          <a:ln/>
        </p:spPr>
        <p:txBody>
          <a:bodyPr/>
          <a:lstStyle/>
          <a:p>
            <a:endParaRPr lang="en-DE"/>
          </a:p>
        </p:txBody>
      </p:sp>
      <p:sp>
        <p:nvSpPr>
          <p:cNvPr id="7" name="Text 5"/>
          <p:cNvSpPr/>
          <p:nvPr/>
        </p:nvSpPr>
        <p:spPr>
          <a:xfrm>
            <a:off x="1600557" y="2717125"/>
            <a:ext cx="2393752" cy="299204"/>
          </a:xfrm>
          <a:prstGeom prst="rect">
            <a:avLst/>
          </a:prstGeom>
          <a:noFill/>
          <a:ln/>
        </p:spPr>
        <p:txBody>
          <a:bodyPr wrap="none" lIns="0" tIns="0" rIns="0" bIns="0" rtlCol="0" anchor="t"/>
          <a:lstStyle/>
          <a:p>
            <a:pPr marL="0" indent="0" algn="l">
              <a:lnSpc>
                <a:spcPts val="2350"/>
              </a:lnSpc>
              <a:buNone/>
            </a:pPr>
            <a:r>
              <a:rPr lang="en-US" sz="1850" b="1" dirty="0">
                <a:solidFill>
                  <a:srgbClr val="D9E1FF"/>
                </a:solidFill>
                <a:latin typeface="Syne Bold" pitchFamily="34" charset="0"/>
                <a:ea typeface="Syne Bold" pitchFamily="34" charset="-122"/>
                <a:cs typeface="Syne Bold" pitchFamily="34" charset="-120"/>
              </a:rPr>
              <a:t>Değerlendirme</a:t>
            </a:r>
            <a:endParaRPr lang="en-US" sz="1850" dirty="0"/>
          </a:p>
        </p:txBody>
      </p:sp>
      <p:sp>
        <p:nvSpPr>
          <p:cNvPr id="8" name="Text 6"/>
          <p:cNvSpPr/>
          <p:nvPr/>
        </p:nvSpPr>
        <p:spPr>
          <a:xfrm>
            <a:off x="1600557" y="3138368"/>
            <a:ext cx="12192119" cy="325517"/>
          </a:xfrm>
          <a:prstGeom prst="rect">
            <a:avLst/>
          </a:prstGeom>
          <a:noFill/>
          <a:ln/>
        </p:spPr>
        <p:txBody>
          <a:bodyPr wrap="none" lIns="0" tIns="0" rIns="0" bIns="0" rtlCol="0" anchor="t"/>
          <a:lstStyle/>
          <a:p>
            <a:pPr marL="0" indent="0" algn="l">
              <a:lnSpc>
                <a:spcPts val="2550"/>
              </a:lnSpc>
              <a:buNone/>
            </a:pPr>
            <a:r>
              <a:rPr lang="en-US" sz="1600" dirty="0">
                <a:solidFill>
                  <a:srgbClr val="D9E1FF"/>
                </a:solidFill>
                <a:latin typeface="Arimo" pitchFamily="34" charset="0"/>
                <a:ea typeface="Arimo" pitchFamily="34" charset="-122"/>
                <a:cs typeface="Arimo" pitchFamily="34" charset="-120"/>
              </a:rPr>
              <a:t>Başvurular, yetenek ve deneyime göre değerlendirilecektir.</a:t>
            </a:r>
            <a:endParaRPr lang="en-US" sz="1600" dirty="0"/>
          </a:p>
        </p:txBody>
      </p:sp>
      <p:sp>
        <p:nvSpPr>
          <p:cNvPr id="9" name="Shape 7"/>
          <p:cNvSpPr/>
          <p:nvPr/>
        </p:nvSpPr>
        <p:spPr>
          <a:xfrm>
            <a:off x="1448038" y="3667244"/>
            <a:ext cx="152519" cy="746760"/>
          </a:xfrm>
          <a:prstGeom prst="roundRect">
            <a:avLst>
              <a:gd name="adj" fmla="val 20011"/>
            </a:avLst>
          </a:prstGeom>
          <a:solidFill>
            <a:srgbClr val="2B2952"/>
          </a:solidFill>
          <a:ln/>
        </p:spPr>
        <p:txBody>
          <a:bodyPr/>
          <a:lstStyle/>
          <a:p>
            <a:endParaRPr lang="en-DE"/>
          </a:p>
        </p:txBody>
      </p:sp>
      <p:sp>
        <p:nvSpPr>
          <p:cNvPr id="10" name="Text 8"/>
          <p:cNvSpPr/>
          <p:nvPr/>
        </p:nvSpPr>
        <p:spPr>
          <a:xfrm>
            <a:off x="1905714" y="3667244"/>
            <a:ext cx="2393752" cy="299204"/>
          </a:xfrm>
          <a:prstGeom prst="rect">
            <a:avLst/>
          </a:prstGeom>
          <a:noFill/>
          <a:ln/>
        </p:spPr>
        <p:txBody>
          <a:bodyPr wrap="none" lIns="0" tIns="0" rIns="0" bIns="0" rtlCol="0" anchor="t"/>
          <a:lstStyle/>
          <a:p>
            <a:pPr marL="0" indent="0" algn="l">
              <a:lnSpc>
                <a:spcPts val="2350"/>
              </a:lnSpc>
              <a:buNone/>
            </a:pPr>
            <a:r>
              <a:rPr lang="en-US" sz="1850" b="1" dirty="0">
                <a:solidFill>
                  <a:srgbClr val="D9E1FF"/>
                </a:solidFill>
                <a:latin typeface="Syne Bold" pitchFamily="34" charset="0"/>
                <a:ea typeface="Syne Bold" pitchFamily="34" charset="-122"/>
                <a:cs typeface="Syne Bold" pitchFamily="34" charset="-120"/>
              </a:rPr>
              <a:t>Görüşme</a:t>
            </a:r>
            <a:endParaRPr lang="en-US" sz="1850" dirty="0"/>
          </a:p>
        </p:txBody>
      </p:sp>
      <p:sp>
        <p:nvSpPr>
          <p:cNvPr id="11" name="Text 9"/>
          <p:cNvSpPr/>
          <p:nvPr/>
        </p:nvSpPr>
        <p:spPr>
          <a:xfrm>
            <a:off x="1905714" y="4088487"/>
            <a:ext cx="11886962" cy="325517"/>
          </a:xfrm>
          <a:prstGeom prst="rect">
            <a:avLst/>
          </a:prstGeom>
          <a:noFill/>
          <a:ln/>
        </p:spPr>
        <p:txBody>
          <a:bodyPr wrap="none" lIns="0" tIns="0" rIns="0" bIns="0" rtlCol="0" anchor="t"/>
          <a:lstStyle/>
          <a:p>
            <a:pPr marL="0" indent="0" algn="l">
              <a:lnSpc>
                <a:spcPts val="2550"/>
              </a:lnSpc>
              <a:buNone/>
            </a:pPr>
            <a:r>
              <a:rPr lang="en-US" sz="1600" dirty="0">
                <a:solidFill>
                  <a:srgbClr val="D9E1FF"/>
                </a:solidFill>
                <a:latin typeface="Arimo" pitchFamily="34" charset="0"/>
                <a:ea typeface="Arimo" pitchFamily="34" charset="-122"/>
                <a:cs typeface="Arimo" pitchFamily="34" charset="-120"/>
              </a:rPr>
              <a:t>Uygun adaylarla, yeteneklerini ve deneyimlerini daha detaylı bir şekilde değerlendirmek için görüşmeler gerçekleştirilecektir.</a:t>
            </a:r>
            <a:endParaRPr lang="en-US" sz="1600" dirty="0"/>
          </a:p>
        </p:txBody>
      </p:sp>
      <p:sp>
        <p:nvSpPr>
          <p:cNvPr id="12" name="Shape 10"/>
          <p:cNvSpPr/>
          <p:nvPr/>
        </p:nvSpPr>
        <p:spPr>
          <a:xfrm>
            <a:off x="1753314" y="4617363"/>
            <a:ext cx="152519" cy="746760"/>
          </a:xfrm>
          <a:prstGeom prst="roundRect">
            <a:avLst>
              <a:gd name="adj" fmla="val 20011"/>
            </a:avLst>
          </a:prstGeom>
          <a:solidFill>
            <a:srgbClr val="2B2952"/>
          </a:solidFill>
          <a:ln/>
        </p:spPr>
        <p:txBody>
          <a:bodyPr/>
          <a:lstStyle/>
          <a:p>
            <a:endParaRPr lang="en-DE"/>
          </a:p>
        </p:txBody>
      </p:sp>
      <p:sp>
        <p:nvSpPr>
          <p:cNvPr id="13" name="Text 11"/>
          <p:cNvSpPr/>
          <p:nvPr/>
        </p:nvSpPr>
        <p:spPr>
          <a:xfrm>
            <a:off x="2210991" y="4617363"/>
            <a:ext cx="2393752" cy="299204"/>
          </a:xfrm>
          <a:prstGeom prst="rect">
            <a:avLst/>
          </a:prstGeom>
          <a:noFill/>
          <a:ln/>
        </p:spPr>
        <p:txBody>
          <a:bodyPr wrap="none" lIns="0" tIns="0" rIns="0" bIns="0" rtlCol="0" anchor="t"/>
          <a:lstStyle/>
          <a:p>
            <a:pPr marL="0" indent="0" algn="l">
              <a:lnSpc>
                <a:spcPts val="2350"/>
              </a:lnSpc>
              <a:buNone/>
            </a:pPr>
            <a:r>
              <a:rPr lang="en-US" sz="1850" b="1" dirty="0">
                <a:solidFill>
                  <a:srgbClr val="D9E1FF"/>
                </a:solidFill>
                <a:latin typeface="Syne Bold" pitchFamily="34" charset="0"/>
                <a:ea typeface="Syne Bold" pitchFamily="34" charset="-122"/>
                <a:cs typeface="Syne Bold" pitchFamily="34" charset="-120"/>
              </a:rPr>
              <a:t>Staj Başlangıcı</a:t>
            </a:r>
            <a:endParaRPr lang="en-US" sz="1850" dirty="0"/>
          </a:p>
        </p:txBody>
      </p:sp>
      <p:sp>
        <p:nvSpPr>
          <p:cNvPr id="14" name="Text 12"/>
          <p:cNvSpPr/>
          <p:nvPr/>
        </p:nvSpPr>
        <p:spPr>
          <a:xfrm>
            <a:off x="2210991" y="5038606"/>
            <a:ext cx="11581686" cy="325517"/>
          </a:xfrm>
          <a:prstGeom prst="rect">
            <a:avLst/>
          </a:prstGeom>
          <a:noFill/>
          <a:ln/>
        </p:spPr>
        <p:txBody>
          <a:bodyPr wrap="none" lIns="0" tIns="0" rIns="0" bIns="0" rtlCol="0" anchor="t"/>
          <a:lstStyle/>
          <a:p>
            <a:pPr marL="0" indent="0" algn="l">
              <a:lnSpc>
                <a:spcPts val="2550"/>
              </a:lnSpc>
              <a:buNone/>
            </a:pPr>
            <a:r>
              <a:rPr lang="en-US" sz="1600" dirty="0">
                <a:solidFill>
                  <a:srgbClr val="D9E1FF"/>
                </a:solidFill>
                <a:latin typeface="Arimo" pitchFamily="34" charset="0"/>
                <a:ea typeface="Arimo" pitchFamily="34" charset="-122"/>
                <a:cs typeface="Arimo" pitchFamily="34" charset="-120"/>
              </a:rPr>
              <a:t>Seçilen adaylar, Nebula Games'e katılarak stajlarına başlayacaklardır.</a:t>
            </a:r>
            <a:endParaRPr lang="en-US" sz="1600" dirty="0"/>
          </a:p>
        </p:txBody>
      </p:sp>
      <p:sp>
        <p:nvSpPr>
          <p:cNvPr id="15" name="Shape 13"/>
          <p:cNvSpPr/>
          <p:nvPr/>
        </p:nvSpPr>
        <p:spPr>
          <a:xfrm>
            <a:off x="1448038" y="5567482"/>
            <a:ext cx="152519" cy="746760"/>
          </a:xfrm>
          <a:prstGeom prst="roundRect">
            <a:avLst>
              <a:gd name="adj" fmla="val 20011"/>
            </a:avLst>
          </a:prstGeom>
          <a:solidFill>
            <a:srgbClr val="2B2952"/>
          </a:solidFill>
          <a:ln/>
        </p:spPr>
        <p:txBody>
          <a:bodyPr/>
          <a:lstStyle/>
          <a:p>
            <a:endParaRPr lang="en-DE"/>
          </a:p>
        </p:txBody>
      </p:sp>
      <p:sp>
        <p:nvSpPr>
          <p:cNvPr id="16" name="Text 14"/>
          <p:cNvSpPr/>
          <p:nvPr/>
        </p:nvSpPr>
        <p:spPr>
          <a:xfrm>
            <a:off x="1905714" y="5567482"/>
            <a:ext cx="2393752" cy="299204"/>
          </a:xfrm>
          <a:prstGeom prst="rect">
            <a:avLst/>
          </a:prstGeom>
          <a:noFill/>
          <a:ln/>
        </p:spPr>
        <p:txBody>
          <a:bodyPr wrap="none" lIns="0" tIns="0" rIns="0" bIns="0" rtlCol="0" anchor="t"/>
          <a:lstStyle/>
          <a:p>
            <a:pPr marL="0" indent="0" algn="l">
              <a:lnSpc>
                <a:spcPts val="2350"/>
              </a:lnSpc>
              <a:buNone/>
            </a:pPr>
            <a:r>
              <a:rPr lang="en-US" sz="1850" b="1" dirty="0">
                <a:solidFill>
                  <a:srgbClr val="D9E1FF"/>
                </a:solidFill>
                <a:latin typeface="Syne Bold" pitchFamily="34" charset="0"/>
                <a:ea typeface="Syne Bold" pitchFamily="34" charset="-122"/>
                <a:cs typeface="Syne Bold" pitchFamily="34" charset="-120"/>
              </a:rPr>
              <a:t>Değerlendirme</a:t>
            </a:r>
            <a:endParaRPr lang="en-US" sz="1850" dirty="0"/>
          </a:p>
        </p:txBody>
      </p:sp>
      <p:sp>
        <p:nvSpPr>
          <p:cNvPr id="17" name="Text 15"/>
          <p:cNvSpPr/>
          <p:nvPr/>
        </p:nvSpPr>
        <p:spPr>
          <a:xfrm>
            <a:off x="1905714" y="5988725"/>
            <a:ext cx="11886962" cy="325517"/>
          </a:xfrm>
          <a:prstGeom prst="rect">
            <a:avLst/>
          </a:prstGeom>
          <a:noFill/>
          <a:ln/>
        </p:spPr>
        <p:txBody>
          <a:bodyPr wrap="none" lIns="0" tIns="0" rIns="0" bIns="0" rtlCol="0" anchor="t"/>
          <a:lstStyle/>
          <a:p>
            <a:pPr marL="0" indent="0" algn="l">
              <a:lnSpc>
                <a:spcPts val="2550"/>
              </a:lnSpc>
              <a:buNone/>
            </a:pPr>
            <a:r>
              <a:rPr lang="en-US" sz="1600" dirty="0">
                <a:solidFill>
                  <a:srgbClr val="D9E1FF"/>
                </a:solidFill>
                <a:latin typeface="Arimo" pitchFamily="34" charset="0"/>
                <a:ea typeface="Arimo" pitchFamily="34" charset="-122"/>
                <a:cs typeface="Arimo" pitchFamily="34" charset="-120"/>
              </a:rPr>
              <a:t>Staj süresi boyunca, performans düzenli olarak değerlendirilecektir.</a:t>
            </a:r>
            <a:endParaRPr lang="en-US" sz="1600" dirty="0"/>
          </a:p>
        </p:txBody>
      </p:sp>
      <p:sp>
        <p:nvSpPr>
          <p:cNvPr id="18" name="Shape 16"/>
          <p:cNvSpPr/>
          <p:nvPr/>
        </p:nvSpPr>
        <p:spPr>
          <a:xfrm>
            <a:off x="1142881" y="6517600"/>
            <a:ext cx="152519" cy="746760"/>
          </a:xfrm>
          <a:prstGeom prst="roundRect">
            <a:avLst>
              <a:gd name="adj" fmla="val 20011"/>
            </a:avLst>
          </a:prstGeom>
          <a:solidFill>
            <a:srgbClr val="2B2952"/>
          </a:solidFill>
          <a:ln/>
        </p:spPr>
        <p:txBody>
          <a:bodyPr/>
          <a:lstStyle/>
          <a:p>
            <a:endParaRPr lang="en-DE"/>
          </a:p>
        </p:txBody>
      </p:sp>
      <p:sp>
        <p:nvSpPr>
          <p:cNvPr id="19" name="Text 17"/>
          <p:cNvSpPr/>
          <p:nvPr/>
        </p:nvSpPr>
        <p:spPr>
          <a:xfrm>
            <a:off x="1600557" y="6517600"/>
            <a:ext cx="2393752" cy="299204"/>
          </a:xfrm>
          <a:prstGeom prst="rect">
            <a:avLst/>
          </a:prstGeom>
          <a:noFill/>
          <a:ln/>
        </p:spPr>
        <p:txBody>
          <a:bodyPr wrap="none" lIns="0" tIns="0" rIns="0" bIns="0" rtlCol="0" anchor="t"/>
          <a:lstStyle/>
          <a:p>
            <a:pPr marL="0" indent="0" algn="l">
              <a:lnSpc>
                <a:spcPts val="2350"/>
              </a:lnSpc>
              <a:buNone/>
            </a:pPr>
            <a:r>
              <a:rPr lang="en-US" sz="1850" b="1" dirty="0">
                <a:solidFill>
                  <a:srgbClr val="D9E1FF"/>
                </a:solidFill>
                <a:latin typeface="Syne Bold" pitchFamily="34" charset="0"/>
                <a:ea typeface="Syne Bold" pitchFamily="34" charset="-122"/>
                <a:cs typeface="Syne Bold" pitchFamily="34" charset="-120"/>
              </a:rPr>
              <a:t>Sonuçlandırma</a:t>
            </a:r>
            <a:endParaRPr lang="en-US" sz="1850" dirty="0"/>
          </a:p>
        </p:txBody>
      </p:sp>
      <p:sp>
        <p:nvSpPr>
          <p:cNvPr id="20" name="Text 18"/>
          <p:cNvSpPr/>
          <p:nvPr/>
        </p:nvSpPr>
        <p:spPr>
          <a:xfrm>
            <a:off x="1600557" y="6938843"/>
            <a:ext cx="12192119" cy="325517"/>
          </a:xfrm>
          <a:prstGeom prst="rect">
            <a:avLst/>
          </a:prstGeom>
          <a:noFill/>
          <a:ln/>
        </p:spPr>
        <p:txBody>
          <a:bodyPr wrap="none" lIns="0" tIns="0" rIns="0" bIns="0" rtlCol="0" anchor="t"/>
          <a:lstStyle/>
          <a:p>
            <a:pPr marL="0" indent="0" algn="l">
              <a:lnSpc>
                <a:spcPts val="2550"/>
              </a:lnSpc>
              <a:buNone/>
            </a:pPr>
            <a:r>
              <a:rPr lang="en-US" sz="1600" dirty="0">
                <a:solidFill>
                  <a:srgbClr val="D9E1FF"/>
                </a:solidFill>
                <a:latin typeface="Arimo" pitchFamily="34" charset="0"/>
                <a:ea typeface="Arimo" pitchFamily="34" charset="-122"/>
                <a:cs typeface="Arimo" pitchFamily="34" charset="-120"/>
              </a:rPr>
              <a:t>Staj sonunda, başarılı </a:t>
            </a:r>
            <a:r>
              <a:rPr lang="en-US" sz="1600" dirty="0" err="1">
                <a:solidFill>
                  <a:srgbClr val="D9E1FF"/>
                </a:solidFill>
                <a:latin typeface="Arimo" pitchFamily="34" charset="0"/>
                <a:ea typeface="Arimo" pitchFamily="34" charset="-122"/>
                <a:cs typeface="Arimo" pitchFamily="34" charset="-120"/>
              </a:rPr>
              <a:t>stajyerlere</a:t>
            </a:r>
            <a:r>
              <a:rPr lang="en-US" sz="1600" dirty="0">
                <a:solidFill>
                  <a:srgbClr val="D9E1FF"/>
                </a:solidFill>
                <a:latin typeface="Arimo" pitchFamily="34" charset="0"/>
                <a:ea typeface="Arimo" pitchFamily="34" charset="-122"/>
                <a:cs typeface="Arimo" pitchFamily="34" charset="-120"/>
              </a:rPr>
              <a:t> part-time </a:t>
            </a:r>
            <a:r>
              <a:rPr lang="en-US" sz="1600" dirty="0" err="1">
                <a:solidFill>
                  <a:srgbClr val="D9E1FF"/>
                </a:solidFill>
                <a:latin typeface="Arimo" pitchFamily="34" charset="0"/>
                <a:ea typeface="Arimo" pitchFamily="34" charset="-122"/>
                <a:cs typeface="Arimo" pitchFamily="34" charset="-120"/>
              </a:rPr>
              <a:t>veya</a:t>
            </a:r>
            <a:r>
              <a:rPr lang="en-US" sz="1600" dirty="0">
                <a:solidFill>
                  <a:srgbClr val="D9E1FF"/>
                </a:solidFill>
                <a:latin typeface="Arimo" pitchFamily="34" charset="0"/>
                <a:ea typeface="Arimo" pitchFamily="34" charset="-122"/>
                <a:cs typeface="Arimo" pitchFamily="34" charset="-120"/>
              </a:rPr>
              <a:t> full-time </a:t>
            </a:r>
            <a:r>
              <a:rPr lang="en-US" sz="1600" dirty="0" err="1">
                <a:solidFill>
                  <a:srgbClr val="D9E1FF"/>
                </a:solidFill>
                <a:latin typeface="Arimo" pitchFamily="34" charset="0"/>
                <a:ea typeface="Arimo" pitchFamily="34" charset="-122"/>
                <a:cs typeface="Arimo" pitchFamily="34" charset="-120"/>
              </a:rPr>
              <a:t>iş</a:t>
            </a:r>
            <a:r>
              <a:rPr lang="en-US" sz="1600" dirty="0">
                <a:solidFill>
                  <a:srgbClr val="D9E1FF"/>
                </a:solidFill>
                <a:latin typeface="Arimo" pitchFamily="34" charset="0"/>
                <a:ea typeface="Arimo" pitchFamily="34" charset="-122"/>
                <a:cs typeface="Arimo" pitchFamily="34" charset="-120"/>
              </a:rPr>
              <a:t> teklifleri sunulabilir.</a:t>
            </a:r>
            <a:endParaRPr lang="en-US" sz="1600" dirty="0"/>
          </a:p>
        </p:txBody>
      </p:sp>
      <p:pic>
        <p:nvPicPr>
          <p:cNvPr id="21" name="Picture 20" descr="A logo of a video game&#10;&#10;AI-generated content may be incorrect.">
            <a:extLst>
              <a:ext uri="{FF2B5EF4-FFF2-40B4-BE49-F238E27FC236}">
                <a16:creationId xmlns:a16="http://schemas.microsoft.com/office/drawing/2014/main" id="{F944858A-D313-135A-6DF8-41B6727AC252}"/>
              </a:ext>
            </a:extLst>
          </p:cNvPr>
          <p:cNvPicPr>
            <a:picLocks noChangeAspect="1"/>
          </p:cNvPicPr>
          <p:nvPr/>
        </p:nvPicPr>
        <p:blipFill>
          <a:blip r:embed="rId3"/>
          <a:srcRect l="32051" t="19126" r="32269" b="46346"/>
          <a:stretch/>
        </p:blipFill>
        <p:spPr>
          <a:xfrm>
            <a:off x="0" y="7368806"/>
            <a:ext cx="889487" cy="860794"/>
          </a:xfrm>
          <a:prstGeom prst="rect">
            <a:avLst/>
          </a:prstGeom>
        </p:spPr>
      </p:pic>
      <p:pic>
        <p:nvPicPr>
          <p:cNvPr id="22" name="Picture 21">
            <a:extLst>
              <a:ext uri="{FF2B5EF4-FFF2-40B4-BE49-F238E27FC236}">
                <a16:creationId xmlns:a16="http://schemas.microsoft.com/office/drawing/2014/main" id="{E8F728A9-4CC4-D0E3-86E1-92D98388200E}"/>
              </a:ext>
            </a:extLst>
          </p:cNvPr>
          <p:cNvPicPr>
            <a:picLocks noChangeAspect="1"/>
          </p:cNvPicPr>
          <p:nvPr/>
        </p:nvPicPr>
        <p:blipFill>
          <a:blip r:embed="rId4"/>
          <a:stretch>
            <a:fillRect/>
          </a:stretch>
        </p:blipFill>
        <p:spPr>
          <a:xfrm>
            <a:off x="12871048" y="7799203"/>
            <a:ext cx="1759352" cy="390580"/>
          </a:xfrm>
          <a:prstGeom prst="rect">
            <a:avLst/>
          </a:prstGeom>
        </p:spPr>
      </p:pic>
    </p:spTree>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837724" y="1872972"/>
            <a:ext cx="6822758" cy="704017"/>
          </a:xfrm>
          <a:prstGeom prst="rect">
            <a:avLst/>
          </a:prstGeom>
          <a:noFill/>
          <a:ln/>
        </p:spPr>
        <p:txBody>
          <a:bodyPr wrap="none" lIns="0" tIns="0" rIns="0" bIns="0" rtlCol="0" anchor="t"/>
          <a:lstStyle/>
          <a:p>
            <a:pPr marL="0" indent="0">
              <a:lnSpc>
                <a:spcPts val="5500"/>
              </a:lnSpc>
              <a:buNone/>
            </a:pPr>
            <a:r>
              <a:rPr lang="en-US" sz="4400" b="1" dirty="0">
                <a:solidFill>
                  <a:srgbClr val="FFFFFF"/>
                </a:solidFill>
                <a:latin typeface="Syne Bold" pitchFamily="34" charset="0"/>
                <a:ea typeface="Syne Bold" pitchFamily="34" charset="-122"/>
                <a:cs typeface="Syne Bold" pitchFamily="34" charset="-120"/>
              </a:rPr>
              <a:t>Stajyerler İçin Fırsatlar</a:t>
            </a:r>
            <a:endParaRPr lang="en-US" sz="4400" dirty="0"/>
          </a:p>
        </p:txBody>
      </p:sp>
      <p:sp>
        <p:nvSpPr>
          <p:cNvPr id="3" name="Shape 1"/>
          <p:cNvSpPr/>
          <p:nvPr/>
        </p:nvSpPr>
        <p:spPr>
          <a:xfrm>
            <a:off x="837724" y="3324939"/>
            <a:ext cx="418862" cy="418862"/>
          </a:xfrm>
          <a:prstGeom prst="roundRect">
            <a:avLst>
              <a:gd name="adj" fmla="val 8573"/>
            </a:avLst>
          </a:prstGeom>
          <a:solidFill>
            <a:srgbClr val="2B2952"/>
          </a:solidFill>
          <a:ln/>
        </p:spPr>
        <p:txBody>
          <a:bodyPr/>
          <a:lstStyle/>
          <a:p>
            <a:endParaRPr lang="en-DE"/>
          </a:p>
        </p:txBody>
      </p:sp>
      <p:sp>
        <p:nvSpPr>
          <p:cNvPr id="4" name="Text 2"/>
          <p:cNvSpPr/>
          <p:nvPr/>
        </p:nvSpPr>
        <p:spPr>
          <a:xfrm>
            <a:off x="1495901" y="3324939"/>
            <a:ext cx="3699867" cy="351949"/>
          </a:xfrm>
          <a:prstGeom prst="rect">
            <a:avLst/>
          </a:prstGeom>
          <a:noFill/>
          <a:ln/>
        </p:spPr>
        <p:txBody>
          <a:bodyPr wrap="none" lIns="0" tIns="0" rIns="0" bIns="0" rtlCol="0" anchor="t"/>
          <a:lstStyle/>
          <a:p>
            <a:pPr marL="0" indent="0">
              <a:lnSpc>
                <a:spcPts val="2750"/>
              </a:lnSpc>
              <a:buNone/>
            </a:pPr>
            <a:r>
              <a:rPr lang="en-US" sz="2200" b="1" dirty="0">
                <a:solidFill>
                  <a:srgbClr val="D9E1FF"/>
                </a:solidFill>
                <a:latin typeface="Syne Bold" pitchFamily="34" charset="0"/>
                <a:ea typeface="Syne Bold" pitchFamily="34" charset="-122"/>
                <a:cs typeface="Syne Bold" pitchFamily="34" charset="-120"/>
              </a:rPr>
              <a:t>Gerçek Projelere Katılım</a:t>
            </a:r>
            <a:endParaRPr lang="en-US" sz="2200" dirty="0"/>
          </a:p>
        </p:txBody>
      </p:sp>
      <p:sp>
        <p:nvSpPr>
          <p:cNvPr id="5" name="Text 3"/>
          <p:cNvSpPr/>
          <p:nvPr/>
        </p:nvSpPr>
        <p:spPr>
          <a:xfrm>
            <a:off x="1495901" y="3820478"/>
            <a:ext cx="5699641" cy="766048"/>
          </a:xfrm>
          <a:prstGeom prst="rect">
            <a:avLst/>
          </a:prstGeom>
          <a:noFill/>
          <a:ln/>
        </p:spPr>
        <p:txBody>
          <a:bodyPr wrap="square" lIns="0" tIns="0" rIns="0" bIns="0" rtlCol="0" anchor="t"/>
          <a:lstStyle/>
          <a:p>
            <a:pPr marL="0" indent="0">
              <a:lnSpc>
                <a:spcPts val="3000"/>
              </a:lnSpc>
              <a:buNone/>
            </a:pPr>
            <a:r>
              <a:rPr lang="en-US" sz="1850" dirty="0">
                <a:solidFill>
                  <a:srgbClr val="D9E1FF"/>
                </a:solidFill>
                <a:latin typeface="Arimo" pitchFamily="34" charset="0"/>
                <a:ea typeface="Arimo" pitchFamily="34" charset="-122"/>
                <a:cs typeface="Arimo" pitchFamily="34" charset="-120"/>
              </a:rPr>
              <a:t>Stajyerler, Nebula Games'in gerçek projelerine katılarak deneyim kazanırlar.</a:t>
            </a:r>
            <a:endParaRPr lang="en-US" sz="1850" dirty="0"/>
          </a:p>
        </p:txBody>
      </p:sp>
      <p:sp>
        <p:nvSpPr>
          <p:cNvPr id="6" name="Shape 4"/>
          <p:cNvSpPr/>
          <p:nvPr/>
        </p:nvSpPr>
        <p:spPr>
          <a:xfrm>
            <a:off x="7434858" y="3324939"/>
            <a:ext cx="418862" cy="418862"/>
          </a:xfrm>
          <a:prstGeom prst="roundRect">
            <a:avLst>
              <a:gd name="adj" fmla="val 8573"/>
            </a:avLst>
          </a:prstGeom>
          <a:solidFill>
            <a:srgbClr val="2B2952"/>
          </a:solidFill>
          <a:ln/>
        </p:spPr>
        <p:txBody>
          <a:bodyPr/>
          <a:lstStyle/>
          <a:p>
            <a:endParaRPr lang="en-DE"/>
          </a:p>
        </p:txBody>
      </p:sp>
      <p:sp>
        <p:nvSpPr>
          <p:cNvPr id="7" name="Text 5"/>
          <p:cNvSpPr/>
          <p:nvPr/>
        </p:nvSpPr>
        <p:spPr>
          <a:xfrm>
            <a:off x="8093035" y="3324939"/>
            <a:ext cx="3479483" cy="351949"/>
          </a:xfrm>
          <a:prstGeom prst="rect">
            <a:avLst/>
          </a:prstGeom>
          <a:noFill/>
          <a:ln/>
        </p:spPr>
        <p:txBody>
          <a:bodyPr wrap="none" lIns="0" tIns="0" rIns="0" bIns="0" rtlCol="0" anchor="t"/>
          <a:lstStyle/>
          <a:p>
            <a:pPr marL="0" indent="0">
              <a:lnSpc>
                <a:spcPts val="2750"/>
              </a:lnSpc>
              <a:buNone/>
            </a:pPr>
            <a:r>
              <a:rPr lang="en-US" sz="2200" b="1" dirty="0">
                <a:solidFill>
                  <a:srgbClr val="D9E1FF"/>
                </a:solidFill>
                <a:latin typeface="Syne Bold" pitchFamily="34" charset="0"/>
                <a:ea typeface="Syne Bold" pitchFamily="34" charset="-122"/>
                <a:cs typeface="Syne Bold" pitchFamily="34" charset="-120"/>
              </a:rPr>
              <a:t>Profesyonel Mentorluk</a:t>
            </a:r>
            <a:endParaRPr lang="en-US" sz="2200" dirty="0"/>
          </a:p>
        </p:txBody>
      </p:sp>
      <p:sp>
        <p:nvSpPr>
          <p:cNvPr id="8" name="Text 6"/>
          <p:cNvSpPr/>
          <p:nvPr/>
        </p:nvSpPr>
        <p:spPr>
          <a:xfrm>
            <a:off x="8093035" y="3820478"/>
            <a:ext cx="5699641" cy="766048"/>
          </a:xfrm>
          <a:prstGeom prst="rect">
            <a:avLst/>
          </a:prstGeom>
          <a:noFill/>
          <a:ln/>
        </p:spPr>
        <p:txBody>
          <a:bodyPr wrap="square" lIns="0" tIns="0" rIns="0" bIns="0" rtlCol="0" anchor="t"/>
          <a:lstStyle/>
          <a:p>
            <a:pPr marL="0" indent="0">
              <a:lnSpc>
                <a:spcPts val="3000"/>
              </a:lnSpc>
              <a:buNone/>
            </a:pPr>
            <a:r>
              <a:rPr lang="en-US" sz="1850" dirty="0">
                <a:solidFill>
                  <a:srgbClr val="D9E1FF"/>
                </a:solidFill>
                <a:latin typeface="Arimo" pitchFamily="34" charset="0"/>
                <a:ea typeface="Arimo" pitchFamily="34" charset="-122"/>
                <a:cs typeface="Arimo" pitchFamily="34" charset="-120"/>
              </a:rPr>
              <a:t>Deneyimli ekip üyeleri tarafından bireysel mentorluk ve rehberlik sunulur.</a:t>
            </a:r>
            <a:endParaRPr lang="en-US" sz="1850" dirty="0"/>
          </a:p>
        </p:txBody>
      </p:sp>
      <p:sp>
        <p:nvSpPr>
          <p:cNvPr id="9" name="Shape 7"/>
          <p:cNvSpPr/>
          <p:nvPr/>
        </p:nvSpPr>
        <p:spPr>
          <a:xfrm>
            <a:off x="837724" y="5095042"/>
            <a:ext cx="418862" cy="418862"/>
          </a:xfrm>
          <a:prstGeom prst="roundRect">
            <a:avLst>
              <a:gd name="adj" fmla="val 8573"/>
            </a:avLst>
          </a:prstGeom>
          <a:solidFill>
            <a:srgbClr val="2B2952"/>
          </a:solidFill>
          <a:ln/>
        </p:spPr>
        <p:txBody>
          <a:bodyPr/>
          <a:lstStyle/>
          <a:p>
            <a:endParaRPr lang="en-DE"/>
          </a:p>
        </p:txBody>
      </p:sp>
      <p:sp>
        <p:nvSpPr>
          <p:cNvPr id="10" name="Text 8"/>
          <p:cNvSpPr/>
          <p:nvPr/>
        </p:nvSpPr>
        <p:spPr>
          <a:xfrm>
            <a:off x="1495901" y="5095042"/>
            <a:ext cx="3675936" cy="351949"/>
          </a:xfrm>
          <a:prstGeom prst="rect">
            <a:avLst/>
          </a:prstGeom>
          <a:noFill/>
          <a:ln/>
        </p:spPr>
        <p:txBody>
          <a:bodyPr wrap="none" lIns="0" tIns="0" rIns="0" bIns="0" rtlCol="0" anchor="t"/>
          <a:lstStyle/>
          <a:p>
            <a:pPr marL="0" indent="0">
              <a:lnSpc>
                <a:spcPts val="2750"/>
              </a:lnSpc>
              <a:buNone/>
            </a:pPr>
            <a:r>
              <a:rPr lang="en-US" sz="2200" b="1" dirty="0">
                <a:solidFill>
                  <a:srgbClr val="D9E1FF"/>
                </a:solidFill>
                <a:latin typeface="Syne Bold" pitchFamily="34" charset="0"/>
                <a:ea typeface="Syne Bold" pitchFamily="34" charset="-122"/>
                <a:cs typeface="Syne Bold" pitchFamily="34" charset="-120"/>
              </a:rPr>
              <a:t>Kişisel ve Teknik Gelişim</a:t>
            </a:r>
            <a:endParaRPr lang="en-US" sz="2200" dirty="0"/>
          </a:p>
        </p:txBody>
      </p:sp>
      <p:sp>
        <p:nvSpPr>
          <p:cNvPr id="11" name="Text 9"/>
          <p:cNvSpPr/>
          <p:nvPr/>
        </p:nvSpPr>
        <p:spPr>
          <a:xfrm>
            <a:off x="1495901" y="5590580"/>
            <a:ext cx="5699641" cy="766048"/>
          </a:xfrm>
          <a:prstGeom prst="rect">
            <a:avLst/>
          </a:prstGeom>
          <a:noFill/>
          <a:ln/>
        </p:spPr>
        <p:txBody>
          <a:bodyPr wrap="square" lIns="0" tIns="0" rIns="0" bIns="0" rtlCol="0" anchor="t"/>
          <a:lstStyle/>
          <a:p>
            <a:pPr marL="0" indent="0">
              <a:lnSpc>
                <a:spcPts val="3000"/>
              </a:lnSpc>
              <a:buNone/>
            </a:pPr>
            <a:r>
              <a:rPr lang="en-US" sz="1850" dirty="0">
                <a:solidFill>
                  <a:srgbClr val="D9E1FF"/>
                </a:solidFill>
                <a:latin typeface="Arimo" pitchFamily="34" charset="0"/>
                <a:ea typeface="Arimo" pitchFamily="34" charset="-122"/>
                <a:cs typeface="Arimo" pitchFamily="34" charset="-120"/>
              </a:rPr>
              <a:t>Staj sürecinde teknik ve kişisel becerileri geliştirmek için fırsatlar sunulur.</a:t>
            </a:r>
            <a:endParaRPr lang="en-US" sz="1850" dirty="0"/>
          </a:p>
        </p:txBody>
      </p:sp>
      <p:sp>
        <p:nvSpPr>
          <p:cNvPr id="12" name="Shape 10"/>
          <p:cNvSpPr/>
          <p:nvPr/>
        </p:nvSpPr>
        <p:spPr>
          <a:xfrm>
            <a:off x="7434858" y="5095042"/>
            <a:ext cx="418862" cy="418862"/>
          </a:xfrm>
          <a:prstGeom prst="roundRect">
            <a:avLst>
              <a:gd name="adj" fmla="val 8573"/>
            </a:avLst>
          </a:prstGeom>
          <a:solidFill>
            <a:srgbClr val="2B2952"/>
          </a:solidFill>
          <a:ln/>
        </p:spPr>
        <p:txBody>
          <a:bodyPr/>
          <a:lstStyle/>
          <a:p>
            <a:endParaRPr lang="en-DE"/>
          </a:p>
        </p:txBody>
      </p:sp>
      <p:sp>
        <p:nvSpPr>
          <p:cNvPr id="13" name="Text 11"/>
          <p:cNvSpPr/>
          <p:nvPr/>
        </p:nvSpPr>
        <p:spPr>
          <a:xfrm>
            <a:off x="8093035" y="5095042"/>
            <a:ext cx="3572708" cy="351949"/>
          </a:xfrm>
          <a:prstGeom prst="rect">
            <a:avLst/>
          </a:prstGeom>
          <a:noFill/>
          <a:ln/>
        </p:spPr>
        <p:txBody>
          <a:bodyPr wrap="none" lIns="0" tIns="0" rIns="0" bIns="0" rtlCol="0" anchor="t"/>
          <a:lstStyle/>
          <a:p>
            <a:pPr marL="0" indent="0">
              <a:lnSpc>
                <a:spcPts val="2750"/>
              </a:lnSpc>
              <a:buNone/>
            </a:pPr>
            <a:r>
              <a:rPr lang="en-US" sz="2200" b="1" dirty="0">
                <a:solidFill>
                  <a:srgbClr val="D9E1FF"/>
                </a:solidFill>
                <a:latin typeface="Syne Bold" pitchFamily="34" charset="0"/>
                <a:ea typeface="Syne Bold" pitchFamily="34" charset="-122"/>
                <a:cs typeface="Syne Bold" pitchFamily="34" charset="-120"/>
              </a:rPr>
              <a:t>İş Fırsatlarına Giden Yol</a:t>
            </a:r>
            <a:endParaRPr lang="en-US" sz="2200" dirty="0"/>
          </a:p>
        </p:txBody>
      </p:sp>
      <p:sp>
        <p:nvSpPr>
          <p:cNvPr id="14" name="Text 12"/>
          <p:cNvSpPr/>
          <p:nvPr/>
        </p:nvSpPr>
        <p:spPr>
          <a:xfrm>
            <a:off x="8093035" y="5590580"/>
            <a:ext cx="5699641" cy="766048"/>
          </a:xfrm>
          <a:prstGeom prst="rect">
            <a:avLst/>
          </a:prstGeom>
          <a:noFill/>
          <a:ln/>
        </p:spPr>
        <p:txBody>
          <a:bodyPr wrap="square" lIns="0" tIns="0" rIns="0" bIns="0" rtlCol="0" anchor="t"/>
          <a:lstStyle/>
          <a:p>
            <a:pPr marL="0" indent="0">
              <a:lnSpc>
                <a:spcPts val="3000"/>
              </a:lnSpc>
              <a:buNone/>
            </a:pPr>
            <a:r>
              <a:rPr lang="en-US" sz="1850" dirty="0">
                <a:solidFill>
                  <a:srgbClr val="D9E1FF"/>
                </a:solidFill>
                <a:latin typeface="Arimo" pitchFamily="34" charset="0"/>
                <a:ea typeface="Arimo" pitchFamily="34" charset="-122"/>
                <a:cs typeface="Arimo" pitchFamily="34" charset="-120"/>
              </a:rPr>
              <a:t>Başarılı stajlar, Nebula Games'te gelecekte iş fırsatlarına kapı açabilir.</a:t>
            </a:r>
            <a:endParaRPr lang="en-US" sz="1850" dirty="0"/>
          </a:p>
        </p:txBody>
      </p:sp>
      <p:pic>
        <p:nvPicPr>
          <p:cNvPr id="15" name="Picture 14" descr="A logo of a video game&#10;&#10;AI-generated content may be incorrect.">
            <a:extLst>
              <a:ext uri="{FF2B5EF4-FFF2-40B4-BE49-F238E27FC236}">
                <a16:creationId xmlns:a16="http://schemas.microsoft.com/office/drawing/2014/main" id="{AED9F64F-F806-1DB3-E3B5-9B4DD68BAC40}"/>
              </a:ext>
            </a:extLst>
          </p:cNvPr>
          <p:cNvPicPr>
            <a:picLocks noChangeAspect="1"/>
          </p:cNvPicPr>
          <p:nvPr/>
        </p:nvPicPr>
        <p:blipFill>
          <a:blip r:embed="rId3"/>
          <a:srcRect l="32051" t="19126" r="32269" b="46346"/>
          <a:stretch/>
        </p:blipFill>
        <p:spPr>
          <a:xfrm>
            <a:off x="0" y="7368806"/>
            <a:ext cx="889487" cy="860794"/>
          </a:xfrm>
          <a:prstGeom prst="rect">
            <a:avLst/>
          </a:prstGeom>
        </p:spPr>
      </p:pic>
      <p:pic>
        <p:nvPicPr>
          <p:cNvPr id="16" name="Picture 15">
            <a:extLst>
              <a:ext uri="{FF2B5EF4-FFF2-40B4-BE49-F238E27FC236}">
                <a16:creationId xmlns:a16="http://schemas.microsoft.com/office/drawing/2014/main" id="{53A0A11B-5799-AD44-2AC1-5200CDF55A5C}"/>
              </a:ext>
            </a:extLst>
          </p:cNvPr>
          <p:cNvPicPr>
            <a:picLocks noChangeAspect="1"/>
          </p:cNvPicPr>
          <p:nvPr/>
        </p:nvPicPr>
        <p:blipFill>
          <a:blip r:embed="rId4"/>
          <a:stretch>
            <a:fillRect/>
          </a:stretch>
        </p:blipFill>
        <p:spPr>
          <a:xfrm>
            <a:off x="12871048" y="7799203"/>
            <a:ext cx="1759352" cy="390580"/>
          </a:xfrm>
          <a:prstGeom prst="rect">
            <a:avLst/>
          </a:prstGeom>
        </p:spPr>
      </p:pic>
    </p:spTree>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8E5F8-A26A-CD4E-06E5-0D2FB74EBE67}"/>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0A8BB3E7-DDA4-ACD4-163B-EE09E42D998C}"/>
              </a:ext>
            </a:extLst>
          </p:cNvPr>
          <p:cNvSpPr/>
          <p:nvPr/>
        </p:nvSpPr>
        <p:spPr>
          <a:xfrm>
            <a:off x="837724" y="1761173"/>
            <a:ext cx="7468553" cy="2816066"/>
          </a:xfrm>
          <a:prstGeom prst="rect">
            <a:avLst/>
          </a:prstGeom>
          <a:noFill/>
          <a:ln/>
        </p:spPr>
        <p:txBody>
          <a:bodyPr wrap="square" lIns="0" tIns="0" rIns="0" bIns="0" rtlCol="0" anchor="t"/>
          <a:lstStyle/>
          <a:p>
            <a:pPr marL="0" indent="0">
              <a:lnSpc>
                <a:spcPts val="5500"/>
              </a:lnSpc>
              <a:buNone/>
            </a:pPr>
            <a:r>
              <a:rPr lang="en-US" sz="4400" b="1" dirty="0">
                <a:solidFill>
                  <a:srgbClr val="FFFFFF"/>
                </a:solidFill>
                <a:latin typeface="Syne Bold" pitchFamily="34" charset="0"/>
                <a:ea typeface="Syne Bold" pitchFamily="34" charset="-122"/>
                <a:cs typeface="Syne Bold" pitchFamily="34" charset="-120"/>
              </a:rPr>
              <a:t>Nebula Games: Oyun </a:t>
            </a:r>
            <a:r>
              <a:rPr lang="en-US" sz="4400" b="1">
                <a:solidFill>
                  <a:srgbClr val="FFFFFF"/>
                </a:solidFill>
                <a:latin typeface="Syne Bold" pitchFamily="34" charset="0"/>
                <a:ea typeface="Syne Bold" pitchFamily="34" charset="-122"/>
                <a:cs typeface="Syne Bold" pitchFamily="34" charset="-120"/>
              </a:rPr>
              <a:t>Geliştirme </a:t>
            </a:r>
            <a:r>
              <a:rPr lang="en-US" sz="4400" b="1" dirty="0">
                <a:solidFill>
                  <a:srgbClr val="FFFFFF"/>
                </a:solidFill>
                <a:latin typeface="Syne Bold" pitchFamily="34" charset="0"/>
                <a:ea typeface="Syne Bold" pitchFamily="34" charset="-122"/>
                <a:cs typeface="Syne Bold" pitchFamily="34" charset="-120"/>
              </a:rPr>
              <a:t>ve </a:t>
            </a:r>
            <a:r>
              <a:rPr lang="en-US" sz="4400" b="1" dirty="0" err="1">
                <a:solidFill>
                  <a:srgbClr val="FFFFFF"/>
                </a:solidFill>
                <a:latin typeface="Syne Bold" pitchFamily="34" charset="0"/>
                <a:ea typeface="Syne Bold" pitchFamily="34" charset="-122"/>
                <a:cs typeface="Syne Bold" pitchFamily="34" charset="-120"/>
              </a:rPr>
              <a:t>Teknolojilerinde</a:t>
            </a:r>
            <a:r>
              <a:rPr lang="en-US" sz="4400" b="1" dirty="0">
                <a:solidFill>
                  <a:srgbClr val="FFFFFF"/>
                </a:solidFill>
                <a:latin typeface="Syne Bold" pitchFamily="34" charset="0"/>
                <a:ea typeface="Syne Bold" pitchFamily="34" charset="-122"/>
                <a:cs typeface="Syne Bold" pitchFamily="34" charset="-120"/>
              </a:rPr>
              <a:t> </a:t>
            </a:r>
            <a:r>
              <a:rPr lang="en-US" sz="4400" b="1" dirty="0" err="1">
                <a:solidFill>
                  <a:srgbClr val="FFFFFF"/>
                </a:solidFill>
                <a:latin typeface="Syne Bold" pitchFamily="34" charset="0"/>
                <a:ea typeface="Syne Bold" pitchFamily="34" charset="-122"/>
                <a:cs typeface="Syne Bold" pitchFamily="34" charset="-120"/>
              </a:rPr>
              <a:t>Yenilikçi</a:t>
            </a:r>
            <a:r>
              <a:rPr lang="en-US" sz="4400" b="1" dirty="0">
                <a:solidFill>
                  <a:srgbClr val="FFFFFF"/>
                </a:solidFill>
                <a:latin typeface="Syne Bold" pitchFamily="34" charset="0"/>
                <a:ea typeface="Syne Bold" pitchFamily="34" charset="-122"/>
                <a:cs typeface="Syne Bold" pitchFamily="34" charset="-120"/>
              </a:rPr>
              <a:t> </a:t>
            </a:r>
            <a:r>
              <a:rPr lang="en-US" sz="4400" b="1" dirty="0" err="1">
                <a:solidFill>
                  <a:srgbClr val="FFFFFF"/>
                </a:solidFill>
                <a:latin typeface="Syne Bold" pitchFamily="34" charset="0"/>
                <a:ea typeface="Syne Bold" pitchFamily="34" charset="-122"/>
                <a:cs typeface="Syne Bold" pitchFamily="34" charset="-120"/>
              </a:rPr>
              <a:t>Çözümler</a:t>
            </a:r>
            <a:endParaRPr lang="en-US" sz="4400" dirty="0"/>
          </a:p>
        </p:txBody>
      </p:sp>
      <p:sp>
        <p:nvSpPr>
          <p:cNvPr id="4" name="Text 1">
            <a:extLst>
              <a:ext uri="{FF2B5EF4-FFF2-40B4-BE49-F238E27FC236}">
                <a16:creationId xmlns:a16="http://schemas.microsoft.com/office/drawing/2014/main" id="{45F74927-C3FC-8689-9E66-D7B9DD5D43C9}"/>
              </a:ext>
            </a:extLst>
          </p:cNvPr>
          <p:cNvSpPr/>
          <p:nvPr/>
        </p:nvSpPr>
        <p:spPr>
          <a:xfrm>
            <a:off x="837724" y="4936212"/>
            <a:ext cx="7468553" cy="1532096"/>
          </a:xfrm>
          <a:prstGeom prst="rect">
            <a:avLst/>
          </a:prstGeom>
          <a:noFill/>
          <a:ln/>
        </p:spPr>
        <p:txBody>
          <a:bodyPr wrap="square" lIns="0" tIns="0" rIns="0" bIns="0" rtlCol="0" anchor="t"/>
          <a:lstStyle/>
          <a:p>
            <a:pPr marL="0" indent="0">
              <a:lnSpc>
                <a:spcPts val="3000"/>
              </a:lnSpc>
              <a:buNone/>
            </a:pPr>
            <a:r>
              <a:rPr lang="en-US" sz="1850" dirty="0">
                <a:solidFill>
                  <a:srgbClr val="D9E1FF"/>
                </a:solidFill>
                <a:latin typeface="Arimo" pitchFamily="34" charset="0"/>
                <a:ea typeface="Arimo" pitchFamily="34" charset="-122"/>
                <a:cs typeface="Arimo" pitchFamily="34" charset="-120"/>
              </a:rPr>
              <a:t>Bu sunumda, Nebula Games'in hikayesini, hedeflerini ve vizyonunu sizlerle paylaşacağız. Aynı zamanda şirketin çalışma alanlarını, projelerini ve ekip dinamiklerini de ele alacağız. Sunumun sonunda ise stajyer adayları </a:t>
            </a:r>
            <a:r>
              <a:rPr lang="en-US" sz="1850" dirty="0" err="1">
                <a:solidFill>
                  <a:srgbClr val="D9E1FF"/>
                </a:solidFill>
                <a:latin typeface="Arimo" pitchFamily="34" charset="0"/>
                <a:ea typeface="Arimo" pitchFamily="34" charset="-122"/>
                <a:cs typeface="Arimo" pitchFamily="34" charset="-120"/>
              </a:rPr>
              <a:t>için</a:t>
            </a:r>
            <a:r>
              <a:rPr lang="en-US" sz="1850" dirty="0">
                <a:solidFill>
                  <a:srgbClr val="D9E1FF"/>
                </a:solidFill>
                <a:latin typeface="Arimo" pitchFamily="34" charset="0"/>
                <a:ea typeface="Arimo" pitchFamily="34" charset="-122"/>
                <a:cs typeface="Arimo" pitchFamily="34" charset="-120"/>
              </a:rPr>
              <a:t> </a:t>
            </a:r>
            <a:r>
              <a:rPr lang="en-US" sz="1850" dirty="0" err="1">
                <a:solidFill>
                  <a:srgbClr val="D9E1FF"/>
                </a:solidFill>
                <a:latin typeface="Arimo" pitchFamily="34" charset="0"/>
                <a:ea typeface="Arimo" pitchFamily="34" charset="-122"/>
                <a:cs typeface="Arimo" pitchFamily="34" charset="-120"/>
              </a:rPr>
              <a:t>sorulara</a:t>
            </a:r>
            <a:r>
              <a:rPr lang="en-US" sz="1850" dirty="0">
                <a:solidFill>
                  <a:srgbClr val="D9E1FF"/>
                </a:solidFill>
                <a:latin typeface="Arimo" pitchFamily="34" charset="0"/>
                <a:ea typeface="Arimo" pitchFamily="34" charset="-122"/>
                <a:cs typeface="Arimo" pitchFamily="34" charset="-120"/>
              </a:rPr>
              <a:t> ve beklentilere yer vereceğiz.</a:t>
            </a:r>
            <a:endParaRPr lang="en-US" sz="1850" dirty="0"/>
          </a:p>
        </p:txBody>
      </p:sp>
      <p:pic>
        <p:nvPicPr>
          <p:cNvPr id="5" name="Picture 4" descr="A logo for a video game&#10;&#10;AI-generated content may be incorrect.">
            <a:extLst>
              <a:ext uri="{FF2B5EF4-FFF2-40B4-BE49-F238E27FC236}">
                <a16:creationId xmlns:a16="http://schemas.microsoft.com/office/drawing/2014/main" id="{103B66D1-674F-7E1E-728C-4CAA8BE6D240}"/>
              </a:ext>
            </a:extLst>
          </p:cNvPr>
          <p:cNvPicPr>
            <a:picLocks noChangeAspect="1"/>
          </p:cNvPicPr>
          <p:nvPr/>
        </p:nvPicPr>
        <p:blipFill>
          <a:blip r:embed="rId3"/>
          <a:stretch>
            <a:fillRect/>
          </a:stretch>
        </p:blipFill>
        <p:spPr>
          <a:xfrm>
            <a:off x="9661341" y="1893515"/>
            <a:ext cx="4442570" cy="4442570"/>
          </a:xfrm>
          <a:prstGeom prst="rect">
            <a:avLst/>
          </a:prstGeom>
        </p:spPr>
      </p:pic>
      <p:pic>
        <p:nvPicPr>
          <p:cNvPr id="6" name="Picture 5" descr="A logo of a video game&#10;&#10;AI-generated content may be incorrect.">
            <a:extLst>
              <a:ext uri="{FF2B5EF4-FFF2-40B4-BE49-F238E27FC236}">
                <a16:creationId xmlns:a16="http://schemas.microsoft.com/office/drawing/2014/main" id="{2A9E76BE-2AA9-39F0-7DDA-A9BABFBDF121}"/>
              </a:ext>
            </a:extLst>
          </p:cNvPr>
          <p:cNvPicPr>
            <a:picLocks noChangeAspect="1"/>
          </p:cNvPicPr>
          <p:nvPr/>
        </p:nvPicPr>
        <p:blipFill>
          <a:blip r:embed="rId4"/>
          <a:srcRect l="32051" t="19126" r="32269" b="46346"/>
          <a:stretch/>
        </p:blipFill>
        <p:spPr>
          <a:xfrm>
            <a:off x="0" y="7368806"/>
            <a:ext cx="889487" cy="860794"/>
          </a:xfrm>
          <a:prstGeom prst="rect">
            <a:avLst/>
          </a:prstGeom>
        </p:spPr>
      </p:pic>
      <p:pic>
        <p:nvPicPr>
          <p:cNvPr id="8" name="Picture 7">
            <a:extLst>
              <a:ext uri="{FF2B5EF4-FFF2-40B4-BE49-F238E27FC236}">
                <a16:creationId xmlns:a16="http://schemas.microsoft.com/office/drawing/2014/main" id="{0AF09CC7-A5B5-64CF-81DF-D7E6D6139953}"/>
              </a:ext>
            </a:extLst>
          </p:cNvPr>
          <p:cNvPicPr>
            <a:picLocks noChangeAspect="1"/>
          </p:cNvPicPr>
          <p:nvPr/>
        </p:nvPicPr>
        <p:blipFill>
          <a:blip r:embed="rId5"/>
          <a:stretch>
            <a:fillRect/>
          </a:stretch>
        </p:blipFill>
        <p:spPr>
          <a:xfrm>
            <a:off x="12871048" y="7799203"/>
            <a:ext cx="1759352" cy="390580"/>
          </a:xfrm>
          <a:prstGeom prst="rect">
            <a:avLst/>
          </a:prstGeom>
        </p:spPr>
      </p:pic>
    </p:spTree>
    <p:extLst>
      <p:ext uri="{BB962C8B-B14F-4D97-AF65-F5344CB8AC3E}">
        <p14:creationId xmlns:p14="http://schemas.microsoft.com/office/powerpoint/2010/main" val="3883683785"/>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837724" y="845939"/>
            <a:ext cx="12954952" cy="1408033"/>
          </a:xfrm>
          <a:prstGeom prst="rect">
            <a:avLst/>
          </a:prstGeom>
          <a:noFill/>
          <a:ln/>
        </p:spPr>
        <p:txBody>
          <a:bodyPr wrap="square" lIns="0" tIns="0" rIns="0" bIns="0" rtlCol="0" anchor="t"/>
          <a:lstStyle/>
          <a:p>
            <a:pPr marL="0" indent="0">
              <a:lnSpc>
                <a:spcPts val="5500"/>
              </a:lnSpc>
              <a:buNone/>
            </a:pPr>
            <a:r>
              <a:rPr lang="en-US" sz="4400" b="1" dirty="0">
                <a:solidFill>
                  <a:srgbClr val="FFFFFF"/>
                </a:solidFill>
                <a:latin typeface="Syne Bold" pitchFamily="34" charset="0"/>
                <a:ea typeface="Syne Bold" pitchFamily="34" charset="-122"/>
                <a:cs typeface="Syne Bold" pitchFamily="34" charset="-120"/>
              </a:rPr>
              <a:t>Nebula Games Staj Programının </a:t>
            </a:r>
            <a:r>
              <a:rPr lang="en-US" sz="4400" b="1" dirty="0" err="1">
                <a:solidFill>
                  <a:srgbClr val="FFFFFF"/>
                </a:solidFill>
                <a:latin typeface="Syne Bold" pitchFamily="34" charset="0"/>
                <a:ea typeface="Syne Bold" pitchFamily="34" charset="-122"/>
                <a:cs typeface="Syne Bold" pitchFamily="34" charset="-120"/>
              </a:rPr>
              <a:t>Başarı</a:t>
            </a:r>
            <a:r>
              <a:rPr lang="en-US" sz="4400" b="1" dirty="0">
                <a:solidFill>
                  <a:srgbClr val="FFFFFF"/>
                </a:solidFill>
                <a:latin typeface="Syne Bold" pitchFamily="34" charset="0"/>
                <a:ea typeface="Syne Bold" pitchFamily="34" charset="-122"/>
                <a:cs typeface="Syne Bold" pitchFamily="34" charset="-120"/>
              </a:rPr>
              <a:t> </a:t>
            </a:r>
            <a:r>
              <a:rPr lang="en-US" sz="4400" b="1" dirty="0" err="1">
                <a:solidFill>
                  <a:srgbClr val="FFFFFF"/>
                </a:solidFill>
                <a:latin typeface="Syne Bold" pitchFamily="34" charset="0"/>
                <a:ea typeface="Syne Bold" pitchFamily="34" charset="-122"/>
                <a:cs typeface="Syne Bold" pitchFamily="34" charset="-120"/>
              </a:rPr>
              <a:t>Hikayeleri</a:t>
            </a:r>
            <a:endParaRPr lang="en-US" sz="4400" dirty="0"/>
          </a:p>
        </p:txBody>
      </p:sp>
      <p:sp>
        <p:nvSpPr>
          <p:cNvPr id="3" name="Text 1"/>
          <p:cNvSpPr/>
          <p:nvPr/>
        </p:nvSpPr>
        <p:spPr>
          <a:xfrm>
            <a:off x="837724" y="2828330"/>
            <a:ext cx="6185535" cy="766048"/>
          </a:xfrm>
          <a:prstGeom prst="rect">
            <a:avLst/>
          </a:prstGeom>
          <a:noFill/>
          <a:ln/>
        </p:spPr>
        <p:txBody>
          <a:bodyPr wrap="square" lIns="0" tIns="0" rIns="0" bIns="0" rtlCol="0" anchor="t"/>
          <a:lstStyle/>
          <a:p>
            <a:pPr marL="0" indent="0">
              <a:lnSpc>
                <a:spcPts val="3000"/>
              </a:lnSpc>
              <a:buNone/>
            </a:pPr>
            <a:r>
              <a:rPr lang="en-US" sz="1850" dirty="0">
                <a:solidFill>
                  <a:srgbClr val="D9E1FF"/>
                </a:solidFill>
                <a:latin typeface="Arimo" pitchFamily="34" charset="0"/>
                <a:ea typeface="Arimo" pitchFamily="34" charset="-122"/>
                <a:cs typeface="Arimo" pitchFamily="34" charset="-120"/>
              </a:rPr>
              <a:t>Nebula Games'te staj yapmış kişiler, şu </a:t>
            </a:r>
            <a:r>
              <a:rPr lang="en-US" sz="1850" dirty="0" err="1">
                <a:solidFill>
                  <a:srgbClr val="D9E1FF"/>
                </a:solidFill>
                <a:latin typeface="Arimo" pitchFamily="34" charset="0"/>
                <a:ea typeface="Arimo" pitchFamily="34" charset="-122"/>
                <a:cs typeface="Arimo" pitchFamily="34" charset="-120"/>
              </a:rPr>
              <a:t>anda</a:t>
            </a:r>
            <a:r>
              <a:rPr lang="en-US" sz="1850" dirty="0">
                <a:solidFill>
                  <a:srgbClr val="D9E1FF"/>
                </a:solidFill>
                <a:latin typeface="Arimo" pitchFamily="34" charset="0"/>
                <a:ea typeface="Arimo" pitchFamily="34" charset="-122"/>
                <a:cs typeface="Arimo" pitchFamily="34" charset="-120"/>
              </a:rPr>
              <a:t> </a:t>
            </a:r>
            <a:r>
              <a:rPr lang="en-US" sz="1850" dirty="0" err="1">
                <a:solidFill>
                  <a:srgbClr val="D9E1FF"/>
                </a:solidFill>
                <a:latin typeface="Arimo" pitchFamily="34" charset="0"/>
                <a:ea typeface="Arimo" pitchFamily="34" charset="-122"/>
                <a:cs typeface="Arimo" pitchFamily="34" charset="-120"/>
              </a:rPr>
              <a:t>genelde</a:t>
            </a:r>
            <a:r>
              <a:rPr lang="en-US" sz="1850" dirty="0">
                <a:solidFill>
                  <a:srgbClr val="D9E1FF"/>
                </a:solidFill>
                <a:latin typeface="Arimo" pitchFamily="34" charset="0"/>
                <a:ea typeface="Arimo" pitchFamily="34" charset="-122"/>
                <a:cs typeface="Arimo" pitchFamily="34" charset="-120"/>
              </a:rPr>
              <a:t> </a:t>
            </a:r>
            <a:r>
              <a:rPr lang="en-US" sz="1850" dirty="0" err="1">
                <a:solidFill>
                  <a:srgbClr val="D9E1FF"/>
                </a:solidFill>
                <a:latin typeface="Arimo" pitchFamily="34" charset="0"/>
                <a:ea typeface="Arimo" pitchFamily="34" charset="-122"/>
                <a:cs typeface="Arimo" pitchFamily="34" charset="-120"/>
              </a:rPr>
              <a:t>oyun</a:t>
            </a:r>
            <a:r>
              <a:rPr lang="en-US" sz="1850" dirty="0">
                <a:solidFill>
                  <a:srgbClr val="D9E1FF"/>
                </a:solidFill>
                <a:latin typeface="Arimo" pitchFamily="34" charset="0"/>
                <a:ea typeface="Arimo" pitchFamily="34" charset="-122"/>
                <a:cs typeface="Arimo" pitchFamily="34" charset="-120"/>
              </a:rPr>
              <a:t> sektöründe çeşitli pozisyonlarda </a:t>
            </a:r>
            <a:r>
              <a:rPr lang="en-US" sz="1850" dirty="0" err="1">
                <a:solidFill>
                  <a:srgbClr val="D9E1FF"/>
                </a:solidFill>
                <a:latin typeface="Arimo" pitchFamily="34" charset="0"/>
                <a:ea typeface="Arimo" pitchFamily="34" charset="-122"/>
                <a:cs typeface="Arimo" pitchFamily="34" charset="-120"/>
              </a:rPr>
              <a:t>çalışıyorlar</a:t>
            </a:r>
            <a:r>
              <a:rPr lang="en-US" sz="1850" dirty="0">
                <a:solidFill>
                  <a:srgbClr val="D9E1FF"/>
                </a:solidFill>
                <a:latin typeface="Arimo" pitchFamily="34" charset="0"/>
                <a:ea typeface="Arimo" pitchFamily="34" charset="-122"/>
                <a:cs typeface="Arimo" pitchFamily="34" charset="-120"/>
              </a:rPr>
              <a:t>. (</a:t>
            </a:r>
            <a:r>
              <a:rPr lang="en-US" sz="1850" dirty="0" err="1">
                <a:solidFill>
                  <a:srgbClr val="D9E1FF"/>
                </a:solidFill>
                <a:latin typeface="Arimo" pitchFamily="34" charset="0"/>
                <a:ea typeface="Arimo" pitchFamily="34" charset="-122"/>
                <a:cs typeface="Arimo" pitchFamily="34" charset="-120"/>
              </a:rPr>
              <a:t>örn</a:t>
            </a:r>
            <a:r>
              <a:rPr lang="en-US" sz="1850" dirty="0">
                <a:solidFill>
                  <a:srgbClr val="D9E1FF"/>
                </a:solidFill>
                <a:latin typeface="Arimo" pitchFamily="34" charset="0"/>
                <a:ea typeface="Arimo" pitchFamily="34" charset="-122"/>
                <a:cs typeface="Arimo" pitchFamily="34" charset="-120"/>
              </a:rPr>
              <a:t>. Rockstar Games vb. </a:t>
            </a:r>
            <a:r>
              <a:rPr lang="en-US" sz="1850" dirty="0" err="1">
                <a:solidFill>
                  <a:srgbClr val="D9E1FF"/>
                </a:solidFill>
                <a:latin typeface="Arimo" pitchFamily="34" charset="0"/>
                <a:ea typeface="Arimo" pitchFamily="34" charset="-122"/>
                <a:cs typeface="Arimo" pitchFamily="34" charset="-120"/>
              </a:rPr>
              <a:t>ve</a:t>
            </a:r>
            <a:r>
              <a:rPr lang="en-US" sz="1850" dirty="0">
                <a:solidFill>
                  <a:srgbClr val="D9E1FF"/>
                </a:solidFill>
                <a:latin typeface="Arimo" pitchFamily="34" charset="0"/>
                <a:ea typeface="Arimo" pitchFamily="34" charset="-122"/>
                <a:cs typeface="Arimo" pitchFamily="34" charset="-120"/>
              </a:rPr>
              <a:t> Apple, Google vs.)</a:t>
            </a:r>
            <a:endParaRPr lang="en-US" sz="1850" dirty="0"/>
          </a:p>
        </p:txBody>
      </p:sp>
      <p:sp>
        <p:nvSpPr>
          <p:cNvPr id="4" name="Text 2"/>
          <p:cNvSpPr/>
          <p:nvPr/>
        </p:nvSpPr>
        <p:spPr>
          <a:xfrm>
            <a:off x="837724" y="4088542"/>
            <a:ext cx="6185535" cy="766048"/>
          </a:xfrm>
          <a:prstGeom prst="rect">
            <a:avLst/>
          </a:prstGeom>
          <a:noFill/>
          <a:ln/>
        </p:spPr>
        <p:txBody>
          <a:bodyPr wrap="square" lIns="0" tIns="0" rIns="0" bIns="0" rtlCol="0" anchor="t"/>
          <a:lstStyle/>
          <a:p>
            <a:pPr marL="0" indent="0">
              <a:lnSpc>
                <a:spcPts val="3000"/>
              </a:lnSpc>
              <a:buNone/>
            </a:pPr>
            <a:r>
              <a:rPr lang="en-US" sz="1850" dirty="0">
                <a:solidFill>
                  <a:srgbClr val="D9E1FF"/>
                </a:solidFill>
                <a:latin typeface="Arimo" pitchFamily="34" charset="0"/>
                <a:ea typeface="Arimo" pitchFamily="34" charset="-122"/>
                <a:cs typeface="Arimo" pitchFamily="34" charset="-120"/>
              </a:rPr>
              <a:t>Stajyerler, projelere katkıda bulunarak değerli deneyimler kazandı.</a:t>
            </a:r>
            <a:endParaRPr lang="en-US" sz="1850" dirty="0"/>
          </a:p>
        </p:txBody>
      </p:sp>
      <p:sp>
        <p:nvSpPr>
          <p:cNvPr id="5" name="Text 3"/>
          <p:cNvSpPr/>
          <p:nvPr/>
        </p:nvSpPr>
        <p:spPr>
          <a:xfrm>
            <a:off x="837724" y="5069974"/>
            <a:ext cx="6185535" cy="766048"/>
          </a:xfrm>
          <a:prstGeom prst="rect">
            <a:avLst/>
          </a:prstGeom>
          <a:noFill/>
          <a:ln/>
        </p:spPr>
        <p:txBody>
          <a:bodyPr wrap="square" lIns="0" tIns="0" rIns="0" bIns="0" rtlCol="0" anchor="t"/>
          <a:lstStyle/>
          <a:p>
            <a:pPr marL="0" indent="0">
              <a:lnSpc>
                <a:spcPts val="3000"/>
              </a:lnSpc>
              <a:buNone/>
            </a:pPr>
            <a:r>
              <a:rPr lang="en-US" sz="1850" dirty="0">
                <a:solidFill>
                  <a:srgbClr val="D9E1FF"/>
                </a:solidFill>
                <a:latin typeface="Arimo" pitchFamily="34" charset="0"/>
                <a:ea typeface="Arimo" pitchFamily="34" charset="-122"/>
                <a:cs typeface="Arimo" pitchFamily="34" charset="-120"/>
              </a:rPr>
              <a:t>Başarılı stajyerlere, Nebula Games'te tam zamanlı iş teklifleri sunuldu.</a:t>
            </a:r>
            <a:endParaRPr lang="en-US" sz="1850" dirty="0"/>
          </a:p>
        </p:txBody>
      </p:sp>
      <p:sp>
        <p:nvSpPr>
          <p:cNvPr id="6" name="Text 4"/>
          <p:cNvSpPr/>
          <p:nvPr/>
        </p:nvSpPr>
        <p:spPr>
          <a:xfrm>
            <a:off x="837724" y="6051406"/>
            <a:ext cx="6185535" cy="766048"/>
          </a:xfrm>
          <a:prstGeom prst="rect">
            <a:avLst/>
          </a:prstGeom>
          <a:noFill/>
          <a:ln/>
        </p:spPr>
        <p:txBody>
          <a:bodyPr wrap="square" lIns="0" tIns="0" rIns="0" bIns="0" rtlCol="0" anchor="t"/>
          <a:lstStyle/>
          <a:p>
            <a:pPr marL="0" indent="0">
              <a:lnSpc>
                <a:spcPts val="3000"/>
              </a:lnSpc>
              <a:buNone/>
            </a:pPr>
            <a:r>
              <a:rPr lang="en-US" sz="1850" dirty="0">
                <a:solidFill>
                  <a:srgbClr val="D9E1FF"/>
                </a:solidFill>
                <a:latin typeface="Arimo" pitchFamily="34" charset="0"/>
                <a:ea typeface="Arimo" pitchFamily="34" charset="-122"/>
                <a:cs typeface="Arimo" pitchFamily="34" charset="-120"/>
              </a:rPr>
              <a:t>Staj programı, kariyer fırsatları sunarak sektördeki büyümeyi destekliyor.</a:t>
            </a:r>
            <a:endParaRPr lang="en-US" sz="1850" dirty="0"/>
          </a:p>
        </p:txBody>
      </p:sp>
      <p:pic>
        <p:nvPicPr>
          <p:cNvPr id="7" name="Image 0" descr="preencoded.png"/>
          <p:cNvPicPr>
            <a:picLocks noChangeAspect="1"/>
          </p:cNvPicPr>
          <p:nvPr/>
        </p:nvPicPr>
        <p:blipFill>
          <a:blip r:embed="rId3"/>
          <a:stretch>
            <a:fillRect/>
          </a:stretch>
        </p:blipFill>
        <p:spPr>
          <a:xfrm>
            <a:off x="7614761" y="2882146"/>
            <a:ext cx="6185535" cy="4232196"/>
          </a:xfrm>
          <a:prstGeom prst="rect">
            <a:avLst/>
          </a:prstGeom>
        </p:spPr>
      </p:pic>
      <p:pic>
        <p:nvPicPr>
          <p:cNvPr id="8" name="Picture 7" descr="A logo of a video game&#10;&#10;AI-generated content may be incorrect.">
            <a:extLst>
              <a:ext uri="{FF2B5EF4-FFF2-40B4-BE49-F238E27FC236}">
                <a16:creationId xmlns:a16="http://schemas.microsoft.com/office/drawing/2014/main" id="{459BFAA5-5F0C-FEBB-0AA5-586631BB0DD4}"/>
              </a:ext>
            </a:extLst>
          </p:cNvPr>
          <p:cNvPicPr>
            <a:picLocks noChangeAspect="1"/>
          </p:cNvPicPr>
          <p:nvPr/>
        </p:nvPicPr>
        <p:blipFill>
          <a:blip r:embed="rId4"/>
          <a:srcRect l="32051" t="19126" r="32269" b="46346"/>
          <a:stretch/>
        </p:blipFill>
        <p:spPr>
          <a:xfrm>
            <a:off x="0" y="7368806"/>
            <a:ext cx="889487" cy="860794"/>
          </a:xfrm>
          <a:prstGeom prst="rect">
            <a:avLst/>
          </a:prstGeom>
        </p:spPr>
      </p:pic>
      <p:pic>
        <p:nvPicPr>
          <p:cNvPr id="9" name="Picture 8">
            <a:extLst>
              <a:ext uri="{FF2B5EF4-FFF2-40B4-BE49-F238E27FC236}">
                <a16:creationId xmlns:a16="http://schemas.microsoft.com/office/drawing/2014/main" id="{6A5742E1-DA76-73EB-04B5-8052C7DB5DFB}"/>
              </a:ext>
            </a:extLst>
          </p:cNvPr>
          <p:cNvPicPr>
            <a:picLocks noChangeAspect="1"/>
          </p:cNvPicPr>
          <p:nvPr/>
        </p:nvPicPr>
        <p:blipFill>
          <a:blip r:embed="rId5"/>
          <a:stretch>
            <a:fillRect/>
          </a:stretch>
        </p:blipFill>
        <p:spPr>
          <a:xfrm>
            <a:off x="12871048" y="7799203"/>
            <a:ext cx="1759352" cy="390580"/>
          </a:xfrm>
          <a:prstGeom prst="rect">
            <a:avLst/>
          </a:prstGeom>
        </p:spPr>
      </p:pic>
    </p:spTree>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827842" y="651748"/>
            <a:ext cx="12974717" cy="1391126"/>
          </a:xfrm>
          <a:prstGeom prst="rect">
            <a:avLst/>
          </a:prstGeom>
          <a:noFill/>
          <a:ln/>
        </p:spPr>
        <p:txBody>
          <a:bodyPr wrap="square" lIns="0" tIns="0" rIns="0" bIns="0" rtlCol="0" anchor="t"/>
          <a:lstStyle/>
          <a:p>
            <a:pPr marL="0" indent="0">
              <a:lnSpc>
                <a:spcPts val="5450"/>
              </a:lnSpc>
              <a:buNone/>
            </a:pPr>
            <a:r>
              <a:rPr lang="en-US" sz="4350" b="1" dirty="0">
                <a:solidFill>
                  <a:srgbClr val="FFFFFF"/>
                </a:solidFill>
                <a:latin typeface="Syne Bold" pitchFamily="34" charset="0"/>
                <a:ea typeface="Syne Bold" pitchFamily="34" charset="-122"/>
                <a:cs typeface="Syne Bold" pitchFamily="34" charset="-120"/>
              </a:rPr>
              <a:t>Nebula Games’in Büyüme Stratejisi </a:t>
            </a:r>
            <a:r>
              <a:rPr lang="en-US" sz="4350" b="1" dirty="0" err="1">
                <a:solidFill>
                  <a:srgbClr val="FFFFFF"/>
                </a:solidFill>
                <a:latin typeface="Syne Bold" pitchFamily="34" charset="0"/>
                <a:ea typeface="Syne Bold" pitchFamily="34" charset="-122"/>
                <a:cs typeface="Syne Bold" pitchFamily="34" charset="-120"/>
              </a:rPr>
              <a:t>ve</a:t>
            </a:r>
            <a:r>
              <a:rPr lang="en-US" sz="4350" b="1" dirty="0">
                <a:solidFill>
                  <a:srgbClr val="FFFFFF"/>
                </a:solidFill>
                <a:latin typeface="Syne Bold" pitchFamily="34" charset="0"/>
                <a:ea typeface="Syne Bold" pitchFamily="34" charset="-122"/>
                <a:cs typeface="Syne Bold" pitchFamily="34" charset="-120"/>
              </a:rPr>
              <a:t> </a:t>
            </a:r>
            <a:r>
              <a:rPr lang="en-US" sz="4350" b="1" dirty="0" err="1">
                <a:solidFill>
                  <a:srgbClr val="FFFFFF"/>
                </a:solidFill>
                <a:latin typeface="Syne Bold" pitchFamily="34" charset="0"/>
                <a:ea typeface="Syne Bold" pitchFamily="34" charset="-122"/>
                <a:cs typeface="Syne Bold" pitchFamily="34" charset="-120"/>
              </a:rPr>
              <a:t>Finansal</a:t>
            </a:r>
            <a:r>
              <a:rPr lang="en-US" sz="4350" b="1" dirty="0">
                <a:solidFill>
                  <a:srgbClr val="FFFFFF"/>
                </a:solidFill>
                <a:latin typeface="Syne Bold" pitchFamily="34" charset="0"/>
                <a:ea typeface="Syne Bold" pitchFamily="34" charset="-122"/>
                <a:cs typeface="Syne Bold" pitchFamily="34" charset="-120"/>
              </a:rPr>
              <a:t> </a:t>
            </a:r>
            <a:r>
              <a:rPr lang="en-US" sz="4350" b="1" dirty="0" err="1">
                <a:solidFill>
                  <a:srgbClr val="FFFFFF"/>
                </a:solidFill>
                <a:latin typeface="Syne Bold" pitchFamily="34" charset="0"/>
                <a:ea typeface="Syne Bold" pitchFamily="34" charset="-122"/>
                <a:cs typeface="Syne Bold" pitchFamily="34" charset="-120"/>
              </a:rPr>
              <a:t>Hedefleri</a:t>
            </a:r>
            <a:endParaRPr lang="en-US" sz="4350" dirty="0"/>
          </a:p>
        </p:txBody>
      </p:sp>
      <p:sp>
        <p:nvSpPr>
          <p:cNvPr id="3" name="Text 1"/>
          <p:cNvSpPr/>
          <p:nvPr/>
        </p:nvSpPr>
        <p:spPr>
          <a:xfrm>
            <a:off x="827842" y="2610326"/>
            <a:ext cx="6198870" cy="3027998"/>
          </a:xfrm>
          <a:prstGeom prst="rect">
            <a:avLst/>
          </a:prstGeom>
          <a:noFill/>
          <a:ln/>
        </p:spPr>
        <p:txBody>
          <a:bodyPr wrap="square" lIns="0" tIns="0" rIns="0" bIns="0" rtlCol="0" anchor="t"/>
          <a:lstStyle/>
          <a:p>
            <a:pPr marL="0" indent="0">
              <a:lnSpc>
                <a:spcPts val="2950"/>
              </a:lnSpc>
              <a:buNone/>
            </a:pPr>
            <a:r>
              <a:rPr lang="en-US" sz="1850" dirty="0">
                <a:solidFill>
                  <a:srgbClr val="D9E1FF"/>
                </a:solidFill>
                <a:latin typeface="Arimo" pitchFamily="34" charset="0"/>
                <a:ea typeface="Arimo" pitchFamily="34" charset="-122"/>
                <a:cs typeface="Arimo" pitchFamily="34" charset="-120"/>
              </a:rPr>
              <a:t>Nebula Games, oyun sektöründeki fırsatları değerlendirmek ve sürdürülebilir bir büyüme sağlamak için stratejik bir yol izliyor. Şirket, bugüne kadar çeşitli yatırımcılar ve fonlardan destek alarak güçlü bir finansal temel oluşturdu. Gelir kaynakları arasında mobil oyunlar, oyun içi satın alımlar ve lisanslama anlaşmaları bulunuyor. Gelecekte, yeni oyun türlerine, AR/VR teknolojilerine ve küresel pazarlara yatırım yapmayı planlıyor.</a:t>
            </a:r>
            <a:endParaRPr lang="en-US" sz="1850" dirty="0"/>
          </a:p>
        </p:txBody>
      </p:sp>
      <p:sp>
        <p:nvSpPr>
          <p:cNvPr id="4" name="Text 2"/>
          <p:cNvSpPr/>
          <p:nvPr/>
        </p:nvSpPr>
        <p:spPr>
          <a:xfrm>
            <a:off x="827842" y="5851088"/>
            <a:ext cx="6198870" cy="1513999"/>
          </a:xfrm>
          <a:prstGeom prst="rect">
            <a:avLst/>
          </a:prstGeom>
          <a:noFill/>
          <a:ln/>
        </p:spPr>
        <p:txBody>
          <a:bodyPr wrap="square" lIns="0" tIns="0" rIns="0" bIns="0" rtlCol="0" anchor="t"/>
          <a:lstStyle/>
          <a:p>
            <a:pPr marL="0" indent="0">
              <a:lnSpc>
                <a:spcPts val="2950"/>
              </a:lnSpc>
              <a:buNone/>
            </a:pPr>
            <a:r>
              <a:rPr lang="en-US" sz="1850" dirty="0">
                <a:solidFill>
                  <a:srgbClr val="D9E1FF"/>
                </a:solidFill>
                <a:latin typeface="Arimo" pitchFamily="34" charset="0"/>
                <a:ea typeface="Arimo" pitchFamily="34" charset="-122"/>
                <a:cs typeface="Arimo" pitchFamily="34" charset="-120"/>
              </a:rPr>
              <a:t>Şirket, mali istikrarı sağlamak ve sürdürülebilir bir büyüme sağlamak için titiz bir finansal yönetim sistemi uyguluyor. Bu sistem, gelirleri artırmak, maliyetleri kontrol etmek ve yatırımları optimize etmek için tasarlanmıştır.</a:t>
            </a:r>
            <a:endParaRPr lang="en-US" sz="1850" dirty="0"/>
          </a:p>
        </p:txBody>
      </p:sp>
      <p:pic>
        <p:nvPicPr>
          <p:cNvPr id="5" name="Image 0" descr="preencoded.png"/>
          <p:cNvPicPr>
            <a:picLocks noChangeAspect="1"/>
          </p:cNvPicPr>
          <p:nvPr/>
        </p:nvPicPr>
        <p:blipFill>
          <a:blip r:embed="rId3"/>
          <a:stretch>
            <a:fillRect/>
          </a:stretch>
        </p:blipFill>
        <p:spPr>
          <a:xfrm>
            <a:off x="7611308" y="2663547"/>
            <a:ext cx="6125051" cy="4190762"/>
          </a:xfrm>
          <a:prstGeom prst="rect">
            <a:avLst/>
          </a:prstGeom>
        </p:spPr>
      </p:pic>
      <p:pic>
        <p:nvPicPr>
          <p:cNvPr id="6" name="Picture 5" descr="A logo of a video game&#10;&#10;AI-generated content may be incorrect.">
            <a:extLst>
              <a:ext uri="{FF2B5EF4-FFF2-40B4-BE49-F238E27FC236}">
                <a16:creationId xmlns:a16="http://schemas.microsoft.com/office/drawing/2014/main" id="{7CF9C792-9FDE-BA5D-1E9B-6D0B5CC80524}"/>
              </a:ext>
            </a:extLst>
          </p:cNvPr>
          <p:cNvPicPr>
            <a:picLocks noChangeAspect="1"/>
          </p:cNvPicPr>
          <p:nvPr/>
        </p:nvPicPr>
        <p:blipFill>
          <a:blip r:embed="rId4"/>
          <a:srcRect l="32051" t="19126" r="32269" b="46346"/>
          <a:stretch/>
        </p:blipFill>
        <p:spPr>
          <a:xfrm>
            <a:off x="0" y="7368806"/>
            <a:ext cx="889487" cy="860794"/>
          </a:xfrm>
          <a:prstGeom prst="rect">
            <a:avLst/>
          </a:prstGeom>
        </p:spPr>
      </p:pic>
      <p:pic>
        <p:nvPicPr>
          <p:cNvPr id="7" name="Picture 6">
            <a:extLst>
              <a:ext uri="{FF2B5EF4-FFF2-40B4-BE49-F238E27FC236}">
                <a16:creationId xmlns:a16="http://schemas.microsoft.com/office/drawing/2014/main" id="{5A0E7E08-F2B2-0FEE-1136-E262BC41A26C}"/>
              </a:ext>
            </a:extLst>
          </p:cNvPr>
          <p:cNvPicPr>
            <a:picLocks noChangeAspect="1"/>
          </p:cNvPicPr>
          <p:nvPr/>
        </p:nvPicPr>
        <p:blipFill>
          <a:blip r:embed="rId5"/>
          <a:stretch>
            <a:fillRect/>
          </a:stretch>
        </p:blipFill>
        <p:spPr>
          <a:xfrm>
            <a:off x="12871048" y="7799203"/>
            <a:ext cx="1759352" cy="390580"/>
          </a:xfrm>
          <a:prstGeom prst="rect">
            <a:avLst/>
          </a:prstGeom>
        </p:spPr>
      </p:pic>
    </p:spTree>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762833" y="599361"/>
            <a:ext cx="4563308" cy="416719"/>
          </a:xfrm>
          <a:prstGeom prst="rect">
            <a:avLst/>
          </a:prstGeom>
          <a:noFill/>
          <a:ln/>
        </p:spPr>
        <p:txBody>
          <a:bodyPr wrap="none" lIns="0" tIns="0" rIns="0" bIns="0" rtlCol="0" anchor="t"/>
          <a:lstStyle/>
          <a:p>
            <a:pPr marL="0" indent="0">
              <a:lnSpc>
                <a:spcPts val="3250"/>
              </a:lnSpc>
              <a:buNone/>
            </a:pPr>
            <a:r>
              <a:rPr lang="en-US" sz="3600" b="1" dirty="0">
                <a:solidFill>
                  <a:srgbClr val="FFFFFF"/>
                </a:solidFill>
                <a:latin typeface="Syne Bold" pitchFamily="34" charset="0"/>
                <a:ea typeface="Syne Bold" pitchFamily="34" charset="-122"/>
                <a:cs typeface="Syne Bold" pitchFamily="34" charset="-120"/>
              </a:rPr>
              <a:t>Ekip Çalışması ve İletişim</a:t>
            </a:r>
            <a:endParaRPr lang="en-US" sz="3600" dirty="0"/>
          </a:p>
        </p:txBody>
      </p:sp>
      <p:pic>
        <p:nvPicPr>
          <p:cNvPr id="3" name="Image 0" descr="preencoded.png"/>
          <p:cNvPicPr>
            <a:picLocks noChangeAspect="1"/>
          </p:cNvPicPr>
          <p:nvPr/>
        </p:nvPicPr>
        <p:blipFill>
          <a:blip r:embed="rId3"/>
          <a:stretch>
            <a:fillRect/>
          </a:stretch>
        </p:blipFill>
        <p:spPr>
          <a:xfrm>
            <a:off x="762833" y="1228487"/>
            <a:ext cx="354092" cy="354092"/>
          </a:xfrm>
          <a:prstGeom prst="rect">
            <a:avLst/>
          </a:prstGeom>
        </p:spPr>
      </p:pic>
      <p:sp>
        <p:nvSpPr>
          <p:cNvPr id="4" name="Text 1"/>
          <p:cNvSpPr/>
          <p:nvPr/>
        </p:nvSpPr>
        <p:spPr>
          <a:xfrm>
            <a:off x="762833" y="1724144"/>
            <a:ext cx="6446163" cy="453390"/>
          </a:xfrm>
          <a:prstGeom prst="rect">
            <a:avLst/>
          </a:prstGeom>
          <a:noFill/>
          <a:ln/>
        </p:spPr>
        <p:txBody>
          <a:bodyPr wrap="square" lIns="0" tIns="0" rIns="0" bIns="0" rtlCol="0" anchor="t"/>
          <a:lstStyle/>
          <a:p>
            <a:pPr marL="0" indent="0" algn="l">
              <a:lnSpc>
                <a:spcPts val="1750"/>
              </a:lnSpc>
              <a:buNone/>
            </a:pPr>
            <a:r>
              <a:rPr lang="en-US" sz="1600" dirty="0">
                <a:solidFill>
                  <a:srgbClr val="D9E1FF"/>
                </a:solidFill>
                <a:latin typeface="Arimo" pitchFamily="34" charset="0"/>
                <a:ea typeface="Arimo" pitchFamily="34" charset="-122"/>
                <a:cs typeface="Arimo" pitchFamily="34" charset="-120"/>
              </a:rPr>
              <a:t>Nebula Games olarak, her bireyin değerli olduğu bir ekip çalışmasına inanıyoruz. Ekip içindeki liderlik anlayışımız, projelerin başarıyla sonuçlanmasını sağlıyor.</a:t>
            </a:r>
            <a:endParaRPr lang="en-US" sz="1600" dirty="0"/>
          </a:p>
        </p:txBody>
      </p:sp>
      <p:pic>
        <p:nvPicPr>
          <p:cNvPr id="5" name="Image 1" descr="preencoded.png"/>
          <p:cNvPicPr>
            <a:picLocks noChangeAspect="1"/>
          </p:cNvPicPr>
          <p:nvPr/>
        </p:nvPicPr>
        <p:blipFill>
          <a:blip r:embed="rId4"/>
          <a:stretch>
            <a:fillRect/>
          </a:stretch>
        </p:blipFill>
        <p:spPr>
          <a:xfrm>
            <a:off x="7421404" y="1228487"/>
            <a:ext cx="354092" cy="354092"/>
          </a:xfrm>
          <a:prstGeom prst="rect">
            <a:avLst/>
          </a:prstGeom>
        </p:spPr>
      </p:pic>
      <p:sp>
        <p:nvSpPr>
          <p:cNvPr id="6" name="Text 2"/>
          <p:cNvSpPr/>
          <p:nvPr/>
        </p:nvSpPr>
        <p:spPr>
          <a:xfrm>
            <a:off x="7421404" y="1724144"/>
            <a:ext cx="6446163" cy="453390"/>
          </a:xfrm>
          <a:prstGeom prst="rect">
            <a:avLst/>
          </a:prstGeom>
          <a:noFill/>
          <a:ln/>
        </p:spPr>
        <p:txBody>
          <a:bodyPr wrap="square" lIns="0" tIns="0" rIns="0" bIns="0" rtlCol="0" anchor="t"/>
          <a:lstStyle/>
          <a:p>
            <a:pPr marL="0" indent="0" algn="l">
              <a:lnSpc>
                <a:spcPts val="1750"/>
              </a:lnSpc>
              <a:buNone/>
            </a:pPr>
            <a:r>
              <a:rPr lang="en-US" sz="1600" dirty="0">
                <a:solidFill>
                  <a:srgbClr val="D9E1FF"/>
                </a:solidFill>
                <a:latin typeface="Arimo" pitchFamily="34" charset="0"/>
                <a:ea typeface="Arimo" pitchFamily="34" charset="-122"/>
                <a:cs typeface="Arimo" pitchFamily="34" charset="-120"/>
              </a:rPr>
              <a:t>İletişim, tüm süreçlerin şeffaf ve verimli olmasını sağlamak için bizim için en öncelikli unsurdur. Takım içindeki etkileşim ve ortak hedeflere odaklanarak, daha hızlı ve verimli projeler üretiyoruz.</a:t>
            </a:r>
            <a:endParaRPr lang="en-US" sz="1600" dirty="0"/>
          </a:p>
        </p:txBody>
      </p:sp>
      <p:pic>
        <p:nvPicPr>
          <p:cNvPr id="7" name="Image 2" descr="preencoded.png"/>
          <p:cNvPicPr>
            <a:picLocks noChangeAspect="1"/>
          </p:cNvPicPr>
          <p:nvPr/>
        </p:nvPicPr>
        <p:blipFill>
          <a:blip r:embed="rId5"/>
          <a:stretch>
            <a:fillRect/>
          </a:stretch>
        </p:blipFill>
        <p:spPr>
          <a:xfrm>
            <a:off x="762833" y="3767046"/>
            <a:ext cx="5646311" cy="3863193"/>
          </a:xfrm>
          <a:prstGeom prst="rect">
            <a:avLst/>
          </a:prstGeom>
        </p:spPr>
      </p:pic>
      <p:pic>
        <p:nvPicPr>
          <p:cNvPr id="8" name="Picture 7" descr="A logo of a video game&#10;&#10;AI-generated content may be incorrect.">
            <a:extLst>
              <a:ext uri="{FF2B5EF4-FFF2-40B4-BE49-F238E27FC236}">
                <a16:creationId xmlns:a16="http://schemas.microsoft.com/office/drawing/2014/main" id="{1D974A9E-D7BE-B14B-E308-E2D66283A311}"/>
              </a:ext>
            </a:extLst>
          </p:cNvPr>
          <p:cNvPicPr>
            <a:picLocks noChangeAspect="1"/>
          </p:cNvPicPr>
          <p:nvPr/>
        </p:nvPicPr>
        <p:blipFill>
          <a:blip r:embed="rId6"/>
          <a:srcRect l="32051" t="19126" r="32269" b="46346"/>
          <a:stretch/>
        </p:blipFill>
        <p:spPr>
          <a:xfrm>
            <a:off x="0" y="7368806"/>
            <a:ext cx="889487" cy="860794"/>
          </a:xfrm>
          <a:prstGeom prst="rect">
            <a:avLst/>
          </a:prstGeom>
        </p:spPr>
      </p:pic>
      <p:pic>
        <p:nvPicPr>
          <p:cNvPr id="9" name="Picture 8">
            <a:extLst>
              <a:ext uri="{FF2B5EF4-FFF2-40B4-BE49-F238E27FC236}">
                <a16:creationId xmlns:a16="http://schemas.microsoft.com/office/drawing/2014/main" id="{62EB1800-9A8E-D8C6-9173-4AE1105EBCC7}"/>
              </a:ext>
            </a:extLst>
          </p:cNvPr>
          <p:cNvPicPr>
            <a:picLocks noChangeAspect="1"/>
          </p:cNvPicPr>
          <p:nvPr/>
        </p:nvPicPr>
        <p:blipFill>
          <a:blip r:embed="rId7"/>
          <a:stretch>
            <a:fillRect/>
          </a:stretch>
        </p:blipFill>
        <p:spPr>
          <a:xfrm>
            <a:off x="12871048" y="7799203"/>
            <a:ext cx="1759352" cy="390580"/>
          </a:xfrm>
          <a:prstGeom prst="rect">
            <a:avLst/>
          </a:prstGeom>
        </p:spPr>
      </p:pic>
    </p:spTree>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816650" y="641628"/>
            <a:ext cx="4455438" cy="446008"/>
          </a:xfrm>
          <a:prstGeom prst="rect">
            <a:avLst/>
          </a:prstGeom>
          <a:noFill/>
          <a:ln/>
        </p:spPr>
        <p:txBody>
          <a:bodyPr wrap="none" lIns="0" tIns="0" rIns="0" bIns="0" rtlCol="0" anchor="t"/>
          <a:lstStyle/>
          <a:p>
            <a:pPr marL="0" indent="0">
              <a:lnSpc>
                <a:spcPts val="3500"/>
              </a:lnSpc>
              <a:buNone/>
            </a:pPr>
            <a:r>
              <a:rPr lang="en-US" sz="4000" b="1" dirty="0">
                <a:solidFill>
                  <a:srgbClr val="FFFFFF"/>
                </a:solidFill>
                <a:latin typeface="Syne Bold" pitchFamily="34" charset="0"/>
                <a:ea typeface="Syne Bold" pitchFamily="34" charset="-122"/>
                <a:cs typeface="Syne Bold" pitchFamily="34" charset="-120"/>
              </a:rPr>
              <a:t>Teşekkürler ve Kapanış</a:t>
            </a:r>
            <a:endParaRPr lang="en-US" sz="4000" dirty="0"/>
          </a:p>
        </p:txBody>
      </p:sp>
      <p:sp>
        <p:nvSpPr>
          <p:cNvPr id="3" name="Text 1"/>
          <p:cNvSpPr/>
          <p:nvPr/>
        </p:nvSpPr>
        <p:spPr>
          <a:xfrm>
            <a:off x="816650" y="1315045"/>
            <a:ext cx="12997101" cy="485299"/>
          </a:xfrm>
          <a:prstGeom prst="rect">
            <a:avLst/>
          </a:prstGeom>
          <a:noFill/>
          <a:ln/>
        </p:spPr>
        <p:txBody>
          <a:bodyPr wrap="square" lIns="0" tIns="0" rIns="0" bIns="0" rtlCol="0" anchor="t"/>
          <a:lstStyle/>
          <a:p>
            <a:pPr marL="0" indent="0">
              <a:lnSpc>
                <a:spcPts val="1900"/>
              </a:lnSpc>
              <a:buNone/>
            </a:pPr>
            <a:r>
              <a:rPr lang="en-US" sz="1600" dirty="0">
                <a:solidFill>
                  <a:srgbClr val="D9E1FF"/>
                </a:solidFill>
                <a:latin typeface="Arimo" pitchFamily="34" charset="0"/>
                <a:ea typeface="Arimo" pitchFamily="34" charset="-122"/>
                <a:cs typeface="Arimo" pitchFamily="34" charset="-120"/>
              </a:rPr>
              <a:t>Nebula Games'e olan ilginiz için teşekkür ederiz. </a:t>
            </a:r>
            <a:r>
              <a:rPr lang="en-US" sz="1600" dirty="0" err="1">
                <a:solidFill>
                  <a:srgbClr val="D9E1FF"/>
                </a:solidFill>
                <a:latin typeface="Arimo" pitchFamily="34" charset="0"/>
                <a:ea typeface="Arimo" pitchFamily="34" charset="-122"/>
                <a:cs typeface="Arimo" pitchFamily="34" charset="-120"/>
              </a:rPr>
              <a:t>Herhangi</a:t>
            </a:r>
            <a:r>
              <a:rPr lang="en-US" sz="1600" dirty="0">
                <a:solidFill>
                  <a:srgbClr val="D9E1FF"/>
                </a:solidFill>
                <a:latin typeface="Arimo" pitchFamily="34" charset="0"/>
                <a:ea typeface="Arimo" pitchFamily="34" charset="-122"/>
                <a:cs typeface="Arimo" pitchFamily="34" charset="-120"/>
              </a:rPr>
              <a:t> bir sorunuz varsa, </a:t>
            </a:r>
            <a:r>
              <a:rPr lang="tr-TR" sz="1600" dirty="0">
                <a:solidFill>
                  <a:schemeClr val="accent1"/>
                </a:solidFill>
                <a:latin typeface="Arimo" pitchFamily="34" charset="0"/>
                <a:ea typeface="Arimo" pitchFamily="34" charset="-122"/>
                <a:cs typeface="Arimo" pitchFamily="34" charset="-120"/>
                <a:hlinkClick r:id="rId3" action="ppaction://hlinkfile"/>
              </a:rPr>
              <a:t>nebulagames.org </a:t>
            </a:r>
            <a:r>
              <a:rPr lang="tr-TR" sz="1600" dirty="0">
                <a:solidFill>
                  <a:srgbClr val="D9E1FF"/>
                </a:solidFill>
                <a:latin typeface="Arimo" pitchFamily="34" charset="0"/>
                <a:ea typeface="Arimo" pitchFamily="34" charset="-122"/>
                <a:cs typeface="Arimo" pitchFamily="34" charset="-120"/>
              </a:rPr>
              <a:t>veya </a:t>
            </a:r>
            <a:r>
              <a:rPr lang="en-US" sz="1600" dirty="0">
                <a:solidFill>
                  <a:schemeClr val="accent1"/>
                </a:solidFill>
                <a:latin typeface="Arimo" pitchFamily="34" charset="0"/>
                <a:ea typeface="Arimo" pitchFamily="34" charset="-122"/>
                <a:cs typeface="Arimo" pitchFamily="34" charset="-120"/>
                <a:hlinkClick r:id="rId4"/>
              </a:rPr>
              <a:t>info@nebulagames.org</a:t>
            </a:r>
            <a:r>
              <a:rPr lang="en-US" sz="1600" dirty="0">
                <a:solidFill>
                  <a:srgbClr val="D9E1FF"/>
                </a:solidFill>
                <a:latin typeface="Arimo" pitchFamily="34" charset="0"/>
                <a:ea typeface="Arimo" pitchFamily="34" charset="-122"/>
                <a:cs typeface="Arimo" pitchFamily="34" charset="-120"/>
              </a:rPr>
              <a:t> da bize </a:t>
            </a:r>
            <a:r>
              <a:rPr lang="tr-TR" sz="1600" dirty="0">
                <a:solidFill>
                  <a:srgbClr val="D9E1FF"/>
                </a:solidFill>
                <a:latin typeface="Arimo" pitchFamily="34" charset="0"/>
                <a:ea typeface="Arimo" pitchFamily="34" charset="-122"/>
                <a:cs typeface="Arimo" pitchFamily="34" charset="-120"/>
              </a:rPr>
              <a:t>ulaşabilirsiniz.</a:t>
            </a:r>
            <a:r>
              <a:rPr lang="en-US" sz="1600" dirty="0">
                <a:solidFill>
                  <a:srgbClr val="D9E1FF"/>
                </a:solidFill>
                <a:latin typeface="Arimo" pitchFamily="34" charset="0"/>
                <a:ea typeface="Arimo" pitchFamily="34" charset="-122"/>
                <a:cs typeface="Arimo" pitchFamily="34" charset="-120"/>
              </a:rPr>
              <a:t> İlerleyen dönemde birlikte başarılı projeler yaratmak dileğiyle!</a:t>
            </a:r>
            <a:endParaRPr lang="en-US" sz="1600" dirty="0"/>
          </a:p>
        </p:txBody>
      </p:sp>
      <p:pic>
        <p:nvPicPr>
          <p:cNvPr id="5" name="Picture 4" descr="A logo for a video game&#10;&#10;AI-generated content may be incorrect.">
            <a:extLst>
              <a:ext uri="{FF2B5EF4-FFF2-40B4-BE49-F238E27FC236}">
                <a16:creationId xmlns:a16="http://schemas.microsoft.com/office/drawing/2014/main" id="{72721E4D-102B-14F2-994F-6FAA58784A2A}"/>
              </a:ext>
            </a:extLst>
          </p:cNvPr>
          <p:cNvPicPr>
            <a:picLocks noChangeAspect="1"/>
          </p:cNvPicPr>
          <p:nvPr/>
        </p:nvPicPr>
        <p:blipFill>
          <a:blip r:embed="rId5"/>
          <a:stretch>
            <a:fillRect/>
          </a:stretch>
        </p:blipFill>
        <p:spPr>
          <a:xfrm>
            <a:off x="5093915" y="2964032"/>
            <a:ext cx="4442570" cy="4442570"/>
          </a:xfrm>
          <a:prstGeom prst="rect">
            <a:avLst/>
          </a:prstGeom>
        </p:spPr>
      </p:pic>
      <p:pic>
        <p:nvPicPr>
          <p:cNvPr id="7" name="Picture 6" descr="A logo of a video game&#10;&#10;AI-generated content may be incorrect.">
            <a:extLst>
              <a:ext uri="{FF2B5EF4-FFF2-40B4-BE49-F238E27FC236}">
                <a16:creationId xmlns:a16="http://schemas.microsoft.com/office/drawing/2014/main" id="{373BE3AD-A266-0B55-E50E-8BB574C9AC61}"/>
              </a:ext>
            </a:extLst>
          </p:cNvPr>
          <p:cNvPicPr>
            <a:picLocks noChangeAspect="1"/>
          </p:cNvPicPr>
          <p:nvPr/>
        </p:nvPicPr>
        <p:blipFill>
          <a:blip r:embed="rId6"/>
          <a:srcRect l="32051" t="19126" r="32269" b="46346"/>
          <a:stretch/>
        </p:blipFill>
        <p:spPr>
          <a:xfrm>
            <a:off x="0" y="7368806"/>
            <a:ext cx="889487" cy="860794"/>
          </a:xfrm>
          <a:prstGeom prst="rect">
            <a:avLst/>
          </a:prstGeom>
        </p:spPr>
      </p:pic>
      <p:pic>
        <p:nvPicPr>
          <p:cNvPr id="8" name="Picture 7">
            <a:extLst>
              <a:ext uri="{FF2B5EF4-FFF2-40B4-BE49-F238E27FC236}">
                <a16:creationId xmlns:a16="http://schemas.microsoft.com/office/drawing/2014/main" id="{A3C16D0C-1570-C932-A4C7-3279F3FEDB45}"/>
              </a:ext>
            </a:extLst>
          </p:cNvPr>
          <p:cNvPicPr>
            <a:picLocks noChangeAspect="1"/>
          </p:cNvPicPr>
          <p:nvPr/>
        </p:nvPicPr>
        <p:blipFill>
          <a:blip r:embed="rId7"/>
          <a:stretch>
            <a:fillRect/>
          </a:stretch>
        </p:blipFill>
        <p:spPr>
          <a:xfrm>
            <a:off x="12871048" y="7799203"/>
            <a:ext cx="1759352" cy="390580"/>
          </a:xfrm>
          <a:prstGeom prst="rect">
            <a:avLst/>
          </a:prstGeom>
        </p:spPr>
      </p:pic>
      <p:pic>
        <p:nvPicPr>
          <p:cNvPr id="9" name="Picture 8">
            <a:extLst>
              <a:ext uri="{FF2B5EF4-FFF2-40B4-BE49-F238E27FC236}">
                <a16:creationId xmlns:a16="http://schemas.microsoft.com/office/drawing/2014/main" id="{94427D74-915D-946C-E75C-93C971D7D8C9}"/>
              </a:ext>
            </a:extLst>
          </p:cNvPr>
          <p:cNvPicPr>
            <a:picLocks noChangeAspect="1"/>
          </p:cNvPicPr>
          <p:nvPr/>
        </p:nvPicPr>
        <p:blipFill>
          <a:blip r:embed="rId7"/>
          <a:stretch>
            <a:fillRect/>
          </a:stretch>
        </p:blipFill>
        <p:spPr>
          <a:xfrm>
            <a:off x="12871048" y="7799203"/>
            <a:ext cx="1759352" cy="390580"/>
          </a:xfrm>
          <a:prstGeom prst="rect">
            <a:avLst/>
          </a:prstGeom>
        </p:spPr>
      </p:pic>
      <p:sp>
        <p:nvSpPr>
          <p:cNvPr id="10" name="Text 1">
            <a:extLst>
              <a:ext uri="{FF2B5EF4-FFF2-40B4-BE49-F238E27FC236}">
                <a16:creationId xmlns:a16="http://schemas.microsoft.com/office/drawing/2014/main" id="{EA98B57C-15F8-3199-C7A7-00DBCA44A165}"/>
              </a:ext>
            </a:extLst>
          </p:cNvPr>
          <p:cNvSpPr/>
          <p:nvPr/>
        </p:nvSpPr>
        <p:spPr>
          <a:xfrm>
            <a:off x="10159379" y="7740042"/>
            <a:ext cx="2102402" cy="519192"/>
          </a:xfrm>
          <a:prstGeom prst="rect">
            <a:avLst/>
          </a:prstGeom>
          <a:noFill/>
          <a:ln/>
        </p:spPr>
        <p:txBody>
          <a:bodyPr wrap="square" lIns="0" tIns="0" rIns="0" bIns="0" rtlCol="0" anchor="t"/>
          <a:lstStyle/>
          <a:p>
            <a:pPr marL="0" indent="0">
              <a:lnSpc>
                <a:spcPts val="3000"/>
              </a:lnSpc>
              <a:buNone/>
            </a:pPr>
            <a:r>
              <a:rPr lang="en-US" sz="1850" dirty="0">
                <a:solidFill>
                  <a:srgbClr val="D9E1FF"/>
                </a:solidFill>
                <a:latin typeface="Arimo" pitchFamily="34" charset="0"/>
                <a:ea typeface="Arimo" pitchFamily="34" charset="-122"/>
                <a:cs typeface="Arimo" pitchFamily="34" charset="-120"/>
              </a:rPr>
              <a:t>in cooperation with</a:t>
            </a:r>
            <a:endParaRPr lang="en-US" sz="1850" dirty="0"/>
          </a:p>
        </p:txBody>
      </p:sp>
      <p:pic>
        <p:nvPicPr>
          <p:cNvPr id="11" name="Picture 10" descr="A logo of a infinity symbol&#10;&#10;AI-generated content may be incorrect.">
            <a:extLst>
              <a:ext uri="{FF2B5EF4-FFF2-40B4-BE49-F238E27FC236}">
                <a16:creationId xmlns:a16="http://schemas.microsoft.com/office/drawing/2014/main" id="{AF2540EA-3D7E-7864-677A-6B02CCC0EC0F}"/>
              </a:ext>
            </a:extLst>
          </p:cNvPr>
          <p:cNvPicPr>
            <a:picLocks noChangeAspect="1"/>
          </p:cNvPicPr>
          <p:nvPr/>
        </p:nvPicPr>
        <p:blipFill>
          <a:blip r:embed="rId8"/>
          <a:srcRect l="25816" t="27727" r="25116" b="30939"/>
          <a:stretch/>
        </p:blipFill>
        <p:spPr>
          <a:xfrm>
            <a:off x="12169370" y="6675593"/>
            <a:ext cx="2405425" cy="1386426"/>
          </a:xfrm>
          <a:prstGeom prst="rect">
            <a:avLst/>
          </a:prstGeom>
        </p:spPr>
      </p:pic>
    </p:spTree>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837724" y="2218849"/>
            <a:ext cx="8918853" cy="704017"/>
          </a:xfrm>
          <a:prstGeom prst="rect">
            <a:avLst/>
          </a:prstGeom>
          <a:noFill/>
          <a:ln/>
        </p:spPr>
        <p:txBody>
          <a:bodyPr wrap="none" lIns="0" tIns="0" rIns="0" bIns="0" rtlCol="0" anchor="t"/>
          <a:lstStyle/>
          <a:p>
            <a:pPr marL="0" indent="0">
              <a:lnSpc>
                <a:spcPts val="5500"/>
              </a:lnSpc>
              <a:buNone/>
            </a:pPr>
            <a:r>
              <a:rPr lang="en-US" sz="4400" b="1" dirty="0">
                <a:solidFill>
                  <a:srgbClr val="FFFFFF"/>
                </a:solidFill>
                <a:latin typeface="Syne Bold" pitchFamily="34" charset="0"/>
                <a:ea typeface="Syne Bold" pitchFamily="34" charset="-122"/>
                <a:cs typeface="Syne Bold" pitchFamily="34" charset="-120"/>
              </a:rPr>
              <a:t>Nebula Games'e Genel Bakış</a:t>
            </a:r>
            <a:endParaRPr lang="en-US" sz="4400" dirty="0"/>
          </a:p>
        </p:txBody>
      </p:sp>
      <p:sp>
        <p:nvSpPr>
          <p:cNvPr id="3" name="Text 1"/>
          <p:cNvSpPr/>
          <p:nvPr/>
        </p:nvSpPr>
        <p:spPr>
          <a:xfrm>
            <a:off x="837724" y="3497223"/>
            <a:ext cx="6185535" cy="1915120"/>
          </a:xfrm>
          <a:prstGeom prst="rect">
            <a:avLst/>
          </a:prstGeom>
          <a:noFill/>
          <a:ln/>
        </p:spPr>
        <p:txBody>
          <a:bodyPr wrap="square" lIns="0" tIns="0" rIns="0" bIns="0" rtlCol="0" anchor="t"/>
          <a:lstStyle/>
          <a:p>
            <a:pPr marL="0" indent="0">
              <a:lnSpc>
                <a:spcPts val="3000"/>
              </a:lnSpc>
              <a:buNone/>
            </a:pPr>
            <a:r>
              <a:rPr lang="en-US" sz="1850" dirty="0">
                <a:solidFill>
                  <a:srgbClr val="D9E1FF"/>
                </a:solidFill>
                <a:latin typeface="Arimo" pitchFamily="34" charset="0"/>
                <a:ea typeface="Arimo" pitchFamily="34" charset="-122"/>
                <a:cs typeface="Arimo" pitchFamily="34" charset="-120"/>
              </a:rPr>
              <a:t>Nebula Games, 2020 Şubat ayında, bir grup oyun geliştirme tutkununun bir araya gelmesiyle kuruldu. Başlangıçta küçük bir ekip olan Nebula Games, kısa sürede büyüme göstererek sektörde kendine sağlam bir yer edindi.</a:t>
            </a:r>
            <a:endParaRPr lang="en-US" sz="1850" dirty="0"/>
          </a:p>
        </p:txBody>
      </p:sp>
      <p:sp>
        <p:nvSpPr>
          <p:cNvPr id="4" name="Text 2"/>
          <p:cNvSpPr/>
          <p:nvPr/>
        </p:nvSpPr>
        <p:spPr>
          <a:xfrm>
            <a:off x="7614761" y="3497223"/>
            <a:ext cx="6185535" cy="2298144"/>
          </a:xfrm>
          <a:prstGeom prst="rect">
            <a:avLst/>
          </a:prstGeom>
          <a:noFill/>
          <a:ln/>
        </p:spPr>
        <p:txBody>
          <a:bodyPr wrap="square" lIns="0" tIns="0" rIns="0" bIns="0" rtlCol="0" anchor="t"/>
          <a:lstStyle/>
          <a:p>
            <a:pPr marL="0" indent="0">
              <a:lnSpc>
                <a:spcPts val="3000"/>
              </a:lnSpc>
              <a:buNone/>
            </a:pPr>
            <a:r>
              <a:rPr lang="en-US" sz="1850" dirty="0">
                <a:solidFill>
                  <a:srgbClr val="D9E1FF"/>
                </a:solidFill>
                <a:latin typeface="Arimo" pitchFamily="34" charset="0"/>
                <a:ea typeface="Arimo" pitchFamily="34" charset="-122"/>
                <a:cs typeface="Arimo" pitchFamily="34" charset="-120"/>
              </a:rPr>
              <a:t>Pandemi sürecinde yaşanan dijital dönüşüm ve oyun sektöründeki fırsatlar, Nebula Games'in hızlı büyümesini destekledi. Şirket, İstanbul, İzmir ve Ankara'da ofisler açtı ve global pazarlara açılma fırsatı yakaladı. Şu anda Amerika, İngiltere, Hollanda, İtalya ve Almanya gibi ülkelerde remote çalışanlarımız bulunuyor.</a:t>
            </a:r>
            <a:endParaRPr lang="en-US" sz="1850" dirty="0"/>
          </a:p>
        </p:txBody>
      </p:sp>
      <p:pic>
        <p:nvPicPr>
          <p:cNvPr id="5" name="Picture 4" descr="A logo of a video game&#10;&#10;AI-generated content may be incorrect.">
            <a:extLst>
              <a:ext uri="{FF2B5EF4-FFF2-40B4-BE49-F238E27FC236}">
                <a16:creationId xmlns:a16="http://schemas.microsoft.com/office/drawing/2014/main" id="{594CDDE8-2032-0370-E17D-0C1DFF36D326}"/>
              </a:ext>
            </a:extLst>
          </p:cNvPr>
          <p:cNvPicPr>
            <a:picLocks noChangeAspect="1"/>
          </p:cNvPicPr>
          <p:nvPr/>
        </p:nvPicPr>
        <p:blipFill>
          <a:blip r:embed="rId3"/>
          <a:srcRect l="32051" t="19126" r="32269" b="46346"/>
          <a:stretch/>
        </p:blipFill>
        <p:spPr>
          <a:xfrm>
            <a:off x="0" y="7368806"/>
            <a:ext cx="889487" cy="860794"/>
          </a:xfrm>
          <a:prstGeom prst="rect">
            <a:avLst/>
          </a:prstGeom>
        </p:spPr>
      </p:pic>
      <p:pic>
        <p:nvPicPr>
          <p:cNvPr id="6" name="Picture 5">
            <a:extLst>
              <a:ext uri="{FF2B5EF4-FFF2-40B4-BE49-F238E27FC236}">
                <a16:creationId xmlns:a16="http://schemas.microsoft.com/office/drawing/2014/main" id="{EAF44725-11E4-FBBA-DF00-466EFD98BE51}"/>
              </a:ext>
            </a:extLst>
          </p:cNvPr>
          <p:cNvPicPr>
            <a:picLocks noChangeAspect="1"/>
          </p:cNvPicPr>
          <p:nvPr/>
        </p:nvPicPr>
        <p:blipFill>
          <a:blip r:embed="rId4"/>
          <a:stretch>
            <a:fillRect/>
          </a:stretch>
        </p:blipFill>
        <p:spPr>
          <a:xfrm>
            <a:off x="12871048" y="7799203"/>
            <a:ext cx="1759352" cy="390580"/>
          </a:xfrm>
          <a:prstGeom prst="rect">
            <a:avLst/>
          </a:prstGeom>
        </p:spPr>
      </p:pic>
    </p:spTree>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927259"/>
            <a:ext cx="7468553" cy="1408033"/>
          </a:xfrm>
          <a:prstGeom prst="rect">
            <a:avLst/>
          </a:prstGeom>
          <a:noFill/>
          <a:ln/>
        </p:spPr>
        <p:txBody>
          <a:bodyPr wrap="square" lIns="0" tIns="0" rIns="0" bIns="0" rtlCol="0" anchor="t"/>
          <a:lstStyle/>
          <a:p>
            <a:pPr marL="0" indent="0">
              <a:lnSpc>
                <a:spcPts val="5500"/>
              </a:lnSpc>
              <a:buNone/>
            </a:pPr>
            <a:r>
              <a:rPr lang="en-US" sz="4400" b="1" dirty="0">
                <a:solidFill>
                  <a:srgbClr val="FFFFFF"/>
                </a:solidFill>
                <a:latin typeface="Syne Bold" pitchFamily="34" charset="0"/>
                <a:ea typeface="Syne Bold" pitchFamily="34" charset="-122"/>
                <a:cs typeface="Syne Bold" pitchFamily="34" charset="-120"/>
              </a:rPr>
              <a:t>Şirketin Hedefleri ve Vizyonu</a:t>
            </a:r>
            <a:endParaRPr lang="en-US" sz="4400" dirty="0"/>
          </a:p>
        </p:txBody>
      </p:sp>
      <p:sp>
        <p:nvSpPr>
          <p:cNvPr id="4" name="Shape 1"/>
          <p:cNvSpPr/>
          <p:nvPr/>
        </p:nvSpPr>
        <p:spPr>
          <a:xfrm>
            <a:off x="837724" y="2963466"/>
            <a:ext cx="418862" cy="418862"/>
          </a:xfrm>
          <a:prstGeom prst="roundRect">
            <a:avLst>
              <a:gd name="adj" fmla="val 8573"/>
            </a:avLst>
          </a:prstGeom>
          <a:solidFill>
            <a:srgbClr val="2B2952"/>
          </a:solidFill>
          <a:ln/>
        </p:spPr>
        <p:txBody>
          <a:bodyPr/>
          <a:lstStyle/>
          <a:p>
            <a:endParaRPr lang="en-DE"/>
          </a:p>
        </p:txBody>
      </p:sp>
      <p:sp>
        <p:nvSpPr>
          <p:cNvPr id="5" name="Text 2"/>
          <p:cNvSpPr/>
          <p:nvPr/>
        </p:nvSpPr>
        <p:spPr>
          <a:xfrm>
            <a:off x="1495901" y="2963466"/>
            <a:ext cx="2956441" cy="2298144"/>
          </a:xfrm>
          <a:prstGeom prst="rect">
            <a:avLst/>
          </a:prstGeom>
          <a:noFill/>
          <a:ln/>
        </p:spPr>
        <p:txBody>
          <a:bodyPr wrap="square" lIns="0" tIns="0" rIns="0" bIns="0" rtlCol="0" anchor="t"/>
          <a:lstStyle/>
          <a:p>
            <a:pPr marL="0" indent="0">
              <a:lnSpc>
                <a:spcPts val="3000"/>
              </a:lnSpc>
              <a:buNone/>
            </a:pPr>
            <a:r>
              <a:rPr lang="en-US" sz="1850" dirty="0">
                <a:solidFill>
                  <a:srgbClr val="D9E1FF"/>
                </a:solidFill>
                <a:latin typeface="Arimo" pitchFamily="34" charset="0"/>
                <a:ea typeface="Arimo" pitchFamily="34" charset="-122"/>
                <a:cs typeface="Arimo" pitchFamily="34" charset="-120"/>
              </a:rPr>
              <a:t>Nebula Games'in temel amacı, oyun geliştirme dünyasında yenilikçi çözümler sunarak sektördeki öncülerden biri olmaktır.</a:t>
            </a:r>
            <a:endParaRPr lang="en-US" sz="1850" dirty="0"/>
          </a:p>
        </p:txBody>
      </p:sp>
      <p:sp>
        <p:nvSpPr>
          <p:cNvPr id="6" name="Shape 3"/>
          <p:cNvSpPr/>
          <p:nvPr/>
        </p:nvSpPr>
        <p:spPr>
          <a:xfrm>
            <a:off x="4691658" y="2963466"/>
            <a:ext cx="418862" cy="418862"/>
          </a:xfrm>
          <a:prstGeom prst="roundRect">
            <a:avLst>
              <a:gd name="adj" fmla="val 8573"/>
            </a:avLst>
          </a:prstGeom>
          <a:solidFill>
            <a:srgbClr val="2B2952"/>
          </a:solidFill>
          <a:ln/>
        </p:spPr>
        <p:txBody>
          <a:bodyPr/>
          <a:lstStyle/>
          <a:p>
            <a:endParaRPr lang="en-DE"/>
          </a:p>
        </p:txBody>
      </p:sp>
      <p:sp>
        <p:nvSpPr>
          <p:cNvPr id="7" name="Text 4"/>
          <p:cNvSpPr/>
          <p:nvPr/>
        </p:nvSpPr>
        <p:spPr>
          <a:xfrm>
            <a:off x="5349835" y="2963466"/>
            <a:ext cx="2956441" cy="2298144"/>
          </a:xfrm>
          <a:prstGeom prst="rect">
            <a:avLst/>
          </a:prstGeom>
          <a:noFill/>
          <a:ln/>
        </p:spPr>
        <p:txBody>
          <a:bodyPr wrap="square" lIns="0" tIns="0" rIns="0" bIns="0" rtlCol="0" anchor="t"/>
          <a:lstStyle/>
          <a:p>
            <a:pPr marL="0" indent="0">
              <a:lnSpc>
                <a:spcPts val="3000"/>
              </a:lnSpc>
              <a:buNone/>
            </a:pPr>
            <a:r>
              <a:rPr lang="en-US" sz="1850" dirty="0">
                <a:solidFill>
                  <a:srgbClr val="D9E1FF"/>
                </a:solidFill>
                <a:latin typeface="Arimo" pitchFamily="34" charset="0"/>
                <a:ea typeface="Arimo" pitchFamily="34" charset="-122"/>
                <a:cs typeface="Arimo" pitchFamily="34" charset="-120"/>
              </a:rPr>
              <a:t>Gelecekte, daha fazla yerel ve uluslararası oyun şirketiyle işbirliği yaparak, oyun teknolojilerine dair daha büyük projelere adım atmayı planlıyoruz.</a:t>
            </a:r>
            <a:endParaRPr lang="en-US" sz="1850" dirty="0"/>
          </a:p>
        </p:txBody>
      </p:sp>
      <p:sp>
        <p:nvSpPr>
          <p:cNvPr id="8" name="Shape 5"/>
          <p:cNvSpPr/>
          <p:nvPr/>
        </p:nvSpPr>
        <p:spPr>
          <a:xfrm>
            <a:off x="837724" y="5770126"/>
            <a:ext cx="418862" cy="418862"/>
          </a:xfrm>
          <a:prstGeom prst="roundRect">
            <a:avLst>
              <a:gd name="adj" fmla="val 8573"/>
            </a:avLst>
          </a:prstGeom>
          <a:solidFill>
            <a:srgbClr val="2B2952"/>
          </a:solidFill>
          <a:ln/>
        </p:spPr>
        <p:txBody>
          <a:bodyPr/>
          <a:lstStyle/>
          <a:p>
            <a:endParaRPr lang="en-DE"/>
          </a:p>
        </p:txBody>
      </p:sp>
      <p:sp>
        <p:nvSpPr>
          <p:cNvPr id="9" name="Text 6"/>
          <p:cNvSpPr/>
          <p:nvPr/>
        </p:nvSpPr>
        <p:spPr>
          <a:xfrm>
            <a:off x="1495901" y="5770126"/>
            <a:ext cx="6810375" cy="1532096"/>
          </a:xfrm>
          <a:prstGeom prst="rect">
            <a:avLst/>
          </a:prstGeom>
          <a:noFill/>
          <a:ln/>
        </p:spPr>
        <p:txBody>
          <a:bodyPr wrap="square" lIns="0" tIns="0" rIns="0" bIns="0" rtlCol="0" anchor="t"/>
          <a:lstStyle/>
          <a:p>
            <a:pPr marL="0" indent="0">
              <a:lnSpc>
                <a:spcPts val="3000"/>
              </a:lnSpc>
              <a:buNone/>
            </a:pPr>
            <a:r>
              <a:rPr lang="en-US" sz="1850" dirty="0">
                <a:solidFill>
                  <a:srgbClr val="D9E1FF"/>
                </a:solidFill>
                <a:latin typeface="Arimo" pitchFamily="34" charset="0"/>
                <a:ea typeface="Arimo" pitchFamily="34" charset="-122"/>
                <a:cs typeface="Arimo" pitchFamily="34" charset="-120"/>
              </a:rPr>
              <a:t>Ayrıca, oyun tanıtımı ve dijital pazarlama alanlarında da büyümeyi hedefliyoruz. Vizyonumuz doğrultusunda, kaliteli oyun altyapıları geliştirmek, yaratıcı projelerle sektördeki trendleri yönlendirmek istiyoruz.</a:t>
            </a:r>
            <a:endParaRPr lang="en-US" sz="1850" dirty="0"/>
          </a:p>
        </p:txBody>
      </p:sp>
      <p:pic>
        <p:nvPicPr>
          <p:cNvPr id="10" name="Picture 9" descr="A logo of a video game&#10;&#10;AI-generated content may be incorrect.">
            <a:extLst>
              <a:ext uri="{FF2B5EF4-FFF2-40B4-BE49-F238E27FC236}">
                <a16:creationId xmlns:a16="http://schemas.microsoft.com/office/drawing/2014/main" id="{A6948057-E720-8102-55B2-7E862E188F1F}"/>
              </a:ext>
            </a:extLst>
          </p:cNvPr>
          <p:cNvPicPr>
            <a:picLocks noChangeAspect="1"/>
          </p:cNvPicPr>
          <p:nvPr/>
        </p:nvPicPr>
        <p:blipFill>
          <a:blip r:embed="rId4"/>
          <a:srcRect l="32051" t="19126" r="32269" b="46346"/>
          <a:stretch/>
        </p:blipFill>
        <p:spPr>
          <a:xfrm>
            <a:off x="0" y="7368806"/>
            <a:ext cx="889487" cy="860794"/>
          </a:xfrm>
          <a:prstGeom prst="rect">
            <a:avLst/>
          </a:prstGeom>
        </p:spPr>
      </p:pic>
    </p:spTree>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24124" y="1179909"/>
            <a:ext cx="7468553" cy="1408033"/>
          </a:xfrm>
          <a:prstGeom prst="rect">
            <a:avLst/>
          </a:prstGeom>
          <a:noFill/>
          <a:ln/>
        </p:spPr>
        <p:txBody>
          <a:bodyPr wrap="square" lIns="0" tIns="0" rIns="0" bIns="0" rtlCol="0" anchor="t"/>
          <a:lstStyle/>
          <a:p>
            <a:pPr marL="0" indent="0">
              <a:lnSpc>
                <a:spcPts val="5500"/>
              </a:lnSpc>
              <a:buNone/>
            </a:pPr>
            <a:r>
              <a:rPr lang="en-US" sz="4400" b="1" dirty="0">
                <a:solidFill>
                  <a:srgbClr val="FFFFFF"/>
                </a:solidFill>
                <a:latin typeface="Syne Bold" pitchFamily="34" charset="0"/>
                <a:ea typeface="Syne Bold" pitchFamily="34" charset="-122"/>
                <a:cs typeface="Syne Bold" pitchFamily="34" charset="-120"/>
              </a:rPr>
              <a:t>Nebula Games'in Vizyonu</a:t>
            </a:r>
            <a:endParaRPr lang="en-US" sz="4400" dirty="0"/>
          </a:p>
        </p:txBody>
      </p:sp>
      <p:sp>
        <p:nvSpPr>
          <p:cNvPr id="4" name="Shape 1"/>
          <p:cNvSpPr/>
          <p:nvPr/>
        </p:nvSpPr>
        <p:spPr>
          <a:xfrm>
            <a:off x="6324124" y="2946916"/>
            <a:ext cx="3614618" cy="2123242"/>
          </a:xfrm>
          <a:prstGeom prst="roundRect">
            <a:avLst>
              <a:gd name="adj" fmla="val 1691"/>
            </a:avLst>
          </a:prstGeom>
          <a:solidFill>
            <a:srgbClr val="2B2952"/>
          </a:solidFill>
          <a:ln/>
        </p:spPr>
        <p:txBody>
          <a:bodyPr/>
          <a:lstStyle/>
          <a:p>
            <a:endParaRPr lang="en-DE"/>
          </a:p>
        </p:txBody>
      </p:sp>
      <p:sp>
        <p:nvSpPr>
          <p:cNvPr id="5" name="Text 2"/>
          <p:cNvSpPr/>
          <p:nvPr/>
        </p:nvSpPr>
        <p:spPr>
          <a:xfrm>
            <a:off x="6563439" y="3186232"/>
            <a:ext cx="2816185" cy="351949"/>
          </a:xfrm>
          <a:prstGeom prst="rect">
            <a:avLst/>
          </a:prstGeom>
          <a:noFill/>
          <a:ln/>
        </p:spPr>
        <p:txBody>
          <a:bodyPr wrap="none" lIns="0" tIns="0" rIns="0" bIns="0" rtlCol="0" anchor="t"/>
          <a:lstStyle/>
          <a:p>
            <a:pPr marL="0" indent="0">
              <a:lnSpc>
                <a:spcPts val="2750"/>
              </a:lnSpc>
              <a:buNone/>
            </a:pPr>
            <a:r>
              <a:rPr lang="en-US" sz="2200" b="1" dirty="0">
                <a:solidFill>
                  <a:srgbClr val="D9E1FF"/>
                </a:solidFill>
                <a:latin typeface="Syne Bold" pitchFamily="34" charset="0"/>
                <a:ea typeface="Syne Bold" pitchFamily="34" charset="-122"/>
                <a:cs typeface="Syne Bold" pitchFamily="34" charset="-120"/>
              </a:rPr>
              <a:t>Oyuncular İçin</a:t>
            </a:r>
            <a:endParaRPr lang="en-US" sz="2200" dirty="0"/>
          </a:p>
        </p:txBody>
      </p:sp>
      <p:sp>
        <p:nvSpPr>
          <p:cNvPr id="6" name="Text 3"/>
          <p:cNvSpPr/>
          <p:nvPr/>
        </p:nvSpPr>
        <p:spPr>
          <a:xfrm>
            <a:off x="6563439" y="3681770"/>
            <a:ext cx="3135987" cy="1149072"/>
          </a:xfrm>
          <a:prstGeom prst="rect">
            <a:avLst/>
          </a:prstGeom>
          <a:noFill/>
          <a:ln/>
        </p:spPr>
        <p:txBody>
          <a:bodyPr wrap="square" lIns="0" tIns="0" rIns="0" bIns="0" rtlCol="0" anchor="t"/>
          <a:lstStyle/>
          <a:p>
            <a:pPr marL="0" indent="0">
              <a:lnSpc>
                <a:spcPts val="3000"/>
              </a:lnSpc>
              <a:buNone/>
            </a:pPr>
            <a:r>
              <a:rPr lang="en-US" sz="1850" dirty="0">
                <a:solidFill>
                  <a:srgbClr val="D9E1FF"/>
                </a:solidFill>
                <a:latin typeface="Arimo" pitchFamily="34" charset="0"/>
                <a:ea typeface="Arimo" pitchFamily="34" charset="-122"/>
                <a:cs typeface="Arimo" pitchFamily="34" charset="-120"/>
              </a:rPr>
              <a:t>Oyunculara heyecan verici ve sürükleyici deneyimler sunmak.</a:t>
            </a:r>
            <a:endParaRPr lang="en-US" sz="1850" dirty="0"/>
          </a:p>
        </p:txBody>
      </p:sp>
      <p:sp>
        <p:nvSpPr>
          <p:cNvPr id="7" name="Shape 4"/>
          <p:cNvSpPr/>
          <p:nvPr/>
        </p:nvSpPr>
        <p:spPr>
          <a:xfrm>
            <a:off x="10178058" y="2946916"/>
            <a:ext cx="3614618" cy="2123242"/>
          </a:xfrm>
          <a:prstGeom prst="roundRect">
            <a:avLst>
              <a:gd name="adj" fmla="val 1691"/>
            </a:avLst>
          </a:prstGeom>
          <a:solidFill>
            <a:srgbClr val="2B2952"/>
          </a:solidFill>
          <a:ln/>
        </p:spPr>
        <p:txBody>
          <a:bodyPr/>
          <a:lstStyle/>
          <a:p>
            <a:endParaRPr lang="en-DE"/>
          </a:p>
        </p:txBody>
      </p:sp>
      <p:sp>
        <p:nvSpPr>
          <p:cNvPr id="8" name="Text 5"/>
          <p:cNvSpPr/>
          <p:nvPr/>
        </p:nvSpPr>
        <p:spPr>
          <a:xfrm>
            <a:off x="10417373" y="3186232"/>
            <a:ext cx="2816185" cy="351949"/>
          </a:xfrm>
          <a:prstGeom prst="rect">
            <a:avLst/>
          </a:prstGeom>
          <a:noFill/>
          <a:ln/>
        </p:spPr>
        <p:txBody>
          <a:bodyPr wrap="none" lIns="0" tIns="0" rIns="0" bIns="0" rtlCol="0" anchor="t"/>
          <a:lstStyle/>
          <a:p>
            <a:pPr marL="0" indent="0">
              <a:lnSpc>
                <a:spcPts val="2750"/>
              </a:lnSpc>
              <a:buNone/>
            </a:pPr>
            <a:r>
              <a:rPr lang="en-US" sz="2200" b="1" dirty="0">
                <a:solidFill>
                  <a:srgbClr val="D9E1FF"/>
                </a:solidFill>
                <a:latin typeface="Syne Bold" pitchFamily="34" charset="0"/>
                <a:ea typeface="Syne Bold" pitchFamily="34" charset="-122"/>
                <a:cs typeface="Syne Bold" pitchFamily="34" charset="-120"/>
              </a:rPr>
              <a:t>Teknoloji İçin</a:t>
            </a:r>
            <a:endParaRPr lang="en-US" sz="2200" dirty="0"/>
          </a:p>
        </p:txBody>
      </p:sp>
      <p:sp>
        <p:nvSpPr>
          <p:cNvPr id="9" name="Text 6"/>
          <p:cNvSpPr/>
          <p:nvPr/>
        </p:nvSpPr>
        <p:spPr>
          <a:xfrm>
            <a:off x="10417373" y="3681770"/>
            <a:ext cx="3135987" cy="1149072"/>
          </a:xfrm>
          <a:prstGeom prst="rect">
            <a:avLst/>
          </a:prstGeom>
          <a:noFill/>
          <a:ln/>
        </p:spPr>
        <p:txBody>
          <a:bodyPr wrap="square" lIns="0" tIns="0" rIns="0" bIns="0" rtlCol="0" anchor="t"/>
          <a:lstStyle/>
          <a:p>
            <a:pPr marL="0" indent="0">
              <a:lnSpc>
                <a:spcPts val="3000"/>
              </a:lnSpc>
              <a:buNone/>
            </a:pPr>
            <a:r>
              <a:rPr lang="en-US" sz="1850" dirty="0">
                <a:solidFill>
                  <a:srgbClr val="D9E1FF"/>
                </a:solidFill>
                <a:latin typeface="Arimo" pitchFamily="34" charset="0"/>
                <a:ea typeface="Arimo" pitchFamily="34" charset="-122"/>
                <a:cs typeface="Arimo" pitchFamily="34" charset="-120"/>
              </a:rPr>
              <a:t>Oyun geliştirme ve teknolojilerinde inovasyonun sınırlarını zorlamak.</a:t>
            </a:r>
            <a:endParaRPr lang="en-US" sz="1850" dirty="0"/>
          </a:p>
        </p:txBody>
      </p:sp>
      <p:sp>
        <p:nvSpPr>
          <p:cNvPr id="10" name="Shape 7"/>
          <p:cNvSpPr/>
          <p:nvPr/>
        </p:nvSpPr>
        <p:spPr>
          <a:xfrm>
            <a:off x="6324124" y="5309473"/>
            <a:ext cx="7468553" cy="1740218"/>
          </a:xfrm>
          <a:prstGeom prst="roundRect">
            <a:avLst>
              <a:gd name="adj" fmla="val 2063"/>
            </a:avLst>
          </a:prstGeom>
          <a:solidFill>
            <a:srgbClr val="2B2952"/>
          </a:solidFill>
          <a:ln/>
        </p:spPr>
        <p:txBody>
          <a:bodyPr/>
          <a:lstStyle/>
          <a:p>
            <a:endParaRPr lang="en-DE"/>
          </a:p>
        </p:txBody>
      </p:sp>
      <p:sp>
        <p:nvSpPr>
          <p:cNvPr id="11" name="Text 8"/>
          <p:cNvSpPr/>
          <p:nvPr/>
        </p:nvSpPr>
        <p:spPr>
          <a:xfrm>
            <a:off x="6563439" y="5548789"/>
            <a:ext cx="2816185" cy="351949"/>
          </a:xfrm>
          <a:prstGeom prst="rect">
            <a:avLst/>
          </a:prstGeom>
          <a:noFill/>
          <a:ln/>
        </p:spPr>
        <p:txBody>
          <a:bodyPr wrap="none" lIns="0" tIns="0" rIns="0" bIns="0" rtlCol="0" anchor="t"/>
          <a:lstStyle/>
          <a:p>
            <a:pPr marL="0" indent="0">
              <a:lnSpc>
                <a:spcPts val="2750"/>
              </a:lnSpc>
              <a:buNone/>
            </a:pPr>
            <a:r>
              <a:rPr lang="en-US" sz="2200" b="1" dirty="0">
                <a:solidFill>
                  <a:srgbClr val="D9E1FF"/>
                </a:solidFill>
                <a:latin typeface="Syne Bold" pitchFamily="34" charset="0"/>
                <a:ea typeface="Syne Bold" pitchFamily="34" charset="-122"/>
                <a:cs typeface="Syne Bold" pitchFamily="34" charset="-120"/>
              </a:rPr>
              <a:t>Topluluk İçin</a:t>
            </a:r>
            <a:endParaRPr lang="en-US" sz="2200" dirty="0"/>
          </a:p>
        </p:txBody>
      </p:sp>
      <p:sp>
        <p:nvSpPr>
          <p:cNvPr id="12" name="Text 9"/>
          <p:cNvSpPr/>
          <p:nvPr/>
        </p:nvSpPr>
        <p:spPr>
          <a:xfrm>
            <a:off x="6563439" y="6044327"/>
            <a:ext cx="6989921" cy="766048"/>
          </a:xfrm>
          <a:prstGeom prst="rect">
            <a:avLst/>
          </a:prstGeom>
          <a:noFill/>
          <a:ln/>
        </p:spPr>
        <p:txBody>
          <a:bodyPr wrap="square" lIns="0" tIns="0" rIns="0" bIns="0" rtlCol="0" anchor="t"/>
          <a:lstStyle/>
          <a:p>
            <a:pPr marL="0" indent="0">
              <a:lnSpc>
                <a:spcPts val="3000"/>
              </a:lnSpc>
              <a:buNone/>
            </a:pPr>
            <a:r>
              <a:rPr lang="en-US" sz="1850" dirty="0">
                <a:solidFill>
                  <a:srgbClr val="D9E1FF"/>
                </a:solidFill>
                <a:latin typeface="Arimo" pitchFamily="34" charset="0"/>
                <a:ea typeface="Arimo" pitchFamily="34" charset="-122"/>
                <a:cs typeface="Arimo" pitchFamily="34" charset="-120"/>
              </a:rPr>
              <a:t>Oyun severlerle güçlü bir topluluk oluşturmak ve etkileşim yaratmak.</a:t>
            </a:r>
            <a:endParaRPr lang="en-US" sz="1850" dirty="0"/>
          </a:p>
        </p:txBody>
      </p:sp>
      <p:pic>
        <p:nvPicPr>
          <p:cNvPr id="13" name="Picture 12" descr="A logo of a video game&#10;&#10;AI-generated content may be incorrect.">
            <a:extLst>
              <a:ext uri="{FF2B5EF4-FFF2-40B4-BE49-F238E27FC236}">
                <a16:creationId xmlns:a16="http://schemas.microsoft.com/office/drawing/2014/main" id="{076F9492-B001-08BF-09EF-DA2A9A6D59F3}"/>
              </a:ext>
            </a:extLst>
          </p:cNvPr>
          <p:cNvPicPr>
            <a:picLocks noChangeAspect="1"/>
          </p:cNvPicPr>
          <p:nvPr/>
        </p:nvPicPr>
        <p:blipFill>
          <a:blip r:embed="rId4"/>
          <a:srcRect l="32051" t="19126" r="32269" b="46346"/>
          <a:stretch/>
        </p:blipFill>
        <p:spPr>
          <a:xfrm>
            <a:off x="0" y="7368806"/>
            <a:ext cx="889487" cy="860794"/>
          </a:xfrm>
          <a:prstGeom prst="rect">
            <a:avLst/>
          </a:prstGeom>
        </p:spPr>
      </p:pic>
      <p:pic>
        <p:nvPicPr>
          <p:cNvPr id="14" name="Picture 13">
            <a:extLst>
              <a:ext uri="{FF2B5EF4-FFF2-40B4-BE49-F238E27FC236}">
                <a16:creationId xmlns:a16="http://schemas.microsoft.com/office/drawing/2014/main" id="{A59BC28D-8AD7-4274-03BA-4FDE813725D6}"/>
              </a:ext>
            </a:extLst>
          </p:cNvPr>
          <p:cNvPicPr>
            <a:picLocks noChangeAspect="1"/>
          </p:cNvPicPr>
          <p:nvPr/>
        </p:nvPicPr>
        <p:blipFill>
          <a:blip r:embed="rId5"/>
          <a:stretch>
            <a:fillRect/>
          </a:stretch>
        </p:blipFill>
        <p:spPr>
          <a:xfrm>
            <a:off x="12871048" y="7799203"/>
            <a:ext cx="1759352" cy="390580"/>
          </a:xfrm>
          <a:prstGeom prst="rect">
            <a:avLst/>
          </a:prstGeom>
        </p:spPr>
      </p:pic>
    </p:spTree>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837724" y="728186"/>
            <a:ext cx="9543574" cy="633651"/>
          </a:xfrm>
          <a:prstGeom prst="rect">
            <a:avLst/>
          </a:prstGeom>
          <a:noFill/>
          <a:ln/>
        </p:spPr>
        <p:txBody>
          <a:bodyPr wrap="none" lIns="0" tIns="0" rIns="0" bIns="0" rtlCol="0" anchor="t"/>
          <a:lstStyle/>
          <a:p>
            <a:pPr marL="0" indent="0">
              <a:lnSpc>
                <a:spcPts val="4950"/>
              </a:lnSpc>
              <a:buNone/>
            </a:pPr>
            <a:r>
              <a:rPr lang="en-US" sz="3950" b="1" dirty="0" err="1">
                <a:solidFill>
                  <a:srgbClr val="FFFFFF"/>
                </a:solidFill>
                <a:latin typeface="Syne Bold" pitchFamily="34" charset="0"/>
                <a:ea typeface="Syne Bold" pitchFamily="34" charset="-122"/>
                <a:cs typeface="Syne Bold" pitchFamily="34" charset="-120"/>
              </a:rPr>
              <a:t>Dünden</a:t>
            </a:r>
            <a:r>
              <a:rPr lang="en-US" sz="3950" b="1" dirty="0">
                <a:solidFill>
                  <a:srgbClr val="FFFFFF"/>
                </a:solidFill>
                <a:latin typeface="Syne Bold" pitchFamily="34" charset="0"/>
                <a:ea typeface="Syne Bold" pitchFamily="34" charset="-122"/>
                <a:cs typeface="Syne Bold" pitchFamily="34" charset="-120"/>
              </a:rPr>
              <a:t> </a:t>
            </a:r>
            <a:r>
              <a:rPr lang="en-US" sz="3950" b="1" dirty="0" err="1">
                <a:solidFill>
                  <a:srgbClr val="FFFFFF"/>
                </a:solidFill>
                <a:latin typeface="Syne Bold" pitchFamily="34" charset="0"/>
                <a:ea typeface="Syne Bold" pitchFamily="34" charset="-122"/>
                <a:cs typeface="Syne Bold" pitchFamily="34" charset="-120"/>
              </a:rPr>
              <a:t>Bügüne</a:t>
            </a:r>
            <a:r>
              <a:rPr lang="en-US" sz="3950" b="1" dirty="0">
                <a:solidFill>
                  <a:srgbClr val="FFFFFF"/>
                </a:solidFill>
                <a:latin typeface="Syne Bold" pitchFamily="34" charset="0"/>
                <a:ea typeface="Syne Bold" pitchFamily="34" charset="-122"/>
                <a:cs typeface="Syne Bold" pitchFamily="34" charset="-120"/>
              </a:rPr>
              <a:t> Nebula</a:t>
            </a:r>
            <a:endParaRPr lang="en-US" sz="3950" dirty="0"/>
          </a:p>
        </p:txBody>
      </p:sp>
      <p:sp>
        <p:nvSpPr>
          <p:cNvPr id="3" name="Shape 1"/>
          <p:cNvSpPr/>
          <p:nvPr/>
        </p:nvSpPr>
        <p:spPr>
          <a:xfrm>
            <a:off x="7299960" y="1792605"/>
            <a:ext cx="30480" cy="5708690"/>
          </a:xfrm>
          <a:prstGeom prst="roundRect">
            <a:avLst>
              <a:gd name="adj" fmla="val 106025"/>
            </a:avLst>
          </a:prstGeom>
          <a:solidFill>
            <a:srgbClr val="44426B"/>
          </a:solidFill>
          <a:ln/>
        </p:spPr>
        <p:txBody>
          <a:bodyPr/>
          <a:lstStyle/>
          <a:p>
            <a:endParaRPr lang="en-DE"/>
          </a:p>
        </p:txBody>
      </p:sp>
      <p:sp>
        <p:nvSpPr>
          <p:cNvPr id="4" name="Shape 2"/>
          <p:cNvSpPr/>
          <p:nvPr/>
        </p:nvSpPr>
        <p:spPr>
          <a:xfrm>
            <a:off x="6349305" y="2261949"/>
            <a:ext cx="754023" cy="30480"/>
          </a:xfrm>
          <a:prstGeom prst="roundRect">
            <a:avLst>
              <a:gd name="adj" fmla="val 106025"/>
            </a:avLst>
          </a:prstGeom>
          <a:solidFill>
            <a:srgbClr val="44426B"/>
          </a:solidFill>
          <a:ln/>
        </p:spPr>
        <p:txBody>
          <a:bodyPr/>
          <a:lstStyle/>
          <a:p>
            <a:endParaRPr lang="en-DE"/>
          </a:p>
        </p:txBody>
      </p:sp>
      <p:sp>
        <p:nvSpPr>
          <p:cNvPr id="5" name="Shape 3"/>
          <p:cNvSpPr/>
          <p:nvPr/>
        </p:nvSpPr>
        <p:spPr>
          <a:xfrm>
            <a:off x="7072848" y="2034897"/>
            <a:ext cx="484703" cy="484703"/>
          </a:xfrm>
          <a:prstGeom prst="roundRect">
            <a:avLst>
              <a:gd name="adj" fmla="val 6667"/>
            </a:avLst>
          </a:prstGeom>
          <a:solidFill>
            <a:srgbClr val="2B2952"/>
          </a:solidFill>
          <a:ln/>
        </p:spPr>
        <p:txBody>
          <a:bodyPr/>
          <a:lstStyle/>
          <a:p>
            <a:endParaRPr lang="en-DE"/>
          </a:p>
        </p:txBody>
      </p:sp>
      <p:sp>
        <p:nvSpPr>
          <p:cNvPr id="6" name="Text 4"/>
          <p:cNvSpPr/>
          <p:nvPr/>
        </p:nvSpPr>
        <p:spPr>
          <a:xfrm>
            <a:off x="7255847" y="2125147"/>
            <a:ext cx="118705" cy="304205"/>
          </a:xfrm>
          <a:prstGeom prst="rect">
            <a:avLst/>
          </a:prstGeom>
          <a:noFill/>
          <a:ln/>
        </p:spPr>
        <p:txBody>
          <a:bodyPr wrap="none" lIns="0" tIns="0" rIns="0" bIns="0" rtlCol="0" anchor="t"/>
          <a:lstStyle/>
          <a:p>
            <a:pPr marL="0" indent="0" algn="ctr">
              <a:lnSpc>
                <a:spcPts val="2350"/>
              </a:lnSpc>
              <a:buNone/>
            </a:pPr>
            <a:r>
              <a:rPr lang="en-US" sz="2350" b="1" dirty="0">
                <a:solidFill>
                  <a:srgbClr val="D9E1FF"/>
                </a:solidFill>
                <a:latin typeface="Syne Bold" pitchFamily="34" charset="0"/>
                <a:ea typeface="Syne Bold" pitchFamily="34" charset="-122"/>
                <a:cs typeface="Syne Bold" pitchFamily="34" charset="-120"/>
              </a:rPr>
              <a:t>1</a:t>
            </a:r>
            <a:endParaRPr lang="en-US" sz="2350" dirty="0"/>
          </a:p>
        </p:txBody>
      </p:sp>
      <p:sp>
        <p:nvSpPr>
          <p:cNvPr id="7" name="Text 5"/>
          <p:cNvSpPr/>
          <p:nvPr/>
        </p:nvSpPr>
        <p:spPr>
          <a:xfrm>
            <a:off x="3595688" y="2007989"/>
            <a:ext cx="2534603" cy="316825"/>
          </a:xfrm>
          <a:prstGeom prst="rect">
            <a:avLst/>
          </a:prstGeom>
          <a:noFill/>
          <a:ln/>
        </p:spPr>
        <p:txBody>
          <a:bodyPr wrap="none" lIns="0" tIns="0" rIns="0" bIns="0" rtlCol="0" anchor="t"/>
          <a:lstStyle/>
          <a:p>
            <a:pPr marL="0" indent="0" algn="r">
              <a:lnSpc>
                <a:spcPts val="2450"/>
              </a:lnSpc>
              <a:buNone/>
            </a:pPr>
            <a:r>
              <a:rPr lang="en-US" sz="1950" b="1" dirty="0">
                <a:solidFill>
                  <a:srgbClr val="D9E1FF"/>
                </a:solidFill>
                <a:latin typeface="Syne Bold" pitchFamily="34" charset="0"/>
                <a:ea typeface="Syne Bold" pitchFamily="34" charset="-122"/>
                <a:cs typeface="Syne Bold" pitchFamily="34" charset="-120"/>
              </a:rPr>
              <a:t>2020</a:t>
            </a:r>
            <a:endParaRPr lang="en-US" sz="1950" dirty="0"/>
          </a:p>
        </p:txBody>
      </p:sp>
      <p:sp>
        <p:nvSpPr>
          <p:cNvPr id="8" name="Text 6"/>
          <p:cNvSpPr/>
          <p:nvPr/>
        </p:nvSpPr>
        <p:spPr>
          <a:xfrm>
            <a:off x="837724" y="2453997"/>
            <a:ext cx="5292566" cy="344567"/>
          </a:xfrm>
          <a:prstGeom prst="rect">
            <a:avLst/>
          </a:prstGeom>
          <a:noFill/>
          <a:ln/>
        </p:spPr>
        <p:txBody>
          <a:bodyPr wrap="none" lIns="0" tIns="0" rIns="0" bIns="0" rtlCol="0" anchor="t"/>
          <a:lstStyle/>
          <a:p>
            <a:pPr marL="0" indent="0" algn="r">
              <a:lnSpc>
                <a:spcPts val="2700"/>
              </a:lnSpc>
              <a:buNone/>
            </a:pPr>
            <a:r>
              <a:rPr lang="en-US" sz="1650" dirty="0">
                <a:solidFill>
                  <a:srgbClr val="D9E1FF"/>
                </a:solidFill>
                <a:latin typeface="Arimo" pitchFamily="34" charset="0"/>
                <a:ea typeface="Arimo" pitchFamily="34" charset="-122"/>
                <a:cs typeface="Arimo" pitchFamily="34" charset="-120"/>
              </a:rPr>
              <a:t>Nebula Games’in kuruluşu.</a:t>
            </a:r>
            <a:endParaRPr lang="en-US" sz="1650" dirty="0"/>
          </a:p>
        </p:txBody>
      </p:sp>
      <p:sp>
        <p:nvSpPr>
          <p:cNvPr id="9" name="Shape 7"/>
          <p:cNvSpPr/>
          <p:nvPr/>
        </p:nvSpPr>
        <p:spPr>
          <a:xfrm>
            <a:off x="7527072" y="3338989"/>
            <a:ext cx="754023" cy="30480"/>
          </a:xfrm>
          <a:prstGeom prst="roundRect">
            <a:avLst>
              <a:gd name="adj" fmla="val 106025"/>
            </a:avLst>
          </a:prstGeom>
          <a:solidFill>
            <a:srgbClr val="44426B"/>
          </a:solidFill>
          <a:ln/>
        </p:spPr>
        <p:txBody>
          <a:bodyPr/>
          <a:lstStyle/>
          <a:p>
            <a:endParaRPr lang="en-DE"/>
          </a:p>
        </p:txBody>
      </p:sp>
      <p:sp>
        <p:nvSpPr>
          <p:cNvPr id="10" name="Shape 8"/>
          <p:cNvSpPr/>
          <p:nvPr/>
        </p:nvSpPr>
        <p:spPr>
          <a:xfrm>
            <a:off x="7072848" y="3111937"/>
            <a:ext cx="484703" cy="484703"/>
          </a:xfrm>
          <a:prstGeom prst="roundRect">
            <a:avLst>
              <a:gd name="adj" fmla="val 6667"/>
            </a:avLst>
          </a:prstGeom>
          <a:solidFill>
            <a:srgbClr val="2B2952"/>
          </a:solidFill>
          <a:ln/>
        </p:spPr>
        <p:txBody>
          <a:bodyPr/>
          <a:lstStyle/>
          <a:p>
            <a:endParaRPr lang="en-DE"/>
          </a:p>
        </p:txBody>
      </p:sp>
      <p:sp>
        <p:nvSpPr>
          <p:cNvPr id="11" name="Text 9"/>
          <p:cNvSpPr/>
          <p:nvPr/>
        </p:nvSpPr>
        <p:spPr>
          <a:xfrm>
            <a:off x="7220248" y="3202186"/>
            <a:ext cx="189786" cy="304205"/>
          </a:xfrm>
          <a:prstGeom prst="rect">
            <a:avLst/>
          </a:prstGeom>
          <a:noFill/>
          <a:ln/>
        </p:spPr>
        <p:txBody>
          <a:bodyPr wrap="none" lIns="0" tIns="0" rIns="0" bIns="0" rtlCol="0" anchor="t"/>
          <a:lstStyle/>
          <a:p>
            <a:pPr marL="0" indent="0" algn="ctr">
              <a:lnSpc>
                <a:spcPts val="2350"/>
              </a:lnSpc>
              <a:buNone/>
            </a:pPr>
            <a:r>
              <a:rPr lang="en-US" sz="2350" b="1" dirty="0">
                <a:solidFill>
                  <a:srgbClr val="D9E1FF"/>
                </a:solidFill>
                <a:latin typeface="Syne Bold" pitchFamily="34" charset="0"/>
                <a:ea typeface="Syne Bold" pitchFamily="34" charset="-122"/>
                <a:cs typeface="Syne Bold" pitchFamily="34" charset="-120"/>
              </a:rPr>
              <a:t>2</a:t>
            </a:r>
            <a:endParaRPr lang="en-US" sz="2350" dirty="0"/>
          </a:p>
        </p:txBody>
      </p:sp>
      <p:sp>
        <p:nvSpPr>
          <p:cNvPr id="12" name="Text 10"/>
          <p:cNvSpPr/>
          <p:nvPr/>
        </p:nvSpPr>
        <p:spPr>
          <a:xfrm>
            <a:off x="8500110" y="3085028"/>
            <a:ext cx="2534603" cy="316825"/>
          </a:xfrm>
          <a:prstGeom prst="rect">
            <a:avLst/>
          </a:prstGeom>
          <a:noFill/>
          <a:ln/>
        </p:spPr>
        <p:txBody>
          <a:bodyPr wrap="none" lIns="0" tIns="0" rIns="0" bIns="0" rtlCol="0" anchor="t"/>
          <a:lstStyle/>
          <a:p>
            <a:pPr marL="0" indent="0" algn="l">
              <a:lnSpc>
                <a:spcPts val="2450"/>
              </a:lnSpc>
              <a:buNone/>
            </a:pPr>
            <a:r>
              <a:rPr lang="en-US" sz="1950" b="1" dirty="0">
                <a:solidFill>
                  <a:srgbClr val="D9E1FF"/>
                </a:solidFill>
                <a:latin typeface="Syne Bold" pitchFamily="34" charset="0"/>
                <a:ea typeface="Syne Bold" pitchFamily="34" charset="-122"/>
                <a:cs typeface="Syne Bold" pitchFamily="34" charset="-120"/>
              </a:rPr>
              <a:t>2021</a:t>
            </a:r>
            <a:endParaRPr lang="en-US" sz="1950" dirty="0"/>
          </a:p>
        </p:txBody>
      </p:sp>
      <p:sp>
        <p:nvSpPr>
          <p:cNvPr id="13" name="Text 11"/>
          <p:cNvSpPr/>
          <p:nvPr/>
        </p:nvSpPr>
        <p:spPr>
          <a:xfrm>
            <a:off x="8500110" y="3531037"/>
            <a:ext cx="5292566" cy="344567"/>
          </a:xfrm>
          <a:prstGeom prst="rect">
            <a:avLst/>
          </a:prstGeom>
          <a:noFill/>
          <a:ln/>
        </p:spPr>
        <p:txBody>
          <a:bodyPr wrap="none" lIns="0" tIns="0" rIns="0" bIns="0" rtlCol="0" anchor="t"/>
          <a:lstStyle/>
          <a:p>
            <a:pPr marL="0" indent="0" algn="l">
              <a:lnSpc>
                <a:spcPts val="2700"/>
              </a:lnSpc>
              <a:buNone/>
            </a:pPr>
            <a:r>
              <a:rPr lang="en-US" sz="1650" dirty="0">
                <a:solidFill>
                  <a:srgbClr val="D9E1FF"/>
                </a:solidFill>
                <a:latin typeface="Arimo" pitchFamily="34" charset="0"/>
                <a:ea typeface="Arimo" pitchFamily="34" charset="-122"/>
                <a:cs typeface="Arimo" pitchFamily="34" charset="-120"/>
              </a:rPr>
              <a:t>İlk oyun temellerinin geliştirilmesi ve satışı.</a:t>
            </a:r>
            <a:endParaRPr lang="en-US" sz="1650" dirty="0"/>
          </a:p>
        </p:txBody>
      </p:sp>
      <p:sp>
        <p:nvSpPr>
          <p:cNvPr id="14" name="Shape 12"/>
          <p:cNvSpPr/>
          <p:nvPr/>
        </p:nvSpPr>
        <p:spPr>
          <a:xfrm>
            <a:off x="6349305" y="4308396"/>
            <a:ext cx="754023" cy="30480"/>
          </a:xfrm>
          <a:prstGeom prst="roundRect">
            <a:avLst>
              <a:gd name="adj" fmla="val 106025"/>
            </a:avLst>
          </a:prstGeom>
          <a:solidFill>
            <a:srgbClr val="44426B"/>
          </a:solidFill>
          <a:ln/>
        </p:spPr>
        <p:txBody>
          <a:bodyPr/>
          <a:lstStyle/>
          <a:p>
            <a:endParaRPr lang="en-DE"/>
          </a:p>
        </p:txBody>
      </p:sp>
      <p:sp>
        <p:nvSpPr>
          <p:cNvPr id="15" name="Shape 13"/>
          <p:cNvSpPr/>
          <p:nvPr/>
        </p:nvSpPr>
        <p:spPr>
          <a:xfrm>
            <a:off x="7072848" y="4081343"/>
            <a:ext cx="484703" cy="484703"/>
          </a:xfrm>
          <a:prstGeom prst="roundRect">
            <a:avLst>
              <a:gd name="adj" fmla="val 6667"/>
            </a:avLst>
          </a:prstGeom>
          <a:solidFill>
            <a:srgbClr val="2B2952"/>
          </a:solidFill>
          <a:ln/>
        </p:spPr>
        <p:txBody>
          <a:bodyPr/>
          <a:lstStyle/>
          <a:p>
            <a:endParaRPr lang="en-DE"/>
          </a:p>
        </p:txBody>
      </p:sp>
      <p:sp>
        <p:nvSpPr>
          <p:cNvPr id="16" name="Text 14"/>
          <p:cNvSpPr/>
          <p:nvPr/>
        </p:nvSpPr>
        <p:spPr>
          <a:xfrm>
            <a:off x="7217628" y="4171593"/>
            <a:ext cx="195024" cy="304205"/>
          </a:xfrm>
          <a:prstGeom prst="rect">
            <a:avLst/>
          </a:prstGeom>
          <a:noFill/>
          <a:ln/>
        </p:spPr>
        <p:txBody>
          <a:bodyPr wrap="none" lIns="0" tIns="0" rIns="0" bIns="0" rtlCol="0" anchor="t"/>
          <a:lstStyle/>
          <a:p>
            <a:pPr marL="0" indent="0" algn="ctr">
              <a:lnSpc>
                <a:spcPts val="2350"/>
              </a:lnSpc>
              <a:buNone/>
            </a:pPr>
            <a:r>
              <a:rPr lang="en-US" sz="2350" b="1" dirty="0">
                <a:solidFill>
                  <a:srgbClr val="D9E1FF"/>
                </a:solidFill>
                <a:latin typeface="Syne Bold" pitchFamily="34" charset="0"/>
                <a:ea typeface="Syne Bold" pitchFamily="34" charset="-122"/>
                <a:cs typeface="Syne Bold" pitchFamily="34" charset="-120"/>
              </a:rPr>
              <a:t>3</a:t>
            </a:r>
            <a:endParaRPr lang="en-US" sz="2350" dirty="0"/>
          </a:p>
        </p:txBody>
      </p:sp>
      <p:sp>
        <p:nvSpPr>
          <p:cNvPr id="17" name="Text 15"/>
          <p:cNvSpPr/>
          <p:nvPr/>
        </p:nvSpPr>
        <p:spPr>
          <a:xfrm>
            <a:off x="3595688" y="4054435"/>
            <a:ext cx="2534603" cy="316825"/>
          </a:xfrm>
          <a:prstGeom prst="rect">
            <a:avLst/>
          </a:prstGeom>
          <a:noFill/>
          <a:ln/>
        </p:spPr>
        <p:txBody>
          <a:bodyPr wrap="none" lIns="0" tIns="0" rIns="0" bIns="0" rtlCol="0" anchor="t"/>
          <a:lstStyle/>
          <a:p>
            <a:pPr marL="0" indent="0" algn="r">
              <a:lnSpc>
                <a:spcPts val="2450"/>
              </a:lnSpc>
              <a:buNone/>
            </a:pPr>
            <a:r>
              <a:rPr lang="en-US" sz="1950" b="1" dirty="0">
                <a:solidFill>
                  <a:srgbClr val="D9E1FF"/>
                </a:solidFill>
                <a:latin typeface="Syne Bold" pitchFamily="34" charset="0"/>
                <a:ea typeface="Syne Bold" pitchFamily="34" charset="-122"/>
                <a:cs typeface="Syne Bold" pitchFamily="34" charset="-120"/>
              </a:rPr>
              <a:t>2022</a:t>
            </a:r>
            <a:endParaRPr lang="en-US" sz="1950" dirty="0"/>
          </a:p>
        </p:txBody>
      </p:sp>
      <p:sp>
        <p:nvSpPr>
          <p:cNvPr id="18" name="Text 16"/>
          <p:cNvSpPr/>
          <p:nvPr/>
        </p:nvSpPr>
        <p:spPr>
          <a:xfrm>
            <a:off x="837724" y="4500443"/>
            <a:ext cx="5292566" cy="344567"/>
          </a:xfrm>
          <a:prstGeom prst="rect">
            <a:avLst/>
          </a:prstGeom>
          <a:noFill/>
          <a:ln/>
        </p:spPr>
        <p:txBody>
          <a:bodyPr wrap="none" lIns="0" tIns="0" rIns="0" bIns="0" rtlCol="0" anchor="t"/>
          <a:lstStyle/>
          <a:p>
            <a:pPr marL="0" indent="0" algn="r">
              <a:lnSpc>
                <a:spcPts val="2700"/>
              </a:lnSpc>
              <a:buNone/>
            </a:pPr>
            <a:r>
              <a:rPr lang="en-US" sz="1650" dirty="0">
                <a:solidFill>
                  <a:srgbClr val="D9E1FF"/>
                </a:solidFill>
                <a:latin typeface="Arimo" pitchFamily="34" charset="0"/>
                <a:ea typeface="Arimo" pitchFamily="34" charset="-122"/>
                <a:cs typeface="Arimo" pitchFamily="34" charset="-120"/>
              </a:rPr>
              <a:t>InfinityLabs ile işbirliğinin başlaması.</a:t>
            </a:r>
            <a:endParaRPr lang="en-US" sz="1650" dirty="0"/>
          </a:p>
        </p:txBody>
      </p:sp>
      <p:sp>
        <p:nvSpPr>
          <p:cNvPr id="19" name="Shape 17"/>
          <p:cNvSpPr/>
          <p:nvPr/>
        </p:nvSpPr>
        <p:spPr>
          <a:xfrm>
            <a:off x="7527072" y="5277803"/>
            <a:ext cx="754023" cy="30480"/>
          </a:xfrm>
          <a:prstGeom prst="roundRect">
            <a:avLst>
              <a:gd name="adj" fmla="val 106025"/>
            </a:avLst>
          </a:prstGeom>
          <a:solidFill>
            <a:srgbClr val="44426B"/>
          </a:solidFill>
          <a:ln/>
        </p:spPr>
        <p:txBody>
          <a:bodyPr/>
          <a:lstStyle/>
          <a:p>
            <a:endParaRPr lang="en-DE"/>
          </a:p>
        </p:txBody>
      </p:sp>
      <p:sp>
        <p:nvSpPr>
          <p:cNvPr id="20" name="Shape 18"/>
          <p:cNvSpPr/>
          <p:nvPr/>
        </p:nvSpPr>
        <p:spPr>
          <a:xfrm>
            <a:off x="7072848" y="5050750"/>
            <a:ext cx="484703" cy="484703"/>
          </a:xfrm>
          <a:prstGeom prst="roundRect">
            <a:avLst>
              <a:gd name="adj" fmla="val 6667"/>
            </a:avLst>
          </a:prstGeom>
          <a:solidFill>
            <a:srgbClr val="2B2952"/>
          </a:solidFill>
          <a:ln/>
        </p:spPr>
        <p:txBody>
          <a:bodyPr/>
          <a:lstStyle/>
          <a:p>
            <a:endParaRPr lang="en-DE"/>
          </a:p>
        </p:txBody>
      </p:sp>
      <p:sp>
        <p:nvSpPr>
          <p:cNvPr id="21" name="Text 19"/>
          <p:cNvSpPr/>
          <p:nvPr/>
        </p:nvSpPr>
        <p:spPr>
          <a:xfrm>
            <a:off x="7207032" y="5141000"/>
            <a:ext cx="216218" cy="304205"/>
          </a:xfrm>
          <a:prstGeom prst="rect">
            <a:avLst/>
          </a:prstGeom>
          <a:noFill/>
          <a:ln/>
        </p:spPr>
        <p:txBody>
          <a:bodyPr wrap="none" lIns="0" tIns="0" rIns="0" bIns="0" rtlCol="0" anchor="t"/>
          <a:lstStyle/>
          <a:p>
            <a:pPr marL="0" indent="0" algn="ctr">
              <a:lnSpc>
                <a:spcPts val="2350"/>
              </a:lnSpc>
              <a:buNone/>
            </a:pPr>
            <a:r>
              <a:rPr lang="en-US" sz="2350" b="1" dirty="0">
                <a:solidFill>
                  <a:srgbClr val="D9E1FF"/>
                </a:solidFill>
                <a:latin typeface="Syne Bold" pitchFamily="34" charset="0"/>
                <a:ea typeface="Syne Bold" pitchFamily="34" charset="-122"/>
                <a:cs typeface="Syne Bold" pitchFamily="34" charset="-120"/>
              </a:rPr>
              <a:t>4</a:t>
            </a:r>
            <a:endParaRPr lang="en-US" sz="2350" dirty="0"/>
          </a:p>
        </p:txBody>
      </p:sp>
      <p:sp>
        <p:nvSpPr>
          <p:cNvPr id="22" name="Text 20"/>
          <p:cNvSpPr/>
          <p:nvPr/>
        </p:nvSpPr>
        <p:spPr>
          <a:xfrm>
            <a:off x="8500110" y="5023842"/>
            <a:ext cx="2534603" cy="316825"/>
          </a:xfrm>
          <a:prstGeom prst="rect">
            <a:avLst/>
          </a:prstGeom>
          <a:noFill/>
          <a:ln/>
        </p:spPr>
        <p:txBody>
          <a:bodyPr wrap="none" lIns="0" tIns="0" rIns="0" bIns="0" rtlCol="0" anchor="t"/>
          <a:lstStyle/>
          <a:p>
            <a:pPr marL="0" indent="0" algn="l">
              <a:lnSpc>
                <a:spcPts val="2450"/>
              </a:lnSpc>
              <a:buNone/>
            </a:pPr>
            <a:r>
              <a:rPr lang="en-US" sz="1950" b="1" dirty="0">
                <a:solidFill>
                  <a:srgbClr val="D9E1FF"/>
                </a:solidFill>
                <a:latin typeface="Syne Bold" pitchFamily="34" charset="0"/>
                <a:ea typeface="Syne Bold" pitchFamily="34" charset="-122"/>
                <a:cs typeface="Syne Bold" pitchFamily="34" charset="-120"/>
              </a:rPr>
              <a:t>2023</a:t>
            </a:r>
            <a:endParaRPr lang="en-US" sz="1950" dirty="0"/>
          </a:p>
        </p:txBody>
      </p:sp>
      <p:sp>
        <p:nvSpPr>
          <p:cNvPr id="23" name="Text 21"/>
          <p:cNvSpPr/>
          <p:nvPr/>
        </p:nvSpPr>
        <p:spPr>
          <a:xfrm>
            <a:off x="8500110" y="5469850"/>
            <a:ext cx="5292566" cy="689134"/>
          </a:xfrm>
          <a:prstGeom prst="rect">
            <a:avLst/>
          </a:prstGeom>
          <a:noFill/>
          <a:ln/>
        </p:spPr>
        <p:txBody>
          <a:bodyPr wrap="square" lIns="0" tIns="0" rIns="0" bIns="0" rtlCol="0" anchor="t"/>
          <a:lstStyle/>
          <a:p>
            <a:pPr marL="0" indent="0" algn="l">
              <a:lnSpc>
                <a:spcPts val="2700"/>
              </a:lnSpc>
              <a:buNone/>
            </a:pPr>
            <a:r>
              <a:rPr lang="en-US" sz="1650" dirty="0">
                <a:solidFill>
                  <a:srgbClr val="D9E1FF"/>
                </a:solidFill>
                <a:latin typeface="Arimo" pitchFamily="34" charset="0"/>
                <a:ea typeface="Arimo" pitchFamily="34" charset="-122"/>
                <a:cs typeface="Arimo" pitchFamily="34" charset="-120"/>
              </a:rPr>
              <a:t>Uluslararası pazara açılma, yeni projeler ve ekip genişlemesi.</a:t>
            </a:r>
            <a:endParaRPr lang="en-US" sz="1650" dirty="0"/>
          </a:p>
        </p:txBody>
      </p:sp>
      <p:sp>
        <p:nvSpPr>
          <p:cNvPr id="24" name="Shape 22"/>
          <p:cNvSpPr/>
          <p:nvPr/>
        </p:nvSpPr>
        <p:spPr>
          <a:xfrm>
            <a:off x="6349305" y="6247209"/>
            <a:ext cx="754023" cy="30480"/>
          </a:xfrm>
          <a:prstGeom prst="roundRect">
            <a:avLst>
              <a:gd name="adj" fmla="val 106025"/>
            </a:avLst>
          </a:prstGeom>
          <a:solidFill>
            <a:srgbClr val="44426B"/>
          </a:solidFill>
          <a:ln/>
        </p:spPr>
        <p:txBody>
          <a:bodyPr/>
          <a:lstStyle/>
          <a:p>
            <a:endParaRPr lang="en-DE"/>
          </a:p>
        </p:txBody>
      </p:sp>
      <p:sp>
        <p:nvSpPr>
          <p:cNvPr id="25" name="Shape 23"/>
          <p:cNvSpPr/>
          <p:nvPr/>
        </p:nvSpPr>
        <p:spPr>
          <a:xfrm>
            <a:off x="7072848" y="6020157"/>
            <a:ext cx="484703" cy="484703"/>
          </a:xfrm>
          <a:prstGeom prst="roundRect">
            <a:avLst>
              <a:gd name="adj" fmla="val 6667"/>
            </a:avLst>
          </a:prstGeom>
          <a:solidFill>
            <a:srgbClr val="2B2952"/>
          </a:solidFill>
          <a:ln/>
        </p:spPr>
        <p:txBody>
          <a:bodyPr/>
          <a:lstStyle/>
          <a:p>
            <a:endParaRPr lang="en-DE"/>
          </a:p>
        </p:txBody>
      </p:sp>
      <p:sp>
        <p:nvSpPr>
          <p:cNvPr id="26" name="Text 24"/>
          <p:cNvSpPr/>
          <p:nvPr/>
        </p:nvSpPr>
        <p:spPr>
          <a:xfrm>
            <a:off x="7210961" y="6110407"/>
            <a:ext cx="208359" cy="304205"/>
          </a:xfrm>
          <a:prstGeom prst="rect">
            <a:avLst/>
          </a:prstGeom>
          <a:noFill/>
          <a:ln/>
        </p:spPr>
        <p:txBody>
          <a:bodyPr wrap="none" lIns="0" tIns="0" rIns="0" bIns="0" rtlCol="0" anchor="t"/>
          <a:lstStyle/>
          <a:p>
            <a:pPr marL="0" indent="0" algn="ctr">
              <a:lnSpc>
                <a:spcPts val="2350"/>
              </a:lnSpc>
              <a:buNone/>
            </a:pPr>
            <a:r>
              <a:rPr lang="en-US" sz="2350" b="1" dirty="0">
                <a:solidFill>
                  <a:srgbClr val="D9E1FF"/>
                </a:solidFill>
                <a:latin typeface="Syne Bold" pitchFamily="34" charset="0"/>
                <a:ea typeface="Syne Bold" pitchFamily="34" charset="-122"/>
                <a:cs typeface="Syne Bold" pitchFamily="34" charset="-120"/>
              </a:rPr>
              <a:t>5</a:t>
            </a:r>
            <a:endParaRPr lang="en-US" sz="2350" dirty="0"/>
          </a:p>
        </p:txBody>
      </p:sp>
      <p:sp>
        <p:nvSpPr>
          <p:cNvPr id="27" name="Text 25"/>
          <p:cNvSpPr/>
          <p:nvPr/>
        </p:nvSpPr>
        <p:spPr>
          <a:xfrm>
            <a:off x="3595688" y="5993249"/>
            <a:ext cx="2534603" cy="316825"/>
          </a:xfrm>
          <a:prstGeom prst="rect">
            <a:avLst/>
          </a:prstGeom>
          <a:noFill/>
          <a:ln/>
        </p:spPr>
        <p:txBody>
          <a:bodyPr wrap="none" lIns="0" tIns="0" rIns="0" bIns="0" rtlCol="0" anchor="t"/>
          <a:lstStyle/>
          <a:p>
            <a:pPr marL="0" indent="0" algn="r">
              <a:lnSpc>
                <a:spcPts val="2450"/>
              </a:lnSpc>
              <a:buNone/>
            </a:pPr>
            <a:r>
              <a:rPr lang="en-US" sz="1950" b="1" dirty="0">
                <a:solidFill>
                  <a:srgbClr val="D9E1FF"/>
                </a:solidFill>
                <a:latin typeface="Syne Bold" pitchFamily="34" charset="0"/>
                <a:ea typeface="Syne Bold" pitchFamily="34" charset="-122"/>
                <a:cs typeface="Syne Bold" pitchFamily="34" charset="-120"/>
              </a:rPr>
              <a:t>2025</a:t>
            </a:r>
            <a:endParaRPr lang="en-US" sz="1950" dirty="0"/>
          </a:p>
        </p:txBody>
      </p:sp>
      <p:sp>
        <p:nvSpPr>
          <p:cNvPr id="28" name="Text 26"/>
          <p:cNvSpPr/>
          <p:nvPr/>
        </p:nvSpPr>
        <p:spPr>
          <a:xfrm>
            <a:off x="837724" y="6439257"/>
            <a:ext cx="5292566" cy="689134"/>
          </a:xfrm>
          <a:prstGeom prst="rect">
            <a:avLst/>
          </a:prstGeom>
          <a:noFill/>
          <a:ln/>
        </p:spPr>
        <p:txBody>
          <a:bodyPr wrap="square" lIns="0" tIns="0" rIns="0" bIns="0" rtlCol="0" anchor="t"/>
          <a:lstStyle/>
          <a:p>
            <a:pPr marL="0" indent="0" algn="r">
              <a:lnSpc>
                <a:spcPts val="2700"/>
              </a:lnSpc>
              <a:buNone/>
            </a:pPr>
            <a:r>
              <a:rPr lang="en-US" sz="1650" dirty="0">
                <a:solidFill>
                  <a:srgbClr val="D9E1FF"/>
                </a:solidFill>
                <a:latin typeface="Arimo" pitchFamily="34" charset="0"/>
                <a:ea typeface="Arimo" pitchFamily="34" charset="-122"/>
                <a:cs typeface="Arimo" pitchFamily="34" charset="-120"/>
              </a:rPr>
              <a:t>Yeni projeler ve büyüme hedefleri doğrultusunda staj programının başlatılması.</a:t>
            </a:r>
            <a:endParaRPr lang="en-US" sz="1650" dirty="0"/>
          </a:p>
        </p:txBody>
      </p:sp>
      <p:pic>
        <p:nvPicPr>
          <p:cNvPr id="29" name="Picture 28" descr="A logo of a video game&#10;&#10;AI-generated content may be incorrect.">
            <a:extLst>
              <a:ext uri="{FF2B5EF4-FFF2-40B4-BE49-F238E27FC236}">
                <a16:creationId xmlns:a16="http://schemas.microsoft.com/office/drawing/2014/main" id="{88A01C54-C7CA-7D77-3F50-CC3ECD2202CF}"/>
              </a:ext>
            </a:extLst>
          </p:cNvPr>
          <p:cNvPicPr>
            <a:picLocks noChangeAspect="1"/>
          </p:cNvPicPr>
          <p:nvPr/>
        </p:nvPicPr>
        <p:blipFill>
          <a:blip r:embed="rId3"/>
          <a:srcRect l="32051" t="19126" r="32269" b="46346"/>
          <a:stretch/>
        </p:blipFill>
        <p:spPr>
          <a:xfrm>
            <a:off x="0" y="7368806"/>
            <a:ext cx="889487" cy="860794"/>
          </a:xfrm>
          <a:prstGeom prst="rect">
            <a:avLst/>
          </a:prstGeom>
        </p:spPr>
      </p:pic>
      <p:pic>
        <p:nvPicPr>
          <p:cNvPr id="30" name="Picture 29">
            <a:extLst>
              <a:ext uri="{FF2B5EF4-FFF2-40B4-BE49-F238E27FC236}">
                <a16:creationId xmlns:a16="http://schemas.microsoft.com/office/drawing/2014/main" id="{CE5FD5CB-14D8-276C-E0C1-023994B464D2}"/>
              </a:ext>
            </a:extLst>
          </p:cNvPr>
          <p:cNvPicPr>
            <a:picLocks noChangeAspect="1"/>
          </p:cNvPicPr>
          <p:nvPr/>
        </p:nvPicPr>
        <p:blipFill>
          <a:blip r:embed="rId4"/>
          <a:stretch>
            <a:fillRect/>
          </a:stretch>
        </p:blipFill>
        <p:spPr>
          <a:xfrm>
            <a:off x="12871048" y="7799203"/>
            <a:ext cx="1759352" cy="390580"/>
          </a:xfrm>
          <a:prstGeom prst="rect">
            <a:avLst/>
          </a:prstGeom>
        </p:spPr>
      </p:pic>
    </p:spTree>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642461" y="504825"/>
            <a:ext cx="6961108" cy="350877"/>
          </a:xfrm>
          <a:prstGeom prst="rect">
            <a:avLst/>
          </a:prstGeom>
          <a:noFill/>
          <a:ln/>
        </p:spPr>
        <p:txBody>
          <a:bodyPr wrap="none" lIns="0" tIns="0" rIns="0" bIns="0" rtlCol="0" anchor="t"/>
          <a:lstStyle/>
          <a:p>
            <a:pPr marL="0" indent="0">
              <a:lnSpc>
                <a:spcPts val="2750"/>
              </a:lnSpc>
              <a:buNone/>
            </a:pPr>
            <a:r>
              <a:rPr lang="en-US" sz="4000" b="1" dirty="0">
                <a:solidFill>
                  <a:srgbClr val="FFFFFF"/>
                </a:solidFill>
                <a:latin typeface="Syne Bold" pitchFamily="34" charset="0"/>
                <a:ea typeface="Syne Bold" pitchFamily="34" charset="-122"/>
                <a:cs typeface="Syne Bold" pitchFamily="34" charset="-120"/>
              </a:rPr>
              <a:t>Nebula Games'in Çalışma Alanları ve Projeleri</a:t>
            </a:r>
            <a:endParaRPr lang="en-US" sz="4000" dirty="0"/>
          </a:p>
        </p:txBody>
      </p:sp>
      <p:sp>
        <p:nvSpPr>
          <p:cNvPr id="3" name="Shape 1"/>
          <p:cNvSpPr/>
          <p:nvPr/>
        </p:nvSpPr>
        <p:spPr>
          <a:xfrm>
            <a:off x="642461" y="1034653"/>
            <a:ext cx="6613088" cy="1058108"/>
          </a:xfrm>
          <a:prstGeom prst="roundRect">
            <a:avLst>
              <a:gd name="adj" fmla="val 1692"/>
            </a:avLst>
          </a:prstGeom>
          <a:solidFill>
            <a:srgbClr val="2B2952"/>
          </a:solidFill>
          <a:ln/>
        </p:spPr>
        <p:txBody>
          <a:bodyPr/>
          <a:lstStyle/>
          <a:p>
            <a:endParaRPr lang="en-DE" sz="3600"/>
          </a:p>
        </p:txBody>
      </p:sp>
      <p:sp>
        <p:nvSpPr>
          <p:cNvPr id="4" name="Text 2"/>
          <p:cNvSpPr/>
          <p:nvPr/>
        </p:nvSpPr>
        <p:spPr>
          <a:xfrm>
            <a:off x="761762" y="1153954"/>
            <a:ext cx="1403747" cy="175379"/>
          </a:xfrm>
          <a:prstGeom prst="rect">
            <a:avLst/>
          </a:prstGeom>
          <a:noFill/>
          <a:ln/>
        </p:spPr>
        <p:txBody>
          <a:bodyPr wrap="none" lIns="0" tIns="0" rIns="0" bIns="0" rtlCol="0" anchor="t"/>
          <a:lstStyle/>
          <a:p>
            <a:pPr marL="0" indent="0">
              <a:lnSpc>
                <a:spcPts val="1350"/>
              </a:lnSpc>
              <a:buNone/>
            </a:pPr>
            <a:r>
              <a:rPr lang="en-US" sz="2000" b="1" dirty="0">
                <a:solidFill>
                  <a:srgbClr val="D9E1FF"/>
                </a:solidFill>
                <a:latin typeface="Syne Bold" pitchFamily="34" charset="0"/>
                <a:ea typeface="Syne Bold" pitchFamily="34" charset="-122"/>
                <a:cs typeface="Syne Bold" pitchFamily="34" charset="-120"/>
              </a:rPr>
              <a:t>Oyun Altyapıları</a:t>
            </a:r>
            <a:endParaRPr lang="en-US" sz="2000" dirty="0"/>
          </a:p>
        </p:txBody>
      </p:sp>
      <p:sp>
        <p:nvSpPr>
          <p:cNvPr id="5" name="Text 3"/>
          <p:cNvSpPr/>
          <p:nvPr/>
        </p:nvSpPr>
        <p:spPr>
          <a:xfrm>
            <a:off x="761762" y="1400889"/>
            <a:ext cx="6374487" cy="572572"/>
          </a:xfrm>
          <a:prstGeom prst="rect">
            <a:avLst/>
          </a:prstGeom>
          <a:noFill/>
          <a:ln/>
        </p:spPr>
        <p:txBody>
          <a:bodyPr wrap="square" lIns="0" tIns="0" rIns="0" bIns="0" rtlCol="0" anchor="t"/>
          <a:lstStyle/>
          <a:p>
            <a:pPr marL="0" indent="0">
              <a:lnSpc>
                <a:spcPts val="1500"/>
              </a:lnSpc>
              <a:buNone/>
            </a:pPr>
            <a:r>
              <a:rPr lang="en-US" sz="1400" dirty="0">
                <a:solidFill>
                  <a:srgbClr val="D9E1FF"/>
                </a:solidFill>
                <a:latin typeface="Arimo" pitchFamily="34" charset="0"/>
                <a:ea typeface="Arimo" pitchFamily="34" charset="-122"/>
                <a:cs typeface="Arimo" pitchFamily="34" charset="-120"/>
              </a:rPr>
              <a:t>Nebula Games, oyun temelleri geliştirme konusunda uzmanlaşmış bir şirket olarak, oyun altyapıları ve temelleri üzerine projeler yürütmektedir. Bu altyapılar, farklı oyun şirketlerine satılmakta ve ek komisyonlarla birlikte, büyük bir pazarlama gücü yaratılmaktadır.</a:t>
            </a:r>
            <a:endParaRPr lang="en-US" sz="1400" dirty="0"/>
          </a:p>
        </p:txBody>
      </p:sp>
      <p:sp>
        <p:nvSpPr>
          <p:cNvPr id="6" name="Shape 4"/>
          <p:cNvSpPr/>
          <p:nvPr/>
        </p:nvSpPr>
        <p:spPr>
          <a:xfrm>
            <a:off x="7374850" y="1034653"/>
            <a:ext cx="6613088" cy="1058108"/>
          </a:xfrm>
          <a:prstGeom prst="roundRect">
            <a:avLst>
              <a:gd name="adj" fmla="val 1692"/>
            </a:avLst>
          </a:prstGeom>
          <a:solidFill>
            <a:srgbClr val="2B2952"/>
          </a:solidFill>
          <a:ln/>
        </p:spPr>
        <p:txBody>
          <a:bodyPr/>
          <a:lstStyle/>
          <a:p>
            <a:endParaRPr lang="en-DE" sz="3600"/>
          </a:p>
        </p:txBody>
      </p:sp>
      <p:sp>
        <p:nvSpPr>
          <p:cNvPr id="7" name="Text 5"/>
          <p:cNvSpPr/>
          <p:nvPr/>
        </p:nvSpPr>
        <p:spPr>
          <a:xfrm>
            <a:off x="7494151" y="1153954"/>
            <a:ext cx="1403747" cy="175379"/>
          </a:xfrm>
          <a:prstGeom prst="rect">
            <a:avLst/>
          </a:prstGeom>
          <a:noFill/>
          <a:ln/>
        </p:spPr>
        <p:txBody>
          <a:bodyPr wrap="none" lIns="0" tIns="0" rIns="0" bIns="0" rtlCol="0" anchor="t"/>
          <a:lstStyle/>
          <a:p>
            <a:pPr marL="0" indent="0">
              <a:lnSpc>
                <a:spcPts val="1350"/>
              </a:lnSpc>
              <a:buNone/>
            </a:pPr>
            <a:r>
              <a:rPr lang="en-US" sz="2000" b="1" dirty="0">
                <a:solidFill>
                  <a:srgbClr val="D9E1FF"/>
                </a:solidFill>
                <a:latin typeface="Syne Bold" pitchFamily="34" charset="0"/>
                <a:ea typeface="Syne Bold" pitchFamily="34" charset="-122"/>
                <a:cs typeface="Syne Bold" pitchFamily="34" charset="-120"/>
              </a:rPr>
              <a:t>Hazır Oyunlar</a:t>
            </a:r>
            <a:endParaRPr lang="en-US" sz="2000" dirty="0"/>
          </a:p>
        </p:txBody>
      </p:sp>
      <p:sp>
        <p:nvSpPr>
          <p:cNvPr id="8" name="Text 6"/>
          <p:cNvSpPr/>
          <p:nvPr/>
        </p:nvSpPr>
        <p:spPr>
          <a:xfrm>
            <a:off x="7494151" y="1400889"/>
            <a:ext cx="6374487" cy="381714"/>
          </a:xfrm>
          <a:prstGeom prst="rect">
            <a:avLst/>
          </a:prstGeom>
          <a:noFill/>
          <a:ln/>
        </p:spPr>
        <p:txBody>
          <a:bodyPr wrap="square" lIns="0" tIns="0" rIns="0" bIns="0" rtlCol="0" anchor="t"/>
          <a:lstStyle/>
          <a:p>
            <a:pPr marL="0" indent="0">
              <a:lnSpc>
                <a:spcPts val="1500"/>
              </a:lnSpc>
              <a:buNone/>
            </a:pPr>
            <a:r>
              <a:rPr lang="en-US" sz="1400" dirty="0">
                <a:solidFill>
                  <a:srgbClr val="D9E1FF"/>
                </a:solidFill>
                <a:latin typeface="Arimo" pitchFamily="34" charset="0"/>
                <a:ea typeface="Arimo" pitchFamily="34" charset="-122"/>
                <a:cs typeface="Arimo" pitchFamily="34" charset="-120"/>
              </a:rPr>
              <a:t>Şirket ayrıca, kendi geliştirmiş olduğu hazır oyunları da piyasaya sunmaktadır. Bu oyunlar, farklı platformlarda yayınlanarak geniş bir kitleye ulaşmaktadır.</a:t>
            </a:r>
            <a:endParaRPr lang="en-US" sz="1400" dirty="0"/>
          </a:p>
        </p:txBody>
      </p:sp>
      <p:sp>
        <p:nvSpPr>
          <p:cNvPr id="9" name="Shape 7"/>
          <p:cNvSpPr/>
          <p:nvPr/>
        </p:nvSpPr>
        <p:spPr>
          <a:xfrm>
            <a:off x="642461" y="2212062"/>
            <a:ext cx="6613088" cy="867251"/>
          </a:xfrm>
          <a:prstGeom prst="roundRect">
            <a:avLst>
              <a:gd name="adj" fmla="val 2064"/>
            </a:avLst>
          </a:prstGeom>
          <a:solidFill>
            <a:srgbClr val="2B2952"/>
          </a:solidFill>
          <a:ln/>
        </p:spPr>
        <p:txBody>
          <a:bodyPr/>
          <a:lstStyle/>
          <a:p>
            <a:endParaRPr lang="en-DE" sz="3600"/>
          </a:p>
        </p:txBody>
      </p:sp>
      <p:sp>
        <p:nvSpPr>
          <p:cNvPr id="10" name="Text 8"/>
          <p:cNvSpPr/>
          <p:nvPr/>
        </p:nvSpPr>
        <p:spPr>
          <a:xfrm>
            <a:off x="761762" y="2331363"/>
            <a:ext cx="2480072" cy="175379"/>
          </a:xfrm>
          <a:prstGeom prst="rect">
            <a:avLst/>
          </a:prstGeom>
          <a:noFill/>
          <a:ln/>
        </p:spPr>
        <p:txBody>
          <a:bodyPr wrap="none" lIns="0" tIns="0" rIns="0" bIns="0" rtlCol="0" anchor="t"/>
          <a:lstStyle/>
          <a:p>
            <a:pPr marL="0" indent="0">
              <a:lnSpc>
                <a:spcPts val="1350"/>
              </a:lnSpc>
              <a:buNone/>
            </a:pPr>
            <a:r>
              <a:rPr lang="en-US" sz="2000" b="1" dirty="0">
                <a:solidFill>
                  <a:srgbClr val="D9E1FF"/>
                </a:solidFill>
                <a:latin typeface="Syne Bold" pitchFamily="34" charset="0"/>
                <a:ea typeface="Syne Bold" pitchFamily="34" charset="-122"/>
                <a:cs typeface="Syne Bold" pitchFamily="34" charset="-120"/>
              </a:rPr>
              <a:t>Web Tasarımı ve Dijital Yayıncılık</a:t>
            </a:r>
            <a:endParaRPr lang="en-US" sz="2000" dirty="0"/>
          </a:p>
        </p:txBody>
      </p:sp>
      <p:sp>
        <p:nvSpPr>
          <p:cNvPr id="12" name="Shape 10"/>
          <p:cNvSpPr/>
          <p:nvPr/>
        </p:nvSpPr>
        <p:spPr>
          <a:xfrm>
            <a:off x="7374850" y="2212062"/>
            <a:ext cx="6613088" cy="867251"/>
          </a:xfrm>
          <a:prstGeom prst="roundRect">
            <a:avLst>
              <a:gd name="adj" fmla="val 2064"/>
            </a:avLst>
          </a:prstGeom>
          <a:solidFill>
            <a:srgbClr val="2B2952"/>
          </a:solidFill>
          <a:ln/>
        </p:spPr>
        <p:txBody>
          <a:bodyPr/>
          <a:lstStyle/>
          <a:p>
            <a:endParaRPr lang="en-DE" sz="3600"/>
          </a:p>
        </p:txBody>
      </p:sp>
      <p:sp>
        <p:nvSpPr>
          <p:cNvPr id="13" name="Text 11"/>
          <p:cNvSpPr/>
          <p:nvPr/>
        </p:nvSpPr>
        <p:spPr>
          <a:xfrm>
            <a:off x="7494151" y="2331363"/>
            <a:ext cx="2152412" cy="175379"/>
          </a:xfrm>
          <a:prstGeom prst="rect">
            <a:avLst/>
          </a:prstGeom>
          <a:noFill/>
          <a:ln/>
        </p:spPr>
        <p:txBody>
          <a:bodyPr wrap="none" lIns="0" tIns="0" rIns="0" bIns="0" rtlCol="0" anchor="t"/>
          <a:lstStyle/>
          <a:p>
            <a:pPr marL="0" indent="0">
              <a:lnSpc>
                <a:spcPts val="1350"/>
              </a:lnSpc>
              <a:buNone/>
            </a:pPr>
            <a:r>
              <a:rPr lang="en-US" sz="2000" b="1" dirty="0">
                <a:solidFill>
                  <a:srgbClr val="D9E1FF"/>
                </a:solidFill>
                <a:latin typeface="Syne Bold" pitchFamily="34" charset="0"/>
                <a:ea typeface="Syne Bold" pitchFamily="34" charset="-122"/>
                <a:cs typeface="Syne Bold" pitchFamily="34" charset="-120"/>
              </a:rPr>
              <a:t>Oyun Tanıtımı ve Pazarlama</a:t>
            </a:r>
            <a:endParaRPr lang="en-US" sz="2000" dirty="0"/>
          </a:p>
        </p:txBody>
      </p:sp>
      <p:sp>
        <p:nvSpPr>
          <p:cNvPr id="14" name="Text 12"/>
          <p:cNvSpPr/>
          <p:nvPr/>
        </p:nvSpPr>
        <p:spPr>
          <a:xfrm>
            <a:off x="7494151" y="2578298"/>
            <a:ext cx="6374487" cy="381714"/>
          </a:xfrm>
          <a:prstGeom prst="rect">
            <a:avLst/>
          </a:prstGeom>
          <a:noFill/>
          <a:ln/>
        </p:spPr>
        <p:txBody>
          <a:bodyPr wrap="square" lIns="0" tIns="0" rIns="0" bIns="0" rtlCol="0" anchor="t"/>
          <a:lstStyle/>
          <a:p>
            <a:pPr marL="0" indent="0">
              <a:lnSpc>
                <a:spcPts val="1500"/>
              </a:lnSpc>
              <a:buNone/>
            </a:pPr>
            <a:r>
              <a:rPr lang="en-US" sz="1400" dirty="0">
                <a:solidFill>
                  <a:srgbClr val="D9E1FF"/>
                </a:solidFill>
                <a:latin typeface="Arimo" pitchFamily="34" charset="0"/>
                <a:ea typeface="Arimo" pitchFamily="34" charset="-122"/>
                <a:cs typeface="Arimo" pitchFamily="34" charset="-120"/>
              </a:rPr>
              <a:t>Bunun yanı sıra, oyun tanıtımları ve pazarlama stratejileri de şirketimizin sunduğu önemli hizmetler arasında yer almaktadır.</a:t>
            </a:r>
            <a:endParaRPr lang="en-US" sz="1400" dirty="0"/>
          </a:p>
        </p:txBody>
      </p:sp>
      <p:pic>
        <p:nvPicPr>
          <p:cNvPr id="15" name="Image 0" descr="preencoded.png"/>
          <p:cNvPicPr>
            <a:picLocks noChangeAspect="1"/>
          </p:cNvPicPr>
          <p:nvPr/>
        </p:nvPicPr>
        <p:blipFill>
          <a:blip r:embed="rId3"/>
          <a:stretch>
            <a:fillRect/>
          </a:stretch>
        </p:blipFill>
        <p:spPr>
          <a:xfrm>
            <a:off x="4469461" y="4445835"/>
            <a:ext cx="5177102" cy="3542208"/>
          </a:xfrm>
          <a:prstGeom prst="rect">
            <a:avLst/>
          </a:prstGeom>
        </p:spPr>
      </p:pic>
      <p:sp>
        <p:nvSpPr>
          <p:cNvPr id="16" name="Text 12">
            <a:extLst>
              <a:ext uri="{FF2B5EF4-FFF2-40B4-BE49-F238E27FC236}">
                <a16:creationId xmlns:a16="http://schemas.microsoft.com/office/drawing/2014/main" id="{567DE0EE-4856-D581-C1EF-A8B516D12EBA}"/>
              </a:ext>
            </a:extLst>
          </p:cNvPr>
          <p:cNvSpPr/>
          <p:nvPr/>
        </p:nvSpPr>
        <p:spPr>
          <a:xfrm>
            <a:off x="761762" y="2605705"/>
            <a:ext cx="6374487" cy="381714"/>
          </a:xfrm>
          <a:prstGeom prst="rect">
            <a:avLst/>
          </a:prstGeom>
          <a:noFill/>
          <a:ln/>
        </p:spPr>
        <p:txBody>
          <a:bodyPr wrap="square" lIns="0" tIns="0" rIns="0" bIns="0" rtlCol="0" anchor="t"/>
          <a:lstStyle/>
          <a:p>
            <a:pPr marL="0" indent="0">
              <a:lnSpc>
                <a:spcPts val="1500"/>
              </a:lnSpc>
              <a:buNone/>
            </a:pPr>
            <a:r>
              <a:rPr lang="en-US" sz="1400" dirty="0" err="1">
                <a:solidFill>
                  <a:srgbClr val="D9E1FF"/>
                </a:solidFill>
                <a:latin typeface="Arimo" pitchFamily="34" charset="0"/>
                <a:ea typeface="Arimo" pitchFamily="34" charset="-122"/>
                <a:cs typeface="Arimo" pitchFamily="34" charset="-120"/>
              </a:rPr>
              <a:t>InfinityLabs</a:t>
            </a:r>
            <a:r>
              <a:rPr lang="en-US" sz="1400" dirty="0">
                <a:solidFill>
                  <a:srgbClr val="D9E1FF"/>
                </a:solidFill>
                <a:latin typeface="Arimo" pitchFamily="34" charset="0"/>
                <a:ea typeface="Arimo" pitchFamily="34" charset="-122"/>
                <a:cs typeface="Arimo" pitchFamily="34" charset="-120"/>
              </a:rPr>
              <a:t> </a:t>
            </a:r>
            <a:r>
              <a:rPr lang="en-US" sz="1400" dirty="0" err="1">
                <a:solidFill>
                  <a:srgbClr val="D9E1FF"/>
                </a:solidFill>
                <a:latin typeface="Arimo" pitchFamily="34" charset="0"/>
                <a:ea typeface="Arimo" pitchFamily="34" charset="-122"/>
                <a:cs typeface="Arimo" pitchFamily="34" charset="-120"/>
              </a:rPr>
              <a:t>ile</a:t>
            </a:r>
            <a:r>
              <a:rPr lang="en-US" sz="1400" dirty="0">
                <a:solidFill>
                  <a:srgbClr val="D9E1FF"/>
                </a:solidFill>
                <a:latin typeface="Arimo" pitchFamily="34" charset="0"/>
                <a:ea typeface="Arimo" pitchFamily="34" charset="-122"/>
                <a:cs typeface="Arimo" pitchFamily="34" charset="-120"/>
              </a:rPr>
              <a:t> </a:t>
            </a:r>
            <a:r>
              <a:rPr lang="en-US" sz="1400" dirty="0" err="1">
                <a:solidFill>
                  <a:srgbClr val="D9E1FF"/>
                </a:solidFill>
                <a:latin typeface="Arimo" pitchFamily="34" charset="0"/>
                <a:ea typeface="Arimo" pitchFamily="34" charset="-122"/>
                <a:cs typeface="Arimo" pitchFamily="34" charset="-120"/>
              </a:rPr>
              <a:t>işbirliği</a:t>
            </a:r>
            <a:r>
              <a:rPr lang="en-US" sz="1400" dirty="0">
                <a:solidFill>
                  <a:srgbClr val="D9E1FF"/>
                </a:solidFill>
                <a:latin typeface="Arimo" pitchFamily="34" charset="0"/>
                <a:ea typeface="Arimo" pitchFamily="34" charset="-122"/>
                <a:cs typeface="Arimo" pitchFamily="34" charset="-120"/>
              </a:rPr>
              <a:t> </a:t>
            </a:r>
            <a:r>
              <a:rPr lang="en-US" sz="1400" dirty="0" err="1">
                <a:solidFill>
                  <a:srgbClr val="D9E1FF"/>
                </a:solidFill>
                <a:latin typeface="Arimo" pitchFamily="34" charset="0"/>
                <a:ea typeface="Arimo" pitchFamily="34" charset="-122"/>
                <a:cs typeface="Arimo" pitchFamily="34" charset="-120"/>
              </a:rPr>
              <a:t>yaparak</a:t>
            </a:r>
            <a:r>
              <a:rPr lang="en-US" sz="1400" dirty="0">
                <a:solidFill>
                  <a:srgbClr val="D9E1FF"/>
                </a:solidFill>
                <a:latin typeface="Arimo" pitchFamily="34" charset="0"/>
                <a:ea typeface="Arimo" pitchFamily="34" charset="-122"/>
                <a:cs typeface="Arimo" pitchFamily="34" charset="-120"/>
              </a:rPr>
              <a:t>, web </a:t>
            </a:r>
            <a:r>
              <a:rPr lang="en-US" sz="1400" dirty="0" err="1">
                <a:solidFill>
                  <a:srgbClr val="D9E1FF"/>
                </a:solidFill>
                <a:latin typeface="Arimo" pitchFamily="34" charset="0"/>
                <a:ea typeface="Arimo" pitchFamily="34" charset="-122"/>
                <a:cs typeface="Arimo" pitchFamily="34" charset="-120"/>
              </a:rPr>
              <a:t>tasarımı</a:t>
            </a:r>
            <a:r>
              <a:rPr lang="en-US" sz="1400" dirty="0">
                <a:solidFill>
                  <a:srgbClr val="D9E1FF"/>
                </a:solidFill>
                <a:latin typeface="Arimo" pitchFamily="34" charset="0"/>
                <a:ea typeface="Arimo" pitchFamily="34" charset="-122"/>
                <a:cs typeface="Arimo" pitchFamily="34" charset="-120"/>
              </a:rPr>
              <a:t> </a:t>
            </a:r>
            <a:r>
              <a:rPr lang="en-US" sz="1400" dirty="0" err="1">
                <a:solidFill>
                  <a:srgbClr val="D9E1FF"/>
                </a:solidFill>
                <a:latin typeface="Arimo" pitchFamily="34" charset="0"/>
                <a:ea typeface="Arimo" pitchFamily="34" charset="-122"/>
                <a:cs typeface="Arimo" pitchFamily="34" charset="-120"/>
              </a:rPr>
              <a:t>ve</a:t>
            </a:r>
            <a:r>
              <a:rPr lang="en-US" sz="1400" dirty="0">
                <a:solidFill>
                  <a:srgbClr val="D9E1FF"/>
                </a:solidFill>
                <a:latin typeface="Arimo" pitchFamily="34" charset="0"/>
                <a:ea typeface="Arimo" pitchFamily="34" charset="-122"/>
                <a:cs typeface="Arimo" pitchFamily="34" charset="-120"/>
              </a:rPr>
              <a:t> </a:t>
            </a:r>
            <a:r>
              <a:rPr lang="en-US" sz="1400" dirty="0" err="1">
                <a:solidFill>
                  <a:srgbClr val="D9E1FF"/>
                </a:solidFill>
                <a:latin typeface="Arimo" pitchFamily="34" charset="0"/>
                <a:ea typeface="Arimo" pitchFamily="34" charset="-122"/>
                <a:cs typeface="Arimo" pitchFamily="34" charset="-120"/>
              </a:rPr>
              <a:t>dijital</a:t>
            </a:r>
            <a:r>
              <a:rPr lang="en-US" sz="1400" dirty="0">
                <a:solidFill>
                  <a:srgbClr val="D9E1FF"/>
                </a:solidFill>
                <a:latin typeface="Arimo" pitchFamily="34" charset="0"/>
                <a:ea typeface="Arimo" pitchFamily="34" charset="-122"/>
                <a:cs typeface="Arimo" pitchFamily="34" charset="-120"/>
              </a:rPr>
              <a:t> </a:t>
            </a:r>
            <a:r>
              <a:rPr lang="en-US" sz="1400" dirty="0" err="1">
                <a:solidFill>
                  <a:srgbClr val="D9E1FF"/>
                </a:solidFill>
                <a:latin typeface="Arimo" pitchFamily="34" charset="0"/>
                <a:ea typeface="Arimo" pitchFamily="34" charset="-122"/>
                <a:cs typeface="Arimo" pitchFamily="34" charset="-120"/>
              </a:rPr>
              <a:t>yayıncılık</a:t>
            </a:r>
            <a:r>
              <a:rPr lang="en-US" sz="1400" dirty="0">
                <a:solidFill>
                  <a:srgbClr val="D9E1FF"/>
                </a:solidFill>
                <a:latin typeface="Arimo" pitchFamily="34" charset="0"/>
                <a:ea typeface="Arimo" pitchFamily="34" charset="-122"/>
                <a:cs typeface="Arimo" pitchFamily="34" charset="-120"/>
              </a:rPr>
              <a:t> </a:t>
            </a:r>
            <a:r>
              <a:rPr lang="en-US" sz="1400" dirty="0" err="1">
                <a:solidFill>
                  <a:srgbClr val="D9E1FF"/>
                </a:solidFill>
                <a:latin typeface="Arimo" pitchFamily="34" charset="0"/>
                <a:ea typeface="Arimo" pitchFamily="34" charset="-122"/>
                <a:cs typeface="Arimo" pitchFamily="34" charset="-120"/>
              </a:rPr>
              <a:t>hizmetlerini</a:t>
            </a:r>
            <a:r>
              <a:rPr lang="en-US" sz="1400" dirty="0">
                <a:solidFill>
                  <a:srgbClr val="D9E1FF"/>
                </a:solidFill>
                <a:latin typeface="Arimo" pitchFamily="34" charset="0"/>
                <a:ea typeface="Arimo" pitchFamily="34" charset="-122"/>
                <a:cs typeface="Arimo" pitchFamily="34" charset="-120"/>
              </a:rPr>
              <a:t> de </a:t>
            </a:r>
            <a:r>
              <a:rPr lang="en-US" sz="1400" dirty="0" err="1">
                <a:solidFill>
                  <a:srgbClr val="D9E1FF"/>
                </a:solidFill>
                <a:latin typeface="Arimo" pitchFamily="34" charset="0"/>
                <a:ea typeface="Arimo" pitchFamily="34" charset="-122"/>
                <a:cs typeface="Arimo" pitchFamily="34" charset="-120"/>
              </a:rPr>
              <a:t>müşterilerimize</a:t>
            </a:r>
            <a:r>
              <a:rPr lang="en-US" sz="1400" dirty="0">
                <a:solidFill>
                  <a:srgbClr val="D9E1FF"/>
                </a:solidFill>
                <a:latin typeface="Arimo" pitchFamily="34" charset="0"/>
                <a:ea typeface="Arimo" pitchFamily="34" charset="-122"/>
                <a:cs typeface="Arimo" pitchFamily="34" charset="-120"/>
              </a:rPr>
              <a:t> </a:t>
            </a:r>
            <a:r>
              <a:rPr lang="en-US" sz="1400" dirty="0" err="1">
                <a:solidFill>
                  <a:srgbClr val="D9E1FF"/>
                </a:solidFill>
                <a:latin typeface="Arimo" pitchFamily="34" charset="0"/>
                <a:ea typeface="Arimo" pitchFamily="34" charset="-122"/>
                <a:cs typeface="Arimo" pitchFamily="34" charset="-120"/>
              </a:rPr>
              <a:t>sunuyoruz</a:t>
            </a:r>
            <a:r>
              <a:rPr lang="en-US" sz="1400" dirty="0">
                <a:solidFill>
                  <a:srgbClr val="D9E1FF"/>
                </a:solidFill>
                <a:latin typeface="Arimo" pitchFamily="34" charset="0"/>
                <a:ea typeface="Arimo" pitchFamily="34" charset="-122"/>
                <a:cs typeface="Arimo" pitchFamily="34" charset="-120"/>
              </a:rPr>
              <a:t>.</a:t>
            </a:r>
            <a:endParaRPr lang="en-US" sz="1400" dirty="0"/>
          </a:p>
        </p:txBody>
      </p:sp>
      <p:pic>
        <p:nvPicPr>
          <p:cNvPr id="17" name="Picture 16" descr="A logo of a video game&#10;&#10;AI-generated content may be incorrect.">
            <a:extLst>
              <a:ext uri="{FF2B5EF4-FFF2-40B4-BE49-F238E27FC236}">
                <a16:creationId xmlns:a16="http://schemas.microsoft.com/office/drawing/2014/main" id="{B0425CA9-E027-2EB7-DB5F-F5FB118F984D}"/>
              </a:ext>
            </a:extLst>
          </p:cNvPr>
          <p:cNvPicPr>
            <a:picLocks noChangeAspect="1"/>
          </p:cNvPicPr>
          <p:nvPr/>
        </p:nvPicPr>
        <p:blipFill>
          <a:blip r:embed="rId4"/>
          <a:srcRect l="32051" t="19126" r="32269" b="46346"/>
          <a:stretch/>
        </p:blipFill>
        <p:spPr>
          <a:xfrm>
            <a:off x="0" y="7368806"/>
            <a:ext cx="889487" cy="860794"/>
          </a:xfrm>
          <a:prstGeom prst="rect">
            <a:avLst/>
          </a:prstGeom>
        </p:spPr>
      </p:pic>
      <p:pic>
        <p:nvPicPr>
          <p:cNvPr id="18" name="Picture 17">
            <a:extLst>
              <a:ext uri="{FF2B5EF4-FFF2-40B4-BE49-F238E27FC236}">
                <a16:creationId xmlns:a16="http://schemas.microsoft.com/office/drawing/2014/main" id="{6A638900-16EB-F47F-9AC2-4C3069470453}"/>
              </a:ext>
            </a:extLst>
          </p:cNvPr>
          <p:cNvPicPr>
            <a:picLocks noChangeAspect="1"/>
          </p:cNvPicPr>
          <p:nvPr/>
        </p:nvPicPr>
        <p:blipFill>
          <a:blip r:embed="rId5"/>
          <a:stretch>
            <a:fillRect/>
          </a:stretch>
        </p:blipFill>
        <p:spPr>
          <a:xfrm>
            <a:off x="12871048" y="7799203"/>
            <a:ext cx="1759352" cy="390580"/>
          </a:xfrm>
          <a:prstGeom prst="rect">
            <a:avLst/>
          </a:prstGeom>
        </p:spPr>
      </p:pic>
    </p:spTree>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2374940"/>
            <a:ext cx="7661910" cy="704017"/>
          </a:xfrm>
          <a:prstGeom prst="rect">
            <a:avLst/>
          </a:prstGeom>
          <a:noFill/>
          <a:ln/>
        </p:spPr>
        <p:txBody>
          <a:bodyPr wrap="none" lIns="0" tIns="0" rIns="0" bIns="0" rtlCol="0" anchor="t"/>
          <a:lstStyle/>
          <a:p>
            <a:pPr marL="0" indent="0">
              <a:lnSpc>
                <a:spcPts val="5500"/>
              </a:lnSpc>
              <a:buNone/>
            </a:pPr>
            <a:r>
              <a:rPr lang="en-US" sz="4400" b="1" dirty="0">
                <a:solidFill>
                  <a:srgbClr val="FFFFFF"/>
                </a:solidFill>
                <a:latin typeface="Syne Bold" pitchFamily="34" charset="0"/>
                <a:ea typeface="Syne Bold" pitchFamily="34" charset="-122"/>
                <a:cs typeface="Syne Bold" pitchFamily="34" charset="-120"/>
              </a:rPr>
              <a:t>Nebula Games İşbirlikleri</a:t>
            </a:r>
            <a:endParaRPr lang="en-US" sz="4400" dirty="0"/>
          </a:p>
        </p:txBody>
      </p:sp>
      <p:pic>
        <p:nvPicPr>
          <p:cNvPr id="16" name="Picture 15" descr="A black and silver infinity symbol&#10;&#10;AI-generated content may be incorrect.">
            <a:extLst>
              <a:ext uri="{FF2B5EF4-FFF2-40B4-BE49-F238E27FC236}">
                <a16:creationId xmlns:a16="http://schemas.microsoft.com/office/drawing/2014/main" id="{BED0AFF2-893E-594A-4102-33CC47A9DF8B}"/>
              </a:ext>
            </a:extLst>
          </p:cNvPr>
          <p:cNvPicPr>
            <a:picLocks noChangeAspect="1"/>
          </p:cNvPicPr>
          <p:nvPr/>
        </p:nvPicPr>
        <p:blipFill>
          <a:blip r:embed="rId3"/>
          <a:srcRect t="26332" b="32564"/>
          <a:stretch/>
        </p:blipFill>
        <p:spPr>
          <a:xfrm>
            <a:off x="87814" y="3705039"/>
            <a:ext cx="4016597" cy="1128878"/>
          </a:xfrm>
          <a:prstGeom prst="rect">
            <a:avLst/>
          </a:prstGeom>
        </p:spPr>
      </p:pic>
      <p:pic>
        <p:nvPicPr>
          <p:cNvPr id="1026" name="Picture 2" descr="Epic Games – Wikipedia">
            <a:extLst>
              <a:ext uri="{FF2B5EF4-FFF2-40B4-BE49-F238E27FC236}">
                <a16:creationId xmlns:a16="http://schemas.microsoft.com/office/drawing/2014/main" id="{469BEE72-31DB-087F-F384-FB43137C3D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1299" y="3746383"/>
            <a:ext cx="972525" cy="11288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ws game tech | medianet berlinbrandenburg e.V.">
            <a:extLst>
              <a:ext uri="{FF2B5EF4-FFF2-40B4-BE49-F238E27FC236}">
                <a16:creationId xmlns:a16="http://schemas.microsoft.com/office/drawing/2014/main" id="{0F03B04F-FCB8-15C0-61E8-E66212F08F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5387" y="3464866"/>
            <a:ext cx="2393998" cy="14363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OG - YouTube">
            <a:extLst>
              <a:ext uri="{FF2B5EF4-FFF2-40B4-BE49-F238E27FC236}">
                <a16:creationId xmlns:a16="http://schemas.microsoft.com/office/drawing/2014/main" id="{02188715-62BF-F15A-339C-097B1A6C61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9634" y="3712825"/>
            <a:ext cx="1121092" cy="11210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50 million - YouTube Blog">
            <a:extLst>
              <a:ext uri="{FF2B5EF4-FFF2-40B4-BE49-F238E27FC236}">
                <a16:creationId xmlns:a16="http://schemas.microsoft.com/office/drawing/2014/main" id="{36B69ADA-541E-7E32-CA09-81D2EC2B0A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9479" y="5295205"/>
            <a:ext cx="1609427" cy="160942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igiPen Institute of Technology's Angela Kugler Discusses Their Innovative  and Thorough Approach to Game Development Education | Animation Career  Review">
            <a:extLst>
              <a:ext uri="{FF2B5EF4-FFF2-40B4-BE49-F238E27FC236}">
                <a16:creationId xmlns:a16="http://schemas.microsoft.com/office/drawing/2014/main" id="{E0198636-AC47-02B0-7079-09C96FCB1A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3246" y="5743254"/>
            <a:ext cx="4036321" cy="96871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stanbul Teknik Universitesi: Detmolder Schule für Gestaltung - TH OWL">
            <a:extLst>
              <a:ext uri="{FF2B5EF4-FFF2-40B4-BE49-F238E27FC236}">
                <a16:creationId xmlns:a16="http://schemas.microsoft.com/office/drawing/2014/main" id="{049C0BD4-2EF0-61E2-3350-B3F1B364C9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12874" y="5467785"/>
            <a:ext cx="1912624" cy="143684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logo of a video game&#10;&#10;AI-generated content may be incorrect.">
            <a:extLst>
              <a:ext uri="{FF2B5EF4-FFF2-40B4-BE49-F238E27FC236}">
                <a16:creationId xmlns:a16="http://schemas.microsoft.com/office/drawing/2014/main" id="{E53DD91C-7625-8A0E-8A58-49BBE6806E4B}"/>
              </a:ext>
            </a:extLst>
          </p:cNvPr>
          <p:cNvPicPr>
            <a:picLocks noChangeAspect="1"/>
          </p:cNvPicPr>
          <p:nvPr/>
        </p:nvPicPr>
        <p:blipFill>
          <a:blip r:embed="rId10"/>
          <a:srcRect l="32051" t="19126" r="32269" b="46346"/>
          <a:stretch/>
        </p:blipFill>
        <p:spPr>
          <a:xfrm>
            <a:off x="0" y="7368806"/>
            <a:ext cx="889487" cy="860794"/>
          </a:xfrm>
          <a:prstGeom prst="rect">
            <a:avLst/>
          </a:prstGeom>
        </p:spPr>
      </p:pic>
      <p:pic>
        <p:nvPicPr>
          <p:cNvPr id="18" name="Picture 17">
            <a:extLst>
              <a:ext uri="{FF2B5EF4-FFF2-40B4-BE49-F238E27FC236}">
                <a16:creationId xmlns:a16="http://schemas.microsoft.com/office/drawing/2014/main" id="{B26EE592-85B4-2BB8-AABE-49EC39001CE1}"/>
              </a:ext>
            </a:extLst>
          </p:cNvPr>
          <p:cNvPicPr>
            <a:picLocks noChangeAspect="1"/>
          </p:cNvPicPr>
          <p:nvPr/>
        </p:nvPicPr>
        <p:blipFill>
          <a:blip r:embed="rId11"/>
          <a:stretch>
            <a:fillRect/>
          </a:stretch>
        </p:blipFill>
        <p:spPr>
          <a:xfrm>
            <a:off x="12871048" y="7799203"/>
            <a:ext cx="1759352" cy="390580"/>
          </a:xfrm>
          <a:prstGeom prst="rect">
            <a:avLst/>
          </a:prstGeom>
        </p:spPr>
      </p:pic>
      <p:pic>
        <p:nvPicPr>
          <p:cNvPr id="4" name="Picture 3" descr="A white letter on a black background&#10;&#10;AI-generated content may be incorrect.">
            <a:extLst>
              <a:ext uri="{FF2B5EF4-FFF2-40B4-BE49-F238E27FC236}">
                <a16:creationId xmlns:a16="http://schemas.microsoft.com/office/drawing/2014/main" id="{D6D7C8E4-8C3A-71BB-6D6E-213D56FCAF15}"/>
              </a:ext>
            </a:extLst>
          </p:cNvPr>
          <p:cNvPicPr>
            <a:picLocks noChangeAspect="1"/>
          </p:cNvPicPr>
          <p:nvPr/>
        </p:nvPicPr>
        <p:blipFill>
          <a:blip r:embed="rId12"/>
          <a:stretch>
            <a:fillRect/>
          </a:stretch>
        </p:blipFill>
        <p:spPr>
          <a:xfrm>
            <a:off x="10190975" y="3872639"/>
            <a:ext cx="3714750" cy="571500"/>
          </a:xfrm>
          <a:prstGeom prst="rect">
            <a:avLst/>
          </a:prstGeom>
        </p:spPr>
      </p:pic>
      <p:pic>
        <p:nvPicPr>
          <p:cNvPr id="6" name="Picture 5" descr="A yellow rectangular sign with a white star and black letters&#10;&#10;AI-generated content may be incorrect.">
            <a:extLst>
              <a:ext uri="{FF2B5EF4-FFF2-40B4-BE49-F238E27FC236}">
                <a16:creationId xmlns:a16="http://schemas.microsoft.com/office/drawing/2014/main" id="{03F9B2DF-63B8-5B61-335A-0E89F0FD51D8}"/>
              </a:ext>
            </a:extLst>
          </p:cNvPr>
          <p:cNvPicPr>
            <a:picLocks noChangeAspect="1"/>
          </p:cNvPicPr>
          <p:nvPr/>
        </p:nvPicPr>
        <p:blipFill>
          <a:blip r:embed="rId13"/>
          <a:stretch>
            <a:fillRect/>
          </a:stretch>
        </p:blipFill>
        <p:spPr>
          <a:xfrm>
            <a:off x="10468805" y="5581045"/>
            <a:ext cx="3159091" cy="1436399"/>
          </a:xfrm>
          <a:prstGeom prst="rect">
            <a:avLst/>
          </a:prstGeom>
        </p:spPr>
      </p:pic>
      <p:sp>
        <p:nvSpPr>
          <p:cNvPr id="7" name="Text 0">
            <a:extLst>
              <a:ext uri="{FF2B5EF4-FFF2-40B4-BE49-F238E27FC236}">
                <a16:creationId xmlns:a16="http://schemas.microsoft.com/office/drawing/2014/main" id="{F413358E-16C7-C3FF-44B2-ADEE1D406A6C}"/>
              </a:ext>
            </a:extLst>
          </p:cNvPr>
          <p:cNvSpPr/>
          <p:nvPr/>
        </p:nvSpPr>
        <p:spPr>
          <a:xfrm>
            <a:off x="6605226" y="7553960"/>
            <a:ext cx="1419948" cy="529903"/>
          </a:xfrm>
          <a:prstGeom prst="rect">
            <a:avLst/>
          </a:prstGeom>
          <a:noFill/>
          <a:ln/>
        </p:spPr>
        <p:txBody>
          <a:bodyPr wrap="none" lIns="0" tIns="0" rIns="0" bIns="0" rtlCol="0" anchor="t"/>
          <a:lstStyle/>
          <a:p>
            <a:pPr marL="0" indent="0" algn="ctr">
              <a:lnSpc>
                <a:spcPts val="5500"/>
              </a:lnSpc>
              <a:buNone/>
            </a:pPr>
            <a:r>
              <a:rPr lang="en-US" sz="1600" b="1" dirty="0" err="1">
                <a:solidFill>
                  <a:srgbClr val="FFFFFF"/>
                </a:solidFill>
                <a:latin typeface="Syne Bold" pitchFamily="34" charset="0"/>
                <a:ea typeface="Syne Bold" pitchFamily="34" charset="-122"/>
              </a:rPr>
              <a:t>ve</a:t>
            </a:r>
            <a:r>
              <a:rPr lang="en-US" sz="1600" b="1" dirty="0">
                <a:solidFill>
                  <a:srgbClr val="FFFFFF"/>
                </a:solidFill>
                <a:latin typeface="Syne Bold" pitchFamily="34" charset="0"/>
                <a:ea typeface="Syne Bold" pitchFamily="34" charset="-122"/>
              </a:rPr>
              <a:t> </a:t>
            </a:r>
            <a:r>
              <a:rPr lang="en-US" sz="1600" b="1" dirty="0" err="1">
                <a:solidFill>
                  <a:srgbClr val="FFFFFF"/>
                </a:solidFill>
                <a:latin typeface="Syne Bold" pitchFamily="34" charset="0"/>
                <a:ea typeface="Syne Bold" pitchFamily="34" charset="-122"/>
              </a:rPr>
              <a:t>daha</a:t>
            </a:r>
            <a:r>
              <a:rPr lang="en-US" sz="1600" b="1" dirty="0">
                <a:solidFill>
                  <a:srgbClr val="FFFFFF"/>
                </a:solidFill>
                <a:latin typeface="Syne Bold" pitchFamily="34" charset="0"/>
                <a:ea typeface="Syne Bold" pitchFamily="34" charset="-122"/>
              </a:rPr>
              <a:t> </a:t>
            </a:r>
            <a:r>
              <a:rPr lang="en-US" sz="1600" b="1" dirty="0" err="1">
                <a:solidFill>
                  <a:srgbClr val="FFFFFF"/>
                </a:solidFill>
                <a:latin typeface="Syne Bold" pitchFamily="34" charset="0"/>
                <a:ea typeface="Syne Bold" pitchFamily="34" charset="-122"/>
              </a:rPr>
              <a:t>fazla</a:t>
            </a:r>
            <a:r>
              <a:rPr lang="tr-TR" sz="1600" b="1" dirty="0">
                <a:solidFill>
                  <a:srgbClr val="FFFFFF"/>
                </a:solidFill>
                <a:latin typeface="Syne Bold" pitchFamily="34" charset="0"/>
                <a:ea typeface="Syne Bold" pitchFamily="34" charset="-122"/>
              </a:rPr>
              <a:t>sı...</a:t>
            </a:r>
            <a:endParaRPr lang="en-US" sz="1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837724" y="1663541"/>
            <a:ext cx="12590145" cy="704017"/>
          </a:xfrm>
          <a:prstGeom prst="rect">
            <a:avLst/>
          </a:prstGeom>
          <a:noFill/>
          <a:ln/>
        </p:spPr>
        <p:txBody>
          <a:bodyPr wrap="none" lIns="0" tIns="0" rIns="0" bIns="0" rtlCol="0" anchor="t"/>
          <a:lstStyle/>
          <a:p>
            <a:pPr marL="0" indent="0">
              <a:lnSpc>
                <a:spcPts val="5500"/>
              </a:lnSpc>
              <a:buNone/>
            </a:pPr>
            <a:r>
              <a:rPr lang="en-US" sz="4400" b="1" dirty="0">
                <a:solidFill>
                  <a:srgbClr val="FFFFFF"/>
                </a:solidFill>
                <a:latin typeface="Syne Bold" pitchFamily="34" charset="0"/>
                <a:ea typeface="Syne Bold" pitchFamily="34" charset="-122"/>
                <a:cs typeface="Syne Bold" pitchFamily="34" charset="-120"/>
              </a:rPr>
              <a:t>Teknolojilerimiz ve Geliştirme Araçlarımız</a:t>
            </a:r>
            <a:endParaRPr lang="en-US" sz="4400" dirty="0"/>
          </a:p>
        </p:txBody>
      </p:sp>
      <p:sp>
        <p:nvSpPr>
          <p:cNvPr id="3" name="Shape 1"/>
          <p:cNvSpPr/>
          <p:nvPr/>
        </p:nvSpPr>
        <p:spPr>
          <a:xfrm>
            <a:off x="837724" y="2846308"/>
            <a:ext cx="6357818" cy="1740218"/>
          </a:xfrm>
          <a:prstGeom prst="roundRect">
            <a:avLst>
              <a:gd name="adj" fmla="val 2063"/>
            </a:avLst>
          </a:prstGeom>
          <a:solidFill>
            <a:srgbClr val="2B2952"/>
          </a:solidFill>
          <a:ln/>
        </p:spPr>
        <p:txBody>
          <a:bodyPr/>
          <a:lstStyle/>
          <a:p>
            <a:endParaRPr lang="en-DE"/>
          </a:p>
        </p:txBody>
      </p:sp>
      <p:sp>
        <p:nvSpPr>
          <p:cNvPr id="4" name="Text 2"/>
          <p:cNvSpPr/>
          <p:nvPr/>
        </p:nvSpPr>
        <p:spPr>
          <a:xfrm>
            <a:off x="1077039" y="3085624"/>
            <a:ext cx="2816185" cy="351949"/>
          </a:xfrm>
          <a:prstGeom prst="rect">
            <a:avLst/>
          </a:prstGeom>
          <a:noFill/>
          <a:ln/>
        </p:spPr>
        <p:txBody>
          <a:bodyPr wrap="none" lIns="0" tIns="0" rIns="0" bIns="0" rtlCol="0" anchor="t"/>
          <a:lstStyle/>
          <a:p>
            <a:pPr marL="0" indent="0">
              <a:lnSpc>
                <a:spcPts val="2750"/>
              </a:lnSpc>
              <a:buNone/>
            </a:pPr>
            <a:r>
              <a:rPr lang="en-US" sz="2200" b="1" dirty="0">
                <a:solidFill>
                  <a:srgbClr val="D9E1FF"/>
                </a:solidFill>
                <a:latin typeface="Syne Bold" pitchFamily="34" charset="0"/>
                <a:ea typeface="Syne Bold" pitchFamily="34" charset="-122"/>
                <a:cs typeface="Syne Bold" pitchFamily="34" charset="-120"/>
              </a:rPr>
              <a:t>Oyun Motorları</a:t>
            </a:r>
            <a:endParaRPr lang="en-US" sz="2200" dirty="0"/>
          </a:p>
        </p:txBody>
      </p:sp>
      <p:sp>
        <p:nvSpPr>
          <p:cNvPr id="5" name="Text 3"/>
          <p:cNvSpPr/>
          <p:nvPr/>
        </p:nvSpPr>
        <p:spPr>
          <a:xfrm>
            <a:off x="1077039" y="3581162"/>
            <a:ext cx="5879187" cy="766048"/>
          </a:xfrm>
          <a:prstGeom prst="rect">
            <a:avLst/>
          </a:prstGeom>
          <a:noFill/>
          <a:ln/>
        </p:spPr>
        <p:txBody>
          <a:bodyPr wrap="square" lIns="0" tIns="0" rIns="0" bIns="0" rtlCol="0" anchor="t"/>
          <a:lstStyle/>
          <a:p>
            <a:pPr marL="0" indent="0">
              <a:lnSpc>
                <a:spcPts val="3000"/>
              </a:lnSpc>
              <a:buNone/>
            </a:pPr>
            <a:r>
              <a:rPr lang="en-US" sz="1850" dirty="0">
                <a:solidFill>
                  <a:srgbClr val="D9E1FF"/>
                </a:solidFill>
                <a:latin typeface="Arimo" pitchFamily="34" charset="0"/>
                <a:ea typeface="Arimo" pitchFamily="34" charset="-122"/>
                <a:cs typeface="Arimo" pitchFamily="34" charset="-120"/>
              </a:rPr>
              <a:t>Nebula Games, oyun geliştirme için Unreal Engine ve Unity gibi en son teknoloji motorlarını kullanmaktadır.</a:t>
            </a:r>
            <a:endParaRPr lang="en-US" sz="1850" dirty="0"/>
          </a:p>
        </p:txBody>
      </p:sp>
      <p:sp>
        <p:nvSpPr>
          <p:cNvPr id="6" name="Shape 4"/>
          <p:cNvSpPr/>
          <p:nvPr/>
        </p:nvSpPr>
        <p:spPr>
          <a:xfrm>
            <a:off x="7434858" y="2846308"/>
            <a:ext cx="6357818" cy="1740218"/>
          </a:xfrm>
          <a:prstGeom prst="roundRect">
            <a:avLst>
              <a:gd name="adj" fmla="val 2063"/>
            </a:avLst>
          </a:prstGeom>
          <a:solidFill>
            <a:srgbClr val="2B2952"/>
          </a:solidFill>
          <a:ln/>
        </p:spPr>
        <p:txBody>
          <a:bodyPr/>
          <a:lstStyle/>
          <a:p>
            <a:endParaRPr lang="en-DE"/>
          </a:p>
        </p:txBody>
      </p:sp>
      <p:sp>
        <p:nvSpPr>
          <p:cNvPr id="7" name="Text 5"/>
          <p:cNvSpPr/>
          <p:nvPr/>
        </p:nvSpPr>
        <p:spPr>
          <a:xfrm>
            <a:off x="7674173" y="3085624"/>
            <a:ext cx="3077051" cy="351949"/>
          </a:xfrm>
          <a:prstGeom prst="rect">
            <a:avLst/>
          </a:prstGeom>
          <a:noFill/>
          <a:ln/>
        </p:spPr>
        <p:txBody>
          <a:bodyPr wrap="none" lIns="0" tIns="0" rIns="0" bIns="0" rtlCol="0" anchor="t"/>
          <a:lstStyle/>
          <a:p>
            <a:pPr marL="0" indent="0">
              <a:lnSpc>
                <a:spcPts val="2750"/>
              </a:lnSpc>
              <a:buNone/>
            </a:pPr>
            <a:r>
              <a:rPr lang="en-US" sz="2200" b="1" dirty="0">
                <a:solidFill>
                  <a:srgbClr val="D9E1FF"/>
                </a:solidFill>
                <a:latin typeface="Syne Bold" pitchFamily="34" charset="0"/>
                <a:ea typeface="Syne Bold" pitchFamily="34" charset="-122"/>
                <a:cs typeface="Syne Bold" pitchFamily="34" charset="-120"/>
              </a:rPr>
              <a:t>Programlama Dilleri</a:t>
            </a:r>
            <a:endParaRPr lang="en-US" sz="2200" dirty="0"/>
          </a:p>
        </p:txBody>
      </p:sp>
      <p:sp>
        <p:nvSpPr>
          <p:cNvPr id="8" name="Text 6"/>
          <p:cNvSpPr/>
          <p:nvPr/>
        </p:nvSpPr>
        <p:spPr>
          <a:xfrm>
            <a:off x="7674173" y="3581162"/>
            <a:ext cx="5879187" cy="766048"/>
          </a:xfrm>
          <a:prstGeom prst="rect">
            <a:avLst/>
          </a:prstGeom>
          <a:noFill/>
          <a:ln/>
        </p:spPr>
        <p:txBody>
          <a:bodyPr wrap="square" lIns="0" tIns="0" rIns="0" bIns="0" rtlCol="0" anchor="t"/>
          <a:lstStyle/>
          <a:p>
            <a:pPr marL="0" indent="0">
              <a:lnSpc>
                <a:spcPts val="3000"/>
              </a:lnSpc>
              <a:buNone/>
            </a:pPr>
            <a:r>
              <a:rPr lang="en-US" sz="1850" dirty="0">
                <a:solidFill>
                  <a:srgbClr val="D9E1FF"/>
                </a:solidFill>
                <a:latin typeface="Arimo" pitchFamily="34" charset="0"/>
                <a:ea typeface="Arimo" pitchFamily="34" charset="-122"/>
                <a:cs typeface="Arimo" pitchFamily="34" charset="-120"/>
              </a:rPr>
              <a:t>Proje ihtiyaçlarına göre C#, Python ve JavaScript gibi farklı programlama dillerini kullanıyoruz.</a:t>
            </a:r>
            <a:endParaRPr lang="en-US" sz="1850" dirty="0"/>
          </a:p>
        </p:txBody>
      </p:sp>
      <p:sp>
        <p:nvSpPr>
          <p:cNvPr id="9" name="Shape 7"/>
          <p:cNvSpPr/>
          <p:nvPr/>
        </p:nvSpPr>
        <p:spPr>
          <a:xfrm>
            <a:off x="837724" y="4825841"/>
            <a:ext cx="6357818" cy="1872910"/>
          </a:xfrm>
          <a:prstGeom prst="roundRect">
            <a:avLst>
              <a:gd name="adj" fmla="val 2063"/>
            </a:avLst>
          </a:prstGeom>
          <a:solidFill>
            <a:srgbClr val="2B2952"/>
          </a:solidFill>
          <a:ln/>
        </p:spPr>
        <p:txBody>
          <a:bodyPr/>
          <a:lstStyle/>
          <a:p>
            <a:endParaRPr lang="en-DE"/>
          </a:p>
        </p:txBody>
      </p:sp>
      <p:sp>
        <p:nvSpPr>
          <p:cNvPr id="10" name="Text 8"/>
          <p:cNvSpPr/>
          <p:nvPr/>
        </p:nvSpPr>
        <p:spPr>
          <a:xfrm>
            <a:off x="1077039" y="5065157"/>
            <a:ext cx="2816185" cy="351949"/>
          </a:xfrm>
          <a:prstGeom prst="rect">
            <a:avLst/>
          </a:prstGeom>
          <a:noFill/>
          <a:ln/>
        </p:spPr>
        <p:txBody>
          <a:bodyPr wrap="none" lIns="0" tIns="0" rIns="0" bIns="0" rtlCol="0" anchor="t"/>
          <a:lstStyle/>
          <a:p>
            <a:pPr marL="0" indent="0">
              <a:lnSpc>
                <a:spcPts val="2750"/>
              </a:lnSpc>
              <a:buNone/>
            </a:pPr>
            <a:r>
              <a:rPr lang="en-US" sz="2200" b="1" dirty="0">
                <a:solidFill>
                  <a:srgbClr val="D9E1FF"/>
                </a:solidFill>
                <a:latin typeface="Syne Bold" pitchFamily="34" charset="0"/>
                <a:ea typeface="Syne Bold" pitchFamily="34" charset="-122"/>
                <a:cs typeface="Syne Bold" pitchFamily="34" charset="-120"/>
              </a:rPr>
              <a:t>Versiyon Kontrol</a:t>
            </a:r>
            <a:endParaRPr lang="en-US" sz="2200" dirty="0"/>
          </a:p>
        </p:txBody>
      </p:sp>
      <p:sp>
        <p:nvSpPr>
          <p:cNvPr id="11" name="Text 9"/>
          <p:cNvSpPr/>
          <p:nvPr/>
        </p:nvSpPr>
        <p:spPr>
          <a:xfrm>
            <a:off x="1077039" y="5460336"/>
            <a:ext cx="5879187" cy="766048"/>
          </a:xfrm>
          <a:prstGeom prst="rect">
            <a:avLst/>
          </a:prstGeom>
          <a:noFill/>
          <a:ln/>
        </p:spPr>
        <p:txBody>
          <a:bodyPr wrap="square" lIns="0" tIns="0" rIns="0" bIns="0" rtlCol="0" anchor="t"/>
          <a:lstStyle/>
          <a:p>
            <a:pPr marL="0" indent="0">
              <a:lnSpc>
                <a:spcPts val="3000"/>
              </a:lnSpc>
              <a:buNone/>
            </a:pPr>
            <a:r>
              <a:rPr lang="en-US" sz="1850" dirty="0">
                <a:solidFill>
                  <a:srgbClr val="D9E1FF"/>
                </a:solidFill>
                <a:latin typeface="Arimo" pitchFamily="34" charset="0"/>
                <a:ea typeface="Arimo" pitchFamily="34" charset="-122"/>
                <a:cs typeface="Arimo" pitchFamily="34" charset="-120"/>
              </a:rPr>
              <a:t>Git </a:t>
            </a:r>
            <a:r>
              <a:rPr lang="en-US" sz="1850" dirty="0" err="1">
                <a:solidFill>
                  <a:srgbClr val="D9E1FF"/>
                </a:solidFill>
                <a:latin typeface="Arimo" pitchFamily="34" charset="0"/>
                <a:ea typeface="Arimo" pitchFamily="34" charset="-122"/>
                <a:cs typeface="Arimo" pitchFamily="34" charset="-120"/>
              </a:rPr>
              <a:t>ve</a:t>
            </a:r>
            <a:r>
              <a:rPr lang="en-US" sz="1850" dirty="0">
                <a:solidFill>
                  <a:srgbClr val="D9E1FF"/>
                </a:solidFill>
                <a:latin typeface="Arimo" pitchFamily="34" charset="0"/>
                <a:ea typeface="Arimo" pitchFamily="34" charset="-122"/>
                <a:cs typeface="Arimo" pitchFamily="34" charset="-120"/>
              </a:rPr>
              <a:t> GitHub (</a:t>
            </a:r>
            <a:r>
              <a:rPr lang="en-US" sz="1850" dirty="0" err="1">
                <a:solidFill>
                  <a:srgbClr val="D9E1FF"/>
                </a:solidFill>
                <a:latin typeface="Arimo" pitchFamily="34" charset="0"/>
                <a:ea typeface="Arimo" pitchFamily="34" charset="-122"/>
                <a:cs typeface="Arimo" pitchFamily="34" charset="-120"/>
              </a:rPr>
              <a:t>nadirende</a:t>
            </a:r>
            <a:r>
              <a:rPr lang="en-US" sz="1850" dirty="0">
                <a:solidFill>
                  <a:srgbClr val="D9E1FF"/>
                </a:solidFill>
                <a:latin typeface="Arimo" pitchFamily="34" charset="0"/>
                <a:ea typeface="Arimo" pitchFamily="34" charset="-122"/>
                <a:cs typeface="Arimo" pitchFamily="34" charset="-120"/>
              </a:rPr>
              <a:t> Discord) gibi araçları kullanarak kodlarımızı yönetme, sürümleme ve ekip iş birliğini sağlıyoruz.</a:t>
            </a:r>
            <a:endParaRPr lang="en-US" sz="1850" dirty="0"/>
          </a:p>
        </p:txBody>
      </p:sp>
      <p:sp>
        <p:nvSpPr>
          <p:cNvPr id="12" name="Shape 10"/>
          <p:cNvSpPr/>
          <p:nvPr/>
        </p:nvSpPr>
        <p:spPr>
          <a:xfrm>
            <a:off x="7434858" y="4825841"/>
            <a:ext cx="6357818" cy="1872910"/>
          </a:xfrm>
          <a:prstGeom prst="roundRect">
            <a:avLst>
              <a:gd name="adj" fmla="val 2063"/>
            </a:avLst>
          </a:prstGeom>
          <a:solidFill>
            <a:srgbClr val="2B2952"/>
          </a:solidFill>
          <a:ln/>
        </p:spPr>
        <p:txBody>
          <a:bodyPr/>
          <a:lstStyle/>
          <a:p>
            <a:endParaRPr lang="en-DE"/>
          </a:p>
        </p:txBody>
      </p:sp>
      <p:sp>
        <p:nvSpPr>
          <p:cNvPr id="13" name="Text 11"/>
          <p:cNvSpPr/>
          <p:nvPr/>
        </p:nvSpPr>
        <p:spPr>
          <a:xfrm>
            <a:off x="7674173" y="5065157"/>
            <a:ext cx="2816185" cy="351949"/>
          </a:xfrm>
          <a:prstGeom prst="rect">
            <a:avLst/>
          </a:prstGeom>
          <a:noFill/>
          <a:ln/>
        </p:spPr>
        <p:txBody>
          <a:bodyPr wrap="none" lIns="0" tIns="0" rIns="0" bIns="0" rtlCol="0" anchor="t"/>
          <a:lstStyle/>
          <a:p>
            <a:pPr marL="0" indent="0">
              <a:lnSpc>
                <a:spcPts val="2750"/>
              </a:lnSpc>
              <a:buNone/>
            </a:pPr>
            <a:r>
              <a:rPr lang="en-US" sz="2200" b="1" dirty="0">
                <a:solidFill>
                  <a:srgbClr val="D9E1FF"/>
                </a:solidFill>
                <a:latin typeface="Syne Bold" pitchFamily="34" charset="0"/>
                <a:ea typeface="Syne Bold" pitchFamily="34" charset="-122"/>
                <a:cs typeface="Syne Bold" pitchFamily="34" charset="-120"/>
              </a:rPr>
              <a:t>Ek Araçlar</a:t>
            </a:r>
            <a:endParaRPr lang="en-US" sz="2200" dirty="0"/>
          </a:p>
        </p:txBody>
      </p:sp>
      <p:sp>
        <p:nvSpPr>
          <p:cNvPr id="14" name="Text 12"/>
          <p:cNvSpPr/>
          <p:nvPr/>
        </p:nvSpPr>
        <p:spPr>
          <a:xfrm>
            <a:off x="7674173" y="5560695"/>
            <a:ext cx="5879187" cy="766048"/>
          </a:xfrm>
          <a:prstGeom prst="rect">
            <a:avLst/>
          </a:prstGeom>
          <a:noFill/>
          <a:ln/>
        </p:spPr>
        <p:txBody>
          <a:bodyPr wrap="square" lIns="0" tIns="0" rIns="0" bIns="0" rtlCol="0" anchor="t"/>
          <a:lstStyle/>
          <a:p>
            <a:pPr marL="0" indent="0">
              <a:lnSpc>
                <a:spcPts val="3000"/>
              </a:lnSpc>
              <a:buNone/>
            </a:pPr>
            <a:r>
              <a:rPr lang="en-US" sz="1850" dirty="0">
                <a:solidFill>
                  <a:srgbClr val="D9E1FF"/>
                </a:solidFill>
                <a:latin typeface="Arimo" pitchFamily="34" charset="0"/>
                <a:ea typeface="Arimo" pitchFamily="34" charset="-122"/>
                <a:cs typeface="Arimo" pitchFamily="34" charset="-120"/>
              </a:rPr>
              <a:t>Son </a:t>
            </a:r>
            <a:r>
              <a:rPr lang="en-US" sz="1850" dirty="0" err="1">
                <a:solidFill>
                  <a:srgbClr val="D9E1FF"/>
                </a:solidFill>
                <a:latin typeface="Arimo" pitchFamily="34" charset="0"/>
                <a:ea typeface="Arimo" pitchFamily="34" charset="-122"/>
                <a:cs typeface="Arimo" pitchFamily="34" charset="-120"/>
              </a:rPr>
              <a:t>zamanlarda</a:t>
            </a:r>
            <a:r>
              <a:rPr lang="en-US" sz="1850" dirty="0">
                <a:solidFill>
                  <a:srgbClr val="D9E1FF"/>
                </a:solidFill>
                <a:latin typeface="Arimo" pitchFamily="34" charset="0"/>
                <a:ea typeface="Arimo" pitchFamily="34" charset="-122"/>
                <a:cs typeface="Arimo" pitchFamily="34" charset="-120"/>
              </a:rPr>
              <a:t> 3D modelleme, ses tasarımı ve yapay zeka gibi alanlarda uzmanlaşmış ek araçlar kullanıyoruz.</a:t>
            </a:r>
            <a:endParaRPr lang="en-US" sz="1850" dirty="0"/>
          </a:p>
        </p:txBody>
      </p:sp>
      <p:pic>
        <p:nvPicPr>
          <p:cNvPr id="15" name="Picture 14" descr="A logo of a video game&#10;&#10;AI-generated content may be incorrect.">
            <a:extLst>
              <a:ext uri="{FF2B5EF4-FFF2-40B4-BE49-F238E27FC236}">
                <a16:creationId xmlns:a16="http://schemas.microsoft.com/office/drawing/2014/main" id="{93107C3B-E16A-1C25-5930-7CAB2AAA7F77}"/>
              </a:ext>
            </a:extLst>
          </p:cNvPr>
          <p:cNvPicPr>
            <a:picLocks noChangeAspect="1"/>
          </p:cNvPicPr>
          <p:nvPr/>
        </p:nvPicPr>
        <p:blipFill>
          <a:blip r:embed="rId3"/>
          <a:srcRect l="32051" t="19126" r="32269" b="46346"/>
          <a:stretch/>
        </p:blipFill>
        <p:spPr>
          <a:xfrm>
            <a:off x="0" y="7368806"/>
            <a:ext cx="889487" cy="860794"/>
          </a:xfrm>
          <a:prstGeom prst="rect">
            <a:avLst/>
          </a:prstGeom>
        </p:spPr>
      </p:pic>
      <p:pic>
        <p:nvPicPr>
          <p:cNvPr id="16" name="Picture 15">
            <a:extLst>
              <a:ext uri="{FF2B5EF4-FFF2-40B4-BE49-F238E27FC236}">
                <a16:creationId xmlns:a16="http://schemas.microsoft.com/office/drawing/2014/main" id="{993BFF89-4705-E982-F6B0-297F902605E6}"/>
              </a:ext>
            </a:extLst>
          </p:cNvPr>
          <p:cNvPicPr>
            <a:picLocks noChangeAspect="1"/>
          </p:cNvPicPr>
          <p:nvPr/>
        </p:nvPicPr>
        <p:blipFill>
          <a:blip r:embed="rId4"/>
          <a:stretch>
            <a:fillRect/>
          </a:stretch>
        </p:blipFill>
        <p:spPr>
          <a:xfrm>
            <a:off x="12871048" y="7799203"/>
            <a:ext cx="1759352" cy="390580"/>
          </a:xfrm>
          <a:prstGeom prst="rect">
            <a:avLst/>
          </a:prstGeom>
        </p:spPr>
      </p:pic>
    </p:spTree>
  </p:cSld>
  <p:clrMapOvr>
    <a:masterClrMapping/>
  </p:clrMapOvr>
  <p:transition spd="med">
    <p:pull/>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1114</Words>
  <Application>Microsoft Office PowerPoint</Application>
  <PresentationFormat>Custom</PresentationFormat>
  <Paragraphs>166</Paragraphs>
  <Slides>23</Slides>
  <Notes>23</Notes>
  <HiddenSlides>5</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Arimo</vt:lpstr>
      <vt:lpstr>Syne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Enes Boy</cp:lastModifiedBy>
  <cp:revision>8</cp:revision>
  <dcterms:created xsi:type="dcterms:W3CDTF">2025-02-24T21:24:32Z</dcterms:created>
  <dcterms:modified xsi:type="dcterms:W3CDTF">2025-03-06T21:21:08Z</dcterms:modified>
</cp:coreProperties>
</file>