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" panose="020F0502020204030204" pitchFamily="2" charset="0"/>
      <p:regular r:id="rId1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4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191708"/>
            <a:ext cx="5486400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La Responsabilité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864037" y="4247793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Un mécanisme juridique essentiel pour réparer les dommages causés à autrui et protéger les droits de chacun.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3628" y="1156692"/>
            <a:ext cx="4299823" cy="537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Points Clés à Retenir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163628" y="1984177"/>
            <a:ext cx="7789545" cy="1127046"/>
          </a:xfrm>
          <a:prstGeom prst="roundRect">
            <a:avLst>
              <a:gd name="adj" fmla="val 973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Shape 2"/>
          <p:cNvSpPr/>
          <p:nvPr/>
        </p:nvSpPr>
        <p:spPr>
          <a:xfrm>
            <a:off x="6140768" y="1984177"/>
            <a:ext cx="91440" cy="1127046"/>
          </a:xfrm>
          <a:prstGeom prst="roundRect">
            <a:avLst>
              <a:gd name="adj" fmla="val 317417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6448544" y="2200513"/>
            <a:ext cx="2149912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Trois Types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448544" y="2585323"/>
            <a:ext cx="728829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Responsabilité civile, pénale </a:t>
            </a:r>
            <a:r>
              <a:rPr lang="en-US" sz="150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et administrative.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163628" y="3304699"/>
            <a:ext cx="7789545" cy="1127046"/>
          </a:xfrm>
          <a:prstGeom prst="roundRect">
            <a:avLst>
              <a:gd name="adj" fmla="val 973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Shape 6"/>
          <p:cNvSpPr/>
          <p:nvPr/>
        </p:nvSpPr>
        <p:spPr>
          <a:xfrm>
            <a:off x="6140768" y="3304699"/>
            <a:ext cx="91440" cy="1127046"/>
          </a:xfrm>
          <a:prstGeom prst="roundRect">
            <a:avLst>
              <a:gd name="adj" fmla="val 317417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7"/>
          <p:cNvSpPr/>
          <p:nvPr/>
        </p:nvSpPr>
        <p:spPr>
          <a:xfrm>
            <a:off x="6448544" y="3521035"/>
            <a:ext cx="2149912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Trois Conditions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448544" y="3905845"/>
            <a:ext cx="728829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Fait générateur, dommage et lien de causalité doivent être réunis.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163628" y="4625221"/>
            <a:ext cx="7789545" cy="1127046"/>
          </a:xfrm>
          <a:prstGeom prst="roundRect">
            <a:avLst>
              <a:gd name="adj" fmla="val 973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Shape 10"/>
          <p:cNvSpPr/>
          <p:nvPr/>
        </p:nvSpPr>
        <p:spPr>
          <a:xfrm>
            <a:off x="6140768" y="4625221"/>
            <a:ext cx="91440" cy="1127046"/>
          </a:xfrm>
          <a:prstGeom prst="roundRect">
            <a:avLst>
              <a:gd name="adj" fmla="val 317417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6448544" y="4841558"/>
            <a:ext cx="2149912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Réparation Adaptée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6448544" y="5226368"/>
            <a:ext cx="728829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 nature, par équivalent ou mesures spécifiques selon le préjudice.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6163628" y="5945743"/>
            <a:ext cx="7789545" cy="1127046"/>
          </a:xfrm>
          <a:prstGeom prst="roundRect">
            <a:avLst>
              <a:gd name="adj" fmla="val 9736"/>
            </a:avLst>
          </a:prstGeom>
          <a:solidFill>
            <a:srgbClr val="0A081B">
              <a:alpha val="75000"/>
            </a:srgbClr>
          </a:solidFill>
          <a:ln w="22860">
            <a:solidFill>
              <a:srgbClr val="091231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7" name="Shape 14"/>
          <p:cNvSpPr/>
          <p:nvPr/>
        </p:nvSpPr>
        <p:spPr>
          <a:xfrm>
            <a:off x="6140768" y="5945743"/>
            <a:ext cx="91440" cy="1127046"/>
          </a:xfrm>
          <a:prstGeom prst="roundRect">
            <a:avLst>
              <a:gd name="adj" fmla="val 317417"/>
            </a:avLst>
          </a:prstGeom>
          <a:solidFill>
            <a:srgbClr val="09123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8" name="Text 15"/>
          <p:cNvSpPr/>
          <p:nvPr/>
        </p:nvSpPr>
        <p:spPr>
          <a:xfrm>
            <a:off x="6448544" y="6162080"/>
            <a:ext cx="2149912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Cas Étendus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6448544" y="6546890"/>
            <a:ext cx="7288292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Responsabilité du fait d'autrui et du fait des choses élargissent la protection.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35554" y="683538"/>
            <a:ext cx="1800344" cy="456009"/>
          </a:xfrm>
          <a:prstGeom prst="roundRect">
            <a:avLst>
              <a:gd name="adj" fmla="val 63846"/>
            </a:avLst>
          </a:prstGeom>
          <a:solidFill>
            <a:srgbClr val="004D36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4" name="Text 1"/>
          <p:cNvSpPr/>
          <p:nvPr/>
        </p:nvSpPr>
        <p:spPr>
          <a:xfrm>
            <a:off x="6481048" y="756285"/>
            <a:ext cx="1509355" cy="310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VUE D'ENSEMBLE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335554" y="1236583"/>
            <a:ext cx="7445693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Trois Piliers de la Responsabilité</a:t>
            </a:r>
            <a:endParaRPr lang="en-US" sz="4200" dirty="0"/>
          </a:p>
        </p:txBody>
      </p:sp>
      <p:sp>
        <p:nvSpPr>
          <p:cNvPr id="6" name="Shape 3"/>
          <p:cNvSpPr/>
          <p:nvPr/>
        </p:nvSpPr>
        <p:spPr>
          <a:xfrm>
            <a:off x="6335554" y="2948226"/>
            <a:ext cx="3601522" cy="2565797"/>
          </a:xfrm>
          <a:prstGeom prst="roundRect">
            <a:avLst>
              <a:gd name="adj" fmla="val 1418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6600944" y="3213616"/>
            <a:ext cx="2695694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Responsabilité Civile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600944" y="3696057"/>
            <a:ext cx="3070741" cy="1164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Répare les dommages causés à autrui, qu'ils soient contractuels ou délictuels.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10179606" y="2948226"/>
            <a:ext cx="3601641" cy="2565797"/>
          </a:xfrm>
          <a:prstGeom prst="roundRect">
            <a:avLst>
              <a:gd name="adj" fmla="val 1418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7"/>
          <p:cNvSpPr/>
          <p:nvPr/>
        </p:nvSpPr>
        <p:spPr>
          <a:xfrm>
            <a:off x="10444996" y="3213616"/>
            <a:ext cx="2797493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Responsabilité Pénale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10444996" y="3696057"/>
            <a:ext cx="3070860" cy="1552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Sanctionne les infractions par des amendes ou peines de prison pour punir et dissuader.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35554" y="5756553"/>
            <a:ext cx="7445693" cy="1789509"/>
          </a:xfrm>
          <a:prstGeom prst="roundRect">
            <a:avLst>
              <a:gd name="adj" fmla="val 20337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10"/>
          <p:cNvSpPr/>
          <p:nvPr/>
        </p:nvSpPr>
        <p:spPr>
          <a:xfrm>
            <a:off x="6600944" y="6021943"/>
            <a:ext cx="382131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Responsabilité Administrative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600944" y="6504384"/>
            <a:ext cx="6914912" cy="776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S'applique quand l'État ou les collectivités causent un dommage aux particuliers.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894290" y="432435"/>
            <a:ext cx="1772603" cy="326112"/>
          </a:xfrm>
          <a:prstGeom prst="roundRect">
            <a:avLst>
              <a:gd name="adj" fmla="val 57869"/>
            </a:avLst>
          </a:prstGeom>
          <a:noFill/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3828" y="532567"/>
            <a:ext cx="125730" cy="1257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92423" y="494824"/>
            <a:ext cx="1364933" cy="201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RESPONSABILITÉ CIVILE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2894290" y="821412"/>
            <a:ext cx="3862387" cy="436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Deux Formes Distinctes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2894290" y="1651159"/>
            <a:ext cx="2096810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Contractuelle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2894290" y="2070378"/>
            <a:ext cx="4229100" cy="251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Découle de l'inexécution ou mauvaise exécution d'un contrat.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2894290" y="2463403"/>
            <a:ext cx="4229100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: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Un artisan ne respecte pas les délais de construction convenus.</a:t>
            </a:r>
            <a:endParaRPr lang="en-US" sz="12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290" y="3143369"/>
            <a:ext cx="4229100" cy="422910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14630" y="1651159"/>
            <a:ext cx="2096810" cy="262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Délictuelle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7514630" y="2070378"/>
            <a:ext cx="4229100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Concerne les dommages causés en dehors de tout contrat entre les parties.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7514630" y="2714982"/>
            <a:ext cx="4229100" cy="503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: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Un accident de la route entre deux conducteurs inconnus.</a:t>
            </a:r>
            <a:endParaRPr lang="en-US" sz="12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630" y="3394948"/>
            <a:ext cx="422910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303" y="1141452"/>
            <a:ext cx="7270194" cy="59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Les Trois Conditions Essentielles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235303" y="2056805"/>
            <a:ext cx="7646194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Pour engager la responsabilité civile, trois éléments doivent impérativement être réunis :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303" y="2982158"/>
            <a:ext cx="1069896" cy="15380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19154" y="3196114"/>
            <a:ext cx="237767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Fait Générateur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519154" y="3621643"/>
            <a:ext cx="6362343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L'acte ou l'omission qui cause le dommage : négligence, faute, défaut de surveillance.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303" y="4520208"/>
            <a:ext cx="1069896" cy="12839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19154" y="4734163"/>
            <a:ext cx="237767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7519154" y="5159693"/>
            <a:ext cx="636234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Préjudice matériel, moral ou corporel subi par la victime.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303" y="5804178"/>
            <a:ext cx="1069896" cy="128397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19154" y="6018133"/>
            <a:ext cx="2377678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Lien de Causalité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7519154" y="6443663"/>
            <a:ext cx="636234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Connexion directe entre le fait générateur et le dommage causé.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52249" y="671036"/>
            <a:ext cx="2291596" cy="457557"/>
          </a:xfrm>
          <a:prstGeom prst="roundRect">
            <a:avLst>
              <a:gd name="adj" fmla="val 63863"/>
            </a:avLst>
          </a:prstGeom>
          <a:solidFill>
            <a:srgbClr val="004D36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339" y="802362"/>
            <a:ext cx="194786" cy="1947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290518" y="744022"/>
            <a:ext cx="1707237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CONCRET</a:t>
            </a:r>
            <a:endParaRPr lang="en-US" sz="1500" dirty="0"/>
          </a:p>
        </p:txBody>
      </p:sp>
      <p:sp>
        <p:nvSpPr>
          <p:cNvPr id="6" name="Text 2"/>
          <p:cNvSpPr/>
          <p:nvPr/>
        </p:nvSpPr>
        <p:spPr>
          <a:xfrm>
            <a:off x="852249" y="1225987"/>
            <a:ext cx="5411153" cy="676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Accident de la Route</a:t>
            </a:r>
            <a:endParaRPr lang="en-US" sz="4250" dirty="0"/>
          </a:p>
        </p:txBody>
      </p:sp>
      <p:sp>
        <p:nvSpPr>
          <p:cNvPr id="7" name="Shape 3"/>
          <p:cNvSpPr/>
          <p:nvPr/>
        </p:nvSpPr>
        <p:spPr>
          <a:xfrm>
            <a:off x="1126093" y="2267545"/>
            <a:ext cx="30480" cy="5290899"/>
          </a:xfrm>
          <a:prstGeom prst="roundRect">
            <a:avLst>
              <a:gd name="adj" fmla="val 1198356"/>
            </a:avLst>
          </a:prstGeom>
          <a:solidFill>
            <a:srgbClr val="FFFFFF">
              <a:alpha val="2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Shape 4"/>
          <p:cNvSpPr/>
          <p:nvPr/>
        </p:nvSpPr>
        <p:spPr>
          <a:xfrm>
            <a:off x="1369516" y="2526149"/>
            <a:ext cx="730448" cy="30480"/>
          </a:xfrm>
          <a:prstGeom prst="roundRect">
            <a:avLst>
              <a:gd name="adj" fmla="val 1198356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Shape 5"/>
          <p:cNvSpPr/>
          <p:nvPr/>
        </p:nvSpPr>
        <p:spPr>
          <a:xfrm>
            <a:off x="852190" y="2267545"/>
            <a:ext cx="547807" cy="54780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6"/>
          <p:cNvSpPr/>
          <p:nvPr/>
        </p:nvSpPr>
        <p:spPr>
          <a:xfrm>
            <a:off x="963751" y="2338507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550" dirty="0"/>
          </a:p>
        </p:txBody>
      </p:sp>
      <p:sp>
        <p:nvSpPr>
          <p:cNvPr id="11" name="Text 7"/>
          <p:cNvSpPr/>
          <p:nvPr/>
        </p:nvSpPr>
        <p:spPr>
          <a:xfrm>
            <a:off x="2343626" y="2351246"/>
            <a:ext cx="270557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Fait Générateur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2343626" y="2835473"/>
            <a:ext cx="5948124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Conducteur en excès de vitesse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1369516" y="3970615"/>
            <a:ext cx="730448" cy="30480"/>
          </a:xfrm>
          <a:prstGeom prst="roundRect">
            <a:avLst>
              <a:gd name="adj" fmla="val 1198356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Shape 10"/>
          <p:cNvSpPr/>
          <p:nvPr/>
        </p:nvSpPr>
        <p:spPr>
          <a:xfrm>
            <a:off x="852190" y="3712012"/>
            <a:ext cx="547807" cy="54780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11"/>
          <p:cNvSpPr/>
          <p:nvPr/>
        </p:nvSpPr>
        <p:spPr>
          <a:xfrm>
            <a:off x="963751" y="3782973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550" dirty="0"/>
          </a:p>
        </p:txBody>
      </p:sp>
      <p:sp>
        <p:nvSpPr>
          <p:cNvPr id="16" name="Text 12"/>
          <p:cNvSpPr/>
          <p:nvPr/>
        </p:nvSpPr>
        <p:spPr>
          <a:xfrm>
            <a:off x="2343626" y="3795713"/>
            <a:ext cx="270557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</a:t>
            </a:r>
            <a:endParaRPr lang="en-US" sz="2100" dirty="0"/>
          </a:p>
        </p:txBody>
      </p:sp>
      <p:sp>
        <p:nvSpPr>
          <p:cNvPr id="17" name="Text 13"/>
          <p:cNvSpPr/>
          <p:nvPr/>
        </p:nvSpPr>
        <p:spPr>
          <a:xfrm>
            <a:off x="2343626" y="4279940"/>
            <a:ext cx="5948124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Collision et blessures corporelles</a:t>
            </a:r>
            <a:endParaRPr lang="en-US" sz="1900" dirty="0"/>
          </a:p>
        </p:txBody>
      </p:sp>
      <p:sp>
        <p:nvSpPr>
          <p:cNvPr id="18" name="Shape 14"/>
          <p:cNvSpPr/>
          <p:nvPr/>
        </p:nvSpPr>
        <p:spPr>
          <a:xfrm>
            <a:off x="1369516" y="5415082"/>
            <a:ext cx="730448" cy="30480"/>
          </a:xfrm>
          <a:prstGeom prst="roundRect">
            <a:avLst>
              <a:gd name="adj" fmla="val 1198356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Shape 15"/>
          <p:cNvSpPr/>
          <p:nvPr/>
        </p:nvSpPr>
        <p:spPr>
          <a:xfrm>
            <a:off x="852190" y="5156478"/>
            <a:ext cx="547807" cy="54780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0" name="Text 16"/>
          <p:cNvSpPr/>
          <p:nvPr/>
        </p:nvSpPr>
        <p:spPr>
          <a:xfrm>
            <a:off x="963751" y="5227439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550" dirty="0"/>
          </a:p>
        </p:txBody>
      </p:sp>
      <p:sp>
        <p:nvSpPr>
          <p:cNvPr id="21" name="Text 17"/>
          <p:cNvSpPr/>
          <p:nvPr/>
        </p:nvSpPr>
        <p:spPr>
          <a:xfrm>
            <a:off x="2343626" y="5240179"/>
            <a:ext cx="270557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Lien de Causalité</a:t>
            </a:r>
            <a:endParaRPr lang="en-US" sz="2100" dirty="0"/>
          </a:p>
        </p:txBody>
      </p:sp>
      <p:sp>
        <p:nvSpPr>
          <p:cNvPr id="22" name="Text 18"/>
          <p:cNvSpPr/>
          <p:nvPr/>
        </p:nvSpPr>
        <p:spPr>
          <a:xfrm>
            <a:off x="2343626" y="5724406"/>
            <a:ext cx="5948124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L'excès de vitesse a directement causé l'accident</a:t>
            </a:r>
            <a:endParaRPr lang="en-US" sz="1900" dirty="0"/>
          </a:p>
        </p:txBody>
      </p:sp>
      <p:sp>
        <p:nvSpPr>
          <p:cNvPr id="23" name="Shape 19"/>
          <p:cNvSpPr/>
          <p:nvPr/>
        </p:nvSpPr>
        <p:spPr>
          <a:xfrm>
            <a:off x="1369516" y="6859548"/>
            <a:ext cx="730448" cy="30480"/>
          </a:xfrm>
          <a:prstGeom prst="roundRect">
            <a:avLst>
              <a:gd name="adj" fmla="val 1198356"/>
            </a:avLst>
          </a:prstGeom>
          <a:solidFill>
            <a:srgbClr val="09123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4" name="Shape 20"/>
          <p:cNvSpPr/>
          <p:nvPr/>
        </p:nvSpPr>
        <p:spPr>
          <a:xfrm>
            <a:off x="852190" y="6600944"/>
            <a:ext cx="547807" cy="547807"/>
          </a:xfrm>
          <a:prstGeom prst="roundRect">
            <a:avLst>
              <a:gd name="adj" fmla="val 66677"/>
            </a:avLst>
          </a:prstGeom>
          <a:solidFill>
            <a:srgbClr val="0A081B"/>
          </a:solidFill>
          <a:ln w="22860">
            <a:solidFill>
              <a:srgbClr val="091231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5" name="Text 21"/>
          <p:cNvSpPr/>
          <p:nvPr/>
        </p:nvSpPr>
        <p:spPr>
          <a:xfrm>
            <a:off x="963751" y="6671905"/>
            <a:ext cx="32456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4</a:t>
            </a:r>
            <a:endParaRPr lang="en-US" sz="2550" dirty="0"/>
          </a:p>
        </p:txBody>
      </p:sp>
      <p:sp>
        <p:nvSpPr>
          <p:cNvPr id="26" name="Text 22"/>
          <p:cNvSpPr/>
          <p:nvPr/>
        </p:nvSpPr>
        <p:spPr>
          <a:xfrm>
            <a:off x="2343626" y="6684645"/>
            <a:ext cx="2705576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Réparation</a:t>
            </a:r>
            <a:endParaRPr lang="en-US" sz="2100" dirty="0"/>
          </a:p>
        </p:txBody>
      </p:sp>
      <p:sp>
        <p:nvSpPr>
          <p:cNvPr id="27" name="Text 23"/>
          <p:cNvSpPr/>
          <p:nvPr/>
        </p:nvSpPr>
        <p:spPr>
          <a:xfrm>
            <a:off x="2343626" y="7168872"/>
            <a:ext cx="5948124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Dommages et intérêts versés à la victime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74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26225" y="3475434"/>
            <a:ext cx="4813340" cy="601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Types de Dommages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1226225" y="4726662"/>
            <a:ext cx="3914894" cy="2734985"/>
          </a:xfrm>
          <a:prstGeom prst="roundRect">
            <a:avLst>
              <a:gd name="adj" fmla="val 5349"/>
            </a:avLst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Shape 2"/>
          <p:cNvSpPr/>
          <p:nvPr/>
        </p:nvSpPr>
        <p:spPr>
          <a:xfrm>
            <a:off x="1226225" y="4696182"/>
            <a:ext cx="3914894" cy="121920"/>
          </a:xfrm>
          <a:prstGeom prst="roundRect">
            <a:avLst>
              <a:gd name="adj" fmla="val 266491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2858750" y="4401860"/>
            <a:ext cx="649724" cy="649724"/>
          </a:xfrm>
          <a:prstGeom prst="roundRect">
            <a:avLst>
              <a:gd name="adj" fmla="val 140737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3053655" y="4564261"/>
            <a:ext cx="259913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473279" y="5268158"/>
            <a:ext cx="2406610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 Matériel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473279" y="569880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Destruction ou détérioration d'un bien physique.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473279" y="652164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: Véhicule endommagé dans un accident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5357693" y="4726662"/>
            <a:ext cx="3914894" cy="2734985"/>
          </a:xfrm>
          <a:prstGeom prst="roundRect">
            <a:avLst>
              <a:gd name="adj" fmla="val 5349"/>
            </a:avLst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Shape 9"/>
          <p:cNvSpPr/>
          <p:nvPr/>
        </p:nvSpPr>
        <p:spPr>
          <a:xfrm>
            <a:off x="5357693" y="4696182"/>
            <a:ext cx="3914894" cy="121920"/>
          </a:xfrm>
          <a:prstGeom prst="roundRect">
            <a:avLst>
              <a:gd name="adj" fmla="val 266491"/>
            </a:avLst>
          </a:prstGeom>
          <a:solidFill>
            <a:srgbClr val="29DDDA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Shape 10"/>
          <p:cNvSpPr/>
          <p:nvPr/>
        </p:nvSpPr>
        <p:spPr>
          <a:xfrm>
            <a:off x="6990219" y="4401860"/>
            <a:ext cx="649724" cy="649724"/>
          </a:xfrm>
          <a:prstGeom prst="roundRect">
            <a:avLst>
              <a:gd name="adj" fmla="val 140737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7185124" y="4564261"/>
            <a:ext cx="259913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5604748" y="5268158"/>
            <a:ext cx="2406610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 Moral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5604748" y="569880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Souffrance psychologique ou atteinte à l'honneur.</a:t>
            </a:r>
            <a:endParaRPr lang="en-US" sz="1700" dirty="0"/>
          </a:p>
        </p:txBody>
      </p:sp>
      <p:sp>
        <p:nvSpPr>
          <p:cNvPr id="17" name="Text 14"/>
          <p:cNvSpPr/>
          <p:nvPr/>
        </p:nvSpPr>
        <p:spPr>
          <a:xfrm>
            <a:off x="5604748" y="652164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: Stress post-traumatique suite à un événement</a:t>
            </a:r>
            <a:endParaRPr lang="en-US" sz="1700" dirty="0"/>
          </a:p>
        </p:txBody>
      </p:sp>
      <p:sp>
        <p:nvSpPr>
          <p:cNvPr id="18" name="Shape 15"/>
          <p:cNvSpPr/>
          <p:nvPr/>
        </p:nvSpPr>
        <p:spPr>
          <a:xfrm>
            <a:off x="9489162" y="4726662"/>
            <a:ext cx="3914894" cy="2734985"/>
          </a:xfrm>
          <a:prstGeom prst="roundRect">
            <a:avLst>
              <a:gd name="adj" fmla="val 5349"/>
            </a:avLst>
          </a:prstGeom>
          <a:solidFill>
            <a:srgbClr val="0A081B">
              <a:alpha val="7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Shape 16"/>
          <p:cNvSpPr/>
          <p:nvPr/>
        </p:nvSpPr>
        <p:spPr>
          <a:xfrm>
            <a:off x="9489162" y="4696182"/>
            <a:ext cx="3914894" cy="121920"/>
          </a:xfrm>
          <a:prstGeom prst="roundRect">
            <a:avLst>
              <a:gd name="adj" fmla="val 266491"/>
            </a:avLst>
          </a:prstGeom>
          <a:solidFill>
            <a:srgbClr val="37A7E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0" name="Shape 17"/>
          <p:cNvSpPr/>
          <p:nvPr/>
        </p:nvSpPr>
        <p:spPr>
          <a:xfrm>
            <a:off x="11121688" y="4401860"/>
            <a:ext cx="649724" cy="649724"/>
          </a:xfrm>
          <a:prstGeom prst="roundRect">
            <a:avLst>
              <a:gd name="adj" fmla="val 140737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1" name="Text 18"/>
          <p:cNvSpPr/>
          <p:nvPr/>
        </p:nvSpPr>
        <p:spPr>
          <a:xfrm>
            <a:off x="11316593" y="4564261"/>
            <a:ext cx="259913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000" dirty="0"/>
          </a:p>
        </p:txBody>
      </p:sp>
      <p:sp>
        <p:nvSpPr>
          <p:cNvPr id="22" name="Text 19"/>
          <p:cNvSpPr/>
          <p:nvPr/>
        </p:nvSpPr>
        <p:spPr>
          <a:xfrm>
            <a:off x="9736217" y="5268158"/>
            <a:ext cx="2406610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 Corporel</a:t>
            </a:r>
            <a:endParaRPr lang="en-US" sz="1850" dirty="0"/>
          </a:p>
        </p:txBody>
      </p:sp>
      <p:sp>
        <p:nvSpPr>
          <p:cNvPr id="23" name="Text 20"/>
          <p:cNvSpPr/>
          <p:nvPr/>
        </p:nvSpPr>
        <p:spPr>
          <a:xfrm>
            <a:off x="9736217" y="569880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Atteinte à l'intégrité physique d'une personne.</a:t>
            </a:r>
            <a:endParaRPr lang="en-US" sz="1700" dirty="0"/>
          </a:p>
        </p:txBody>
      </p:sp>
      <p:sp>
        <p:nvSpPr>
          <p:cNvPr id="24" name="Text 21"/>
          <p:cNvSpPr/>
          <p:nvPr/>
        </p:nvSpPr>
        <p:spPr>
          <a:xfrm>
            <a:off x="9736217" y="6521648"/>
            <a:ext cx="3420785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i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Exemple : Blessures ou handicap permanent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9472" y="907971"/>
            <a:ext cx="1287304" cy="440293"/>
          </a:xfrm>
          <a:prstGeom prst="roundRect">
            <a:avLst>
              <a:gd name="adj" fmla="val 59421"/>
            </a:avLst>
          </a:prstGeom>
          <a:noFill/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 1"/>
          <p:cNvSpPr/>
          <p:nvPr/>
        </p:nvSpPr>
        <p:spPr>
          <a:xfrm>
            <a:off x="6395442" y="988576"/>
            <a:ext cx="995363" cy="279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RÉPARATION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249472" y="1435418"/>
            <a:ext cx="7249358" cy="605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Comment Réparer le Préjudice ?</a:t>
            </a:r>
            <a:endParaRPr lang="en-US" sz="3800" dirty="0"/>
          </a:p>
        </p:txBody>
      </p:sp>
      <p:sp>
        <p:nvSpPr>
          <p:cNvPr id="6" name="Text 3"/>
          <p:cNvSpPr/>
          <p:nvPr/>
        </p:nvSpPr>
        <p:spPr>
          <a:xfrm>
            <a:off x="6249472" y="2585918"/>
            <a:ext cx="2157532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Réparation en Nature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249472" y="3409474"/>
            <a:ext cx="2157532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Rétablir la situation antérieure au dommage.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249472" y="4651891"/>
            <a:ext cx="2157532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Réparer l'objet endommagé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249472" y="5425559"/>
            <a:ext cx="2157532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Remplacer le bien détruit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249472" y="6199227"/>
            <a:ext cx="2157532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Restaurer l'état initial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8946356" y="2585918"/>
            <a:ext cx="2157532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Dommages et Intérêts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946356" y="3409474"/>
            <a:ext cx="2157532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Compensation financière fixée par le juge.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8946356" y="4651891"/>
            <a:ext cx="2157532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Montant selon l'étendue du préjudice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8946356" y="5774293"/>
            <a:ext cx="2157532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Évaluation par expertise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8946356" y="6547961"/>
            <a:ext cx="2157532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Réparation par équivalent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11643241" y="2585918"/>
            <a:ext cx="2239089" cy="60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Mesures Spécifiques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11643241" y="3409474"/>
            <a:ext cx="2239089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Actions complémentaires ordonnées.</a:t>
            </a:r>
            <a:endParaRPr lang="en-US" sz="1700" dirty="0"/>
          </a:p>
        </p:txBody>
      </p:sp>
      <p:sp>
        <p:nvSpPr>
          <p:cNvPr id="18" name="Text 15"/>
          <p:cNvSpPr/>
          <p:nvPr/>
        </p:nvSpPr>
        <p:spPr>
          <a:xfrm>
            <a:off x="11643241" y="4651891"/>
            <a:ext cx="22390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Injonction de cesser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11643241" y="5425559"/>
            <a:ext cx="22390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Publication du jugement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11643241" y="6199227"/>
            <a:ext cx="22390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Mesures préventives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36000" y="584835"/>
            <a:ext cx="6681787" cy="590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Responsabilité du Fait d'Autrui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1336000" y="1600914"/>
            <a:ext cx="11958280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Une personne peut être tenue responsable des dommages causés par une autre personne dont elle a la charge.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404" y="2126540"/>
            <a:ext cx="3808809" cy="38088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21878" y="6116893"/>
            <a:ext cx="2363272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Parents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3724199" y="6628686"/>
            <a:ext cx="38088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Responsables des actes de leurs enfants mineurs vivant sous leur toit.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583" y="1941076"/>
            <a:ext cx="3808809" cy="38088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462179" y="6147323"/>
            <a:ext cx="2363272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Employeurs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581232" y="6620024"/>
            <a:ext cx="3808809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Responsables des dommages causés par leurs salariés dans l'exercice de leurs fonctions.</a:t>
            </a: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9485352" y="6201847"/>
            <a:ext cx="2363272" cy="295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9485352" y="6624757"/>
            <a:ext cx="3808928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4365" y="918448"/>
            <a:ext cx="1575792" cy="340519"/>
          </a:xfrm>
          <a:prstGeom prst="roundRect">
            <a:avLst>
              <a:gd name="adj" fmla="val 63878"/>
            </a:avLst>
          </a:prstGeom>
          <a:solidFill>
            <a:srgbClr val="004D36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069" y="1016198"/>
            <a:ext cx="144899" cy="14489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0358" y="972741"/>
            <a:ext cx="1141095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CAS PARTICULIER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634365" y="1331357"/>
            <a:ext cx="6385084" cy="503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Responsabilité du Fait des Choses</a:t>
            </a:r>
            <a:endParaRPr lang="en-US" sz="3150" dirty="0"/>
          </a:p>
        </p:txBody>
      </p:sp>
      <p:sp>
        <p:nvSpPr>
          <p:cNvPr id="7" name="Shape 3"/>
          <p:cNvSpPr/>
          <p:nvPr/>
        </p:nvSpPr>
        <p:spPr>
          <a:xfrm>
            <a:off x="634365" y="2106573"/>
            <a:ext cx="22860" cy="5204579"/>
          </a:xfrm>
          <a:prstGeom prst="roundRect">
            <a:avLst>
              <a:gd name="adj" fmla="val 1189396"/>
            </a:avLst>
          </a:prstGeom>
          <a:solidFill>
            <a:srgbClr val="16FFB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Shape 4"/>
          <p:cNvSpPr/>
          <p:nvPr/>
        </p:nvSpPr>
        <p:spPr>
          <a:xfrm>
            <a:off x="657225" y="2106573"/>
            <a:ext cx="7875270" cy="1333262"/>
          </a:xfrm>
          <a:prstGeom prst="rect">
            <a:avLst/>
          </a:prstGeom>
          <a:solidFill>
            <a:srgbClr val="0A081B"/>
          </a:solidFill>
          <a:ln w="15240">
            <a:solidFill>
              <a:srgbClr val="16FFBB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5"/>
          <p:cNvSpPr/>
          <p:nvPr/>
        </p:nvSpPr>
        <p:spPr>
          <a:xfrm>
            <a:off x="838438" y="2303026"/>
            <a:ext cx="2013942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Principe Général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838438" y="2663547"/>
            <a:ext cx="7497604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Le propriétaire d'une chose est responsable des dommages qu'elle cause, même sans faute de sa part.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657225" y="3802261"/>
            <a:ext cx="7875270" cy="2103120"/>
          </a:xfrm>
          <a:prstGeom prst="rect">
            <a:avLst/>
          </a:prstGeom>
          <a:solidFill>
            <a:srgbClr val="0A081B"/>
          </a:solidFill>
          <a:ln w="15240">
            <a:solidFill>
              <a:srgbClr val="29DDD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2" name="Text 8"/>
          <p:cNvSpPr/>
          <p:nvPr/>
        </p:nvSpPr>
        <p:spPr>
          <a:xfrm>
            <a:off x="838438" y="3998714"/>
            <a:ext cx="2013942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Exemples Courants</a:t>
            </a:r>
            <a:endParaRPr lang="en-US" sz="1550" dirty="0"/>
          </a:p>
        </p:txBody>
      </p:sp>
      <p:sp>
        <p:nvSpPr>
          <p:cNvPr id="13" name="Text 9"/>
          <p:cNvSpPr/>
          <p:nvPr/>
        </p:nvSpPr>
        <p:spPr>
          <a:xfrm>
            <a:off x="838438" y="4359235"/>
            <a:ext cx="74976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Chute d'un arbre sur une voiture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838438" y="4712494"/>
            <a:ext cx="74976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Dégâts causés par un animal domestique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838438" y="5065752"/>
            <a:ext cx="74976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Effondrement d'un bâtiment mal entretenu</a:t>
            </a:r>
            <a:endParaRPr lang="en-US" sz="1400" dirty="0"/>
          </a:p>
        </p:txBody>
      </p:sp>
      <p:sp>
        <p:nvSpPr>
          <p:cNvPr id="16" name="Text 12"/>
          <p:cNvSpPr/>
          <p:nvPr/>
        </p:nvSpPr>
        <p:spPr>
          <a:xfrm>
            <a:off x="838438" y="5419011"/>
            <a:ext cx="74976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Fuite d'eau endommageant le logement voisin</a:t>
            </a:r>
            <a:endParaRPr lang="en-US" sz="1400" dirty="0"/>
          </a:p>
        </p:txBody>
      </p:sp>
      <p:sp>
        <p:nvSpPr>
          <p:cNvPr id="17" name="Shape 13"/>
          <p:cNvSpPr/>
          <p:nvPr/>
        </p:nvSpPr>
        <p:spPr>
          <a:xfrm>
            <a:off x="657225" y="6267807"/>
            <a:ext cx="7875270" cy="1043345"/>
          </a:xfrm>
          <a:prstGeom prst="rect">
            <a:avLst/>
          </a:prstGeom>
          <a:solidFill>
            <a:srgbClr val="0A081B"/>
          </a:solidFill>
          <a:ln w="15240">
            <a:solidFill>
              <a:srgbClr val="37A7E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8" name="Text 14"/>
          <p:cNvSpPr/>
          <p:nvPr/>
        </p:nvSpPr>
        <p:spPr>
          <a:xfrm>
            <a:off x="838438" y="6464260"/>
            <a:ext cx="2455307" cy="251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Obligation du Propriétaire</a:t>
            </a:r>
            <a:endParaRPr lang="en-US" sz="1550" dirty="0"/>
          </a:p>
        </p:txBody>
      </p:sp>
      <p:sp>
        <p:nvSpPr>
          <p:cNvPr id="19" name="Text 15"/>
          <p:cNvSpPr/>
          <p:nvPr/>
        </p:nvSpPr>
        <p:spPr>
          <a:xfrm>
            <a:off x="838438" y="6824782"/>
            <a:ext cx="74976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Devoir de garde et d'entretien de ses biens pour prévenir tout dommage à autrui.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530</Words>
  <PresentationFormat>Personnalisé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Spline Sans Bold</vt:lpstr>
      <vt:lpstr>Arial</vt:lpstr>
      <vt:lpstr>Barlow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terms:created xsi:type="dcterms:W3CDTF">2026-01-14T18:14:36Z</dcterms:created>
  <dcterms:modified xsi:type="dcterms:W3CDTF">2026-03-09T16:16:41Z</dcterms:modified>
</cp:coreProperties>
</file>