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Barlow" panose="00000500000000000000" pitchFamily="2" charset="0"/>
      <p:regular r:id="rId13"/>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7" d="100"/>
          <a:sy n="67" d="100"/>
        </p:scale>
        <p:origin x="62"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08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txBody>
          <a:bodyPr/>
          <a:lstStyle/>
          <a:p>
            <a:endParaRPr lang="fr-FR"/>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75692" y="1213128"/>
            <a:ext cx="7592616" cy="1231344"/>
          </a:xfrm>
          <a:prstGeom prst="rect">
            <a:avLst/>
          </a:prstGeom>
          <a:noFill/>
          <a:ln/>
        </p:spPr>
        <p:txBody>
          <a:bodyPr wrap="square" lIns="0" tIns="0" rIns="0" bIns="0" rtlCol="0" anchor="t"/>
          <a:lstStyle/>
          <a:p>
            <a:pPr marL="0" indent="0" algn="l">
              <a:lnSpc>
                <a:spcPts val="4800"/>
              </a:lnSpc>
              <a:buNone/>
            </a:pPr>
            <a:r>
              <a:rPr lang="en-US" sz="3850" b="1" dirty="0">
                <a:solidFill>
                  <a:srgbClr val="F0FCFF"/>
                </a:solidFill>
                <a:latin typeface="Spline Sans Bold" pitchFamily="34" charset="0"/>
                <a:ea typeface="Spline Sans Bold" pitchFamily="34" charset="-122"/>
                <a:cs typeface="Spline Sans Bold" pitchFamily="34" charset="-120"/>
              </a:rPr>
              <a:t>Les Autorités Administratives Indépendantes</a:t>
            </a:r>
            <a:endParaRPr lang="en-US" sz="3850" dirty="0"/>
          </a:p>
        </p:txBody>
      </p:sp>
      <p:sp>
        <p:nvSpPr>
          <p:cNvPr id="4" name="Text 1"/>
          <p:cNvSpPr/>
          <p:nvPr/>
        </p:nvSpPr>
        <p:spPr>
          <a:xfrm>
            <a:off x="775692" y="2742843"/>
            <a:ext cx="7592616" cy="672941"/>
          </a:xfrm>
          <a:prstGeom prst="rect">
            <a:avLst/>
          </a:prstGeom>
          <a:noFill/>
          <a:ln/>
        </p:spPr>
        <p:txBody>
          <a:bodyPr wrap="square" lIns="0" tIns="0" rIns="0" bIns="0" rtlCol="0" anchor="t"/>
          <a:lstStyle/>
          <a:p>
            <a:pPr marL="0" indent="0" algn="l">
              <a:lnSpc>
                <a:spcPts val="2600"/>
              </a:lnSpc>
              <a:buNone/>
            </a:pPr>
            <a:r>
              <a:rPr lang="en-US" sz="1700" dirty="0">
                <a:solidFill>
                  <a:srgbClr val="E0E4E6"/>
                </a:solidFill>
                <a:latin typeface="Barlow" pitchFamily="34" charset="0"/>
                <a:ea typeface="Barlow" pitchFamily="34" charset="-122"/>
                <a:cs typeface="Barlow" pitchFamily="34" charset="-120"/>
              </a:rPr>
              <a:t>Institutions de l'État créées pour réguler des secteurs spécifiques de la vie publique avec indépendance et autonomie de décision.</a:t>
            </a:r>
            <a:endParaRPr lang="en-US" sz="1700" dirty="0"/>
          </a:p>
        </p:txBody>
      </p:sp>
      <p:sp>
        <p:nvSpPr>
          <p:cNvPr id="5" name="Shape 2"/>
          <p:cNvSpPr/>
          <p:nvPr/>
        </p:nvSpPr>
        <p:spPr>
          <a:xfrm>
            <a:off x="775692" y="3639622"/>
            <a:ext cx="7592616" cy="1588889"/>
          </a:xfrm>
          <a:prstGeom prst="roundRect">
            <a:avLst>
              <a:gd name="adj" fmla="val 20925"/>
            </a:avLst>
          </a:prstGeom>
          <a:solidFill>
            <a:srgbClr val="0A081B"/>
          </a:solidFill>
          <a:ln w="22860">
            <a:solidFill>
              <a:srgbClr val="E47938"/>
            </a:solidFill>
            <a:prstDash val="solid"/>
          </a:ln>
        </p:spPr>
        <p:txBody>
          <a:bodyPr/>
          <a:lstStyle/>
          <a:p>
            <a:endParaRPr lang="fr-FR"/>
          </a:p>
        </p:txBody>
      </p:sp>
      <p:sp>
        <p:nvSpPr>
          <p:cNvPr id="6" name="Text 3"/>
          <p:cNvSpPr/>
          <p:nvPr/>
        </p:nvSpPr>
        <p:spPr>
          <a:xfrm>
            <a:off x="1020128" y="3884057"/>
            <a:ext cx="3255526" cy="307777"/>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Spline Sans Bold" pitchFamily="34" charset="0"/>
                <a:ea typeface="Spline Sans Bold" pitchFamily="34" charset="-122"/>
                <a:cs typeface="Spline Sans Bold" pitchFamily="34" charset="-120"/>
              </a:rPr>
              <a:t>Indépendance et Autonomie</a:t>
            </a:r>
            <a:endParaRPr lang="en-US" sz="1900" dirty="0"/>
          </a:p>
        </p:txBody>
      </p:sp>
      <p:sp>
        <p:nvSpPr>
          <p:cNvPr id="7" name="Text 4"/>
          <p:cNvSpPr/>
          <p:nvPr/>
        </p:nvSpPr>
        <p:spPr>
          <a:xfrm>
            <a:off x="1020128" y="4311134"/>
            <a:ext cx="7103745" cy="672941"/>
          </a:xfrm>
          <a:prstGeom prst="rect">
            <a:avLst/>
          </a:prstGeom>
          <a:noFill/>
          <a:ln/>
        </p:spPr>
        <p:txBody>
          <a:bodyPr wrap="square" lIns="0" tIns="0" rIns="0" bIns="0" rtlCol="0" anchor="t"/>
          <a:lstStyle/>
          <a:p>
            <a:pPr marL="0" indent="0" algn="l">
              <a:lnSpc>
                <a:spcPts val="2600"/>
              </a:lnSpc>
              <a:buNone/>
            </a:pPr>
            <a:r>
              <a:rPr lang="en-US" sz="1700" dirty="0">
                <a:solidFill>
                  <a:srgbClr val="E0E4E6"/>
                </a:solidFill>
                <a:latin typeface="Barlow" pitchFamily="34" charset="0"/>
                <a:ea typeface="Barlow" pitchFamily="34" charset="-122"/>
                <a:cs typeface="Barlow" pitchFamily="34" charset="-120"/>
              </a:rPr>
              <a:t>Créées pour garantir une régulation impartiale de secteurs clés, elles opèrent sans influence directe du pouvoir exécutif.</a:t>
            </a:r>
            <a:endParaRPr lang="en-US" sz="1700" dirty="0"/>
          </a:p>
        </p:txBody>
      </p:sp>
      <p:sp>
        <p:nvSpPr>
          <p:cNvPr id="8" name="Shape 5"/>
          <p:cNvSpPr/>
          <p:nvPr/>
        </p:nvSpPr>
        <p:spPr>
          <a:xfrm>
            <a:off x="775692" y="5427464"/>
            <a:ext cx="7592616" cy="1588889"/>
          </a:xfrm>
          <a:prstGeom prst="roundRect">
            <a:avLst>
              <a:gd name="adj" fmla="val 20925"/>
            </a:avLst>
          </a:prstGeom>
          <a:solidFill>
            <a:srgbClr val="0A081B"/>
          </a:solidFill>
          <a:ln w="22860">
            <a:solidFill>
              <a:srgbClr val="8B5C3D"/>
            </a:solidFill>
            <a:prstDash val="solid"/>
          </a:ln>
        </p:spPr>
        <p:txBody>
          <a:bodyPr/>
          <a:lstStyle/>
          <a:p>
            <a:endParaRPr lang="fr-FR"/>
          </a:p>
        </p:txBody>
      </p:sp>
      <p:sp>
        <p:nvSpPr>
          <p:cNvPr id="9" name="Text 6"/>
          <p:cNvSpPr/>
          <p:nvPr/>
        </p:nvSpPr>
        <p:spPr>
          <a:xfrm>
            <a:off x="1020128" y="5671899"/>
            <a:ext cx="4093250" cy="307777"/>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Spline Sans Bold" pitchFamily="34" charset="0"/>
                <a:ea typeface="Spline Sans Bold" pitchFamily="34" charset="-122"/>
                <a:cs typeface="Spline Sans Bold" pitchFamily="34" charset="-120"/>
              </a:rPr>
              <a:t>Régulation de Secteurs Spécifiques</a:t>
            </a:r>
            <a:endParaRPr lang="en-US" sz="1900" dirty="0"/>
          </a:p>
        </p:txBody>
      </p:sp>
      <p:sp>
        <p:nvSpPr>
          <p:cNvPr id="10" name="Text 7"/>
          <p:cNvSpPr/>
          <p:nvPr/>
        </p:nvSpPr>
        <p:spPr>
          <a:xfrm>
            <a:off x="1020128" y="6098977"/>
            <a:ext cx="7103745" cy="672941"/>
          </a:xfrm>
          <a:prstGeom prst="rect">
            <a:avLst/>
          </a:prstGeom>
          <a:noFill/>
          <a:ln/>
        </p:spPr>
        <p:txBody>
          <a:bodyPr wrap="square" lIns="0" tIns="0" rIns="0" bIns="0" rtlCol="0" anchor="t"/>
          <a:lstStyle/>
          <a:p>
            <a:pPr marL="0" indent="0" algn="l">
              <a:lnSpc>
                <a:spcPts val="2600"/>
              </a:lnSpc>
              <a:buNone/>
            </a:pPr>
            <a:r>
              <a:rPr lang="en-US" sz="1700" dirty="0">
                <a:solidFill>
                  <a:srgbClr val="E0E4E6"/>
                </a:solidFill>
                <a:latin typeface="Barlow" pitchFamily="34" charset="0"/>
                <a:ea typeface="Barlow" pitchFamily="34" charset="-122"/>
                <a:cs typeface="Barlow" pitchFamily="34" charset="-120"/>
              </a:rPr>
              <a:t>Interviennent dans des domaines variés (économie, médias, santé) pour assurer le bon fonctionnement public et protéger les citoyens.</a:t>
            </a:r>
            <a:endParaRPr lang="en-US"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1249" y="1235035"/>
            <a:ext cx="7754303" cy="1522095"/>
          </a:xfrm>
          <a:prstGeom prst="rect">
            <a:avLst/>
          </a:prstGeom>
          <a:noFill/>
          <a:ln/>
        </p:spPr>
        <p:txBody>
          <a:bodyPr wrap="square" lIns="0" tIns="0" rIns="0" bIns="0" rtlCol="0" anchor="t"/>
          <a:lstStyle/>
          <a:p>
            <a:pPr marL="0" indent="0" algn="l">
              <a:lnSpc>
                <a:spcPts val="5950"/>
              </a:lnSpc>
              <a:buNone/>
            </a:pPr>
            <a:r>
              <a:rPr lang="en-US" sz="4750" b="1" dirty="0">
                <a:solidFill>
                  <a:srgbClr val="F0FCFF"/>
                </a:solidFill>
                <a:latin typeface="Spline Sans Bold" pitchFamily="34" charset="0"/>
                <a:ea typeface="Spline Sans Bold" pitchFamily="34" charset="-122"/>
                <a:cs typeface="Spline Sans Bold" pitchFamily="34" charset="-120"/>
              </a:rPr>
              <a:t>Vigilance constante requise</a:t>
            </a:r>
            <a:endParaRPr lang="en-US" sz="4750" dirty="0"/>
          </a:p>
        </p:txBody>
      </p:sp>
      <p:sp>
        <p:nvSpPr>
          <p:cNvPr id="4" name="Shape 1"/>
          <p:cNvSpPr/>
          <p:nvPr/>
        </p:nvSpPr>
        <p:spPr>
          <a:xfrm>
            <a:off x="6181249" y="3095730"/>
            <a:ext cx="7754303" cy="32385"/>
          </a:xfrm>
          <a:prstGeom prst="rect">
            <a:avLst/>
          </a:prstGeom>
          <a:solidFill>
            <a:srgbClr val="E0E4E6">
              <a:alpha val="50000"/>
            </a:srgbClr>
          </a:solidFill>
          <a:ln/>
        </p:spPr>
        <p:txBody>
          <a:bodyPr/>
          <a:lstStyle/>
          <a:p>
            <a:endParaRPr lang="fr-FR"/>
          </a:p>
        </p:txBody>
      </p:sp>
      <p:sp>
        <p:nvSpPr>
          <p:cNvPr id="5" name="Text 2"/>
          <p:cNvSpPr/>
          <p:nvPr/>
        </p:nvSpPr>
        <p:spPr>
          <a:xfrm>
            <a:off x="6181249" y="3307556"/>
            <a:ext cx="7754303" cy="1146334"/>
          </a:xfrm>
          <a:prstGeom prst="rect">
            <a:avLst/>
          </a:prstGeom>
          <a:noFill/>
          <a:ln/>
        </p:spPr>
        <p:txBody>
          <a:bodyPr wrap="square" lIns="0" tIns="0" rIns="0" bIns="0" rtlCol="0" anchor="t"/>
          <a:lstStyle/>
          <a:p>
            <a:pPr marL="0" indent="0" algn="l">
              <a:lnSpc>
                <a:spcPts val="2250"/>
              </a:lnSpc>
              <a:buNone/>
            </a:pPr>
            <a:r>
              <a:rPr lang="en-US" sz="1550" dirty="0">
                <a:solidFill>
                  <a:srgbClr val="E0E4E6"/>
                </a:solidFill>
                <a:latin typeface="Barlow" pitchFamily="34" charset="0"/>
                <a:ea typeface="Barlow" pitchFamily="34" charset="-122"/>
                <a:cs typeface="Barlow" pitchFamily="34" charset="-120"/>
              </a:rPr>
              <a:t>Les Autorités Administratives Indépendantes jouent un rôle essentiel dans la régulation de divers secteurs en France. Leur indépendance garantit une régulation impartiale, mais impose aux entreprises une vigilance constante pour assurer leur conformité aux régulations en vigueur.</a:t>
            </a:r>
            <a:endParaRPr lang="en-US" sz="1550" dirty="0"/>
          </a:p>
        </p:txBody>
      </p:sp>
      <p:sp>
        <p:nvSpPr>
          <p:cNvPr id="6" name="Shape 3"/>
          <p:cNvSpPr/>
          <p:nvPr/>
        </p:nvSpPr>
        <p:spPr>
          <a:xfrm>
            <a:off x="6181249" y="4633436"/>
            <a:ext cx="7754303" cy="1100733"/>
          </a:xfrm>
          <a:prstGeom prst="roundRect">
            <a:avLst>
              <a:gd name="adj" fmla="val 27056"/>
            </a:avLst>
          </a:prstGeom>
          <a:solidFill>
            <a:srgbClr val="0A081B">
              <a:alpha val="75000"/>
            </a:srgbClr>
          </a:solidFill>
          <a:ln w="22860">
            <a:solidFill>
              <a:srgbClr val="FF8C00"/>
            </a:solidFill>
            <a:prstDash val="solid"/>
          </a:ln>
        </p:spPr>
        <p:txBody>
          <a:bodyPr/>
          <a:lstStyle/>
          <a:p>
            <a:endParaRPr lang="fr-FR"/>
          </a:p>
        </p:txBody>
      </p:sp>
      <p:sp>
        <p:nvSpPr>
          <p:cNvPr id="7" name="Text 4"/>
          <p:cNvSpPr/>
          <p:nvPr/>
        </p:nvSpPr>
        <p:spPr>
          <a:xfrm>
            <a:off x="6402586" y="4854773"/>
            <a:ext cx="2243614" cy="275749"/>
          </a:xfrm>
          <a:prstGeom prst="rect">
            <a:avLst/>
          </a:prstGeom>
          <a:noFill/>
          <a:ln/>
        </p:spPr>
        <p:txBody>
          <a:bodyPr wrap="none" lIns="0" tIns="0" rIns="0" bIns="0" rtlCol="0" anchor="t"/>
          <a:lstStyle/>
          <a:p>
            <a:pPr marL="0" indent="0" algn="l">
              <a:lnSpc>
                <a:spcPts val="2150"/>
              </a:lnSpc>
              <a:buNone/>
            </a:pPr>
            <a:r>
              <a:rPr lang="en-US" sz="1700" b="1" dirty="0">
                <a:solidFill>
                  <a:srgbClr val="E0E4E6"/>
                </a:solidFill>
                <a:latin typeface="Spline Sans Bold" pitchFamily="34" charset="0"/>
                <a:ea typeface="Spline Sans Bold" pitchFamily="34" charset="-122"/>
                <a:cs typeface="Spline Sans Bold" pitchFamily="34" charset="-120"/>
              </a:rPr>
              <a:t>Régulation impartiale</a:t>
            </a:r>
            <a:endParaRPr lang="en-US" sz="1700" dirty="0"/>
          </a:p>
        </p:txBody>
      </p:sp>
      <p:sp>
        <p:nvSpPr>
          <p:cNvPr id="8" name="Text 5"/>
          <p:cNvSpPr/>
          <p:nvPr/>
        </p:nvSpPr>
        <p:spPr>
          <a:xfrm>
            <a:off x="6402586" y="5226248"/>
            <a:ext cx="7311628" cy="286583"/>
          </a:xfrm>
          <a:prstGeom prst="rect">
            <a:avLst/>
          </a:prstGeom>
          <a:noFill/>
          <a:ln/>
        </p:spPr>
        <p:txBody>
          <a:bodyPr wrap="none" lIns="0" tIns="0" rIns="0" bIns="0" rtlCol="0" anchor="t"/>
          <a:lstStyle/>
          <a:p>
            <a:pPr marL="0" indent="0" algn="l">
              <a:lnSpc>
                <a:spcPts val="2250"/>
              </a:lnSpc>
              <a:buNone/>
            </a:pPr>
            <a:r>
              <a:rPr lang="en-US" sz="1550" dirty="0">
                <a:solidFill>
                  <a:srgbClr val="E0E4E6"/>
                </a:solidFill>
                <a:latin typeface="Barlow" pitchFamily="34" charset="0"/>
                <a:ea typeface="Barlow" pitchFamily="34" charset="-122"/>
                <a:cs typeface="Barlow" pitchFamily="34" charset="-120"/>
              </a:rPr>
              <a:t>L'indépendance des AAI garantit une supervision équitable de tous les acteurs.</a:t>
            </a:r>
            <a:endParaRPr lang="en-US" sz="1550" dirty="0"/>
          </a:p>
        </p:txBody>
      </p:sp>
      <p:sp>
        <p:nvSpPr>
          <p:cNvPr id="9" name="Shape 6"/>
          <p:cNvSpPr/>
          <p:nvPr/>
        </p:nvSpPr>
        <p:spPr>
          <a:xfrm>
            <a:off x="6181249" y="5893713"/>
            <a:ext cx="7754303" cy="1100733"/>
          </a:xfrm>
          <a:prstGeom prst="roundRect">
            <a:avLst>
              <a:gd name="adj" fmla="val 27056"/>
            </a:avLst>
          </a:prstGeom>
          <a:solidFill>
            <a:srgbClr val="0A081B">
              <a:alpha val="75000"/>
            </a:srgbClr>
          </a:solidFill>
          <a:ln w="22860">
            <a:solidFill>
              <a:srgbClr val="A52A2A"/>
            </a:solidFill>
            <a:prstDash val="solid"/>
          </a:ln>
        </p:spPr>
        <p:txBody>
          <a:bodyPr/>
          <a:lstStyle/>
          <a:p>
            <a:endParaRPr lang="fr-FR"/>
          </a:p>
        </p:txBody>
      </p:sp>
      <p:sp>
        <p:nvSpPr>
          <p:cNvPr id="10" name="Text 7"/>
          <p:cNvSpPr/>
          <p:nvPr/>
        </p:nvSpPr>
        <p:spPr>
          <a:xfrm>
            <a:off x="6402586" y="6115050"/>
            <a:ext cx="2205990" cy="275749"/>
          </a:xfrm>
          <a:prstGeom prst="rect">
            <a:avLst/>
          </a:prstGeom>
          <a:noFill/>
          <a:ln/>
        </p:spPr>
        <p:txBody>
          <a:bodyPr wrap="none" lIns="0" tIns="0" rIns="0" bIns="0" rtlCol="0" anchor="t"/>
          <a:lstStyle/>
          <a:p>
            <a:pPr marL="0" indent="0" algn="l">
              <a:lnSpc>
                <a:spcPts val="2150"/>
              </a:lnSpc>
              <a:buNone/>
            </a:pPr>
            <a:r>
              <a:rPr lang="en-US" sz="1700" b="1" dirty="0">
                <a:solidFill>
                  <a:srgbClr val="E0E4E6"/>
                </a:solidFill>
                <a:latin typeface="Spline Sans Bold" pitchFamily="34" charset="0"/>
                <a:ea typeface="Spline Sans Bold" pitchFamily="34" charset="-122"/>
                <a:cs typeface="Spline Sans Bold" pitchFamily="34" charset="-120"/>
              </a:rPr>
              <a:t>Adaptation continue</a:t>
            </a:r>
            <a:endParaRPr lang="en-US" sz="1700" dirty="0"/>
          </a:p>
        </p:txBody>
      </p:sp>
      <p:sp>
        <p:nvSpPr>
          <p:cNvPr id="11" name="Text 8"/>
          <p:cNvSpPr/>
          <p:nvPr/>
        </p:nvSpPr>
        <p:spPr>
          <a:xfrm>
            <a:off x="6402586" y="6486525"/>
            <a:ext cx="7311628" cy="286583"/>
          </a:xfrm>
          <a:prstGeom prst="rect">
            <a:avLst/>
          </a:prstGeom>
          <a:noFill/>
          <a:ln/>
        </p:spPr>
        <p:txBody>
          <a:bodyPr wrap="none" lIns="0" tIns="0" rIns="0" bIns="0" rtlCol="0" anchor="t"/>
          <a:lstStyle/>
          <a:p>
            <a:pPr marL="0" indent="0" algn="l">
              <a:lnSpc>
                <a:spcPts val="2250"/>
              </a:lnSpc>
              <a:buNone/>
            </a:pPr>
            <a:r>
              <a:rPr lang="en-US" sz="1550" dirty="0">
                <a:solidFill>
                  <a:srgbClr val="E0E4E6"/>
                </a:solidFill>
                <a:latin typeface="Barlow" pitchFamily="34" charset="0"/>
                <a:ea typeface="Barlow" pitchFamily="34" charset="-122"/>
                <a:cs typeface="Barlow" pitchFamily="34" charset="-120"/>
              </a:rPr>
              <a:t>Les entreprises doivent rester informées et adapter leurs pratiques en permanence.</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864037" y="1346240"/>
            <a:ext cx="1305282" cy="464106"/>
          </a:xfrm>
          <a:prstGeom prst="roundRect">
            <a:avLst>
              <a:gd name="adj" fmla="val 63836"/>
            </a:avLst>
          </a:prstGeom>
          <a:solidFill>
            <a:srgbClr val="A0522D"/>
          </a:solidFill>
          <a:ln/>
        </p:spPr>
        <p:txBody>
          <a:bodyPr/>
          <a:lstStyle/>
          <a:p>
            <a:endParaRPr lang="fr-FR"/>
          </a:p>
        </p:txBody>
      </p:sp>
      <p:sp>
        <p:nvSpPr>
          <p:cNvPr id="4" name="Text 1"/>
          <p:cNvSpPr/>
          <p:nvPr/>
        </p:nvSpPr>
        <p:spPr>
          <a:xfrm>
            <a:off x="1012150" y="1420297"/>
            <a:ext cx="1009055" cy="315992"/>
          </a:xfrm>
          <a:prstGeom prst="rect">
            <a:avLst/>
          </a:prstGeom>
          <a:noFill/>
          <a:ln/>
        </p:spPr>
        <p:txBody>
          <a:bodyPr wrap="none" lIns="0" tIns="0" rIns="0" bIns="0" rtlCol="0" anchor="t"/>
          <a:lstStyle/>
          <a:p>
            <a:pPr marL="0" indent="0" algn="l">
              <a:lnSpc>
                <a:spcPts val="2450"/>
              </a:lnSpc>
              <a:buNone/>
            </a:pPr>
            <a:r>
              <a:rPr lang="en-US" sz="1550" dirty="0">
                <a:solidFill>
                  <a:srgbClr val="E0E4E6"/>
                </a:solidFill>
                <a:latin typeface="Barlow" pitchFamily="34" charset="0"/>
                <a:ea typeface="Barlow" pitchFamily="34" charset="-122"/>
                <a:cs typeface="Barlow" pitchFamily="34" charset="-120"/>
              </a:rPr>
              <a:t>DÉFINITION</a:t>
            </a:r>
            <a:endParaRPr lang="en-US" sz="1550" dirty="0"/>
          </a:p>
        </p:txBody>
      </p:sp>
      <p:sp>
        <p:nvSpPr>
          <p:cNvPr id="5" name="Text 2"/>
          <p:cNvSpPr/>
          <p:nvPr/>
        </p:nvSpPr>
        <p:spPr>
          <a:xfrm>
            <a:off x="864037" y="1909048"/>
            <a:ext cx="5750600" cy="685800"/>
          </a:xfrm>
          <a:prstGeom prst="rect">
            <a:avLst/>
          </a:prstGeom>
          <a:noFill/>
          <a:ln/>
        </p:spPr>
        <p:txBody>
          <a:bodyPr wrap="none" lIns="0" tIns="0" rIns="0" bIns="0" rtlCol="0" anchor="t"/>
          <a:lstStyle/>
          <a:p>
            <a:pPr marL="0" indent="0" algn="l">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Qu'est-ce qu'une AAI ?</a:t>
            </a:r>
            <a:endParaRPr lang="en-US" sz="4300" dirty="0"/>
          </a:p>
        </p:txBody>
      </p:sp>
      <p:sp>
        <p:nvSpPr>
          <p:cNvPr id="6" name="Shape 3"/>
          <p:cNvSpPr/>
          <p:nvPr/>
        </p:nvSpPr>
        <p:spPr>
          <a:xfrm>
            <a:off x="864037" y="2965133"/>
            <a:ext cx="3584496" cy="2230755"/>
          </a:xfrm>
          <a:prstGeom prst="roundRect">
            <a:avLst>
              <a:gd name="adj" fmla="val 16601"/>
            </a:avLst>
          </a:prstGeom>
          <a:solidFill>
            <a:srgbClr val="0A081B"/>
          </a:solidFill>
          <a:ln w="30480">
            <a:solidFill>
              <a:srgbClr val="FF8C00"/>
            </a:solidFill>
            <a:prstDash val="solid"/>
          </a:ln>
        </p:spPr>
        <p:txBody>
          <a:bodyPr/>
          <a:lstStyle/>
          <a:p>
            <a:endParaRPr lang="fr-FR"/>
          </a:p>
        </p:txBody>
      </p:sp>
      <p:sp>
        <p:nvSpPr>
          <p:cNvPr id="7" name="Text 4"/>
          <p:cNvSpPr/>
          <p:nvPr/>
        </p:nvSpPr>
        <p:spPr>
          <a:xfrm>
            <a:off x="1141333" y="3242429"/>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Institution d'État</a:t>
            </a:r>
            <a:endParaRPr lang="en-US" sz="2150" dirty="0"/>
          </a:p>
        </p:txBody>
      </p:sp>
      <p:sp>
        <p:nvSpPr>
          <p:cNvPr id="8" name="Text 5"/>
          <p:cNvSpPr/>
          <p:nvPr/>
        </p:nvSpPr>
        <p:spPr>
          <a:xfrm>
            <a:off x="1141333" y="3733443"/>
            <a:ext cx="3029903" cy="1185148"/>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Organisme public créé par la loi pour exercer des missions spécifiques.</a:t>
            </a:r>
            <a:endParaRPr lang="en-US" sz="1900" dirty="0"/>
          </a:p>
        </p:txBody>
      </p:sp>
      <p:sp>
        <p:nvSpPr>
          <p:cNvPr id="9" name="Shape 6"/>
          <p:cNvSpPr/>
          <p:nvPr/>
        </p:nvSpPr>
        <p:spPr>
          <a:xfrm>
            <a:off x="4695349" y="2965133"/>
            <a:ext cx="3584615" cy="2230755"/>
          </a:xfrm>
          <a:prstGeom prst="roundRect">
            <a:avLst>
              <a:gd name="adj" fmla="val 16601"/>
            </a:avLst>
          </a:prstGeom>
          <a:solidFill>
            <a:srgbClr val="0A081B"/>
          </a:solidFill>
          <a:ln w="30480">
            <a:solidFill>
              <a:srgbClr val="FF8C00"/>
            </a:solidFill>
            <a:prstDash val="solid"/>
          </a:ln>
        </p:spPr>
        <p:txBody>
          <a:bodyPr/>
          <a:lstStyle/>
          <a:p>
            <a:endParaRPr lang="fr-FR"/>
          </a:p>
        </p:txBody>
      </p:sp>
      <p:sp>
        <p:nvSpPr>
          <p:cNvPr id="10" name="Text 7"/>
          <p:cNvSpPr/>
          <p:nvPr/>
        </p:nvSpPr>
        <p:spPr>
          <a:xfrm>
            <a:off x="4972645" y="3242429"/>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Pouvoir autonome</a:t>
            </a:r>
            <a:endParaRPr lang="en-US" sz="2150" dirty="0"/>
          </a:p>
        </p:txBody>
      </p:sp>
      <p:sp>
        <p:nvSpPr>
          <p:cNvPr id="11" name="Text 8"/>
          <p:cNvSpPr/>
          <p:nvPr/>
        </p:nvSpPr>
        <p:spPr>
          <a:xfrm>
            <a:off x="4972645" y="3733443"/>
            <a:ext cx="3030022" cy="1185148"/>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Elle dispose d'un pouvoir de décision indépendant du gouvernement.</a:t>
            </a:r>
            <a:endParaRPr lang="en-US" sz="1900" dirty="0"/>
          </a:p>
        </p:txBody>
      </p:sp>
      <p:sp>
        <p:nvSpPr>
          <p:cNvPr id="12" name="Shape 9"/>
          <p:cNvSpPr/>
          <p:nvPr/>
        </p:nvSpPr>
        <p:spPr>
          <a:xfrm>
            <a:off x="864037" y="5442704"/>
            <a:ext cx="7415927" cy="1440656"/>
          </a:xfrm>
          <a:prstGeom prst="roundRect">
            <a:avLst>
              <a:gd name="adj" fmla="val 25706"/>
            </a:avLst>
          </a:prstGeom>
          <a:solidFill>
            <a:srgbClr val="0A081B"/>
          </a:solidFill>
          <a:ln w="30480">
            <a:solidFill>
              <a:srgbClr val="FF8C00"/>
            </a:solidFill>
            <a:prstDash val="solid"/>
          </a:ln>
        </p:spPr>
        <p:txBody>
          <a:bodyPr/>
          <a:lstStyle/>
          <a:p>
            <a:endParaRPr lang="fr-FR"/>
          </a:p>
        </p:txBody>
      </p:sp>
      <p:sp>
        <p:nvSpPr>
          <p:cNvPr id="13" name="Text 10"/>
          <p:cNvSpPr/>
          <p:nvPr/>
        </p:nvSpPr>
        <p:spPr>
          <a:xfrm>
            <a:off x="1141333" y="5720001"/>
            <a:ext cx="2778919"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Mission de régulation</a:t>
            </a:r>
            <a:endParaRPr lang="en-US" sz="2150" dirty="0"/>
          </a:p>
        </p:txBody>
      </p:sp>
      <p:sp>
        <p:nvSpPr>
          <p:cNvPr id="14" name="Text 11"/>
          <p:cNvSpPr/>
          <p:nvPr/>
        </p:nvSpPr>
        <p:spPr>
          <a:xfrm>
            <a:off x="1141333" y="6211014"/>
            <a:ext cx="6861334" cy="395049"/>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Elle assure la régulation d'un secteur d'activité déterminé.</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834628" y="704731"/>
            <a:ext cx="1188006" cy="488513"/>
          </a:xfrm>
          <a:prstGeom prst="roundRect">
            <a:avLst>
              <a:gd name="adj" fmla="val 58585"/>
            </a:avLst>
          </a:prstGeom>
          <a:noFill/>
          <a:ln w="22860">
            <a:solidFill>
              <a:srgbClr val="16FFBB"/>
            </a:solidFill>
            <a:prstDash val="solid"/>
          </a:ln>
        </p:spPr>
        <p:txBody>
          <a:bodyPr/>
          <a:lstStyle/>
          <a:p>
            <a:endParaRPr lang="fr-F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482" y="853559"/>
            <a:ext cx="190738" cy="190738"/>
          </a:xfrm>
          <a:prstGeom prst="rect">
            <a:avLst/>
          </a:prstGeom>
        </p:spPr>
      </p:pic>
      <p:sp>
        <p:nvSpPr>
          <p:cNvPr id="4" name="Text 1"/>
          <p:cNvSpPr/>
          <p:nvPr/>
        </p:nvSpPr>
        <p:spPr>
          <a:xfrm>
            <a:off x="1286589" y="799028"/>
            <a:ext cx="570190" cy="299918"/>
          </a:xfrm>
          <a:prstGeom prst="rect">
            <a:avLst/>
          </a:prstGeom>
          <a:noFill/>
          <a:ln/>
        </p:spPr>
        <p:txBody>
          <a:bodyPr wrap="none" lIns="0" tIns="0" rIns="0" bIns="0" rtlCol="0" anchor="t"/>
          <a:lstStyle/>
          <a:p>
            <a:pPr marL="0" indent="0" algn="l">
              <a:lnSpc>
                <a:spcPts val="2350"/>
              </a:lnSpc>
              <a:buNone/>
            </a:pPr>
            <a:r>
              <a:rPr lang="en-US" sz="1500" dirty="0">
                <a:solidFill>
                  <a:srgbClr val="16FFBB"/>
                </a:solidFill>
                <a:latin typeface="Barlow" pitchFamily="34" charset="0"/>
                <a:ea typeface="Barlow" pitchFamily="34" charset="-122"/>
                <a:cs typeface="Barlow" pitchFamily="34" charset="-120"/>
              </a:rPr>
              <a:t>RÔLES</a:t>
            </a:r>
            <a:endParaRPr lang="en-US" sz="1500" dirty="0"/>
          </a:p>
        </p:txBody>
      </p:sp>
      <p:sp>
        <p:nvSpPr>
          <p:cNvPr id="5" name="Text 2"/>
          <p:cNvSpPr/>
          <p:nvPr/>
        </p:nvSpPr>
        <p:spPr>
          <a:xfrm>
            <a:off x="834628" y="1285399"/>
            <a:ext cx="5299829" cy="662345"/>
          </a:xfrm>
          <a:prstGeom prst="rect">
            <a:avLst/>
          </a:prstGeom>
          <a:noFill/>
          <a:ln/>
        </p:spPr>
        <p:txBody>
          <a:bodyPr wrap="none" lIns="0" tIns="0" rIns="0" bIns="0" rtlCol="0" anchor="t"/>
          <a:lstStyle/>
          <a:p>
            <a:pPr marL="0" indent="0" algn="l">
              <a:lnSpc>
                <a:spcPts val="5200"/>
              </a:lnSpc>
              <a:buNone/>
            </a:pPr>
            <a:r>
              <a:rPr lang="en-US" sz="4150" b="1" dirty="0">
                <a:solidFill>
                  <a:srgbClr val="F0FCFF"/>
                </a:solidFill>
                <a:latin typeface="Spline Sans Bold" pitchFamily="34" charset="0"/>
                <a:ea typeface="Spline Sans Bold" pitchFamily="34" charset="-122"/>
                <a:cs typeface="Spline Sans Bold" pitchFamily="34" charset="-120"/>
              </a:rPr>
              <a:t>Les trois rôles</a:t>
            </a:r>
            <a:endParaRPr lang="en-US" sz="4150" dirty="0"/>
          </a:p>
        </p:txBody>
      </p:sp>
      <p:sp>
        <p:nvSpPr>
          <p:cNvPr id="6" name="Shape 3"/>
          <p:cNvSpPr/>
          <p:nvPr/>
        </p:nvSpPr>
        <p:spPr>
          <a:xfrm>
            <a:off x="834628" y="2293263"/>
            <a:ext cx="6365319" cy="2688074"/>
          </a:xfrm>
          <a:prstGeom prst="roundRect">
            <a:avLst>
              <a:gd name="adj" fmla="val 13309"/>
            </a:avLst>
          </a:prstGeom>
          <a:solidFill>
            <a:srgbClr val="0A081B"/>
          </a:solidFill>
          <a:ln w="22860">
            <a:solidFill>
              <a:srgbClr val="FFA500"/>
            </a:solidFill>
            <a:prstDash val="solid"/>
          </a:ln>
        </p:spPr>
        <p:txBody>
          <a:bodyPr/>
          <a:lstStyle/>
          <a:p>
            <a:endParaRPr lang="fr-FR"/>
          </a:p>
        </p:txBody>
      </p:sp>
      <p:sp>
        <p:nvSpPr>
          <p:cNvPr id="7" name="Shape 4"/>
          <p:cNvSpPr/>
          <p:nvPr/>
        </p:nvSpPr>
        <p:spPr>
          <a:xfrm>
            <a:off x="1095970" y="2554605"/>
            <a:ext cx="715447" cy="715447"/>
          </a:xfrm>
          <a:prstGeom prst="roundRect">
            <a:avLst>
              <a:gd name="adj" fmla="val 12779543"/>
            </a:avLst>
          </a:prstGeom>
          <a:solidFill>
            <a:srgbClr val="FFA500"/>
          </a:solidFill>
          <a:ln/>
        </p:spPr>
        <p:txBody>
          <a:bodyPr/>
          <a:lstStyle/>
          <a:p>
            <a:endParaRPr lang="fr-FR"/>
          </a:p>
        </p:txBody>
      </p:sp>
      <p:pic>
        <p:nvPicPr>
          <p:cNvPr id="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2662" y="2751296"/>
            <a:ext cx="321945" cy="321945"/>
          </a:xfrm>
          <a:prstGeom prst="rect">
            <a:avLst/>
          </a:prstGeom>
        </p:spPr>
      </p:pic>
      <p:sp>
        <p:nvSpPr>
          <p:cNvPr id="9" name="Text 5"/>
          <p:cNvSpPr/>
          <p:nvPr/>
        </p:nvSpPr>
        <p:spPr>
          <a:xfrm>
            <a:off x="1095970" y="3500438"/>
            <a:ext cx="2649855" cy="331232"/>
          </a:xfrm>
          <a:prstGeom prst="rect">
            <a:avLst/>
          </a:prstGeom>
          <a:noFill/>
          <a:ln/>
        </p:spPr>
        <p:txBody>
          <a:bodyPr wrap="none" lIns="0" tIns="0" rIns="0" bIns="0" rtlCol="0" anchor="t"/>
          <a:lstStyle/>
          <a:p>
            <a:pPr marL="0" indent="0" algn="l">
              <a:lnSpc>
                <a:spcPts val="2600"/>
              </a:lnSpc>
              <a:buNone/>
            </a:pPr>
            <a:r>
              <a:rPr lang="en-US" sz="2050" b="1" dirty="0">
                <a:solidFill>
                  <a:srgbClr val="E0E4E6"/>
                </a:solidFill>
                <a:latin typeface="Spline Sans Bold" pitchFamily="34" charset="0"/>
                <a:ea typeface="Spline Sans Bold" pitchFamily="34" charset="-122"/>
                <a:cs typeface="Spline Sans Bold" pitchFamily="34" charset="-120"/>
              </a:rPr>
              <a:t>Protection des droits</a:t>
            </a:r>
            <a:endParaRPr lang="en-US" sz="2050" dirty="0"/>
          </a:p>
        </p:txBody>
      </p:sp>
      <p:sp>
        <p:nvSpPr>
          <p:cNvPr id="10" name="Text 6"/>
          <p:cNvSpPr/>
          <p:nvPr/>
        </p:nvSpPr>
        <p:spPr>
          <a:xfrm>
            <a:off x="1095970" y="3969901"/>
            <a:ext cx="5842635" cy="750094"/>
          </a:xfrm>
          <a:prstGeom prst="rect">
            <a:avLst/>
          </a:prstGeom>
          <a:noFill/>
          <a:ln/>
        </p:spPr>
        <p:txBody>
          <a:bodyPr wrap="square" lIns="0" tIns="0" rIns="0" bIns="0" rtlCol="0" anchor="t"/>
          <a:lstStyle/>
          <a:p>
            <a:pPr marL="0" indent="0" algn="l">
              <a:lnSpc>
                <a:spcPts val="2950"/>
              </a:lnSpc>
              <a:buNone/>
            </a:pPr>
            <a:r>
              <a:rPr lang="en-US" sz="1850" dirty="0">
                <a:solidFill>
                  <a:srgbClr val="E0E4E6"/>
                </a:solidFill>
                <a:latin typeface="Barlow" pitchFamily="34" charset="0"/>
                <a:ea typeface="Barlow" pitchFamily="34" charset="-122"/>
                <a:cs typeface="Barlow" pitchFamily="34" charset="-120"/>
              </a:rPr>
              <a:t>Veillent à la protection des droits fondamentaux et des libertés individuelles.</a:t>
            </a:r>
            <a:endParaRPr lang="en-US" sz="1850" dirty="0"/>
          </a:p>
        </p:txBody>
      </p:sp>
      <p:sp>
        <p:nvSpPr>
          <p:cNvPr id="11" name="Shape 7"/>
          <p:cNvSpPr/>
          <p:nvPr/>
        </p:nvSpPr>
        <p:spPr>
          <a:xfrm>
            <a:off x="7430333" y="2293263"/>
            <a:ext cx="6365438" cy="2688074"/>
          </a:xfrm>
          <a:prstGeom prst="roundRect">
            <a:avLst>
              <a:gd name="adj" fmla="val 13309"/>
            </a:avLst>
          </a:prstGeom>
          <a:solidFill>
            <a:srgbClr val="0A081B"/>
          </a:solidFill>
          <a:ln w="22860">
            <a:solidFill>
              <a:srgbClr val="CD853F"/>
            </a:solidFill>
            <a:prstDash val="solid"/>
          </a:ln>
        </p:spPr>
        <p:txBody>
          <a:bodyPr/>
          <a:lstStyle/>
          <a:p>
            <a:endParaRPr lang="fr-FR"/>
          </a:p>
        </p:txBody>
      </p:sp>
      <p:sp>
        <p:nvSpPr>
          <p:cNvPr id="12" name="Shape 8"/>
          <p:cNvSpPr/>
          <p:nvPr/>
        </p:nvSpPr>
        <p:spPr>
          <a:xfrm>
            <a:off x="7691676" y="2554605"/>
            <a:ext cx="715447" cy="715447"/>
          </a:xfrm>
          <a:prstGeom prst="roundRect">
            <a:avLst>
              <a:gd name="adj" fmla="val 12779543"/>
            </a:avLst>
          </a:prstGeom>
          <a:solidFill>
            <a:srgbClr val="CD853F"/>
          </a:solidFill>
          <a:ln/>
        </p:spPr>
        <p:txBody>
          <a:bodyPr/>
          <a:lstStyle/>
          <a:p>
            <a:endParaRPr lang="fr-FR"/>
          </a:p>
        </p:txBody>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88367" y="2751296"/>
            <a:ext cx="321945" cy="321945"/>
          </a:xfrm>
          <a:prstGeom prst="rect">
            <a:avLst/>
          </a:prstGeom>
        </p:spPr>
      </p:pic>
      <p:sp>
        <p:nvSpPr>
          <p:cNvPr id="14" name="Text 9"/>
          <p:cNvSpPr/>
          <p:nvPr/>
        </p:nvSpPr>
        <p:spPr>
          <a:xfrm>
            <a:off x="7691676" y="3500438"/>
            <a:ext cx="2953464" cy="331232"/>
          </a:xfrm>
          <a:prstGeom prst="rect">
            <a:avLst/>
          </a:prstGeom>
          <a:noFill/>
          <a:ln/>
        </p:spPr>
        <p:txBody>
          <a:bodyPr wrap="none" lIns="0" tIns="0" rIns="0" bIns="0" rtlCol="0" anchor="t"/>
          <a:lstStyle/>
          <a:p>
            <a:pPr marL="0" indent="0" algn="l">
              <a:lnSpc>
                <a:spcPts val="2600"/>
              </a:lnSpc>
              <a:buNone/>
            </a:pPr>
            <a:r>
              <a:rPr lang="en-US" sz="2050" b="1" dirty="0">
                <a:solidFill>
                  <a:srgbClr val="E0E4E6"/>
                </a:solidFill>
                <a:latin typeface="Spline Sans Bold" pitchFamily="34" charset="0"/>
                <a:ea typeface="Spline Sans Bold" pitchFamily="34" charset="-122"/>
                <a:cs typeface="Spline Sans Bold" pitchFamily="34" charset="-120"/>
              </a:rPr>
              <a:t>Régulation économique</a:t>
            </a:r>
            <a:endParaRPr lang="en-US" sz="2050" dirty="0"/>
          </a:p>
        </p:txBody>
      </p:sp>
      <p:sp>
        <p:nvSpPr>
          <p:cNvPr id="15" name="Text 10"/>
          <p:cNvSpPr/>
          <p:nvPr/>
        </p:nvSpPr>
        <p:spPr>
          <a:xfrm>
            <a:off x="7691676" y="3969901"/>
            <a:ext cx="5842754" cy="750094"/>
          </a:xfrm>
          <a:prstGeom prst="rect">
            <a:avLst/>
          </a:prstGeom>
          <a:noFill/>
          <a:ln/>
        </p:spPr>
        <p:txBody>
          <a:bodyPr wrap="square" lIns="0" tIns="0" rIns="0" bIns="0" rtlCol="0" anchor="t"/>
          <a:lstStyle/>
          <a:p>
            <a:pPr marL="0" indent="0" algn="l">
              <a:lnSpc>
                <a:spcPts val="2950"/>
              </a:lnSpc>
              <a:buNone/>
            </a:pPr>
            <a:r>
              <a:rPr lang="en-US" sz="1850" dirty="0">
                <a:solidFill>
                  <a:srgbClr val="E0E4E6"/>
                </a:solidFill>
                <a:latin typeface="Barlow" pitchFamily="34" charset="0"/>
                <a:ea typeface="Barlow" pitchFamily="34" charset="-122"/>
                <a:cs typeface="Barlow" pitchFamily="34" charset="-120"/>
              </a:rPr>
              <a:t>Veillent à une concurrence loyale et au bon fonctionnement des marchés.</a:t>
            </a:r>
            <a:endParaRPr lang="en-US" sz="1850" dirty="0"/>
          </a:p>
        </p:txBody>
      </p:sp>
      <p:sp>
        <p:nvSpPr>
          <p:cNvPr id="16" name="Shape 11"/>
          <p:cNvSpPr/>
          <p:nvPr/>
        </p:nvSpPr>
        <p:spPr>
          <a:xfrm>
            <a:off x="834628" y="5211723"/>
            <a:ext cx="12961144" cy="2313027"/>
          </a:xfrm>
          <a:prstGeom prst="roundRect">
            <a:avLst>
              <a:gd name="adj" fmla="val 15467"/>
            </a:avLst>
          </a:prstGeom>
          <a:solidFill>
            <a:srgbClr val="0A081B"/>
          </a:solidFill>
          <a:ln w="22860">
            <a:solidFill>
              <a:srgbClr val="D2B48C"/>
            </a:solidFill>
            <a:prstDash val="solid"/>
          </a:ln>
        </p:spPr>
        <p:txBody>
          <a:bodyPr/>
          <a:lstStyle/>
          <a:p>
            <a:endParaRPr lang="fr-FR"/>
          </a:p>
        </p:txBody>
      </p:sp>
      <p:sp>
        <p:nvSpPr>
          <p:cNvPr id="17" name="Shape 12"/>
          <p:cNvSpPr/>
          <p:nvPr/>
        </p:nvSpPr>
        <p:spPr>
          <a:xfrm>
            <a:off x="1095970" y="5473065"/>
            <a:ext cx="715447" cy="715447"/>
          </a:xfrm>
          <a:prstGeom prst="roundRect">
            <a:avLst>
              <a:gd name="adj" fmla="val 12779543"/>
            </a:avLst>
          </a:prstGeom>
          <a:solidFill>
            <a:srgbClr val="D2B48C"/>
          </a:solidFill>
          <a:ln/>
        </p:spPr>
        <p:txBody>
          <a:bodyPr/>
          <a:lstStyle/>
          <a:p>
            <a:endParaRPr lang="fr-FR"/>
          </a:p>
        </p:txBody>
      </p:sp>
      <p:pic>
        <p:nvPicPr>
          <p:cNvPr id="18"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2662" y="5669756"/>
            <a:ext cx="321945" cy="321945"/>
          </a:xfrm>
          <a:prstGeom prst="rect">
            <a:avLst/>
          </a:prstGeom>
        </p:spPr>
      </p:pic>
      <p:sp>
        <p:nvSpPr>
          <p:cNvPr id="19" name="Text 13"/>
          <p:cNvSpPr/>
          <p:nvPr/>
        </p:nvSpPr>
        <p:spPr>
          <a:xfrm>
            <a:off x="1095970" y="6418898"/>
            <a:ext cx="2649855" cy="331232"/>
          </a:xfrm>
          <a:prstGeom prst="rect">
            <a:avLst/>
          </a:prstGeom>
          <a:noFill/>
          <a:ln/>
        </p:spPr>
        <p:txBody>
          <a:bodyPr wrap="none" lIns="0" tIns="0" rIns="0" bIns="0" rtlCol="0" anchor="t"/>
          <a:lstStyle/>
          <a:p>
            <a:pPr marL="0" indent="0" algn="l">
              <a:lnSpc>
                <a:spcPts val="2600"/>
              </a:lnSpc>
              <a:buNone/>
            </a:pPr>
            <a:r>
              <a:rPr lang="en-US" sz="2050" b="1" dirty="0">
                <a:solidFill>
                  <a:srgbClr val="E0E4E6"/>
                </a:solidFill>
                <a:latin typeface="Spline Sans Bold" pitchFamily="34" charset="0"/>
                <a:ea typeface="Spline Sans Bold" pitchFamily="34" charset="-122"/>
                <a:cs typeface="Spline Sans Bold" pitchFamily="34" charset="-120"/>
              </a:rPr>
              <a:t>Médiation</a:t>
            </a:r>
            <a:endParaRPr lang="en-US" sz="2050" dirty="0"/>
          </a:p>
        </p:txBody>
      </p:sp>
      <p:sp>
        <p:nvSpPr>
          <p:cNvPr id="20" name="Text 14"/>
          <p:cNvSpPr/>
          <p:nvPr/>
        </p:nvSpPr>
        <p:spPr>
          <a:xfrm>
            <a:off x="1095970" y="6888361"/>
            <a:ext cx="12438459" cy="375047"/>
          </a:xfrm>
          <a:prstGeom prst="rect">
            <a:avLst/>
          </a:prstGeom>
          <a:noFill/>
          <a:ln/>
        </p:spPr>
        <p:txBody>
          <a:bodyPr wrap="none" lIns="0" tIns="0" rIns="0" bIns="0" rtlCol="0" anchor="t"/>
          <a:lstStyle/>
          <a:p>
            <a:pPr marL="0" indent="0" algn="l">
              <a:lnSpc>
                <a:spcPts val="2950"/>
              </a:lnSpc>
              <a:buNone/>
            </a:pPr>
            <a:r>
              <a:rPr lang="en-US" sz="1850" dirty="0">
                <a:solidFill>
                  <a:srgbClr val="E0E4E6"/>
                </a:solidFill>
                <a:latin typeface="Barlow" pitchFamily="34" charset="0"/>
                <a:ea typeface="Barlow" pitchFamily="34" charset="-122"/>
                <a:cs typeface="Barlow" pitchFamily="34" charset="-120"/>
              </a:rPr>
              <a:t>Jouent un rôle de médiation entre les citoyens et l'administration publique.</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Shape 0"/>
          <p:cNvSpPr/>
          <p:nvPr/>
        </p:nvSpPr>
        <p:spPr>
          <a:xfrm>
            <a:off x="864037" y="1109067"/>
            <a:ext cx="3016091" cy="464106"/>
          </a:xfrm>
          <a:prstGeom prst="roundRect">
            <a:avLst>
              <a:gd name="adj" fmla="val 63836"/>
            </a:avLst>
          </a:prstGeom>
          <a:solidFill>
            <a:srgbClr val="FF8C00"/>
          </a:solidFill>
          <a:ln/>
        </p:spPr>
        <p:txBody>
          <a:bodyPr/>
          <a:lstStyle/>
          <a:p>
            <a:endParaRPr lang="fr-FR"/>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150" y="1242417"/>
            <a:ext cx="197406" cy="197406"/>
          </a:xfrm>
          <a:prstGeom prst="rect">
            <a:avLst/>
          </a:prstGeom>
        </p:spPr>
      </p:pic>
      <p:sp>
        <p:nvSpPr>
          <p:cNvPr id="5" name="Text 1"/>
          <p:cNvSpPr/>
          <p:nvPr/>
        </p:nvSpPr>
        <p:spPr>
          <a:xfrm>
            <a:off x="1308259" y="1183124"/>
            <a:ext cx="2423755" cy="315992"/>
          </a:xfrm>
          <a:prstGeom prst="rect">
            <a:avLst/>
          </a:prstGeom>
          <a:noFill/>
          <a:ln/>
        </p:spPr>
        <p:txBody>
          <a:bodyPr wrap="none" lIns="0" tIns="0" rIns="0" bIns="0" rtlCol="0" anchor="t"/>
          <a:lstStyle/>
          <a:p>
            <a:pPr marL="0" indent="0" algn="l">
              <a:lnSpc>
                <a:spcPts val="2450"/>
              </a:lnSpc>
              <a:buNone/>
            </a:pPr>
            <a:r>
              <a:rPr lang="en-US" sz="1550" dirty="0">
                <a:solidFill>
                  <a:srgbClr val="E0E4E6"/>
                </a:solidFill>
                <a:latin typeface="Barlow" pitchFamily="34" charset="0"/>
                <a:ea typeface="Barlow" pitchFamily="34" charset="-122"/>
                <a:cs typeface="Barlow" pitchFamily="34" charset="-120"/>
              </a:rPr>
              <a:t>PROTECTION DES DONNÉES</a:t>
            </a:r>
            <a:endParaRPr lang="en-US" sz="1550" dirty="0"/>
          </a:p>
        </p:txBody>
      </p:sp>
      <p:sp>
        <p:nvSpPr>
          <p:cNvPr id="6" name="Text 2"/>
          <p:cNvSpPr/>
          <p:nvPr/>
        </p:nvSpPr>
        <p:spPr>
          <a:xfrm>
            <a:off x="864037" y="1671876"/>
            <a:ext cx="7415927" cy="1371600"/>
          </a:xfrm>
          <a:prstGeom prst="rect">
            <a:avLst/>
          </a:prstGeom>
          <a:noFill/>
          <a:ln/>
        </p:spPr>
        <p:txBody>
          <a:bodyPr wrap="square" lIns="0" tIns="0" rIns="0" bIns="0" rtlCol="0" anchor="t"/>
          <a:lstStyle/>
          <a:p>
            <a:pPr marL="0" indent="0" algn="l">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La CNIL : Gardienne du numérique</a:t>
            </a:r>
            <a:endParaRPr lang="en-US" sz="4300" dirty="0"/>
          </a:p>
        </p:txBody>
      </p:sp>
      <p:sp>
        <p:nvSpPr>
          <p:cNvPr id="7" name="Text 3"/>
          <p:cNvSpPr/>
          <p:nvPr/>
        </p:nvSpPr>
        <p:spPr>
          <a:xfrm>
            <a:off x="864037" y="3413760"/>
            <a:ext cx="7415927" cy="790099"/>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La Commission Nationale de l'Informatique et des Libertés est le régulateur des données personnelles en France.</a:t>
            </a:r>
            <a:endParaRPr lang="en-US" sz="1900" dirty="0"/>
          </a:p>
        </p:txBody>
      </p:sp>
      <p:sp>
        <p:nvSpPr>
          <p:cNvPr id="8" name="Text 4"/>
          <p:cNvSpPr/>
          <p:nvPr/>
        </p:nvSpPr>
        <p:spPr>
          <a:xfrm>
            <a:off x="864037" y="4728329"/>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Rôle principal</a:t>
            </a:r>
            <a:endParaRPr lang="en-US" sz="2150" dirty="0"/>
          </a:p>
        </p:txBody>
      </p:sp>
      <p:sp>
        <p:nvSpPr>
          <p:cNvPr id="9" name="Text 5"/>
          <p:cNvSpPr/>
          <p:nvPr/>
        </p:nvSpPr>
        <p:spPr>
          <a:xfrm>
            <a:off x="864037" y="5318046"/>
            <a:ext cx="3406854" cy="1580198"/>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Accompagne les professionnels dans leur mise en conformité et aide les particuliers à maîtriser leurs données personnelles.</a:t>
            </a:r>
            <a:endParaRPr lang="en-US" sz="1900" dirty="0"/>
          </a:p>
        </p:txBody>
      </p:sp>
      <p:sp>
        <p:nvSpPr>
          <p:cNvPr id="10" name="Text 6"/>
          <p:cNvSpPr/>
          <p:nvPr/>
        </p:nvSpPr>
        <p:spPr>
          <a:xfrm>
            <a:off x="4880729" y="4728329"/>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Protection active</a:t>
            </a:r>
            <a:endParaRPr lang="en-US" sz="2150" dirty="0"/>
          </a:p>
        </p:txBody>
      </p:sp>
      <p:sp>
        <p:nvSpPr>
          <p:cNvPr id="11" name="Text 7"/>
          <p:cNvSpPr/>
          <p:nvPr/>
        </p:nvSpPr>
        <p:spPr>
          <a:xfrm>
            <a:off x="4880729" y="5318046"/>
            <a:ext cx="3406854" cy="1185148"/>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Toute personne peut s'adresser à la CNIL en cas de difficulté dans l'exercice de ses droits.</a:t>
            </a: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64037" y="1361956"/>
            <a:ext cx="6315194" cy="685800"/>
          </a:xfrm>
          <a:prstGeom prst="rect">
            <a:avLst/>
          </a:prstGeom>
          <a:noFill/>
          <a:ln/>
        </p:spPr>
        <p:txBody>
          <a:bodyPr wrap="none" lIns="0" tIns="0" rIns="0" bIns="0" rtlCol="0" anchor="t"/>
          <a:lstStyle/>
          <a:p>
            <a:pPr marL="0" indent="0" algn="l">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Les 4 missions de la CNIL</a:t>
            </a:r>
            <a:endParaRPr lang="en-US" sz="4300" dirty="0"/>
          </a:p>
        </p:txBody>
      </p:sp>
      <p:sp>
        <p:nvSpPr>
          <p:cNvPr id="3" name="Text 1"/>
          <p:cNvSpPr/>
          <p:nvPr/>
        </p:nvSpPr>
        <p:spPr>
          <a:xfrm>
            <a:off x="864037" y="2541508"/>
            <a:ext cx="246817" cy="308610"/>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Spline Sans Light" pitchFamily="34" charset="0"/>
                <a:ea typeface="Spline Sans Light" pitchFamily="34" charset="-122"/>
                <a:cs typeface="Spline Sans Light" pitchFamily="34" charset="-120"/>
              </a:rPr>
              <a:t>01</a:t>
            </a:r>
            <a:endParaRPr lang="en-US" sz="1900" dirty="0"/>
          </a:p>
        </p:txBody>
      </p:sp>
      <p:sp>
        <p:nvSpPr>
          <p:cNvPr id="4" name="Shape 2"/>
          <p:cNvSpPr/>
          <p:nvPr/>
        </p:nvSpPr>
        <p:spPr>
          <a:xfrm>
            <a:off x="864037" y="2930604"/>
            <a:ext cx="6327696" cy="30480"/>
          </a:xfrm>
          <a:prstGeom prst="rect">
            <a:avLst/>
          </a:prstGeom>
          <a:solidFill>
            <a:srgbClr val="FF8C00"/>
          </a:solidFill>
          <a:ln/>
        </p:spPr>
        <p:txBody>
          <a:bodyPr/>
          <a:lstStyle/>
          <a:p>
            <a:endParaRPr lang="fr-FR"/>
          </a:p>
        </p:txBody>
      </p:sp>
      <p:sp>
        <p:nvSpPr>
          <p:cNvPr id="5" name="Text 3"/>
          <p:cNvSpPr/>
          <p:nvPr/>
        </p:nvSpPr>
        <p:spPr>
          <a:xfrm>
            <a:off x="864037" y="3114913"/>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Informer et protéger</a:t>
            </a:r>
            <a:endParaRPr lang="en-US" sz="2150" dirty="0"/>
          </a:p>
        </p:txBody>
      </p:sp>
      <p:sp>
        <p:nvSpPr>
          <p:cNvPr id="6" name="Text 4"/>
          <p:cNvSpPr/>
          <p:nvPr/>
        </p:nvSpPr>
        <p:spPr>
          <a:xfrm>
            <a:off x="864037" y="3605927"/>
            <a:ext cx="6327696" cy="790099"/>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Répond aux demandes des particuliers et professionnels. Traite les plaintes des citoyens.</a:t>
            </a:r>
            <a:endParaRPr lang="en-US" sz="1900" dirty="0"/>
          </a:p>
        </p:txBody>
      </p:sp>
      <p:sp>
        <p:nvSpPr>
          <p:cNvPr id="7" name="Text 5"/>
          <p:cNvSpPr/>
          <p:nvPr/>
        </p:nvSpPr>
        <p:spPr>
          <a:xfrm>
            <a:off x="7438549" y="2541508"/>
            <a:ext cx="246817" cy="308610"/>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Spline Sans Light" pitchFamily="34" charset="0"/>
                <a:ea typeface="Spline Sans Light" pitchFamily="34" charset="-122"/>
                <a:cs typeface="Spline Sans Light" pitchFamily="34" charset="-120"/>
              </a:rPr>
              <a:t>02</a:t>
            </a:r>
            <a:endParaRPr lang="en-US" sz="1900" dirty="0"/>
          </a:p>
        </p:txBody>
      </p:sp>
      <p:sp>
        <p:nvSpPr>
          <p:cNvPr id="8" name="Shape 6"/>
          <p:cNvSpPr/>
          <p:nvPr/>
        </p:nvSpPr>
        <p:spPr>
          <a:xfrm>
            <a:off x="7438549" y="2930604"/>
            <a:ext cx="6327815" cy="30480"/>
          </a:xfrm>
          <a:prstGeom prst="rect">
            <a:avLst/>
          </a:prstGeom>
          <a:solidFill>
            <a:srgbClr val="FF8C00"/>
          </a:solidFill>
          <a:ln/>
        </p:spPr>
        <p:txBody>
          <a:bodyPr/>
          <a:lstStyle/>
          <a:p>
            <a:endParaRPr lang="fr-FR"/>
          </a:p>
        </p:txBody>
      </p:sp>
      <p:sp>
        <p:nvSpPr>
          <p:cNvPr id="9" name="Text 7"/>
          <p:cNvSpPr/>
          <p:nvPr/>
        </p:nvSpPr>
        <p:spPr>
          <a:xfrm>
            <a:off x="7438549" y="3114913"/>
            <a:ext cx="3591520"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Accompagner la conformité</a:t>
            </a:r>
            <a:endParaRPr lang="en-US" sz="2150" dirty="0"/>
          </a:p>
        </p:txBody>
      </p:sp>
      <p:sp>
        <p:nvSpPr>
          <p:cNvPr id="10" name="Text 8"/>
          <p:cNvSpPr/>
          <p:nvPr/>
        </p:nvSpPr>
        <p:spPr>
          <a:xfrm>
            <a:off x="7438549" y="3605927"/>
            <a:ext cx="6327815" cy="790099"/>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Propose une boîte à outils complète pour aider les organismes à se conformer au RGPD.</a:t>
            </a:r>
            <a:endParaRPr lang="en-US" sz="1900" dirty="0"/>
          </a:p>
        </p:txBody>
      </p:sp>
      <p:sp>
        <p:nvSpPr>
          <p:cNvPr id="11" name="Text 9"/>
          <p:cNvSpPr/>
          <p:nvPr/>
        </p:nvSpPr>
        <p:spPr>
          <a:xfrm>
            <a:off x="864037" y="4827984"/>
            <a:ext cx="246817" cy="308610"/>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Spline Sans Light" pitchFamily="34" charset="0"/>
                <a:ea typeface="Spline Sans Light" pitchFamily="34" charset="-122"/>
                <a:cs typeface="Spline Sans Light" pitchFamily="34" charset="-120"/>
              </a:rPr>
              <a:t>03</a:t>
            </a:r>
            <a:endParaRPr lang="en-US" sz="1900" dirty="0"/>
          </a:p>
        </p:txBody>
      </p:sp>
      <p:sp>
        <p:nvSpPr>
          <p:cNvPr id="12" name="Shape 10"/>
          <p:cNvSpPr/>
          <p:nvPr/>
        </p:nvSpPr>
        <p:spPr>
          <a:xfrm>
            <a:off x="864037" y="5217081"/>
            <a:ext cx="6327696" cy="30480"/>
          </a:xfrm>
          <a:prstGeom prst="rect">
            <a:avLst/>
          </a:prstGeom>
          <a:solidFill>
            <a:srgbClr val="FF8C00"/>
          </a:solidFill>
          <a:ln/>
        </p:spPr>
        <p:txBody>
          <a:bodyPr/>
          <a:lstStyle/>
          <a:p>
            <a:endParaRPr lang="fr-FR"/>
          </a:p>
        </p:txBody>
      </p:sp>
      <p:sp>
        <p:nvSpPr>
          <p:cNvPr id="13" name="Text 11"/>
          <p:cNvSpPr/>
          <p:nvPr/>
        </p:nvSpPr>
        <p:spPr>
          <a:xfrm>
            <a:off x="864037" y="5401389"/>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Anticiper et innover</a:t>
            </a:r>
            <a:endParaRPr lang="en-US" sz="2150" dirty="0"/>
          </a:p>
        </p:txBody>
      </p:sp>
      <p:sp>
        <p:nvSpPr>
          <p:cNvPr id="14" name="Text 12"/>
          <p:cNvSpPr/>
          <p:nvPr/>
        </p:nvSpPr>
        <p:spPr>
          <a:xfrm>
            <a:off x="864037" y="5892403"/>
            <a:ext cx="6327696" cy="790099"/>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Participe au débat sur les enjeux éthiques des données et dialogue avec l'écosystème d'innovation.</a:t>
            </a:r>
            <a:endParaRPr lang="en-US" sz="1900" dirty="0"/>
          </a:p>
        </p:txBody>
      </p:sp>
      <p:sp>
        <p:nvSpPr>
          <p:cNvPr id="15" name="Text 13"/>
          <p:cNvSpPr/>
          <p:nvPr/>
        </p:nvSpPr>
        <p:spPr>
          <a:xfrm>
            <a:off x="7438549" y="4827984"/>
            <a:ext cx="246817" cy="308610"/>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Spline Sans Light" pitchFamily="34" charset="0"/>
                <a:ea typeface="Spline Sans Light" pitchFamily="34" charset="-122"/>
                <a:cs typeface="Spline Sans Light" pitchFamily="34" charset="-120"/>
              </a:rPr>
              <a:t>04</a:t>
            </a:r>
            <a:endParaRPr lang="en-US" sz="1900" dirty="0"/>
          </a:p>
        </p:txBody>
      </p:sp>
      <p:sp>
        <p:nvSpPr>
          <p:cNvPr id="16" name="Shape 14"/>
          <p:cNvSpPr/>
          <p:nvPr/>
        </p:nvSpPr>
        <p:spPr>
          <a:xfrm>
            <a:off x="7438549" y="5217081"/>
            <a:ext cx="6327815" cy="30480"/>
          </a:xfrm>
          <a:prstGeom prst="rect">
            <a:avLst/>
          </a:prstGeom>
          <a:solidFill>
            <a:srgbClr val="FF8C00"/>
          </a:solidFill>
          <a:ln/>
        </p:spPr>
        <p:txBody>
          <a:bodyPr/>
          <a:lstStyle/>
          <a:p>
            <a:endParaRPr lang="fr-FR"/>
          </a:p>
        </p:txBody>
      </p:sp>
      <p:sp>
        <p:nvSpPr>
          <p:cNvPr id="17" name="Text 15"/>
          <p:cNvSpPr/>
          <p:nvPr/>
        </p:nvSpPr>
        <p:spPr>
          <a:xfrm>
            <a:off x="7438549" y="5401389"/>
            <a:ext cx="3155394"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Contrôler et sanctionner</a:t>
            </a:r>
            <a:endParaRPr lang="en-US" sz="2150" dirty="0"/>
          </a:p>
        </p:txBody>
      </p:sp>
      <p:sp>
        <p:nvSpPr>
          <p:cNvPr id="18" name="Text 16"/>
          <p:cNvSpPr/>
          <p:nvPr/>
        </p:nvSpPr>
        <p:spPr>
          <a:xfrm>
            <a:off x="7438549" y="5892403"/>
            <a:ext cx="6327815" cy="790099"/>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Peut contrôler les organismes et les sanctionner en cas de manquements constatés.</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64037" y="909280"/>
            <a:ext cx="7962424" cy="685800"/>
          </a:xfrm>
          <a:prstGeom prst="rect">
            <a:avLst/>
          </a:prstGeom>
          <a:noFill/>
          <a:ln/>
        </p:spPr>
        <p:txBody>
          <a:bodyPr wrap="none" lIns="0" tIns="0" rIns="0" bIns="0" rtlCol="0" anchor="t"/>
          <a:lstStyle/>
          <a:p>
            <a:pPr marL="0" indent="0" algn="l">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Conformité RGPD : un impératif</a:t>
            </a:r>
            <a:endParaRPr lang="en-US" sz="4300" dirty="0"/>
          </a:p>
        </p:txBody>
      </p:sp>
      <p:pic>
        <p:nvPicPr>
          <p:cNvPr id="3" name="Image 0" descr="preencoded.png"/>
          <p:cNvPicPr>
            <a:picLocks noChangeAspect="1"/>
          </p:cNvPicPr>
          <p:nvPr/>
        </p:nvPicPr>
        <p:blipFill>
          <a:blip r:embed="rId3"/>
          <a:stretch>
            <a:fillRect/>
          </a:stretch>
        </p:blipFill>
        <p:spPr>
          <a:xfrm>
            <a:off x="864037" y="2243018"/>
            <a:ext cx="4799528" cy="4799528"/>
          </a:xfrm>
          <a:prstGeom prst="rect">
            <a:avLst/>
          </a:prstGeom>
        </p:spPr>
      </p:pic>
      <p:sp>
        <p:nvSpPr>
          <p:cNvPr id="4" name="Text 1"/>
          <p:cNvSpPr/>
          <p:nvPr/>
        </p:nvSpPr>
        <p:spPr>
          <a:xfrm>
            <a:off x="6273403" y="2212181"/>
            <a:ext cx="4256723" cy="411480"/>
          </a:xfrm>
          <a:prstGeom prst="rect">
            <a:avLst/>
          </a:prstGeom>
          <a:noFill/>
          <a:ln/>
        </p:spPr>
        <p:txBody>
          <a:bodyPr wrap="none" lIns="0" tIns="0" rIns="0" bIns="0" rtlCol="0" anchor="t"/>
          <a:lstStyle/>
          <a:p>
            <a:pPr marL="0" indent="0" algn="l">
              <a:lnSpc>
                <a:spcPts val="3200"/>
              </a:lnSpc>
              <a:buNone/>
            </a:pPr>
            <a:r>
              <a:rPr lang="en-US" sz="2550" b="1" dirty="0">
                <a:solidFill>
                  <a:srgbClr val="F0FCFF"/>
                </a:solidFill>
                <a:latin typeface="Spline Sans Bold" pitchFamily="34" charset="0"/>
                <a:ea typeface="Spline Sans Bold" pitchFamily="34" charset="-122"/>
                <a:cs typeface="Spline Sans Bold" pitchFamily="34" charset="-120"/>
              </a:rPr>
              <a:t>Obligations des entreprises</a:t>
            </a:r>
            <a:endParaRPr lang="en-US" sz="2550" dirty="0"/>
          </a:p>
        </p:txBody>
      </p:sp>
      <p:sp>
        <p:nvSpPr>
          <p:cNvPr id="5" name="Text 2"/>
          <p:cNvSpPr/>
          <p:nvPr/>
        </p:nvSpPr>
        <p:spPr>
          <a:xfrm>
            <a:off x="6273403" y="2870478"/>
            <a:ext cx="7500461" cy="790099"/>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La CNIL impose des obligations strictes en matière de protection des données personnelles.</a:t>
            </a:r>
            <a:endParaRPr lang="en-US" sz="1900" dirty="0"/>
          </a:p>
        </p:txBody>
      </p:sp>
      <p:sp>
        <p:nvSpPr>
          <p:cNvPr id="6" name="Text 3"/>
          <p:cNvSpPr/>
          <p:nvPr/>
        </p:nvSpPr>
        <p:spPr>
          <a:xfrm>
            <a:off x="6273403" y="3882747"/>
            <a:ext cx="7500461" cy="1580083"/>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0E4E6"/>
                </a:solidFill>
                <a:latin typeface="Barlow" pitchFamily="34" charset="0"/>
                <a:ea typeface="Barlow" pitchFamily="34" charset="-122"/>
                <a:cs typeface="Barlow" pitchFamily="34" charset="-120"/>
              </a:rPr>
              <a:t>Adapter les pratiques de collecte de données</a:t>
            </a:r>
            <a:endParaRPr lang="en-US" sz="1900" dirty="0"/>
          </a:p>
          <a:p>
            <a:pPr marL="342900" indent="-342900" algn="l">
              <a:lnSpc>
                <a:spcPts val="3100"/>
              </a:lnSpc>
              <a:buSzPct val="100000"/>
              <a:buChar char="•"/>
            </a:pPr>
            <a:r>
              <a:rPr lang="en-US" sz="1900" dirty="0">
                <a:solidFill>
                  <a:srgbClr val="E0E4E6"/>
                </a:solidFill>
                <a:latin typeface="Barlow" pitchFamily="34" charset="0"/>
                <a:ea typeface="Barlow" pitchFamily="34" charset="-122"/>
                <a:cs typeface="Barlow" pitchFamily="34" charset="-120"/>
              </a:rPr>
              <a:t>Sécuriser le traitement des informations</a:t>
            </a:r>
            <a:endParaRPr lang="en-US" sz="1900" dirty="0"/>
          </a:p>
          <a:p>
            <a:pPr marL="342900" indent="-342900" algn="l">
              <a:lnSpc>
                <a:spcPts val="3100"/>
              </a:lnSpc>
              <a:buSzPct val="100000"/>
              <a:buChar char="•"/>
            </a:pPr>
            <a:r>
              <a:rPr lang="en-US" sz="1900" dirty="0">
                <a:solidFill>
                  <a:srgbClr val="E0E4E6"/>
                </a:solidFill>
                <a:latin typeface="Barlow" pitchFamily="34" charset="0"/>
                <a:ea typeface="Barlow" pitchFamily="34" charset="-122"/>
                <a:cs typeface="Barlow" pitchFamily="34" charset="-120"/>
              </a:rPr>
              <a:t>Respecter les droits des utilisateurs</a:t>
            </a:r>
            <a:endParaRPr lang="en-US" sz="1900" dirty="0"/>
          </a:p>
          <a:p>
            <a:pPr marL="342900" indent="-342900" algn="l">
              <a:lnSpc>
                <a:spcPts val="3100"/>
              </a:lnSpc>
              <a:buSzPct val="100000"/>
              <a:buChar char="•"/>
            </a:pPr>
            <a:r>
              <a:rPr lang="en-US" sz="1900" dirty="0">
                <a:solidFill>
                  <a:srgbClr val="E0E4E6"/>
                </a:solidFill>
                <a:latin typeface="Barlow" pitchFamily="34" charset="0"/>
                <a:ea typeface="Barlow" pitchFamily="34" charset="-122"/>
                <a:cs typeface="Barlow" pitchFamily="34" charset="-120"/>
              </a:rPr>
              <a:t>Documenter la conformité</a:t>
            </a:r>
            <a:endParaRPr lang="en-US" sz="1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1627584"/>
            <a:ext cx="5486400" cy="685800"/>
          </a:xfrm>
          <a:prstGeom prst="rect">
            <a:avLst/>
          </a:prstGeom>
          <a:noFill/>
          <a:ln/>
        </p:spPr>
        <p:txBody>
          <a:bodyPr wrap="none" lIns="0" tIns="0" rIns="0" bIns="0" rtlCol="0" anchor="t"/>
          <a:lstStyle/>
          <a:p>
            <a:pPr marL="0" indent="0" algn="l">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Autres AAI majeures</a:t>
            </a:r>
            <a:endParaRPr lang="en-US" sz="4300" dirty="0"/>
          </a:p>
        </p:txBody>
      </p:sp>
      <p:sp>
        <p:nvSpPr>
          <p:cNvPr id="4" name="Shape 1"/>
          <p:cNvSpPr/>
          <p:nvPr/>
        </p:nvSpPr>
        <p:spPr>
          <a:xfrm>
            <a:off x="864037" y="2683669"/>
            <a:ext cx="7415927" cy="1835706"/>
          </a:xfrm>
          <a:prstGeom prst="roundRect">
            <a:avLst>
              <a:gd name="adj" fmla="val 20174"/>
            </a:avLst>
          </a:prstGeom>
          <a:solidFill>
            <a:srgbClr val="0A081B">
              <a:alpha val="75000"/>
            </a:srgbClr>
          </a:solidFill>
          <a:ln w="30480">
            <a:solidFill>
              <a:srgbClr val="FFA500"/>
            </a:solidFill>
            <a:prstDash val="solid"/>
          </a:ln>
        </p:spPr>
        <p:txBody>
          <a:bodyPr/>
          <a:lstStyle/>
          <a:p>
            <a:endParaRPr lang="fr-FR"/>
          </a:p>
        </p:txBody>
      </p:sp>
      <p:sp>
        <p:nvSpPr>
          <p:cNvPr id="5" name="Shape 2"/>
          <p:cNvSpPr/>
          <p:nvPr/>
        </p:nvSpPr>
        <p:spPr>
          <a:xfrm>
            <a:off x="894517" y="2714149"/>
            <a:ext cx="987504" cy="1774746"/>
          </a:xfrm>
          <a:prstGeom prst="roundRect">
            <a:avLst>
              <a:gd name="adj" fmla="val 33798"/>
            </a:avLst>
          </a:prstGeom>
          <a:solidFill>
            <a:srgbClr val="0A081B"/>
          </a:solidFill>
          <a:ln/>
        </p:spPr>
        <p:txBody>
          <a:bodyPr/>
          <a:lstStyle/>
          <a:p>
            <a:endParaRPr lang="fr-FR"/>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7887" y="3416379"/>
            <a:ext cx="370284" cy="370284"/>
          </a:xfrm>
          <a:prstGeom prst="rect">
            <a:avLst/>
          </a:prstGeom>
        </p:spPr>
      </p:pic>
      <p:sp>
        <p:nvSpPr>
          <p:cNvPr id="7" name="Text 3"/>
          <p:cNvSpPr/>
          <p:nvPr/>
        </p:nvSpPr>
        <p:spPr>
          <a:xfrm>
            <a:off x="2128838" y="2960965"/>
            <a:ext cx="3446264"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Autorité de la Concurrence</a:t>
            </a:r>
            <a:endParaRPr lang="en-US" sz="2150" dirty="0"/>
          </a:p>
        </p:txBody>
      </p:sp>
      <p:sp>
        <p:nvSpPr>
          <p:cNvPr id="8" name="Text 4"/>
          <p:cNvSpPr/>
          <p:nvPr/>
        </p:nvSpPr>
        <p:spPr>
          <a:xfrm>
            <a:off x="2128838" y="3451979"/>
            <a:ext cx="5873829" cy="790099"/>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Veille au respect des règles de concurrence entre les entreprises et prévient les abus de position dominante.</a:t>
            </a:r>
            <a:endParaRPr lang="en-US" sz="1900" dirty="0"/>
          </a:p>
        </p:txBody>
      </p:sp>
      <p:sp>
        <p:nvSpPr>
          <p:cNvPr id="9" name="Shape 5"/>
          <p:cNvSpPr/>
          <p:nvPr/>
        </p:nvSpPr>
        <p:spPr>
          <a:xfrm>
            <a:off x="864037" y="4766191"/>
            <a:ext cx="7415927" cy="1835706"/>
          </a:xfrm>
          <a:prstGeom prst="roundRect">
            <a:avLst>
              <a:gd name="adj" fmla="val 20174"/>
            </a:avLst>
          </a:prstGeom>
          <a:solidFill>
            <a:srgbClr val="0A081B">
              <a:alpha val="75000"/>
            </a:srgbClr>
          </a:solidFill>
          <a:ln w="30480">
            <a:solidFill>
              <a:srgbClr val="FFA500"/>
            </a:solidFill>
            <a:prstDash val="solid"/>
          </a:ln>
        </p:spPr>
        <p:txBody>
          <a:bodyPr/>
          <a:lstStyle/>
          <a:p>
            <a:endParaRPr lang="fr-FR"/>
          </a:p>
        </p:txBody>
      </p:sp>
      <p:sp>
        <p:nvSpPr>
          <p:cNvPr id="10" name="Shape 6"/>
          <p:cNvSpPr/>
          <p:nvPr/>
        </p:nvSpPr>
        <p:spPr>
          <a:xfrm>
            <a:off x="894517" y="4796671"/>
            <a:ext cx="987504" cy="1774746"/>
          </a:xfrm>
          <a:prstGeom prst="roundRect">
            <a:avLst>
              <a:gd name="adj" fmla="val 33798"/>
            </a:avLst>
          </a:prstGeom>
          <a:solidFill>
            <a:srgbClr val="0A081B"/>
          </a:solidFill>
          <a:ln/>
        </p:spPr>
        <p:txBody>
          <a:bodyPr/>
          <a:lstStyle/>
          <a:p>
            <a:endParaRPr lang="fr-FR"/>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7887" y="5498902"/>
            <a:ext cx="370284" cy="370284"/>
          </a:xfrm>
          <a:prstGeom prst="rect">
            <a:avLst/>
          </a:prstGeom>
        </p:spPr>
      </p:pic>
      <p:sp>
        <p:nvSpPr>
          <p:cNvPr id="12" name="Text 7"/>
          <p:cNvSpPr/>
          <p:nvPr/>
        </p:nvSpPr>
        <p:spPr>
          <a:xfrm>
            <a:off x="2128838" y="5043488"/>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ARCOM</a:t>
            </a:r>
            <a:endParaRPr lang="en-US" sz="2150" dirty="0"/>
          </a:p>
        </p:txBody>
      </p:sp>
      <p:sp>
        <p:nvSpPr>
          <p:cNvPr id="13" name="Text 8"/>
          <p:cNvSpPr/>
          <p:nvPr/>
        </p:nvSpPr>
        <p:spPr>
          <a:xfrm>
            <a:off x="2128838" y="5534501"/>
            <a:ext cx="5873829" cy="790099"/>
          </a:xfrm>
          <a:prstGeom prst="rect">
            <a:avLst/>
          </a:prstGeom>
          <a:noFill/>
          <a:ln/>
        </p:spPr>
        <p:txBody>
          <a:bodyPr wrap="squar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Régule les services de radio et de télévision en France et garantit le pluralisme médiatique.</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864037" y="1060609"/>
            <a:ext cx="3068003" cy="509826"/>
          </a:xfrm>
          <a:prstGeom prst="roundRect">
            <a:avLst>
              <a:gd name="adj" fmla="val 58111"/>
            </a:avLst>
          </a:prstGeom>
          <a:noFill/>
          <a:ln w="22860">
            <a:solidFill>
              <a:srgbClr val="16FFBB"/>
            </a:solidFill>
            <a:prstDash val="solid"/>
          </a:ln>
        </p:spPr>
        <p:txBody>
          <a:bodyPr/>
          <a:lstStyle/>
          <a:p>
            <a:endParaRPr lang="fr-FR"/>
          </a:p>
        </p:txBody>
      </p:sp>
      <p:sp>
        <p:nvSpPr>
          <p:cNvPr id="3" name="Text 1"/>
          <p:cNvSpPr/>
          <p:nvPr/>
        </p:nvSpPr>
        <p:spPr>
          <a:xfrm>
            <a:off x="1035010" y="1157526"/>
            <a:ext cx="2726055" cy="315992"/>
          </a:xfrm>
          <a:prstGeom prst="rect">
            <a:avLst/>
          </a:prstGeom>
          <a:noFill/>
          <a:ln/>
        </p:spPr>
        <p:txBody>
          <a:bodyPr wrap="none" lIns="0" tIns="0" rIns="0" bIns="0" rtlCol="0" anchor="t"/>
          <a:lstStyle/>
          <a:p>
            <a:pPr marL="0" indent="0" algn="l">
              <a:lnSpc>
                <a:spcPts val="2450"/>
              </a:lnSpc>
              <a:buNone/>
            </a:pPr>
            <a:r>
              <a:rPr lang="en-US" sz="1550" dirty="0">
                <a:solidFill>
                  <a:srgbClr val="16FFBB"/>
                </a:solidFill>
                <a:latin typeface="Barlow" pitchFamily="34" charset="0"/>
                <a:ea typeface="Barlow" pitchFamily="34" charset="-122"/>
                <a:cs typeface="Barlow" pitchFamily="34" charset="-120"/>
              </a:rPr>
              <a:t>IMPACT SUR LES ENTREPRISES</a:t>
            </a:r>
            <a:endParaRPr lang="en-US" sz="1550" dirty="0"/>
          </a:p>
        </p:txBody>
      </p:sp>
      <p:sp>
        <p:nvSpPr>
          <p:cNvPr id="4" name="Text 2"/>
          <p:cNvSpPr/>
          <p:nvPr/>
        </p:nvSpPr>
        <p:spPr>
          <a:xfrm>
            <a:off x="864037" y="1669137"/>
            <a:ext cx="9706332" cy="685800"/>
          </a:xfrm>
          <a:prstGeom prst="rect">
            <a:avLst/>
          </a:prstGeom>
          <a:noFill/>
          <a:ln/>
        </p:spPr>
        <p:txBody>
          <a:bodyPr wrap="none" lIns="0" tIns="0" rIns="0" bIns="0" rtlCol="0" anchor="t"/>
          <a:lstStyle/>
          <a:p>
            <a:pPr marL="0" indent="0" algn="l">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L'influence des AAI sur les entreprises</a:t>
            </a:r>
            <a:endParaRPr lang="en-US" sz="4300" dirty="0"/>
          </a:p>
        </p:txBody>
      </p:sp>
      <p:pic>
        <p:nvPicPr>
          <p:cNvPr id="5" name="Image 0" descr="preencoded.png"/>
          <p:cNvPicPr>
            <a:picLocks noChangeAspect="1"/>
          </p:cNvPicPr>
          <p:nvPr/>
        </p:nvPicPr>
        <p:blipFill>
          <a:blip r:embed="rId3"/>
          <a:stretch>
            <a:fillRect/>
          </a:stretch>
        </p:blipFill>
        <p:spPr>
          <a:xfrm>
            <a:off x="864037" y="2725222"/>
            <a:ext cx="1234440" cy="1481257"/>
          </a:xfrm>
          <a:prstGeom prst="rect">
            <a:avLst/>
          </a:prstGeom>
        </p:spPr>
      </p:pic>
      <p:sp>
        <p:nvSpPr>
          <p:cNvPr id="6" name="Text 3"/>
          <p:cNvSpPr/>
          <p:nvPr/>
        </p:nvSpPr>
        <p:spPr>
          <a:xfrm>
            <a:off x="2345293" y="2972038"/>
            <a:ext cx="3372564"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Conformité réglementaire</a:t>
            </a:r>
            <a:endParaRPr lang="en-US" sz="2150" dirty="0"/>
          </a:p>
        </p:txBody>
      </p:sp>
      <p:sp>
        <p:nvSpPr>
          <p:cNvPr id="7" name="Text 4"/>
          <p:cNvSpPr/>
          <p:nvPr/>
        </p:nvSpPr>
        <p:spPr>
          <a:xfrm>
            <a:off x="2345293" y="3463052"/>
            <a:ext cx="11421070" cy="395049"/>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Les entreprises doivent adapter leurs pratiques aux régulations établies par les AAI.</a:t>
            </a:r>
            <a:endParaRPr lang="en-US" sz="1900" dirty="0"/>
          </a:p>
        </p:txBody>
      </p:sp>
      <p:pic>
        <p:nvPicPr>
          <p:cNvPr id="8" name="Image 1" descr="preencoded.png"/>
          <p:cNvPicPr>
            <a:picLocks noChangeAspect="1"/>
          </p:cNvPicPr>
          <p:nvPr/>
        </p:nvPicPr>
        <p:blipFill>
          <a:blip r:embed="rId4"/>
          <a:stretch>
            <a:fillRect/>
          </a:stretch>
        </p:blipFill>
        <p:spPr>
          <a:xfrm>
            <a:off x="864037" y="4206478"/>
            <a:ext cx="1234440" cy="1481257"/>
          </a:xfrm>
          <a:prstGeom prst="rect">
            <a:avLst/>
          </a:prstGeom>
        </p:spPr>
      </p:pic>
      <p:sp>
        <p:nvSpPr>
          <p:cNvPr id="9" name="Text 5"/>
          <p:cNvSpPr/>
          <p:nvPr/>
        </p:nvSpPr>
        <p:spPr>
          <a:xfrm>
            <a:off x="2345293" y="4453295"/>
            <a:ext cx="2934772"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Contrôle des pratiques</a:t>
            </a:r>
            <a:endParaRPr lang="en-US" sz="2150" dirty="0"/>
          </a:p>
        </p:txBody>
      </p:sp>
      <p:sp>
        <p:nvSpPr>
          <p:cNvPr id="10" name="Text 6"/>
          <p:cNvSpPr/>
          <p:nvPr/>
        </p:nvSpPr>
        <p:spPr>
          <a:xfrm>
            <a:off x="2345293" y="4944308"/>
            <a:ext cx="11421070" cy="395049"/>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Surveillance des pratiques pour prévenir les abus.</a:t>
            </a:r>
            <a:endParaRPr lang="en-US" sz="1900" dirty="0"/>
          </a:p>
        </p:txBody>
      </p:sp>
      <p:pic>
        <p:nvPicPr>
          <p:cNvPr id="11" name="Image 2" descr="preencoded.png"/>
          <p:cNvPicPr>
            <a:picLocks noChangeAspect="1"/>
          </p:cNvPicPr>
          <p:nvPr/>
        </p:nvPicPr>
        <p:blipFill>
          <a:blip r:embed="rId5"/>
          <a:stretch>
            <a:fillRect/>
          </a:stretch>
        </p:blipFill>
        <p:spPr>
          <a:xfrm>
            <a:off x="864037" y="5687735"/>
            <a:ext cx="1234440" cy="1481257"/>
          </a:xfrm>
          <a:prstGeom prst="rect">
            <a:avLst/>
          </a:prstGeom>
        </p:spPr>
      </p:pic>
      <p:sp>
        <p:nvSpPr>
          <p:cNvPr id="12" name="Text 7"/>
          <p:cNvSpPr/>
          <p:nvPr/>
        </p:nvSpPr>
        <p:spPr>
          <a:xfrm>
            <a:off x="2345293" y="5934551"/>
            <a:ext cx="2825591"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Régulation sectorielle</a:t>
            </a:r>
            <a:endParaRPr lang="en-US" sz="2150" dirty="0"/>
          </a:p>
        </p:txBody>
      </p:sp>
      <p:sp>
        <p:nvSpPr>
          <p:cNvPr id="13" name="Text 8"/>
          <p:cNvSpPr/>
          <p:nvPr/>
        </p:nvSpPr>
        <p:spPr>
          <a:xfrm>
            <a:off x="2345293" y="6425565"/>
            <a:ext cx="11421070" cy="395049"/>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Normes spécifiques imposées selon les secteurs d'activité.</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1526" y="1076444"/>
            <a:ext cx="6400919" cy="620316"/>
          </a:xfrm>
          <a:prstGeom prst="rect">
            <a:avLst/>
          </a:prstGeom>
          <a:noFill/>
          <a:ln/>
        </p:spPr>
        <p:txBody>
          <a:bodyPr wrap="none" lIns="0" tIns="0" rIns="0" bIns="0" rtlCol="0" anchor="t"/>
          <a:lstStyle/>
          <a:p>
            <a:pPr marL="0" indent="0" algn="l">
              <a:lnSpc>
                <a:spcPts val="4850"/>
              </a:lnSpc>
              <a:buNone/>
            </a:pPr>
            <a:r>
              <a:rPr lang="en-US" sz="3900" b="1" dirty="0">
                <a:solidFill>
                  <a:srgbClr val="F0FCFF"/>
                </a:solidFill>
                <a:latin typeface="Spline Sans Bold" pitchFamily="34" charset="0"/>
                <a:ea typeface="Spline Sans Bold" pitchFamily="34" charset="-122"/>
                <a:cs typeface="Spline Sans Bold" pitchFamily="34" charset="-120"/>
              </a:rPr>
              <a:t>Sanctions et conséquences</a:t>
            </a:r>
            <a:endParaRPr lang="en-US" sz="3900" dirty="0"/>
          </a:p>
        </p:txBody>
      </p:sp>
      <p:sp>
        <p:nvSpPr>
          <p:cNvPr id="4" name="Shape 1"/>
          <p:cNvSpPr/>
          <p:nvPr/>
        </p:nvSpPr>
        <p:spPr>
          <a:xfrm>
            <a:off x="781526" y="1999655"/>
            <a:ext cx="3689509" cy="2816066"/>
          </a:xfrm>
          <a:prstGeom prst="roundRect">
            <a:avLst>
              <a:gd name="adj" fmla="val 11895"/>
            </a:avLst>
          </a:prstGeom>
          <a:solidFill>
            <a:srgbClr val="0A081B"/>
          </a:solidFill>
          <a:ln w="22860">
            <a:solidFill>
              <a:srgbClr val="FF8C00"/>
            </a:solidFill>
            <a:prstDash val="solid"/>
          </a:ln>
        </p:spPr>
        <p:txBody>
          <a:bodyPr/>
          <a:lstStyle/>
          <a:p>
            <a:endParaRPr lang="fr-FR"/>
          </a:p>
        </p:txBody>
      </p:sp>
      <p:sp>
        <p:nvSpPr>
          <p:cNvPr id="5" name="Shape 2"/>
          <p:cNvSpPr/>
          <p:nvPr/>
        </p:nvSpPr>
        <p:spPr>
          <a:xfrm>
            <a:off x="1027628" y="2245757"/>
            <a:ext cx="669846" cy="669846"/>
          </a:xfrm>
          <a:prstGeom prst="roundRect">
            <a:avLst>
              <a:gd name="adj" fmla="val 13649534"/>
            </a:avLst>
          </a:prstGeom>
          <a:solidFill>
            <a:srgbClr val="FF8C00"/>
          </a:solidFill>
          <a:ln/>
        </p:spPr>
        <p:txBody>
          <a:bodyPr/>
          <a:lstStyle/>
          <a:p>
            <a:endParaRPr lang="fr-FR"/>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1818" y="2429828"/>
            <a:ext cx="301466" cy="301466"/>
          </a:xfrm>
          <a:prstGeom prst="rect">
            <a:avLst/>
          </a:prstGeom>
        </p:spPr>
      </p:pic>
      <p:sp>
        <p:nvSpPr>
          <p:cNvPr id="7" name="Text 3"/>
          <p:cNvSpPr/>
          <p:nvPr/>
        </p:nvSpPr>
        <p:spPr>
          <a:xfrm>
            <a:off x="1027628" y="3117533"/>
            <a:ext cx="2481263" cy="310158"/>
          </a:xfrm>
          <a:prstGeom prst="rect">
            <a:avLst/>
          </a:prstGeom>
          <a:noFill/>
          <a:ln/>
        </p:spPr>
        <p:txBody>
          <a:bodyPr wrap="none" lIns="0" tIns="0" rIns="0" bIns="0" rtlCol="0" anchor="t"/>
          <a:lstStyle/>
          <a:p>
            <a:pPr marL="0" indent="0" algn="l">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Pouvoirs de sanction</a:t>
            </a:r>
            <a:endParaRPr lang="en-US" sz="1950" dirty="0"/>
          </a:p>
        </p:txBody>
      </p:sp>
      <p:sp>
        <p:nvSpPr>
          <p:cNvPr id="8" name="Text 4"/>
          <p:cNvSpPr/>
          <p:nvPr/>
        </p:nvSpPr>
        <p:spPr>
          <a:xfrm>
            <a:off x="1027628" y="3548777"/>
            <a:ext cx="3197304" cy="1020842"/>
          </a:xfrm>
          <a:prstGeom prst="rect">
            <a:avLst/>
          </a:prstGeom>
          <a:noFill/>
          <a:ln/>
        </p:spPr>
        <p:txBody>
          <a:bodyPr wrap="square" lIns="0" tIns="0" rIns="0" bIns="0" rtlCol="0" anchor="t"/>
          <a:lstStyle/>
          <a:p>
            <a:pPr marL="0" indent="0" algn="l">
              <a:lnSpc>
                <a:spcPts val="2650"/>
              </a:lnSpc>
              <a:buNone/>
            </a:pPr>
            <a:r>
              <a:rPr lang="en-US" sz="1750" dirty="0">
                <a:solidFill>
                  <a:srgbClr val="E0E4E6"/>
                </a:solidFill>
                <a:latin typeface="Barlow" pitchFamily="34" charset="0"/>
                <a:ea typeface="Barlow" pitchFamily="34" charset="-122"/>
                <a:cs typeface="Barlow" pitchFamily="34" charset="-120"/>
              </a:rPr>
              <a:t>Les AAI disposent de pouvoirs pour sanctionner le non-respect des régulations.</a:t>
            </a:r>
            <a:endParaRPr lang="en-US" sz="1750" dirty="0"/>
          </a:p>
        </p:txBody>
      </p:sp>
      <p:sp>
        <p:nvSpPr>
          <p:cNvPr id="9" name="Shape 5"/>
          <p:cNvSpPr/>
          <p:nvPr/>
        </p:nvSpPr>
        <p:spPr>
          <a:xfrm>
            <a:off x="4672965" y="1999655"/>
            <a:ext cx="3689509" cy="2816066"/>
          </a:xfrm>
          <a:prstGeom prst="roundRect">
            <a:avLst>
              <a:gd name="adj" fmla="val 11895"/>
            </a:avLst>
          </a:prstGeom>
          <a:solidFill>
            <a:srgbClr val="0A081B"/>
          </a:solidFill>
          <a:ln w="22860">
            <a:solidFill>
              <a:srgbClr val="DAA520"/>
            </a:solidFill>
            <a:prstDash val="solid"/>
          </a:ln>
        </p:spPr>
        <p:txBody>
          <a:bodyPr/>
          <a:lstStyle/>
          <a:p>
            <a:endParaRPr lang="fr-FR"/>
          </a:p>
        </p:txBody>
      </p:sp>
      <p:sp>
        <p:nvSpPr>
          <p:cNvPr id="10" name="Shape 6"/>
          <p:cNvSpPr/>
          <p:nvPr/>
        </p:nvSpPr>
        <p:spPr>
          <a:xfrm>
            <a:off x="4919067" y="2245757"/>
            <a:ext cx="669846" cy="669846"/>
          </a:xfrm>
          <a:prstGeom prst="roundRect">
            <a:avLst>
              <a:gd name="adj" fmla="val 13649534"/>
            </a:avLst>
          </a:prstGeom>
          <a:solidFill>
            <a:srgbClr val="DAA520"/>
          </a:solidFill>
          <a:ln/>
        </p:spPr>
        <p:txBody>
          <a:bodyPr/>
          <a:lstStyle/>
          <a:p>
            <a:endParaRPr lang="fr-FR"/>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3257" y="2429828"/>
            <a:ext cx="301466" cy="301466"/>
          </a:xfrm>
          <a:prstGeom prst="rect">
            <a:avLst/>
          </a:prstGeom>
        </p:spPr>
      </p:pic>
      <p:sp>
        <p:nvSpPr>
          <p:cNvPr id="12" name="Text 7"/>
          <p:cNvSpPr/>
          <p:nvPr/>
        </p:nvSpPr>
        <p:spPr>
          <a:xfrm>
            <a:off x="4919067" y="3117533"/>
            <a:ext cx="2481263" cy="310158"/>
          </a:xfrm>
          <a:prstGeom prst="rect">
            <a:avLst/>
          </a:prstGeom>
          <a:noFill/>
          <a:ln/>
        </p:spPr>
        <p:txBody>
          <a:bodyPr wrap="none" lIns="0" tIns="0" rIns="0" bIns="0" rtlCol="0" anchor="t"/>
          <a:lstStyle/>
          <a:p>
            <a:pPr marL="0" indent="0" algn="l">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Impact financier</a:t>
            </a:r>
            <a:endParaRPr lang="en-US" sz="1950" dirty="0"/>
          </a:p>
        </p:txBody>
      </p:sp>
      <p:sp>
        <p:nvSpPr>
          <p:cNvPr id="13" name="Text 8"/>
          <p:cNvSpPr/>
          <p:nvPr/>
        </p:nvSpPr>
        <p:spPr>
          <a:xfrm>
            <a:off x="4919067" y="3548777"/>
            <a:ext cx="3197304" cy="1020842"/>
          </a:xfrm>
          <a:prstGeom prst="rect">
            <a:avLst/>
          </a:prstGeom>
          <a:noFill/>
          <a:ln/>
        </p:spPr>
        <p:txBody>
          <a:bodyPr wrap="square" lIns="0" tIns="0" rIns="0" bIns="0" rtlCol="0" anchor="t"/>
          <a:lstStyle/>
          <a:p>
            <a:pPr marL="0" indent="0" algn="l">
              <a:lnSpc>
                <a:spcPts val="2650"/>
              </a:lnSpc>
              <a:buNone/>
            </a:pPr>
            <a:r>
              <a:rPr lang="en-US" sz="1750" dirty="0">
                <a:solidFill>
                  <a:srgbClr val="E0E4E6"/>
                </a:solidFill>
                <a:latin typeface="Barlow" pitchFamily="34" charset="0"/>
                <a:ea typeface="Barlow" pitchFamily="34" charset="-122"/>
                <a:cs typeface="Barlow" pitchFamily="34" charset="-120"/>
              </a:rPr>
              <a:t>Amendes importantes et mesures correctives imposées aux entreprises.</a:t>
            </a:r>
            <a:endParaRPr lang="en-US" sz="1750" dirty="0"/>
          </a:p>
        </p:txBody>
      </p:sp>
      <p:sp>
        <p:nvSpPr>
          <p:cNvPr id="14" name="Shape 9"/>
          <p:cNvSpPr/>
          <p:nvPr/>
        </p:nvSpPr>
        <p:spPr>
          <a:xfrm>
            <a:off x="781526" y="5017651"/>
            <a:ext cx="7580948" cy="2135505"/>
          </a:xfrm>
          <a:prstGeom prst="roundRect">
            <a:avLst>
              <a:gd name="adj" fmla="val 15686"/>
            </a:avLst>
          </a:prstGeom>
          <a:solidFill>
            <a:srgbClr val="0A081B"/>
          </a:solidFill>
          <a:ln w="22860">
            <a:solidFill>
              <a:srgbClr val="8B4513"/>
            </a:solidFill>
            <a:prstDash val="solid"/>
          </a:ln>
        </p:spPr>
        <p:txBody>
          <a:bodyPr/>
          <a:lstStyle/>
          <a:p>
            <a:endParaRPr lang="fr-FR"/>
          </a:p>
        </p:txBody>
      </p:sp>
      <p:sp>
        <p:nvSpPr>
          <p:cNvPr id="15" name="Shape 10"/>
          <p:cNvSpPr/>
          <p:nvPr/>
        </p:nvSpPr>
        <p:spPr>
          <a:xfrm>
            <a:off x="1027628" y="5263753"/>
            <a:ext cx="669846" cy="669846"/>
          </a:xfrm>
          <a:prstGeom prst="roundRect">
            <a:avLst>
              <a:gd name="adj" fmla="val 13649534"/>
            </a:avLst>
          </a:prstGeom>
          <a:solidFill>
            <a:srgbClr val="8B4513"/>
          </a:solidFill>
          <a:ln/>
        </p:spPr>
        <p:txBody>
          <a:bodyPr/>
          <a:lstStyle/>
          <a:p>
            <a:endParaRPr lang="fr-FR"/>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1818" y="5447824"/>
            <a:ext cx="301466" cy="301466"/>
          </a:xfrm>
          <a:prstGeom prst="rect">
            <a:avLst/>
          </a:prstGeom>
        </p:spPr>
      </p:pic>
      <p:sp>
        <p:nvSpPr>
          <p:cNvPr id="17" name="Text 11"/>
          <p:cNvSpPr/>
          <p:nvPr/>
        </p:nvSpPr>
        <p:spPr>
          <a:xfrm>
            <a:off x="1027628" y="6135529"/>
            <a:ext cx="2481263" cy="310158"/>
          </a:xfrm>
          <a:prstGeom prst="rect">
            <a:avLst/>
          </a:prstGeom>
          <a:noFill/>
          <a:ln/>
        </p:spPr>
        <p:txBody>
          <a:bodyPr wrap="none" lIns="0" tIns="0" rIns="0" bIns="0" rtlCol="0" anchor="t"/>
          <a:lstStyle/>
          <a:p>
            <a:pPr marL="0" indent="0" algn="l">
              <a:lnSpc>
                <a:spcPts val="2400"/>
              </a:lnSpc>
              <a:buNone/>
            </a:pPr>
            <a:r>
              <a:rPr lang="en-US" sz="1950" b="1" dirty="0">
                <a:solidFill>
                  <a:srgbClr val="E0E4E6"/>
                </a:solidFill>
                <a:latin typeface="Spline Sans Bold" pitchFamily="34" charset="0"/>
                <a:ea typeface="Spline Sans Bold" pitchFamily="34" charset="-122"/>
                <a:cs typeface="Spline Sans Bold" pitchFamily="34" charset="-120"/>
              </a:rPr>
              <a:t>Risque réputationnel</a:t>
            </a:r>
            <a:endParaRPr lang="en-US" sz="1950" dirty="0"/>
          </a:p>
        </p:txBody>
      </p:sp>
      <p:sp>
        <p:nvSpPr>
          <p:cNvPr id="18" name="Text 12"/>
          <p:cNvSpPr/>
          <p:nvPr/>
        </p:nvSpPr>
        <p:spPr>
          <a:xfrm>
            <a:off x="1027628" y="6566773"/>
            <a:ext cx="7088743" cy="340281"/>
          </a:xfrm>
          <a:prstGeom prst="rect">
            <a:avLst/>
          </a:prstGeom>
          <a:noFill/>
          <a:ln/>
        </p:spPr>
        <p:txBody>
          <a:bodyPr wrap="none" lIns="0" tIns="0" rIns="0" bIns="0" rtlCol="0" anchor="t"/>
          <a:lstStyle/>
          <a:p>
            <a:pPr marL="0" indent="0" algn="l">
              <a:lnSpc>
                <a:spcPts val="2650"/>
              </a:lnSpc>
              <a:buNone/>
            </a:pPr>
            <a:r>
              <a:rPr lang="en-US" sz="1750" dirty="0">
                <a:solidFill>
                  <a:srgbClr val="E0E4E6"/>
                </a:solidFill>
                <a:latin typeface="Barlow" pitchFamily="34" charset="0"/>
                <a:ea typeface="Barlow" pitchFamily="34" charset="-122"/>
                <a:cs typeface="Barlow" pitchFamily="34" charset="-120"/>
              </a:rPr>
              <a:t>Conséquences significatives sur l'image et la crédibilité de l'entreprise.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559</Words>
  <PresentationFormat>Personnalisé</PresentationFormat>
  <Paragraphs>85</Paragraphs>
  <Slides>10</Slides>
  <Notes>10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vt:i4>
      </vt:variant>
    </vt:vector>
  </HeadingPairs>
  <TitlesOfParts>
    <vt:vector size="15" baseType="lpstr">
      <vt:lpstr>Spline Sans Bold</vt:lpstr>
      <vt:lpstr>Arial</vt:lpstr>
      <vt:lpstr>Barlow</vt:lpstr>
      <vt:lpstr>Spline Sans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terms:created xsi:type="dcterms:W3CDTF">2026-02-02T17:44:03Z</dcterms:created>
  <dcterms:modified xsi:type="dcterms:W3CDTF">2026-03-09T16:24:11Z</dcterms:modified>
</cp:coreProperties>
</file>