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59"/>
    <p:sldId id="257" r:id="rId60"/>
    <p:sldId id="258" r:id="rId61"/>
    <p:sldId id="259" r:id="rId62"/>
    <p:sldId id="260" r:id="rId63"/>
    <p:sldId id="261" r:id="rId64"/>
    <p:sldId id="262" r:id="rId65"/>
    <p:sldId id="263" r:id="rId66"/>
    <p:sldId id="264" r:id="rId67"/>
    <p:sldId id="265" r:id="rId68"/>
    <p:sldId id="266" r:id="rId69"/>
    <p:sldId id="267" r:id="rId70"/>
    <p:sldId id="268" r:id="rId71"/>
    <p:sldId id="269" r:id="rId72"/>
    <p:sldId id="270" r:id="rId73"/>
    <p:sldId id="271" r:id="rId74"/>
    <p:sldId id="272" r:id="rId75"/>
    <p:sldId id="273" r:id="rId76"/>
    <p:sldId id="274" r:id="rId77"/>
    <p:sldId id="275" r:id="rId78"/>
    <p:sldId id="276" r:id="rId79"/>
    <p:sldId id="277" r:id="rId80"/>
    <p:sldId id="278" r:id="rId81"/>
  </p:sldIdLst>
  <p:sldSz cx="18288000" cy="10287000"/>
  <p:notesSz cx="6858000" cy="9144000"/>
  <p:embeddedFontLst>
    <p:embeddedFont>
      <p:font typeface="League Gothic" charset="1" panose="00000500000000000000"/>
      <p:regular r:id="rId6"/>
    </p:embeddedFont>
    <p:embeddedFont>
      <p:font typeface="League Gothic Italics" charset="1" panose="000005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Bernoru" charset="1" panose="00000A00000000000000"/>
      <p:regular r:id="rId12"/>
    </p:embeddedFont>
    <p:embeddedFont>
      <p:font typeface="Amsterdam Four" charset="1" panose="02000500000000000000"/>
      <p:regular r:id="rId13"/>
    </p:embeddedFont>
    <p:embeddedFont>
      <p:font typeface="Amsterdam Four Italics" charset="1" panose="02000500000000000000"/>
      <p:regular r:id="rId14"/>
    </p:embeddedFont>
    <p:embeddedFont>
      <p:font typeface="ITC Franklin Gothic LT" charset="1" panose="020B0504030503020204"/>
      <p:regular r:id="rId15"/>
    </p:embeddedFont>
    <p:embeddedFont>
      <p:font typeface="ITC Franklin Gothic LT Italics" charset="1" panose="020B0504030503090204"/>
      <p:regular r:id="rId16"/>
    </p:embeddedFont>
    <p:embeddedFont>
      <p:font typeface="ITC Franklin Gothic LT Semi-Bold" charset="1" panose="020B0704030502020204"/>
      <p:regular r:id="rId17"/>
    </p:embeddedFont>
    <p:embeddedFont>
      <p:font typeface="ITC Franklin Gothic LT Semi-Bold Italics" charset="1" panose="020B0704030502090204"/>
      <p:regular r:id="rId18"/>
    </p:embeddedFont>
    <p:embeddedFont>
      <p:font typeface="ITC Franklin Gothic LT Ultra-Bold" charset="1" panose="020B0904030502020204"/>
      <p:regular r:id="rId19"/>
    </p:embeddedFont>
    <p:embeddedFont>
      <p:font typeface="ITC Franklin Gothic LT Ultra-Bold Italics" charset="1" panose="020B0904030502090204"/>
      <p:regular r:id="rId20"/>
    </p:embeddedFont>
    <p:embeddedFont>
      <p:font typeface="Canva Sans" charset="1" panose="020B0503030501040103"/>
      <p:regular r:id="rId21"/>
    </p:embeddedFont>
    <p:embeddedFont>
      <p:font typeface="Canva Sans Bold" charset="1" panose="020B0803030501040103"/>
      <p:regular r:id="rId22"/>
    </p:embeddedFont>
    <p:embeddedFont>
      <p:font typeface="Canva Sans Italics" charset="1" panose="020B0503030501040103"/>
      <p:regular r:id="rId23"/>
    </p:embeddedFont>
    <p:embeddedFont>
      <p:font typeface="Canva Sans Bold Italics" charset="1" panose="020B0803030501040103"/>
      <p:regular r:id="rId24"/>
    </p:embeddedFont>
    <p:embeddedFont>
      <p:font typeface="Canva Sans Medium" charset="1" panose="020B0603030501040103"/>
      <p:regular r:id="rId25"/>
    </p:embeddedFont>
    <p:embeddedFont>
      <p:font typeface="Canva Sans Medium Italics" charset="1" panose="020B0603030501040103"/>
      <p:regular r:id="rId26"/>
    </p:embeddedFont>
    <p:embeddedFont>
      <p:font typeface="Aileron" charset="1" panose="00000500000000000000"/>
      <p:regular r:id="rId27"/>
    </p:embeddedFont>
    <p:embeddedFont>
      <p:font typeface="Aileron Bold" charset="1" panose="00000800000000000000"/>
      <p:regular r:id="rId28"/>
    </p:embeddedFont>
    <p:embeddedFont>
      <p:font typeface="Aileron Italics" charset="1" panose="00000500000000000000"/>
      <p:regular r:id="rId29"/>
    </p:embeddedFont>
    <p:embeddedFont>
      <p:font typeface="Aileron Bold Italics" charset="1" panose="00000800000000000000"/>
      <p:regular r:id="rId30"/>
    </p:embeddedFont>
    <p:embeddedFont>
      <p:font typeface="Aileron Thin" charset="1" panose="00000300000000000000"/>
      <p:regular r:id="rId31"/>
    </p:embeddedFont>
    <p:embeddedFont>
      <p:font typeface="Aileron Thin Italics" charset="1" panose="00000300000000000000"/>
      <p:regular r:id="rId32"/>
    </p:embeddedFont>
    <p:embeddedFont>
      <p:font typeface="Aileron Light" charset="1" panose="00000400000000000000"/>
      <p:regular r:id="rId33"/>
    </p:embeddedFont>
    <p:embeddedFont>
      <p:font typeface="Aileron Light Italics" charset="1" panose="00000400000000000000"/>
      <p:regular r:id="rId34"/>
    </p:embeddedFont>
    <p:embeddedFont>
      <p:font typeface="Aileron Ultra-Bold" charset="1" panose="00000A00000000000000"/>
      <p:regular r:id="rId35"/>
    </p:embeddedFont>
    <p:embeddedFont>
      <p:font typeface="Aileron Ultra-Bold Italics" charset="1" panose="00000A00000000000000"/>
      <p:regular r:id="rId36"/>
    </p:embeddedFont>
    <p:embeddedFont>
      <p:font typeface="Aileron Heavy" charset="1" panose="00000A00000000000000"/>
      <p:regular r:id="rId37"/>
    </p:embeddedFont>
    <p:embeddedFont>
      <p:font typeface="Aileron Heavy Italics" charset="1" panose="00000A00000000000000"/>
      <p:regular r:id="rId38"/>
    </p:embeddedFont>
    <p:embeddedFont>
      <p:font typeface="Open Sans 1" charset="1" panose="020B0606030504020204"/>
      <p:regular r:id="rId39"/>
    </p:embeddedFont>
    <p:embeddedFont>
      <p:font typeface="Open Sans 1 Bold" charset="1" panose="020B0806030504020204"/>
      <p:regular r:id="rId40"/>
    </p:embeddedFont>
    <p:embeddedFont>
      <p:font typeface="Open Sans 1 Italics" charset="1" panose="020B0606030504020204"/>
      <p:regular r:id="rId41"/>
    </p:embeddedFont>
    <p:embeddedFont>
      <p:font typeface="Open Sans 1 Bold Italics" charset="1" panose="020B0806030504020204"/>
      <p:regular r:id="rId42"/>
    </p:embeddedFont>
    <p:embeddedFont>
      <p:font typeface="Open Sans 1 Light" charset="1" panose="020B0306030504020204"/>
      <p:regular r:id="rId43"/>
    </p:embeddedFont>
    <p:embeddedFont>
      <p:font typeface="Open Sans 1 Light Italics" charset="1" panose="020B0306030504020204"/>
      <p:regular r:id="rId44"/>
    </p:embeddedFont>
    <p:embeddedFont>
      <p:font typeface="Open Sans 1 Ultra-Bold" charset="1" panose="00000000000000000000"/>
      <p:regular r:id="rId45"/>
    </p:embeddedFont>
    <p:embeddedFont>
      <p:font typeface="Open Sans 1 Ultra-Bold Italics" charset="1" panose="00000000000000000000"/>
      <p:regular r:id="rId46"/>
    </p:embeddedFont>
    <p:embeddedFont>
      <p:font typeface="Open Sans 2" charset="1" panose="00000000000000000000"/>
      <p:regular r:id="rId47"/>
    </p:embeddedFont>
    <p:embeddedFont>
      <p:font typeface="Open Sans 2 Bold" charset="1" panose="00000000000000000000"/>
      <p:regular r:id="rId48"/>
    </p:embeddedFont>
    <p:embeddedFont>
      <p:font typeface="Open Sans 2 Italics" charset="1" panose="00000000000000000000"/>
      <p:regular r:id="rId49"/>
    </p:embeddedFont>
    <p:embeddedFont>
      <p:font typeface="Open Sans 2 Bold Italics" charset="1" panose="00000000000000000000"/>
      <p:regular r:id="rId50"/>
    </p:embeddedFont>
    <p:embeddedFont>
      <p:font typeface="Open Sans 2 Light" charset="1" panose="00000000000000000000"/>
      <p:regular r:id="rId51"/>
    </p:embeddedFont>
    <p:embeddedFont>
      <p:font typeface="Open Sans 2 Light Italics" charset="1" panose="00000000000000000000"/>
      <p:regular r:id="rId52"/>
    </p:embeddedFont>
    <p:embeddedFont>
      <p:font typeface="Open Sans 2 Medium" charset="1" panose="00000000000000000000"/>
      <p:regular r:id="rId53"/>
    </p:embeddedFont>
    <p:embeddedFont>
      <p:font typeface="Open Sans 2 Medium Italics" charset="1" panose="00000000000000000000"/>
      <p:regular r:id="rId54"/>
    </p:embeddedFont>
    <p:embeddedFont>
      <p:font typeface="Open Sans 2 Semi-Bold" charset="1" panose="00000000000000000000"/>
      <p:regular r:id="rId55"/>
    </p:embeddedFont>
    <p:embeddedFont>
      <p:font typeface="Open Sans 2 Semi-Bold Italics" charset="1" panose="00000000000000000000"/>
      <p:regular r:id="rId56"/>
    </p:embeddedFont>
    <p:embeddedFont>
      <p:font typeface="Open Sans 2 Ultra-Bold" charset="1" panose="00000000000000000000"/>
      <p:regular r:id="rId57"/>
    </p:embeddedFont>
    <p:embeddedFont>
      <p:font typeface="Open Sans 2 Ultra-Bold Italics" charset="1" panose="0000000000000000000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fonts/font56.fntdata" Type="http://schemas.openxmlformats.org/officeDocument/2006/relationships/font"/><Relationship Id="rId57" Target="fonts/font57.fntdata" Type="http://schemas.openxmlformats.org/officeDocument/2006/relationships/font"/><Relationship Id="rId58" Target="fonts/font58.fntdata" Type="http://schemas.openxmlformats.org/officeDocument/2006/relationships/font"/><Relationship Id="rId59" Target="slides/slide1.xml" Type="http://schemas.openxmlformats.org/officeDocument/2006/relationships/slide"/><Relationship Id="rId6" Target="fonts/font6.fntdata" Type="http://schemas.openxmlformats.org/officeDocument/2006/relationships/font"/><Relationship Id="rId60" Target="slides/slide2.xml" Type="http://schemas.openxmlformats.org/officeDocument/2006/relationships/slide"/><Relationship Id="rId61" Target="slides/slide3.xml" Type="http://schemas.openxmlformats.org/officeDocument/2006/relationships/slide"/><Relationship Id="rId62" Target="slides/slide4.xml" Type="http://schemas.openxmlformats.org/officeDocument/2006/relationships/slide"/><Relationship Id="rId63" Target="slides/slide5.xml" Type="http://schemas.openxmlformats.org/officeDocument/2006/relationships/slide"/><Relationship Id="rId64" Target="slides/slide6.xml" Type="http://schemas.openxmlformats.org/officeDocument/2006/relationships/slide"/><Relationship Id="rId65" Target="slides/slide7.xml" Type="http://schemas.openxmlformats.org/officeDocument/2006/relationships/slide"/><Relationship Id="rId66" Target="slides/slide8.xml" Type="http://schemas.openxmlformats.org/officeDocument/2006/relationships/slide"/><Relationship Id="rId67" Target="slides/slide9.xml" Type="http://schemas.openxmlformats.org/officeDocument/2006/relationships/slide"/><Relationship Id="rId68" Target="slides/slide10.xml" Type="http://schemas.openxmlformats.org/officeDocument/2006/relationships/slide"/><Relationship Id="rId69" Target="slides/slide11.xml" Type="http://schemas.openxmlformats.org/officeDocument/2006/relationships/slide"/><Relationship Id="rId7" Target="fonts/font7.fntdata" Type="http://schemas.openxmlformats.org/officeDocument/2006/relationships/font"/><Relationship Id="rId70" Target="slides/slide12.xml" Type="http://schemas.openxmlformats.org/officeDocument/2006/relationships/slide"/><Relationship Id="rId71" Target="slides/slide13.xml" Type="http://schemas.openxmlformats.org/officeDocument/2006/relationships/slide"/><Relationship Id="rId72" Target="slides/slide14.xml" Type="http://schemas.openxmlformats.org/officeDocument/2006/relationships/slide"/><Relationship Id="rId73" Target="slides/slide15.xml" Type="http://schemas.openxmlformats.org/officeDocument/2006/relationships/slide"/><Relationship Id="rId74" Target="slides/slide16.xml" Type="http://schemas.openxmlformats.org/officeDocument/2006/relationships/slide"/><Relationship Id="rId75" Target="slides/slide17.xml" Type="http://schemas.openxmlformats.org/officeDocument/2006/relationships/slide"/><Relationship Id="rId76" Target="slides/slide18.xml" Type="http://schemas.openxmlformats.org/officeDocument/2006/relationships/slide"/><Relationship Id="rId77" Target="slides/slide19.xml" Type="http://schemas.openxmlformats.org/officeDocument/2006/relationships/slide"/><Relationship Id="rId78" Target="slides/slide20.xml" Type="http://schemas.openxmlformats.org/officeDocument/2006/relationships/slide"/><Relationship Id="rId79" Target="slides/slide21.xml" Type="http://schemas.openxmlformats.org/officeDocument/2006/relationships/slide"/><Relationship Id="rId8" Target="fonts/font8.fntdata" Type="http://schemas.openxmlformats.org/officeDocument/2006/relationships/font"/><Relationship Id="rId80" Target="slides/slide22.xml" Type="http://schemas.openxmlformats.org/officeDocument/2006/relationships/slide"/><Relationship Id="rId81" Target="slides/slide23.xml" Type="http://schemas.openxmlformats.org/officeDocument/2006/relationships/slide"/><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pn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png" Type="http://schemas.openxmlformats.org/officeDocument/2006/relationships/image"/><Relationship Id="rId4" Target="../media/image22.png" Type="http://schemas.openxmlformats.org/officeDocument/2006/relationships/image"/><Relationship Id="rId5"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https://www.wsj.com/articles/SB10001424052748704206804575468162805877990"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png" Type="http://schemas.openxmlformats.org/officeDocument/2006/relationships/image"/><Relationship Id="rId4" Target="../media/image29.png" Type="http://schemas.openxmlformats.org/officeDocument/2006/relationships/image"/><Relationship Id="rId5" Target="../media/image3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jpeg" Type="http://schemas.openxmlformats.org/officeDocument/2006/relationships/image"/><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apollotechnical.com/5-tips-to-help-you-nail-your-virtual-interview/"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7EF"/>
        </a:solidFill>
      </p:bgPr>
    </p:bg>
    <p:spTree>
      <p:nvGrpSpPr>
        <p:cNvPr id="1" name=""/>
        <p:cNvGrpSpPr/>
        <p:nvPr/>
      </p:nvGrpSpPr>
      <p:grpSpPr>
        <a:xfrm>
          <a:off x="0" y="0"/>
          <a:ext cx="0" cy="0"/>
          <a:chOff x="0" y="0"/>
          <a:chExt cx="0" cy="0"/>
        </a:xfrm>
      </p:grpSpPr>
      <p:sp>
        <p:nvSpPr>
          <p:cNvPr name="Freeform 2" id="2"/>
          <p:cNvSpPr/>
          <p:nvPr/>
        </p:nvSpPr>
        <p:spPr>
          <a:xfrm flipH="false" flipV="false" rot="0">
            <a:off x="5267003" y="1028700"/>
            <a:ext cx="7753995" cy="7901090"/>
          </a:xfrm>
          <a:custGeom>
            <a:avLst/>
            <a:gdLst/>
            <a:ahLst/>
            <a:cxnLst/>
            <a:rect r="r" b="b" t="t" l="l"/>
            <a:pathLst>
              <a:path h="7901090" w="7753995">
                <a:moveTo>
                  <a:pt x="0" y="0"/>
                </a:moveTo>
                <a:lnTo>
                  <a:pt x="7753994" y="0"/>
                </a:lnTo>
                <a:lnTo>
                  <a:pt x="7753994" y="7901090"/>
                </a:lnTo>
                <a:lnTo>
                  <a:pt x="0" y="7901090"/>
                </a:lnTo>
                <a:lnTo>
                  <a:pt x="0" y="0"/>
                </a:lnTo>
                <a:close/>
              </a:path>
            </a:pathLst>
          </a:custGeom>
          <a:blipFill>
            <a:blip r:embed="rId2"/>
            <a:stretch>
              <a:fillRect l="0" t="0" r="0" b="0"/>
            </a:stretch>
          </a:blipFill>
        </p:spPr>
      </p:sp>
      <p:grpSp>
        <p:nvGrpSpPr>
          <p:cNvPr name="Group 3" id="3"/>
          <p:cNvGrpSpPr/>
          <p:nvPr/>
        </p:nvGrpSpPr>
        <p:grpSpPr>
          <a:xfrm rot="0">
            <a:off x="-557510" y="9397109"/>
            <a:ext cx="19403020" cy="1779782"/>
            <a:chOff x="0" y="0"/>
            <a:chExt cx="5110260" cy="468749"/>
          </a:xfrm>
        </p:grpSpPr>
        <p:sp>
          <p:nvSpPr>
            <p:cNvPr name="Freeform 4" id="4"/>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5" id="5"/>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2394743" y="9415880"/>
            <a:ext cx="13498513" cy="771525"/>
          </a:xfrm>
          <a:prstGeom prst="rect">
            <a:avLst/>
          </a:prstGeom>
        </p:spPr>
        <p:txBody>
          <a:bodyPr anchor="t" rtlCol="false" tIns="0" lIns="0" bIns="0" rIns="0">
            <a:spAutoFit/>
          </a:bodyPr>
          <a:lstStyle/>
          <a:p>
            <a:pPr algn="ctr">
              <a:lnSpc>
                <a:spcPts val="6300"/>
              </a:lnSpc>
            </a:pPr>
            <a:r>
              <a:rPr lang="en-US" sz="4500">
                <a:solidFill>
                  <a:srgbClr val="FFFFFF"/>
                </a:solidFill>
                <a:latin typeface="Open Sans 1 Bold"/>
              </a:rPr>
              <a:t>Presented by: Emma, Rohan, Maëva, Simon, Iris</a:t>
            </a:r>
          </a:p>
        </p:txBody>
      </p:sp>
      <p:sp>
        <p:nvSpPr>
          <p:cNvPr name="TextBox 7" id="7"/>
          <p:cNvSpPr txBox="true"/>
          <p:nvPr/>
        </p:nvSpPr>
        <p:spPr>
          <a:xfrm rot="0">
            <a:off x="3479455" y="187970"/>
            <a:ext cx="16230600" cy="1510010"/>
          </a:xfrm>
          <a:prstGeom prst="rect">
            <a:avLst/>
          </a:prstGeom>
        </p:spPr>
        <p:txBody>
          <a:bodyPr anchor="t" rtlCol="false" tIns="0" lIns="0" bIns="0" rIns="0">
            <a:spAutoFit/>
          </a:bodyPr>
          <a:lstStyle/>
          <a:p>
            <a:pPr algn="l">
              <a:lnSpc>
                <a:spcPts val="12321"/>
              </a:lnSpc>
              <a:spcBef>
                <a:spcPct val="0"/>
              </a:spcBef>
            </a:pPr>
            <a:r>
              <a:rPr lang="en-US" sz="8800">
                <a:solidFill>
                  <a:srgbClr val="EE6B07"/>
                </a:solidFill>
                <a:latin typeface="League Gothic"/>
              </a:rPr>
              <a:t>SUCCEED AT INTERVIEW AND GET THE JOB</a:t>
            </a:r>
          </a:p>
        </p:txBody>
      </p:sp>
      <p:sp>
        <p:nvSpPr>
          <p:cNvPr name="TextBox 8" id="8"/>
          <p:cNvSpPr txBox="true"/>
          <p:nvPr/>
        </p:nvSpPr>
        <p:spPr>
          <a:xfrm rot="0">
            <a:off x="16170492" y="8580010"/>
            <a:ext cx="1799332" cy="332740"/>
          </a:xfrm>
          <a:prstGeom prst="rect">
            <a:avLst/>
          </a:prstGeom>
        </p:spPr>
        <p:txBody>
          <a:bodyPr anchor="t" rtlCol="false" tIns="0" lIns="0" bIns="0" rIns="0">
            <a:spAutoFit/>
          </a:bodyPr>
          <a:lstStyle/>
          <a:p>
            <a:pPr algn="ctr">
              <a:lnSpc>
                <a:spcPts val="2659"/>
              </a:lnSpc>
              <a:spcBef>
                <a:spcPct val="0"/>
              </a:spcBef>
            </a:pPr>
            <a:r>
              <a:rPr lang="en-US" sz="1899">
                <a:solidFill>
                  <a:srgbClr val="EE6B07"/>
                </a:solidFill>
                <a:latin typeface="Bernoru"/>
              </a:rPr>
              <a:t>April 26 2024 </a:t>
            </a:r>
          </a:p>
        </p:txBody>
      </p:sp>
      <p:sp>
        <p:nvSpPr>
          <p:cNvPr name="TextBox 9" id="9"/>
          <p:cNvSpPr txBox="true"/>
          <p:nvPr/>
        </p:nvSpPr>
        <p:spPr>
          <a:xfrm rot="0">
            <a:off x="14429203" y="8865125"/>
            <a:ext cx="3540621" cy="332740"/>
          </a:xfrm>
          <a:prstGeom prst="rect">
            <a:avLst/>
          </a:prstGeom>
        </p:spPr>
        <p:txBody>
          <a:bodyPr anchor="t" rtlCol="false" tIns="0" lIns="0" bIns="0" rIns="0">
            <a:spAutoFit/>
          </a:bodyPr>
          <a:lstStyle/>
          <a:p>
            <a:pPr algn="ctr">
              <a:lnSpc>
                <a:spcPts val="2659"/>
              </a:lnSpc>
              <a:spcBef>
                <a:spcPct val="0"/>
              </a:spcBef>
            </a:pPr>
            <a:r>
              <a:rPr lang="en-US" sz="1899">
                <a:solidFill>
                  <a:srgbClr val="EE6B07"/>
                </a:solidFill>
                <a:latin typeface="Bernoru"/>
              </a:rPr>
              <a:t>Audencia Business School</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7EF"/>
        </a:solidFill>
      </p:bgPr>
    </p:bg>
    <p:spTree>
      <p:nvGrpSpPr>
        <p:cNvPr id="1" name=""/>
        <p:cNvGrpSpPr/>
        <p:nvPr/>
      </p:nvGrpSpPr>
      <p:grpSpPr>
        <a:xfrm>
          <a:off x="0" y="0"/>
          <a:ext cx="0" cy="0"/>
          <a:chOff x="0" y="0"/>
          <a:chExt cx="0" cy="0"/>
        </a:xfrm>
      </p:grpSpPr>
      <p:grpSp>
        <p:nvGrpSpPr>
          <p:cNvPr name="Group 2" id="2"/>
          <p:cNvGrpSpPr/>
          <p:nvPr/>
        </p:nvGrpSpPr>
        <p:grpSpPr>
          <a:xfrm rot="0">
            <a:off x="290386" y="314685"/>
            <a:ext cx="5194714" cy="519471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p:spPr>
        </p:sp>
        <p:sp>
          <p:nvSpPr>
            <p:cNvPr name="TextBox 4" id="4"/>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215025" y="883249"/>
            <a:ext cx="2316520" cy="231652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p:spPr>
        </p:sp>
        <p:sp>
          <p:nvSpPr>
            <p:cNvPr name="TextBox 7" id="7"/>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9371816" y="1529762"/>
            <a:ext cx="6116868" cy="0"/>
          </a:xfrm>
          <a:prstGeom prst="line">
            <a:avLst/>
          </a:prstGeom>
          <a:ln cap="rnd" w="47625">
            <a:solidFill>
              <a:srgbClr val="8DAFA8"/>
            </a:solidFill>
            <a:prstDash val="lgDash"/>
            <a:headEnd type="none" len="sm" w="sm"/>
            <a:tailEnd type="oval" len="lg" w="lg"/>
          </a:ln>
        </p:spPr>
      </p:sp>
      <p:sp>
        <p:nvSpPr>
          <p:cNvPr name="Freeform 9" id="9"/>
          <p:cNvSpPr/>
          <p:nvPr/>
        </p:nvSpPr>
        <p:spPr>
          <a:xfrm flipH="false" flipV="false" rot="0">
            <a:off x="5485100" y="284026"/>
            <a:ext cx="842729" cy="842729"/>
          </a:xfrm>
          <a:custGeom>
            <a:avLst/>
            <a:gdLst/>
            <a:ahLst/>
            <a:cxnLst/>
            <a:rect r="r" b="b" t="t" l="l"/>
            <a:pathLst>
              <a:path h="842729" w="842729">
                <a:moveTo>
                  <a:pt x="0" y="0"/>
                </a:moveTo>
                <a:lnTo>
                  <a:pt x="842729" y="0"/>
                </a:lnTo>
                <a:lnTo>
                  <a:pt x="842729" y="842729"/>
                </a:lnTo>
                <a:lnTo>
                  <a:pt x="0" y="842729"/>
                </a:lnTo>
                <a:lnTo>
                  <a:pt x="0" y="0"/>
                </a:lnTo>
                <a:close/>
              </a:path>
            </a:pathLst>
          </a:custGeom>
          <a:blipFill>
            <a:blip r:embed="rId2"/>
            <a:stretch>
              <a:fillRect l="0" t="0" r="0" b="0"/>
            </a:stretch>
          </a:blipFill>
        </p:spPr>
      </p:sp>
      <p:sp>
        <p:nvSpPr>
          <p:cNvPr name="Freeform 10" id="10"/>
          <p:cNvSpPr/>
          <p:nvPr/>
        </p:nvSpPr>
        <p:spPr>
          <a:xfrm flipH="false" flipV="false" rot="0">
            <a:off x="6525488" y="284026"/>
            <a:ext cx="842729" cy="842729"/>
          </a:xfrm>
          <a:custGeom>
            <a:avLst/>
            <a:gdLst/>
            <a:ahLst/>
            <a:cxnLst/>
            <a:rect r="r" b="b" t="t" l="l"/>
            <a:pathLst>
              <a:path h="842729" w="842729">
                <a:moveTo>
                  <a:pt x="0" y="0"/>
                </a:moveTo>
                <a:lnTo>
                  <a:pt x="842729" y="0"/>
                </a:lnTo>
                <a:lnTo>
                  <a:pt x="842729" y="842729"/>
                </a:lnTo>
                <a:lnTo>
                  <a:pt x="0" y="842729"/>
                </a:lnTo>
                <a:lnTo>
                  <a:pt x="0" y="0"/>
                </a:lnTo>
                <a:close/>
              </a:path>
            </a:pathLst>
          </a:custGeom>
          <a:blipFill>
            <a:blip r:embed="rId3"/>
            <a:stretch>
              <a:fillRect l="0" t="0" r="0" b="0"/>
            </a:stretch>
          </a:blipFill>
        </p:spPr>
      </p:sp>
      <p:sp>
        <p:nvSpPr>
          <p:cNvPr name="Freeform 11" id="11"/>
          <p:cNvSpPr/>
          <p:nvPr/>
        </p:nvSpPr>
        <p:spPr>
          <a:xfrm flipH="false" flipV="false" rot="0">
            <a:off x="7568553" y="284026"/>
            <a:ext cx="842729" cy="842729"/>
          </a:xfrm>
          <a:custGeom>
            <a:avLst/>
            <a:gdLst/>
            <a:ahLst/>
            <a:cxnLst/>
            <a:rect r="r" b="b" t="t" l="l"/>
            <a:pathLst>
              <a:path h="842729" w="842729">
                <a:moveTo>
                  <a:pt x="0" y="0"/>
                </a:moveTo>
                <a:lnTo>
                  <a:pt x="842729" y="0"/>
                </a:lnTo>
                <a:lnTo>
                  <a:pt x="842729" y="842729"/>
                </a:lnTo>
                <a:lnTo>
                  <a:pt x="0" y="842729"/>
                </a:lnTo>
                <a:lnTo>
                  <a:pt x="0" y="0"/>
                </a:lnTo>
                <a:close/>
              </a:path>
            </a:pathLst>
          </a:custGeom>
          <a:blipFill>
            <a:blip r:embed="rId4"/>
            <a:stretch>
              <a:fillRect l="0" t="0" r="0" b="0"/>
            </a:stretch>
          </a:blipFill>
        </p:spPr>
      </p:sp>
      <p:grpSp>
        <p:nvGrpSpPr>
          <p:cNvPr name="Group 12" id="12"/>
          <p:cNvGrpSpPr>
            <a:grpSpLocks noChangeAspect="true"/>
          </p:cNvGrpSpPr>
          <p:nvPr/>
        </p:nvGrpSpPr>
        <p:grpSpPr>
          <a:xfrm rot="0">
            <a:off x="104061" y="44258"/>
            <a:ext cx="5447154" cy="5447154"/>
            <a:chOff x="0" y="0"/>
            <a:chExt cx="14840029" cy="14840029"/>
          </a:xfrm>
        </p:grpSpPr>
        <p:sp>
          <p:nvSpPr>
            <p:cNvPr name="Freeform 13" id="13"/>
            <p:cNvSpPr/>
            <p:nvPr/>
          </p:nvSpPr>
          <p:spPr>
            <a:xfrm flipH="false" flipV="false" rot="0">
              <a:off x="-366471" y="-11891"/>
              <a:ext cx="15572971" cy="14863810"/>
            </a:xfrm>
            <a:custGeom>
              <a:avLst/>
              <a:gdLst/>
              <a:ahLst/>
              <a:cxnLst/>
              <a:rect r="r" b="b" t="t" l="l"/>
              <a:pathLst>
                <a:path h="14863810" w="15572971">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94B143"/>
            </a:solidFill>
          </p:spPr>
        </p:sp>
        <p:sp>
          <p:nvSpPr>
            <p:cNvPr name="Freeform 14" id="14"/>
            <p:cNvSpPr/>
            <p:nvPr/>
          </p:nvSpPr>
          <p:spPr>
            <a:xfrm flipH="false" flipV="false" rot="0">
              <a:off x="-156193" y="188812"/>
              <a:ext cx="15152415" cy="14462405"/>
            </a:xfrm>
            <a:custGeom>
              <a:avLst/>
              <a:gdLst/>
              <a:ahLst/>
              <a:cxnLst/>
              <a:rect r="r" b="b" t="t" l="l"/>
              <a:pathLst>
                <a:path h="14462405" w="1515241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p:spPr>
        </p:sp>
        <p:sp>
          <p:nvSpPr>
            <p:cNvPr name="Freeform 15" id="15"/>
            <p:cNvSpPr/>
            <p:nvPr/>
          </p:nvSpPr>
          <p:spPr>
            <a:xfrm flipH="false" flipV="false" rot="0">
              <a:off x="223301" y="551024"/>
              <a:ext cx="14393427" cy="13737979"/>
            </a:xfrm>
            <a:custGeom>
              <a:avLst/>
              <a:gdLst/>
              <a:ahLst/>
              <a:cxnLst/>
              <a:rect r="r" b="b" t="t" l="l"/>
              <a:pathLst>
                <a:path h="13737979" w="14393427">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5"/>
              <a:stretch>
                <a:fillRect l="-9587" t="0" r="-9587" b="0"/>
              </a:stretch>
            </a:blipFill>
          </p:spPr>
        </p:sp>
      </p:grpSp>
      <p:sp>
        <p:nvSpPr>
          <p:cNvPr name="TextBox 16" id="16"/>
          <p:cNvSpPr txBox="true"/>
          <p:nvPr/>
        </p:nvSpPr>
        <p:spPr>
          <a:xfrm rot="0">
            <a:off x="8699275" y="1569269"/>
            <a:ext cx="7761664" cy="7557771"/>
          </a:xfrm>
          <a:prstGeom prst="rect">
            <a:avLst/>
          </a:prstGeom>
        </p:spPr>
        <p:txBody>
          <a:bodyPr anchor="t" rtlCol="false" tIns="0" lIns="0" bIns="0" rIns="0">
            <a:spAutoFit/>
          </a:bodyPr>
          <a:lstStyle/>
          <a:p>
            <a:pPr algn="just">
              <a:lnSpc>
                <a:spcPts val="4479"/>
              </a:lnSpc>
            </a:pPr>
            <a:r>
              <a:rPr lang="en-US" sz="3199">
                <a:solidFill>
                  <a:srgbClr val="1E302C"/>
                </a:solidFill>
                <a:latin typeface="ITC Franklin Gothic LT Semi-Bold"/>
              </a:rPr>
              <a:t>Situation:</a:t>
            </a:r>
          </a:p>
          <a:p>
            <a:pPr algn="l">
              <a:lnSpc>
                <a:spcPts val="2800"/>
              </a:lnSpc>
            </a:pPr>
            <a:r>
              <a:rPr lang="en-US" sz="2000">
                <a:solidFill>
                  <a:srgbClr val="1E302C"/>
                </a:solidFill>
                <a:latin typeface="ITC Franklin Gothic LT"/>
              </a:rPr>
              <a:t>Arthur is a 25-year-old recent graduate, He's ambitious and eager to kickstart his career, but struggling to land a job in his field.</a:t>
            </a:r>
          </a:p>
          <a:p>
            <a:pPr algn="just">
              <a:lnSpc>
                <a:spcPts val="4479"/>
              </a:lnSpc>
            </a:pPr>
          </a:p>
          <a:p>
            <a:pPr algn="just">
              <a:lnSpc>
                <a:spcPts val="4479"/>
              </a:lnSpc>
            </a:pPr>
            <a:r>
              <a:rPr lang="en-US" sz="3199">
                <a:solidFill>
                  <a:srgbClr val="1E302C"/>
                </a:solidFill>
                <a:latin typeface="ITC Franklin Gothic LT Semi-Bold"/>
              </a:rPr>
              <a:t>Goals:</a:t>
            </a:r>
          </a:p>
          <a:p>
            <a:pPr algn="just" marL="431801" indent="-215900" lvl="1">
              <a:lnSpc>
                <a:spcPts val="2800"/>
              </a:lnSpc>
              <a:buFont typeface="Arial"/>
              <a:buChar char="•"/>
            </a:pPr>
            <a:r>
              <a:rPr lang="en-US" sz="2000">
                <a:solidFill>
                  <a:srgbClr val="1E302C"/>
                </a:solidFill>
                <a:latin typeface="ITC Franklin Gothic LT"/>
              </a:rPr>
              <a:t>Arthur needs to find ways to stand out from other applicants.</a:t>
            </a:r>
          </a:p>
          <a:p>
            <a:pPr algn="just" marL="431801" indent="-215900" lvl="1">
              <a:lnSpc>
                <a:spcPts val="2800"/>
              </a:lnSpc>
              <a:buFont typeface="Arial"/>
              <a:buChar char="•"/>
            </a:pPr>
            <a:r>
              <a:rPr lang="en-US" sz="2000">
                <a:solidFill>
                  <a:srgbClr val="1E302C"/>
                </a:solidFill>
                <a:latin typeface="ITC Franklin Gothic LT"/>
              </a:rPr>
              <a:t>Building his professional network and connecting with potential job leads is crucial. </a:t>
            </a:r>
          </a:p>
          <a:p>
            <a:pPr algn="just" marL="431801" indent="-215900" lvl="1">
              <a:lnSpc>
                <a:spcPts val="2800"/>
              </a:lnSpc>
              <a:buFont typeface="Arial"/>
              <a:buChar char="•"/>
            </a:pPr>
            <a:r>
              <a:rPr lang="en-US" sz="2000">
                <a:solidFill>
                  <a:srgbClr val="1E302C"/>
                </a:solidFill>
                <a:latin typeface="ITC Franklin Gothic LT"/>
              </a:rPr>
              <a:t>Maintaining a positive and motivated attitude despite rejections is key.</a:t>
            </a:r>
          </a:p>
          <a:p>
            <a:pPr algn="just">
              <a:lnSpc>
                <a:spcPts val="2800"/>
              </a:lnSpc>
            </a:pPr>
          </a:p>
          <a:p>
            <a:pPr algn="just">
              <a:lnSpc>
                <a:spcPts val="4479"/>
              </a:lnSpc>
            </a:pPr>
            <a:r>
              <a:rPr lang="en-US" sz="3199">
                <a:solidFill>
                  <a:srgbClr val="1E302C"/>
                </a:solidFill>
                <a:latin typeface="ITC Franklin Gothic LT Semi-Bold"/>
              </a:rPr>
              <a:t>Frustrations</a:t>
            </a:r>
          </a:p>
          <a:p>
            <a:pPr algn="just" marL="388620" indent="-194310" lvl="1">
              <a:lnSpc>
                <a:spcPts val="2520"/>
              </a:lnSpc>
              <a:buFont typeface="Arial"/>
              <a:buChar char="•"/>
            </a:pPr>
            <a:r>
              <a:rPr lang="en-US" sz="1800">
                <a:solidFill>
                  <a:srgbClr val="1E302C"/>
                </a:solidFill>
                <a:latin typeface="ITC Franklin Gothic LT Semi-Bold"/>
              </a:rPr>
              <a:t>Dependence:</a:t>
            </a:r>
            <a:r>
              <a:rPr lang="en-US" sz="1800">
                <a:solidFill>
                  <a:srgbClr val="1E302C"/>
                </a:solidFill>
                <a:latin typeface="ITC Franklin Gothic LT"/>
              </a:rPr>
              <a:t> Relying on family or savings to make ends meet is a source of frustration. He longs to be financially independent.</a:t>
            </a:r>
          </a:p>
          <a:p>
            <a:pPr algn="just" marL="388620" indent="-194310" lvl="1">
              <a:lnSpc>
                <a:spcPts val="2520"/>
              </a:lnSpc>
              <a:buFont typeface="Arial"/>
              <a:buChar char="•"/>
            </a:pPr>
            <a:r>
              <a:rPr lang="en-US" sz="1800">
                <a:solidFill>
                  <a:srgbClr val="1E302C"/>
                </a:solidFill>
                <a:latin typeface="ITC Franklin Gothic LT Semi-Bold"/>
              </a:rPr>
              <a:t>Feeling Lost:</a:t>
            </a:r>
            <a:r>
              <a:rPr lang="en-US" sz="1800">
                <a:solidFill>
                  <a:srgbClr val="1E302C"/>
                </a:solidFill>
                <a:latin typeface="ITC Franklin Gothic LT"/>
              </a:rPr>
              <a:t> With no job prospects, Leo feels lost and unsure of his future career path.</a:t>
            </a:r>
          </a:p>
          <a:p>
            <a:pPr algn="just" marL="388620" indent="-194310" lvl="1">
              <a:lnSpc>
                <a:spcPts val="2520"/>
              </a:lnSpc>
              <a:buFont typeface="Arial"/>
              <a:buChar char="•"/>
            </a:pPr>
            <a:r>
              <a:rPr lang="en-US" sz="1800">
                <a:solidFill>
                  <a:srgbClr val="1E302C"/>
                </a:solidFill>
                <a:latin typeface="ITC Franklin Gothic LT Semi-Bold"/>
              </a:rPr>
              <a:t>Self-Doubt: </a:t>
            </a:r>
            <a:r>
              <a:rPr lang="en-US" sz="1800">
                <a:solidFill>
                  <a:srgbClr val="1E302C"/>
                </a:solidFill>
                <a:latin typeface="ITC Franklin Gothic LT"/>
              </a:rPr>
              <a:t>He starts questioning his abilities and whether he chose the right field of study.</a:t>
            </a:r>
          </a:p>
          <a:p>
            <a:pPr algn="just">
              <a:lnSpc>
                <a:spcPts val="4479"/>
              </a:lnSpc>
              <a:spcBef>
                <a:spcPct val="0"/>
              </a:spcBef>
            </a:pPr>
          </a:p>
        </p:txBody>
      </p:sp>
      <p:sp>
        <p:nvSpPr>
          <p:cNvPr name="TextBox 17" id="17"/>
          <p:cNvSpPr txBox="true"/>
          <p:nvPr/>
        </p:nvSpPr>
        <p:spPr>
          <a:xfrm rot="0">
            <a:off x="559845" y="5547499"/>
            <a:ext cx="7430072" cy="2755927"/>
          </a:xfrm>
          <a:prstGeom prst="rect">
            <a:avLst/>
          </a:prstGeom>
        </p:spPr>
        <p:txBody>
          <a:bodyPr anchor="t" rtlCol="false" tIns="0" lIns="0" bIns="0" rIns="0">
            <a:spAutoFit/>
          </a:bodyPr>
          <a:lstStyle/>
          <a:p>
            <a:pPr algn="just">
              <a:lnSpc>
                <a:spcPts val="3533"/>
              </a:lnSpc>
            </a:pPr>
            <a:r>
              <a:rPr lang="en-US" sz="2523">
                <a:solidFill>
                  <a:srgbClr val="1E302C"/>
                </a:solidFill>
                <a:latin typeface="ITC Franklin Gothic LT Semi-Bold"/>
              </a:rPr>
              <a:t>Age : 25</a:t>
            </a:r>
          </a:p>
          <a:p>
            <a:pPr algn="just">
              <a:lnSpc>
                <a:spcPts val="3533"/>
              </a:lnSpc>
            </a:pPr>
            <a:r>
              <a:rPr lang="en-US" sz="2523">
                <a:solidFill>
                  <a:srgbClr val="1E302C"/>
                </a:solidFill>
                <a:latin typeface="ITC Franklin Gothic LT Semi-Bold"/>
              </a:rPr>
              <a:t>Level of education: Bachelor to Master degree</a:t>
            </a:r>
          </a:p>
          <a:p>
            <a:pPr algn="just">
              <a:lnSpc>
                <a:spcPts val="3533"/>
              </a:lnSpc>
            </a:pPr>
            <a:r>
              <a:rPr lang="en-US" sz="2523">
                <a:solidFill>
                  <a:srgbClr val="1E302C"/>
                </a:solidFill>
                <a:latin typeface="ITC Franklin Gothic LT Semi-Bold"/>
              </a:rPr>
              <a:t>Psyche: introvert</a:t>
            </a:r>
          </a:p>
          <a:p>
            <a:pPr algn="just">
              <a:lnSpc>
                <a:spcPts val="3533"/>
              </a:lnSpc>
            </a:pPr>
          </a:p>
          <a:p>
            <a:pPr algn="ctr">
              <a:lnSpc>
                <a:spcPts val="2413"/>
              </a:lnSpc>
              <a:spcBef>
                <a:spcPct val="0"/>
              </a:spcBef>
            </a:pPr>
            <a:r>
              <a:rPr lang="en-US" sz="1723">
                <a:solidFill>
                  <a:srgbClr val="1E302C"/>
                </a:solidFill>
                <a:latin typeface="ITC Franklin Gothic LT"/>
              </a:rPr>
              <a:t>"I put so much effort into these applications, but it feels like nobody even sees them. It's getting hard to stay positive when you get nothing but radio silence."</a:t>
            </a:r>
          </a:p>
        </p:txBody>
      </p:sp>
      <p:sp>
        <p:nvSpPr>
          <p:cNvPr name="TextBox 18" id="18"/>
          <p:cNvSpPr txBox="true"/>
          <p:nvPr/>
        </p:nvSpPr>
        <p:spPr>
          <a:xfrm rot="0">
            <a:off x="9449507" y="-330027"/>
            <a:ext cx="4243508" cy="2066925"/>
          </a:xfrm>
          <a:prstGeom prst="rect">
            <a:avLst/>
          </a:prstGeom>
        </p:spPr>
        <p:txBody>
          <a:bodyPr anchor="t" rtlCol="false" tIns="0" lIns="0" bIns="0" rIns="0">
            <a:spAutoFit/>
          </a:bodyPr>
          <a:lstStyle/>
          <a:p>
            <a:pPr algn="ctr">
              <a:lnSpc>
                <a:spcPts val="16800"/>
              </a:lnSpc>
              <a:spcBef>
                <a:spcPct val="0"/>
              </a:spcBef>
            </a:pPr>
            <a:r>
              <a:rPr lang="en-US" sz="12000">
                <a:solidFill>
                  <a:srgbClr val="EE6B07"/>
                </a:solidFill>
                <a:latin typeface="League Gothic"/>
              </a:rPr>
              <a:t>ARTHUR</a:t>
            </a:r>
          </a:p>
        </p:txBody>
      </p:sp>
      <p:grpSp>
        <p:nvGrpSpPr>
          <p:cNvPr name="Group 19" id="19"/>
          <p:cNvGrpSpPr/>
          <p:nvPr/>
        </p:nvGrpSpPr>
        <p:grpSpPr>
          <a:xfrm rot="0">
            <a:off x="-557510" y="9397109"/>
            <a:ext cx="19403020" cy="1779782"/>
            <a:chOff x="0" y="0"/>
            <a:chExt cx="5110260" cy="468749"/>
          </a:xfrm>
        </p:grpSpPr>
        <p:sp>
          <p:nvSpPr>
            <p:cNvPr name="Freeform 20" id="20"/>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21" id="21"/>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7221039" y="9669131"/>
            <a:ext cx="620415"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9/22</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7EF"/>
        </a:solidFill>
      </p:bgPr>
    </p:bg>
    <p:spTree>
      <p:nvGrpSpPr>
        <p:cNvPr id="1" name=""/>
        <p:cNvGrpSpPr/>
        <p:nvPr/>
      </p:nvGrpSpPr>
      <p:grpSpPr>
        <a:xfrm>
          <a:off x="0" y="0"/>
          <a:ext cx="0" cy="0"/>
          <a:chOff x="0" y="0"/>
          <a:chExt cx="0" cy="0"/>
        </a:xfrm>
      </p:grpSpPr>
      <p:grpSp>
        <p:nvGrpSpPr>
          <p:cNvPr name="Group 2" id="2"/>
          <p:cNvGrpSpPr/>
          <p:nvPr/>
        </p:nvGrpSpPr>
        <p:grpSpPr>
          <a:xfrm rot="0">
            <a:off x="290386" y="314685"/>
            <a:ext cx="5194714" cy="519471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p:spPr>
        </p:sp>
        <p:sp>
          <p:nvSpPr>
            <p:cNvPr name="TextBox 4" id="4"/>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215025" y="883249"/>
            <a:ext cx="2316520" cy="231652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p:spPr>
        </p:sp>
        <p:sp>
          <p:nvSpPr>
            <p:cNvPr name="TextBox 7" id="7"/>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9371816" y="1529762"/>
            <a:ext cx="6116868" cy="0"/>
          </a:xfrm>
          <a:prstGeom prst="line">
            <a:avLst/>
          </a:prstGeom>
          <a:ln cap="rnd" w="47625">
            <a:solidFill>
              <a:srgbClr val="8DAFA8"/>
            </a:solidFill>
            <a:prstDash val="lgDash"/>
            <a:headEnd type="none" len="sm" w="sm"/>
            <a:tailEnd type="oval" len="lg" w="lg"/>
          </a:ln>
        </p:spPr>
      </p:sp>
      <p:sp>
        <p:nvSpPr>
          <p:cNvPr name="Freeform 9" id="9"/>
          <p:cNvSpPr/>
          <p:nvPr/>
        </p:nvSpPr>
        <p:spPr>
          <a:xfrm flipH="false" flipV="false" rot="0">
            <a:off x="5485100" y="284026"/>
            <a:ext cx="842729" cy="842729"/>
          </a:xfrm>
          <a:custGeom>
            <a:avLst/>
            <a:gdLst/>
            <a:ahLst/>
            <a:cxnLst/>
            <a:rect r="r" b="b" t="t" l="l"/>
            <a:pathLst>
              <a:path h="842729" w="842729">
                <a:moveTo>
                  <a:pt x="0" y="0"/>
                </a:moveTo>
                <a:lnTo>
                  <a:pt x="842729" y="0"/>
                </a:lnTo>
                <a:lnTo>
                  <a:pt x="842729" y="842729"/>
                </a:lnTo>
                <a:lnTo>
                  <a:pt x="0" y="842729"/>
                </a:lnTo>
                <a:lnTo>
                  <a:pt x="0" y="0"/>
                </a:lnTo>
                <a:close/>
              </a:path>
            </a:pathLst>
          </a:custGeom>
          <a:blipFill>
            <a:blip r:embed="rId2"/>
            <a:stretch>
              <a:fillRect l="0" t="0" r="0" b="0"/>
            </a:stretch>
          </a:blipFill>
        </p:spPr>
      </p:sp>
      <p:sp>
        <p:nvSpPr>
          <p:cNvPr name="Freeform 10" id="10"/>
          <p:cNvSpPr/>
          <p:nvPr/>
        </p:nvSpPr>
        <p:spPr>
          <a:xfrm flipH="false" flipV="false" rot="0">
            <a:off x="6525488" y="284026"/>
            <a:ext cx="842729" cy="842729"/>
          </a:xfrm>
          <a:custGeom>
            <a:avLst/>
            <a:gdLst/>
            <a:ahLst/>
            <a:cxnLst/>
            <a:rect r="r" b="b" t="t" l="l"/>
            <a:pathLst>
              <a:path h="842729" w="842729">
                <a:moveTo>
                  <a:pt x="0" y="0"/>
                </a:moveTo>
                <a:lnTo>
                  <a:pt x="842729" y="0"/>
                </a:lnTo>
                <a:lnTo>
                  <a:pt x="842729" y="842729"/>
                </a:lnTo>
                <a:lnTo>
                  <a:pt x="0" y="842729"/>
                </a:lnTo>
                <a:lnTo>
                  <a:pt x="0" y="0"/>
                </a:lnTo>
                <a:close/>
              </a:path>
            </a:pathLst>
          </a:custGeom>
          <a:blipFill>
            <a:blip r:embed="rId3"/>
            <a:stretch>
              <a:fillRect l="0" t="0" r="0" b="0"/>
            </a:stretch>
          </a:blipFill>
        </p:spPr>
      </p:sp>
      <p:sp>
        <p:nvSpPr>
          <p:cNvPr name="Freeform 11" id="11"/>
          <p:cNvSpPr/>
          <p:nvPr/>
        </p:nvSpPr>
        <p:spPr>
          <a:xfrm flipH="false" flipV="false" rot="0">
            <a:off x="7568553" y="284026"/>
            <a:ext cx="842729" cy="842729"/>
          </a:xfrm>
          <a:custGeom>
            <a:avLst/>
            <a:gdLst/>
            <a:ahLst/>
            <a:cxnLst/>
            <a:rect r="r" b="b" t="t" l="l"/>
            <a:pathLst>
              <a:path h="842729" w="842729">
                <a:moveTo>
                  <a:pt x="0" y="0"/>
                </a:moveTo>
                <a:lnTo>
                  <a:pt x="842729" y="0"/>
                </a:lnTo>
                <a:lnTo>
                  <a:pt x="842729" y="842729"/>
                </a:lnTo>
                <a:lnTo>
                  <a:pt x="0" y="842729"/>
                </a:lnTo>
                <a:lnTo>
                  <a:pt x="0" y="0"/>
                </a:lnTo>
                <a:close/>
              </a:path>
            </a:pathLst>
          </a:custGeom>
          <a:blipFill>
            <a:blip r:embed="rId4"/>
            <a:stretch>
              <a:fillRect l="0" t="0" r="0" b="0"/>
            </a:stretch>
          </a:blipFill>
        </p:spPr>
      </p:sp>
      <p:grpSp>
        <p:nvGrpSpPr>
          <p:cNvPr name="Group 12" id="12"/>
          <p:cNvGrpSpPr>
            <a:grpSpLocks noChangeAspect="true"/>
          </p:cNvGrpSpPr>
          <p:nvPr/>
        </p:nvGrpSpPr>
        <p:grpSpPr>
          <a:xfrm rot="0">
            <a:off x="104061" y="44258"/>
            <a:ext cx="5447154" cy="5447154"/>
            <a:chOff x="0" y="0"/>
            <a:chExt cx="14840029" cy="14840029"/>
          </a:xfrm>
        </p:grpSpPr>
        <p:sp>
          <p:nvSpPr>
            <p:cNvPr name="Freeform 13" id="13"/>
            <p:cNvSpPr/>
            <p:nvPr/>
          </p:nvSpPr>
          <p:spPr>
            <a:xfrm flipH="false" flipV="false" rot="0">
              <a:off x="-366471" y="-11891"/>
              <a:ext cx="15572971" cy="14863810"/>
            </a:xfrm>
            <a:custGeom>
              <a:avLst/>
              <a:gdLst/>
              <a:ahLst/>
              <a:cxnLst/>
              <a:rect r="r" b="b" t="t" l="l"/>
              <a:pathLst>
                <a:path h="14863810" w="15572971">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94B143"/>
            </a:solidFill>
          </p:spPr>
        </p:sp>
        <p:sp>
          <p:nvSpPr>
            <p:cNvPr name="Freeform 14" id="14"/>
            <p:cNvSpPr/>
            <p:nvPr/>
          </p:nvSpPr>
          <p:spPr>
            <a:xfrm flipH="false" flipV="false" rot="0">
              <a:off x="-156193" y="188812"/>
              <a:ext cx="15152415" cy="14462405"/>
            </a:xfrm>
            <a:custGeom>
              <a:avLst/>
              <a:gdLst/>
              <a:ahLst/>
              <a:cxnLst/>
              <a:rect r="r" b="b" t="t" l="l"/>
              <a:pathLst>
                <a:path h="14462405" w="1515241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p:spPr>
        </p:sp>
        <p:sp>
          <p:nvSpPr>
            <p:cNvPr name="Freeform 15" id="15"/>
            <p:cNvSpPr/>
            <p:nvPr/>
          </p:nvSpPr>
          <p:spPr>
            <a:xfrm flipH="false" flipV="false" rot="0">
              <a:off x="223301" y="551024"/>
              <a:ext cx="14393427" cy="13737979"/>
            </a:xfrm>
            <a:custGeom>
              <a:avLst/>
              <a:gdLst/>
              <a:ahLst/>
              <a:cxnLst/>
              <a:rect r="r" b="b" t="t" l="l"/>
              <a:pathLst>
                <a:path h="13737979" w="14393427">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5"/>
              <a:stretch>
                <a:fillRect l="223" t="-24999" r="223" b="-24999"/>
              </a:stretch>
            </a:blipFill>
          </p:spPr>
        </p:sp>
      </p:grpSp>
      <p:sp>
        <p:nvSpPr>
          <p:cNvPr name="TextBox 16" id="16"/>
          <p:cNvSpPr txBox="true"/>
          <p:nvPr/>
        </p:nvSpPr>
        <p:spPr>
          <a:xfrm rot="0">
            <a:off x="8699275" y="2015786"/>
            <a:ext cx="7761664" cy="7880350"/>
          </a:xfrm>
          <a:prstGeom prst="rect">
            <a:avLst/>
          </a:prstGeom>
        </p:spPr>
        <p:txBody>
          <a:bodyPr anchor="t" rtlCol="false" tIns="0" lIns="0" bIns="0" rIns="0">
            <a:spAutoFit/>
          </a:bodyPr>
          <a:lstStyle/>
          <a:p>
            <a:pPr algn="just">
              <a:lnSpc>
                <a:spcPts val="4479"/>
              </a:lnSpc>
            </a:pPr>
            <a:r>
              <a:rPr lang="en-US" sz="3199">
                <a:solidFill>
                  <a:srgbClr val="1E302C"/>
                </a:solidFill>
                <a:latin typeface="ITC Franklin Gothic LT Semi-Bold"/>
              </a:rPr>
              <a:t>Situation:</a:t>
            </a:r>
          </a:p>
          <a:p>
            <a:pPr algn="just">
              <a:lnSpc>
                <a:spcPts val="2520"/>
              </a:lnSpc>
            </a:pPr>
            <a:r>
              <a:rPr lang="en-US" sz="1800">
                <a:solidFill>
                  <a:srgbClr val="1E302C"/>
                </a:solidFill>
                <a:latin typeface="ITC Franklin Gothic LT Semi-Bold"/>
              </a:rPr>
              <a:t>Caroline</a:t>
            </a:r>
            <a:r>
              <a:rPr lang="en-US" sz="1800">
                <a:solidFill>
                  <a:srgbClr val="1E302C"/>
                </a:solidFill>
                <a:latin typeface="ITC Franklin Gothic LT"/>
              </a:rPr>
              <a:t> </a:t>
            </a:r>
            <a:r>
              <a:rPr lang="en-US" sz="1800">
                <a:solidFill>
                  <a:srgbClr val="1E302C"/>
                </a:solidFill>
                <a:latin typeface="ITC Franklin Gothic LT"/>
              </a:rPr>
              <a:t>is a 50-year-old woman, An enthusiastic career changer eager to network and explore new opportunities.</a:t>
            </a:r>
          </a:p>
          <a:p>
            <a:pPr algn="just">
              <a:lnSpc>
                <a:spcPts val="2520"/>
              </a:lnSpc>
            </a:pPr>
            <a:r>
              <a:rPr lang="en-US" sz="1800">
                <a:solidFill>
                  <a:srgbClr val="1E302C"/>
                </a:solidFill>
                <a:latin typeface="ITC Franklin Gothic LT"/>
              </a:rPr>
              <a:t>Discouraged and questioning her approach.</a:t>
            </a:r>
          </a:p>
          <a:p>
            <a:pPr algn="just">
              <a:lnSpc>
                <a:spcPts val="2520"/>
              </a:lnSpc>
            </a:pPr>
          </a:p>
          <a:p>
            <a:pPr algn="just">
              <a:lnSpc>
                <a:spcPts val="4480"/>
              </a:lnSpc>
            </a:pPr>
            <a:r>
              <a:rPr lang="en-US" sz="3200">
                <a:solidFill>
                  <a:srgbClr val="1E302C"/>
                </a:solidFill>
                <a:latin typeface="ITC Franklin Gothic LT Semi-Bold"/>
              </a:rPr>
              <a:t>Goals:</a:t>
            </a:r>
          </a:p>
          <a:p>
            <a:pPr algn="just" marL="388620" indent="-194310" lvl="1">
              <a:lnSpc>
                <a:spcPts val="2520"/>
              </a:lnSpc>
              <a:buFont typeface="Arial"/>
              <a:buChar char="•"/>
            </a:pPr>
            <a:r>
              <a:rPr lang="en-US" sz="1800">
                <a:solidFill>
                  <a:srgbClr val="1E302C"/>
                </a:solidFill>
                <a:latin typeface="ITC Franklin Gothic LT"/>
              </a:rPr>
              <a:t>Caroline aspires to find a meaningful career that aligns with her interests.</a:t>
            </a:r>
          </a:p>
          <a:p>
            <a:pPr algn="just" marL="388620" indent="-194310" lvl="1">
              <a:lnSpc>
                <a:spcPts val="2520"/>
              </a:lnSpc>
              <a:buFont typeface="Arial"/>
              <a:buChar char="•"/>
            </a:pPr>
            <a:r>
              <a:rPr lang="en-US" sz="1800">
                <a:solidFill>
                  <a:srgbClr val="1E302C"/>
                </a:solidFill>
                <a:latin typeface="ITC Franklin Gothic LT"/>
              </a:rPr>
              <a:t>She wants to leverage her transferable skills. </a:t>
            </a:r>
          </a:p>
          <a:p>
            <a:pPr algn="just" marL="388620" indent="-194310" lvl="1">
              <a:lnSpc>
                <a:spcPts val="2520"/>
              </a:lnSpc>
              <a:buFont typeface="Arial"/>
              <a:buChar char="•"/>
            </a:pPr>
            <a:r>
              <a:rPr lang="en-US" sz="1800">
                <a:solidFill>
                  <a:srgbClr val="1E302C"/>
                </a:solidFill>
                <a:latin typeface="ITC Franklin Gothic LT"/>
              </a:rPr>
              <a:t>Maintaining a positive and motivated attitude despite rejections is key.</a:t>
            </a:r>
          </a:p>
          <a:p>
            <a:pPr algn="just">
              <a:lnSpc>
                <a:spcPts val="2520"/>
              </a:lnSpc>
            </a:pPr>
          </a:p>
          <a:p>
            <a:pPr algn="just">
              <a:lnSpc>
                <a:spcPts val="4480"/>
              </a:lnSpc>
            </a:pPr>
            <a:r>
              <a:rPr lang="en-US" sz="3200">
                <a:solidFill>
                  <a:srgbClr val="1E302C"/>
                </a:solidFill>
                <a:latin typeface="ITC Franklin Gothic LT Semi-Bold"/>
              </a:rPr>
              <a:t>Frustrations:</a:t>
            </a:r>
          </a:p>
          <a:p>
            <a:pPr algn="just" marL="431801" indent="-215900" lvl="1">
              <a:lnSpc>
                <a:spcPts val="2800"/>
              </a:lnSpc>
              <a:buFont typeface="Arial"/>
              <a:buChar char="•"/>
            </a:pPr>
            <a:r>
              <a:rPr lang="en-US" sz="2000">
                <a:solidFill>
                  <a:srgbClr val="1E302C"/>
                </a:solidFill>
                <a:latin typeface="ITC Franklin Gothic LT Semi-Bold"/>
              </a:rPr>
              <a:t>Limited Opportunities:</a:t>
            </a:r>
            <a:r>
              <a:rPr lang="en-US" sz="2000">
                <a:solidFill>
                  <a:srgbClr val="1E302C"/>
                </a:solidFill>
                <a:latin typeface="ITC Franklin Gothic LT"/>
              </a:rPr>
              <a:t> Finding suitable job openings that don't prioritize recent graduates can be frustrating.</a:t>
            </a:r>
          </a:p>
          <a:p>
            <a:pPr algn="just" marL="431801" indent="-215900" lvl="1">
              <a:lnSpc>
                <a:spcPts val="2800"/>
              </a:lnSpc>
              <a:buFont typeface="Arial"/>
              <a:buChar char="•"/>
            </a:pPr>
            <a:r>
              <a:rPr lang="en-US" sz="2000">
                <a:solidFill>
                  <a:srgbClr val="1E302C"/>
                </a:solidFill>
                <a:latin typeface="ITC Franklin Gothic LT Semi-Bold"/>
              </a:rPr>
              <a:t>Feeling Lost:</a:t>
            </a:r>
            <a:r>
              <a:rPr lang="en-US" sz="2000">
                <a:solidFill>
                  <a:srgbClr val="1E302C"/>
                </a:solidFill>
                <a:latin typeface="ITC Franklin Gothic LT"/>
              </a:rPr>
              <a:t> Bridging the gap between her existing skills and the requirements of new careers can be challenging.</a:t>
            </a:r>
          </a:p>
          <a:p>
            <a:pPr algn="just" marL="431801" indent="-215900" lvl="1">
              <a:lnSpc>
                <a:spcPts val="2800"/>
              </a:lnSpc>
              <a:buFont typeface="Arial"/>
              <a:buChar char="•"/>
            </a:pPr>
            <a:r>
              <a:rPr lang="en-US" sz="2000">
                <a:solidFill>
                  <a:srgbClr val="1E302C"/>
                </a:solidFill>
                <a:latin typeface="ITC Franklin Gothic LT Semi-Bold"/>
              </a:rPr>
              <a:t>Self-Doubt:</a:t>
            </a:r>
            <a:r>
              <a:rPr lang="en-US" sz="2000">
                <a:solidFill>
                  <a:srgbClr val="1E302C"/>
                </a:solidFill>
                <a:latin typeface="ITC Franklin Gothic LT"/>
              </a:rPr>
              <a:t> Competing with younger applicants with recent education and relevant experience can be daunting.</a:t>
            </a:r>
          </a:p>
          <a:p>
            <a:pPr algn="just">
              <a:lnSpc>
                <a:spcPts val="4480"/>
              </a:lnSpc>
            </a:pPr>
          </a:p>
          <a:p>
            <a:pPr algn="just">
              <a:lnSpc>
                <a:spcPts val="2520"/>
              </a:lnSpc>
            </a:pPr>
          </a:p>
          <a:p>
            <a:pPr algn="just">
              <a:lnSpc>
                <a:spcPts val="2520"/>
              </a:lnSpc>
              <a:spcBef>
                <a:spcPct val="0"/>
              </a:spcBef>
            </a:pPr>
          </a:p>
        </p:txBody>
      </p:sp>
      <p:sp>
        <p:nvSpPr>
          <p:cNvPr name="TextBox 17" id="17"/>
          <p:cNvSpPr txBox="true"/>
          <p:nvPr/>
        </p:nvSpPr>
        <p:spPr>
          <a:xfrm rot="0">
            <a:off x="559845" y="5547499"/>
            <a:ext cx="10883200" cy="481406"/>
          </a:xfrm>
          <a:prstGeom prst="rect">
            <a:avLst/>
          </a:prstGeom>
        </p:spPr>
        <p:txBody>
          <a:bodyPr anchor="t" rtlCol="false" tIns="0" lIns="0" bIns="0" rIns="0">
            <a:spAutoFit/>
          </a:bodyPr>
          <a:lstStyle/>
          <a:p>
            <a:pPr algn="just">
              <a:lnSpc>
                <a:spcPts val="3533"/>
              </a:lnSpc>
              <a:spcBef>
                <a:spcPct val="0"/>
              </a:spcBef>
            </a:pPr>
            <a:r>
              <a:rPr lang="en-US" sz="2523">
                <a:solidFill>
                  <a:srgbClr val="1E302C"/>
                </a:solidFill>
                <a:latin typeface="ITC Franklin Gothic LT Semi-Bold"/>
              </a:rPr>
              <a:t>Age : 50</a:t>
            </a:r>
          </a:p>
        </p:txBody>
      </p:sp>
      <p:sp>
        <p:nvSpPr>
          <p:cNvPr name="TextBox 18" id="18"/>
          <p:cNvSpPr txBox="true"/>
          <p:nvPr/>
        </p:nvSpPr>
        <p:spPr>
          <a:xfrm rot="0">
            <a:off x="559845" y="5924130"/>
            <a:ext cx="10883200" cy="481406"/>
          </a:xfrm>
          <a:prstGeom prst="rect">
            <a:avLst/>
          </a:prstGeom>
        </p:spPr>
        <p:txBody>
          <a:bodyPr anchor="t" rtlCol="false" tIns="0" lIns="0" bIns="0" rIns="0">
            <a:spAutoFit/>
          </a:bodyPr>
          <a:lstStyle/>
          <a:p>
            <a:pPr algn="just">
              <a:lnSpc>
                <a:spcPts val="3533"/>
              </a:lnSpc>
              <a:spcBef>
                <a:spcPct val="0"/>
              </a:spcBef>
            </a:pPr>
            <a:r>
              <a:rPr lang="en-US" sz="2523">
                <a:solidFill>
                  <a:srgbClr val="1E302C"/>
                </a:solidFill>
                <a:latin typeface="ITC Franklin Gothic LT Semi-Bold"/>
              </a:rPr>
              <a:t>Level of education: A whole career</a:t>
            </a:r>
          </a:p>
        </p:txBody>
      </p:sp>
      <p:sp>
        <p:nvSpPr>
          <p:cNvPr name="TextBox 19" id="19"/>
          <p:cNvSpPr txBox="true"/>
          <p:nvPr/>
        </p:nvSpPr>
        <p:spPr>
          <a:xfrm rot="0">
            <a:off x="550214" y="6318899"/>
            <a:ext cx="7116219" cy="481406"/>
          </a:xfrm>
          <a:prstGeom prst="rect">
            <a:avLst/>
          </a:prstGeom>
        </p:spPr>
        <p:txBody>
          <a:bodyPr anchor="t" rtlCol="false" tIns="0" lIns="0" bIns="0" rIns="0">
            <a:spAutoFit/>
          </a:bodyPr>
          <a:lstStyle/>
          <a:p>
            <a:pPr algn="just">
              <a:lnSpc>
                <a:spcPts val="3533"/>
              </a:lnSpc>
              <a:spcBef>
                <a:spcPct val="0"/>
              </a:spcBef>
            </a:pPr>
            <a:r>
              <a:rPr lang="en-US" sz="2523">
                <a:solidFill>
                  <a:srgbClr val="1E302C"/>
                </a:solidFill>
                <a:latin typeface="ITC Franklin Gothic LT Semi-Bold"/>
              </a:rPr>
              <a:t>Psyche: Determined but scared of being too old</a:t>
            </a:r>
          </a:p>
        </p:txBody>
      </p:sp>
      <p:sp>
        <p:nvSpPr>
          <p:cNvPr name="TextBox 20" id="20"/>
          <p:cNvSpPr txBox="true"/>
          <p:nvPr/>
        </p:nvSpPr>
        <p:spPr>
          <a:xfrm rot="0">
            <a:off x="400810" y="7114630"/>
            <a:ext cx="7265623" cy="694690"/>
          </a:xfrm>
          <a:prstGeom prst="rect">
            <a:avLst/>
          </a:prstGeom>
        </p:spPr>
        <p:txBody>
          <a:bodyPr anchor="t" rtlCol="false" tIns="0" lIns="0" bIns="0" rIns="0">
            <a:spAutoFit/>
          </a:bodyPr>
          <a:lstStyle/>
          <a:p>
            <a:pPr algn="ctr">
              <a:lnSpc>
                <a:spcPts val="2659"/>
              </a:lnSpc>
              <a:spcBef>
                <a:spcPct val="0"/>
              </a:spcBef>
            </a:pPr>
            <a:r>
              <a:rPr lang="en-US" sz="1899">
                <a:solidFill>
                  <a:srgbClr val="1E302C"/>
                </a:solidFill>
                <a:latin typeface="ITC Franklin Gothic LT Semi-Bold Italics"/>
              </a:rPr>
              <a:t>"I know I have the skills and experience to succeed, but I worry that my age might hold me back”</a:t>
            </a:r>
          </a:p>
        </p:txBody>
      </p:sp>
      <p:sp>
        <p:nvSpPr>
          <p:cNvPr name="TextBox 21" id="21"/>
          <p:cNvSpPr txBox="true"/>
          <p:nvPr/>
        </p:nvSpPr>
        <p:spPr>
          <a:xfrm rot="0">
            <a:off x="9371816" y="-330027"/>
            <a:ext cx="4686471" cy="2066925"/>
          </a:xfrm>
          <a:prstGeom prst="rect">
            <a:avLst/>
          </a:prstGeom>
        </p:spPr>
        <p:txBody>
          <a:bodyPr anchor="t" rtlCol="false" tIns="0" lIns="0" bIns="0" rIns="0">
            <a:spAutoFit/>
          </a:bodyPr>
          <a:lstStyle/>
          <a:p>
            <a:pPr algn="ctr">
              <a:lnSpc>
                <a:spcPts val="16800"/>
              </a:lnSpc>
              <a:spcBef>
                <a:spcPct val="0"/>
              </a:spcBef>
            </a:pPr>
            <a:r>
              <a:rPr lang="en-US" sz="12000">
                <a:solidFill>
                  <a:srgbClr val="EE6B07"/>
                </a:solidFill>
                <a:latin typeface="League Gothic"/>
              </a:rPr>
              <a:t>CAROLINE</a:t>
            </a:r>
          </a:p>
        </p:txBody>
      </p:sp>
      <p:grpSp>
        <p:nvGrpSpPr>
          <p:cNvPr name="Group 22" id="22"/>
          <p:cNvGrpSpPr/>
          <p:nvPr/>
        </p:nvGrpSpPr>
        <p:grpSpPr>
          <a:xfrm rot="0">
            <a:off x="-557510" y="9397109"/>
            <a:ext cx="19403020" cy="1779782"/>
            <a:chOff x="0" y="0"/>
            <a:chExt cx="5110260" cy="468749"/>
          </a:xfrm>
        </p:grpSpPr>
        <p:sp>
          <p:nvSpPr>
            <p:cNvPr name="Freeform 23" id="23"/>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24" id="24"/>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17166541" y="9669131"/>
            <a:ext cx="705842"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10/22</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7EF"/>
        </a:solidFill>
      </p:bgPr>
    </p:bg>
    <p:spTree>
      <p:nvGrpSpPr>
        <p:cNvPr id="1" name=""/>
        <p:cNvGrpSpPr/>
        <p:nvPr/>
      </p:nvGrpSpPr>
      <p:grpSpPr>
        <a:xfrm>
          <a:off x="0" y="0"/>
          <a:ext cx="0" cy="0"/>
          <a:chOff x="0" y="0"/>
          <a:chExt cx="0" cy="0"/>
        </a:xfrm>
      </p:grpSpPr>
      <p:sp>
        <p:nvSpPr>
          <p:cNvPr name="Freeform 2" id="2"/>
          <p:cNvSpPr/>
          <p:nvPr/>
        </p:nvSpPr>
        <p:spPr>
          <a:xfrm flipH="false" flipV="false" rot="0">
            <a:off x="4974788" y="1301133"/>
            <a:ext cx="7392932" cy="7957167"/>
          </a:xfrm>
          <a:custGeom>
            <a:avLst/>
            <a:gdLst/>
            <a:ahLst/>
            <a:cxnLst/>
            <a:rect r="r" b="b" t="t" l="l"/>
            <a:pathLst>
              <a:path h="7957167" w="7392932">
                <a:moveTo>
                  <a:pt x="0" y="0"/>
                </a:moveTo>
                <a:lnTo>
                  <a:pt x="7392932" y="0"/>
                </a:lnTo>
                <a:lnTo>
                  <a:pt x="7392932" y="7957167"/>
                </a:lnTo>
                <a:lnTo>
                  <a:pt x="0" y="79571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130997" y="2137638"/>
            <a:ext cx="6170804" cy="446785"/>
          </a:xfrm>
          <a:prstGeom prst="rect">
            <a:avLst/>
          </a:prstGeom>
        </p:spPr>
        <p:txBody>
          <a:bodyPr anchor="t" rtlCol="false" tIns="0" lIns="0" bIns="0" rIns="0">
            <a:spAutoFit/>
          </a:bodyPr>
          <a:lstStyle/>
          <a:p>
            <a:pPr algn="ctr">
              <a:lnSpc>
                <a:spcPts val="3685"/>
              </a:lnSpc>
            </a:pPr>
            <a:r>
              <a:rPr lang="en-US" sz="2632">
                <a:solidFill>
                  <a:srgbClr val="1E302C"/>
                </a:solidFill>
                <a:latin typeface="Open Sans 1 Bold"/>
              </a:rPr>
              <a:t>44% of French are planning to switch</a:t>
            </a:r>
          </a:p>
        </p:txBody>
      </p:sp>
      <p:sp>
        <p:nvSpPr>
          <p:cNvPr name="TextBox 4" id="4"/>
          <p:cNvSpPr txBox="true"/>
          <p:nvPr/>
        </p:nvSpPr>
        <p:spPr>
          <a:xfrm rot="0">
            <a:off x="6022039" y="4808977"/>
            <a:ext cx="6345681" cy="914013"/>
          </a:xfrm>
          <a:prstGeom prst="rect">
            <a:avLst/>
          </a:prstGeom>
        </p:spPr>
        <p:txBody>
          <a:bodyPr anchor="t" rtlCol="false" tIns="0" lIns="0" bIns="0" rIns="0">
            <a:spAutoFit/>
          </a:bodyPr>
          <a:lstStyle/>
          <a:p>
            <a:pPr algn="ctr">
              <a:lnSpc>
                <a:spcPts val="3685"/>
              </a:lnSpc>
            </a:pPr>
            <a:r>
              <a:rPr lang="en-US" sz="2632">
                <a:solidFill>
                  <a:srgbClr val="1E302C"/>
                </a:solidFill>
                <a:latin typeface="Open Sans 2 Bold"/>
              </a:rPr>
              <a:t>Estimated that most people will have 12 jobs during their lives.</a:t>
            </a:r>
          </a:p>
        </p:txBody>
      </p:sp>
      <p:sp>
        <p:nvSpPr>
          <p:cNvPr name="TextBox 5" id="5"/>
          <p:cNvSpPr txBox="true"/>
          <p:nvPr/>
        </p:nvSpPr>
        <p:spPr>
          <a:xfrm rot="0">
            <a:off x="13258225" y="8605237"/>
            <a:ext cx="5029775" cy="448308"/>
          </a:xfrm>
          <a:prstGeom prst="rect">
            <a:avLst/>
          </a:prstGeom>
        </p:spPr>
        <p:txBody>
          <a:bodyPr anchor="t" rtlCol="false" tIns="0" lIns="0" bIns="0" rIns="0">
            <a:spAutoFit/>
          </a:bodyPr>
          <a:lstStyle/>
          <a:p>
            <a:pPr algn="ctr">
              <a:lnSpc>
                <a:spcPts val="3640"/>
              </a:lnSpc>
            </a:pPr>
            <a:r>
              <a:rPr lang="en-US" sz="2600" u="sng">
                <a:solidFill>
                  <a:srgbClr val="1E302C"/>
                </a:solidFill>
                <a:latin typeface="Open Sans 1 Bold"/>
                <a:hlinkClick r:id="rId4" tooltip="https://www.wsj.com/articles/SB10001424052748704206804575468162805877990"/>
              </a:rPr>
              <a:t>no actual data to back it up</a:t>
            </a:r>
            <a:r>
              <a:rPr lang="en-US" sz="2600">
                <a:solidFill>
                  <a:srgbClr val="1E302C"/>
                </a:solidFill>
                <a:latin typeface="Open Sans 1 Bold"/>
              </a:rPr>
              <a:t>.*</a:t>
            </a:r>
          </a:p>
        </p:txBody>
      </p:sp>
      <p:sp>
        <p:nvSpPr>
          <p:cNvPr name="TextBox 6" id="6"/>
          <p:cNvSpPr txBox="true"/>
          <p:nvPr/>
        </p:nvSpPr>
        <p:spPr>
          <a:xfrm rot="0">
            <a:off x="6043559" y="7744249"/>
            <a:ext cx="6345681" cy="433199"/>
          </a:xfrm>
          <a:prstGeom prst="rect">
            <a:avLst/>
          </a:prstGeom>
        </p:spPr>
        <p:txBody>
          <a:bodyPr anchor="t" rtlCol="false" tIns="0" lIns="0" bIns="0" rIns="0">
            <a:spAutoFit/>
          </a:bodyPr>
          <a:lstStyle/>
          <a:p>
            <a:pPr algn="ctr">
              <a:lnSpc>
                <a:spcPts val="3564"/>
              </a:lnSpc>
            </a:pPr>
            <a:r>
              <a:rPr lang="en-US" sz="2546">
                <a:solidFill>
                  <a:srgbClr val="1E302C"/>
                </a:solidFill>
                <a:latin typeface="Open Sans 2 Bold"/>
              </a:rPr>
              <a:t>The main reason is for a higher Salary </a:t>
            </a:r>
          </a:p>
        </p:txBody>
      </p:sp>
      <p:sp>
        <p:nvSpPr>
          <p:cNvPr name="TextBox 7" id="7"/>
          <p:cNvSpPr txBox="true"/>
          <p:nvPr/>
        </p:nvSpPr>
        <p:spPr>
          <a:xfrm rot="0">
            <a:off x="3742860" y="-171450"/>
            <a:ext cx="9856788" cy="1566544"/>
          </a:xfrm>
          <a:prstGeom prst="rect">
            <a:avLst/>
          </a:prstGeom>
        </p:spPr>
        <p:txBody>
          <a:bodyPr anchor="t" rtlCol="false" tIns="0" lIns="0" bIns="0" rIns="0">
            <a:spAutoFit/>
          </a:bodyPr>
          <a:lstStyle/>
          <a:p>
            <a:pPr algn="ctr">
              <a:lnSpc>
                <a:spcPts val="12880"/>
              </a:lnSpc>
            </a:pPr>
            <a:r>
              <a:rPr lang="en-US" sz="9200">
                <a:solidFill>
                  <a:srgbClr val="EE6B07"/>
                </a:solidFill>
                <a:latin typeface="League Gothic"/>
              </a:rPr>
              <a:t>Reason for targeting CAROLINE</a:t>
            </a:r>
          </a:p>
        </p:txBody>
      </p:sp>
      <p:grpSp>
        <p:nvGrpSpPr>
          <p:cNvPr name="Group 8" id="8"/>
          <p:cNvGrpSpPr/>
          <p:nvPr/>
        </p:nvGrpSpPr>
        <p:grpSpPr>
          <a:xfrm rot="0">
            <a:off x="-557510" y="9397109"/>
            <a:ext cx="19403020" cy="1779782"/>
            <a:chOff x="0" y="0"/>
            <a:chExt cx="5110260" cy="468749"/>
          </a:xfrm>
        </p:grpSpPr>
        <p:sp>
          <p:nvSpPr>
            <p:cNvPr name="Freeform 9" id="9"/>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10" id="10"/>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7197745" y="9705954"/>
            <a:ext cx="643434"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11/22</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7EF"/>
        </a:solidFill>
      </p:bgPr>
    </p:bg>
    <p:spTree>
      <p:nvGrpSpPr>
        <p:cNvPr id="1" name=""/>
        <p:cNvGrpSpPr/>
        <p:nvPr/>
      </p:nvGrpSpPr>
      <p:grpSpPr>
        <a:xfrm>
          <a:off x="0" y="0"/>
          <a:ext cx="0" cy="0"/>
          <a:chOff x="0" y="0"/>
          <a:chExt cx="0" cy="0"/>
        </a:xfrm>
      </p:grpSpPr>
      <p:sp>
        <p:nvSpPr>
          <p:cNvPr name="Freeform 2" id="2"/>
          <p:cNvSpPr/>
          <p:nvPr/>
        </p:nvSpPr>
        <p:spPr>
          <a:xfrm flipH="false" flipV="false" rot="0">
            <a:off x="526180" y="3743179"/>
            <a:ext cx="5165449" cy="1400321"/>
          </a:xfrm>
          <a:custGeom>
            <a:avLst/>
            <a:gdLst/>
            <a:ahLst/>
            <a:cxnLst/>
            <a:rect r="r" b="b" t="t" l="l"/>
            <a:pathLst>
              <a:path h="1400321" w="5165449">
                <a:moveTo>
                  <a:pt x="0" y="0"/>
                </a:moveTo>
                <a:lnTo>
                  <a:pt x="5165449" y="0"/>
                </a:lnTo>
                <a:lnTo>
                  <a:pt x="5165449" y="1400321"/>
                </a:lnTo>
                <a:lnTo>
                  <a:pt x="0" y="1400321"/>
                </a:lnTo>
                <a:lnTo>
                  <a:pt x="0" y="0"/>
                </a:lnTo>
                <a:close/>
              </a:path>
            </a:pathLst>
          </a:custGeom>
          <a:blipFill>
            <a:blip r:embed="rId2"/>
            <a:stretch>
              <a:fillRect l="0" t="0" r="0" b="0"/>
            </a:stretch>
          </a:blipFill>
        </p:spPr>
      </p:sp>
      <p:sp>
        <p:nvSpPr>
          <p:cNvPr name="Freeform 3" id="3"/>
          <p:cNvSpPr/>
          <p:nvPr/>
        </p:nvSpPr>
        <p:spPr>
          <a:xfrm flipH="false" flipV="false" rot="0">
            <a:off x="6822012" y="1768621"/>
            <a:ext cx="4060063" cy="903998"/>
          </a:xfrm>
          <a:custGeom>
            <a:avLst/>
            <a:gdLst/>
            <a:ahLst/>
            <a:cxnLst/>
            <a:rect r="r" b="b" t="t" l="l"/>
            <a:pathLst>
              <a:path h="903998" w="4060063">
                <a:moveTo>
                  <a:pt x="0" y="0"/>
                </a:moveTo>
                <a:lnTo>
                  <a:pt x="4060063" y="0"/>
                </a:lnTo>
                <a:lnTo>
                  <a:pt x="4060063" y="903999"/>
                </a:lnTo>
                <a:lnTo>
                  <a:pt x="0" y="903999"/>
                </a:lnTo>
                <a:lnTo>
                  <a:pt x="0" y="0"/>
                </a:lnTo>
                <a:close/>
              </a:path>
            </a:pathLst>
          </a:custGeom>
          <a:blipFill>
            <a:blip r:embed="rId3"/>
            <a:stretch>
              <a:fillRect l="0" t="0" r="0" b="0"/>
            </a:stretch>
          </a:blipFill>
        </p:spPr>
      </p:sp>
      <p:sp>
        <p:nvSpPr>
          <p:cNvPr name="Freeform 4" id="4"/>
          <p:cNvSpPr/>
          <p:nvPr/>
        </p:nvSpPr>
        <p:spPr>
          <a:xfrm flipH="false" flipV="false" rot="0">
            <a:off x="12592943" y="2341987"/>
            <a:ext cx="5211333" cy="3279860"/>
          </a:xfrm>
          <a:custGeom>
            <a:avLst/>
            <a:gdLst/>
            <a:ahLst/>
            <a:cxnLst/>
            <a:rect r="r" b="b" t="t" l="l"/>
            <a:pathLst>
              <a:path h="3279860" w="5211333">
                <a:moveTo>
                  <a:pt x="0" y="0"/>
                </a:moveTo>
                <a:lnTo>
                  <a:pt x="5211333" y="0"/>
                </a:lnTo>
                <a:lnTo>
                  <a:pt x="5211333" y="3279860"/>
                </a:lnTo>
                <a:lnTo>
                  <a:pt x="0" y="3279860"/>
                </a:lnTo>
                <a:lnTo>
                  <a:pt x="0" y="0"/>
                </a:lnTo>
                <a:close/>
              </a:path>
            </a:pathLst>
          </a:custGeom>
          <a:blipFill>
            <a:blip r:embed="rId4"/>
            <a:stretch>
              <a:fillRect l="0" t="0" r="0" b="0"/>
            </a:stretch>
          </a:blipFill>
        </p:spPr>
      </p:sp>
      <p:sp>
        <p:nvSpPr>
          <p:cNvPr name="Freeform 5" id="5"/>
          <p:cNvSpPr/>
          <p:nvPr/>
        </p:nvSpPr>
        <p:spPr>
          <a:xfrm flipH="false" flipV="false" rot="0">
            <a:off x="5369249" y="6229350"/>
            <a:ext cx="6603070" cy="1483601"/>
          </a:xfrm>
          <a:custGeom>
            <a:avLst/>
            <a:gdLst/>
            <a:ahLst/>
            <a:cxnLst/>
            <a:rect r="r" b="b" t="t" l="l"/>
            <a:pathLst>
              <a:path h="1483601" w="6603070">
                <a:moveTo>
                  <a:pt x="0" y="0"/>
                </a:moveTo>
                <a:lnTo>
                  <a:pt x="6603070" y="0"/>
                </a:lnTo>
                <a:lnTo>
                  <a:pt x="6603070" y="1483601"/>
                </a:lnTo>
                <a:lnTo>
                  <a:pt x="0" y="1483601"/>
                </a:lnTo>
                <a:lnTo>
                  <a:pt x="0" y="0"/>
                </a:lnTo>
                <a:close/>
              </a:path>
            </a:pathLst>
          </a:custGeom>
          <a:blipFill>
            <a:blip r:embed="rId5"/>
            <a:stretch>
              <a:fillRect l="0" t="0" r="0" b="0"/>
            </a:stretch>
          </a:blipFill>
        </p:spPr>
      </p:sp>
      <p:sp>
        <p:nvSpPr>
          <p:cNvPr name="TextBox 6" id="6"/>
          <p:cNvSpPr txBox="true"/>
          <p:nvPr/>
        </p:nvSpPr>
        <p:spPr>
          <a:xfrm rot="0">
            <a:off x="310669" y="-123825"/>
            <a:ext cx="16230600" cy="2066925"/>
          </a:xfrm>
          <a:prstGeom prst="rect">
            <a:avLst/>
          </a:prstGeom>
        </p:spPr>
        <p:txBody>
          <a:bodyPr anchor="t" rtlCol="false" tIns="0" lIns="0" bIns="0" rIns="0">
            <a:spAutoFit/>
          </a:bodyPr>
          <a:lstStyle/>
          <a:p>
            <a:pPr algn="l">
              <a:lnSpc>
                <a:spcPts val="16800"/>
              </a:lnSpc>
              <a:spcBef>
                <a:spcPct val="0"/>
              </a:spcBef>
            </a:pPr>
            <a:r>
              <a:rPr lang="en-US" sz="12000">
                <a:solidFill>
                  <a:srgbClr val="EE6B07"/>
                </a:solidFill>
                <a:latin typeface="League Gothic"/>
              </a:rPr>
              <a:t>COMPETITORS</a:t>
            </a:r>
          </a:p>
        </p:txBody>
      </p:sp>
      <p:sp>
        <p:nvSpPr>
          <p:cNvPr name="TextBox 7" id="7"/>
          <p:cNvSpPr txBox="true"/>
          <p:nvPr/>
        </p:nvSpPr>
        <p:spPr>
          <a:xfrm rot="0">
            <a:off x="6949144" y="7535315"/>
            <a:ext cx="4094053" cy="1153795"/>
          </a:xfrm>
          <a:prstGeom prst="rect">
            <a:avLst/>
          </a:prstGeom>
        </p:spPr>
        <p:txBody>
          <a:bodyPr anchor="t" rtlCol="false" tIns="0" lIns="0" bIns="0" rIns="0">
            <a:spAutoFit/>
          </a:bodyPr>
          <a:lstStyle/>
          <a:p>
            <a:pPr algn="just" marL="474979" indent="-237490" lvl="1">
              <a:lnSpc>
                <a:spcPts val="3079"/>
              </a:lnSpc>
              <a:buFont typeface="Arial"/>
              <a:buChar char="•"/>
            </a:pPr>
            <a:r>
              <a:rPr lang="en-US" sz="2199" spc="65">
                <a:solidFill>
                  <a:srgbClr val="191919"/>
                </a:solidFill>
                <a:latin typeface="Canva Sans"/>
              </a:rPr>
              <a:t>Interview scheduling</a:t>
            </a:r>
          </a:p>
          <a:p>
            <a:pPr algn="l" marL="474979" indent="-237490" lvl="1">
              <a:lnSpc>
                <a:spcPts val="3079"/>
              </a:lnSpc>
              <a:buFont typeface="Arial"/>
              <a:buChar char="•"/>
            </a:pPr>
            <a:r>
              <a:rPr lang="en-US" sz="2199" spc="65">
                <a:solidFill>
                  <a:srgbClr val="191919"/>
                </a:solidFill>
                <a:latin typeface="Canva Sans"/>
              </a:rPr>
              <a:t>F</a:t>
            </a:r>
            <a:r>
              <a:rPr lang="en-US" sz="2199" spc="65">
                <a:solidFill>
                  <a:srgbClr val="191919"/>
                </a:solidFill>
                <a:latin typeface="Canva Sans"/>
              </a:rPr>
              <a:t>eedback collection</a:t>
            </a:r>
          </a:p>
          <a:p>
            <a:pPr algn="l" marL="474979" indent="-237490" lvl="1">
              <a:lnSpc>
                <a:spcPts val="3079"/>
              </a:lnSpc>
              <a:spcBef>
                <a:spcPct val="0"/>
              </a:spcBef>
              <a:buFont typeface="Arial"/>
              <a:buChar char="•"/>
            </a:pPr>
            <a:r>
              <a:rPr lang="en-US" sz="2199" spc="65">
                <a:solidFill>
                  <a:srgbClr val="191919"/>
                </a:solidFill>
                <a:latin typeface="Canva Sans"/>
              </a:rPr>
              <a:t>Interview coaching</a:t>
            </a:r>
          </a:p>
        </p:txBody>
      </p:sp>
      <p:sp>
        <p:nvSpPr>
          <p:cNvPr name="TextBox 8" id="8"/>
          <p:cNvSpPr txBox="true"/>
          <p:nvPr/>
        </p:nvSpPr>
        <p:spPr>
          <a:xfrm rot="0">
            <a:off x="526180" y="5293995"/>
            <a:ext cx="4094053" cy="763270"/>
          </a:xfrm>
          <a:prstGeom prst="rect">
            <a:avLst/>
          </a:prstGeom>
        </p:spPr>
        <p:txBody>
          <a:bodyPr anchor="t" rtlCol="false" tIns="0" lIns="0" bIns="0" rIns="0">
            <a:spAutoFit/>
          </a:bodyPr>
          <a:lstStyle/>
          <a:p>
            <a:pPr algn="just" marL="474979" indent="-237490" lvl="1">
              <a:lnSpc>
                <a:spcPts val="3079"/>
              </a:lnSpc>
              <a:buFont typeface="Arial"/>
              <a:buChar char="•"/>
            </a:pPr>
            <a:r>
              <a:rPr lang="en-US" sz="2199" spc="65">
                <a:solidFill>
                  <a:srgbClr val="191919"/>
                </a:solidFill>
                <a:latin typeface="Canva Sans"/>
              </a:rPr>
              <a:t>Interview template</a:t>
            </a:r>
          </a:p>
          <a:p>
            <a:pPr algn="just" marL="474979" indent="-237490" lvl="1">
              <a:lnSpc>
                <a:spcPts val="3079"/>
              </a:lnSpc>
              <a:spcBef>
                <a:spcPct val="0"/>
              </a:spcBef>
              <a:buFont typeface="Arial"/>
              <a:buChar char="•"/>
            </a:pPr>
            <a:r>
              <a:rPr lang="en-US" sz="2199" spc="65">
                <a:solidFill>
                  <a:srgbClr val="191919"/>
                </a:solidFill>
                <a:latin typeface="Canva Sans"/>
              </a:rPr>
              <a:t>Interview preparation </a:t>
            </a:r>
          </a:p>
        </p:txBody>
      </p:sp>
      <p:sp>
        <p:nvSpPr>
          <p:cNvPr name="TextBox 9" id="9"/>
          <p:cNvSpPr txBox="true"/>
          <p:nvPr/>
        </p:nvSpPr>
        <p:spPr>
          <a:xfrm rot="0">
            <a:off x="7013377" y="2991952"/>
            <a:ext cx="4934099" cy="1153795"/>
          </a:xfrm>
          <a:prstGeom prst="rect">
            <a:avLst/>
          </a:prstGeom>
        </p:spPr>
        <p:txBody>
          <a:bodyPr anchor="t" rtlCol="false" tIns="0" lIns="0" bIns="0" rIns="0">
            <a:spAutoFit/>
          </a:bodyPr>
          <a:lstStyle/>
          <a:p>
            <a:pPr algn="l" marL="474978" indent="-237489" lvl="1">
              <a:lnSpc>
                <a:spcPts val="3079"/>
              </a:lnSpc>
              <a:buFont typeface="Arial"/>
              <a:buChar char="•"/>
            </a:pPr>
            <a:r>
              <a:rPr lang="en-US" sz="2199">
                <a:solidFill>
                  <a:srgbClr val="000000"/>
                </a:solidFill>
                <a:latin typeface="Canva Sans"/>
              </a:rPr>
              <a:t>Interview Prep Videos</a:t>
            </a:r>
          </a:p>
          <a:p>
            <a:pPr algn="l" marL="474978" indent="-237489" lvl="1">
              <a:lnSpc>
                <a:spcPts val="3079"/>
              </a:lnSpc>
              <a:buFont typeface="Arial"/>
              <a:buChar char="•"/>
            </a:pPr>
            <a:r>
              <a:rPr lang="en-US" sz="2199">
                <a:solidFill>
                  <a:srgbClr val="000000"/>
                </a:solidFill>
                <a:latin typeface="Canva Sans"/>
              </a:rPr>
              <a:t>Mock Interview Simulations</a:t>
            </a:r>
          </a:p>
          <a:p>
            <a:pPr algn="l" marL="474978" indent="-237489" lvl="1">
              <a:lnSpc>
                <a:spcPts val="3079"/>
              </a:lnSpc>
              <a:buFont typeface="Arial"/>
              <a:buChar char="•"/>
            </a:pPr>
            <a:r>
              <a:rPr lang="en-US" sz="2199">
                <a:solidFill>
                  <a:srgbClr val="000000"/>
                </a:solidFill>
                <a:latin typeface="Canva Sans"/>
              </a:rPr>
              <a:t>Success Stories and Testimonials</a:t>
            </a:r>
          </a:p>
        </p:txBody>
      </p:sp>
      <p:sp>
        <p:nvSpPr>
          <p:cNvPr name="TextBox 10" id="10"/>
          <p:cNvSpPr txBox="true"/>
          <p:nvPr/>
        </p:nvSpPr>
        <p:spPr>
          <a:xfrm rot="0">
            <a:off x="13118297" y="5293995"/>
            <a:ext cx="4685979" cy="1544320"/>
          </a:xfrm>
          <a:prstGeom prst="rect">
            <a:avLst/>
          </a:prstGeom>
        </p:spPr>
        <p:txBody>
          <a:bodyPr anchor="t" rtlCol="false" tIns="0" lIns="0" bIns="0" rIns="0">
            <a:spAutoFit/>
          </a:bodyPr>
          <a:lstStyle/>
          <a:p>
            <a:pPr algn="just" marL="474979" indent="-237490" lvl="1">
              <a:lnSpc>
                <a:spcPts val="3079"/>
              </a:lnSpc>
              <a:buFont typeface="Arial"/>
              <a:buChar char="•"/>
            </a:pPr>
            <a:r>
              <a:rPr lang="en-US" sz="2199" spc="65">
                <a:solidFill>
                  <a:srgbClr val="191919"/>
                </a:solidFill>
                <a:latin typeface="Canva Sans"/>
              </a:rPr>
              <a:t>Mock Interview Sessions</a:t>
            </a:r>
          </a:p>
          <a:p>
            <a:pPr algn="just" marL="474979" indent="-237490" lvl="1">
              <a:lnSpc>
                <a:spcPts val="3079"/>
              </a:lnSpc>
              <a:buFont typeface="Arial"/>
              <a:buChar char="•"/>
            </a:pPr>
            <a:r>
              <a:rPr lang="en-US" sz="2199" spc="65">
                <a:solidFill>
                  <a:srgbClr val="191919"/>
                </a:solidFill>
                <a:latin typeface="Canva Sans"/>
              </a:rPr>
              <a:t>Interview Coaching Services</a:t>
            </a:r>
          </a:p>
          <a:p>
            <a:pPr algn="l" marL="474979" indent="-237490" lvl="1">
              <a:lnSpc>
                <a:spcPts val="3079"/>
              </a:lnSpc>
              <a:buFont typeface="Arial"/>
              <a:buChar char="•"/>
            </a:pPr>
            <a:r>
              <a:rPr lang="en-US" sz="2199" spc="65">
                <a:solidFill>
                  <a:srgbClr val="191919"/>
                </a:solidFill>
                <a:latin typeface="Canva Sans"/>
              </a:rPr>
              <a:t>Body Language and Communication Skills</a:t>
            </a:r>
          </a:p>
        </p:txBody>
      </p:sp>
      <p:grpSp>
        <p:nvGrpSpPr>
          <p:cNvPr name="Group 11" id="11"/>
          <p:cNvGrpSpPr/>
          <p:nvPr/>
        </p:nvGrpSpPr>
        <p:grpSpPr>
          <a:xfrm rot="0">
            <a:off x="-557510" y="9397109"/>
            <a:ext cx="19403020" cy="1779782"/>
            <a:chOff x="0" y="0"/>
            <a:chExt cx="5110260" cy="468749"/>
          </a:xfrm>
        </p:grpSpPr>
        <p:sp>
          <p:nvSpPr>
            <p:cNvPr name="Freeform 12" id="12"/>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13" id="13"/>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7208663" y="9705954"/>
            <a:ext cx="705842"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12/22</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7EF"/>
        </a:solidFill>
      </p:bgPr>
    </p:bg>
    <p:spTree>
      <p:nvGrpSpPr>
        <p:cNvPr id="1" name=""/>
        <p:cNvGrpSpPr/>
        <p:nvPr/>
      </p:nvGrpSpPr>
      <p:grpSpPr>
        <a:xfrm>
          <a:off x="0" y="0"/>
          <a:ext cx="0" cy="0"/>
          <a:chOff x="0" y="0"/>
          <a:chExt cx="0" cy="0"/>
        </a:xfrm>
      </p:grpSpPr>
      <p:sp>
        <p:nvSpPr>
          <p:cNvPr name="AutoShape 2" id="2"/>
          <p:cNvSpPr/>
          <p:nvPr/>
        </p:nvSpPr>
        <p:spPr>
          <a:xfrm flipV="true">
            <a:off x="3863119" y="9510252"/>
            <a:ext cx="10561761" cy="0"/>
          </a:xfrm>
          <a:prstGeom prst="line">
            <a:avLst/>
          </a:prstGeom>
          <a:ln cap="rnd" w="47625">
            <a:solidFill>
              <a:srgbClr val="FFEFD4"/>
            </a:solidFill>
            <a:prstDash val="lgDash"/>
            <a:headEnd type="oval" len="lg" w="lg"/>
            <a:tailEnd type="oval" len="lg" w="lg"/>
          </a:ln>
        </p:spPr>
      </p:sp>
      <p:sp>
        <p:nvSpPr>
          <p:cNvPr name="Freeform 3" id="3"/>
          <p:cNvSpPr/>
          <p:nvPr/>
        </p:nvSpPr>
        <p:spPr>
          <a:xfrm flipH="false" flipV="false" rot="0">
            <a:off x="16287005" y="6383412"/>
            <a:ext cx="785969" cy="782040"/>
          </a:xfrm>
          <a:custGeom>
            <a:avLst/>
            <a:gdLst/>
            <a:ahLst/>
            <a:cxnLst/>
            <a:rect r="r" b="b" t="t" l="l"/>
            <a:pathLst>
              <a:path h="782040" w="785969">
                <a:moveTo>
                  <a:pt x="0" y="0"/>
                </a:moveTo>
                <a:lnTo>
                  <a:pt x="785970" y="0"/>
                </a:lnTo>
                <a:lnTo>
                  <a:pt x="785970" y="782040"/>
                </a:lnTo>
                <a:lnTo>
                  <a:pt x="0" y="7820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287005" y="5484243"/>
            <a:ext cx="758317" cy="753577"/>
          </a:xfrm>
          <a:custGeom>
            <a:avLst/>
            <a:gdLst/>
            <a:ahLst/>
            <a:cxnLst/>
            <a:rect r="r" b="b" t="t" l="l"/>
            <a:pathLst>
              <a:path h="753577" w="758317">
                <a:moveTo>
                  <a:pt x="0" y="0"/>
                </a:moveTo>
                <a:lnTo>
                  <a:pt x="758317" y="0"/>
                </a:lnTo>
                <a:lnTo>
                  <a:pt x="758317" y="753577"/>
                </a:lnTo>
                <a:lnTo>
                  <a:pt x="0" y="7535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4942780" y="9312060"/>
            <a:ext cx="2130195" cy="291609"/>
          </a:xfrm>
          <a:prstGeom prst="rect">
            <a:avLst/>
          </a:prstGeom>
        </p:spPr>
        <p:txBody>
          <a:bodyPr anchor="t" rtlCol="false" tIns="0" lIns="0" bIns="0" rIns="0">
            <a:spAutoFit/>
          </a:bodyPr>
          <a:lstStyle/>
          <a:p>
            <a:pPr algn="ctr">
              <a:lnSpc>
                <a:spcPts val="2101"/>
              </a:lnSpc>
              <a:spcBef>
                <a:spcPct val="0"/>
              </a:spcBef>
            </a:pPr>
            <a:r>
              <a:rPr lang="en-US" sz="1501">
                <a:solidFill>
                  <a:srgbClr val="1E302C"/>
                </a:solidFill>
                <a:latin typeface="ITC Franklin Gothic LT"/>
              </a:rPr>
              <a:t>Page 05 of 07</a:t>
            </a:r>
          </a:p>
        </p:txBody>
      </p:sp>
      <p:sp>
        <p:nvSpPr>
          <p:cNvPr name="TextBox 6" id="6"/>
          <p:cNvSpPr txBox="true"/>
          <p:nvPr/>
        </p:nvSpPr>
        <p:spPr>
          <a:xfrm rot="0">
            <a:off x="1028700" y="356359"/>
            <a:ext cx="16230600" cy="2066925"/>
          </a:xfrm>
          <a:prstGeom prst="rect">
            <a:avLst/>
          </a:prstGeom>
        </p:spPr>
        <p:txBody>
          <a:bodyPr anchor="t" rtlCol="false" tIns="0" lIns="0" bIns="0" rIns="0">
            <a:spAutoFit/>
          </a:bodyPr>
          <a:lstStyle/>
          <a:p>
            <a:pPr algn="l">
              <a:lnSpc>
                <a:spcPts val="16800"/>
              </a:lnSpc>
              <a:spcBef>
                <a:spcPct val="0"/>
              </a:spcBef>
            </a:pPr>
            <a:r>
              <a:rPr lang="en-US" sz="12000">
                <a:solidFill>
                  <a:srgbClr val="EE6B07"/>
                </a:solidFill>
                <a:latin typeface="League Gothic"/>
              </a:rPr>
              <a:t>OFFERING</a:t>
            </a:r>
          </a:p>
        </p:txBody>
      </p:sp>
      <p:sp>
        <p:nvSpPr>
          <p:cNvPr name="TextBox 7" id="7"/>
          <p:cNvSpPr txBox="true"/>
          <p:nvPr/>
        </p:nvSpPr>
        <p:spPr>
          <a:xfrm rot="0">
            <a:off x="1871411" y="4241556"/>
            <a:ext cx="7724279" cy="1131362"/>
          </a:xfrm>
          <a:prstGeom prst="rect">
            <a:avLst/>
          </a:prstGeom>
        </p:spPr>
        <p:txBody>
          <a:bodyPr anchor="t" rtlCol="false" tIns="0" lIns="0" bIns="0" rIns="0">
            <a:spAutoFit/>
          </a:bodyPr>
          <a:lstStyle/>
          <a:p>
            <a:pPr algn="l" marL="665664" indent="-332832" lvl="1">
              <a:lnSpc>
                <a:spcPts val="4316"/>
              </a:lnSpc>
              <a:buFont typeface="Arial"/>
              <a:buChar char="•"/>
            </a:pPr>
            <a:r>
              <a:rPr lang="en-US" sz="3083">
                <a:solidFill>
                  <a:srgbClr val="1E302C"/>
                </a:solidFill>
                <a:latin typeface="ITC Franklin Gothic LT"/>
              </a:rPr>
              <a:t>Free first call to understand the customer’s need and profil</a:t>
            </a:r>
          </a:p>
        </p:txBody>
      </p:sp>
      <p:sp>
        <p:nvSpPr>
          <p:cNvPr name="TextBox 8" id="8"/>
          <p:cNvSpPr txBox="true"/>
          <p:nvPr/>
        </p:nvSpPr>
        <p:spPr>
          <a:xfrm rot="0">
            <a:off x="9891525" y="4460788"/>
            <a:ext cx="3819933" cy="2770248"/>
          </a:xfrm>
          <a:prstGeom prst="rect">
            <a:avLst/>
          </a:prstGeom>
        </p:spPr>
        <p:txBody>
          <a:bodyPr anchor="t" rtlCol="false" tIns="0" lIns="0" bIns="0" rIns="0">
            <a:spAutoFit/>
          </a:bodyPr>
          <a:lstStyle/>
          <a:p>
            <a:pPr algn="just" marL="958786" indent="-479393" lvl="1">
              <a:lnSpc>
                <a:spcPts val="7238"/>
              </a:lnSpc>
              <a:buFont typeface="Arial"/>
              <a:buChar char="•"/>
            </a:pPr>
            <a:r>
              <a:rPr lang="en-US" sz="4440">
                <a:solidFill>
                  <a:srgbClr val="1E302C"/>
                </a:solidFill>
                <a:latin typeface="ITC Franklin Gothic LT"/>
              </a:rPr>
              <a:t>1 session            </a:t>
            </a:r>
          </a:p>
          <a:p>
            <a:pPr algn="just" marL="958786" indent="-479393" lvl="1">
              <a:lnSpc>
                <a:spcPts val="7238"/>
              </a:lnSpc>
              <a:buFont typeface="Arial"/>
              <a:buChar char="•"/>
            </a:pPr>
            <a:r>
              <a:rPr lang="en-US" sz="4440">
                <a:solidFill>
                  <a:srgbClr val="1E302C"/>
                </a:solidFill>
                <a:latin typeface="ITC Franklin Gothic LT"/>
              </a:rPr>
              <a:t>3 sessions          </a:t>
            </a:r>
          </a:p>
          <a:p>
            <a:pPr algn="just" marL="958786" indent="-479393" lvl="1">
              <a:lnSpc>
                <a:spcPts val="7238"/>
              </a:lnSpc>
              <a:buFont typeface="Arial"/>
              <a:buChar char="•"/>
            </a:pPr>
            <a:r>
              <a:rPr lang="en-US" sz="4440">
                <a:solidFill>
                  <a:srgbClr val="1E302C"/>
                </a:solidFill>
                <a:latin typeface="ITC Franklin Gothic LT"/>
              </a:rPr>
              <a:t>5 sessions </a:t>
            </a:r>
          </a:p>
        </p:txBody>
      </p:sp>
      <p:sp>
        <p:nvSpPr>
          <p:cNvPr name="TextBox 9" id="9"/>
          <p:cNvSpPr txBox="true"/>
          <p:nvPr/>
        </p:nvSpPr>
        <p:spPr>
          <a:xfrm rot="0">
            <a:off x="1871411" y="6861263"/>
            <a:ext cx="6110230" cy="1646912"/>
          </a:xfrm>
          <a:prstGeom prst="rect">
            <a:avLst/>
          </a:prstGeom>
        </p:spPr>
        <p:txBody>
          <a:bodyPr anchor="t" rtlCol="false" tIns="0" lIns="0" bIns="0" rIns="0">
            <a:spAutoFit/>
          </a:bodyPr>
          <a:lstStyle/>
          <a:p>
            <a:pPr algn="just" marL="655464" indent="-327732" lvl="1">
              <a:lnSpc>
                <a:spcPts val="4250"/>
              </a:lnSpc>
              <a:buFont typeface="Arial"/>
              <a:buChar char="•"/>
            </a:pPr>
            <a:r>
              <a:rPr lang="en-US" sz="3035">
                <a:solidFill>
                  <a:srgbClr val="1E302C"/>
                </a:solidFill>
                <a:latin typeface="ITC Franklin Gothic LT"/>
              </a:rPr>
              <a:t>Personal coaching sessions</a:t>
            </a:r>
          </a:p>
          <a:p>
            <a:pPr algn="just" marL="655464" indent="-327732" lvl="1">
              <a:lnSpc>
                <a:spcPts val="4250"/>
              </a:lnSpc>
              <a:buFont typeface="Arial"/>
              <a:buChar char="•"/>
            </a:pPr>
            <a:r>
              <a:rPr lang="en-US" sz="3035">
                <a:solidFill>
                  <a:srgbClr val="1E302C"/>
                </a:solidFill>
                <a:latin typeface="ITC Franklin Gothic LT"/>
              </a:rPr>
              <a:t>Mock interviews with feedback and tips for improvement </a:t>
            </a:r>
          </a:p>
        </p:txBody>
      </p:sp>
      <p:sp>
        <p:nvSpPr>
          <p:cNvPr name="TextBox 10" id="10"/>
          <p:cNvSpPr txBox="true"/>
          <p:nvPr/>
        </p:nvSpPr>
        <p:spPr>
          <a:xfrm rot="0">
            <a:off x="1871411" y="3774468"/>
            <a:ext cx="8204373" cy="588437"/>
          </a:xfrm>
          <a:prstGeom prst="rect">
            <a:avLst/>
          </a:prstGeom>
        </p:spPr>
        <p:txBody>
          <a:bodyPr anchor="t" rtlCol="false" tIns="0" lIns="0" bIns="0" rIns="0">
            <a:spAutoFit/>
          </a:bodyPr>
          <a:lstStyle/>
          <a:p>
            <a:pPr algn="l" marL="665664" indent="-332832" lvl="1">
              <a:lnSpc>
                <a:spcPts val="4316"/>
              </a:lnSpc>
              <a:buFont typeface="Arial"/>
              <a:buChar char="•"/>
            </a:pPr>
            <a:r>
              <a:rPr lang="en-US" sz="3083">
                <a:solidFill>
                  <a:srgbClr val="1E302C"/>
                </a:solidFill>
                <a:latin typeface="ITC Franklin Gothic LT"/>
              </a:rPr>
              <a:t>Newsletters and website content</a:t>
            </a:r>
          </a:p>
        </p:txBody>
      </p:sp>
      <p:sp>
        <p:nvSpPr>
          <p:cNvPr name="TextBox 11" id="11"/>
          <p:cNvSpPr txBox="true"/>
          <p:nvPr/>
        </p:nvSpPr>
        <p:spPr>
          <a:xfrm rot="0">
            <a:off x="1871411" y="2585209"/>
            <a:ext cx="8115300" cy="1028700"/>
          </a:xfrm>
          <a:prstGeom prst="rect">
            <a:avLst/>
          </a:prstGeom>
        </p:spPr>
        <p:txBody>
          <a:bodyPr anchor="t" rtlCol="false" tIns="0" lIns="0" bIns="0" rIns="0">
            <a:spAutoFit/>
          </a:bodyPr>
          <a:lstStyle/>
          <a:p>
            <a:pPr algn="l">
              <a:lnSpc>
                <a:spcPts val="8399"/>
              </a:lnSpc>
              <a:spcBef>
                <a:spcPct val="0"/>
              </a:spcBef>
            </a:pPr>
            <a:r>
              <a:rPr lang="en-US" sz="5999">
                <a:solidFill>
                  <a:srgbClr val="EE6B07"/>
                </a:solidFill>
                <a:latin typeface="League Gothic"/>
              </a:rPr>
              <a:t>FREEMIUM </a:t>
            </a:r>
          </a:p>
        </p:txBody>
      </p:sp>
      <p:sp>
        <p:nvSpPr>
          <p:cNvPr name="TextBox 12" id="12"/>
          <p:cNvSpPr txBox="true"/>
          <p:nvPr/>
        </p:nvSpPr>
        <p:spPr>
          <a:xfrm rot="0">
            <a:off x="9986711" y="3549573"/>
            <a:ext cx="8115300" cy="1038225"/>
          </a:xfrm>
          <a:prstGeom prst="rect">
            <a:avLst/>
          </a:prstGeom>
        </p:spPr>
        <p:txBody>
          <a:bodyPr anchor="t" rtlCol="false" tIns="0" lIns="0" bIns="0" rIns="0">
            <a:spAutoFit/>
          </a:bodyPr>
          <a:lstStyle/>
          <a:p>
            <a:pPr algn="l">
              <a:lnSpc>
                <a:spcPts val="8400"/>
              </a:lnSpc>
              <a:spcBef>
                <a:spcPct val="0"/>
              </a:spcBef>
            </a:pPr>
            <a:r>
              <a:rPr lang="en-US" sz="6000">
                <a:solidFill>
                  <a:srgbClr val="EE6B07"/>
                </a:solidFill>
                <a:latin typeface="League Gothic"/>
              </a:rPr>
              <a:t>PACKAGE</a:t>
            </a:r>
          </a:p>
        </p:txBody>
      </p:sp>
      <p:sp>
        <p:nvSpPr>
          <p:cNvPr name="TextBox 13" id="13"/>
          <p:cNvSpPr txBox="true"/>
          <p:nvPr/>
        </p:nvSpPr>
        <p:spPr>
          <a:xfrm rot="0">
            <a:off x="1871411" y="5869724"/>
            <a:ext cx="8115300" cy="1028700"/>
          </a:xfrm>
          <a:prstGeom prst="rect">
            <a:avLst/>
          </a:prstGeom>
        </p:spPr>
        <p:txBody>
          <a:bodyPr anchor="t" rtlCol="false" tIns="0" lIns="0" bIns="0" rIns="0">
            <a:spAutoFit/>
          </a:bodyPr>
          <a:lstStyle/>
          <a:p>
            <a:pPr algn="l">
              <a:lnSpc>
                <a:spcPts val="8399"/>
              </a:lnSpc>
              <a:spcBef>
                <a:spcPct val="0"/>
              </a:spcBef>
            </a:pPr>
            <a:r>
              <a:rPr lang="en-US" sz="5999">
                <a:solidFill>
                  <a:srgbClr val="EE6B07"/>
                </a:solidFill>
                <a:latin typeface="League Gothic"/>
              </a:rPr>
              <a:t>PREMIUM</a:t>
            </a:r>
          </a:p>
        </p:txBody>
      </p:sp>
      <p:sp>
        <p:nvSpPr>
          <p:cNvPr name="TextBox 14" id="14"/>
          <p:cNvSpPr txBox="true"/>
          <p:nvPr/>
        </p:nvSpPr>
        <p:spPr>
          <a:xfrm rot="0">
            <a:off x="13812868" y="4460788"/>
            <a:ext cx="2370219" cy="2770248"/>
          </a:xfrm>
          <a:prstGeom prst="rect">
            <a:avLst/>
          </a:prstGeom>
        </p:spPr>
        <p:txBody>
          <a:bodyPr anchor="t" rtlCol="false" tIns="0" lIns="0" bIns="0" rIns="0">
            <a:spAutoFit/>
          </a:bodyPr>
          <a:lstStyle/>
          <a:p>
            <a:pPr algn="just" marL="958786" indent="-479393" lvl="1">
              <a:lnSpc>
                <a:spcPts val="7238"/>
              </a:lnSpc>
              <a:buFont typeface="Arial"/>
              <a:buChar char="•"/>
            </a:pPr>
            <a:r>
              <a:rPr lang="en-US" sz="4440">
                <a:solidFill>
                  <a:srgbClr val="1E302C"/>
                </a:solidFill>
                <a:latin typeface="ITC Franklin Gothic LT"/>
              </a:rPr>
              <a:t>59€</a:t>
            </a:r>
          </a:p>
          <a:p>
            <a:pPr algn="just" marL="958786" indent="-479393" lvl="1">
              <a:lnSpc>
                <a:spcPts val="7238"/>
              </a:lnSpc>
              <a:buFont typeface="Arial"/>
              <a:buChar char="•"/>
            </a:pPr>
            <a:r>
              <a:rPr lang="en-US" sz="4440">
                <a:solidFill>
                  <a:srgbClr val="1E302C"/>
                </a:solidFill>
                <a:latin typeface="ITC Franklin Gothic LT"/>
              </a:rPr>
              <a:t>159€</a:t>
            </a:r>
          </a:p>
          <a:p>
            <a:pPr algn="just" marL="958786" indent="-479393" lvl="1">
              <a:lnSpc>
                <a:spcPts val="7238"/>
              </a:lnSpc>
              <a:buFont typeface="Arial"/>
              <a:buChar char="•"/>
            </a:pPr>
            <a:r>
              <a:rPr lang="en-US" sz="4440">
                <a:solidFill>
                  <a:srgbClr val="1E302C"/>
                </a:solidFill>
                <a:latin typeface="ITC Franklin Gothic LT"/>
              </a:rPr>
              <a:t>250€ </a:t>
            </a:r>
          </a:p>
        </p:txBody>
      </p:sp>
      <p:grpSp>
        <p:nvGrpSpPr>
          <p:cNvPr name="Group 15" id="15"/>
          <p:cNvGrpSpPr/>
          <p:nvPr/>
        </p:nvGrpSpPr>
        <p:grpSpPr>
          <a:xfrm rot="0">
            <a:off x="-557510" y="9397109"/>
            <a:ext cx="19403020" cy="1779782"/>
            <a:chOff x="0" y="0"/>
            <a:chExt cx="5110260" cy="468749"/>
          </a:xfrm>
        </p:grpSpPr>
        <p:sp>
          <p:nvSpPr>
            <p:cNvPr name="Freeform 16" id="16"/>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17" id="17"/>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17161492" y="9696816"/>
            <a:ext cx="716558"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13/22</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FFF7EF"/>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620304" y="90103"/>
          <a:ext cx="14954507" cy="9296400"/>
        </p:xfrm>
        <a:graphic>
          <a:graphicData uri="http://schemas.openxmlformats.org/drawingml/2006/table">
            <a:tbl>
              <a:tblPr/>
              <a:tblGrid>
                <a:gridCol w="5859782"/>
                <a:gridCol w="4631134"/>
                <a:gridCol w="4463591"/>
              </a:tblGrid>
              <a:tr h="1687360">
                <a:tc>
                  <a:txBody>
                    <a:bodyPr anchor="t" rtlCol="false"/>
                    <a:lstStyle/>
                    <a:p>
                      <a:pPr algn="ctr">
                        <a:lnSpc>
                          <a:spcPts val="2941"/>
                        </a:lnSpc>
                        <a:defRPr/>
                      </a:pPr>
                      <a:r>
                        <a:rPr lang="en-US" sz="2101">
                          <a:solidFill>
                            <a:srgbClr val="000000"/>
                          </a:solidFill>
                          <a:latin typeface="ITC Franklin Gothic LT Bold"/>
                        </a:rPr>
                        <a:t>Service Feature of YoutheBest</a:t>
                      </a: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1E1A1"/>
                    </a:solidFill>
                  </a:tcPr>
                </a:tc>
                <a:tc>
                  <a:txBody>
                    <a:bodyPr anchor="t" rtlCol="false"/>
                    <a:lstStyle/>
                    <a:p>
                      <a:pPr algn="ctr">
                        <a:lnSpc>
                          <a:spcPts val="2941"/>
                        </a:lnSpc>
                        <a:defRPr/>
                      </a:pPr>
                      <a:endParaRPr lang="en-US" sz="1100"/>
                    </a:p>
                    <a:p>
                      <a:pPr algn="ctr">
                        <a:lnSpc>
                          <a:spcPts val="2941"/>
                        </a:lnSpc>
                      </a:pPr>
                      <a:r>
                        <a:rPr lang="en-US" sz="2101">
                          <a:solidFill>
                            <a:srgbClr val="000000"/>
                          </a:solidFill>
                          <a:latin typeface="ITC Franklin Gothic LT Bold"/>
                        </a:rPr>
                        <a:t>Description</a:t>
                      </a:r>
                    </a:p>
                    <a:p>
                      <a:pPr algn="ctr">
                        <a:lnSpc>
                          <a:spcPts val="2941"/>
                        </a:lnSpc>
                      </a:pPr>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1E1A1"/>
                    </a:solidFill>
                  </a:tcPr>
                </a:tc>
                <a:tc>
                  <a:txBody>
                    <a:bodyPr anchor="t" rtlCol="false"/>
                    <a:lstStyle/>
                    <a:p>
                      <a:pPr algn="ctr">
                        <a:lnSpc>
                          <a:spcPts val="2941"/>
                        </a:lnSpc>
                        <a:defRPr/>
                      </a:pPr>
                      <a:r>
                        <a:rPr lang="en-US" sz="2101">
                          <a:solidFill>
                            <a:srgbClr val="000000"/>
                          </a:solidFill>
                          <a:latin typeface="ITC Franklin Gothic LT Bold"/>
                        </a:rPr>
                        <a:t>Customer Benefit</a:t>
                      </a: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1E1A1"/>
                    </a:solidFill>
                  </a:tcPr>
                </a:tc>
              </a:tr>
              <a:tr h="1273479">
                <a:tc>
                  <a:txBody>
                    <a:bodyPr anchor="t" rtlCol="false"/>
                    <a:lstStyle/>
                    <a:p>
                      <a:pPr algn="ctr">
                        <a:lnSpc>
                          <a:spcPts val="2941"/>
                        </a:lnSpc>
                        <a:defRPr/>
                      </a:pPr>
                      <a:r>
                        <a:rPr lang="en-US" sz="2101">
                          <a:solidFill>
                            <a:srgbClr val="000000"/>
                          </a:solidFill>
                          <a:latin typeface="ITC Franklin Gothic LT"/>
                        </a:rPr>
                        <a:t>Mock Interviews</a:t>
                      </a: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FEFD4"/>
                    </a:solidFill>
                  </a:tcPr>
                </a:tc>
                <a:tc>
                  <a:txBody>
                    <a:bodyPr anchor="t" rtlCol="false"/>
                    <a:lstStyle/>
                    <a:p>
                      <a:pPr algn="ctr">
                        <a:lnSpc>
                          <a:spcPts val="2941"/>
                        </a:lnSpc>
                        <a:defRPr/>
                      </a:pPr>
                      <a:r>
                        <a:rPr lang="en-US" sz="2101">
                          <a:solidFill>
                            <a:srgbClr val="000000"/>
                          </a:solidFill>
                          <a:latin typeface="ITC Franklin Gothic LT"/>
                        </a:rPr>
                        <a:t>Conducting practice sessions with feedback.</a:t>
                      </a: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AEFE0"/>
                    </a:solidFill>
                  </a:tcPr>
                </a:tc>
                <a:tc>
                  <a:txBody>
                    <a:bodyPr anchor="t" rtlCol="false"/>
                    <a:lstStyle/>
                    <a:p>
                      <a:pPr algn="ctr">
                        <a:lnSpc>
                          <a:spcPts val="2941"/>
                        </a:lnSpc>
                        <a:defRPr/>
                      </a:pPr>
                      <a:r>
                        <a:rPr lang="en-US" sz="2101">
                          <a:solidFill>
                            <a:srgbClr val="000000"/>
                          </a:solidFill>
                          <a:latin typeface="ITC Franklin Gothic LT"/>
                        </a:rPr>
                        <a:t>Improves interview performance.</a:t>
                      </a: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AEFE0"/>
                    </a:solidFill>
                  </a:tcPr>
                </a:tc>
              </a:tr>
              <a:tr h="1273479">
                <a:tc>
                  <a:txBody>
                    <a:bodyPr anchor="t" rtlCol="false"/>
                    <a:lstStyle/>
                    <a:p>
                      <a:pPr algn="ctr">
                        <a:lnSpc>
                          <a:spcPts val="2941"/>
                        </a:lnSpc>
                        <a:defRPr/>
                      </a:pPr>
                      <a:r>
                        <a:rPr lang="en-US" sz="2101">
                          <a:solidFill>
                            <a:srgbClr val="000000"/>
                          </a:solidFill>
                          <a:latin typeface="ITC Franklin Gothic LT"/>
                        </a:rPr>
                        <a:t>Career Coaching</a:t>
                      </a: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FEFD4"/>
                    </a:solidFill>
                  </a:tcPr>
                </a:tc>
                <a:tc>
                  <a:txBody>
                    <a:bodyPr anchor="t" rtlCol="false"/>
                    <a:lstStyle/>
                    <a:p>
                      <a:pPr algn="ctr">
                        <a:lnSpc>
                          <a:spcPts val="2941"/>
                        </a:lnSpc>
                        <a:defRPr/>
                      </a:pPr>
                      <a:r>
                        <a:rPr lang="en-US" sz="2101">
                          <a:solidFill>
                            <a:srgbClr val="000000"/>
                          </a:solidFill>
                          <a:latin typeface="ITC Franklin Gothic LT"/>
                        </a:rPr>
                        <a:t>Providing personalized advice and strategies.</a:t>
                      </a: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AEFE0"/>
                    </a:solidFill>
                  </a:tcPr>
                </a:tc>
                <a:tc>
                  <a:txBody>
                    <a:bodyPr anchor="t" rtlCol="false"/>
                    <a:lstStyle/>
                    <a:p>
                      <a:pPr algn="ctr">
                        <a:lnSpc>
                          <a:spcPts val="2941"/>
                        </a:lnSpc>
                        <a:defRPr/>
                      </a:pPr>
                      <a:r>
                        <a:rPr lang="en-US" sz="2101">
                          <a:solidFill>
                            <a:srgbClr val="000000"/>
                          </a:solidFill>
                          <a:latin typeface="ITC Franklin Gothic LT"/>
                        </a:rPr>
                        <a:t>Enhances career clarity and direction.</a:t>
                      </a: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AEFE0"/>
                    </a:solidFill>
                  </a:tcPr>
                </a:tc>
              </a:tr>
              <a:tr h="2515122">
                <a:tc>
                  <a:txBody>
                    <a:bodyPr anchor="t" rtlCol="false"/>
                    <a:lstStyle/>
                    <a:p>
                      <a:pPr algn="ctr">
                        <a:lnSpc>
                          <a:spcPts val="2941"/>
                        </a:lnSpc>
                        <a:defRPr/>
                      </a:pPr>
                      <a:r>
                        <a:rPr lang="en-US" sz="2101">
                          <a:solidFill>
                            <a:srgbClr val="000000"/>
                          </a:solidFill>
                          <a:latin typeface="ITC Franklin Gothic LT"/>
                        </a:rPr>
                        <a:t>Skills Training</a:t>
                      </a: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FEFD4"/>
                    </a:solidFill>
                  </a:tcPr>
                </a:tc>
                <a:tc>
                  <a:txBody>
                    <a:bodyPr anchor="t" rtlCol="false"/>
                    <a:lstStyle/>
                    <a:p>
                      <a:pPr algn="ctr">
                        <a:lnSpc>
                          <a:spcPts val="2941"/>
                        </a:lnSpc>
                        <a:defRPr/>
                      </a:pPr>
                      <a:endParaRPr lang="en-US" sz="1100"/>
                    </a:p>
                    <a:p>
                      <a:pPr algn="ctr">
                        <a:lnSpc>
                          <a:spcPts val="2941"/>
                        </a:lnSpc>
                      </a:pPr>
                      <a:r>
                        <a:rPr lang="en-US" sz="2101">
                          <a:solidFill>
                            <a:srgbClr val="000000"/>
                          </a:solidFill>
                          <a:latin typeface="ITC Franklin Gothic LT"/>
                        </a:rPr>
                        <a:t>C</a:t>
                      </a:r>
                      <a:r>
                        <a:rPr lang="en-US" sz="2101">
                          <a:solidFill>
                            <a:srgbClr val="000000"/>
                          </a:solidFill>
                          <a:latin typeface="ITC Franklin Gothic LT"/>
                        </a:rPr>
                        <a:t>ourses covering specific interview techniques, stress management, efficient communication.</a:t>
                      </a:r>
                    </a:p>
                    <a:p>
                      <a:pPr algn="ctr">
                        <a:lnSpc>
                          <a:spcPts val="2941"/>
                        </a:lnSpc>
                      </a:pPr>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AEFE0"/>
                    </a:solidFill>
                  </a:tcPr>
                </a:tc>
                <a:tc>
                  <a:txBody>
                    <a:bodyPr anchor="t" rtlCol="false"/>
                    <a:lstStyle/>
                    <a:p>
                      <a:pPr algn="ctr">
                        <a:lnSpc>
                          <a:spcPts val="2941"/>
                        </a:lnSpc>
                        <a:defRPr/>
                      </a:pPr>
                      <a:r>
                        <a:rPr lang="en-US" sz="2101">
                          <a:solidFill>
                            <a:srgbClr val="000000"/>
                          </a:solidFill>
                          <a:latin typeface="ITC Franklin Gothic LT"/>
                        </a:rPr>
                        <a:t>Enhances employability and job readiness.</a:t>
                      </a: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AEFE0"/>
                    </a:solidFill>
                  </a:tcPr>
                </a:tc>
              </a:tr>
              <a:tr h="1273479">
                <a:tc>
                  <a:txBody>
                    <a:bodyPr anchor="t" rtlCol="false"/>
                    <a:lstStyle/>
                    <a:p>
                      <a:pPr algn="ctr">
                        <a:lnSpc>
                          <a:spcPts val="2941"/>
                        </a:lnSpc>
                        <a:defRPr/>
                      </a:pPr>
                      <a:r>
                        <a:rPr lang="en-US" sz="2101">
                          <a:solidFill>
                            <a:srgbClr val="000000"/>
                          </a:solidFill>
                          <a:latin typeface="ITC Franklin Gothic LT"/>
                        </a:rPr>
                        <a:t>Follow-up Support</a:t>
                      </a: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FEFD4"/>
                    </a:solidFill>
                  </a:tcPr>
                </a:tc>
                <a:tc>
                  <a:txBody>
                    <a:bodyPr anchor="t" rtlCol="false"/>
                    <a:lstStyle/>
                    <a:p>
                      <a:pPr algn="ctr">
                        <a:lnSpc>
                          <a:spcPts val="2941"/>
                        </a:lnSpc>
                        <a:defRPr/>
                      </a:pPr>
                      <a:r>
                        <a:rPr lang="en-US" sz="2101">
                          <a:solidFill>
                            <a:srgbClr val="000000"/>
                          </a:solidFill>
                          <a:latin typeface="ITC Franklin Gothic LT"/>
                        </a:rPr>
                        <a:t>Assistance after job placement for settling in.</a:t>
                      </a: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AEFE0"/>
                    </a:solidFill>
                  </a:tcPr>
                </a:tc>
                <a:tc>
                  <a:txBody>
                    <a:bodyPr anchor="t" rtlCol="false"/>
                    <a:lstStyle/>
                    <a:p>
                      <a:pPr algn="ctr">
                        <a:lnSpc>
                          <a:spcPts val="2941"/>
                        </a:lnSpc>
                        <a:defRPr/>
                      </a:pPr>
                      <a:r>
                        <a:rPr lang="en-US" sz="2101">
                          <a:solidFill>
                            <a:srgbClr val="000000"/>
                          </a:solidFill>
                          <a:latin typeface="ITC Franklin Gothic LT"/>
                        </a:rPr>
                        <a:t>Helps with successful job transition.</a:t>
                      </a: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AEFE0"/>
                    </a:solidFill>
                  </a:tcPr>
                </a:tc>
              </a:tr>
              <a:tr h="1273479">
                <a:tc>
                  <a:txBody>
                    <a:bodyPr anchor="t" rtlCol="false"/>
                    <a:lstStyle/>
                    <a:p>
                      <a:pPr algn="ctr">
                        <a:lnSpc>
                          <a:spcPts val="2941"/>
                        </a:lnSpc>
                        <a:defRPr/>
                      </a:pPr>
                      <a:r>
                        <a:rPr lang="en-US" sz="2101">
                          <a:solidFill>
                            <a:srgbClr val="000000"/>
                          </a:solidFill>
                          <a:latin typeface="ITC Franklin Gothic LT"/>
                        </a:rPr>
                        <a:t>Online Resources</a:t>
                      </a: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FEFD4"/>
                    </a:solidFill>
                  </a:tcPr>
                </a:tc>
                <a:tc>
                  <a:txBody>
                    <a:bodyPr anchor="t" rtlCol="false"/>
                    <a:lstStyle/>
                    <a:p>
                      <a:pPr algn="ctr">
                        <a:lnSpc>
                          <a:spcPts val="2941"/>
                        </a:lnSpc>
                        <a:defRPr/>
                      </a:pPr>
                      <a:r>
                        <a:rPr lang="en-US" sz="2101">
                          <a:solidFill>
                            <a:srgbClr val="000000"/>
                          </a:solidFill>
                          <a:latin typeface="ITC Franklin Gothic LT"/>
                        </a:rPr>
                        <a:t>Access to articles, videos, and tutorials on Interview.</a:t>
                      </a: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AEFE0"/>
                    </a:solidFill>
                  </a:tcPr>
                </a:tc>
                <a:tc>
                  <a:txBody>
                    <a:bodyPr anchor="t" rtlCol="false"/>
                    <a:lstStyle/>
                    <a:p>
                      <a:pPr algn="ctr">
                        <a:lnSpc>
                          <a:spcPts val="2941"/>
                        </a:lnSpc>
                        <a:defRPr/>
                      </a:pPr>
                      <a:r>
                        <a:rPr lang="en-US" sz="2101">
                          <a:solidFill>
                            <a:srgbClr val="000000"/>
                          </a:solidFill>
                          <a:latin typeface="ITC Franklin Gothic LT"/>
                        </a:rPr>
                        <a:t>Provides continuous learning and support.</a:t>
                      </a:r>
                      <a:endParaRPr lang="en-US" sz="1100"/>
                    </a:p>
                  </a:txBody>
                  <a:tcPr marL="190500" marR="190500" marT="190500" marB="190500" anchor="ctr">
                    <a:lnL cmpd="sng" algn="ctr" cap="flat" w="0">
                      <a:solidFill>
                        <a:srgbClr val="BB99FF"/>
                      </a:solidFill>
                      <a:prstDash val="solid"/>
                      <a:round/>
                      <a:headEnd type="none" w="med" len="med"/>
                      <a:tailEnd type="none" w="med" len="med"/>
                    </a:lnL>
                    <a:lnR cmpd="sng" algn="ctr" cap="flat" w="0">
                      <a:solidFill>
                        <a:srgbClr val="BB99FF"/>
                      </a:solidFill>
                      <a:prstDash val="solid"/>
                      <a:round/>
                      <a:headEnd type="none" w="med" len="med"/>
                      <a:tailEnd type="none" w="med" len="med"/>
                    </a:lnR>
                    <a:lnT cmpd="sng" algn="ctr" cap="flat" w="0">
                      <a:solidFill>
                        <a:srgbClr val="BB99FF"/>
                      </a:solidFill>
                      <a:prstDash val="solid"/>
                      <a:round/>
                      <a:headEnd type="none" w="med" len="med"/>
                      <a:tailEnd type="none" w="med" len="med"/>
                    </a:lnT>
                    <a:lnB cmpd="sng" algn="ctr" cap="flat" w="0">
                      <a:solidFill>
                        <a:srgbClr val="BB99FF"/>
                      </a:solidFill>
                      <a:prstDash val="solid"/>
                      <a:round/>
                      <a:headEnd type="none" w="med" len="med"/>
                      <a:tailEnd type="none" w="med" len="med"/>
                    </a:lnB>
                    <a:solidFill>
                      <a:srgbClr val="FAEFE0"/>
                    </a:solidFill>
                  </a:tcPr>
                </a:tc>
              </a:tr>
            </a:tbl>
          </a:graphicData>
        </a:graphic>
      </p:graphicFrame>
      <p:grpSp>
        <p:nvGrpSpPr>
          <p:cNvPr name="Group 3" id="3"/>
          <p:cNvGrpSpPr/>
          <p:nvPr/>
        </p:nvGrpSpPr>
        <p:grpSpPr>
          <a:xfrm rot="0">
            <a:off x="-557510" y="9397109"/>
            <a:ext cx="19403020" cy="1779782"/>
            <a:chOff x="0" y="0"/>
            <a:chExt cx="5110260" cy="468749"/>
          </a:xfrm>
        </p:grpSpPr>
        <p:sp>
          <p:nvSpPr>
            <p:cNvPr name="Freeform 4" id="4"/>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5" id="5"/>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7255034" y="9652484"/>
            <a:ext cx="725091"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14/22</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FFF7EF"/>
        </a:solidFill>
      </p:bgPr>
    </p:bg>
    <p:spTree>
      <p:nvGrpSpPr>
        <p:cNvPr id="1" name=""/>
        <p:cNvGrpSpPr/>
        <p:nvPr/>
      </p:nvGrpSpPr>
      <p:grpSpPr>
        <a:xfrm>
          <a:off x="0" y="0"/>
          <a:ext cx="0" cy="0"/>
          <a:chOff x="0" y="0"/>
          <a:chExt cx="0" cy="0"/>
        </a:xfrm>
      </p:grpSpPr>
      <p:grpSp>
        <p:nvGrpSpPr>
          <p:cNvPr name="Group 2" id="2"/>
          <p:cNvGrpSpPr/>
          <p:nvPr/>
        </p:nvGrpSpPr>
        <p:grpSpPr>
          <a:xfrm rot="0">
            <a:off x="-557510" y="9397109"/>
            <a:ext cx="19403020" cy="1779782"/>
            <a:chOff x="0" y="0"/>
            <a:chExt cx="5110260" cy="468749"/>
          </a:xfrm>
        </p:grpSpPr>
        <p:sp>
          <p:nvSpPr>
            <p:cNvPr name="Freeform 3" id="3"/>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4" id="4"/>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graphicFrame>
        <p:nvGraphicFramePr>
          <p:cNvPr name="Table 5" id="5"/>
          <p:cNvGraphicFramePr>
            <a:graphicFrameLocks noGrp="true"/>
          </p:cNvGraphicFramePr>
          <p:nvPr/>
        </p:nvGraphicFramePr>
        <p:xfrm>
          <a:off x="1135193" y="120175"/>
          <a:ext cx="16017615" cy="8675049"/>
        </p:xfrm>
        <a:graphic>
          <a:graphicData uri="http://schemas.openxmlformats.org/drawingml/2006/table">
            <a:tbl>
              <a:tblPr/>
              <a:tblGrid>
                <a:gridCol w="4004404"/>
                <a:gridCol w="4004404"/>
                <a:gridCol w="4004404"/>
                <a:gridCol w="4004404"/>
              </a:tblGrid>
              <a:tr h="2168762">
                <a:tc>
                  <a:txBody>
                    <a:bodyPr anchor="t" rtlCol="false"/>
                    <a:lstStyle/>
                    <a:p>
                      <a:pPr algn="ctr">
                        <a:lnSpc>
                          <a:spcPts val="2857"/>
                        </a:lnSpc>
                        <a:defRPr/>
                      </a:pPr>
                      <a:r>
                        <a:rPr lang="en-US" sz="2040">
                          <a:solidFill>
                            <a:srgbClr val="000000"/>
                          </a:solidFill>
                          <a:latin typeface="ITC Franklin Gothic LT Bold"/>
                        </a:rPr>
                        <a:t>CRM </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c>
                  <a:txBody>
                    <a:bodyPr anchor="t" rtlCol="false"/>
                    <a:lstStyle/>
                    <a:p>
                      <a:pPr algn="ctr">
                        <a:lnSpc>
                          <a:spcPts val="3079"/>
                        </a:lnSpc>
                        <a:defRPr/>
                      </a:pPr>
                      <a:r>
                        <a:rPr lang="en-US" sz="2199">
                          <a:solidFill>
                            <a:srgbClr val="000000"/>
                          </a:solidFill>
                          <a:latin typeface="ITC Franklin Gothic LT Bold"/>
                        </a:rPr>
                        <a:t>Proposal</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c>
                  <a:txBody>
                    <a:bodyPr anchor="t" rtlCol="false"/>
                    <a:lstStyle/>
                    <a:p>
                      <a:pPr algn="ctr">
                        <a:lnSpc>
                          <a:spcPts val="3079"/>
                        </a:lnSpc>
                        <a:defRPr/>
                      </a:pPr>
                      <a:r>
                        <a:rPr lang="en-US" sz="2199">
                          <a:solidFill>
                            <a:srgbClr val="000000"/>
                          </a:solidFill>
                          <a:latin typeface="ITC Franklin Gothic LT Bold"/>
                        </a:rPr>
                        <a:t>Implementation</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c>
                  <a:txBody>
                    <a:bodyPr anchor="t" rtlCol="false"/>
                    <a:lstStyle/>
                    <a:p>
                      <a:pPr algn="ctr">
                        <a:lnSpc>
                          <a:spcPts val="3079"/>
                        </a:lnSpc>
                        <a:defRPr/>
                      </a:pPr>
                      <a:r>
                        <a:rPr lang="en-US" sz="2199">
                          <a:solidFill>
                            <a:srgbClr val="000000"/>
                          </a:solidFill>
                          <a:latin typeface="ITC Franklin Gothic LT Bold"/>
                        </a:rPr>
                        <a:t>Outcome</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r>
              <a:tr h="2168762">
                <a:tc>
                  <a:txBody>
                    <a:bodyPr anchor="t" rtlCol="false"/>
                    <a:lstStyle/>
                    <a:p>
                      <a:pPr algn="ctr">
                        <a:lnSpc>
                          <a:spcPts val="3079"/>
                        </a:lnSpc>
                        <a:defRPr/>
                      </a:pPr>
                      <a:r>
                        <a:rPr lang="en-US" sz="2199">
                          <a:solidFill>
                            <a:srgbClr val="000000"/>
                          </a:solidFill>
                          <a:latin typeface="ITC Franklin Gothic LT Semi-Bold"/>
                        </a:rPr>
                        <a:t>Personalized Email Campaigns</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2520"/>
                        </a:lnSpc>
                        <a:defRPr/>
                      </a:pPr>
                      <a:r>
                        <a:rPr lang="en-US" sz="1800">
                          <a:solidFill>
                            <a:srgbClr val="000000"/>
                          </a:solidFill>
                          <a:latin typeface="ITC Franklin Gothic LT"/>
                        </a:rPr>
                        <a:t>Develop a series of automated email campaigns tailored to different segments of job seekers based on their career level, industry, and specific needs.</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c>
                  <a:txBody>
                    <a:bodyPr anchor="t" rtlCol="false"/>
                    <a:lstStyle/>
                    <a:p>
                      <a:pPr algn="ctr">
                        <a:lnSpc>
                          <a:spcPts val="2520"/>
                        </a:lnSpc>
                        <a:defRPr/>
                      </a:pPr>
                      <a:r>
                        <a:rPr lang="en-US" sz="1800">
                          <a:solidFill>
                            <a:srgbClr val="000000"/>
                          </a:solidFill>
                          <a:latin typeface="ITC Franklin Gothic LT"/>
                        </a:rPr>
                        <a:t>Targeted content addressing common pain points and providing valuable resources (interview tips, resume guides, and success stories)</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c>
                  <a:txBody>
                    <a:bodyPr anchor="t" rtlCol="false"/>
                    <a:lstStyle/>
                    <a:p>
                      <a:pPr algn="ctr">
                        <a:lnSpc>
                          <a:spcPts val="2520"/>
                        </a:lnSpc>
                        <a:defRPr/>
                      </a:pPr>
                      <a:r>
                        <a:rPr lang="en-US" sz="1800">
                          <a:solidFill>
                            <a:srgbClr val="000000"/>
                          </a:solidFill>
                          <a:latin typeface="ITC Franklin Gothic LT"/>
                        </a:rPr>
                        <a:t>Increased engagement and conversion rates as job seekers receive relevant and timely information.</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r h="2168762">
                <a:tc>
                  <a:txBody>
                    <a:bodyPr anchor="t" rtlCol="false"/>
                    <a:lstStyle/>
                    <a:p>
                      <a:pPr algn="ctr">
                        <a:lnSpc>
                          <a:spcPts val="3079"/>
                        </a:lnSpc>
                        <a:defRPr/>
                      </a:pPr>
                      <a:r>
                        <a:rPr lang="en-US" sz="2199">
                          <a:solidFill>
                            <a:srgbClr val="000000"/>
                          </a:solidFill>
                          <a:latin typeface="ITC Franklin Gothic LT Semi-Bold"/>
                        </a:rPr>
                        <a:t>Client Feedback Surveys</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2520"/>
                        </a:lnSpc>
                        <a:defRPr/>
                      </a:pPr>
                      <a:r>
                        <a:rPr lang="en-US" sz="1800">
                          <a:solidFill>
                            <a:srgbClr val="000000"/>
                          </a:solidFill>
                          <a:latin typeface="ITC Franklin Gothic LT"/>
                        </a:rPr>
                        <a:t>Implement a post-coaching or training feedback survey to gather insights from clients on their experience and satisfaction levels.</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c>
                  <a:txBody>
                    <a:bodyPr anchor="t" rtlCol="false"/>
                    <a:lstStyle/>
                    <a:p>
                      <a:pPr algn="ctr">
                        <a:lnSpc>
                          <a:spcPts val="2520"/>
                        </a:lnSpc>
                        <a:defRPr/>
                      </a:pPr>
                      <a:r>
                        <a:rPr lang="en-US" sz="1800">
                          <a:solidFill>
                            <a:srgbClr val="000000"/>
                          </a:solidFill>
                          <a:latin typeface="ITC Franklin Gothic LT"/>
                        </a:rPr>
                        <a:t>Create a customizable survey template and automate the sending of surveys after each coaching or training session.</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c>
                  <a:txBody>
                    <a:bodyPr anchor="t" rtlCol="false"/>
                    <a:lstStyle/>
                    <a:p>
                      <a:pPr algn="ctr">
                        <a:lnSpc>
                          <a:spcPts val="2520"/>
                        </a:lnSpc>
                        <a:defRPr/>
                      </a:pPr>
                      <a:r>
                        <a:rPr lang="en-US" sz="1800">
                          <a:solidFill>
                            <a:srgbClr val="000000"/>
                          </a:solidFill>
                          <a:latin typeface="ITC Franklin Gothic LT"/>
                        </a:rPr>
                        <a:t>Continuous improvement of services, ensuring that offerings meet the evolving needs and expectations of job seekers.</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r h="2168762">
                <a:tc>
                  <a:txBody>
                    <a:bodyPr anchor="t" rtlCol="false"/>
                    <a:lstStyle/>
                    <a:p>
                      <a:pPr algn="ctr">
                        <a:lnSpc>
                          <a:spcPts val="3079"/>
                        </a:lnSpc>
                        <a:defRPr/>
                      </a:pPr>
                      <a:r>
                        <a:rPr lang="en-US" sz="2199">
                          <a:solidFill>
                            <a:srgbClr val="000000"/>
                          </a:solidFill>
                          <a:latin typeface="ITC Franklin Gothic LT Semi-Bold"/>
                        </a:rPr>
                        <a:t>Appointment Reminders and Follow-ups</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2520"/>
                        </a:lnSpc>
                        <a:defRPr/>
                      </a:pPr>
                      <a:r>
                        <a:rPr lang="en-US" sz="1800">
                          <a:solidFill>
                            <a:srgbClr val="000000"/>
                          </a:solidFill>
                          <a:latin typeface="ITC Franklin Gothic LT"/>
                        </a:rPr>
                        <a:t>Implement automated appointment reminders and follow-up communications to enhance client engagement and retention.</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c>
                  <a:txBody>
                    <a:bodyPr anchor="t" rtlCol="false"/>
                    <a:lstStyle/>
                    <a:p>
                      <a:pPr algn="ctr">
                        <a:lnSpc>
                          <a:spcPts val="2520"/>
                        </a:lnSpc>
                        <a:defRPr/>
                      </a:pPr>
                      <a:r>
                        <a:rPr lang="en-US" sz="1800">
                          <a:solidFill>
                            <a:srgbClr val="000000"/>
                          </a:solidFill>
                          <a:latin typeface="ITC Franklin Gothic LT"/>
                        </a:rPr>
                        <a:t>Set up CRM triggers to send reminders for upcoming coaching sessions or interviews via email or SMS. Follow up with personalized messages post-session.</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c>
                  <a:txBody>
                    <a:bodyPr anchor="t" rtlCol="false"/>
                    <a:lstStyle/>
                    <a:p>
                      <a:pPr algn="ctr">
                        <a:lnSpc>
                          <a:spcPts val="2520"/>
                        </a:lnSpc>
                        <a:defRPr/>
                      </a:pPr>
                      <a:r>
                        <a:rPr lang="en-US" sz="1800">
                          <a:solidFill>
                            <a:srgbClr val="000000"/>
                          </a:solidFill>
                          <a:latin typeface="ITC Franklin Gothic LT"/>
                        </a:rPr>
                        <a:t>Improved client satisfaction and retention rates as job seekers feel supported and valued throughout their journey, leading to positive reviews and referrals.</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bl>
          </a:graphicData>
        </a:graphic>
      </p:graphicFrame>
      <p:sp>
        <p:nvSpPr>
          <p:cNvPr name="TextBox 6" id="6"/>
          <p:cNvSpPr txBox="true"/>
          <p:nvPr/>
        </p:nvSpPr>
        <p:spPr>
          <a:xfrm rot="0">
            <a:off x="17259300" y="9740791"/>
            <a:ext cx="725091"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15/22</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7EF"/>
        </a:solidFill>
      </p:bgPr>
    </p:bg>
    <p:spTree>
      <p:nvGrpSpPr>
        <p:cNvPr id="1" name=""/>
        <p:cNvGrpSpPr/>
        <p:nvPr/>
      </p:nvGrpSpPr>
      <p:grpSpPr>
        <a:xfrm>
          <a:off x="0" y="0"/>
          <a:ext cx="0" cy="0"/>
          <a:chOff x="0" y="0"/>
          <a:chExt cx="0" cy="0"/>
        </a:xfrm>
      </p:grpSpPr>
      <p:sp>
        <p:nvSpPr>
          <p:cNvPr name="Freeform 2" id="2"/>
          <p:cNvSpPr/>
          <p:nvPr/>
        </p:nvSpPr>
        <p:spPr>
          <a:xfrm flipH="false" flipV="false" rot="0">
            <a:off x="7365500" y="6571391"/>
            <a:ext cx="3556999" cy="2541637"/>
          </a:xfrm>
          <a:custGeom>
            <a:avLst/>
            <a:gdLst/>
            <a:ahLst/>
            <a:cxnLst/>
            <a:rect r="r" b="b" t="t" l="l"/>
            <a:pathLst>
              <a:path h="2541637" w="3556999">
                <a:moveTo>
                  <a:pt x="0" y="0"/>
                </a:moveTo>
                <a:lnTo>
                  <a:pt x="3557000" y="0"/>
                </a:lnTo>
                <a:lnTo>
                  <a:pt x="3557000" y="2541637"/>
                </a:lnTo>
                <a:lnTo>
                  <a:pt x="0" y="25416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747043"/>
            <a:ext cx="8486081" cy="1376195"/>
          </a:xfrm>
          <a:prstGeom prst="rect">
            <a:avLst/>
          </a:prstGeom>
        </p:spPr>
        <p:txBody>
          <a:bodyPr anchor="t" rtlCol="false" tIns="0" lIns="0" bIns="0" rIns="0">
            <a:spAutoFit/>
          </a:bodyPr>
          <a:lstStyle/>
          <a:p>
            <a:pPr algn="ctr">
              <a:lnSpc>
                <a:spcPts val="11296"/>
              </a:lnSpc>
            </a:pPr>
            <a:r>
              <a:rPr lang="en-US" sz="8069">
                <a:solidFill>
                  <a:srgbClr val="EE6B07"/>
                </a:solidFill>
                <a:latin typeface="League Gothic Semi-Bold"/>
              </a:rPr>
              <a:t>Personalized Email Campaigns</a:t>
            </a:r>
          </a:p>
        </p:txBody>
      </p:sp>
      <p:sp>
        <p:nvSpPr>
          <p:cNvPr name="TextBox 4" id="4"/>
          <p:cNvSpPr txBox="true"/>
          <p:nvPr/>
        </p:nvSpPr>
        <p:spPr>
          <a:xfrm rot="0">
            <a:off x="1028700" y="2490094"/>
            <a:ext cx="16230600" cy="4780915"/>
          </a:xfrm>
          <a:prstGeom prst="rect">
            <a:avLst/>
          </a:prstGeom>
        </p:spPr>
        <p:txBody>
          <a:bodyPr anchor="t" rtlCol="false" tIns="0" lIns="0" bIns="0" rIns="0">
            <a:spAutoFit/>
          </a:bodyPr>
          <a:lstStyle/>
          <a:p>
            <a:pPr algn="just">
              <a:lnSpc>
                <a:spcPts val="4759"/>
              </a:lnSpc>
            </a:pPr>
            <a:r>
              <a:rPr lang="en-US" sz="3399">
                <a:solidFill>
                  <a:srgbClr val="000000"/>
                </a:solidFill>
                <a:latin typeface="Open Sans 1"/>
              </a:rPr>
              <a:t>Personalized email to follow our customer.</a:t>
            </a:r>
          </a:p>
          <a:p>
            <a:pPr algn="just" marL="1468119" indent="-489373" lvl="2">
              <a:lnSpc>
                <a:spcPts val="4759"/>
              </a:lnSpc>
              <a:buFont typeface="Arial"/>
              <a:buChar char="⚬"/>
            </a:pPr>
            <a:r>
              <a:rPr lang="en-US" sz="3399">
                <a:solidFill>
                  <a:srgbClr val="000000"/>
                </a:solidFill>
                <a:latin typeface="Open Sans 1"/>
              </a:rPr>
              <a:t>B</a:t>
            </a:r>
            <a:r>
              <a:rPr lang="en-US" sz="3399">
                <a:solidFill>
                  <a:srgbClr val="000000"/>
                </a:solidFill>
                <a:latin typeface="Open Sans 1"/>
              </a:rPr>
              <a:t>ased emails through a specific data, the date of the interview</a:t>
            </a:r>
          </a:p>
          <a:p>
            <a:pPr algn="just" marL="1468119" indent="-489373" lvl="2">
              <a:lnSpc>
                <a:spcPts val="4759"/>
              </a:lnSpc>
              <a:buFont typeface="Arial"/>
              <a:buChar char="⚬"/>
            </a:pPr>
            <a:r>
              <a:rPr lang="en-US" sz="3399">
                <a:solidFill>
                  <a:srgbClr val="000000"/>
                </a:solidFill>
                <a:latin typeface="Open Sans 1"/>
              </a:rPr>
              <a:t>T</a:t>
            </a:r>
            <a:r>
              <a:rPr lang="en-US" sz="3399">
                <a:solidFill>
                  <a:srgbClr val="000000"/>
                </a:solidFill>
                <a:latin typeface="Open Sans 1"/>
              </a:rPr>
              <a:t>he customer receive reminders:</a:t>
            </a:r>
          </a:p>
          <a:p>
            <a:pPr algn="just" marL="2202178" indent="-550545" lvl="3">
              <a:lnSpc>
                <a:spcPts val="4759"/>
              </a:lnSpc>
              <a:buFont typeface="Arial"/>
              <a:buChar char="￭"/>
            </a:pPr>
            <a:r>
              <a:rPr lang="en-US" sz="3399">
                <a:solidFill>
                  <a:srgbClr val="000000"/>
                </a:solidFill>
                <a:latin typeface="Open Sans 1"/>
              </a:rPr>
              <a:t>before: do they need supplement help for the interview</a:t>
            </a:r>
          </a:p>
          <a:p>
            <a:pPr algn="just" marL="2202178" indent="-550545" lvl="3">
              <a:lnSpc>
                <a:spcPts val="4759"/>
              </a:lnSpc>
              <a:buFont typeface="Arial"/>
              <a:buChar char="￭"/>
            </a:pPr>
            <a:r>
              <a:rPr lang="en-US" sz="3399">
                <a:solidFill>
                  <a:srgbClr val="000000"/>
                </a:solidFill>
                <a:latin typeface="Open Sans 1"/>
              </a:rPr>
              <a:t>during: remind them we are here, if any questions </a:t>
            </a:r>
          </a:p>
          <a:p>
            <a:pPr algn="just" marL="2202178" indent="-550545" lvl="3">
              <a:lnSpc>
                <a:spcPts val="4759"/>
              </a:lnSpc>
              <a:buFont typeface="Arial"/>
              <a:buChar char="￭"/>
            </a:pPr>
            <a:r>
              <a:rPr lang="en-US" sz="3399">
                <a:solidFill>
                  <a:srgbClr val="000000"/>
                </a:solidFill>
                <a:latin typeface="Open Sans 1"/>
              </a:rPr>
              <a:t>after: emails personalized to help them, giving them offers and support</a:t>
            </a:r>
          </a:p>
          <a:p>
            <a:pPr algn="just">
              <a:lnSpc>
                <a:spcPts val="4759"/>
              </a:lnSpc>
            </a:pPr>
          </a:p>
        </p:txBody>
      </p:sp>
      <p:grpSp>
        <p:nvGrpSpPr>
          <p:cNvPr name="Group 5" id="5"/>
          <p:cNvGrpSpPr/>
          <p:nvPr/>
        </p:nvGrpSpPr>
        <p:grpSpPr>
          <a:xfrm rot="0">
            <a:off x="-557510" y="9397109"/>
            <a:ext cx="19403020" cy="1779782"/>
            <a:chOff x="0" y="0"/>
            <a:chExt cx="5110260" cy="468749"/>
          </a:xfrm>
        </p:grpSpPr>
        <p:sp>
          <p:nvSpPr>
            <p:cNvPr name="Freeform 6" id="6"/>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7" id="7"/>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7262872" y="9636817"/>
            <a:ext cx="717947"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16/22</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7EF"/>
        </a:solidFill>
      </p:bgPr>
    </p:bg>
    <p:spTree>
      <p:nvGrpSpPr>
        <p:cNvPr id="1" name=""/>
        <p:cNvGrpSpPr/>
        <p:nvPr/>
      </p:nvGrpSpPr>
      <p:grpSpPr>
        <a:xfrm>
          <a:off x="0" y="0"/>
          <a:ext cx="0" cy="0"/>
          <a:chOff x="0" y="0"/>
          <a:chExt cx="0" cy="0"/>
        </a:xfrm>
      </p:grpSpPr>
      <p:grpSp>
        <p:nvGrpSpPr>
          <p:cNvPr name="Group 2" id="2"/>
          <p:cNvGrpSpPr/>
          <p:nvPr/>
        </p:nvGrpSpPr>
        <p:grpSpPr>
          <a:xfrm rot="0">
            <a:off x="-557510" y="9397109"/>
            <a:ext cx="19403020" cy="1779782"/>
            <a:chOff x="0" y="0"/>
            <a:chExt cx="5110260" cy="468749"/>
          </a:xfrm>
        </p:grpSpPr>
        <p:sp>
          <p:nvSpPr>
            <p:cNvPr name="Freeform 3" id="3"/>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4" id="4"/>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728629" y="1766833"/>
            <a:ext cx="16830741" cy="6753335"/>
          </a:xfrm>
          <a:custGeom>
            <a:avLst/>
            <a:gdLst/>
            <a:ahLst/>
            <a:cxnLst/>
            <a:rect r="r" b="b" t="t" l="l"/>
            <a:pathLst>
              <a:path h="6753335" w="16830741">
                <a:moveTo>
                  <a:pt x="0" y="0"/>
                </a:moveTo>
                <a:lnTo>
                  <a:pt x="16830742" y="0"/>
                </a:lnTo>
                <a:lnTo>
                  <a:pt x="16830742" y="6753334"/>
                </a:lnTo>
                <a:lnTo>
                  <a:pt x="0" y="6753334"/>
                </a:lnTo>
                <a:lnTo>
                  <a:pt x="0" y="0"/>
                </a:lnTo>
                <a:close/>
              </a:path>
            </a:pathLst>
          </a:custGeom>
          <a:blipFill>
            <a:blip r:embed="rId2"/>
            <a:stretch>
              <a:fillRect l="0" t="0" r="0" b="0"/>
            </a:stretch>
          </a:blipFill>
        </p:spPr>
      </p:sp>
      <p:sp>
        <p:nvSpPr>
          <p:cNvPr name="TextBox 6" id="6"/>
          <p:cNvSpPr txBox="true"/>
          <p:nvPr/>
        </p:nvSpPr>
        <p:spPr>
          <a:xfrm rot="0">
            <a:off x="17034498" y="9636817"/>
            <a:ext cx="713085"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17/22</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F7EF"/>
        </a:solidFill>
      </p:bgPr>
    </p:bg>
    <p:spTree>
      <p:nvGrpSpPr>
        <p:cNvPr id="1" name=""/>
        <p:cNvGrpSpPr/>
        <p:nvPr/>
      </p:nvGrpSpPr>
      <p:grpSpPr>
        <a:xfrm>
          <a:off x="0" y="0"/>
          <a:ext cx="0" cy="0"/>
          <a:chOff x="0" y="0"/>
          <a:chExt cx="0" cy="0"/>
        </a:xfrm>
      </p:grpSpPr>
      <p:sp>
        <p:nvSpPr>
          <p:cNvPr name="Freeform 2" id="2"/>
          <p:cNvSpPr/>
          <p:nvPr/>
        </p:nvSpPr>
        <p:spPr>
          <a:xfrm flipH="false" flipV="false" rot="0">
            <a:off x="0" y="2578368"/>
            <a:ext cx="18288000" cy="5960533"/>
          </a:xfrm>
          <a:custGeom>
            <a:avLst/>
            <a:gdLst/>
            <a:ahLst/>
            <a:cxnLst/>
            <a:rect r="r" b="b" t="t" l="l"/>
            <a:pathLst>
              <a:path h="5960533" w="18288000">
                <a:moveTo>
                  <a:pt x="0" y="0"/>
                </a:moveTo>
                <a:lnTo>
                  <a:pt x="18288000" y="0"/>
                </a:lnTo>
                <a:lnTo>
                  <a:pt x="18288000" y="5960534"/>
                </a:lnTo>
                <a:lnTo>
                  <a:pt x="0" y="5960534"/>
                </a:lnTo>
                <a:lnTo>
                  <a:pt x="0" y="0"/>
                </a:lnTo>
                <a:close/>
              </a:path>
            </a:pathLst>
          </a:custGeom>
          <a:blipFill>
            <a:blip r:embed="rId2"/>
            <a:stretch>
              <a:fillRect l="0" t="0" r="0" b="0"/>
            </a:stretch>
          </a:blipFill>
        </p:spPr>
      </p:sp>
      <p:sp>
        <p:nvSpPr>
          <p:cNvPr name="TextBox 3" id="3"/>
          <p:cNvSpPr txBox="true"/>
          <p:nvPr/>
        </p:nvSpPr>
        <p:spPr>
          <a:xfrm rot="0">
            <a:off x="1028700" y="96308"/>
            <a:ext cx="16230600" cy="2066925"/>
          </a:xfrm>
          <a:prstGeom prst="rect">
            <a:avLst/>
          </a:prstGeom>
        </p:spPr>
        <p:txBody>
          <a:bodyPr anchor="t" rtlCol="false" tIns="0" lIns="0" bIns="0" rIns="0">
            <a:spAutoFit/>
          </a:bodyPr>
          <a:lstStyle/>
          <a:p>
            <a:pPr algn="l">
              <a:lnSpc>
                <a:spcPts val="16800"/>
              </a:lnSpc>
              <a:spcBef>
                <a:spcPct val="0"/>
              </a:spcBef>
            </a:pPr>
            <a:r>
              <a:rPr lang="en-US" sz="12000">
                <a:solidFill>
                  <a:srgbClr val="EE6B07"/>
                </a:solidFill>
                <a:latin typeface="League Gothic"/>
              </a:rPr>
              <a:t>SCENARIO</a:t>
            </a:r>
          </a:p>
        </p:txBody>
      </p:sp>
      <p:grpSp>
        <p:nvGrpSpPr>
          <p:cNvPr name="Group 4" id="4"/>
          <p:cNvGrpSpPr/>
          <p:nvPr/>
        </p:nvGrpSpPr>
        <p:grpSpPr>
          <a:xfrm rot="0">
            <a:off x="-557510" y="9397109"/>
            <a:ext cx="19403020" cy="1779782"/>
            <a:chOff x="0" y="0"/>
            <a:chExt cx="5110260" cy="468749"/>
          </a:xfrm>
        </p:grpSpPr>
        <p:sp>
          <p:nvSpPr>
            <p:cNvPr name="Freeform 5" id="5"/>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6" id="6"/>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7" id="7"/>
          <p:cNvSpPr txBox="true"/>
          <p:nvPr/>
        </p:nvSpPr>
        <p:spPr>
          <a:xfrm rot="0">
            <a:off x="17029339" y="9636817"/>
            <a:ext cx="723404"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18/22</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7EF"/>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506256"/>
            <a:ext cx="2982468" cy="2982468"/>
          </a:xfrm>
          <a:custGeom>
            <a:avLst/>
            <a:gdLst/>
            <a:ahLst/>
            <a:cxnLst/>
            <a:rect r="r" b="b" t="t" l="l"/>
            <a:pathLst>
              <a:path h="2982468" w="2982468">
                <a:moveTo>
                  <a:pt x="0" y="0"/>
                </a:moveTo>
                <a:lnTo>
                  <a:pt x="2982468" y="0"/>
                </a:lnTo>
                <a:lnTo>
                  <a:pt x="2982468" y="2982468"/>
                </a:lnTo>
                <a:lnTo>
                  <a:pt x="0" y="2982468"/>
                </a:lnTo>
                <a:lnTo>
                  <a:pt x="0" y="0"/>
                </a:lnTo>
                <a:close/>
              </a:path>
            </a:pathLst>
          </a:custGeom>
          <a:blipFill>
            <a:blip r:embed="rId2"/>
            <a:stretch>
              <a:fillRect l="0" t="0" r="0" b="0"/>
            </a:stretch>
          </a:blipFill>
        </p:spPr>
      </p:sp>
      <p:sp>
        <p:nvSpPr>
          <p:cNvPr name="Freeform 3" id="3"/>
          <p:cNvSpPr/>
          <p:nvPr/>
        </p:nvSpPr>
        <p:spPr>
          <a:xfrm flipH="false" flipV="false" rot="0">
            <a:off x="4383756" y="3554414"/>
            <a:ext cx="2886152" cy="2886152"/>
          </a:xfrm>
          <a:custGeom>
            <a:avLst/>
            <a:gdLst/>
            <a:ahLst/>
            <a:cxnLst/>
            <a:rect r="r" b="b" t="t" l="l"/>
            <a:pathLst>
              <a:path h="2886152" w="2886152">
                <a:moveTo>
                  <a:pt x="0" y="0"/>
                </a:moveTo>
                <a:lnTo>
                  <a:pt x="2886152" y="0"/>
                </a:lnTo>
                <a:lnTo>
                  <a:pt x="2886152" y="2886152"/>
                </a:lnTo>
                <a:lnTo>
                  <a:pt x="0" y="2886152"/>
                </a:lnTo>
                <a:lnTo>
                  <a:pt x="0" y="0"/>
                </a:lnTo>
                <a:close/>
              </a:path>
            </a:pathLst>
          </a:custGeom>
          <a:blipFill>
            <a:blip r:embed="rId3"/>
            <a:stretch>
              <a:fillRect l="0" t="0" r="0" b="0"/>
            </a:stretch>
          </a:blipFill>
        </p:spPr>
      </p:sp>
      <p:sp>
        <p:nvSpPr>
          <p:cNvPr name="Freeform 4" id="4"/>
          <p:cNvSpPr/>
          <p:nvPr/>
        </p:nvSpPr>
        <p:spPr>
          <a:xfrm flipH="false" flipV="false" rot="0">
            <a:off x="7642495" y="3554414"/>
            <a:ext cx="2886152" cy="2886152"/>
          </a:xfrm>
          <a:custGeom>
            <a:avLst/>
            <a:gdLst/>
            <a:ahLst/>
            <a:cxnLst/>
            <a:rect r="r" b="b" t="t" l="l"/>
            <a:pathLst>
              <a:path h="2886152" w="2886152">
                <a:moveTo>
                  <a:pt x="0" y="0"/>
                </a:moveTo>
                <a:lnTo>
                  <a:pt x="2886152" y="0"/>
                </a:lnTo>
                <a:lnTo>
                  <a:pt x="2886152" y="2886152"/>
                </a:lnTo>
                <a:lnTo>
                  <a:pt x="0" y="2886152"/>
                </a:lnTo>
                <a:lnTo>
                  <a:pt x="0" y="0"/>
                </a:lnTo>
                <a:close/>
              </a:path>
            </a:pathLst>
          </a:custGeom>
          <a:blipFill>
            <a:blip r:embed="rId4"/>
            <a:stretch>
              <a:fillRect l="0" t="0" r="0" b="0"/>
            </a:stretch>
          </a:blipFill>
        </p:spPr>
      </p:sp>
      <p:sp>
        <p:nvSpPr>
          <p:cNvPr name="Freeform 5" id="5"/>
          <p:cNvSpPr/>
          <p:nvPr/>
        </p:nvSpPr>
        <p:spPr>
          <a:xfrm flipH="false" flipV="false" rot="0">
            <a:off x="11107479" y="3554414"/>
            <a:ext cx="2886152" cy="2886152"/>
          </a:xfrm>
          <a:custGeom>
            <a:avLst/>
            <a:gdLst/>
            <a:ahLst/>
            <a:cxnLst/>
            <a:rect r="r" b="b" t="t" l="l"/>
            <a:pathLst>
              <a:path h="2886152" w="2886152">
                <a:moveTo>
                  <a:pt x="0" y="0"/>
                </a:moveTo>
                <a:lnTo>
                  <a:pt x="2886152" y="0"/>
                </a:lnTo>
                <a:lnTo>
                  <a:pt x="2886152" y="2886152"/>
                </a:lnTo>
                <a:lnTo>
                  <a:pt x="0" y="2886152"/>
                </a:lnTo>
                <a:lnTo>
                  <a:pt x="0" y="0"/>
                </a:lnTo>
                <a:close/>
              </a:path>
            </a:pathLst>
          </a:custGeom>
          <a:blipFill>
            <a:blip r:embed="rId5"/>
            <a:stretch>
              <a:fillRect l="0" t="0" r="0" b="0"/>
            </a:stretch>
          </a:blipFill>
        </p:spPr>
      </p:sp>
      <p:sp>
        <p:nvSpPr>
          <p:cNvPr name="Freeform 6" id="6"/>
          <p:cNvSpPr/>
          <p:nvPr/>
        </p:nvSpPr>
        <p:spPr>
          <a:xfrm flipH="false" flipV="false" rot="0">
            <a:off x="14442451" y="3589066"/>
            <a:ext cx="2816849" cy="2816849"/>
          </a:xfrm>
          <a:custGeom>
            <a:avLst/>
            <a:gdLst/>
            <a:ahLst/>
            <a:cxnLst/>
            <a:rect r="r" b="b" t="t" l="l"/>
            <a:pathLst>
              <a:path h="2816849" w="2816849">
                <a:moveTo>
                  <a:pt x="0" y="0"/>
                </a:moveTo>
                <a:lnTo>
                  <a:pt x="2816849" y="0"/>
                </a:lnTo>
                <a:lnTo>
                  <a:pt x="2816849" y="2816849"/>
                </a:lnTo>
                <a:lnTo>
                  <a:pt x="0" y="2816849"/>
                </a:lnTo>
                <a:lnTo>
                  <a:pt x="0" y="0"/>
                </a:lnTo>
                <a:close/>
              </a:path>
            </a:pathLst>
          </a:custGeom>
          <a:blipFill>
            <a:blip r:embed="rId6"/>
            <a:stretch>
              <a:fillRect l="0" t="0" r="0" b="0"/>
            </a:stretch>
          </a:blipFill>
        </p:spPr>
      </p:sp>
      <p:sp>
        <p:nvSpPr>
          <p:cNvPr name="TextBox 7" id="7"/>
          <p:cNvSpPr txBox="true"/>
          <p:nvPr/>
        </p:nvSpPr>
        <p:spPr>
          <a:xfrm rot="0">
            <a:off x="4907676" y="6412524"/>
            <a:ext cx="1787723" cy="762000"/>
          </a:xfrm>
          <a:prstGeom prst="rect">
            <a:avLst/>
          </a:prstGeom>
        </p:spPr>
        <p:txBody>
          <a:bodyPr anchor="t" rtlCol="false" tIns="0" lIns="0" bIns="0" rIns="0">
            <a:spAutoFit/>
          </a:bodyPr>
          <a:lstStyle/>
          <a:p>
            <a:pPr algn="ctr">
              <a:lnSpc>
                <a:spcPts val="6299"/>
              </a:lnSpc>
            </a:pPr>
            <a:r>
              <a:rPr lang="en-US" sz="4500">
                <a:solidFill>
                  <a:srgbClr val="000000"/>
                </a:solidFill>
                <a:latin typeface="Open Sans 1 Bold"/>
              </a:rPr>
              <a:t>Emma</a:t>
            </a:r>
          </a:p>
        </p:txBody>
      </p:sp>
      <p:sp>
        <p:nvSpPr>
          <p:cNvPr name="TextBox 8" id="8"/>
          <p:cNvSpPr txBox="true"/>
          <p:nvPr/>
        </p:nvSpPr>
        <p:spPr>
          <a:xfrm rot="0">
            <a:off x="6377285" y="857250"/>
            <a:ext cx="5533430" cy="1566544"/>
          </a:xfrm>
          <a:prstGeom prst="rect">
            <a:avLst/>
          </a:prstGeom>
        </p:spPr>
        <p:txBody>
          <a:bodyPr anchor="t" rtlCol="false" tIns="0" lIns="0" bIns="0" rIns="0">
            <a:spAutoFit/>
          </a:bodyPr>
          <a:lstStyle/>
          <a:p>
            <a:pPr algn="ctr">
              <a:lnSpc>
                <a:spcPts val="12880"/>
              </a:lnSpc>
            </a:pPr>
            <a:r>
              <a:rPr lang="en-US" sz="9200">
                <a:solidFill>
                  <a:srgbClr val="EE6B07"/>
                </a:solidFill>
                <a:latin typeface="Canva Sans Bold"/>
              </a:rPr>
              <a:t>Our Team</a:t>
            </a:r>
          </a:p>
        </p:txBody>
      </p:sp>
      <p:sp>
        <p:nvSpPr>
          <p:cNvPr name="TextBox 9" id="9"/>
          <p:cNvSpPr txBox="true"/>
          <p:nvPr/>
        </p:nvSpPr>
        <p:spPr>
          <a:xfrm rot="0">
            <a:off x="1548614" y="6402999"/>
            <a:ext cx="1892052" cy="771525"/>
          </a:xfrm>
          <a:prstGeom prst="rect">
            <a:avLst/>
          </a:prstGeom>
        </p:spPr>
        <p:txBody>
          <a:bodyPr anchor="t" rtlCol="false" tIns="0" lIns="0" bIns="0" rIns="0">
            <a:spAutoFit/>
          </a:bodyPr>
          <a:lstStyle/>
          <a:p>
            <a:pPr algn="ctr">
              <a:lnSpc>
                <a:spcPts val="6300"/>
              </a:lnSpc>
            </a:pPr>
            <a:r>
              <a:rPr lang="en-US" sz="4500">
                <a:solidFill>
                  <a:srgbClr val="000000"/>
                </a:solidFill>
                <a:latin typeface="Open Sans 1 Bold"/>
              </a:rPr>
              <a:t>Maëva</a:t>
            </a:r>
          </a:p>
        </p:txBody>
      </p:sp>
      <p:sp>
        <p:nvSpPr>
          <p:cNvPr name="TextBox 10" id="10"/>
          <p:cNvSpPr txBox="true"/>
          <p:nvPr/>
        </p:nvSpPr>
        <p:spPr>
          <a:xfrm rot="0">
            <a:off x="12133784" y="6402999"/>
            <a:ext cx="907256" cy="771525"/>
          </a:xfrm>
          <a:prstGeom prst="rect">
            <a:avLst/>
          </a:prstGeom>
        </p:spPr>
        <p:txBody>
          <a:bodyPr anchor="t" rtlCol="false" tIns="0" lIns="0" bIns="0" rIns="0">
            <a:spAutoFit/>
          </a:bodyPr>
          <a:lstStyle/>
          <a:p>
            <a:pPr algn="ctr">
              <a:lnSpc>
                <a:spcPts val="6300"/>
              </a:lnSpc>
            </a:pPr>
            <a:r>
              <a:rPr lang="en-US" sz="4500">
                <a:solidFill>
                  <a:srgbClr val="000000"/>
                </a:solidFill>
                <a:latin typeface="Open Sans 1 Bold"/>
              </a:rPr>
              <a:t>Iris</a:t>
            </a:r>
          </a:p>
        </p:txBody>
      </p:sp>
      <p:sp>
        <p:nvSpPr>
          <p:cNvPr name="TextBox 11" id="11"/>
          <p:cNvSpPr txBox="true"/>
          <p:nvPr/>
        </p:nvSpPr>
        <p:spPr>
          <a:xfrm rot="0">
            <a:off x="8170359" y="6402999"/>
            <a:ext cx="1779836" cy="771525"/>
          </a:xfrm>
          <a:prstGeom prst="rect">
            <a:avLst/>
          </a:prstGeom>
        </p:spPr>
        <p:txBody>
          <a:bodyPr anchor="t" rtlCol="false" tIns="0" lIns="0" bIns="0" rIns="0">
            <a:spAutoFit/>
          </a:bodyPr>
          <a:lstStyle/>
          <a:p>
            <a:pPr algn="ctr">
              <a:lnSpc>
                <a:spcPts val="6300"/>
              </a:lnSpc>
            </a:pPr>
            <a:r>
              <a:rPr lang="en-US" sz="4500">
                <a:solidFill>
                  <a:srgbClr val="000000"/>
                </a:solidFill>
                <a:latin typeface="Open Sans 1 Bold"/>
              </a:rPr>
              <a:t>Simon</a:t>
            </a:r>
          </a:p>
        </p:txBody>
      </p:sp>
      <p:sp>
        <p:nvSpPr>
          <p:cNvPr name="TextBox 12" id="12"/>
          <p:cNvSpPr txBox="true"/>
          <p:nvPr/>
        </p:nvSpPr>
        <p:spPr>
          <a:xfrm rot="0">
            <a:off x="14911777" y="6402999"/>
            <a:ext cx="1827609" cy="771525"/>
          </a:xfrm>
          <a:prstGeom prst="rect">
            <a:avLst/>
          </a:prstGeom>
        </p:spPr>
        <p:txBody>
          <a:bodyPr anchor="t" rtlCol="false" tIns="0" lIns="0" bIns="0" rIns="0">
            <a:spAutoFit/>
          </a:bodyPr>
          <a:lstStyle/>
          <a:p>
            <a:pPr algn="ctr">
              <a:lnSpc>
                <a:spcPts val="6300"/>
              </a:lnSpc>
            </a:pPr>
            <a:r>
              <a:rPr lang="en-US" sz="4500">
                <a:solidFill>
                  <a:srgbClr val="000000"/>
                </a:solidFill>
                <a:latin typeface="Open Sans 1 Bold"/>
              </a:rPr>
              <a:t>Rohan</a:t>
            </a:r>
          </a:p>
        </p:txBody>
      </p:sp>
      <p:grpSp>
        <p:nvGrpSpPr>
          <p:cNvPr name="Group 13" id="13"/>
          <p:cNvGrpSpPr/>
          <p:nvPr/>
        </p:nvGrpSpPr>
        <p:grpSpPr>
          <a:xfrm rot="0">
            <a:off x="-405110" y="9549509"/>
            <a:ext cx="19403020" cy="1779782"/>
            <a:chOff x="0" y="0"/>
            <a:chExt cx="5110260" cy="468749"/>
          </a:xfrm>
        </p:grpSpPr>
        <p:sp>
          <p:nvSpPr>
            <p:cNvPr name="Freeform 14" id="14"/>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15" id="15"/>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17236363" y="9704700"/>
            <a:ext cx="545902"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1/22</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FFF7EF"/>
        </a:solidFill>
      </p:bgPr>
    </p:bg>
    <p:spTree>
      <p:nvGrpSpPr>
        <p:cNvPr id="1" name=""/>
        <p:cNvGrpSpPr/>
        <p:nvPr/>
      </p:nvGrpSpPr>
      <p:grpSpPr>
        <a:xfrm>
          <a:off x="0" y="0"/>
          <a:ext cx="0" cy="0"/>
          <a:chOff x="0" y="0"/>
          <a:chExt cx="0" cy="0"/>
        </a:xfrm>
      </p:grpSpPr>
      <p:sp>
        <p:nvSpPr>
          <p:cNvPr name="TextBox 2" id="2"/>
          <p:cNvSpPr txBox="true"/>
          <p:nvPr/>
        </p:nvSpPr>
        <p:spPr>
          <a:xfrm rot="0">
            <a:off x="1028700" y="-123825"/>
            <a:ext cx="16230600" cy="2066925"/>
          </a:xfrm>
          <a:prstGeom prst="rect">
            <a:avLst/>
          </a:prstGeom>
        </p:spPr>
        <p:txBody>
          <a:bodyPr anchor="t" rtlCol="false" tIns="0" lIns="0" bIns="0" rIns="0">
            <a:spAutoFit/>
          </a:bodyPr>
          <a:lstStyle/>
          <a:p>
            <a:pPr algn="ctr">
              <a:lnSpc>
                <a:spcPts val="16800"/>
              </a:lnSpc>
              <a:spcBef>
                <a:spcPct val="0"/>
              </a:spcBef>
            </a:pPr>
            <a:r>
              <a:rPr lang="en-US" sz="12000">
                <a:solidFill>
                  <a:srgbClr val="EE6B07"/>
                </a:solidFill>
                <a:latin typeface="League Gothic"/>
              </a:rPr>
              <a:t>COMMON CUSTOMERS QUESTIONS</a:t>
            </a:r>
          </a:p>
        </p:txBody>
      </p:sp>
      <p:sp>
        <p:nvSpPr>
          <p:cNvPr name="TextBox 3" id="3"/>
          <p:cNvSpPr txBox="true"/>
          <p:nvPr/>
        </p:nvSpPr>
        <p:spPr>
          <a:xfrm rot="0">
            <a:off x="2529076" y="2259909"/>
            <a:ext cx="13678501" cy="4940911"/>
          </a:xfrm>
          <a:prstGeom prst="rect">
            <a:avLst/>
          </a:prstGeom>
        </p:spPr>
        <p:txBody>
          <a:bodyPr anchor="t" rtlCol="false" tIns="0" lIns="0" bIns="0" rIns="0">
            <a:spAutoFit/>
          </a:bodyPr>
          <a:lstStyle/>
          <a:p>
            <a:pPr algn="l">
              <a:lnSpc>
                <a:spcPts val="3953"/>
              </a:lnSpc>
            </a:pPr>
            <a:r>
              <a:rPr lang="en-US" sz="2824">
                <a:solidFill>
                  <a:srgbClr val="000000"/>
                </a:solidFill>
                <a:latin typeface="Aileron"/>
              </a:rPr>
              <a:t>"What types of job interview questions do you specialize in preparing candidates for?"</a:t>
            </a:r>
          </a:p>
          <a:p>
            <a:pPr algn="l">
              <a:lnSpc>
                <a:spcPts val="3953"/>
              </a:lnSpc>
            </a:pPr>
            <a:r>
              <a:rPr lang="en-US" sz="2824">
                <a:solidFill>
                  <a:srgbClr val="000000"/>
                </a:solidFill>
                <a:latin typeface="Aileron"/>
              </a:rPr>
              <a:t>"What specific resources or materials do you provide with your subscription?"</a:t>
            </a:r>
          </a:p>
          <a:p>
            <a:pPr algn="l">
              <a:lnSpc>
                <a:spcPts val="3953"/>
              </a:lnSpc>
            </a:pPr>
            <a:r>
              <a:rPr lang="en-US" sz="2824">
                <a:solidFill>
                  <a:srgbClr val="000000"/>
                </a:solidFill>
                <a:latin typeface="Aileron"/>
              </a:rPr>
              <a:t>"Can you customize coaching sessions based on my specific industry or job role?"</a:t>
            </a:r>
          </a:p>
          <a:p>
            <a:pPr algn="l">
              <a:lnSpc>
                <a:spcPts val="3953"/>
              </a:lnSpc>
            </a:pPr>
            <a:r>
              <a:rPr lang="en-US" sz="2824">
                <a:solidFill>
                  <a:srgbClr val="000000"/>
                </a:solidFill>
                <a:latin typeface="Aileron"/>
              </a:rPr>
              <a:t>"Do you offer mock interviews as part of your coaching services?"</a:t>
            </a:r>
          </a:p>
          <a:p>
            <a:pPr algn="l">
              <a:lnSpc>
                <a:spcPts val="3953"/>
              </a:lnSpc>
            </a:pPr>
            <a:r>
              <a:rPr lang="en-US" sz="2824">
                <a:solidFill>
                  <a:srgbClr val="000000"/>
                </a:solidFill>
                <a:latin typeface="Aileron"/>
              </a:rPr>
              <a:t>"Are there any additional features or benefits included in the subscription?"</a:t>
            </a:r>
          </a:p>
          <a:p>
            <a:pPr algn="l">
              <a:lnSpc>
                <a:spcPts val="3953"/>
              </a:lnSpc>
            </a:pPr>
            <a:r>
              <a:rPr lang="en-US" sz="2824">
                <a:solidFill>
                  <a:srgbClr val="000000"/>
                </a:solidFill>
                <a:latin typeface="Aileron"/>
              </a:rPr>
              <a:t>"How frequently can I access coaching sessions with my subscription?"</a:t>
            </a:r>
          </a:p>
          <a:p>
            <a:pPr algn="l">
              <a:lnSpc>
                <a:spcPts val="3953"/>
              </a:lnSpc>
            </a:pPr>
            <a:r>
              <a:rPr lang="en-US" sz="2824">
                <a:solidFill>
                  <a:srgbClr val="000000"/>
                </a:solidFill>
                <a:latin typeface="Aileron"/>
              </a:rPr>
              <a:t>"Do you provide feedback and follow-up support after coaching sessions?"</a:t>
            </a:r>
          </a:p>
          <a:p>
            <a:pPr algn="l">
              <a:lnSpc>
                <a:spcPts val="3953"/>
              </a:lnSpc>
            </a:pPr>
            <a:r>
              <a:rPr lang="en-US" sz="2824">
                <a:solidFill>
                  <a:srgbClr val="000000"/>
                </a:solidFill>
                <a:latin typeface="Aileron"/>
              </a:rPr>
              <a:t>"Are there any success stories or testimonials from previous clients available?"</a:t>
            </a:r>
          </a:p>
          <a:p>
            <a:pPr algn="l">
              <a:lnSpc>
                <a:spcPts val="3953"/>
              </a:lnSpc>
            </a:pPr>
            <a:r>
              <a:rPr lang="en-US" sz="2824">
                <a:solidFill>
                  <a:srgbClr val="000000"/>
                </a:solidFill>
                <a:latin typeface="Aileron"/>
              </a:rPr>
              <a:t>"Can I cancel or modify my subscription plan at any time?"</a:t>
            </a:r>
          </a:p>
          <a:p>
            <a:pPr algn="l">
              <a:lnSpc>
                <a:spcPts val="3953"/>
              </a:lnSpc>
              <a:spcBef>
                <a:spcPct val="0"/>
              </a:spcBef>
            </a:pPr>
          </a:p>
        </p:txBody>
      </p:sp>
      <p:sp>
        <p:nvSpPr>
          <p:cNvPr name="TextBox 4" id="4"/>
          <p:cNvSpPr txBox="true"/>
          <p:nvPr/>
        </p:nvSpPr>
        <p:spPr>
          <a:xfrm rot="0">
            <a:off x="1028700" y="7496095"/>
            <a:ext cx="16685664" cy="1419859"/>
          </a:xfrm>
          <a:prstGeom prst="rect">
            <a:avLst/>
          </a:prstGeom>
        </p:spPr>
        <p:txBody>
          <a:bodyPr anchor="t" rtlCol="false" tIns="0" lIns="0" bIns="0" rIns="0">
            <a:spAutoFit/>
          </a:bodyPr>
          <a:lstStyle/>
          <a:p>
            <a:pPr algn="ctr">
              <a:lnSpc>
                <a:spcPts val="5740"/>
              </a:lnSpc>
            </a:pPr>
            <a:r>
              <a:rPr lang="en-US" sz="4100">
                <a:solidFill>
                  <a:srgbClr val="EE6B07"/>
                </a:solidFill>
                <a:latin typeface="Canva Sans Bold Italics"/>
              </a:rPr>
              <a:t>These questions  will be answered in a specific section of the website and by the Chatbot </a:t>
            </a:r>
          </a:p>
        </p:txBody>
      </p:sp>
      <p:grpSp>
        <p:nvGrpSpPr>
          <p:cNvPr name="Group 5" id="5"/>
          <p:cNvGrpSpPr/>
          <p:nvPr/>
        </p:nvGrpSpPr>
        <p:grpSpPr>
          <a:xfrm rot="0">
            <a:off x="-557510" y="9397109"/>
            <a:ext cx="19403020" cy="1779782"/>
            <a:chOff x="0" y="0"/>
            <a:chExt cx="5110260" cy="468749"/>
          </a:xfrm>
        </p:grpSpPr>
        <p:sp>
          <p:nvSpPr>
            <p:cNvPr name="Freeform 6" id="6"/>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7" id="7"/>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7262029" y="9636817"/>
            <a:ext cx="717947"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19/22</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FFF7EF"/>
        </a:solidFill>
      </p:bgPr>
    </p:bg>
    <p:spTree>
      <p:nvGrpSpPr>
        <p:cNvPr id="1" name=""/>
        <p:cNvGrpSpPr/>
        <p:nvPr/>
      </p:nvGrpSpPr>
      <p:grpSpPr>
        <a:xfrm>
          <a:off x="0" y="0"/>
          <a:ext cx="0" cy="0"/>
          <a:chOff x="0" y="0"/>
          <a:chExt cx="0" cy="0"/>
        </a:xfrm>
      </p:grpSpPr>
      <p:sp>
        <p:nvSpPr>
          <p:cNvPr name="TextBox 2" id="2"/>
          <p:cNvSpPr txBox="true"/>
          <p:nvPr/>
        </p:nvSpPr>
        <p:spPr>
          <a:xfrm rot="0">
            <a:off x="1788944" y="790575"/>
            <a:ext cx="16230600" cy="2066925"/>
          </a:xfrm>
          <a:prstGeom prst="rect">
            <a:avLst/>
          </a:prstGeom>
        </p:spPr>
        <p:txBody>
          <a:bodyPr anchor="t" rtlCol="false" tIns="0" lIns="0" bIns="0" rIns="0">
            <a:spAutoFit/>
          </a:bodyPr>
          <a:lstStyle/>
          <a:p>
            <a:pPr algn="l">
              <a:lnSpc>
                <a:spcPts val="16800"/>
              </a:lnSpc>
              <a:spcBef>
                <a:spcPct val="0"/>
              </a:spcBef>
            </a:pPr>
            <a:r>
              <a:rPr lang="en-US" sz="12000">
                <a:solidFill>
                  <a:srgbClr val="EE6B07"/>
                </a:solidFill>
                <a:latin typeface="League Gothic"/>
              </a:rPr>
              <a:t>BUDGET</a:t>
            </a:r>
          </a:p>
        </p:txBody>
      </p:sp>
      <p:sp>
        <p:nvSpPr>
          <p:cNvPr name="TextBox 3" id="3"/>
          <p:cNvSpPr txBox="true"/>
          <p:nvPr/>
        </p:nvSpPr>
        <p:spPr>
          <a:xfrm rot="0">
            <a:off x="1788944" y="3157393"/>
            <a:ext cx="10623822" cy="687578"/>
          </a:xfrm>
          <a:prstGeom prst="rect">
            <a:avLst/>
          </a:prstGeom>
        </p:spPr>
        <p:txBody>
          <a:bodyPr anchor="t" rtlCol="false" tIns="0" lIns="0" bIns="0" rIns="0">
            <a:spAutoFit/>
          </a:bodyPr>
          <a:lstStyle/>
          <a:p>
            <a:pPr algn="l">
              <a:lnSpc>
                <a:spcPts val="5677"/>
              </a:lnSpc>
            </a:pPr>
            <a:r>
              <a:rPr lang="en-US" sz="4055">
                <a:solidFill>
                  <a:srgbClr val="000000"/>
                </a:solidFill>
                <a:latin typeface="Canva Sans Bold"/>
              </a:rPr>
              <a:t>Customer service: 21k per year</a:t>
            </a:r>
          </a:p>
        </p:txBody>
      </p:sp>
      <p:sp>
        <p:nvSpPr>
          <p:cNvPr name="TextBox 4" id="4"/>
          <p:cNvSpPr txBox="true"/>
          <p:nvPr/>
        </p:nvSpPr>
        <p:spPr>
          <a:xfrm rot="0">
            <a:off x="1788944" y="4144864"/>
            <a:ext cx="10623822" cy="687578"/>
          </a:xfrm>
          <a:prstGeom prst="rect">
            <a:avLst/>
          </a:prstGeom>
        </p:spPr>
        <p:txBody>
          <a:bodyPr anchor="t" rtlCol="false" tIns="0" lIns="0" bIns="0" rIns="0">
            <a:spAutoFit/>
          </a:bodyPr>
          <a:lstStyle/>
          <a:p>
            <a:pPr algn="l">
              <a:lnSpc>
                <a:spcPts val="5677"/>
              </a:lnSpc>
            </a:pPr>
            <a:r>
              <a:rPr lang="en-US" sz="4055">
                <a:solidFill>
                  <a:srgbClr val="000000"/>
                </a:solidFill>
                <a:latin typeface="Canva Sans Bold"/>
              </a:rPr>
              <a:t>Coaches : 19 euro per session</a:t>
            </a:r>
          </a:p>
        </p:txBody>
      </p:sp>
      <p:sp>
        <p:nvSpPr>
          <p:cNvPr name="TextBox 5" id="5"/>
          <p:cNvSpPr txBox="true"/>
          <p:nvPr/>
        </p:nvSpPr>
        <p:spPr>
          <a:xfrm rot="0">
            <a:off x="1788944" y="5003892"/>
            <a:ext cx="13225858" cy="687578"/>
          </a:xfrm>
          <a:prstGeom prst="rect">
            <a:avLst/>
          </a:prstGeom>
        </p:spPr>
        <p:txBody>
          <a:bodyPr anchor="t" rtlCol="false" tIns="0" lIns="0" bIns="0" rIns="0">
            <a:spAutoFit/>
          </a:bodyPr>
          <a:lstStyle/>
          <a:p>
            <a:pPr algn="l">
              <a:lnSpc>
                <a:spcPts val="5677"/>
              </a:lnSpc>
            </a:pPr>
            <a:r>
              <a:rPr lang="en-US" sz="4055">
                <a:solidFill>
                  <a:srgbClr val="000000"/>
                </a:solidFill>
                <a:latin typeface="Canva Sans Bold"/>
              </a:rPr>
              <a:t>Newsletter writer : AI Tools like MailChimp / hubspot</a:t>
            </a:r>
          </a:p>
        </p:txBody>
      </p:sp>
      <p:sp>
        <p:nvSpPr>
          <p:cNvPr name="TextBox 6" id="6"/>
          <p:cNvSpPr txBox="true"/>
          <p:nvPr/>
        </p:nvSpPr>
        <p:spPr>
          <a:xfrm rot="0">
            <a:off x="1788944" y="5862920"/>
            <a:ext cx="10623822" cy="687578"/>
          </a:xfrm>
          <a:prstGeom prst="rect">
            <a:avLst/>
          </a:prstGeom>
        </p:spPr>
        <p:txBody>
          <a:bodyPr anchor="t" rtlCol="false" tIns="0" lIns="0" bIns="0" rIns="0">
            <a:spAutoFit/>
          </a:bodyPr>
          <a:lstStyle/>
          <a:p>
            <a:pPr algn="l">
              <a:lnSpc>
                <a:spcPts val="5677"/>
              </a:lnSpc>
            </a:pPr>
            <a:r>
              <a:rPr lang="en-US" sz="4055">
                <a:solidFill>
                  <a:srgbClr val="000000"/>
                </a:solidFill>
                <a:latin typeface="Canva Sans Bold"/>
              </a:rPr>
              <a:t>Content creator : 36k per year</a:t>
            </a:r>
          </a:p>
        </p:txBody>
      </p:sp>
      <p:grpSp>
        <p:nvGrpSpPr>
          <p:cNvPr name="Group 7" id="7"/>
          <p:cNvGrpSpPr/>
          <p:nvPr/>
        </p:nvGrpSpPr>
        <p:grpSpPr>
          <a:xfrm rot="0">
            <a:off x="-557510" y="9397109"/>
            <a:ext cx="19403020" cy="1779782"/>
            <a:chOff x="0" y="0"/>
            <a:chExt cx="5110260" cy="468749"/>
          </a:xfrm>
        </p:grpSpPr>
        <p:sp>
          <p:nvSpPr>
            <p:cNvPr name="Freeform 8" id="8"/>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9" id="9"/>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17159033" y="9636817"/>
            <a:ext cx="768251"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20/22</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FF7EF"/>
        </a:solidFill>
      </p:bgPr>
    </p:bg>
    <p:spTree>
      <p:nvGrpSpPr>
        <p:cNvPr id="1" name=""/>
        <p:cNvGrpSpPr/>
        <p:nvPr/>
      </p:nvGrpSpPr>
      <p:grpSpPr>
        <a:xfrm>
          <a:off x="0" y="0"/>
          <a:ext cx="0" cy="0"/>
          <a:chOff x="0" y="0"/>
          <a:chExt cx="0" cy="0"/>
        </a:xfrm>
      </p:grpSpPr>
      <p:sp>
        <p:nvSpPr>
          <p:cNvPr name="TextBox 2" id="2"/>
          <p:cNvSpPr txBox="true"/>
          <p:nvPr/>
        </p:nvSpPr>
        <p:spPr>
          <a:xfrm rot="0">
            <a:off x="6125666" y="159703"/>
            <a:ext cx="6036668" cy="1566544"/>
          </a:xfrm>
          <a:prstGeom prst="rect">
            <a:avLst/>
          </a:prstGeom>
        </p:spPr>
        <p:txBody>
          <a:bodyPr anchor="t" rtlCol="false" tIns="0" lIns="0" bIns="0" rIns="0">
            <a:spAutoFit/>
          </a:bodyPr>
          <a:lstStyle/>
          <a:p>
            <a:pPr algn="ctr">
              <a:lnSpc>
                <a:spcPts val="12880"/>
              </a:lnSpc>
            </a:pPr>
            <a:r>
              <a:rPr lang="en-US" sz="9200">
                <a:solidFill>
                  <a:srgbClr val="EE6B07"/>
                </a:solidFill>
                <a:latin typeface="Open Sans 1 Bold"/>
              </a:rPr>
              <a:t>SUMMARY</a:t>
            </a:r>
          </a:p>
        </p:txBody>
      </p:sp>
      <p:sp>
        <p:nvSpPr>
          <p:cNvPr name="Freeform 3" id="3"/>
          <p:cNvSpPr/>
          <p:nvPr/>
        </p:nvSpPr>
        <p:spPr>
          <a:xfrm flipH="false" flipV="false" rot="0">
            <a:off x="14592075" y="19291"/>
            <a:ext cx="3695925" cy="2943051"/>
          </a:xfrm>
          <a:custGeom>
            <a:avLst/>
            <a:gdLst/>
            <a:ahLst/>
            <a:cxnLst/>
            <a:rect r="r" b="b" t="t" l="l"/>
            <a:pathLst>
              <a:path h="2943051" w="3695925">
                <a:moveTo>
                  <a:pt x="0" y="0"/>
                </a:moveTo>
                <a:lnTo>
                  <a:pt x="3695925" y="0"/>
                </a:lnTo>
                <a:lnTo>
                  <a:pt x="3695925" y="2943051"/>
                </a:lnTo>
                <a:lnTo>
                  <a:pt x="0" y="2943051"/>
                </a:lnTo>
                <a:lnTo>
                  <a:pt x="0" y="0"/>
                </a:lnTo>
                <a:close/>
              </a:path>
            </a:pathLst>
          </a:custGeom>
          <a:blipFill>
            <a:blip r:embed="rId2"/>
            <a:stretch>
              <a:fillRect l="0" t="0" r="0" b="0"/>
            </a:stretch>
          </a:blipFill>
        </p:spPr>
      </p:sp>
      <p:sp>
        <p:nvSpPr>
          <p:cNvPr name="TextBox 4" id="4"/>
          <p:cNvSpPr txBox="true"/>
          <p:nvPr/>
        </p:nvSpPr>
        <p:spPr>
          <a:xfrm rot="0">
            <a:off x="4150933" y="4690479"/>
            <a:ext cx="9986134" cy="3052181"/>
          </a:xfrm>
          <a:prstGeom prst="rect">
            <a:avLst/>
          </a:prstGeom>
        </p:spPr>
        <p:txBody>
          <a:bodyPr anchor="t" rtlCol="false" tIns="0" lIns="0" bIns="0" rIns="0">
            <a:spAutoFit/>
          </a:bodyPr>
          <a:lstStyle/>
          <a:p>
            <a:pPr algn="l" marL="832901" indent="-416450" lvl="1">
              <a:lnSpc>
                <a:spcPts val="5400"/>
              </a:lnSpc>
              <a:buFont typeface="Arial"/>
              <a:buChar char="•"/>
            </a:pPr>
            <a:r>
              <a:rPr lang="en-US" sz="3857">
                <a:solidFill>
                  <a:srgbClr val="000000"/>
                </a:solidFill>
                <a:latin typeface="Open Sans 1 Bold"/>
              </a:rPr>
              <a:t>Free Content (videos, newsletters)</a:t>
            </a:r>
          </a:p>
          <a:p>
            <a:pPr algn="l" marL="832901" indent="-416450" lvl="1">
              <a:lnSpc>
                <a:spcPts val="5400"/>
              </a:lnSpc>
              <a:buFont typeface="Arial"/>
              <a:buChar char="•"/>
            </a:pPr>
            <a:r>
              <a:rPr lang="en-US" sz="3857">
                <a:solidFill>
                  <a:srgbClr val="000000"/>
                </a:solidFill>
                <a:latin typeface="Open Sans 1 Bold"/>
              </a:rPr>
              <a:t>Premium Content (coaching sessions)</a:t>
            </a:r>
          </a:p>
          <a:p>
            <a:pPr algn="l" marL="630993" indent="-315497" lvl="1">
              <a:lnSpc>
                <a:spcPts val="4091"/>
              </a:lnSpc>
              <a:buFont typeface="Arial"/>
              <a:buChar char="•"/>
            </a:pPr>
            <a:r>
              <a:rPr lang="en-US" sz="2922">
                <a:solidFill>
                  <a:srgbClr val="000000"/>
                </a:solidFill>
                <a:latin typeface="Open Sans 1 Bold"/>
              </a:rPr>
              <a:t>            </a:t>
            </a:r>
            <a:r>
              <a:rPr lang="en-US" sz="2922">
                <a:solidFill>
                  <a:srgbClr val="8DAFA8"/>
                </a:solidFill>
                <a:latin typeface="Open Sans 1 Bold Italics"/>
              </a:rPr>
              <a:t>Different packages ( 1,3 &amp; 5 sessions)</a:t>
            </a:r>
            <a:r>
              <a:rPr lang="en-US" sz="2922">
                <a:solidFill>
                  <a:srgbClr val="8DAFA8"/>
                </a:solidFill>
                <a:latin typeface="Open Sans 1 Bold"/>
              </a:rPr>
              <a:t> </a:t>
            </a:r>
          </a:p>
          <a:p>
            <a:pPr algn="l" marL="832901" indent="-416450" lvl="1">
              <a:lnSpc>
                <a:spcPts val="5400"/>
              </a:lnSpc>
              <a:buFont typeface="Arial"/>
              <a:buChar char="•"/>
            </a:pPr>
            <a:r>
              <a:rPr lang="en-US" sz="3857">
                <a:solidFill>
                  <a:srgbClr val="000000"/>
                </a:solidFill>
                <a:latin typeface="Open Sans 1 Bold"/>
              </a:rPr>
              <a:t> </a:t>
            </a:r>
            <a:r>
              <a:rPr lang="en-US" sz="3857">
                <a:solidFill>
                  <a:srgbClr val="000000"/>
                </a:solidFill>
                <a:latin typeface="Open Sans 1 Bold"/>
              </a:rPr>
              <a:t>Personalized E-mailing</a:t>
            </a:r>
            <a:r>
              <a:rPr lang="en-US" sz="3857">
                <a:solidFill>
                  <a:srgbClr val="000000"/>
                </a:solidFill>
                <a:latin typeface="Open Sans 1"/>
              </a:rPr>
              <a:t>  </a:t>
            </a:r>
            <a:r>
              <a:rPr lang="en-US" sz="3857">
                <a:solidFill>
                  <a:srgbClr val="000000"/>
                </a:solidFill>
                <a:latin typeface="Open Sans 1 Bold"/>
              </a:rPr>
              <a:t> </a:t>
            </a:r>
          </a:p>
          <a:p>
            <a:pPr algn="l">
              <a:lnSpc>
                <a:spcPts val="4091"/>
              </a:lnSpc>
            </a:pPr>
          </a:p>
        </p:txBody>
      </p:sp>
      <p:sp>
        <p:nvSpPr>
          <p:cNvPr name="TextBox 5" id="5"/>
          <p:cNvSpPr txBox="true"/>
          <p:nvPr/>
        </p:nvSpPr>
        <p:spPr>
          <a:xfrm rot="0">
            <a:off x="2208312" y="8224065"/>
            <a:ext cx="13871377" cy="887095"/>
          </a:xfrm>
          <a:prstGeom prst="rect">
            <a:avLst/>
          </a:prstGeom>
        </p:spPr>
        <p:txBody>
          <a:bodyPr anchor="t" rtlCol="false" tIns="0" lIns="0" bIns="0" rIns="0">
            <a:spAutoFit/>
          </a:bodyPr>
          <a:lstStyle/>
          <a:p>
            <a:pPr algn="ctr">
              <a:lnSpc>
                <a:spcPts val="7279"/>
              </a:lnSpc>
            </a:pPr>
            <a:r>
              <a:rPr lang="en-US" sz="5199">
                <a:solidFill>
                  <a:srgbClr val="EE6B07"/>
                </a:solidFill>
                <a:latin typeface="Open Sans 1 Bold"/>
              </a:rPr>
              <a:t>All that to help you to get your Dream Job</a:t>
            </a:r>
            <a:r>
              <a:rPr lang="en-US" sz="5199">
                <a:solidFill>
                  <a:srgbClr val="EE6B07"/>
                </a:solidFill>
                <a:latin typeface="Open Sans 1 Bold"/>
              </a:rPr>
              <a:t> </a:t>
            </a:r>
          </a:p>
        </p:txBody>
      </p:sp>
      <p:sp>
        <p:nvSpPr>
          <p:cNvPr name="TextBox 6" id="6"/>
          <p:cNvSpPr txBox="true"/>
          <p:nvPr/>
        </p:nvSpPr>
        <p:spPr>
          <a:xfrm rot="0">
            <a:off x="16906379" y="9602684"/>
            <a:ext cx="705842" cy="332740"/>
          </a:xfrm>
          <a:prstGeom prst="rect">
            <a:avLst/>
          </a:prstGeom>
        </p:spPr>
        <p:txBody>
          <a:bodyPr anchor="t" rtlCol="false" tIns="0" lIns="0" bIns="0" rIns="0">
            <a:spAutoFit/>
          </a:bodyPr>
          <a:lstStyle/>
          <a:p>
            <a:pPr algn="ctr">
              <a:lnSpc>
                <a:spcPts val="2659"/>
              </a:lnSpc>
              <a:spcBef>
                <a:spcPct val="0"/>
              </a:spcBef>
            </a:pPr>
            <a:r>
              <a:rPr lang="en-US" sz="1899">
                <a:solidFill>
                  <a:srgbClr val="000000"/>
                </a:solidFill>
                <a:latin typeface="Bernoru"/>
              </a:rPr>
              <a:t>21/22</a:t>
            </a:r>
          </a:p>
        </p:txBody>
      </p:sp>
      <p:sp>
        <p:nvSpPr>
          <p:cNvPr name="TextBox 7" id="7"/>
          <p:cNvSpPr txBox="true"/>
          <p:nvPr/>
        </p:nvSpPr>
        <p:spPr>
          <a:xfrm rot="0">
            <a:off x="4150933" y="2226702"/>
            <a:ext cx="8608192" cy="2539977"/>
          </a:xfrm>
          <a:prstGeom prst="rect">
            <a:avLst/>
          </a:prstGeom>
        </p:spPr>
        <p:txBody>
          <a:bodyPr anchor="t" rtlCol="false" tIns="0" lIns="0" bIns="0" rIns="0">
            <a:spAutoFit/>
          </a:bodyPr>
          <a:lstStyle/>
          <a:p>
            <a:pPr algn="l" marL="832901" indent="-416450" lvl="1">
              <a:lnSpc>
                <a:spcPts val="5400"/>
              </a:lnSpc>
              <a:buAutoNum type="arabicPeriod" startAt="1"/>
            </a:pPr>
            <a:r>
              <a:rPr lang="en-US" sz="3857">
                <a:solidFill>
                  <a:srgbClr val="000000"/>
                </a:solidFill>
                <a:latin typeface="Open Sans 1 Bold"/>
              </a:rPr>
              <a:t>Understanding the problem</a:t>
            </a:r>
          </a:p>
          <a:p>
            <a:pPr algn="l" marL="832901" indent="-416450" lvl="1">
              <a:lnSpc>
                <a:spcPts val="5400"/>
              </a:lnSpc>
              <a:buAutoNum type="arabicPeriod" startAt="1"/>
            </a:pPr>
            <a:r>
              <a:rPr lang="en-US" sz="3857">
                <a:solidFill>
                  <a:srgbClr val="000000"/>
                </a:solidFill>
                <a:latin typeface="Open Sans 1 Bold"/>
              </a:rPr>
              <a:t>Create a solution</a:t>
            </a:r>
          </a:p>
          <a:p>
            <a:pPr algn="l" marL="832901" indent="-416450" lvl="1">
              <a:lnSpc>
                <a:spcPts val="5400"/>
              </a:lnSpc>
              <a:buAutoNum type="arabicPeriod" startAt="1"/>
            </a:pPr>
            <a:r>
              <a:rPr lang="en-US" sz="3857">
                <a:solidFill>
                  <a:srgbClr val="000000"/>
                </a:solidFill>
                <a:latin typeface="Open Sans 1 Bold"/>
              </a:rPr>
              <a:t>Engage with clients with offers :</a:t>
            </a:r>
          </a:p>
          <a:p>
            <a:pPr algn="l">
              <a:lnSpc>
                <a:spcPts val="4091"/>
              </a:lnSpc>
            </a:pPr>
          </a:p>
        </p:txBody>
      </p:sp>
    </p:spTree>
  </p:cSld>
  <p:clrMapOvr>
    <a:masterClrMapping/>
  </p:clrMapOvr>
</p:sld>
</file>

<file path=ppt/slides/slide23.xml><?xml version="1.0" encoding="utf-8"?>
<p:sld xmlns:p="http://schemas.openxmlformats.org/presentationml/2006/main" xmlns:a="http://schemas.openxmlformats.org/drawingml/2006/main">
  <p:cSld>
    <p:bg>
      <p:bgPr>
        <a:solidFill>
          <a:srgbClr val="FFF7EF"/>
        </a:solidFill>
      </p:bgPr>
    </p:bg>
    <p:spTree>
      <p:nvGrpSpPr>
        <p:cNvPr id="1" name=""/>
        <p:cNvGrpSpPr/>
        <p:nvPr/>
      </p:nvGrpSpPr>
      <p:grpSpPr>
        <a:xfrm>
          <a:off x="0" y="0"/>
          <a:ext cx="0" cy="0"/>
          <a:chOff x="0" y="0"/>
          <a:chExt cx="0" cy="0"/>
        </a:xfrm>
      </p:grpSpPr>
      <p:sp>
        <p:nvSpPr>
          <p:cNvPr name="TextBox 2" id="2"/>
          <p:cNvSpPr txBox="true"/>
          <p:nvPr/>
        </p:nvSpPr>
        <p:spPr>
          <a:xfrm rot="0">
            <a:off x="0" y="892175"/>
            <a:ext cx="18288000" cy="8455025"/>
          </a:xfrm>
          <a:prstGeom prst="rect">
            <a:avLst/>
          </a:prstGeom>
        </p:spPr>
        <p:txBody>
          <a:bodyPr anchor="t" rtlCol="false" tIns="0" lIns="0" bIns="0" rIns="0">
            <a:spAutoFit/>
          </a:bodyPr>
          <a:lstStyle/>
          <a:p>
            <a:pPr algn="ctr">
              <a:lnSpc>
                <a:spcPts val="2800"/>
              </a:lnSpc>
            </a:pPr>
            <a:r>
              <a:rPr lang="en-US" sz="2000">
                <a:solidFill>
                  <a:srgbClr val="000000"/>
                </a:solidFill>
                <a:latin typeface="Open Sans 1"/>
              </a:rPr>
              <a:t>Sure, here are five blog post ideas along with potential content suggestions:</a:t>
            </a:r>
          </a:p>
          <a:p>
            <a:pPr algn="ctr">
              <a:lnSpc>
                <a:spcPts val="2800"/>
              </a:lnSpc>
            </a:pPr>
          </a:p>
          <a:p>
            <a:pPr algn="ctr">
              <a:lnSpc>
                <a:spcPts val="2800"/>
              </a:lnSpc>
            </a:pPr>
            <a:r>
              <a:rPr lang="en-US" sz="2000">
                <a:solidFill>
                  <a:srgbClr val="000000"/>
                </a:solidFill>
                <a:latin typeface="Open Sans 1"/>
              </a:rPr>
              <a:t>1. **"Top 10 Most Common Interview Questions and How to Answer Them"** </a:t>
            </a:r>
            <a:r>
              <a:rPr lang="en-US" sz="2000">
                <a:solidFill>
                  <a:srgbClr val="000000"/>
                </a:solidFill>
                <a:latin typeface="Open Sans 1 Bold"/>
              </a:rPr>
              <a:t>IRIS</a:t>
            </a:r>
          </a:p>
          <a:p>
            <a:pPr algn="ctr">
              <a:lnSpc>
                <a:spcPts val="2800"/>
              </a:lnSpc>
            </a:pPr>
            <a:r>
              <a:rPr lang="en-US" sz="2000">
                <a:solidFill>
                  <a:srgbClr val="000000"/>
                </a:solidFill>
                <a:latin typeface="Open Sans 1"/>
              </a:rPr>
              <a:t>   - Content: Break down each question, provide tips on how to craft effective responses, and offer examples of strong answers. Include insights on what interviewers are looking for in each response.</a:t>
            </a:r>
          </a:p>
          <a:p>
            <a:pPr algn="ctr">
              <a:lnSpc>
                <a:spcPts val="2800"/>
              </a:lnSpc>
            </a:pPr>
          </a:p>
          <a:p>
            <a:pPr algn="ctr">
              <a:lnSpc>
                <a:spcPts val="2800"/>
              </a:lnSpc>
            </a:pPr>
            <a:r>
              <a:rPr lang="en-US" sz="2000">
                <a:solidFill>
                  <a:srgbClr val="000000"/>
                </a:solidFill>
                <a:latin typeface="Open Sans 1"/>
              </a:rPr>
              <a:t>2. **"The Power of Body Language: How to Ace Your Interview Non-Verbally"** </a:t>
            </a:r>
            <a:r>
              <a:rPr lang="en-US" sz="2000">
                <a:solidFill>
                  <a:srgbClr val="000000"/>
                </a:solidFill>
                <a:latin typeface="Open Sans 1 Bold"/>
              </a:rPr>
              <a:t>EMMA</a:t>
            </a:r>
          </a:p>
          <a:p>
            <a:pPr algn="ctr">
              <a:lnSpc>
                <a:spcPts val="2800"/>
              </a:lnSpc>
            </a:pPr>
            <a:r>
              <a:rPr lang="en-US" sz="2000">
                <a:solidFill>
                  <a:srgbClr val="000000"/>
                </a:solidFill>
                <a:latin typeface="Open Sans 1"/>
              </a:rPr>
              <a:t>   - Content: Discuss the importance of body language in interviews and provide tips on maintaining confident posture, making eye contact, and using gestures effectively. Offer advice on how to interpret and respond to the interviewer's body language cues.</a:t>
            </a:r>
          </a:p>
          <a:p>
            <a:pPr algn="ctr">
              <a:lnSpc>
                <a:spcPts val="2800"/>
              </a:lnSpc>
            </a:pPr>
          </a:p>
          <a:p>
            <a:pPr algn="ctr">
              <a:lnSpc>
                <a:spcPts val="2800"/>
              </a:lnSpc>
            </a:pPr>
            <a:r>
              <a:rPr lang="en-US" sz="2000">
                <a:solidFill>
                  <a:srgbClr val="000000"/>
                </a:solidFill>
                <a:latin typeface="Open Sans 1"/>
              </a:rPr>
              <a:t>3. **"Preparing for Different Types of Interviews: Phone, Video, and In-Person"** </a:t>
            </a:r>
          </a:p>
          <a:p>
            <a:pPr algn="ctr">
              <a:lnSpc>
                <a:spcPts val="2800"/>
              </a:lnSpc>
            </a:pPr>
            <a:r>
              <a:rPr lang="en-US" sz="2000">
                <a:solidFill>
                  <a:srgbClr val="000000"/>
                </a:solidFill>
                <a:latin typeface="Open Sans 1"/>
              </a:rPr>
              <a:t>   - Content: Guide job seekers through the unique challenges and strategies for phone, video, and in-person interviews. Include tips on managing technical aspects, creating a professional environment, and adjusting communication styles for each format.</a:t>
            </a:r>
          </a:p>
          <a:p>
            <a:pPr algn="ctr">
              <a:lnSpc>
                <a:spcPts val="2800"/>
              </a:lnSpc>
            </a:pPr>
          </a:p>
          <a:p>
            <a:pPr algn="ctr">
              <a:lnSpc>
                <a:spcPts val="2800"/>
              </a:lnSpc>
            </a:pPr>
            <a:r>
              <a:rPr lang="en-US" sz="2000">
                <a:solidFill>
                  <a:srgbClr val="000000"/>
                </a:solidFill>
                <a:latin typeface="Open Sans 1"/>
              </a:rPr>
              <a:t>4. **"Mastering the Art of the Follow-Up: How to Leave a Lasting Impression After Your Interview"** </a:t>
            </a:r>
            <a:r>
              <a:rPr lang="en-US" sz="2000">
                <a:solidFill>
                  <a:srgbClr val="000000"/>
                </a:solidFill>
                <a:latin typeface="Open Sans 1 Bold"/>
              </a:rPr>
              <a:t>MAEVA</a:t>
            </a:r>
          </a:p>
          <a:p>
            <a:pPr algn="ctr">
              <a:lnSpc>
                <a:spcPts val="2800"/>
              </a:lnSpc>
            </a:pPr>
            <a:r>
              <a:rPr lang="en-US" sz="2000">
                <a:solidFill>
                  <a:srgbClr val="000000"/>
                </a:solidFill>
                <a:latin typeface="Open Sans 1"/>
              </a:rPr>
              <a:t>   - Content: Explain the importance of post-interview follow-up and provide guidance on crafting thoughtful thank-you notes or emails. Offer suggestions on what to include in the follow-up message and how to maintain professional communication with the interviewer.</a:t>
            </a:r>
          </a:p>
          <a:p>
            <a:pPr algn="ctr">
              <a:lnSpc>
                <a:spcPts val="2800"/>
              </a:lnSpc>
            </a:pPr>
          </a:p>
          <a:p>
            <a:pPr algn="ctr">
              <a:lnSpc>
                <a:spcPts val="2800"/>
              </a:lnSpc>
            </a:pPr>
            <a:r>
              <a:rPr lang="en-US" sz="2000">
                <a:solidFill>
                  <a:srgbClr val="000000"/>
                </a:solidFill>
                <a:latin typeface="Open Sans 1"/>
              </a:rPr>
              <a:t>5. **"Navigating Tricky Interview Situations: Addressing Resume Gaps, Salary Expectations, and Tough Questions"** </a:t>
            </a:r>
            <a:r>
              <a:rPr lang="en-US" sz="2000">
                <a:solidFill>
                  <a:srgbClr val="000000"/>
                </a:solidFill>
                <a:latin typeface="Open Sans 1 Bold"/>
              </a:rPr>
              <a:t>SIMON</a:t>
            </a:r>
            <a:r>
              <a:rPr lang="en-US" sz="2000">
                <a:solidFill>
                  <a:srgbClr val="000000"/>
                </a:solidFill>
                <a:latin typeface="Open Sans 1"/>
              </a:rPr>
              <a:t> </a:t>
            </a:r>
          </a:p>
          <a:p>
            <a:pPr algn="ctr">
              <a:lnSpc>
                <a:spcPts val="2800"/>
              </a:lnSpc>
            </a:pPr>
            <a:r>
              <a:rPr lang="en-US" sz="2000">
                <a:solidFill>
                  <a:srgbClr val="000000"/>
                </a:solidFill>
                <a:latin typeface="Open Sans 1"/>
              </a:rPr>
              <a:t> - Content: Address common concerns and challenges that arise during interviews, such as explaining resume gaps, discussing salary expectations, or responding to unexpected questions. Provide strategies for handling these situations gracefully and confidently.</a:t>
            </a:r>
          </a:p>
          <a:p>
            <a:pPr algn="ctr">
              <a:lnSpc>
                <a:spcPts val="2800"/>
              </a:lnSpc>
            </a:pPr>
          </a:p>
          <a:p>
            <a:pPr algn="ctr">
              <a:lnSpc>
                <a:spcPts val="2800"/>
              </a:lnSpc>
            </a:pPr>
            <a:r>
              <a:rPr lang="en-US" sz="2000">
                <a:solidFill>
                  <a:srgbClr val="000000"/>
                </a:solidFill>
                <a:latin typeface="Open Sans 1"/>
              </a:rPr>
              <a:t>Each of these topics aims to provide valuable insights and practical tips to job seekers preparing for interviews, aligning with your startup's mission to help them succeed in securing employment.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7EF"/>
        </a:solidFill>
      </p:bgPr>
    </p:bg>
    <p:spTree>
      <p:nvGrpSpPr>
        <p:cNvPr id="1" name=""/>
        <p:cNvGrpSpPr/>
        <p:nvPr/>
      </p:nvGrpSpPr>
      <p:grpSpPr>
        <a:xfrm>
          <a:off x="0" y="0"/>
          <a:ext cx="0" cy="0"/>
          <a:chOff x="0" y="0"/>
          <a:chExt cx="0" cy="0"/>
        </a:xfrm>
      </p:grpSpPr>
      <p:grpSp>
        <p:nvGrpSpPr>
          <p:cNvPr name="Group 2" id="2"/>
          <p:cNvGrpSpPr/>
          <p:nvPr/>
        </p:nvGrpSpPr>
        <p:grpSpPr>
          <a:xfrm rot="0">
            <a:off x="2068878" y="5186426"/>
            <a:ext cx="441907" cy="441907"/>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6515"/>
            </a:solidFill>
          </p:spPr>
        </p:sp>
        <p:sp>
          <p:nvSpPr>
            <p:cNvPr name="TextBox 4" id="4"/>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068878" y="5696734"/>
            <a:ext cx="441907" cy="44190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6515"/>
            </a:solidFill>
          </p:spPr>
        </p:sp>
        <p:sp>
          <p:nvSpPr>
            <p:cNvPr name="TextBox 7" id="7"/>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2068878" y="6207042"/>
            <a:ext cx="441907" cy="441907"/>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6515"/>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2068878" y="6717349"/>
            <a:ext cx="441907" cy="44190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6515"/>
            </a:soli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2068878" y="7227657"/>
            <a:ext cx="441907" cy="44190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6515"/>
            </a:solidFill>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2068878" y="7735265"/>
            <a:ext cx="441907" cy="44190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6515"/>
            </a:solidFill>
          </p:spPr>
        </p:sp>
        <p:sp>
          <p:nvSpPr>
            <p:cNvPr name="TextBox 19" id="19"/>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2068878" y="8242872"/>
            <a:ext cx="441907" cy="441907"/>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6515"/>
            </a:solidFill>
          </p:spPr>
        </p:sp>
        <p:sp>
          <p:nvSpPr>
            <p:cNvPr name="TextBox 22" id="22"/>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557510" y="9397109"/>
            <a:ext cx="19403020" cy="1779782"/>
            <a:chOff x="0" y="0"/>
            <a:chExt cx="5110260" cy="468749"/>
          </a:xfrm>
        </p:grpSpPr>
        <p:sp>
          <p:nvSpPr>
            <p:cNvPr name="Freeform 24" id="24"/>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25" id="25"/>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2068878" y="676275"/>
            <a:ext cx="8238576" cy="3112606"/>
          </a:xfrm>
          <a:prstGeom prst="rect">
            <a:avLst/>
          </a:prstGeom>
        </p:spPr>
        <p:txBody>
          <a:bodyPr anchor="t" rtlCol="false" tIns="0" lIns="0" bIns="0" rIns="0">
            <a:spAutoFit/>
          </a:bodyPr>
          <a:lstStyle/>
          <a:p>
            <a:pPr algn="l">
              <a:lnSpc>
                <a:spcPts val="25430"/>
              </a:lnSpc>
              <a:spcBef>
                <a:spcPct val="0"/>
              </a:spcBef>
            </a:pPr>
            <a:r>
              <a:rPr lang="en-US" sz="18164">
                <a:solidFill>
                  <a:srgbClr val="EE6B07"/>
                </a:solidFill>
                <a:latin typeface="League Gothic"/>
              </a:rPr>
              <a:t>TABLE OF</a:t>
            </a:r>
          </a:p>
        </p:txBody>
      </p:sp>
      <p:sp>
        <p:nvSpPr>
          <p:cNvPr name="Freeform 27" id="27"/>
          <p:cNvSpPr/>
          <p:nvPr/>
        </p:nvSpPr>
        <p:spPr>
          <a:xfrm flipH="false" flipV="false" rot="0">
            <a:off x="9705217" y="3293720"/>
            <a:ext cx="1833125" cy="1957706"/>
          </a:xfrm>
          <a:custGeom>
            <a:avLst/>
            <a:gdLst/>
            <a:ahLst/>
            <a:cxnLst/>
            <a:rect r="r" b="b" t="t" l="l"/>
            <a:pathLst>
              <a:path h="1957706" w="1833125">
                <a:moveTo>
                  <a:pt x="0" y="0"/>
                </a:moveTo>
                <a:lnTo>
                  <a:pt x="1833125" y="0"/>
                </a:lnTo>
                <a:lnTo>
                  <a:pt x="1833125" y="1957706"/>
                </a:lnTo>
                <a:lnTo>
                  <a:pt x="0" y="19577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8" id="28"/>
          <p:cNvSpPr/>
          <p:nvPr/>
        </p:nvSpPr>
        <p:spPr>
          <a:xfrm flipH="false" flipV="false" rot="0">
            <a:off x="10936104" y="1927107"/>
            <a:ext cx="6059973" cy="6174932"/>
          </a:xfrm>
          <a:custGeom>
            <a:avLst/>
            <a:gdLst/>
            <a:ahLst/>
            <a:cxnLst/>
            <a:rect r="r" b="b" t="t" l="l"/>
            <a:pathLst>
              <a:path h="6174932" w="6059973">
                <a:moveTo>
                  <a:pt x="0" y="0"/>
                </a:moveTo>
                <a:lnTo>
                  <a:pt x="6059974" y="0"/>
                </a:lnTo>
                <a:lnTo>
                  <a:pt x="6059974" y="6174932"/>
                </a:lnTo>
                <a:lnTo>
                  <a:pt x="0" y="6174932"/>
                </a:lnTo>
                <a:lnTo>
                  <a:pt x="0" y="0"/>
                </a:lnTo>
                <a:close/>
              </a:path>
            </a:pathLst>
          </a:custGeom>
          <a:blipFill>
            <a:blip r:embed="rId4"/>
            <a:stretch>
              <a:fillRect l="0" t="0" r="0" b="0"/>
            </a:stretch>
          </a:blipFill>
        </p:spPr>
      </p:sp>
      <p:sp>
        <p:nvSpPr>
          <p:cNvPr name="TextBox 29" id="29"/>
          <p:cNvSpPr txBox="true"/>
          <p:nvPr/>
        </p:nvSpPr>
        <p:spPr>
          <a:xfrm rot="0">
            <a:off x="2289831" y="2255204"/>
            <a:ext cx="7043217" cy="2207322"/>
          </a:xfrm>
          <a:prstGeom prst="rect">
            <a:avLst/>
          </a:prstGeom>
        </p:spPr>
        <p:txBody>
          <a:bodyPr anchor="t" rtlCol="false" tIns="0" lIns="0" bIns="0" rIns="0">
            <a:spAutoFit/>
          </a:bodyPr>
          <a:lstStyle/>
          <a:p>
            <a:pPr algn="l">
              <a:lnSpc>
                <a:spcPts val="18165"/>
              </a:lnSpc>
              <a:spcBef>
                <a:spcPct val="0"/>
              </a:spcBef>
            </a:pPr>
            <a:r>
              <a:rPr lang="en-US" sz="12975">
                <a:solidFill>
                  <a:srgbClr val="1E302C"/>
                </a:solidFill>
                <a:latin typeface="Amsterdam Four"/>
              </a:rPr>
              <a:t>Contents</a:t>
            </a:r>
          </a:p>
        </p:txBody>
      </p:sp>
      <p:sp>
        <p:nvSpPr>
          <p:cNvPr name="TextBox 30" id="30"/>
          <p:cNvSpPr txBox="true"/>
          <p:nvPr/>
        </p:nvSpPr>
        <p:spPr>
          <a:xfrm rot="0">
            <a:off x="2744251" y="5178840"/>
            <a:ext cx="6887830" cy="528619"/>
          </a:xfrm>
          <a:prstGeom prst="rect">
            <a:avLst/>
          </a:prstGeom>
        </p:spPr>
        <p:txBody>
          <a:bodyPr anchor="t" rtlCol="false" tIns="0" lIns="0" bIns="0" rIns="0">
            <a:spAutoFit/>
          </a:bodyPr>
          <a:lstStyle/>
          <a:p>
            <a:pPr algn="l">
              <a:lnSpc>
                <a:spcPts val="3806"/>
              </a:lnSpc>
              <a:spcBef>
                <a:spcPct val="0"/>
              </a:spcBef>
            </a:pPr>
            <a:r>
              <a:rPr lang="en-US" sz="2718">
                <a:solidFill>
                  <a:srgbClr val="1E302C"/>
                </a:solidFill>
                <a:latin typeface="ITC Franklin Gothic LT"/>
              </a:rPr>
              <a:t>Introduction</a:t>
            </a:r>
          </a:p>
        </p:txBody>
      </p:sp>
      <p:sp>
        <p:nvSpPr>
          <p:cNvPr name="TextBox 31" id="31"/>
          <p:cNvSpPr txBox="true"/>
          <p:nvPr/>
        </p:nvSpPr>
        <p:spPr>
          <a:xfrm rot="0">
            <a:off x="1100217" y="5226465"/>
            <a:ext cx="371078" cy="295153"/>
          </a:xfrm>
          <a:prstGeom prst="rect">
            <a:avLst/>
          </a:prstGeom>
        </p:spPr>
        <p:txBody>
          <a:bodyPr anchor="t" rtlCol="false" tIns="0" lIns="0" bIns="0" rIns="0">
            <a:spAutoFit/>
          </a:bodyPr>
          <a:lstStyle/>
          <a:p>
            <a:pPr algn="ctr">
              <a:lnSpc>
                <a:spcPts val="2157"/>
              </a:lnSpc>
              <a:spcBef>
                <a:spcPct val="0"/>
              </a:spcBef>
            </a:pPr>
            <a:r>
              <a:rPr lang="en-US" sz="1540">
                <a:solidFill>
                  <a:srgbClr val="FFF7EF"/>
                </a:solidFill>
                <a:latin typeface="ITC Franklin Gothic LT"/>
              </a:rPr>
              <a:t>01</a:t>
            </a:r>
          </a:p>
        </p:txBody>
      </p:sp>
      <p:sp>
        <p:nvSpPr>
          <p:cNvPr name="TextBox 32" id="32"/>
          <p:cNvSpPr txBox="true"/>
          <p:nvPr/>
        </p:nvSpPr>
        <p:spPr>
          <a:xfrm rot="0">
            <a:off x="2104292" y="5765704"/>
            <a:ext cx="371078" cy="295104"/>
          </a:xfrm>
          <a:prstGeom prst="rect">
            <a:avLst/>
          </a:prstGeom>
        </p:spPr>
        <p:txBody>
          <a:bodyPr anchor="t" rtlCol="false" tIns="0" lIns="0" bIns="0" rIns="0">
            <a:spAutoFit/>
          </a:bodyPr>
          <a:lstStyle/>
          <a:p>
            <a:pPr algn="ctr">
              <a:lnSpc>
                <a:spcPts val="2157"/>
              </a:lnSpc>
              <a:spcBef>
                <a:spcPct val="0"/>
              </a:spcBef>
            </a:pPr>
            <a:r>
              <a:rPr lang="en-US" sz="1540">
                <a:solidFill>
                  <a:srgbClr val="FFF7EF"/>
                </a:solidFill>
                <a:latin typeface="ITC Franklin Gothic LT"/>
              </a:rPr>
              <a:t>02</a:t>
            </a:r>
          </a:p>
        </p:txBody>
      </p:sp>
      <p:sp>
        <p:nvSpPr>
          <p:cNvPr name="TextBox 33" id="33"/>
          <p:cNvSpPr txBox="true"/>
          <p:nvPr/>
        </p:nvSpPr>
        <p:spPr>
          <a:xfrm rot="0">
            <a:off x="2104292" y="6276012"/>
            <a:ext cx="371078" cy="295104"/>
          </a:xfrm>
          <a:prstGeom prst="rect">
            <a:avLst/>
          </a:prstGeom>
        </p:spPr>
        <p:txBody>
          <a:bodyPr anchor="t" rtlCol="false" tIns="0" lIns="0" bIns="0" rIns="0">
            <a:spAutoFit/>
          </a:bodyPr>
          <a:lstStyle/>
          <a:p>
            <a:pPr algn="ctr">
              <a:lnSpc>
                <a:spcPts val="2157"/>
              </a:lnSpc>
              <a:spcBef>
                <a:spcPct val="0"/>
              </a:spcBef>
            </a:pPr>
            <a:r>
              <a:rPr lang="en-US" sz="1540">
                <a:solidFill>
                  <a:srgbClr val="FFF7EF"/>
                </a:solidFill>
                <a:latin typeface="ITC Franklin Gothic LT"/>
              </a:rPr>
              <a:t>03</a:t>
            </a:r>
          </a:p>
        </p:txBody>
      </p:sp>
      <p:sp>
        <p:nvSpPr>
          <p:cNvPr name="TextBox 34" id="34"/>
          <p:cNvSpPr txBox="true"/>
          <p:nvPr/>
        </p:nvSpPr>
        <p:spPr>
          <a:xfrm rot="0">
            <a:off x="2104292" y="6786320"/>
            <a:ext cx="371078" cy="295104"/>
          </a:xfrm>
          <a:prstGeom prst="rect">
            <a:avLst/>
          </a:prstGeom>
        </p:spPr>
        <p:txBody>
          <a:bodyPr anchor="t" rtlCol="false" tIns="0" lIns="0" bIns="0" rIns="0">
            <a:spAutoFit/>
          </a:bodyPr>
          <a:lstStyle/>
          <a:p>
            <a:pPr algn="ctr">
              <a:lnSpc>
                <a:spcPts val="2157"/>
              </a:lnSpc>
              <a:spcBef>
                <a:spcPct val="0"/>
              </a:spcBef>
            </a:pPr>
            <a:r>
              <a:rPr lang="en-US" sz="1540">
                <a:solidFill>
                  <a:srgbClr val="FFF7EF"/>
                </a:solidFill>
                <a:latin typeface="ITC Franklin Gothic LT"/>
              </a:rPr>
              <a:t>04</a:t>
            </a:r>
          </a:p>
        </p:txBody>
      </p:sp>
      <p:sp>
        <p:nvSpPr>
          <p:cNvPr name="TextBox 35" id="35"/>
          <p:cNvSpPr txBox="true"/>
          <p:nvPr/>
        </p:nvSpPr>
        <p:spPr>
          <a:xfrm rot="0">
            <a:off x="2104292" y="7296628"/>
            <a:ext cx="371078" cy="295104"/>
          </a:xfrm>
          <a:prstGeom prst="rect">
            <a:avLst/>
          </a:prstGeom>
        </p:spPr>
        <p:txBody>
          <a:bodyPr anchor="t" rtlCol="false" tIns="0" lIns="0" bIns="0" rIns="0">
            <a:spAutoFit/>
          </a:bodyPr>
          <a:lstStyle/>
          <a:p>
            <a:pPr algn="ctr">
              <a:lnSpc>
                <a:spcPts val="2157"/>
              </a:lnSpc>
              <a:spcBef>
                <a:spcPct val="0"/>
              </a:spcBef>
            </a:pPr>
            <a:r>
              <a:rPr lang="en-US" sz="1540">
                <a:solidFill>
                  <a:srgbClr val="FFF7EF"/>
                </a:solidFill>
                <a:latin typeface="ITC Franklin Gothic LT"/>
              </a:rPr>
              <a:t>05</a:t>
            </a:r>
          </a:p>
        </p:txBody>
      </p:sp>
      <p:sp>
        <p:nvSpPr>
          <p:cNvPr name="TextBox 36" id="36"/>
          <p:cNvSpPr txBox="true"/>
          <p:nvPr/>
        </p:nvSpPr>
        <p:spPr>
          <a:xfrm rot="0">
            <a:off x="2104292" y="7806936"/>
            <a:ext cx="371078" cy="295104"/>
          </a:xfrm>
          <a:prstGeom prst="rect">
            <a:avLst/>
          </a:prstGeom>
        </p:spPr>
        <p:txBody>
          <a:bodyPr anchor="t" rtlCol="false" tIns="0" lIns="0" bIns="0" rIns="0">
            <a:spAutoFit/>
          </a:bodyPr>
          <a:lstStyle/>
          <a:p>
            <a:pPr algn="ctr">
              <a:lnSpc>
                <a:spcPts val="2157"/>
              </a:lnSpc>
              <a:spcBef>
                <a:spcPct val="0"/>
              </a:spcBef>
            </a:pPr>
            <a:r>
              <a:rPr lang="en-US" sz="1540">
                <a:solidFill>
                  <a:srgbClr val="FFF7EF"/>
                </a:solidFill>
                <a:latin typeface="ITC Franklin Gothic LT"/>
              </a:rPr>
              <a:t>06</a:t>
            </a:r>
          </a:p>
        </p:txBody>
      </p:sp>
      <p:sp>
        <p:nvSpPr>
          <p:cNvPr name="TextBox 37" id="37"/>
          <p:cNvSpPr txBox="true"/>
          <p:nvPr/>
        </p:nvSpPr>
        <p:spPr>
          <a:xfrm rot="0">
            <a:off x="2104292" y="8317243"/>
            <a:ext cx="371078" cy="295153"/>
          </a:xfrm>
          <a:prstGeom prst="rect">
            <a:avLst/>
          </a:prstGeom>
        </p:spPr>
        <p:txBody>
          <a:bodyPr anchor="t" rtlCol="false" tIns="0" lIns="0" bIns="0" rIns="0">
            <a:spAutoFit/>
          </a:bodyPr>
          <a:lstStyle/>
          <a:p>
            <a:pPr algn="ctr">
              <a:lnSpc>
                <a:spcPts val="2157"/>
              </a:lnSpc>
              <a:spcBef>
                <a:spcPct val="0"/>
              </a:spcBef>
            </a:pPr>
            <a:r>
              <a:rPr lang="en-US" sz="1540">
                <a:solidFill>
                  <a:srgbClr val="FFF7EF"/>
                </a:solidFill>
                <a:latin typeface="ITC Franklin Gothic LT"/>
              </a:rPr>
              <a:t>07</a:t>
            </a:r>
          </a:p>
        </p:txBody>
      </p:sp>
      <p:sp>
        <p:nvSpPr>
          <p:cNvPr name="TextBox 38" id="38"/>
          <p:cNvSpPr txBox="true"/>
          <p:nvPr/>
        </p:nvSpPr>
        <p:spPr>
          <a:xfrm rot="0">
            <a:off x="2744251" y="6135417"/>
            <a:ext cx="6887830" cy="528668"/>
          </a:xfrm>
          <a:prstGeom prst="rect">
            <a:avLst/>
          </a:prstGeom>
        </p:spPr>
        <p:txBody>
          <a:bodyPr anchor="t" rtlCol="false" tIns="0" lIns="0" bIns="0" rIns="0">
            <a:spAutoFit/>
          </a:bodyPr>
          <a:lstStyle/>
          <a:p>
            <a:pPr algn="l">
              <a:lnSpc>
                <a:spcPts val="3806"/>
              </a:lnSpc>
              <a:spcBef>
                <a:spcPct val="0"/>
              </a:spcBef>
            </a:pPr>
            <a:r>
              <a:rPr lang="en-US" sz="2718">
                <a:solidFill>
                  <a:srgbClr val="1E302C"/>
                </a:solidFill>
                <a:latin typeface="ITC Franklin Gothic LT"/>
              </a:rPr>
              <a:t>Competitors</a:t>
            </a:r>
          </a:p>
        </p:txBody>
      </p:sp>
      <p:sp>
        <p:nvSpPr>
          <p:cNvPr name="TextBox 39" id="39"/>
          <p:cNvSpPr txBox="true"/>
          <p:nvPr/>
        </p:nvSpPr>
        <p:spPr>
          <a:xfrm rot="0">
            <a:off x="2744251" y="5596203"/>
            <a:ext cx="6887830" cy="528668"/>
          </a:xfrm>
          <a:prstGeom prst="rect">
            <a:avLst/>
          </a:prstGeom>
        </p:spPr>
        <p:txBody>
          <a:bodyPr anchor="t" rtlCol="false" tIns="0" lIns="0" bIns="0" rIns="0">
            <a:spAutoFit/>
          </a:bodyPr>
          <a:lstStyle/>
          <a:p>
            <a:pPr algn="l">
              <a:lnSpc>
                <a:spcPts val="3806"/>
              </a:lnSpc>
              <a:spcBef>
                <a:spcPct val="0"/>
              </a:spcBef>
            </a:pPr>
            <a:r>
              <a:rPr lang="en-US" sz="2718">
                <a:solidFill>
                  <a:srgbClr val="1E302C"/>
                </a:solidFill>
                <a:latin typeface="ITC Franklin Gothic LT"/>
              </a:rPr>
              <a:t>Market</a:t>
            </a:r>
          </a:p>
        </p:txBody>
      </p:sp>
      <p:sp>
        <p:nvSpPr>
          <p:cNvPr name="TextBox 40" id="40"/>
          <p:cNvSpPr txBox="true"/>
          <p:nvPr/>
        </p:nvSpPr>
        <p:spPr>
          <a:xfrm rot="0">
            <a:off x="2744251" y="6656887"/>
            <a:ext cx="6887830" cy="528668"/>
          </a:xfrm>
          <a:prstGeom prst="rect">
            <a:avLst/>
          </a:prstGeom>
        </p:spPr>
        <p:txBody>
          <a:bodyPr anchor="t" rtlCol="false" tIns="0" lIns="0" bIns="0" rIns="0">
            <a:spAutoFit/>
          </a:bodyPr>
          <a:lstStyle/>
          <a:p>
            <a:pPr algn="l">
              <a:lnSpc>
                <a:spcPts val="3806"/>
              </a:lnSpc>
              <a:spcBef>
                <a:spcPct val="0"/>
              </a:spcBef>
            </a:pPr>
            <a:r>
              <a:rPr lang="en-US" sz="2718">
                <a:solidFill>
                  <a:srgbClr val="1E302C"/>
                </a:solidFill>
                <a:latin typeface="ITC Franklin Gothic LT"/>
              </a:rPr>
              <a:t>Offerings</a:t>
            </a:r>
          </a:p>
        </p:txBody>
      </p:sp>
      <p:sp>
        <p:nvSpPr>
          <p:cNvPr name="TextBox 41" id="41"/>
          <p:cNvSpPr txBox="true"/>
          <p:nvPr/>
        </p:nvSpPr>
        <p:spPr>
          <a:xfrm rot="0">
            <a:off x="2744251" y="7178358"/>
            <a:ext cx="6887830" cy="528668"/>
          </a:xfrm>
          <a:prstGeom prst="rect">
            <a:avLst/>
          </a:prstGeom>
        </p:spPr>
        <p:txBody>
          <a:bodyPr anchor="t" rtlCol="false" tIns="0" lIns="0" bIns="0" rIns="0">
            <a:spAutoFit/>
          </a:bodyPr>
          <a:lstStyle/>
          <a:p>
            <a:pPr algn="l">
              <a:lnSpc>
                <a:spcPts val="3806"/>
              </a:lnSpc>
              <a:spcBef>
                <a:spcPct val="0"/>
              </a:spcBef>
            </a:pPr>
            <a:r>
              <a:rPr lang="en-US" sz="2718">
                <a:solidFill>
                  <a:srgbClr val="1E302C"/>
                </a:solidFill>
                <a:latin typeface="ITC Franklin Gothic LT"/>
              </a:rPr>
              <a:t>CRM proposals </a:t>
            </a:r>
          </a:p>
        </p:txBody>
      </p:sp>
      <p:sp>
        <p:nvSpPr>
          <p:cNvPr name="TextBox 42" id="42"/>
          <p:cNvSpPr txBox="true"/>
          <p:nvPr/>
        </p:nvSpPr>
        <p:spPr>
          <a:xfrm rot="0">
            <a:off x="2744251" y="7697500"/>
            <a:ext cx="6887830" cy="528668"/>
          </a:xfrm>
          <a:prstGeom prst="rect">
            <a:avLst/>
          </a:prstGeom>
        </p:spPr>
        <p:txBody>
          <a:bodyPr anchor="t" rtlCol="false" tIns="0" lIns="0" bIns="0" rIns="0">
            <a:spAutoFit/>
          </a:bodyPr>
          <a:lstStyle/>
          <a:p>
            <a:pPr algn="l">
              <a:lnSpc>
                <a:spcPts val="3806"/>
              </a:lnSpc>
              <a:spcBef>
                <a:spcPct val="0"/>
              </a:spcBef>
            </a:pPr>
            <a:r>
              <a:rPr lang="en-US" sz="2718">
                <a:solidFill>
                  <a:srgbClr val="1E302C"/>
                </a:solidFill>
                <a:latin typeface="ITC Franklin Gothic LT"/>
              </a:rPr>
              <a:t>Budget</a:t>
            </a:r>
          </a:p>
        </p:txBody>
      </p:sp>
      <p:sp>
        <p:nvSpPr>
          <p:cNvPr name="TextBox 43" id="43"/>
          <p:cNvSpPr txBox="true"/>
          <p:nvPr/>
        </p:nvSpPr>
        <p:spPr>
          <a:xfrm rot="0">
            <a:off x="2104292" y="5258755"/>
            <a:ext cx="371078" cy="295153"/>
          </a:xfrm>
          <a:prstGeom prst="rect">
            <a:avLst/>
          </a:prstGeom>
        </p:spPr>
        <p:txBody>
          <a:bodyPr anchor="t" rtlCol="false" tIns="0" lIns="0" bIns="0" rIns="0">
            <a:spAutoFit/>
          </a:bodyPr>
          <a:lstStyle/>
          <a:p>
            <a:pPr algn="ctr">
              <a:lnSpc>
                <a:spcPts val="2157"/>
              </a:lnSpc>
              <a:spcBef>
                <a:spcPct val="0"/>
              </a:spcBef>
            </a:pPr>
            <a:r>
              <a:rPr lang="en-US" sz="1540">
                <a:solidFill>
                  <a:srgbClr val="FFF7EF"/>
                </a:solidFill>
                <a:latin typeface="ITC Franklin Gothic LT"/>
              </a:rPr>
              <a:t>01</a:t>
            </a:r>
          </a:p>
        </p:txBody>
      </p:sp>
      <p:sp>
        <p:nvSpPr>
          <p:cNvPr name="TextBox 44" id="44"/>
          <p:cNvSpPr txBox="true"/>
          <p:nvPr/>
        </p:nvSpPr>
        <p:spPr>
          <a:xfrm rot="0">
            <a:off x="2744251" y="8176673"/>
            <a:ext cx="6887830" cy="528668"/>
          </a:xfrm>
          <a:prstGeom prst="rect">
            <a:avLst/>
          </a:prstGeom>
        </p:spPr>
        <p:txBody>
          <a:bodyPr anchor="t" rtlCol="false" tIns="0" lIns="0" bIns="0" rIns="0">
            <a:spAutoFit/>
          </a:bodyPr>
          <a:lstStyle/>
          <a:p>
            <a:pPr algn="l">
              <a:lnSpc>
                <a:spcPts val="3806"/>
              </a:lnSpc>
              <a:spcBef>
                <a:spcPct val="0"/>
              </a:spcBef>
            </a:pPr>
            <a:r>
              <a:rPr lang="en-US" sz="2718">
                <a:solidFill>
                  <a:srgbClr val="1E302C"/>
                </a:solidFill>
                <a:latin typeface="ITC Franklin Gothic LT"/>
              </a:rPr>
              <a:t>Q&amp;A</a:t>
            </a:r>
          </a:p>
        </p:txBody>
      </p:sp>
      <p:sp>
        <p:nvSpPr>
          <p:cNvPr name="TextBox 45" id="45"/>
          <p:cNvSpPr txBox="true"/>
          <p:nvPr/>
        </p:nvSpPr>
        <p:spPr>
          <a:xfrm rot="0">
            <a:off x="17259300" y="9664186"/>
            <a:ext cx="608310"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2/22</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7EF"/>
        </a:solidFill>
      </p:bgPr>
    </p:bg>
    <p:spTree>
      <p:nvGrpSpPr>
        <p:cNvPr id="1" name=""/>
        <p:cNvGrpSpPr/>
        <p:nvPr/>
      </p:nvGrpSpPr>
      <p:grpSpPr>
        <a:xfrm>
          <a:off x="0" y="0"/>
          <a:ext cx="0" cy="0"/>
          <a:chOff x="0" y="0"/>
          <a:chExt cx="0" cy="0"/>
        </a:xfrm>
      </p:grpSpPr>
      <p:grpSp>
        <p:nvGrpSpPr>
          <p:cNvPr name="Group 2" id="2"/>
          <p:cNvGrpSpPr/>
          <p:nvPr/>
        </p:nvGrpSpPr>
        <p:grpSpPr>
          <a:xfrm rot="0">
            <a:off x="4720458" y="3354192"/>
            <a:ext cx="3682523" cy="3682523"/>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p:spPr>
        </p:sp>
        <p:sp>
          <p:nvSpPr>
            <p:cNvPr name="TextBox 4" id="4"/>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700" y="4946499"/>
            <a:ext cx="2694390" cy="269439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p:spPr>
        </p:sp>
        <p:sp>
          <p:nvSpPr>
            <p:cNvPr name="TextBox 7" id="7"/>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6308150" y="5468468"/>
            <a:ext cx="2094831" cy="2094831"/>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028700" y="2510966"/>
            <a:ext cx="2094831" cy="209483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409136" y="3539145"/>
            <a:ext cx="5946429" cy="4962566"/>
          </a:xfrm>
          <a:custGeom>
            <a:avLst/>
            <a:gdLst/>
            <a:ahLst/>
            <a:cxnLst/>
            <a:rect r="r" b="b" t="t" l="l"/>
            <a:pathLst>
              <a:path h="4962566" w="5946429">
                <a:moveTo>
                  <a:pt x="0" y="0"/>
                </a:moveTo>
                <a:lnTo>
                  <a:pt x="5946429" y="0"/>
                </a:lnTo>
                <a:lnTo>
                  <a:pt x="5946429" y="4962565"/>
                </a:lnTo>
                <a:lnTo>
                  <a:pt x="0" y="49625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1028700" y="244016"/>
            <a:ext cx="16230600" cy="2066925"/>
          </a:xfrm>
          <a:prstGeom prst="rect">
            <a:avLst/>
          </a:prstGeom>
        </p:spPr>
        <p:txBody>
          <a:bodyPr anchor="t" rtlCol="false" tIns="0" lIns="0" bIns="0" rIns="0">
            <a:spAutoFit/>
          </a:bodyPr>
          <a:lstStyle/>
          <a:p>
            <a:pPr algn="l">
              <a:lnSpc>
                <a:spcPts val="16800"/>
              </a:lnSpc>
              <a:spcBef>
                <a:spcPct val="0"/>
              </a:spcBef>
            </a:pPr>
            <a:r>
              <a:rPr lang="en-US" sz="12000">
                <a:solidFill>
                  <a:srgbClr val="EE6B07"/>
                </a:solidFill>
                <a:latin typeface="League Gothic"/>
              </a:rPr>
              <a:t>FACTS ABOUT THE COMPANY</a:t>
            </a:r>
          </a:p>
        </p:txBody>
      </p:sp>
      <p:sp>
        <p:nvSpPr>
          <p:cNvPr name="Freeform 16" id="16"/>
          <p:cNvSpPr/>
          <p:nvPr/>
        </p:nvSpPr>
        <p:spPr>
          <a:xfrm flipH="false" flipV="false" rot="0">
            <a:off x="10018400" y="3010133"/>
            <a:ext cx="697868" cy="697868"/>
          </a:xfrm>
          <a:custGeom>
            <a:avLst/>
            <a:gdLst/>
            <a:ahLst/>
            <a:cxnLst/>
            <a:rect r="r" b="b" t="t" l="l"/>
            <a:pathLst>
              <a:path h="697868" w="697868">
                <a:moveTo>
                  <a:pt x="0" y="0"/>
                </a:moveTo>
                <a:lnTo>
                  <a:pt x="697868" y="0"/>
                </a:lnTo>
                <a:lnTo>
                  <a:pt x="697868" y="697868"/>
                </a:lnTo>
                <a:lnTo>
                  <a:pt x="0" y="6978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7" id="17"/>
          <p:cNvGrpSpPr/>
          <p:nvPr/>
        </p:nvGrpSpPr>
        <p:grpSpPr>
          <a:xfrm rot="0">
            <a:off x="10929057" y="3010133"/>
            <a:ext cx="6949932" cy="697868"/>
            <a:chOff x="0" y="0"/>
            <a:chExt cx="4047257" cy="406400"/>
          </a:xfrm>
        </p:grpSpPr>
        <p:sp>
          <p:nvSpPr>
            <p:cNvPr name="Freeform 18" id="18"/>
            <p:cNvSpPr/>
            <p:nvPr/>
          </p:nvSpPr>
          <p:spPr>
            <a:xfrm flipH="false" flipV="false" rot="0">
              <a:off x="0" y="0"/>
              <a:ext cx="4047257" cy="406400"/>
            </a:xfrm>
            <a:custGeom>
              <a:avLst/>
              <a:gdLst/>
              <a:ahLst/>
              <a:cxnLst/>
              <a:rect r="r" b="b" t="t" l="l"/>
              <a:pathLst>
                <a:path h="406400" w="4047257">
                  <a:moveTo>
                    <a:pt x="3844057" y="0"/>
                  </a:moveTo>
                  <a:cubicBezTo>
                    <a:pt x="3956282" y="0"/>
                    <a:pt x="4047257" y="90976"/>
                    <a:pt x="4047257" y="203200"/>
                  </a:cubicBezTo>
                  <a:cubicBezTo>
                    <a:pt x="4047257" y="315424"/>
                    <a:pt x="3956282" y="406400"/>
                    <a:pt x="3844057" y="406400"/>
                  </a:cubicBezTo>
                  <a:lnTo>
                    <a:pt x="203200" y="406400"/>
                  </a:lnTo>
                  <a:cubicBezTo>
                    <a:pt x="90976" y="406400"/>
                    <a:pt x="0" y="315424"/>
                    <a:pt x="0" y="203200"/>
                  </a:cubicBezTo>
                  <a:cubicBezTo>
                    <a:pt x="0" y="90976"/>
                    <a:pt x="90976" y="0"/>
                    <a:pt x="203200" y="0"/>
                  </a:cubicBezTo>
                  <a:close/>
                </a:path>
              </a:pathLst>
            </a:custGeom>
            <a:solidFill>
              <a:srgbClr val="FFF7EF"/>
            </a:solidFill>
            <a:ln w="19050" cap="sq">
              <a:solidFill>
                <a:srgbClr val="EE6B07"/>
              </a:solidFill>
              <a:prstDash val="solid"/>
              <a:miter/>
            </a:ln>
          </p:spPr>
        </p:sp>
        <p:sp>
          <p:nvSpPr>
            <p:cNvPr name="TextBox 19" id="19"/>
            <p:cNvSpPr txBox="true"/>
            <p:nvPr/>
          </p:nvSpPr>
          <p:spPr>
            <a:xfrm>
              <a:off x="0" y="-47625"/>
              <a:ext cx="4047257" cy="454025"/>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10018400" y="3908026"/>
            <a:ext cx="697868" cy="697868"/>
          </a:xfrm>
          <a:custGeom>
            <a:avLst/>
            <a:gdLst/>
            <a:ahLst/>
            <a:cxnLst/>
            <a:rect r="r" b="b" t="t" l="l"/>
            <a:pathLst>
              <a:path h="697868" w="697868">
                <a:moveTo>
                  <a:pt x="0" y="0"/>
                </a:moveTo>
                <a:lnTo>
                  <a:pt x="697868" y="0"/>
                </a:lnTo>
                <a:lnTo>
                  <a:pt x="697868" y="697868"/>
                </a:lnTo>
                <a:lnTo>
                  <a:pt x="0" y="6978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1" id="21"/>
          <p:cNvGrpSpPr/>
          <p:nvPr/>
        </p:nvGrpSpPr>
        <p:grpSpPr>
          <a:xfrm rot="0">
            <a:off x="10929057" y="3908026"/>
            <a:ext cx="6949932" cy="697868"/>
            <a:chOff x="0" y="0"/>
            <a:chExt cx="4047257" cy="406400"/>
          </a:xfrm>
        </p:grpSpPr>
        <p:sp>
          <p:nvSpPr>
            <p:cNvPr name="Freeform 22" id="22"/>
            <p:cNvSpPr/>
            <p:nvPr/>
          </p:nvSpPr>
          <p:spPr>
            <a:xfrm flipH="false" flipV="false" rot="0">
              <a:off x="0" y="0"/>
              <a:ext cx="4047257" cy="406400"/>
            </a:xfrm>
            <a:custGeom>
              <a:avLst/>
              <a:gdLst/>
              <a:ahLst/>
              <a:cxnLst/>
              <a:rect r="r" b="b" t="t" l="l"/>
              <a:pathLst>
                <a:path h="406400" w="4047257">
                  <a:moveTo>
                    <a:pt x="3844057" y="0"/>
                  </a:moveTo>
                  <a:cubicBezTo>
                    <a:pt x="3956282" y="0"/>
                    <a:pt x="4047257" y="90976"/>
                    <a:pt x="4047257" y="203200"/>
                  </a:cubicBezTo>
                  <a:cubicBezTo>
                    <a:pt x="4047257" y="315424"/>
                    <a:pt x="3956282" y="406400"/>
                    <a:pt x="3844057" y="406400"/>
                  </a:cubicBezTo>
                  <a:lnTo>
                    <a:pt x="203200" y="406400"/>
                  </a:lnTo>
                  <a:cubicBezTo>
                    <a:pt x="90976" y="406400"/>
                    <a:pt x="0" y="315424"/>
                    <a:pt x="0" y="203200"/>
                  </a:cubicBezTo>
                  <a:cubicBezTo>
                    <a:pt x="0" y="90976"/>
                    <a:pt x="90976" y="0"/>
                    <a:pt x="203200" y="0"/>
                  </a:cubicBezTo>
                  <a:close/>
                </a:path>
              </a:pathLst>
            </a:custGeom>
            <a:solidFill>
              <a:srgbClr val="FFF7EF"/>
            </a:solidFill>
            <a:ln w="19050" cap="sq">
              <a:solidFill>
                <a:srgbClr val="EE6B07"/>
              </a:solidFill>
              <a:prstDash val="solid"/>
              <a:miter/>
            </a:ln>
          </p:spPr>
        </p:sp>
        <p:sp>
          <p:nvSpPr>
            <p:cNvPr name="TextBox 23" id="23"/>
            <p:cNvSpPr txBox="true"/>
            <p:nvPr/>
          </p:nvSpPr>
          <p:spPr>
            <a:xfrm>
              <a:off x="0" y="-47625"/>
              <a:ext cx="4047257" cy="454025"/>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false" rot="0">
            <a:off x="10018400" y="4805919"/>
            <a:ext cx="697868" cy="697868"/>
          </a:xfrm>
          <a:custGeom>
            <a:avLst/>
            <a:gdLst/>
            <a:ahLst/>
            <a:cxnLst/>
            <a:rect r="r" b="b" t="t" l="l"/>
            <a:pathLst>
              <a:path h="697868" w="697868">
                <a:moveTo>
                  <a:pt x="0" y="0"/>
                </a:moveTo>
                <a:lnTo>
                  <a:pt x="697868" y="0"/>
                </a:lnTo>
                <a:lnTo>
                  <a:pt x="697868" y="697868"/>
                </a:lnTo>
                <a:lnTo>
                  <a:pt x="0" y="6978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5" id="25"/>
          <p:cNvGrpSpPr/>
          <p:nvPr/>
        </p:nvGrpSpPr>
        <p:grpSpPr>
          <a:xfrm rot="0">
            <a:off x="10929057" y="4805919"/>
            <a:ext cx="6949932" cy="697868"/>
            <a:chOff x="0" y="0"/>
            <a:chExt cx="4047257" cy="406400"/>
          </a:xfrm>
        </p:grpSpPr>
        <p:sp>
          <p:nvSpPr>
            <p:cNvPr name="Freeform 26" id="26"/>
            <p:cNvSpPr/>
            <p:nvPr/>
          </p:nvSpPr>
          <p:spPr>
            <a:xfrm flipH="false" flipV="false" rot="0">
              <a:off x="0" y="0"/>
              <a:ext cx="4047257" cy="406400"/>
            </a:xfrm>
            <a:custGeom>
              <a:avLst/>
              <a:gdLst/>
              <a:ahLst/>
              <a:cxnLst/>
              <a:rect r="r" b="b" t="t" l="l"/>
              <a:pathLst>
                <a:path h="406400" w="4047257">
                  <a:moveTo>
                    <a:pt x="3844057" y="0"/>
                  </a:moveTo>
                  <a:cubicBezTo>
                    <a:pt x="3956282" y="0"/>
                    <a:pt x="4047257" y="90976"/>
                    <a:pt x="4047257" y="203200"/>
                  </a:cubicBezTo>
                  <a:cubicBezTo>
                    <a:pt x="4047257" y="315424"/>
                    <a:pt x="3956282" y="406400"/>
                    <a:pt x="3844057" y="406400"/>
                  </a:cubicBezTo>
                  <a:lnTo>
                    <a:pt x="203200" y="406400"/>
                  </a:lnTo>
                  <a:cubicBezTo>
                    <a:pt x="90976" y="406400"/>
                    <a:pt x="0" y="315424"/>
                    <a:pt x="0" y="203200"/>
                  </a:cubicBezTo>
                  <a:cubicBezTo>
                    <a:pt x="0" y="90976"/>
                    <a:pt x="90976" y="0"/>
                    <a:pt x="203200" y="0"/>
                  </a:cubicBezTo>
                  <a:close/>
                </a:path>
              </a:pathLst>
            </a:custGeom>
            <a:solidFill>
              <a:srgbClr val="FFF7EF"/>
            </a:solidFill>
            <a:ln w="19050" cap="sq">
              <a:solidFill>
                <a:srgbClr val="EE6B07"/>
              </a:solidFill>
              <a:prstDash val="solid"/>
              <a:miter/>
            </a:ln>
          </p:spPr>
        </p:sp>
        <p:sp>
          <p:nvSpPr>
            <p:cNvPr name="TextBox 27" id="27"/>
            <p:cNvSpPr txBox="true"/>
            <p:nvPr/>
          </p:nvSpPr>
          <p:spPr>
            <a:xfrm>
              <a:off x="0" y="-47625"/>
              <a:ext cx="4047257" cy="454025"/>
            </a:xfrm>
            <a:prstGeom prst="rect">
              <a:avLst/>
            </a:prstGeom>
          </p:spPr>
          <p:txBody>
            <a:bodyPr anchor="ctr" rtlCol="false" tIns="50800" lIns="50800" bIns="50800" rIns="50800"/>
            <a:lstStyle/>
            <a:p>
              <a:pPr algn="ctr">
                <a:lnSpc>
                  <a:spcPts val="2659"/>
                </a:lnSpc>
              </a:pPr>
            </a:p>
          </p:txBody>
        </p:sp>
      </p:grpSp>
      <p:sp>
        <p:nvSpPr>
          <p:cNvPr name="Freeform 28" id="28"/>
          <p:cNvSpPr/>
          <p:nvPr/>
        </p:nvSpPr>
        <p:spPr>
          <a:xfrm flipH="false" flipV="false" rot="0">
            <a:off x="10018400" y="5703812"/>
            <a:ext cx="697868" cy="697868"/>
          </a:xfrm>
          <a:custGeom>
            <a:avLst/>
            <a:gdLst/>
            <a:ahLst/>
            <a:cxnLst/>
            <a:rect r="r" b="b" t="t" l="l"/>
            <a:pathLst>
              <a:path h="697868" w="697868">
                <a:moveTo>
                  <a:pt x="0" y="0"/>
                </a:moveTo>
                <a:lnTo>
                  <a:pt x="697868" y="0"/>
                </a:lnTo>
                <a:lnTo>
                  <a:pt x="697868" y="697869"/>
                </a:lnTo>
                <a:lnTo>
                  <a:pt x="0" y="6978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9" id="29"/>
          <p:cNvGrpSpPr/>
          <p:nvPr/>
        </p:nvGrpSpPr>
        <p:grpSpPr>
          <a:xfrm rot="0">
            <a:off x="10929057" y="5703812"/>
            <a:ext cx="6949932" cy="697868"/>
            <a:chOff x="0" y="0"/>
            <a:chExt cx="4047257" cy="406400"/>
          </a:xfrm>
        </p:grpSpPr>
        <p:sp>
          <p:nvSpPr>
            <p:cNvPr name="Freeform 30" id="30"/>
            <p:cNvSpPr/>
            <p:nvPr/>
          </p:nvSpPr>
          <p:spPr>
            <a:xfrm flipH="false" flipV="false" rot="0">
              <a:off x="0" y="0"/>
              <a:ext cx="4047257" cy="406400"/>
            </a:xfrm>
            <a:custGeom>
              <a:avLst/>
              <a:gdLst/>
              <a:ahLst/>
              <a:cxnLst/>
              <a:rect r="r" b="b" t="t" l="l"/>
              <a:pathLst>
                <a:path h="406400" w="4047257">
                  <a:moveTo>
                    <a:pt x="3844057" y="0"/>
                  </a:moveTo>
                  <a:cubicBezTo>
                    <a:pt x="3956282" y="0"/>
                    <a:pt x="4047257" y="90976"/>
                    <a:pt x="4047257" y="203200"/>
                  </a:cubicBezTo>
                  <a:cubicBezTo>
                    <a:pt x="4047257" y="315424"/>
                    <a:pt x="3956282" y="406400"/>
                    <a:pt x="3844057" y="406400"/>
                  </a:cubicBezTo>
                  <a:lnTo>
                    <a:pt x="203200" y="406400"/>
                  </a:lnTo>
                  <a:cubicBezTo>
                    <a:pt x="90976" y="406400"/>
                    <a:pt x="0" y="315424"/>
                    <a:pt x="0" y="203200"/>
                  </a:cubicBezTo>
                  <a:cubicBezTo>
                    <a:pt x="0" y="90976"/>
                    <a:pt x="90976" y="0"/>
                    <a:pt x="203200" y="0"/>
                  </a:cubicBezTo>
                  <a:close/>
                </a:path>
              </a:pathLst>
            </a:custGeom>
            <a:solidFill>
              <a:srgbClr val="FFF7EF"/>
            </a:solidFill>
            <a:ln w="19050" cap="sq">
              <a:solidFill>
                <a:srgbClr val="EE6B07"/>
              </a:solidFill>
              <a:prstDash val="solid"/>
              <a:miter/>
            </a:ln>
          </p:spPr>
        </p:sp>
        <p:sp>
          <p:nvSpPr>
            <p:cNvPr name="TextBox 31" id="31"/>
            <p:cNvSpPr txBox="true"/>
            <p:nvPr/>
          </p:nvSpPr>
          <p:spPr>
            <a:xfrm>
              <a:off x="0" y="-47625"/>
              <a:ext cx="4047257" cy="454025"/>
            </a:xfrm>
            <a:prstGeom prst="rect">
              <a:avLst/>
            </a:prstGeom>
          </p:spPr>
          <p:txBody>
            <a:bodyPr anchor="ctr" rtlCol="false" tIns="50800" lIns="50800" bIns="50800" rIns="50800"/>
            <a:lstStyle/>
            <a:p>
              <a:pPr algn="ctr">
                <a:lnSpc>
                  <a:spcPts val="2659"/>
                </a:lnSpc>
              </a:pPr>
            </a:p>
          </p:txBody>
        </p:sp>
      </p:grpSp>
      <p:sp>
        <p:nvSpPr>
          <p:cNvPr name="Freeform 32" id="32"/>
          <p:cNvSpPr/>
          <p:nvPr/>
        </p:nvSpPr>
        <p:spPr>
          <a:xfrm flipH="false" flipV="false" rot="0">
            <a:off x="10018400" y="6601706"/>
            <a:ext cx="697868" cy="697868"/>
          </a:xfrm>
          <a:custGeom>
            <a:avLst/>
            <a:gdLst/>
            <a:ahLst/>
            <a:cxnLst/>
            <a:rect r="r" b="b" t="t" l="l"/>
            <a:pathLst>
              <a:path h="697868" w="697868">
                <a:moveTo>
                  <a:pt x="0" y="0"/>
                </a:moveTo>
                <a:lnTo>
                  <a:pt x="697868" y="0"/>
                </a:lnTo>
                <a:lnTo>
                  <a:pt x="697868" y="697868"/>
                </a:lnTo>
                <a:lnTo>
                  <a:pt x="0" y="6978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33" id="33"/>
          <p:cNvGrpSpPr/>
          <p:nvPr/>
        </p:nvGrpSpPr>
        <p:grpSpPr>
          <a:xfrm rot="0">
            <a:off x="10929057" y="6601706"/>
            <a:ext cx="6949932" cy="697868"/>
            <a:chOff x="0" y="0"/>
            <a:chExt cx="4047257" cy="406400"/>
          </a:xfrm>
        </p:grpSpPr>
        <p:sp>
          <p:nvSpPr>
            <p:cNvPr name="Freeform 34" id="34"/>
            <p:cNvSpPr/>
            <p:nvPr/>
          </p:nvSpPr>
          <p:spPr>
            <a:xfrm flipH="false" flipV="false" rot="0">
              <a:off x="0" y="0"/>
              <a:ext cx="4047257" cy="406400"/>
            </a:xfrm>
            <a:custGeom>
              <a:avLst/>
              <a:gdLst/>
              <a:ahLst/>
              <a:cxnLst/>
              <a:rect r="r" b="b" t="t" l="l"/>
              <a:pathLst>
                <a:path h="406400" w="4047257">
                  <a:moveTo>
                    <a:pt x="3844057" y="0"/>
                  </a:moveTo>
                  <a:cubicBezTo>
                    <a:pt x="3956282" y="0"/>
                    <a:pt x="4047257" y="90976"/>
                    <a:pt x="4047257" y="203200"/>
                  </a:cubicBezTo>
                  <a:cubicBezTo>
                    <a:pt x="4047257" y="315424"/>
                    <a:pt x="3956282" y="406400"/>
                    <a:pt x="3844057" y="406400"/>
                  </a:cubicBezTo>
                  <a:lnTo>
                    <a:pt x="203200" y="406400"/>
                  </a:lnTo>
                  <a:cubicBezTo>
                    <a:pt x="90976" y="406400"/>
                    <a:pt x="0" y="315424"/>
                    <a:pt x="0" y="203200"/>
                  </a:cubicBezTo>
                  <a:cubicBezTo>
                    <a:pt x="0" y="90976"/>
                    <a:pt x="90976" y="0"/>
                    <a:pt x="203200" y="0"/>
                  </a:cubicBezTo>
                  <a:close/>
                </a:path>
              </a:pathLst>
            </a:custGeom>
            <a:solidFill>
              <a:srgbClr val="FFF7EF"/>
            </a:solidFill>
            <a:ln w="19050" cap="sq">
              <a:solidFill>
                <a:srgbClr val="EE6B07"/>
              </a:solidFill>
              <a:prstDash val="solid"/>
              <a:miter/>
            </a:ln>
          </p:spPr>
        </p:sp>
        <p:sp>
          <p:nvSpPr>
            <p:cNvPr name="TextBox 35" id="35"/>
            <p:cNvSpPr txBox="true"/>
            <p:nvPr/>
          </p:nvSpPr>
          <p:spPr>
            <a:xfrm>
              <a:off x="0" y="-47625"/>
              <a:ext cx="4047257" cy="454025"/>
            </a:xfrm>
            <a:prstGeom prst="rect">
              <a:avLst/>
            </a:prstGeom>
          </p:spPr>
          <p:txBody>
            <a:bodyPr anchor="ctr" rtlCol="false" tIns="50800" lIns="50800" bIns="50800" rIns="50800"/>
            <a:lstStyle/>
            <a:p>
              <a:pPr algn="ctr">
                <a:lnSpc>
                  <a:spcPts val="2659"/>
                </a:lnSpc>
              </a:pPr>
            </a:p>
          </p:txBody>
        </p:sp>
      </p:grpSp>
      <p:sp>
        <p:nvSpPr>
          <p:cNvPr name="Freeform 36" id="36"/>
          <p:cNvSpPr/>
          <p:nvPr/>
        </p:nvSpPr>
        <p:spPr>
          <a:xfrm flipH="false" flipV="false" rot="1627902">
            <a:off x="6457017" y="2664315"/>
            <a:ext cx="2254244" cy="971374"/>
          </a:xfrm>
          <a:custGeom>
            <a:avLst/>
            <a:gdLst/>
            <a:ahLst/>
            <a:cxnLst/>
            <a:rect r="r" b="b" t="t" l="l"/>
            <a:pathLst>
              <a:path h="971374" w="2254244">
                <a:moveTo>
                  <a:pt x="0" y="0"/>
                </a:moveTo>
                <a:lnTo>
                  <a:pt x="2254245" y="0"/>
                </a:lnTo>
                <a:lnTo>
                  <a:pt x="2254245" y="971374"/>
                </a:lnTo>
                <a:lnTo>
                  <a:pt x="0" y="9713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7" id="37"/>
          <p:cNvSpPr/>
          <p:nvPr/>
        </p:nvSpPr>
        <p:spPr>
          <a:xfrm flipH="true" flipV="false" rot="0">
            <a:off x="647819" y="5154853"/>
            <a:ext cx="1134412" cy="1211508"/>
          </a:xfrm>
          <a:custGeom>
            <a:avLst/>
            <a:gdLst/>
            <a:ahLst/>
            <a:cxnLst/>
            <a:rect r="r" b="b" t="t" l="l"/>
            <a:pathLst>
              <a:path h="1211508" w="1134412">
                <a:moveTo>
                  <a:pt x="1134412" y="0"/>
                </a:moveTo>
                <a:lnTo>
                  <a:pt x="0" y="0"/>
                </a:lnTo>
                <a:lnTo>
                  <a:pt x="0" y="1211508"/>
                </a:lnTo>
                <a:lnTo>
                  <a:pt x="1134412" y="1211508"/>
                </a:lnTo>
                <a:lnTo>
                  <a:pt x="1134412"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38" id="38"/>
          <p:cNvGrpSpPr/>
          <p:nvPr/>
        </p:nvGrpSpPr>
        <p:grpSpPr>
          <a:xfrm rot="0">
            <a:off x="-557510" y="9397109"/>
            <a:ext cx="19403020" cy="1779782"/>
            <a:chOff x="0" y="0"/>
            <a:chExt cx="5110260" cy="468749"/>
          </a:xfrm>
        </p:grpSpPr>
        <p:sp>
          <p:nvSpPr>
            <p:cNvPr name="Freeform 39" id="39"/>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40" id="40"/>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Freeform 41" id="41"/>
          <p:cNvSpPr/>
          <p:nvPr/>
        </p:nvSpPr>
        <p:spPr>
          <a:xfrm flipH="false" flipV="false" rot="0">
            <a:off x="647819" y="2393240"/>
            <a:ext cx="8796447" cy="6621145"/>
          </a:xfrm>
          <a:custGeom>
            <a:avLst/>
            <a:gdLst/>
            <a:ahLst/>
            <a:cxnLst/>
            <a:rect r="r" b="b" t="t" l="l"/>
            <a:pathLst>
              <a:path h="6621145" w="8796447">
                <a:moveTo>
                  <a:pt x="0" y="0"/>
                </a:moveTo>
                <a:lnTo>
                  <a:pt x="8796448" y="0"/>
                </a:lnTo>
                <a:lnTo>
                  <a:pt x="8796448" y="6621145"/>
                </a:lnTo>
                <a:lnTo>
                  <a:pt x="0" y="6621145"/>
                </a:lnTo>
                <a:lnTo>
                  <a:pt x="0" y="0"/>
                </a:lnTo>
                <a:close/>
              </a:path>
            </a:pathLst>
          </a:custGeom>
          <a:blipFill>
            <a:blip r:embed="rId10"/>
            <a:stretch>
              <a:fillRect l="-360" t="0" r="0" b="0"/>
            </a:stretch>
          </a:blipFill>
        </p:spPr>
      </p:sp>
      <p:sp>
        <p:nvSpPr>
          <p:cNvPr name="TextBox 42" id="42"/>
          <p:cNvSpPr txBox="true"/>
          <p:nvPr/>
        </p:nvSpPr>
        <p:spPr>
          <a:xfrm rot="0">
            <a:off x="11305629" y="3071021"/>
            <a:ext cx="6573360" cy="522739"/>
          </a:xfrm>
          <a:prstGeom prst="rect">
            <a:avLst/>
          </a:prstGeom>
        </p:spPr>
        <p:txBody>
          <a:bodyPr anchor="t" rtlCol="false" tIns="0" lIns="0" bIns="0" rIns="0">
            <a:spAutoFit/>
          </a:bodyPr>
          <a:lstStyle/>
          <a:p>
            <a:pPr algn="l">
              <a:lnSpc>
                <a:spcPts val="3817"/>
              </a:lnSpc>
              <a:spcBef>
                <a:spcPct val="0"/>
              </a:spcBef>
            </a:pPr>
            <a:r>
              <a:rPr lang="en-US" sz="2726">
                <a:solidFill>
                  <a:srgbClr val="1E302C"/>
                </a:solidFill>
                <a:latin typeface="ITC Franklin Gothic LT"/>
              </a:rPr>
              <a:t>Created in April 2024 </a:t>
            </a:r>
          </a:p>
        </p:txBody>
      </p:sp>
      <p:sp>
        <p:nvSpPr>
          <p:cNvPr name="TextBox 43" id="43"/>
          <p:cNvSpPr txBox="true"/>
          <p:nvPr/>
        </p:nvSpPr>
        <p:spPr>
          <a:xfrm rot="0">
            <a:off x="11305629" y="3969625"/>
            <a:ext cx="6573360" cy="522739"/>
          </a:xfrm>
          <a:prstGeom prst="rect">
            <a:avLst/>
          </a:prstGeom>
        </p:spPr>
        <p:txBody>
          <a:bodyPr anchor="t" rtlCol="false" tIns="0" lIns="0" bIns="0" rIns="0">
            <a:spAutoFit/>
          </a:bodyPr>
          <a:lstStyle/>
          <a:p>
            <a:pPr algn="l">
              <a:lnSpc>
                <a:spcPts val="3817"/>
              </a:lnSpc>
              <a:spcBef>
                <a:spcPct val="0"/>
              </a:spcBef>
            </a:pPr>
            <a:r>
              <a:rPr lang="en-US" sz="2726">
                <a:solidFill>
                  <a:srgbClr val="1E302C"/>
                </a:solidFill>
                <a:latin typeface="ITC Franklin Gothic LT"/>
              </a:rPr>
              <a:t>Funder: Amaury Leclercq</a:t>
            </a:r>
          </a:p>
        </p:txBody>
      </p:sp>
      <p:sp>
        <p:nvSpPr>
          <p:cNvPr name="TextBox 44" id="44"/>
          <p:cNvSpPr txBox="true"/>
          <p:nvPr/>
        </p:nvSpPr>
        <p:spPr>
          <a:xfrm rot="0">
            <a:off x="11305629" y="4867518"/>
            <a:ext cx="6573360" cy="522739"/>
          </a:xfrm>
          <a:prstGeom prst="rect">
            <a:avLst/>
          </a:prstGeom>
        </p:spPr>
        <p:txBody>
          <a:bodyPr anchor="t" rtlCol="false" tIns="0" lIns="0" bIns="0" rIns="0">
            <a:spAutoFit/>
          </a:bodyPr>
          <a:lstStyle/>
          <a:p>
            <a:pPr algn="l">
              <a:lnSpc>
                <a:spcPts val="3817"/>
              </a:lnSpc>
              <a:spcBef>
                <a:spcPct val="0"/>
              </a:spcBef>
            </a:pPr>
            <a:r>
              <a:rPr lang="en-US" sz="2726">
                <a:solidFill>
                  <a:srgbClr val="1E302C"/>
                </a:solidFill>
                <a:latin typeface="ITC Franklin Gothic LT"/>
              </a:rPr>
              <a:t>Startup</a:t>
            </a:r>
          </a:p>
        </p:txBody>
      </p:sp>
      <p:sp>
        <p:nvSpPr>
          <p:cNvPr name="TextBox 45" id="45"/>
          <p:cNvSpPr txBox="true"/>
          <p:nvPr/>
        </p:nvSpPr>
        <p:spPr>
          <a:xfrm rot="0">
            <a:off x="11305629" y="5765411"/>
            <a:ext cx="6573360" cy="522739"/>
          </a:xfrm>
          <a:prstGeom prst="rect">
            <a:avLst/>
          </a:prstGeom>
        </p:spPr>
        <p:txBody>
          <a:bodyPr anchor="t" rtlCol="false" tIns="0" lIns="0" bIns="0" rIns="0">
            <a:spAutoFit/>
          </a:bodyPr>
          <a:lstStyle/>
          <a:p>
            <a:pPr algn="l">
              <a:lnSpc>
                <a:spcPts val="3817"/>
              </a:lnSpc>
              <a:spcBef>
                <a:spcPct val="0"/>
              </a:spcBef>
            </a:pPr>
            <a:r>
              <a:rPr lang="en-US" sz="2726">
                <a:solidFill>
                  <a:srgbClr val="1E302C"/>
                </a:solidFill>
                <a:latin typeface="ITC Franklin Gothic LT"/>
              </a:rPr>
              <a:t>21 employees</a:t>
            </a:r>
          </a:p>
        </p:txBody>
      </p:sp>
      <p:sp>
        <p:nvSpPr>
          <p:cNvPr name="TextBox 46" id="46"/>
          <p:cNvSpPr txBox="true"/>
          <p:nvPr/>
        </p:nvSpPr>
        <p:spPr>
          <a:xfrm rot="0">
            <a:off x="11305629" y="6663304"/>
            <a:ext cx="6573360" cy="522739"/>
          </a:xfrm>
          <a:prstGeom prst="rect">
            <a:avLst/>
          </a:prstGeom>
        </p:spPr>
        <p:txBody>
          <a:bodyPr anchor="t" rtlCol="false" tIns="0" lIns="0" bIns="0" rIns="0">
            <a:spAutoFit/>
          </a:bodyPr>
          <a:lstStyle/>
          <a:p>
            <a:pPr algn="l">
              <a:lnSpc>
                <a:spcPts val="3817"/>
              </a:lnSpc>
              <a:spcBef>
                <a:spcPct val="0"/>
              </a:spcBef>
            </a:pPr>
            <a:r>
              <a:rPr lang="en-US" sz="2726">
                <a:solidFill>
                  <a:srgbClr val="1E302C"/>
                </a:solidFill>
                <a:latin typeface="ITC Franklin Gothic LT"/>
              </a:rPr>
              <a:t>Revenu: none</a:t>
            </a:r>
          </a:p>
        </p:txBody>
      </p:sp>
      <p:sp>
        <p:nvSpPr>
          <p:cNvPr name="TextBox 47" id="47"/>
          <p:cNvSpPr txBox="true"/>
          <p:nvPr/>
        </p:nvSpPr>
        <p:spPr>
          <a:xfrm rot="0">
            <a:off x="16990720" y="9661526"/>
            <a:ext cx="619026"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3/22</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7EF"/>
        </a:solidFill>
      </p:bgPr>
    </p:bg>
    <p:spTree>
      <p:nvGrpSpPr>
        <p:cNvPr id="1" name=""/>
        <p:cNvGrpSpPr/>
        <p:nvPr/>
      </p:nvGrpSpPr>
      <p:grpSpPr>
        <a:xfrm>
          <a:off x="0" y="0"/>
          <a:ext cx="0" cy="0"/>
          <a:chOff x="0" y="0"/>
          <a:chExt cx="0" cy="0"/>
        </a:xfrm>
      </p:grpSpPr>
      <p:grpSp>
        <p:nvGrpSpPr>
          <p:cNvPr name="Group 2" id="2"/>
          <p:cNvGrpSpPr/>
          <p:nvPr/>
        </p:nvGrpSpPr>
        <p:grpSpPr>
          <a:xfrm rot="0">
            <a:off x="-557510" y="9397109"/>
            <a:ext cx="19403020" cy="1779782"/>
            <a:chOff x="0" y="0"/>
            <a:chExt cx="5110260" cy="468749"/>
          </a:xfrm>
        </p:grpSpPr>
        <p:sp>
          <p:nvSpPr>
            <p:cNvPr name="Freeform 3" id="3"/>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4" id="4"/>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331200" y="2249805"/>
            <a:ext cx="15245599" cy="5682615"/>
          </a:xfrm>
          <a:prstGeom prst="rect">
            <a:avLst/>
          </a:prstGeom>
        </p:spPr>
        <p:txBody>
          <a:bodyPr anchor="t" rtlCol="false" tIns="0" lIns="0" bIns="0" rIns="0">
            <a:spAutoFit/>
          </a:bodyPr>
          <a:lstStyle/>
          <a:p>
            <a:pPr algn="ctr">
              <a:lnSpc>
                <a:spcPts val="7559"/>
              </a:lnSpc>
            </a:pPr>
            <a:r>
              <a:rPr lang="en-US" sz="5399">
                <a:solidFill>
                  <a:srgbClr val="EE6B07"/>
                </a:solidFill>
                <a:latin typeface="Canva Sans Bold"/>
              </a:rPr>
              <a:t>“In order to get a job in your new field, a worker will have to re-educate themselves. They will have to go through the whole process of </a:t>
            </a:r>
            <a:r>
              <a:rPr lang="en-US" sz="5399" u="sng">
                <a:solidFill>
                  <a:srgbClr val="EE6B07"/>
                </a:solidFill>
                <a:latin typeface="Canva Sans Bold"/>
                <a:hlinkClick r:id="rId2" tooltip="https://www.apollotechnical.com/5-tips-to-help-you-nail-your-virtual-interview/"/>
              </a:rPr>
              <a:t>applying for interviews</a:t>
            </a:r>
            <a:r>
              <a:rPr lang="en-US" sz="5399">
                <a:solidFill>
                  <a:srgbClr val="EE6B07"/>
                </a:solidFill>
                <a:latin typeface="Canva Sans Bold"/>
              </a:rPr>
              <a:t> and waiting for replies. It is not easy but it can be done !”</a:t>
            </a:r>
          </a:p>
        </p:txBody>
      </p:sp>
      <p:sp>
        <p:nvSpPr>
          <p:cNvPr name="TextBox 6" id="6"/>
          <p:cNvSpPr txBox="true"/>
          <p:nvPr/>
        </p:nvSpPr>
        <p:spPr>
          <a:xfrm rot="0">
            <a:off x="17259300" y="9669131"/>
            <a:ext cx="627658"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4/22</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FFF7EF"/>
        </a:solidFill>
      </p:bgPr>
    </p:bg>
    <p:spTree>
      <p:nvGrpSpPr>
        <p:cNvPr id="1" name=""/>
        <p:cNvGrpSpPr/>
        <p:nvPr/>
      </p:nvGrpSpPr>
      <p:grpSpPr>
        <a:xfrm>
          <a:off x="0" y="0"/>
          <a:ext cx="0" cy="0"/>
          <a:chOff x="0" y="0"/>
          <a:chExt cx="0" cy="0"/>
        </a:xfrm>
      </p:grpSpPr>
      <p:grpSp>
        <p:nvGrpSpPr>
          <p:cNvPr name="Group 2" id="2"/>
          <p:cNvGrpSpPr/>
          <p:nvPr/>
        </p:nvGrpSpPr>
        <p:grpSpPr>
          <a:xfrm rot="0">
            <a:off x="-557510" y="9397109"/>
            <a:ext cx="19403020" cy="1779782"/>
            <a:chOff x="0" y="0"/>
            <a:chExt cx="5110260" cy="468749"/>
          </a:xfrm>
        </p:grpSpPr>
        <p:sp>
          <p:nvSpPr>
            <p:cNvPr name="Freeform 3" id="3"/>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4" id="4"/>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028700" y="3351586"/>
            <a:ext cx="15937564" cy="4835540"/>
          </a:xfrm>
          <a:prstGeom prst="rect">
            <a:avLst/>
          </a:prstGeom>
        </p:spPr>
        <p:txBody>
          <a:bodyPr anchor="t" rtlCol="false" tIns="0" lIns="0" bIns="0" rIns="0">
            <a:spAutoFit/>
          </a:bodyPr>
          <a:lstStyle/>
          <a:p>
            <a:pPr algn="l" marL="593601" indent="-296800" lvl="1">
              <a:lnSpc>
                <a:spcPts val="3849"/>
              </a:lnSpc>
              <a:buFont typeface="Arial"/>
              <a:buChar char="•"/>
            </a:pPr>
            <a:r>
              <a:rPr lang="en-US" sz="2749">
                <a:solidFill>
                  <a:srgbClr val="1E302C"/>
                </a:solidFill>
                <a:latin typeface="Canva Sans"/>
              </a:rPr>
              <a:t>Job seekers often face challenges during interviews, leading to </a:t>
            </a:r>
            <a:r>
              <a:rPr lang="en-US" sz="2749">
                <a:solidFill>
                  <a:srgbClr val="1E302C"/>
                </a:solidFill>
                <a:latin typeface="Canva Sans Bold"/>
              </a:rPr>
              <a:t>missed opportunities</a:t>
            </a:r>
            <a:r>
              <a:rPr lang="en-US" sz="2749">
                <a:solidFill>
                  <a:srgbClr val="1E302C"/>
                </a:solidFill>
                <a:latin typeface="Canva Sans"/>
              </a:rPr>
              <a:t> and </a:t>
            </a:r>
            <a:r>
              <a:rPr lang="en-US" sz="2749">
                <a:solidFill>
                  <a:srgbClr val="1E302C"/>
                </a:solidFill>
                <a:latin typeface="Canva Sans Bold"/>
              </a:rPr>
              <a:t>prolonged job searches</a:t>
            </a:r>
            <a:r>
              <a:rPr lang="en-US" sz="2749">
                <a:solidFill>
                  <a:srgbClr val="1E302C"/>
                </a:solidFill>
                <a:latin typeface="Canva Sans"/>
              </a:rPr>
              <a:t>.</a:t>
            </a:r>
          </a:p>
          <a:p>
            <a:pPr algn="l">
              <a:lnSpc>
                <a:spcPts val="3849"/>
              </a:lnSpc>
            </a:pPr>
          </a:p>
          <a:p>
            <a:pPr algn="l" marL="593601" indent="-296800" lvl="1">
              <a:lnSpc>
                <a:spcPts val="3849"/>
              </a:lnSpc>
              <a:buFont typeface="Arial"/>
              <a:buChar char="•"/>
            </a:pPr>
            <a:r>
              <a:rPr lang="en-US" sz="2749">
                <a:solidFill>
                  <a:srgbClr val="1E302C"/>
                </a:solidFill>
                <a:latin typeface="Canva Sans"/>
              </a:rPr>
              <a:t>These challenges stem from a lack of </a:t>
            </a:r>
            <a:r>
              <a:rPr lang="en-US" sz="2749">
                <a:solidFill>
                  <a:srgbClr val="1E302C"/>
                </a:solidFill>
                <a:latin typeface="Canva Sans Bold"/>
              </a:rPr>
              <a:t>confidence</a:t>
            </a:r>
            <a:r>
              <a:rPr lang="en-US" sz="2749">
                <a:solidFill>
                  <a:srgbClr val="1E302C"/>
                </a:solidFill>
                <a:latin typeface="Canva Sans"/>
              </a:rPr>
              <a:t>, </a:t>
            </a:r>
            <a:r>
              <a:rPr lang="en-US" sz="2749">
                <a:solidFill>
                  <a:srgbClr val="1E302C"/>
                </a:solidFill>
                <a:latin typeface="Canva Sans Bold"/>
              </a:rPr>
              <a:t>preparation</a:t>
            </a:r>
            <a:r>
              <a:rPr lang="en-US" sz="2749">
                <a:solidFill>
                  <a:srgbClr val="1E302C"/>
                </a:solidFill>
                <a:latin typeface="Canva Sans"/>
              </a:rPr>
              <a:t> or understanding of effective interview strategies.</a:t>
            </a:r>
          </a:p>
          <a:p>
            <a:pPr algn="l">
              <a:lnSpc>
                <a:spcPts val="3849"/>
              </a:lnSpc>
            </a:pPr>
          </a:p>
          <a:p>
            <a:pPr algn="l" marL="593601" indent="-296800" lvl="1">
              <a:lnSpc>
                <a:spcPts val="3849"/>
              </a:lnSpc>
              <a:buFont typeface="Arial"/>
              <a:buChar char="•"/>
            </a:pPr>
            <a:r>
              <a:rPr lang="en-US" sz="2749">
                <a:solidFill>
                  <a:srgbClr val="1E302C"/>
                </a:solidFill>
                <a:latin typeface="Canva Sans"/>
              </a:rPr>
              <a:t>J</a:t>
            </a:r>
            <a:r>
              <a:rPr lang="en-US" sz="2749">
                <a:solidFill>
                  <a:srgbClr val="1E302C"/>
                </a:solidFill>
                <a:latin typeface="Canva Sans"/>
              </a:rPr>
              <a:t>ob seekers </a:t>
            </a:r>
            <a:r>
              <a:rPr lang="en-US" sz="2749">
                <a:solidFill>
                  <a:srgbClr val="1E302C"/>
                </a:solidFill>
                <a:latin typeface="Canva Sans Bold"/>
              </a:rPr>
              <a:t>struggle to present themselves effectively</a:t>
            </a:r>
            <a:r>
              <a:rPr lang="en-US" sz="2749">
                <a:solidFill>
                  <a:srgbClr val="1E302C"/>
                </a:solidFill>
                <a:latin typeface="Canva Sans"/>
              </a:rPr>
              <a:t> to potential employers, hindering their chances of securing employment.</a:t>
            </a:r>
          </a:p>
          <a:p>
            <a:pPr algn="l">
              <a:lnSpc>
                <a:spcPts val="3849"/>
              </a:lnSpc>
            </a:pPr>
          </a:p>
          <a:p>
            <a:pPr algn="l" marL="593601" indent="-296800" lvl="1">
              <a:lnSpc>
                <a:spcPts val="3849"/>
              </a:lnSpc>
              <a:buFont typeface="Arial"/>
              <a:buChar char="•"/>
            </a:pPr>
            <a:r>
              <a:rPr lang="en-US" sz="2749">
                <a:solidFill>
                  <a:srgbClr val="1E302C"/>
                </a:solidFill>
                <a:latin typeface="Canva Sans"/>
              </a:rPr>
              <a:t>A real need for solutions about succeeded interview, especially when economic Crisis</a:t>
            </a:r>
          </a:p>
        </p:txBody>
      </p:sp>
      <p:sp>
        <p:nvSpPr>
          <p:cNvPr name="TextBox 6" id="6"/>
          <p:cNvSpPr txBox="true"/>
          <p:nvPr/>
        </p:nvSpPr>
        <p:spPr>
          <a:xfrm rot="0">
            <a:off x="1028700" y="560391"/>
            <a:ext cx="13689153" cy="2572626"/>
          </a:xfrm>
          <a:prstGeom prst="rect">
            <a:avLst/>
          </a:prstGeom>
        </p:spPr>
        <p:txBody>
          <a:bodyPr anchor="t" rtlCol="false" tIns="0" lIns="0" bIns="0" rIns="0">
            <a:spAutoFit/>
          </a:bodyPr>
          <a:lstStyle/>
          <a:p>
            <a:pPr algn="l">
              <a:lnSpc>
                <a:spcPts val="20951"/>
              </a:lnSpc>
              <a:spcBef>
                <a:spcPct val="0"/>
              </a:spcBef>
            </a:pPr>
            <a:r>
              <a:rPr lang="en-US" sz="14965">
                <a:solidFill>
                  <a:srgbClr val="EE6B07"/>
                </a:solidFill>
                <a:latin typeface="League Gothic"/>
              </a:rPr>
              <a:t>PROBLEM/SITUATION</a:t>
            </a:r>
          </a:p>
        </p:txBody>
      </p:sp>
      <p:sp>
        <p:nvSpPr>
          <p:cNvPr name="TextBox 7" id="7"/>
          <p:cNvSpPr txBox="true"/>
          <p:nvPr/>
        </p:nvSpPr>
        <p:spPr>
          <a:xfrm rot="0">
            <a:off x="17259300" y="9669131"/>
            <a:ext cx="627658"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5/22</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FFF7EF"/>
        </a:solidFill>
      </p:bgPr>
    </p:bg>
    <p:spTree>
      <p:nvGrpSpPr>
        <p:cNvPr id="1" name=""/>
        <p:cNvGrpSpPr/>
        <p:nvPr/>
      </p:nvGrpSpPr>
      <p:grpSpPr>
        <a:xfrm>
          <a:off x="0" y="0"/>
          <a:ext cx="0" cy="0"/>
          <a:chOff x="0" y="0"/>
          <a:chExt cx="0" cy="0"/>
        </a:xfrm>
      </p:grpSpPr>
      <p:grpSp>
        <p:nvGrpSpPr>
          <p:cNvPr name="Group 2" id="2"/>
          <p:cNvGrpSpPr/>
          <p:nvPr/>
        </p:nvGrpSpPr>
        <p:grpSpPr>
          <a:xfrm rot="0">
            <a:off x="-557510" y="9397109"/>
            <a:ext cx="19403020" cy="1779782"/>
            <a:chOff x="0" y="0"/>
            <a:chExt cx="5110260" cy="468749"/>
          </a:xfrm>
        </p:grpSpPr>
        <p:sp>
          <p:nvSpPr>
            <p:cNvPr name="Freeform 3" id="3"/>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4" id="4"/>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028700" y="641645"/>
            <a:ext cx="12617183" cy="1919246"/>
          </a:xfrm>
          <a:prstGeom prst="rect">
            <a:avLst/>
          </a:prstGeom>
        </p:spPr>
        <p:txBody>
          <a:bodyPr anchor="t" rtlCol="false" tIns="0" lIns="0" bIns="0" rIns="0">
            <a:spAutoFit/>
          </a:bodyPr>
          <a:lstStyle/>
          <a:p>
            <a:pPr algn="l">
              <a:lnSpc>
                <a:spcPts val="15668"/>
              </a:lnSpc>
              <a:spcBef>
                <a:spcPct val="0"/>
              </a:spcBef>
            </a:pPr>
            <a:r>
              <a:rPr lang="en-US" sz="11191">
                <a:solidFill>
                  <a:srgbClr val="EE6B07"/>
                </a:solidFill>
                <a:latin typeface="League Gothic"/>
              </a:rPr>
              <a:t>HOW WE ORGANIZE</a:t>
            </a:r>
          </a:p>
        </p:txBody>
      </p:sp>
      <p:sp>
        <p:nvSpPr>
          <p:cNvPr name="TextBox 6" id="6"/>
          <p:cNvSpPr txBox="true"/>
          <p:nvPr/>
        </p:nvSpPr>
        <p:spPr>
          <a:xfrm rot="0">
            <a:off x="1575680" y="3176880"/>
            <a:ext cx="15683620" cy="4147773"/>
          </a:xfrm>
          <a:prstGeom prst="rect">
            <a:avLst/>
          </a:prstGeom>
        </p:spPr>
        <p:txBody>
          <a:bodyPr anchor="t" rtlCol="false" tIns="0" lIns="0" bIns="0" rIns="0">
            <a:spAutoFit/>
          </a:bodyPr>
          <a:lstStyle/>
          <a:p>
            <a:pPr algn="just" marL="853202" indent="-426601" lvl="1">
              <a:lnSpc>
                <a:spcPts val="5532"/>
              </a:lnSpc>
              <a:buFont typeface="Arial"/>
              <a:buChar char="•"/>
            </a:pPr>
            <a:r>
              <a:rPr lang="en-US" sz="3951">
                <a:solidFill>
                  <a:srgbClr val="1E302C"/>
                </a:solidFill>
                <a:latin typeface="Canva Sans Semi-Bold"/>
              </a:rPr>
              <a:t>Understanding the subject and the P</a:t>
            </a:r>
            <a:r>
              <a:rPr lang="en-US" sz="3951">
                <a:solidFill>
                  <a:srgbClr val="1E302C"/>
                </a:solidFill>
                <a:latin typeface="Canva Sans Bold"/>
              </a:rPr>
              <a:t>ain points</a:t>
            </a:r>
            <a:r>
              <a:rPr lang="en-US" sz="3951">
                <a:solidFill>
                  <a:srgbClr val="1E302C"/>
                </a:solidFill>
                <a:latin typeface="Canva Sans Semi-Bold"/>
              </a:rPr>
              <a:t> of consumer</a:t>
            </a:r>
          </a:p>
          <a:p>
            <a:pPr algn="just" marL="853202" indent="-426601" lvl="1">
              <a:lnSpc>
                <a:spcPts val="5532"/>
              </a:lnSpc>
              <a:buFont typeface="Arial"/>
              <a:buChar char="•"/>
            </a:pPr>
            <a:r>
              <a:rPr lang="en-US" sz="3951">
                <a:solidFill>
                  <a:srgbClr val="1E302C"/>
                </a:solidFill>
                <a:latin typeface="Canva Sans Semi-Bold"/>
              </a:rPr>
              <a:t>Market Segmentation and Persona Development </a:t>
            </a:r>
          </a:p>
          <a:p>
            <a:pPr algn="just" marL="853202" indent="-426601" lvl="1">
              <a:lnSpc>
                <a:spcPts val="5532"/>
              </a:lnSpc>
              <a:buFont typeface="Arial"/>
              <a:buChar char="•"/>
            </a:pPr>
            <a:r>
              <a:rPr lang="en-US" sz="3951">
                <a:solidFill>
                  <a:srgbClr val="1E302C"/>
                </a:solidFill>
                <a:latin typeface="Canva Sans Semi-Bold"/>
              </a:rPr>
              <a:t>Competitors Analysis</a:t>
            </a:r>
          </a:p>
          <a:p>
            <a:pPr algn="just" marL="853202" indent="-426601" lvl="1">
              <a:lnSpc>
                <a:spcPts val="5532"/>
              </a:lnSpc>
              <a:buFont typeface="Arial"/>
              <a:buChar char="•"/>
            </a:pPr>
            <a:r>
              <a:rPr lang="en-US" sz="3951">
                <a:solidFill>
                  <a:srgbClr val="1E302C"/>
                </a:solidFill>
                <a:latin typeface="Canva Sans Semi-Bold"/>
              </a:rPr>
              <a:t>Building our Model or Offering</a:t>
            </a:r>
          </a:p>
          <a:p>
            <a:pPr algn="just" marL="853202" indent="-426601" lvl="1">
              <a:lnSpc>
                <a:spcPts val="5532"/>
              </a:lnSpc>
              <a:buFont typeface="Arial"/>
              <a:buChar char="•"/>
            </a:pPr>
            <a:r>
              <a:rPr lang="en-US" sz="3951">
                <a:solidFill>
                  <a:srgbClr val="1E302C"/>
                </a:solidFill>
                <a:latin typeface="Canva Sans Semi-Bold"/>
              </a:rPr>
              <a:t>Client Communication Strategy</a:t>
            </a:r>
          </a:p>
          <a:p>
            <a:pPr algn="just">
              <a:lnSpc>
                <a:spcPts val="5532"/>
              </a:lnSpc>
            </a:pPr>
          </a:p>
        </p:txBody>
      </p:sp>
      <p:sp>
        <p:nvSpPr>
          <p:cNvPr name="TextBox 7" id="7"/>
          <p:cNvSpPr txBox="true"/>
          <p:nvPr/>
        </p:nvSpPr>
        <p:spPr>
          <a:xfrm rot="0">
            <a:off x="17232070" y="9669131"/>
            <a:ext cx="620415"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6/22</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7EF"/>
        </a:solidFill>
      </p:bgPr>
    </p:bg>
    <p:spTree>
      <p:nvGrpSpPr>
        <p:cNvPr id="1" name=""/>
        <p:cNvGrpSpPr/>
        <p:nvPr/>
      </p:nvGrpSpPr>
      <p:grpSpPr>
        <a:xfrm>
          <a:off x="0" y="0"/>
          <a:ext cx="0" cy="0"/>
          <a:chOff x="0" y="0"/>
          <a:chExt cx="0" cy="0"/>
        </a:xfrm>
      </p:grpSpPr>
      <p:sp>
        <p:nvSpPr>
          <p:cNvPr name="Freeform 2" id="2"/>
          <p:cNvSpPr/>
          <p:nvPr/>
        </p:nvSpPr>
        <p:spPr>
          <a:xfrm flipH="false" flipV="false" rot="0">
            <a:off x="6289594" y="6667744"/>
            <a:ext cx="1038105" cy="1108655"/>
          </a:xfrm>
          <a:custGeom>
            <a:avLst/>
            <a:gdLst/>
            <a:ahLst/>
            <a:cxnLst/>
            <a:rect r="r" b="b" t="t" l="l"/>
            <a:pathLst>
              <a:path h="1108655" w="1038105">
                <a:moveTo>
                  <a:pt x="0" y="0"/>
                </a:moveTo>
                <a:lnTo>
                  <a:pt x="1038105" y="0"/>
                </a:lnTo>
                <a:lnTo>
                  <a:pt x="1038105" y="1108655"/>
                </a:lnTo>
                <a:lnTo>
                  <a:pt x="0" y="11086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954727" y="-32689"/>
            <a:ext cx="14378546" cy="9086234"/>
          </a:xfrm>
          <a:custGeom>
            <a:avLst/>
            <a:gdLst/>
            <a:ahLst/>
            <a:cxnLst/>
            <a:rect r="r" b="b" t="t" l="l"/>
            <a:pathLst>
              <a:path h="9086234" w="14378546">
                <a:moveTo>
                  <a:pt x="0" y="0"/>
                </a:moveTo>
                <a:lnTo>
                  <a:pt x="14378546" y="0"/>
                </a:lnTo>
                <a:lnTo>
                  <a:pt x="14378546" y="9086234"/>
                </a:lnTo>
                <a:lnTo>
                  <a:pt x="0" y="9086234"/>
                </a:lnTo>
                <a:lnTo>
                  <a:pt x="0" y="0"/>
                </a:lnTo>
                <a:close/>
              </a:path>
            </a:pathLst>
          </a:custGeom>
          <a:blipFill>
            <a:blip r:embed="rId4"/>
            <a:stretch>
              <a:fillRect l="0" t="0" r="0" b="-17576"/>
            </a:stretch>
          </a:blipFill>
        </p:spPr>
      </p:sp>
      <p:grpSp>
        <p:nvGrpSpPr>
          <p:cNvPr name="Group 4" id="4"/>
          <p:cNvGrpSpPr/>
          <p:nvPr/>
        </p:nvGrpSpPr>
        <p:grpSpPr>
          <a:xfrm rot="0">
            <a:off x="-557510" y="9397109"/>
            <a:ext cx="19403020" cy="1779782"/>
            <a:chOff x="0" y="0"/>
            <a:chExt cx="5110260" cy="468749"/>
          </a:xfrm>
        </p:grpSpPr>
        <p:sp>
          <p:nvSpPr>
            <p:cNvPr name="Freeform 5" id="5"/>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6" id="6"/>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7" id="7"/>
          <p:cNvSpPr txBox="true"/>
          <p:nvPr/>
        </p:nvSpPr>
        <p:spPr>
          <a:xfrm rot="0">
            <a:off x="17217948" y="9669131"/>
            <a:ext cx="615553"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7/22</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7EF"/>
        </a:solidFill>
      </p:bgPr>
    </p:bg>
    <p:spTree>
      <p:nvGrpSpPr>
        <p:cNvPr id="1" name=""/>
        <p:cNvGrpSpPr/>
        <p:nvPr/>
      </p:nvGrpSpPr>
      <p:grpSpPr>
        <a:xfrm>
          <a:off x="0" y="0"/>
          <a:ext cx="0" cy="0"/>
          <a:chOff x="0" y="0"/>
          <a:chExt cx="0" cy="0"/>
        </a:xfrm>
      </p:grpSpPr>
      <p:grpSp>
        <p:nvGrpSpPr>
          <p:cNvPr name="Group 2" id="2"/>
          <p:cNvGrpSpPr/>
          <p:nvPr/>
        </p:nvGrpSpPr>
        <p:grpSpPr>
          <a:xfrm rot="0">
            <a:off x="4575041" y="5322804"/>
            <a:ext cx="3053192" cy="305319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p:spPr>
        </p:sp>
        <p:sp>
          <p:nvSpPr>
            <p:cNvPr name="TextBox 4" id="4"/>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700" y="5989554"/>
            <a:ext cx="2050916" cy="205091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AFA8">
                <a:alpha val="40000"/>
              </a:srgbClr>
            </a:solidFill>
          </p:spPr>
        </p:sp>
        <p:sp>
          <p:nvSpPr>
            <p:cNvPr name="TextBox 7" id="7"/>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966026" y="4677019"/>
            <a:ext cx="1565519" cy="1565519"/>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3792282" y="6716432"/>
            <a:ext cx="1565519" cy="1565519"/>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A160">
                <a:alpha val="40000"/>
              </a:srgbClr>
            </a:soli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1957934">
            <a:off x="6212558" y="4746560"/>
            <a:ext cx="1842335" cy="793879"/>
          </a:xfrm>
          <a:custGeom>
            <a:avLst/>
            <a:gdLst/>
            <a:ahLst/>
            <a:cxnLst/>
            <a:rect r="r" b="b" t="t" l="l"/>
            <a:pathLst>
              <a:path h="793879" w="1842335">
                <a:moveTo>
                  <a:pt x="0" y="0"/>
                </a:moveTo>
                <a:lnTo>
                  <a:pt x="1842335" y="0"/>
                </a:lnTo>
                <a:lnTo>
                  <a:pt x="1842335" y="793880"/>
                </a:lnTo>
                <a:lnTo>
                  <a:pt x="0" y="7938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true" flipV="false" rot="0">
            <a:off x="1053094" y="5044553"/>
            <a:ext cx="777604" cy="830451"/>
          </a:xfrm>
          <a:custGeom>
            <a:avLst/>
            <a:gdLst/>
            <a:ahLst/>
            <a:cxnLst/>
            <a:rect r="r" b="b" t="t" l="l"/>
            <a:pathLst>
              <a:path h="830451" w="777604">
                <a:moveTo>
                  <a:pt x="777604" y="0"/>
                </a:moveTo>
                <a:lnTo>
                  <a:pt x="0" y="0"/>
                </a:lnTo>
                <a:lnTo>
                  <a:pt x="0" y="830451"/>
                </a:lnTo>
                <a:lnTo>
                  <a:pt x="777604" y="830451"/>
                </a:lnTo>
                <a:lnTo>
                  <a:pt x="77760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6289594" y="6667744"/>
            <a:ext cx="1038105" cy="1108655"/>
          </a:xfrm>
          <a:custGeom>
            <a:avLst/>
            <a:gdLst/>
            <a:ahLst/>
            <a:cxnLst/>
            <a:rect r="r" b="b" t="t" l="l"/>
            <a:pathLst>
              <a:path h="1108655" w="1038105">
                <a:moveTo>
                  <a:pt x="0" y="0"/>
                </a:moveTo>
                <a:lnTo>
                  <a:pt x="1038105" y="0"/>
                </a:lnTo>
                <a:lnTo>
                  <a:pt x="1038105" y="1108655"/>
                </a:lnTo>
                <a:lnTo>
                  <a:pt x="0" y="11086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1028700" y="4491972"/>
            <a:ext cx="14602340" cy="3884024"/>
          </a:xfrm>
          <a:custGeom>
            <a:avLst/>
            <a:gdLst/>
            <a:ahLst/>
            <a:cxnLst/>
            <a:rect r="r" b="b" t="t" l="l"/>
            <a:pathLst>
              <a:path h="3884024" w="14602340">
                <a:moveTo>
                  <a:pt x="0" y="0"/>
                </a:moveTo>
                <a:lnTo>
                  <a:pt x="14602340" y="0"/>
                </a:lnTo>
                <a:lnTo>
                  <a:pt x="14602340" y="3884024"/>
                </a:lnTo>
                <a:lnTo>
                  <a:pt x="0" y="3884024"/>
                </a:lnTo>
                <a:lnTo>
                  <a:pt x="0" y="0"/>
                </a:lnTo>
                <a:close/>
              </a:path>
            </a:pathLst>
          </a:custGeom>
          <a:blipFill>
            <a:blip r:embed="rId8"/>
            <a:stretch>
              <a:fillRect l="0" t="0" r="0" b="0"/>
            </a:stretch>
          </a:blipFill>
        </p:spPr>
      </p:sp>
      <p:grpSp>
        <p:nvGrpSpPr>
          <p:cNvPr name="Group 18" id="18"/>
          <p:cNvGrpSpPr/>
          <p:nvPr/>
        </p:nvGrpSpPr>
        <p:grpSpPr>
          <a:xfrm rot="0">
            <a:off x="3345220" y="5471962"/>
            <a:ext cx="2342264" cy="3086100"/>
            <a:chOff x="0" y="0"/>
            <a:chExt cx="616892" cy="812800"/>
          </a:xfrm>
        </p:grpSpPr>
        <p:sp>
          <p:nvSpPr>
            <p:cNvPr name="Freeform 19" id="19"/>
            <p:cNvSpPr/>
            <p:nvPr/>
          </p:nvSpPr>
          <p:spPr>
            <a:xfrm flipH="false" flipV="false" rot="0">
              <a:off x="0" y="0"/>
              <a:ext cx="616892" cy="812800"/>
            </a:xfrm>
            <a:custGeom>
              <a:avLst/>
              <a:gdLst/>
              <a:ahLst/>
              <a:cxnLst/>
              <a:rect r="r" b="b" t="t" l="l"/>
              <a:pathLst>
                <a:path h="812800" w="616892">
                  <a:moveTo>
                    <a:pt x="308446" y="0"/>
                  </a:moveTo>
                  <a:cubicBezTo>
                    <a:pt x="138096" y="0"/>
                    <a:pt x="0" y="181951"/>
                    <a:pt x="0" y="406400"/>
                  </a:cubicBezTo>
                  <a:cubicBezTo>
                    <a:pt x="0" y="630849"/>
                    <a:pt x="138096" y="812800"/>
                    <a:pt x="308446" y="812800"/>
                  </a:cubicBezTo>
                  <a:cubicBezTo>
                    <a:pt x="478796" y="812800"/>
                    <a:pt x="616892" y="630849"/>
                    <a:pt x="616892" y="406400"/>
                  </a:cubicBezTo>
                  <a:cubicBezTo>
                    <a:pt x="616892" y="181951"/>
                    <a:pt x="478796" y="0"/>
                    <a:pt x="308446" y="0"/>
                  </a:cubicBezTo>
                  <a:close/>
                </a:path>
              </a:pathLst>
            </a:custGeom>
            <a:solidFill>
              <a:srgbClr val="000000">
                <a:alpha val="0"/>
              </a:srgbClr>
            </a:solidFill>
            <a:ln w="104775" cap="sq">
              <a:solidFill>
                <a:srgbClr val="000000"/>
              </a:solidFill>
              <a:prstDash val="sysDot"/>
              <a:miter/>
            </a:ln>
          </p:spPr>
        </p:sp>
        <p:sp>
          <p:nvSpPr>
            <p:cNvPr name="TextBox 20" id="20"/>
            <p:cNvSpPr txBox="true"/>
            <p:nvPr/>
          </p:nvSpPr>
          <p:spPr>
            <a:xfrm>
              <a:off x="57834" y="28575"/>
              <a:ext cx="501225" cy="708025"/>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1028700" y="641645"/>
            <a:ext cx="7092683" cy="1919246"/>
          </a:xfrm>
          <a:prstGeom prst="rect">
            <a:avLst/>
          </a:prstGeom>
        </p:spPr>
        <p:txBody>
          <a:bodyPr anchor="t" rtlCol="false" tIns="0" lIns="0" bIns="0" rIns="0">
            <a:spAutoFit/>
          </a:bodyPr>
          <a:lstStyle/>
          <a:p>
            <a:pPr algn="l">
              <a:lnSpc>
                <a:spcPts val="15668"/>
              </a:lnSpc>
              <a:spcBef>
                <a:spcPct val="0"/>
              </a:spcBef>
            </a:pPr>
            <a:r>
              <a:rPr lang="en-US" sz="11191">
                <a:solidFill>
                  <a:srgbClr val="EE6B07"/>
                </a:solidFill>
                <a:latin typeface="League Gothic"/>
              </a:rPr>
              <a:t>MARKET SEGMENT</a:t>
            </a:r>
          </a:p>
        </p:txBody>
      </p:sp>
      <p:sp>
        <p:nvSpPr>
          <p:cNvPr name="AutoShape 22" id="22"/>
          <p:cNvSpPr/>
          <p:nvPr/>
        </p:nvSpPr>
        <p:spPr>
          <a:xfrm flipH="true">
            <a:off x="5687484" y="2920353"/>
            <a:ext cx="5530153" cy="4094659"/>
          </a:xfrm>
          <a:prstGeom prst="line">
            <a:avLst/>
          </a:prstGeom>
          <a:ln cap="flat" w="38100">
            <a:solidFill>
              <a:srgbClr val="000000"/>
            </a:solidFill>
            <a:prstDash val="solid"/>
            <a:headEnd type="none" len="sm" w="sm"/>
            <a:tailEnd type="arrow" len="sm" w="med"/>
          </a:ln>
        </p:spPr>
      </p:sp>
      <p:sp>
        <p:nvSpPr>
          <p:cNvPr name="TextBox 23" id="23"/>
          <p:cNvSpPr txBox="true"/>
          <p:nvPr/>
        </p:nvSpPr>
        <p:spPr>
          <a:xfrm rot="0">
            <a:off x="9246268" y="2064186"/>
            <a:ext cx="4946657" cy="856167"/>
          </a:xfrm>
          <a:prstGeom prst="rect">
            <a:avLst/>
          </a:prstGeom>
        </p:spPr>
        <p:txBody>
          <a:bodyPr anchor="t" rtlCol="false" tIns="0" lIns="0" bIns="0" rIns="0">
            <a:spAutoFit/>
          </a:bodyPr>
          <a:lstStyle/>
          <a:p>
            <a:pPr algn="ctr">
              <a:lnSpc>
                <a:spcPts val="6388"/>
              </a:lnSpc>
              <a:spcBef>
                <a:spcPct val="0"/>
              </a:spcBef>
            </a:pPr>
            <a:r>
              <a:rPr lang="en-US" sz="4562">
                <a:solidFill>
                  <a:srgbClr val="000000"/>
                </a:solidFill>
                <a:latin typeface="ITC Franklin Gothic LT"/>
              </a:rPr>
              <a:t>First Target Market </a:t>
            </a:r>
          </a:p>
        </p:txBody>
      </p:sp>
      <p:grpSp>
        <p:nvGrpSpPr>
          <p:cNvPr name="Group 24" id="24"/>
          <p:cNvGrpSpPr/>
          <p:nvPr/>
        </p:nvGrpSpPr>
        <p:grpSpPr>
          <a:xfrm rot="0">
            <a:off x="-557510" y="9397109"/>
            <a:ext cx="19403020" cy="1779782"/>
            <a:chOff x="0" y="0"/>
            <a:chExt cx="5110260" cy="468749"/>
          </a:xfrm>
        </p:grpSpPr>
        <p:sp>
          <p:nvSpPr>
            <p:cNvPr name="Freeform 25" id="25"/>
            <p:cNvSpPr/>
            <p:nvPr/>
          </p:nvSpPr>
          <p:spPr>
            <a:xfrm flipH="false" flipV="false" rot="0">
              <a:off x="0" y="0"/>
              <a:ext cx="5110261" cy="468749"/>
            </a:xfrm>
            <a:custGeom>
              <a:avLst/>
              <a:gdLst/>
              <a:ahLst/>
              <a:cxnLst/>
              <a:rect r="r" b="b" t="t" l="l"/>
              <a:pathLst>
                <a:path h="468749" w="5110261">
                  <a:moveTo>
                    <a:pt x="0" y="0"/>
                  </a:moveTo>
                  <a:lnTo>
                    <a:pt x="5110261" y="0"/>
                  </a:lnTo>
                  <a:lnTo>
                    <a:pt x="5110261" y="468749"/>
                  </a:lnTo>
                  <a:lnTo>
                    <a:pt x="0" y="468749"/>
                  </a:lnTo>
                  <a:close/>
                </a:path>
              </a:pathLst>
            </a:custGeom>
            <a:solidFill>
              <a:srgbClr val="8DAFA8"/>
            </a:solidFill>
          </p:spPr>
        </p:sp>
        <p:sp>
          <p:nvSpPr>
            <p:cNvPr name="TextBox 26" id="26"/>
            <p:cNvSpPr txBox="true"/>
            <p:nvPr/>
          </p:nvSpPr>
          <p:spPr>
            <a:xfrm>
              <a:off x="0" y="-47625"/>
              <a:ext cx="5110260" cy="516374"/>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17254141" y="9669131"/>
            <a:ext cx="625872" cy="33274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Bernoru"/>
              </a:rPr>
              <a:t>8/22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DAGDN1F0tSg</dc:identifier>
  <dcterms:modified xsi:type="dcterms:W3CDTF">2011-08-01T06:04:30Z</dcterms:modified>
  <cp:revision>1</cp:revision>
  <dc:title>George</dc:title>
</cp:coreProperties>
</file>