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5"/>
    <p:sldId id="257" r:id="rId66"/>
    <p:sldId id="258" r:id="rId67"/>
    <p:sldId id="259" r:id="rId68"/>
    <p:sldId id="260" r:id="rId69"/>
    <p:sldId id="261" r:id="rId70"/>
    <p:sldId id="262" r:id="rId71"/>
    <p:sldId id="263" r:id="rId72"/>
    <p:sldId id="264" r:id="rId73"/>
    <p:sldId id="265" r:id="rId74"/>
    <p:sldId id="266" r:id="rId75"/>
    <p:sldId id="267" r:id="rId76"/>
    <p:sldId id="268" r:id="rId77"/>
    <p:sldId id="269" r:id="rId78"/>
    <p:sldId id="270" r:id="rId79"/>
    <p:sldId id="271" r:id="rId80"/>
    <p:sldId id="272" r:id="rId81"/>
    <p:sldId id="273" r:id="rId82"/>
    <p:sldId id="274" r:id="rId83"/>
  </p:sldIdLst>
  <p:sldSz cx="18288000" cy="10287000"/>
  <p:notesSz cx="6858000" cy="9144000"/>
  <p:embeddedFontLst>
    <p:embeddedFont>
      <p:font typeface="League Gothic" charset="1" panose="00000500000000000000"/>
      <p:regular r:id="rId6"/>
    </p:embeddedFont>
    <p:embeddedFont>
      <p:font typeface="League Gothic Italics" charset="1" panose="000005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Cormorant Garamond" charset="1" panose="00000500000000000000"/>
      <p:regular r:id="rId12"/>
    </p:embeddedFont>
    <p:embeddedFont>
      <p:font typeface="Cormorant Garamond Bold" charset="1" panose="00000800000000000000"/>
      <p:regular r:id="rId13"/>
    </p:embeddedFont>
    <p:embeddedFont>
      <p:font typeface="Cormorant Garamond Italics" charset="1" panose="00000500000000000000"/>
      <p:regular r:id="rId14"/>
    </p:embeddedFont>
    <p:embeddedFont>
      <p:font typeface="Cormorant Garamond Bold Italics" charset="1" panose="00000800000000000000"/>
      <p:regular r:id="rId15"/>
    </p:embeddedFont>
    <p:embeddedFont>
      <p:font typeface="Cormorant Garamond Light" charset="1" panose="00000400000000000000"/>
      <p:regular r:id="rId16"/>
    </p:embeddedFont>
    <p:embeddedFont>
      <p:font typeface="Cormorant Garamond Light Italics" charset="1" panose="00000400000000000000"/>
      <p:regular r:id="rId17"/>
    </p:embeddedFont>
    <p:embeddedFont>
      <p:font typeface="Cormorant Garamond Medium" charset="1" panose="00000600000000000000"/>
      <p:regular r:id="rId18"/>
    </p:embeddedFont>
    <p:embeddedFont>
      <p:font typeface="Cormorant Garamond Medium Italics" charset="1" panose="00000600000000000000"/>
      <p:regular r:id="rId19"/>
    </p:embeddedFont>
    <p:embeddedFont>
      <p:font typeface="Cormorant Garamond Semi-Bold" charset="1" panose="00000700000000000000"/>
      <p:regular r:id="rId20"/>
    </p:embeddedFont>
    <p:embeddedFont>
      <p:font typeface="Cormorant Garamond Semi-Bold Italics" charset="1" panose="00000700000000000000"/>
      <p:regular r:id="rId21"/>
    </p:embeddedFont>
    <p:embeddedFont>
      <p:font typeface="Canva Sans" charset="1" panose="020B0503030501040103"/>
      <p:regular r:id="rId22"/>
    </p:embeddedFont>
    <p:embeddedFont>
      <p:font typeface="Canva Sans Bold" charset="1" panose="020B0803030501040103"/>
      <p:regular r:id="rId23"/>
    </p:embeddedFont>
    <p:embeddedFont>
      <p:font typeface="Canva Sans Italics" charset="1" panose="020B0503030501040103"/>
      <p:regular r:id="rId24"/>
    </p:embeddedFont>
    <p:embeddedFont>
      <p:font typeface="Canva Sans Bold Italics" charset="1" panose="020B0803030501040103"/>
      <p:regular r:id="rId25"/>
    </p:embeddedFont>
    <p:embeddedFont>
      <p:font typeface="Canva Sans Medium" charset="1" panose="020B0603030501040103"/>
      <p:regular r:id="rId26"/>
    </p:embeddedFont>
    <p:embeddedFont>
      <p:font typeface="Canva Sans Medium Italics" charset="1" panose="020B0603030501040103"/>
      <p:regular r:id="rId27"/>
    </p:embeddedFont>
    <p:embeddedFont>
      <p:font typeface="Quicksand" charset="1" panose="00000000000000000000"/>
      <p:regular r:id="rId28"/>
    </p:embeddedFont>
    <p:embeddedFont>
      <p:font typeface="Quicksand Bold" charset="1" panose="00000000000000000000"/>
      <p:regular r:id="rId29"/>
    </p:embeddedFont>
    <p:embeddedFont>
      <p:font typeface="Quicksand Light" charset="1" panose="00000000000000000000"/>
      <p:regular r:id="rId30"/>
    </p:embeddedFont>
    <p:embeddedFont>
      <p:font typeface="Quicksand Medium" charset="1" panose="00000000000000000000"/>
      <p:regular r:id="rId31"/>
    </p:embeddedFont>
    <p:embeddedFont>
      <p:font typeface="Quicksand Semi-Bold" charset="1" panose="00000000000000000000"/>
      <p:regular r:id="rId32"/>
    </p:embeddedFont>
    <p:embeddedFont>
      <p:font typeface="Open Sauce" charset="1" panose="00000500000000000000"/>
      <p:regular r:id="rId33"/>
    </p:embeddedFont>
    <p:embeddedFont>
      <p:font typeface="Open Sauce Bold" charset="1" panose="00000800000000000000"/>
      <p:regular r:id="rId34"/>
    </p:embeddedFont>
    <p:embeddedFont>
      <p:font typeface="Open Sauce Italics" charset="1" panose="00000500000000000000"/>
      <p:regular r:id="rId35"/>
    </p:embeddedFont>
    <p:embeddedFont>
      <p:font typeface="Open Sauce Bold Italics" charset="1" panose="00000800000000000000"/>
      <p:regular r:id="rId36"/>
    </p:embeddedFont>
    <p:embeddedFont>
      <p:font typeface="Open Sauce Light" charset="1" panose="00000400000000000000"/>
      <p:regular r:id="rId37"/>
    </p:embeddedFont>
    <p:embeddedFont>
      <p:font typeface="Open Sauce Light Italics" charset="1" panose="00000400000000000000"/>
      <p:regular r:id="rId38"/>
    </p:embeddedFont>
    <p:embeddedFont>
      <p:font typeface="Open Sauce Medium" charset="1" panose="00000600000000000000"/>
      <p:regular r:id="rId39"/>
    </p:embeddedFont>
    <p:embeddedFont>
      <p:font typeface="Open Sauce Medium Italics" charset="1" panose="00000600000000000000"/>
      <p:regular r:id="rId40"/>
    </p:embeddedFont>
    <p:embeddedFont>
      <p:font typeface="Open Sauce Semi-Bold" charset="1" panose="00000700000000000000"/>
      <p:regular r:id="rId41"/>
    </p:embeddedFont>
    <p:embeddedFont>
      <p:font typeface="Open Sauce Semi-Bold Italics" charset="1" panose="00000700000000000000"/>
      <p:regular r:id="rId42"/>
    </p:embeddedFont>
    <p:embeddedFont>
      <p:font typeface="Open Sauce Heavy" charset="1" panose="00000A00000000000000"/>
      <p:regular r:id="rId43"/>
    </p:embeddedFont>
    <p:embeddedFont>
      <p:font typeface="Open Sauce Heavy Italics" charset="1" panose="00000A00000000000000"/>
      <p:regular r:id="rId44"/>
    </p:embeddedFont>
    <p:embeddedFont>
      <p:font typeface="Open Sans 1" charset="1" panose="020B0606030504020204"/>
      <p:regular r:id="rId45"/>
    </p:embeddedFont>
    <p:embeddedFont>
      <p:font typeface="Open Sans 1 Bold" charset="1" panose="020B0806030504020204"/>
      <p:regular r:id="rId46"/>
    </p:embeddedFont>
    <p:embeddedFont>
      <p:font typeface="Open Sans 1 Italics" charset="1" panose="020B0606030504020204"/>
      <p:regular r:id="rId47"/>
    </p:embeddedFont>
    <p:embeddedFont>
      <p:font typeface="Open Sans 1 Bold Italics" charset="1" panose="020B0806030504020204"/>
      <p:regular r:id="rId48"/>
    </p:embeddedFont>
    <p:embeddedFont>
      <p:font typeface="Open Sans 1 Light" charset="1" panose="020B0306030504020204"/>
      <p:regular r:id="rId49"/>
    </p:embeddedFont>
    <p:embeddedFont>
      <p:font typeface="Open Sans 1 Light Italics" charset="1" panose="020B0306030504020204"/>
      <p:regular r:id="rId50"/>
    </p:embeddedFont>
    <p:embeddedFont>
      <p:font typeface="Open Sans 1 Ultra-Bold" charset="1" panose="00000000000000000000"/>
      <p:regular r:id="rId51"/>
    </p:embeddedFont>
    <p:embeddedFont>
      <p:font typeface="Open Sans 1 Ultra-Bold Italics" charset="1" panose="00000000000000000000"/>
      <p:regular r:id="rId52"/>
    </p:embeddedFont>
    <p:embeddedFont>
      <p:font typeface="Open Sans 2" charset="1" panose="00000000000000000000"/>
      <p:regular r:id="rId53"/>
    </p:embeddedFont>
    <p:embeddedFont>
      <p:font typeface="Open Sans 2 Bold" charset="1" panose="00000000000000000000"/>
      <p:regular r:id="rId54"/>
    </p:embeddedFont>
    <p:embeddedFont>
      <p:font typeface="Open Sans 2 Italics" charset="1" panose="00000000000000000000"/>
      <p:regular r:id="rId55"/>
    </p:embeddedFont>
    <p:embeddedFont>
      <p:font typeface="Open Sans 2 Bold Italics" charset="1" panose="00000000000000000000"/>
      <p:regular r:id="rId56"/>
    </p:embeddedFont>
    <p:embeddedFont>
      <p:font typeface="Open Sans 2 Light" charset="1" panose="00000000000000000000"/>
      <p:regular r:id="rId57"/>
    </p:embeddedFont>
    <p:embeddedFont>
      <p:font typeface="Open Sans 2 Light Italics" charset="1" panose="00000000000000000000"/>
      <p:regular r:id="rId58"/>
    </p:embeddedFont>
    <p:embeddedFont>
      <p:font typeface="Open Sans 2 Medium" charset="1" panose="00000000000000000000"/>
      <p:regular r:id="rId59"/>
    </p:embeddedFont>
    <p:embeddedFont>
      <p:font typeface="Open Sans 2 Medium Italics" charset="1" panose="00000000000000000000"/>
      <p:regular r:id="rId60"/>
    </p:embeddedFont>
    <p:embeddedFont>
      <p:font typeface="Open Sans 2 Semi-Bold" charset="1" panose="00000000000000000000"/>
      <p:regular r:id="rId61"/>
    </p:embeddedFont>
    <p:embeddedFont>
      <p:font typeface="Open Sans 2 Semi-Bold Italics" charset="1" panose="00000000000000000000"/>
      <p:regular r:id="rId62"/>
    </p:embeddedFont>
    <p:embeddedFont>
      <p:font typeface="Open Sans 2 Ultra-Bold" charset="1" panose="00000000000000000000"/>
      <p:regular r:id="rId63"/>
    </p:embeddedFont>
    <p:embeddedFont>
      <p:font typeface="Open Sans 2 Ultra-Bold Italics" charset="1" panose="0000000000000000000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slides/slide1.xml" Type="http://schemas.openxmlformats.org/officeDocument/2006/relationships/slide"/><Relationship Id="rId66" Target="slides/slide2.xml" Type="http://schemas.openxmlformats.org/officeDocument/2006/relationships/slide"/><Relationship Id="rId67" Target="slides/slide3.xml" Type="http://schemas.openxmlformats.org/officeDocument/2006/relationships/slide"/><Relationship Id="rId68" Target="slides/slide4.xml" Type="http://schemas.openxmlformats.org/officeDocument/2006/relationships/slide"/><Relationship Id="rId69" Target="slides/slide5.xml" Type="http://schemas.openxmlformats.org/officeDocument/2006/relationships/slide"/><Relationship Id="rId7" Target="fonts/font7.fntdata" Type="http://schemas.openxmlformats.org/officeDocument/2006/relationships/font"/><Relationship Id="rId70" Target="slides/slide6.xml" Type="http://schemas.openxmlformats.org/officeDocument/2006/relationships/slide"/><Relationship Id="rId71" Target="slides/slide7.xml" Type="http://schemas.openxmlformats.org/officeDocument/2006/relationships/slide"/><Relationship Id="rId72" Target="slides/slide8.xml" Type="http://schemas.openxmlformats.org/officeDocument/2006/relationships/slide"/><Relationship Id="rId73" Target="slides/slide9.xml" Type="http://schemas.openxmlformats.org/officeDocument/2006/relationships/slide"/><Relationship Id="rId74" Target="slides/slide10.xml" Type="http://schemas.openxmlformats.org/officeDocument/2006/relationships/slide"/><Relationship Id="rId75" Target="slides/slide11.xml" Type="http://schemas.openxmlformats.org/officeDocument/2006/relationships/slide"/><Relationship Id="rId76" Target="slides/slide12.xml" Type="http://schemas.openxmlformats.org/officeDocument/2006/relationships/slide"/><Relationship Id="rId77" Target="slides/slide13.xml" Type="http://schemas.openxmlformats.org/officeDocument/2006/relationships/slide"/><Relationship Id="rId78" Target="slides/slide14.xml" Type="http://schemas.openxmlformats.org/officeDocument/2006/relationships/slide"/><Relationship Id="rId79" Target="slides/slide15.xml" Type="http://schemas.openxmlformats.org/officeDocument/2006/relationships/slide"/><Relationship Id="rId8" Target="fonts/font8.fntdata" Type="http://schemas.openxmlformats.org/officeDocument/2006/relationships/font"/><Relationship Id="rId80" Target="slides/slide16.xml" Type="http://schemas.openxmlformats.org/officeDocument/2006/relationships/slide"/><Relationship Id="rId81" Target="slides/slide17.xml" Type="http://schemas.openxmlformats.org/officeDocument/2006/relationships/slide"/><Relationship Id="rId82" Target="slides/slide18.xml" Type="http://schemas.openxmlformats.org/officeDocument/2006/relationships/slide"/><Relationship Id="rId83" Target="slides/slide19.xml" Type="http://schemas.openxmlformats.org/officeDocument/2006/relationships/slide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4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33.png" Type="http://schemas.openxmlformats.org/officeDocument/2006/relationships/image"/><Relationship Id="rId12" Target="../media/image34.png" Type="http://schemas.openxmlformats.org/officeDocument/2006/relationships/image"/><Relationship Id="rId13" Target="../media/image35.png" Type="http://schemas.openxmlformats.org/officeDocument/2006/relationships/image"/><Relationship Id="rId14" Target="../media/image36.png" Type="http://schemas.openxmlformats.org/officeDocument/2006/relationships/image"/><Relationship Id="rId15" Target="../media/image37.png" Type="http://schemas.openxmlformats.org/officeDocument/2006/relationships/image"/><Relationship Id="rId16" Target="../media/image38.png" Type="http://schemas.openxmlformats.org/officeDocument/2006/relationships/image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97" t="0" r="-8797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9158735" y="990600"/>
            <a:ext cx="8114971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618706" y="9037492"/>
            <a:ext cx="2968854" cy="441617"/>
          </a:xfrm>
          <a:custGeom>
            <a:avLst/>
            <a:gdLst/>
            <a:ahLst/>
            <a:cxnLst/>
            <a:rect r="r" b="b" t="t" l="l"/>
            <a:pathLst>
              <a:path h="441617" w="2968854">
                <a:moveTo>
                  <a:pt x="0" y="0"/>
                </a:moveTo>
                <a:lnTo>
                  <a:pt x="2968854" y="0"/>
                </a:lnTo>
                <a:lnTo>
                  <a:pt x="2968854" y="441616"/>
                </a:lnTo>
                <a:lnTo>
                  <a:pt x="0" y="44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646742" y="807892"/>
            <a:ext cx="2968854" cy="441617"/>
          </a:xfrm>
          <a:custGeom>
            <a:avLst/>
            <a:gdLst/>
            <a:ahLst/>
            <a:cxnLst/>
            <a:rect r="r" b="b" t="t" l="l"/>
            <a:pathLst>
              <a:path h="441617" w="2968854">
                <a:moveTo>
                  <a:pt x="0" y="0"/>
                </a:moveTo>
                <a:lnTo>
                  <a:pt x="2968854" y="0"/>
                </a:lnTo>
                <a:lnTo>
                  <a:pt x="2968854" y="441616"/>
                </a:lnTo>
                <a:lnTo>
                  <a:pt x="0" y="44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2602" y="764943"/>
            <a:ext cx="2075349" cy="2075349"/>
          </a:xfrm>
          <a:custGeom>
            <a:avLst/>
            <a:gdLst/>
            <a:ahLst/>
            <a:cxnLst/>
            <a:rect r="r" b="b" t="t" l="l"/>
            <a:pathLst>
              <a:path h="2075349" w="2075349">
                <a:moveTo>
                  <a:pt x="0" y="0"/>
                </a:moveTo>
                <a:lnTo>
                  <a:pt x="2075349" y="0"/>
                </a:lnTo>
                <a:lnTo>
                  <a:pt x="2075349" y="2075349"/>
                </a:lnTo>
                <a:lnTo>
                  <a:pt x="0" y="20753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43764" y="2478342"/>
            <a:ext cx="16229942" cy="3185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009"/>
              </a:lnSpc>
              <a:spcBef>
                <a:spcPct val="0"/>
              </a:spcBef>
            </a:pPr>
            <a:r>
              <a:rPr lang="en-US" sz="18577">
                <a:solidFill>
                  <a:srgbClr val="0F4662"/>
                </a:solidFill>
                <a:latin typeface="Cormorant Garamond Bold Italics"/>
              </a:rPr>
              <a:t>You, The Best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37539" y="5908475"/>
            <a:ext cx="12812922" cy="8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44"/>
              </a:lnSpc>
              <a:spcBef>
                <a:spcPct val="0"/>
              </a:spcBef>
            </a:pPr>
            <a:r>
              <a:rPr lang="en-US" sz="4889">
                <a:solidFill>
                  <a:srgbClr val="0F4662"/>
                </a:solidFill>
                <a:latin typeface="Quicksand"/>
              </a:rPr>
              <a:t>Job research method and ressources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22179" y="1967581"/>
            <a:ext cx="11643643" cy="529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97"/>
              </a:lnSpc>
              <a:spcBef>
                <a:spcPct val="0"/>
              </a:spcBef>
            </a:pPr>
            <a:r>
              <a:rPr lang="en-US" sz="3141">
                <a:solidFill>
                  <a:srgbClr val="0F4662"/>
                </a:solidFill>
                <a:latin typeface="Quicksand"/>
              </a:rPr>
              <a:t>Group Air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429053" y="9698356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35174" y="9869021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7" y="0"/>
                </a:lnTo>
                <a:lnTo>
                  <a:pt x="1679997" y="249900"/>
                </a:lnTo>
                <a:lnTo>
                  <a:pt x="0" y="2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75032" y="398628"/>
            <a:ext cx="1601677" cy="1601677"/>
          </a:xfrm>
          <a:custGeom>
            <a:avLst/>
            <a:gdLst/>
            <a:ahLst/>
            <a:cxnLst/>
            <a:rect r="r" b="b" t="t" l="l"/>
            <a:pathLst>
              <a:path h="1601677" w="1601677">
                <a:moveTo>
                  <a:pt x="0" y="0"/>
                </a:moveTo>
                <a:lnTo>
                  <a:pt x="1601677" y="0"/>
                </a:lnTo>
                <a:lnTo>
                  <a:pt x="1601677" y="1601677"/>
                </a:lnTo>
                <a:lnTo>
                  <a:pt x="0" y="160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21064" y="2141390"/>
            <a:ext cx="6716860" cy="6716860"/>
          </a:xfrm>
          <a:custGeom>
            <a:avLst/>
            <a:gdLst/>
            <a:ahLst/>
            <a:cxnLst/>
            <a:rect r="r" b="b" t="t" l="l"/>
            <a:pathLst>
              <a:path h="6716860" w="671686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599709"/>
            <a:ext cx="8048163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Value proposition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1420" y="5846811"/>
            <a:ext cx="8193754" cy="2462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F4662"/>
                </a:solidFill>
                <a:latin typeface="Open Sans 1"/>
              </a:rPr>
              <a:t>1 event takes place every month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F4662"/>
                </a:solidFill>
                <a:latin typeface="Open Sans 1"/>
              </a:rPr>
              <a:t>Filter companies in function of localization, field,... to meet your preferences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F4662"/>
                </a:solidFill>
                <a:latin typeface="Open Sans 1"/>
              </a:rPr>
              <a:t>Face to face meeting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F4662"/>
                </a:solidFill>
                <a:latin typeface="Open Sans 1"/>
              </a:rPr>
              <a:t>Each company has it’s corporate brochure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41420" y="1943155"/>
            <a:ext cx="8193754" cy="3354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6"/>
              </a:lnSpc>
            </a:pPr>
            <a:r>
              <a:rPr lang="en-US" sz="3190">
                <a:solidFill>
                  <a:srgbClr val="0F4662"/>
                </a:solidFill>
                <a:latin typeface="Open Sans 1"/>
              </a:rPr>
              <a:t>Online fairs for people that search a job.</a:t>
            </a:r>
          </a:p>
          <a:p>
            <a:pPr algn="l">
              <a:lnSpc>
                <a:spcPts val="4466"/>
              </a:lnSpc>
            </a:pPr>
            <a:r>
              <a:rPr lang="en-US" sz="3190">
                <a:solidFill>
                  <a:srgbClr val="0F4662"/>
                </a:solidFill>
                <a:latin typeface="Open Sans 1"/>
              </a:rPr>
              <a:t>For recently graduated students to people in professional retraining.</a:t>
            </a:r>
          </a:p>
          <a:p>
            <a:pPr algn="l">
              <a:lnSpc>
                <a:spcPts val="4466"/>
              </a:lnSpc>
            </a:pPr>
            <a:r>
              <a:rPr lang="en-US" sz="3190">
                <a:solidFill>
                  <a:srgbClr val="0F4662"/>
                </a:solidFill>
                <a:latin typeface="Open Sans 1"/>
              </a:rPr>
              <a:t>You will be able to access many companies from everywhere in the country, wherever you are.</a:t>
            </a:r>
          </a:p>
        </p:txBody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429053" y="8887938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599709"/>
            <a:ext cx="8048163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Business Model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835174" y="9736456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7" y="0"/>
                </a:lnTo>
                <a:lnTo>
                  <a:pt x="1679997" y="249900"/>
                </a:lnTo>
                <a:lnTo>
                  <a:pt x="0" y="2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82598" y="2940253"/>
            <a:ext cx="10722803" cy="3640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4159">
                <a:solidFill>
                  <a:srgbClr val="0F4662"/>
                </a:solidFill>
                <a:latin typeface="Open Sans 1 Bold"/>
              </a:rPr>
              <a:t>Free:</a:t>
            </a:r>
          </a:p>
          <a:p>
            <a:pPr algn="l" marL="897986" indent="-448993" lvl="1">
              <a:lnSpc>
                <a:spcPts val="5822"/>
              </a:lnSpc>
              <a:buFont typeface="Arial"/>
              <a:buChar char="•"/>
            </a:pPr>
            <a:r>
              <a:rPr lang="en-US" sz="4159">
                <a:solidFill>
                  <a:srgbClr val="0F4662"/>
                </a:solidFill>
                <a:latin typeface="Open Sans 1"/>
              </a:rPr>
              <a:t>Free</a:t>
            </a:r>
            <a:r>
              <a:rPr lang="en-US" sz="4159">
                <a:solidFill>
                  <a:srgbClr val="0F4662"/>
                </a:solidFill>
                <a:latin typeface="Open Sans 1"/>
              </a:rPr>
              <a:t> access to the event/fair</a:t>
            </a:r>
          </a:p>
          <a:p>
            <a:pPr algn="l" marL="897986" indent="-448993" lvl="1">
              <a:lnSpc>
                <a:spcPts val="5822"/>
              </a:lnSpc>
              <a:buFont typeface="Arial"/>
              <a:buChar char="•"/>
            </a:pPr>
            <a:r>
              <a:rPr lang="en-US" sz="4159">
                <a:solidFill>
                  <a:srgbClr val="0F4662"/>
                </a:solidFill>
                <a:latin typeface="Open Sans 1"/>
              </a:rPr>
              <a:t>Limited yearly access (2 fair per year)</a:t>
            </a:r>
          </a:p>
          <a:p>
            <a:pPr algn="l" marL="897986" indent="-448993" lvl="1">
              <a:lnSpc>
                <a:spcPts val="5822"/>
              </a:lnSpc>
              <a:buFont typeface="Arial"/>
              <a:buChar char="•"/>
            </a:pPr>
            <a:r>
              <a:rPr lang="en-US" sz="4159">
                <a:solidFill>
                  <a:srgbClr val="0F4662"/>
                </a:solidFill>
                <a:latin typeface="Open Sans 1"/>
              </a:rPr>
              <a:t>Free access to 15 companies per event</a:t>
            </a:r>
          </a:p>
          <a:p>
            <a:pPr algn="l" marL="897986" indent="-448993" lvl="1">
              <a:lnSpc>
                <a:spcPts val="5822"/>
              </a:lnSpc>
              <a:buFont typeface="Arial"/>
              <a:buChar char="•"/>
            </a:pPr>
            <a:r>
              <a:rPr lang="en-US" sz="4159">
                <a:solidFill>
                  <a:srgbClr val="0F4662"/>
                </a:solidFill>
                <a:latin typeface="Open Sans 1"/>
              </a:rPr>
              <a:t>Can give CV directly to companies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115954" y="448066"/>
            <a:ext cx="1601677" cy="1601677"/>
          </a:xfrm>
          <a:custGeom>
            <a:avLst/>
            <a:gdLst/>
            <a:ahLst/>
            <a:cxnLst/>
            <a:rect r="r" b="b" t="t" l="l"/>
            <a:pathLst>
              <a:path h="1601677" w="1601677">
                <a:moveTo>
                  <a:pt x="0" y="0"/>
                </a:moveTo>
                <a:lnTo>
                  <a:pt x="1601677" y="0"/>
                </a:lnTo>
                <a:lnTo>
                  <a:pt x="1601677" y="1601677"/>
                </a:lnTo>
                <a:lnTo>
                  <a:pt x="0" y="160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429053" y="8887938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599709"/>
            <a:ext cx="8048163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Business Model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835174" y="9736456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7" y="0"/>
                </a:lnTo>
                <a:lnTo>
                  <a:pt x="1679997" y="249900"/>
                </a:lnTo>
                <a:lnTo>
                  <a:pt x="0" y="2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184298" y="2473323"/>
            <a:ext cx="9919404" cy="4769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6"/>
              </a:lnSpc>
            </a:pPr>
            <a:r>
              <a:rPr lang="en-US" sz="3847">
                <a:solidFill>
                  <a:srgbClr val="0F4662"/>
                </a:solidFill>
                <a:latin typeface="Open Sans 1 Bold"/>
              </a:rPr>
              <a:t>Premium:</a:t>
            </a:r>
          </a:p>
          <a:p>
            <a:pPr algn="l" marL="830704" indent="-415352" lvl="1">
              <a:lnSpc>
                <a:spcPts val="5386"/>
              </a:lnSpc>
              <a:buFont typeface="Arial"/>
              <a:buChar char="•"/>
            </a:pPr>
            <a:r>
              <a:rPr lang="en-US" sz="3847">
                <a:solidFill>
                  <a:srgbClr val="0F4662"/>
                </a:solidFill>
                <a:latin typeface="Open Sans 1"/>
              </a:rPr>
              <a:t>Unlimited access to the event/fair</a:t>
            </a:r>
          </a:p>
          <a:p>
            <a:pPr algn="l" marL="830704" indent="-415352" lvl="1">
              <a:lnSpc>
                <a:spcPts val="5386"/>
              </a:lnSpc>
              <a:buFont typeface="Arial"/>
              <a:buChar char="•"/>
            </a:pPr>
            <a:r>
              <a:rPr lang="en-US" sz="3847">
                <a:solidFill>
                  <a:srgbClr val="0F4662"/>
                </a:solidFill>
                <a:latin typeface="Open Sans 1"/>
              </a:rPr>
              <a:t>Access to unlimited number of company per event</a:t>
            </a:r>
          </a:p>
          <a:p>
            <a:pPr algn="l"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F4662"/>
                </a:solidFill>
                <a:latin typeface="Open Sans 1"/>
              </a:rPr>
              <a:t>Fast track</a:t>
            </a:r>
          </a:p>
          <a:p>
            <a:pPr algn="l" marL="830704" indent="-415352" lvl="1">
              <a:lnSpc>
                <a:spcPts val="5386"/>
              </a:lnSpc>
              <a:buFont typeface="Arial"/>
              <a:buChar char="•"/>
            </a:pPr>
            <a:r>
              <a:rPr lang="en-US" sz="3847">
                <a:solidFill>
                  <a:srgbClr val="0F4662"/>
                </a:solidFill>
                <a:latin typeface="Open Sans 1"/>
              </a:rPr>
              <a:t>Access to exclusive contents</a:t>
            </a:r>
          </a:p>
          <a:p>
            <a:pPr algn="l" marL="830704" indent="-415352" lvl="1">
              <a:lnSpc>
                <a:spcPts val="5386"/>
              </a:lnSpc>
              <a:buFont typeface="Arial"/>
              <a:buChar char="•"/>
            </a:pPr>
            <a:r>
              <a:rPr lang="en-US" sz="3847">
                <a:solidFill>
                  <a:srgbClr val="0F4662"/>
                </a:solidFill>
                <a:latin typeface="Open Sans 1"/>
              </a:rPr>
              <a:t>Day reserved for subscribers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115954" y="448066"/>
            <a:ext cx="1601677" cy="1601677"/>
          </a:xfrm>
          <a:custGeom>
            <a:avLst/>
            <a:gdLst/>
            <a:ahLst/>
            <a:cxnLst/>
            <a:rect r="r" b="b" t="t" l="l"/>
            <a:pathLst>
              <a:path h="1601677" w="1601677">
                <a:moveTo>
                  <a:pt x="0" y="0"/>
                </a:moveTo>
                <a:lnTo>
                  <a:pt x="1601677" y="0"/>
                </a:lnTo>
                <a:lnTo>
                  <a:pt x="1601677" y="1601677"/>
                </a:lnTo>
                <a:lnTo>
                  <a:pt x="0" y="160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429053" y="8887938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599709"/>
            <a:ext cx="8048163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Enterprise side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835174" y="9736456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7" y="0"/>
                </a:lnTo>
                <a:lnTo>
                  <a:pt x="1679997" y="249900"/>
                </a:lnTo>
                <a:lnTo>
                  <a:pt x="0" y="2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45135" y="1983068"/>
            <a:ext cx="9919404" cy="4702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30704" indent="-415352" lvl="1">
              <a:lnSpc>
                <a:spcPts val="5386"/>
              </a:lnSpc>
              <a:buFont typeface="Arial"/>
              <a:buChar char="•"/>
            </a:pPr>
            <a:r>
              <a:rPr lang="en-US" sz="3847">
                <a:solidFill>
                  <a:srgbClr val="0F4662"/>
                </a:solidFill>
                <a:latin typeface="Open Sans 1"/>
              </a:rPr>
              <a:t>Pay a fee to display / participate</a:t>
            </a:r>
          </a:p>
          <a:p>
            <a:pPr algn="l" marL="830704" indent="-415352" lvl="1">
              <a:lnSpc>
                <a:spcPts val="5386"/>
              </a:lnSpc>
              <a:buFont typeface="Arial"/>
              <a:buChar char="•"/>
            </a:pPr>
            <a:r>
              <a:rPr lang="en-US" sz="3847">
                <a:solidFill>
                  <a:srgbClr val="0F4662"/>
                </a:solidFill>
                <a:latin typeface="Open Sans 1"/>
              </a:rPr>
              <a:t>Limited team size, but can be expanded</a:t>
            </a:r>
          </a:p>
          <a:p>
            <a:pPr algn="l">
              <a:lnSpc>
                <a:spcPts val="5386"/>
              </a:lnSpc>
            </a:pPr>
          </a:p>
          <a:p>
            <a:pPr algn="l" marL="830704" indent="-415352" lvl="1">
              <a:lnSpc>
                <a:spcPts val="5386"/>
              </a:lnSpc>
              <a:buFont typeface="Arial"/>
              <a:buChar char="•"/>
            </a:pPr>
            <a:r>
              <a:rPr lang="en-US" sz="3847">
                <a:solidFill>
                  <a:srgbClr val="0F4662"/>
                </a:solidFill>
                <a:latin typeface="Open Sans 1"/>
              </a:rPr>
              <a:t>Each company can decorate their booth, provide digital brochures.</a:t>
            </a:r>
          </a:p>
          <a:p>
            <a:pPr algn="l" marL="830704" indent="-415352" lvl="1">
              <a:lnSpc>
                <a:spcPts val="5386"/>
              </a:lnSpc>
              <a:buFont typeface="Arial"/>
              <a:buChar char="•"/>
            </a:pPr>
            <a:r>
              <a:rPr lang="en-US" sz="3847">
                <a:solidFill>
                  <a:srgbClr val="0F4662"/>
                </a:solidFill>
                <a:latin typeface="Open Sans 1"/>
              </a:rPr>
              <a:t>When a prospect approaches, the recruiter will recieve a copy of their CV.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115954" y="448066"/>
            <a:ext cx="1601677" cy="1601677"/>
          </a:xfrm>
          <a:custGeom>
            <a:avLst/>
            <a:gdLst/>
            <a:ahLst/>
            <a:cxnLst/>
            <a:rect r="r" b="b" t="t" l="l"/>
            <a:pathLst>
              <a:path h="1601677" w="1601677">
                <a:moveTo>
                  <a:pt x="0" y="0"/>
                </a:moveTo>
                <a:lnTo>
                  <a:pt x="1601677" y="0"/>
                </a:lnTo>
                <a:lnTo>
                  <a:pt x="1601677" y="1601677"/>
                </a:lnTo>
                <a:lnTo>
                  <a:pt x="0" y="160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429053" y="8887938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35174" y="9736456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7" y="0"/>
                </a:lnTo>
                <a:lnTo>
                  <a:pt x="1679997" y="249900"/>
                </a:lnTo>
                <a:lnTo>
                  <a:pt x="0" y="2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15954" y="448066"/>
            <a:ext cx="1601677" cy="1601677"/>
          </a:xfrm>
          <a:custGeom>
            <a:avLst/>
            <a:gdLst/>
            <a:ahLst/>
            <a:cxnLst/>
            <a:rect r="r" b="b" t="t" l="l"/>
            <a:pathLst>
              <a:path h="1601677" w="1601677">
                <a:moveTo>
                  <a:pt x="0" y="0"/>
                </a:moveTo>
                <a:lnTo>
                  <a:pt x="1601677" y="0"/>
                </a:lnTo>
                <a:lnTo>
                  <a:pt x="1601677" y="1601677"/>
                </a:lnTo>
                <a:lnTo>
                  <a:pt x="0" y="160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74844" y="0"/>
            <a:ext cx="10538311" cy="10287000"/>
          </a:xfrm>
          <a:custGeom>
            <a:avLst/>
            <a:gdLst/>
            <a:ahLst/>
            <a:cxnLst/>
            <a:rect r="r" b="b" t="t" l="l"/>
            <a:pathLst>
              <a:path h="10287000" w="10538311">
                <a:moveTo>
                  <a:pt x="0" y="0"/>
                </a:moveTo>
                <a:lnTo>
                  <a:pt x="10538312" y="0"/>
                </a:lnTo>
                <a:lnTo>
                  <a:pt x="105383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7012" y="534511"/>
            <a:ext cx="8048163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Scenario</a:t>
            </a:r>
          </a:p>
        </p:txBody>
      </p:sp>
    </p:spTree>
  </p:cSld>
  <p:clrMapOvr>
    <a:masterClrMapping/>
  </p:clrMapOvr>
  <p:transition spd="slow">
    <p:push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35210" y="1841840"/>
            <a:ext cx="6608790" cy="8445160"/>
          </a:xfrm>
          <a:custGeom>
            <a:avLst/>
            <a:gdLst/>
            <a:ahLst/>
            <a:cxnLst/>
            <a:rect r="r" b="b" t="t" l="l"/>
            <a:pathLst>
              <a:path h="8445160" w="6608790">
                <a:moveTo>
                  <a:pt x="0" y="0"/>
                </a:moveTo>
                <a:lnTo>
                  <a:pt x="6608790" y="0"/>
                </a:lnTo>
                <a:lnTo>
                  <a:pt x="6608790" y="8445160"/>
                </a:lnTo>
                <a:lnTo>
                  <a:pt x="0" y="844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233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99709"/>
            <a:ext cx="11534821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Email marketing draft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144000" y="2028405"/>
            <a:ext cx="5679095" cy="8258595"/>
          </a:xfrm>
          <a:custGeom>
            <a:avLst/>
            <a:gdLst/>
            <a:ahLst/>
            <a:cxnLst/>
            <a:rect r="r" b="b" t="t" l="l"/>
            <a:pathLst>
              <a:path h="8258595" w="5679095">
                <a:moveTo>
                  <a:pt x="0" y="0"/>
                </a:moveTo>
                <a:lnTo>
                  <a:pt x="5679095" y="0"/>
                </a:lnTo>
                <a:lnTo>
                  <a:pt x="5679095" y="8258595"/>
                </a:lnTo>
                <a:lnTo>
                  <a:pt x="0" y="8258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587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429053" y="8887938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599709"/>
            <a:ext cx="8048163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Budget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835174" y="9736456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7" y="0"/>
                </a:lnTo>
                <a:lnTo>
                  <a:pt x="1679997" y="249900"/>
                </a:lnTo>
                <a:lnTo>
                  <a:pt x="0" y="2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15954" y="448066"/>
            <a:ext cx="1601677" cy="1601677"/>
          </a:xfrm>
          <a:custGeom>
            <a:avLst/>
            <a:gdLst/>
            <a:ahLst/>
            <a:cxnLst/>
            <a:rect r="r" b="b" t="t" l="l"/>
            <a:pathLst>
              <a:path h="1601677" w="1601677">
                <a:moveTo>
                  <a:pt x="0" y="0"/>
                </a:moveTo>
                <a:lnTo>
                  <a:pt x="1601677" y="0"/>
                </a:lnTo>
                <a:lnTo>
                  <a:pt x="1601677" y="1601677"/>
                </a:lnTo>
                <a:lnTo>
                  <a:pt x="0" y="160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8285" y="2909118"/>
            <a:ext cx="8575715" cy="358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 Bold"/>
              </a:rPr>
              <a:t>Development:</a:t>
            </a:r>
          </a:p>
          <a:p>
            <a:pPr algn="ctr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Developer Team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Design and User Experience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Marketing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Collaboration with company, schools, 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75173" y="2609081"/>
            <a:ext cx="6814430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 Bold"/>
              </a:rPr>
              <a:t>To run it:</a:t>
            </a:r>
          </a:p>
          <a:p>
            <a:pPr algn="ctr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Servers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Planification of each events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Marketing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Updates and launch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Moderator and Security Team</a:t>
            </a:r>
          </a:p>
        </p:txBody>
      </p:sp>
    </p:spTree>
  </p:cSld>
  <p:clrMapOvr>
    <a:masterClrMapping/>
  </p:clrMapOvr>
  <p:transition spd="slow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99709"/>
            <a:ext cx="11534821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Conclusiom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565352" y="3760563"/>
            <a:ext cx="11984928" cy="3038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18"/>
              </a:lnSpc>
            </a:pPr>
            <a:r>
              <a:rPr lang="en-US" sz="3599">
                <a:solidFill>
                  <a:srgbClr val="0F4662"/>
                </a:solidFill>
                <a:latin typeface="Quicksand"/>
              </a:rPr>
              <a:t>By implementing a </a:t>
            </a:r>
            <a:r>
              <a:rPr lang="en-US" sz="3599">
                <a:solidFill>
                  <a:srgbClr val="0F4662"/>
                </a:solidFill>
                <a:latin typeface="Quicksand Bold"/>
              </a:rPr>
              <a:t>phygital Jobs fair,</a:t>
            </a:r>
            <a:r>
              <a:rPr lang="en-US" sz="3599">
                <a:solidFill>
                  <a:srgbClr val="0F4662"/>
                </a:solidFill>
                <a:latin typeface="Quicksand"/>
              </a:rPr>
              <a:t> our goal is not only to</a:t>
            </a:r>
            <a:r>
              <a:rPr lang="en-US" sz="3599">
                <a:solidFill>
                  <a:srgbClr val="0F4662"/>
                </a:solidFill>
                <a:latin typeface="Quicksand Bold"/>
              </a:rPr>
              <a:t> help people to find job</a:t>
            </a:r>
            <a:r>
              <a:rPr lang="en-US" sz="3599">
                <a:solidFill>
                  <a:srgbClr val="0F4662"/>
                </a:solidFill>
                <a:latin typeface="Quicksand"/>
              </a:rPr>
              <a:t>s but also</a:t>
            </a:r>
            <a:r>
              <a:rPr lang="en-US" sz="3599">
                <a:solidFill>
                  <a:srgbClr val="0F4662"/>
                </a:solidFill>
                <a:latin typeface="Quicksand Bold"/>
              </a:rPr>
              <a:t> to simplify the search</a:t>
            </a:r>
            <a:r>
              <a:rPr lang="en-US" sz="3599">
                <a:solidFill>
                  <a:srgbClr val="0F4662"/>
                </a:solidFill>
                <a:latin typeface="Quicksand"/>
              </a:rPr>
              <a:t> and to</a:t>
            </a:r>
            <a:r>
              <a:rPr lang="en-US" sz="3599">
                <a:solidFill>
                  <a:srgbClr val="0F4662"/>
                </a:solidFill>
                <a:latin typeface="Quicksand Bold"/>
              </a:rPr>
              <a:t> personalized </a:t>
            </a:r>
            <a:r>
              <a:rPr lang="en-US" sz="3599">
                <a:solidFill>
                  <a:srgbClr val="0F4662"/>
                </a:solidFill>
                <a:latin typeface="Quicksand"/>
              </a:rPr>
              <a:t>while keeping the </a:t>
            </a:r>
            <a:r>
              <a:rPr lang="en-US" sz="3599">
                <a:solidFill>
                  <a:srgbClr val="0F4662"/>
                </a:solidFill>
                <a:latin typeface="Quicksand Bold"/>
              </a:rPr>
              <a:t>direct approach</a:t>
            </a:r>
            <a:r>
              <a:rPr lang="en-US" sz="3599">
                <a:solidFill>
                  <a:srgbClr val="0F4662"/>
                </a:solidFill>
                <a:latin typeface="Quicksand"/>
              </a:rPr>
              <a:t> way.</a:t>
            </a:r>
          </a:p>
        </p:txBody>
      </p:sp>
      <p:sp>
        <p:nvSpPr>
          <p:cNvPr name="AutoShape 4" id="4"/>
          <p:cNvSpPr/>
          <p:nvPr/>
        </p:nvSpPr>
        <p:spPr>
          <a:xfrm>
            <a:off x="5897880" y="3568974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5897880" y="7171009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8304001" y="2470557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8" y="0"/>
                </a:lnTo>
                <a:lnTo>
                  <a:pt x="1679998" y="249899"/>
                </a:lnTo>
                <a:lnTo>
                  <a:pt x="0" y="249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04001" y="8019527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8" y="0"/>
                </a:lnTo>
                <a:lnTo>
                  <a:pt x="1679998" y="249900"/>
                </a:lnTo>
                <a:lnTo>
                  <a:pt x="0" y="2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1492697" y="2413399"/>
            <a:ext cx="0" cy="6492240"/>
          </a:xfrm>
          <a:prstGeom prst="line">
            <a:avLst/>
          </a:prstGeom>
          <a:ln cap="flat" w="38100">
            <a:solidFill>
              <a:srgbClr val="2284A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flipV="true">
            <a:off x="10175923" y="2337048"/>
            <a:ext cx="0" cy="6492240"/>
          </a:xfrm>
          <a:prstGeom prst="line">
            <a:avLst/>
          </a:prstGeom>
          <a:ln cap="flat" w="38100">
            <a:solidFill>
              <a:srgbClr val="2284A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559389"/>
            <a:ext cx="5945168" cy="1167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27"/>
              </a:lnSpc>
              <a:spcBef>
                <a:spcPct val="0"/>
              </a:spcBef>
            </a:pPr>
            <a:r>
              <a:rPr lang="en-US" sz="6805">
                <a:solidFill>
                  <a:srgbClr val="0F4662"/>
                </a:solidFill>
                <a:latin typeface="Cormorant Garamond Bold Italics"/>
              </a:rPr>
              <a:t>Summary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156433" y="3277752"/>
            <a:ext cx="6102867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Business Model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Scenario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Planning and Budget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2733261" y="2924574"/>
            <a:ext cx="4692830" cy="598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Competitors analysis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The problem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Market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Personas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Value Proposition</a:t>
            </a:r>
          </a:p>
          <a:p>
            <a:pPr algn="ctr">
              <a:lnSpc>
                <a:spcPts val="4759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223735" y="3158961"/>
            <a:ext cx="576024" cy="516019"/>
            <a:chOff x="0" y="0"/>
            <a:chExt cx="907315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3735" y="4627481"/>
            <a:ext cx="576024" cy="516019"/>
            <a:chOff x="0" y="0"/>
            <a:chExt cx="907315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23735" y="6096835"/>
            <a:ext cx="576024" cy="516019"/>
            <a:chOff x="0" y="0"/>
            <a:chExt cx="907315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23735" y="7566189"/>
            <a:ext cx="576024" cy="516019"/>
            <a:chOff x="0" y="0"/>
            <a:chExt cx="907315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887911" y="3086417"/>
            <a:ext cx="576024" cy="516019"/>
            <a:chOff x="0" y="0"/>
            <a:chExt cx="907315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887911" y="4451295"/>
            <a:ext cx="576024" cy="516019"/>
            <a:chOff x="0" y="0"/>
            <a:chExt cx="907315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887911" y="5815039"/>
            <a:ext cx="576024" cy="516019"/>
            <a:chOff x="0" y="0"/>
            <a:chExt cx="907315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</p:spTree>
  </p:cSld>
  <p:clrMapOvr>
    <a:masterClrMapping/>
  </p:clrMapOvr>
  <p:transition spd="slow">
    <p:push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42710" y="3369664"/>
            <a:ext cx="11402580" cy="3185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009"/>
              </a:lnSpc>
              <a:spcBef>
                <a:spcPct val="0"/>
              </a:spcBef>
            </a:pPr>
            <a:r>
              <a:rPr lang="en-US" sz="18577">
                <a:solidFill>
                  <a:srgbClr val="0F4662"/>
                </a:solidFill>
                <a:latin typeface="Cormorant Garamond Bold Italics"/>
              </a:rPr>
              <a:t>Thank you</a:t>
            </a:r>
          </a:p>
        </p:txBody>
      </p:sp>
      <p:sp>
        <p:nvSpPr>
          <p:cNvPr name="AutoShape 3" id="3"/>
          <p:cNvSpPr/>
          <p:nvPr/>
        </p:nvSpPr>
        <p:spPr>
          <a:xfrm>
            <a:off x="5897880" y="2215083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8304001" y="1116666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8" y="0"/>
                </a:lnTo>
                <a:lnTo>
                  <a:pt x="1679998" y="249899"/>
                </a:lnTo>
                <a:lnTo>
                  <a:pt x="0" y="249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5897880" y="8159883"/>
            <a:ext cx="6492240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8304001" y="9008400"/>
            <a:ext cx="1679997" cy="249900"/>
          </a:xfrm>
          <a:custGeom>
            <a:avLst/>
            <a:gdLst/>
            <a:ahLst/>
            <a:cxnLst/>
            <a:rect r="r" b="b" t="t" l="l"/>
            <a:pathLst>
              <a:path h="249900" w="1679997">
                <a:moveTo>
                  <a:pt x="0" y="0"/>
                </a:moveTo>
                <a:lnTo>
                  <a:pt x="1679998" y="0"/>
                </a:lnTo>
                <a:lnTo>
                  <a:pt x="1679998" y="249900"/>
                </a:lnTo>
                <a:lnTo>
                  <a:pt x="0" y="2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49734" y="2009278"/>
            <a:ext cx="3483428" cy="348342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2119501"/>
            <a:ext cx="3483428" cy="348342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144000" y="5774872"/>
            <a:ext cx="3483428" cy="348342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4001284" y="5888679"/>
            <a:ext cx="3483428" cy="348342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590954" y="2009278"/>
            <a:ext cx="3483428" cy="348342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559389"/>
            <a:ext cx="5945168" cy="1167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27"/>
              </a:lnSpc>
              <a:spcBef>
                <a:spcPct val="0"/>
              </a:spcBef>
            </a:pPr>
            <a:r>
              <a:rPr lang="en-US" sz="6805">
                <a:solidFill>
                  <a:srgbClr val="0F4662"/>
                </a:solidFill>
                <a:latin typeface="Cormorant Garamond Bold Italics"/>
              </a:rPr>
              <a:t>Our Team</a:t>
            </a: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1492697" y="2413399"/>
            <a:ext cx="0" cy="6492240"/>
          </a:xfrm>
          <a:prstGeom prst="line">
            <a:avLst/>
          </a:prstGeom>
          <a:ln cap="flat" w="38100">
            <a:solidFill>
              <a:srgbClr val="2284A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flipV="true">
            <a:off x="10175923" y="2337048"/>
            <a:ext cx="0" cy="6492240"/>
          </a:xfrm>
          <a:prstGeom prst="line">
            <a:avLst/>
          </a:prstGeom>
          <a:ln cap="flat" w="38100">
            <a:solidFill>
              <a:srgbClr val="2284A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028700" y="559389"/>
            <a:ext cx="5945168" cy="1167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27"/>
              </a:lnSpc>
              <a:spcBef>
                <a:spcPct val="0"/>
              </a:spcBef>
            </a:pPr>
            <a:r>
              <a:rPr lang="en-US" sz="6805">
                <a:solidFill>
                  <a:srgbClr val="0F4662"/>
                </a:solidFill>
                <a:latin typeface="Cormorant Garamond Bold Italics"/>
              </a:rPr>
              <a:t>Overview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156433" y="3277752"/>
            <a:ext cx="6102867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Business Model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Scenario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Planning and Budget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Conclusion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33261" y="2924574"/>
            <a:ext cx="4692830" cy="598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Competitors analysis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The problem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Market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Personas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Open Sans 1"/>
              </a:rPr>
              <a:t>Value Proposition</a:t>
            </a:r>
          </a:p>
          <a:p>
            <a:pPr algn="ctr">
              <a:lnSpc>
                <a:spcPts val="4759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223735" y="3158961"/>
            <a:ext cx="576024" cy="516019"/>
            <a:chOff x="0" y="0"/>
            <a:chExt cx="907315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3735" y="4627481"/>
            <a:ext cx="576024" cy="516019"/>
            <a:chOff x="0" y="0"/>
            <a:chExt cx="907315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23735" y="6096835"/>
            <a:ext cx="576024" cy="516019"/>
            <a:chOff x="0" y="0"/>
            <a:chExt cx="907315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23735" y="7566189"/>
            <a:ext cx="576024" cy="516019"/>
            <a:chOff x="0" y="0"/>
            <a:chExt cx="907315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887911" y="3086417"/>
            <a:ext cx="576024" cy="516019"/>
            <a:chOff x="0" y="0"/>
            <a:chExt cx="907315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887911" y="4451295"/>
            <a:ext cx="576024" cy="516019"/>
            <a:chOff x="0" y="0"/>
            <a:chExt cx="907315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887911" y="5815039"/>
            <a:ext cx="576024" cy="516019"/>
            <a:chOff x="0" y="0"/>
            <a:chExt cx="907315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9887911" y="7178784"/>
            <a:ext cx="576024" cy="516019"/>
            <a:chOff x="0" y="0"/>
            <a:chExt cx="907315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07315" cy="812800"/>
            </a:xfrm>
            <a:custGeom>
              <a:avLst/>
              <a:gdLst/>
              <a:ahLst/>
              <a:cxnLst/>
              <a:rect r="r" b="b" t="t" l="l"/>
              <a:pathLst>
                <a:path h="812800" w="907315">
                  <a:moveTo>
                    <a:pt x="453657" y="0"/>
                  </a:moveTo>
                  <a:cubicBezTo>
                    <a:pt x="203109" y="0"/>
                    <a:pt x="0" y="181951"/>
                    <a:pt x="0" y="406400"/>
                  </a:cubicBezTo>
                  <a:cubicBezTo>
                    <a:pt x="0" y="630849"/>
                    <a:pt x="203109" y="812800"/>
                    <a:pt x="453657" y="812800"/>
                  </a:cubicBezTo>
                  <a:cubicBezTo>
                    <a:pt x="704206" y="812800"/>
                    <a:pt x="907315" y="630849"/>
                    <a:pt x="907315" y="406400"/>
                  </a:cubicBezTo>
                  <a:cubicBezTo>
                    <a:pt x="907315" y="181951"/>
                    <a:pt x="704206" y="0"/>
                    <a:pt x="453657" y="0"/>
                  </a:cubicBezTo>
                  <a:close/>
                </a:path>
              </a:pathLst>
            </a:custGeom>
            <a:solidFill>
              <a:srgbClr val="0F4662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85061" y="9525"/>
              <a:ext cx="737193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99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4099486"/>
            <a:chOff x="0" y="0"/>
            <a:chExt cx="4816593" cy="10797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79700"/>
            </a:xfrm>
            <a:custGeom>
              <a:avLst/>
              <a:gdLst/>
              <a:ahLst/>
              <a:cxnLst/>
              <a:rect r="r" b="b" t="t" l="l"/>
              <a:pathLst>
                <a:path h="10797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79700"/>
                  </a:lnTo>
                  <a:lnTo>
                    <a:pt x="0" y="1079700"/>
                  </a:lnTo>
                  <a:close/>
                </a:path>
              </a:pathLst>
            </a:custGeom>
            <a:solidFill>
              <a:srgbClr val="DBE5E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1127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93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2246018" y="4108243"/>
            <a:ext cx="13367815" cy="0"/>
          </a:xfrm>
          <a:prstGeom prst="line">
            <a:avLst/>
          </a:prstGeom>
          <a:ln cap="flat" w="38100">
            <a:solidFill>
              <a:srgbClr val="F06C0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2022180" y="3865355"/>
            <a:ext cx="447675" cy="44767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6C0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7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5389995" y="3884405"/>
            <a:ext cx="447675" cy="44767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6C0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7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5550959" y="4313031"/>
            <a:ext cx="2032877" cy="1164542"/>
          </a:xfrm>
          <a:custGeom>
            <a:avLst/>
            <a:gdLst/>
            <a:ahLst/>
            <a:cxnLst/>
            <a:rect r="r" b="b" t="t" l="l"/>
            <a:pathLst>
              <a:path h="1164542" w="2032877">
                <a:moveTo>
                  <a:pt x="0" y="0"/>
                </a:moveTo>
                <a:lnTo>
                  <a:pt x="2032877" y="0"/>
                </a:lnTo>
                <a:lnTo>
                  <a:pt x="2032877" y="1164542"/>
                </a:lnTo>
                <a:lnTo>
                  <a:pt x="0" y="116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6257849" y="3865355"/>
            <a:ext cx="447675" cy="447675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6C0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7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149912" y="3865355"/>
            <a:ext cx="447675" cy="447675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6C07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7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742547" y="4612445"/>
            <a:ext cx="3006942" cy="777509"/>
          </a:xfrm>
          <a:custGeom>
            <a:avLst/>
            <a:gdLst/>
            <a:ahLst/>
            <a:cxnLst/>
            <a:rect r="r" b="b" t="t" l="l"/>
            <a:pathLst>
              <a:path h="777509" w="3006942">
                <a:moveTo>
                  <a:pt x="0" y="0"/>
                </a:moveTo>
                <a:lnTo>
                  <a:pt x="3006942" y="0"/>
                </a:lnTo>
                <a:lnTo>
                  <a:pt x="3006942" y="777509"/>
                </a:lnTo>
                <a:lnTo>
                  <a:pt x="0" y="77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732790" y="4418496"/>
            <a:ext cx="3296488" cy="1295245"/>
          </a:xfrm>
          <a:custGeom>
            <a:avLst/>
            <a:gdLst/>
            <a:ahLst/>
            <a:cxnLst/>
            <a:rect r="r" b="b" t="t" l="l"/>
            <a:pathLst>
              <a:path h="1295245" w="3296488">
                <a:moveTo>
                  <a:pt x="0" y="0"/>
                </a:moveTo>
                <a:lnTo>
                  <a:pt x="3296488" y="0"/>
                </a:lnTo>
                <a:lnTo>
                  <a:pt x="3296488" y="1295245"/>
                </a:lnTo>
                <a:lnTo>
                  <a:pt x="0" y="1295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938425" y="4508637"/>
            <a:ext cx="1243458" cy="1762634"/>
          </a:xfrm>
          <a:custGeom>
            <a:avLst/>
            <a:gdLst/>
            <a:ahLst/>
            <a:cxnLst/>
            <a:rect r="r" b="b" t="t" l="l"/>
            <a:pathLst>
              <a:path h="1762634" w="1243458">
                <a:moveTo>
                  <a:pt x="0" y="0"/>
                </a:moveTo>
                <a:lnTo>
                  <a:pt x="1243459" y="0"/>
                </a:lnTo>
                <a:lnTo>
                  <a:pt x="1243459" y="1762634"/>
                </a:lnTo>
                <a:lnTo>
                  <a:pt x="0" y="1762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115954" y="448066"/>
            <a:ext cx="1601677" cy="1601677"/>
          </a:xfrm>
          <a:custGeom>
            <a:avLst/>
            <a:gdLst/>
            <a:ahLst/>
            <a:cxnLst/>
            <a:rect r="r" b="b" t="t" l="l"/>
            <a:pathLst>
              <a:path h="1601677" w="1601677">
                <a:moveTo>
                  <a:pt x="0" y="0"/>
                </a:moveTo>
                <a:lnTo>
                  <a:pt x="1601677" y="0"/>
                </a:lnTo>
                <a:lnTo>
                  <a:pt x="1601677" y="1601677"/>
                </a:lnTo>
                <a:lnTo>
                  <a:pt x="0" y="1601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28700" y="599709"/>
            <a:ext cx="13721940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Competitor’s analysis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04501" y="3201780"/>
            <a:ext cx="2012164" cy="368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Networking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83187" y="5618554"/>
            <a:ext cx="2725663" cy="1539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Online</a:t>
            </a:r>
          </a:p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Worldwide</a:t>
            </a:r>
          </a:p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Platform / Hub</a:t>
            </a:r>
          </a:p>
          <a:p>
            <a:pPr algn="ctr" marL="0" indent="0" lvl="0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Connecting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340317" y="3201780"/>
            <a:ext cx="2547032" cy="368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Direct Approach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204566" y="5618554"/>
            <a:ext cx="2725663" cy="1539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Online</a:t>
            </a:r>
          </a:p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Worldwide</a:t>
            </a:r>
          </a:p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Platform / Hub</a:t>
            </a:r>
          </a:p>
          <a:p>
            <a:pPr algn="ctr" marL="0" indent="0" lvl="0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Job application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010918" y="5847471"/>
            <a:ext cx="2725663" cy="1930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Online</a:t>
            </a:r>
          </a:p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France</a:t>
            </a:r>
          </a:p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Platform / Hub</a:t>
            </a:r>
          </a:p>
          <a:p>
            <a:pPr algn="ctr" marL="0" indent="0" lvl="0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inclusion of civil servants jobs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027164" y="6585596"/>
            <a:ext cx="2725663" cy="1149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Physical</a:t>
            </a:r>
          </a:p>
          <a:p>
            <a:pPr algn="ctr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Local</a:t>
            </a:r>
          </a:p>
          <a:p>
            <a:pPr algn="ctr" marL="0" indent="0" lvl="0">
              <a:lnSpc>
                <a:spcPts val="3099"/>
              </a:lnSpc>
            </a:pPr>
            <a:r>
              <a:rPr lang="en-US" sz="1999">
                <a:solidFill>
                  <a:srgbClr val="000000"/>
                </a:solidFill>
                <a:latin typeface="Open Sans 2 Bold"/>
              </a:rPr>
              <a:t>Job Fair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93893" y="15849"/>
            <a:ext cx="4194107" cy="10271151"/>
            <a:chOff x="0" y="0"/>
            <a:chExt cx="1104621" cy="27051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4621" cy="2705159"/>
            </a:xfrm>
            <a:custGeom>
              <a:avLst/>
              <a:gdLst/>
              <a:ahLst/>
              <a:cxnLst/>
              <a:rect r="r" b="b" t="t" l="l"/>
              <a:pathLst>
                <a:path h="2705159" w="1104621">
                  <a:moveTo>
                    <a:pt x="0" y="0"/>
                  </a:moveTo>
                  <a:lnTo>
                    <a:pt x="1104621" y="0"/>
                  </a:lnTo>
                  <a:lnTo>
                    <a:pt x="1104621" y="2705159"/>
                  </a:lnTo>
                  <a:lnTo>
                    <a:pt x="0" y="2705159"/>
                  </a:lnTo>
                  <a:close/>
                </a:path>
              </a:pathLst>
            </a:custGeom>
            <a:solidFill>
              <a:srgbClr val="DBE5E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104621" cy="27527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9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65346" y="2332124"/>
            <a:ext cx="4751447" cy="6926176"/>
            <a:chOff x="0" y="0"/>
            <a:chExt cx="6335263" cy="9234901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0" t="134" r="0" b="134"/>
            <a:stretch>
              <a:fillRect/>
            </a:stretch>
          </p:blipFill>
          <p:spPr>
            <a:xfrm flipH="false" flipV="false">
              <a:off x="0" y="0"/>
              <a:ext cx="6335263" cy="9234901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1028700" y="8974931"/>
            <a:ext cx="1905000" cy="283369"/>
          </a:xfrm>
          <a:custGeom>
            <a:avLst/>
            <a:gdLst/>
            <a:ahLst/>
            <a:cxnLst/>
            <a:rect r="r" b="b" t="t" l="l"/>
            <a:pathLst>
              <a:path h="283369" w="1905000">
                <a:moveTo>
                  <a:pt x="0" y="0"/>
                </a:moveTo>
                <a:lnTo>
                  <a:pt x="1905000" y="0"/>
                </a:lnTo>
                <a:lnTo>
                  <a:pt x="1905000" y="283369"/>
                </a:lnTo>
                <a:lnTo>
                  <a:pt x="0" y="283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115954" y="448066"/>
            <a:ext cx="1601677" cy="1601677"/>
          </a:xfrm>
          <a:custGeom>
            <a:avLst/>
            <a:gdLst/>
            <a:ahLst/>
            <a:cxnLst/>
            <a:rect r="r" b="b" t="t" l="l"/>
            <a:pathLst>
              <a:path h="1601677" w="1601677">
                <a:moveTo>
                  <a:pt x="0" y="0"/>
                </a:moveTo>
                <a:lnTo>
                  <a:pt x="1601677" y="0"/>
                </a:lnTo>
                <a:lnTo>
                  <a:pt x="1601677" y="1601677"/>
                </a:lnTo>
                <a:lnTo>
                  <a:pt x="0" y="16016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>
            <a:off x="1043764" y="9296400"/>
            <a:ext cx="8114971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1028700" y="599709"/>
            <a:ext cx="9390243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What is the problem?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073933"/>
            <a:ext cx="7759970" cy="6126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Quicksand Bold"/>
              </a:rPr>
              <a:t>Physical Forums are difficult to acceed (transport, too far...) and they are time consuming.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Quicksand Bold"/>
              </a:rPr>
              <a:t>Linkedin and Indeed are not direct approach and less interactional than forums but digitalized.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6159"/>
              </a:lnSpc>
            </a:pPr>
            <a:r>
              <a:rPr lang="en-US" sz="4399">
                <a:solidFill>
                  <a:srgbClr val="0F4662"/>
                </a:solidFill>
                <a:latin typeface="Quicksand Bold"/>
              </a:rPr>
              <a:t>          </a:t>
            </a:r>
            <a:r>
              <a:rPr lang="en-US" sz="4399">
                <a:solidFill>
                  <a:srgbClr val="0F4662"/>
                </a:solidFill>
                <a:latin typeface="Quicksand Bold"/>
              </a:rPr>
              <a:t>Solution?</a:t>
            </a:r>
          </a:p>
          <a:p>
            <a:pPr algn="l" marL="0" indent="0" lvl="0">
              <a:lnSpc>
                <a:spcPts val="4479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367373" y="3372057"/>
            <a:ext cx="952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39186" y="1725126"/>
            <a:ext cx="2075349" cy="2075349"/>
          </a:xfrm>
          <a:custGeom>
            <a:avLst/>
            <a:gdLst/>
            <a:ahLst/>
            <a:cxnLst/>
            <a:rect r="r" b="b" t="t" l="l"/>
            <a:pathLst>
              <a:path h="2075349" w="2075349">
                <a:moveTo>
                  <a:pt x="0" y="0"/>
                </a:moveTo>
                <a:lnTo>
                  <a:pt x="2075349" y="0"/>
                </a:lnTo>
                <a:lnTo>
                  <a:pt x="2075349" y="2075349"/>
                </a:lnTo>
                <a:lnTo>
                  <a:pt x="0" y="20753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12395" y="1837774"/>
            <a:ext cx="10664465" cy="2084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090"/>
              </a:lnSpc>
              <a:spcBef>
                <a:spcPct val="0"/>
              </a:spcBef>
            </a:pPr>
            <a:r>
              <a:rPr lang="en-US" sz="12207">
                <a:solidFill>
                  <a:srgbClr val="0F4662"/>
                </a:solidFill>
                <a:latin typeface="Cormorant Garamond Bold Italics"/>
              </a:rPr>
              <a:t>You, The Best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936728" y="5019675"/>
            <a:ext cx="9940132" cy="1176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95"/>
              </a:lnSpc>
            </a:pPr>
            <a:r>
              <a:rPr lang="en-US" sz="6925">
                <a:solidFill>
                  <a:srgbClr val="0F4662"/>
                </a:solidFill>
                <a:latin typeface="Open Sans 1 Bold Italics"/>
              </a:rPr>
              <a:t>Bringing job fairs to you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39238" y="4819967"/>
            <a:ext cx="95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2092967" y="7456788"/>
            <a:ext cx="13627655" cy="82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>
                <a:solidFill>
                  <a:srgbClr val="0F4662"/>
                </a:solidFill>
                <a:latin typeface="Open Sans 1 Bold"/>
              </a:rPr>
              <a:t>A phygital forum  to help people to find jobs</a:t>
            </a: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93893" y="15849"/>
            <a:ext cx="4194107" cy="10271151"/>
            <a:chOff x="0" y="0"/>
            <a:chExt cx="1104621" cy="27051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4621" cy="2705159"/>
            </a:xfrm>
            <a:custGeom>
              <a:avLst/>
              <a:gdLst/>
              <a:ahLst/>
              <a:cxnLst/>
              <a:rect r="r" b="b" t="t" l="l"/>
              <a:pathLst>
                <a:path h="2705159" w="1104621">
                  <a:moveTo>
                    <a:pt x="0" y="0"/>
                  </a:moveTo>
                  <a:lnTo>
                    <a:pt x="1104621" y="0"/>
                  </a:lnTo>
                  <a:lnTo>
                    <a:pt x="1104621" y="2705159"/>
                  </a:lnTo>
                  <a:lnTo>
                    <a:pt x="0" y="2705159"/>
                  </a:lnTo>
                  <a:close/>
                </a:path>
              </a:pathLst>
            </a:custGeom>
            <a:solidFill>
              <a:srgbClr val="DBE5E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104621" cy="27527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9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165346" y="2332124"/>
            <a:ext cx="4751447" cy="6926176"/>
            <a:chOff x="0" y="0"/>
            <a:chExt cx="6335263" cy="9234901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2506" t="0" r="2506" b="0"/>
            <a:stretch>
              <a:fillRect/>
            </a:stretch>
          </p:blipFill>
          <p:spPr>
            <a:xfrm flipH="false" flipV="false">
              <a:off x="0" y="0"/>
              <a:ext cx="6335263" cy="9234901"/>
            </a:xfrm>
            <a:prstGeom prst="rect">
              <a:avLst/>
            </a:prstGeom>
          </p:spPr>
        </p:pic>
      </p:grpSp>
      <p:sp>
        <p:nvSpPr>
          <p:cNvPr name="Freeform 7" id="7"/>
          <p:cNvSpPr/>
          <p:nvPr/>
        </p:nvSpPr>
        <p:spPr>
          <a:xfrm flipH="false" flipV="false" rot="0">
            <a:off x="1028700" y="8974931"/>
            <a:ext cx="1905000" cy="283369"/>
          </a:xfrm>
          <a:custGeom>
            <a:avLst/>
            <a:gdLst/>
            <a:ahLst/>
            <a:cxnLst/>
            <a:rect r="r" b="b" t="t" l="l"/>
            <a:pathLst>
              <a:path h="283369" w="1905000">
                <a:moveTo>
                  <a:pt x="0" y="0"/>
                </a:moveTo>
                <a:lnTo>
                  <a:pt x="1905000" y="0"/>
                </a:lnTo>
                <a:lnTo>
                  <a:pt x="1905000" y="283369"/>
                </a:lnTo>
                <a:lnTo>
                  <a:pt x="0" y="283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115954" y="448066"/>
            <a:ext cx="1601677" cy="1601677"/>
          </a:xfrm>
          <a:custGeom>
            <a:avLst/>
            <a:gdLst/>
            <a:ahLst/>
            <a:cxnLst/>
            <a:rect r="r" b="b" t="t" l="l"/>
            <a:pathLst>
              <a:path h="1601677" w="1601677">
                <a:moveTo>
                  <a:pt x="0" y="0"/>
                </a:moveTo>
                <a:lnTo>
                  <a:pt x="1601677" y="0"/>
                </a:lnTo>
                <a:lnTo>
                  <a:pt x="1601677" y="1601677"/>
                </a:lnTo>
                <a:lnTo>
                  <a:pt x="0" y="16016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599709"/>
            <a:ext cx="9390243" cy="108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 Bold Italics"/>
              </a:rPr>
              <a:t>Market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073933"/>
            <a:ext cx="7759970" cy="2268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Quicksand Bold"/>
              </a:rPr>
              <a:t>Segment: Digital job fair 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0F4662"/>
                </a:solidFill>
                <a:latin typeface="Quicksand Bold"/>
              </a:rPr>
              <a:t>&gt; Forums to keep a direct approach, but with phygital approach</a:t>
            </a:r>
          </a:p>
          <a:p>
            <a:pPr algn="l" marL="0" indent="0" lvl="0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F4662"/>
                </a:solidFill>
                <a:latin typeface="Quicksand Bold"/>
              </a:rPr>
              <a:t>&gt; Online fairs, accessible in VR or not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5258212"/>
            <a:ext cx="8115300" cy="2830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F4662"/>
                </a:solidFill>
                <a:latin typeface="Quicksand Bold"/>
              </a:rPr>
              <a:t>Targets: </a:t>
            </a:r>
          </a:p>
          <a:p>
            <a:pPr algn="just" marL="690877" indent="-345439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F4662"/>
                </a:solidFill>
                <a:latin typeface="Quicksand Bold"/>
              </a:rPr>
              <a:t>looking for new jobs opportunities, internship </a:t>
            </a:r>
          </a:p>
          <a:p>
            <a:pPr algn="just" marL="690877" indent="-345439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F4662"/>
                </a:solidFill>
                <a:latin typeface="Quicksand Bold"/>
              </a:rPr>
              <a:t>18-35y </a:t>
            </a:r>
          </a:p>
          <a:p>
            <a:pPr algn="just" marL="690877" indent="-345439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F4662"/>
                </a:solidFill>
                <a:latin typeface="Quicksand Bold"/>
              </a:rPr>
              <a:t>Non-public services job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67373" y="3372057"/>
            <a:ext cx="952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</a:p>
        </p:txBody>
      </p:sp>
      <p:sp>
        <p:nvSpPr>
          <p:cNvPr name="AutoShape 13" id="13"/>
          <p:cNvSpPr/>
          <p:nvPr/>
        </p:nvSpPr>
        <p:spPr>
          <a:xfrm>
            <a:off x="1043764" y="9296400"/>
            <a:ext cx="8114971" cy="0"/>
          </a:xfrm>
          <a:prstGeom prst="line">
            <a:avLst/>
          </a:prstGeom>
          <a:ln cap="flat" w="76200">
            <a:solidFill>
              <a:srgbClr val="0F4662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879760"/>
            <a:ext cx="18288000" cy="4040319"/>
            <a:chOff x="0" y="0"/>
            <a:chExt cx="4244399" cy="93770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44399" cy="937704"/>
            </a:xfrm>
            <a:custGeom>
              <a:avLst/>
              <a:gdLst/>
              <a:ahLst/>
              <a:cxnLst/>
              <a:rect r="r" b="b" t="t" l="l"/>
              <a:pathLst>
                <a:path h="937704" w="4244399">
                  <a:moveTo>
                    <a:pt x="0" y="0"/>
                  </a:moveTo>
                  <a:lnTo>
                    <a:pt x="4244399" y="0"/>
                  </a:lnTo>
                  <a:lnTo>
                    <a:pt x="4244399" y="937704"/>
                  </a:lnTo>
                  <a:lnTo>
                    <a:pt x="0" y="937704"/>
                  </a:lnTo>
                  <a:close/>
                </a:path>
              </a:pathLst>
            </a:custGeom>
            <a:solidFill>
              <a:srgbClr val="2284A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244399" cy="9662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7141750" y="700139"/>
            <a:ext cx="4920841" cy="4920841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00267" y="526623"/>
              <a:ext cx="5549466" cy="5296755"/>
            </a:xfrm>
            <a:custGeom>
              <a:avLst/>
              <a:gdLst/>
              <a:ahLst/>
              <a:cxnLst/>
              <a:rect r="r" b="b" t="t" l="l"/>
              <a:pathLst>
                <a:path h="5296755" w="5549466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2"/>
              <a:stretch>
                <a:fillRect l="223" t="0" r="223" b="0"/>
              </a:stretch>
            </a:blip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2557233" y="4395957"/>
            <a:ext cx="4587776" cy="95578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557233" y="5229727"/>
            <a:ext cx="4587776" cy="95578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532832" y="6032106"/>
            <a:ext cx="4587776" cy="955786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7742373" y="5714862"/>
            <a:ext cx="487446" cy="378435"/>
          </a:xfrm>
          <a:custGeom>
            <a:avLst/>
            <a:gdLst/>
            <a:ahLst/>
            <a:cxnLst/>
            <a:rect r="r" b="b" t="t" l="l"/>
            <a:pathLst>
              <a:path h="378435" w="487446">
                <a:moveTo>
                  <a:pt x="0" y="0"/>
                </a:moveTo>
                <a:lnTo>
                  <a:pt x="487446" y="0"/>
                </a:lnTo>
                <a:lnTo>
                  <a:pt x="487446" y="378436"/>
                </a:lnTo>
                <a:lnTo>
                  <a:pt x="0" y="378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352809" y="8444796"/>
            <a:ext cx="1213450" cy="1265021"/>
          </a:xfrm>
          <a:custGeom>
            <a:avLst/>
            <a:gdLst/>
            <a:ahLst/>
            <a:cxnLst/>
            <a:rect r="r" b="b" t="t" l="l"/>
            <a:pathLst>
              <a:path h="1265021" w="1213450">
                <a:moveTo>
                  <a:pt x="0" y="0"/>
                </a:moveTo>
                <a:lnTo>
                  <a:pt x="1213450" y="0"/>
                </a:lnTo>
                <a:lnTo>
                  <a:pt x="1213450" y="1265021"/>
                </a:lnTo>
                <a:lnTo>
                  <a:pt x="0" y="12650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945871" y="8431610"/>
            <a:ext cx="1291393" cy="1291393"/>
          </a:xfrm>
          <a:custGeom>
            <a:avLst/>
            <a:gdLst/>
            <a:ahLst/>
            <a:cxnLst/>
            <a:rect r="r" b="b" t="t" l="l"/>
            <a:pathLst>
              <a:path h="1291393" w="1291393">
                <a:moveTo>
                  <a:pt x="0" y="0"/>
                </a:moveTo>
                <a:lnTo>
                  <a:pt x="1291393" y="0"/>
                </a:lnTo>
                <a:lnTo>
                  <a:pt x="1291393" y="1291393"/>
                </a:lnTo>
                <a:lnTo>
                  <a:pt x="0" y="12913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65415" y="8313745"/>
            <a:ext cx="1006195" cy="1236112"/>
          </a:xfrm>
          <a:custGeom>
            <a:avLst/>
            <a:gdLst/>
            <a:ahLst/>
            <a:cxnLst/>
            <a:rect r="r" b="b" t="t" l="l"/>
            <a:pathLst>
              <a:path h="1236112" w="1006195">
                <a:moveTo>
                  <a:pt x="0" y="0"/>
                </a:moveTo>
                <a:lnTo>
                  <a:pt x="1006195" y="0"/>
                </a:lnTo>
                <a:lnTo>
                  <a:pt x="1006195" y="1236112"/>
                </a:lnTo>
                <a:lnTo>
                  <a:pt x="0" y="1236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28700" y="557559"/>
            <a:ext cx="2591888" cy="1659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83"/>
              </a:lnSpc>
            </a:pPr>
            <a:r>
              <a:rPr lang="en-US" sz="6383">
                <a:solidFill>
                  <a:srgbClr val="FFFFFF"/>
                </a:solidFill>
                <a:latin typeface="League Gothic Bold"/>
              </a:rPr>
              <a:t>EDGAR DUPONT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2321398"/>
            <a:ext cx="5530893" cy="496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2879">
                <a:solidFill>
                  <a:srgbClr val="37241D"/>
                </a:solidFill>
                <a:latin typeface="Open Sauce Bold"/>
              </a:rPr>
              <a:t>COMMUNICATION STUDENTS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986590" y="624405"/>
            <a:ext cx="1288526" cy="67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989">
                <a:solidFill>
                  <a:srgbClr val="FFFFFF"/>
                </a:solidFill>
                <a:latin typeface="League Gothic Bold"/>
              </a:rPr>
              <a:t>BIO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986590" y="1458368"/>
            <a:ext cx="4124335" cy="1126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2"/>
              </a:lnSpc>
            </a:pPr>
            <a:r>
              <a:rPr lang="en-US" sz="2158">
                <a:solidFill>
                  <a:srgbClr val="000000"/>
                </a:solidFill>
                <a:latin typeface="Open Sauce"/>
              </a:rPr>
              <a:t>21 year old, last year master student at EFAP communication school in Lyon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3381242"/>
            <a:ext cx="3474381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AC8362"/>
                </a:solidFill>
                <a:latin typeface="League Gothic Bold"/>
              </a:rPr>
              <a:t>MOTIVATION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7228085"/>
            <a:ext cx="3929484" cy="2269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2"/>
              </a:lnSpc>
            </a:pPr>
            <a:r>
              <a:rPr lang="en-US" sz="2158">
                <a:solidFill>
                  <a:srgbClr val="000000"/>
                </a:solidFill>
                <a:latin typeface="Open Sauce"/>
              </a:rPr>
              <a:t>In the context of his last year of study, he is looking for a 6-month internship in a big Paris-based company in order to pursue on a full-time positon after the internship.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939548" y="3603809"/>
            <a:ext cx="2518904" cy="674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989">
                <a:solidFill>
                  <a:srgbClr val="AC8362"/>
                </a:solidFill>
                <a:latin typeface="League Gothic Bold"/>
              </a:rPr>
              <a:t>SKILLS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939548" y="4351279"/>
            <a:ext cx="1911573" cy="314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Design Thinking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939548" y="5185049"/>
            <a:ext cx="2758019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Communication skills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915147" y="5987428"/>
            <a:ext cx="1911573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Team work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939548" y="7048828"/>
            <a:ext cx="2518904" cy="674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989">
                <a:solidFill>
                  <a:srgbClr val="AC8362"/>
                </a:solidFill>
                <a:latin typeface="League Gothic Bold"/>
              </a:rPr>
              <a:t>PERSONALITY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987214" y="7798871"/>
            <a:ext cx="1584024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AI optimist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742373" y="7582351"/>
            <a:ext cx="4774128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AC8362"/>
                </a:solidFill>
                <a:latin typeface="League Gothic Bold"/>
              </a:rPr>
              <a:t>FAVORITE BRAND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697817" y="6150448"/>
            <a:ext cx="4011278" cy="1123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16"/>
              </a:lnSpc>
            </a:pPr>
            <a:r>
              <a:rPr lang="en-US" sz="2154">
                <a:solidFill>
                  <a:srgbClr val="000000"/>
                </a:solidFill>
                <a:latin typeface="Open Sauce"/>
              </a:rPr>
              <a:t>The future belongs to those who believe in the beauty of their dreams.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986590" y="8253275"/>
            <a:ext cx="2215780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Electro enthusiast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004953" y="9183011"/>
            <a:ext cx="2179054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World traveler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986590" y="8740280"/>
            <a:ext cx="2179054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Manga adept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28700" y="6601633"/>
            <a:ext cx="1830575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AC8362"/>
                </a:solidFill>
                <a:latin typeface="League Gothic Bold"/>
              </a:rPr>
              <a:t>NEEDS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8700" y="4018734"/>
            <a:ext cx="3929484" cy="2269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2"/>
              </a:lnSpc>
            </a:pPr>
            <a:r>
              <a:rPr lang="en-US" sz="2158">
                <a:solidFill>
                  <a:srgbClr val="000000"/>
                </a:solidFill>
                <a:latin typeface="Open Sauce"/>
              </a:rPr>
              <a:t>Edgar has often be disapointed by classic job research platform, he wants to meet companies but he cannot go to Paris during job fair times.</a:t>
            </a:r>
          </a:p>
        </p:txBody>
      </p: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408210"/>
            <a:chOff x="0" y="0"/>
            <a:chExt cx="4244399" cy="791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44399" cy="791000"/>
            </a:xfrm>
            <a:custGeom>
              <a:avLst/>
              <a:gdLst/>
              <a:ahLst/>
              <a:cxnLst/>
              <a:rect r="r" b="b" t="t" l="l"/>
              <a:pathLst>
                <a:path h="791000" w="4244399">
                  <a:moveTo>
                    <a:pt x="0" y="0"/>
                  </a:moveTo>
                  <a:lnTo>
                    <a:pt x="4244399" y="0"/>
                  </a:lnTo>
                  <a:lnTo>
                    <a:pt x="4244399" y="791000"/>
                  </a:lnTo>
                  <a:lnTo>
                    <a:pt x="0" y="791000"/>
                  </a:lnTo>
                  <a:close/>
                </a:path>
              </a:pathLst>
            </a:custGeom>
            <a:solidFill>
              <a:srgbClr val="AC836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244399" cy="819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824304" y="522515"/>
            <a:ext cx="328876" cy="32887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2358221" y="4455491"/>
            <a:ext cx="4587776" cy="95578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2358221" y="5289261"/>
            <a:ext cx="4587776" cy="95578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333820" y="6091640"/>
            <a:ext cx="4587776" cy="955786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12824304" y="8178641"/>
            <a:ext cx="1938749" cy="334875"/>
          </a:xfrm>
          <a:custGeom>
            <a:avLst/>
            <a:gdLst/>
            <a:ahLst/>
            <a:cxnLst/>
            <a:rect r="r" b="b" t="t" l="l"/>
            <a:pathLst>
              <a:path h="334875" w="1938749">
                <a:moveTo>
                  <a:pt x="0" y="0"/>
                </a:moveTo>
                <a:lnTo>
                  <a:pt x="1938749" y="0"/>
                </a:lnTo>
                <a:lnTo>
                  <a:pt x="1938749" y="334875"/>
                </a:lnTo>
                <a:lnTo>
                  <a:pt x="0" y="334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824304" y="9224500"/>
            <a:ext cx="1938749" cy="345450"/>
          </a:xfrm>
          <a:custGeom>
            <a:avLst/>
            <a:gdLst/>
            <a:ahLst/>
            <a:cxnLst/>
            <a:rect r="r" b="b" t="t" l="l"/>
            <a:pathLst>
              <a:path h="345450" w="1938749">
                <a:moveTo>
                  <a:pt x="0" y="0"/>
                </a:moveTo>
                <a:lnTo>
                  <a:pt x="1938749" y="0"/>
                </a:lnTo>
                <a:lnTo>
                  <a:pt x="1938749" y="345450"/>
                </a:lnTo>
                <a:lnTo>
                  <a:pt x="0" y="3454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317188" y="5767154"/>
            <a:ext cx="487446" cy="378435"/>
          </a:xfrm>
          <a:custGeom>
            <a:avLst/>
            <a:gdLst/>
            <a:ahLst/>
            <a:cxnLst/>
            <a:rect r="r" b="b" t="t" l="l"/>
            <a:pathLst>
              <a:path h="378435" w="487446">
                <a:moveTo>
                  <a:pt x="0" y="0"/>
                </a:moveTo>
                <a:lnTo>
                  <a:pt x="487446" y="0"/>
                </a:lnTo>
                <a:lnTo>
                  <a:pt x="487446" y="378436"/>
                </a:lnTo>
                <a:lnTo>
                  <a:pt x="0" y="378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338723" y="8376867"/>
            <a:ext cx="670702" cy="670702"/>
          </a:xfrm>
          <a:custGeom>
            <a:avLst/>
            <a:gdLst/>
            <a:ahLst/>
            <a:cxnLst/>
            <a:rect r="r" b="b" t="t" l="l"/>
            <a:pathLst>
              <a:path h="670702" w="670702">
                <a:moveTo>
                  <a:pt x="0" y="0"/>
                </a:moveTo>
                <a:lnTo>
                  <a:pt x="670703" y="0"/>
                </a:lnTo>
                <a:lnTo>
                  <a:pt x="670703" y="670702"/>
                </a:lnTo>
                <a:lnTo>
                  <a:pt x="0" y="67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21979" y="8333117"/>
            <a:ext cx="686243" cy="686243"/>
          </a:xfrm>
          <a:custGeom>
            <a:avLst/>
            <a:gdLst/>
            <a:ahLst/>
            <a:cxnLst/>
            <a:rect r="r" b="b" t="t" l="l"/>
            <a:pathLst>
              <a:path h="686243" w="686243">
                <a:moveTo>
                  <a:pt x="0" y="0"/>
                </a:moveTo>
                <a:lnTo>
                  <a:pt x="686243" y="0"/>
                </a:lnTo>
                <a:lnTo>
                  <a:pt x="686243" y="686243"/>
                </a:lnTo>
                <a:lnTo>
                  <a:pt x="0" y="686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200069" y="9047569"/>
            <a:ext cx="1330063" cy="748161"/>
          </a:xfrm>
          <a:custGeom>
            <a:avLst/>
            <a:gdLst/>
            <a:ahLst/>
            <a:cxnLst/>
            <a:rect r="r" b="b" t="t" l="l"/>
            <a:pathLst>
              <a:path h="748161" w="1330063">
                <a:moveTo>
                  <a:pt x="0" y="0"/>
                </a:moveTo>
                <a:lnTo>
                  <a:pt x="1330063" y="0"/>
                </a:lnTo>
                <a:lnTo>
                  <a:pt x="1330063" y="748161"/>
                </a:lnTo>
                <a:lnTo>
                  <a:pt x="0" y="7481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074652" y="9155737"/>
            <a:ext cx="1179754" cy="660662"/>
          </a:xfrm>
          <a:custGeom>
            <a:avLst/>
            <a:gdLst/>
            <a:ahLst/>
            <a:cxnLst/>
            <a:rect r="r" b="b" t="t" l="l"/>
            <a:pathLst>
              <a:path h="660662" w="1179754">
                <a:moveTo>
                  <a:pt x="0" y="0"/>
                </a:moveTo>
                <a:lnTo>
                  <a:pt x="1179754" y="0"/>
                </a:lnTo>
                <a:lnTo>
                  <a:pt x="1179754" y="660662"/>
                </a:lnTo>
                <a:lnTo>
                  <a:pt x="0" y="660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444884" y="8280472"/>
            <a:ext cx="631659" cy="775994"/>
          </a:xfrm>
          <a:custGeom>
            <a:avLst/>
            <a:gdLst/>
            <a:ahLst/>
            <a:cxnLst/>
            <a:rect r="r" b="b" t="t" l="l"/>
            <a:pathLst>
              <a:path h="775994" w="631659">
                <a:moveTo>
                  <a:pt x="0" y="0"/>
                </a:moveTo>
                <a:lnTo>
                  <a:pt x="631659" y="0"/>
                </a:lnTo>
                <a:lnTo>
                  <a:pt x="631659" y="775993"/>
                </a:lnTo>
                <a:lnTo>
                  <a:pt x="0" y="77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6891732" y="1028700"/>
            <a:ext cx="3708847" cy="2835603"/>
            <a:chOff x="0" y="0"/>
            <a:chExt cx="976816" cy="74682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76816" cy="746826"/>
            </a:xfrm>
            <a:custGeom>
              <a:avLst/>
              <a:gdLst/>
              <a:ahLst/>
              <a:cxnLst/>
              <a:rect r="r" b="b" t="t" l="l"/>
              <a:pathLst>
                <a:path h="746826" w="976816">
                  <a:moveTo>
                    <a:pt x="106458" y="0"/>
                  </a:moveTo>
                  <a:lnTo>
                    <a:pt x="870357" y="0"/>
                  </a:lnTo>
                  <a:cubicBezTo>
                    <a:pt x="898592" y="0"/>
                    <a:pt x="925670" y="11216"/>
                    <a:pt x="945635" y="31181"/>
                  </a:cubicBezTo>
                  <a:cubicBezTo>
                    <a:pt x="965600" y="51146"/>
                    <a:pt x="976816" y="78224"/>
                    <a:pt x="976816" y="106458"/>
                  </a:cubicBezTo>
                  <a:lnTo>
                    <a:pt x="976816" y="640367"/>
                  </a:lnTo>
                  <a:cubicBezTo>
                    <a:pt x="976816" y="699163"/>
                    <a:pt x="929153" y="746826"/>
                    <a:pt x="870357" y="746826"/>
                  </a:cubicBezTo>
                  <a:lnTo>
                    <a:pt x="106458" y="746826"/>
                  </a:lnTo>
                  <a:cubicBezTo>
                    <a:pt x="78224" y="746826"/>
                    <a:pt x="51146" y="735609"/>
                    <a:pt x="31181" y="715645"/>
                  </a:cubicBezTo>
                  <a:cubicBezTo>
                    <a:pt x="11216" y="695680"/>
                    <a:pt x="0" y="668602"/>
                    <a:pt x="0" y="640367"/>
                  </a:cubicBezTo>
                  <a:lnTo>
                    <a:pt x="0" y="106458"/>
                  </a:lnTo>
                  <a:cubicBezTo>
                    <a:pt x="0" y="47663"/>
                    <a:pt x="47663" y="0"/>
                    <a:pt x="1064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23825"/>
              <a:ext cx="976816" cy="8706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7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7093662" y="1272302"/>
            <a:ext cx="3304987" cy="4000855"/>
            <a:chOff x="0" y="0"/>
            <a:chExt cx="812800" cy="98393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983936"/>
            </a:xfrm>
            <a:custGeom>
              <a:avLst/>
              <a:gdLst/>
              <a:ahLst/>
              <a:cxnLst/>
              <a:rect r="r" b="b" t="t" l="l"/>
              <a:pathLst>
                <a:path h="983936" w="812800">
                  <a:moveTo>
                    <a:pt x="53877" y="0"/>
                  </a:moveTo>
                  <a:lnTo>
                    <a:pt x="758923" y="0"/>
                  </a:lnTo>
                  <a:cubicBezTo>
                    <a:pt x="788678" y="0"/>
                    <a:pt x="812800" y="24122"/>
                    <a:pt x="812800" y="53877"/>
                  </a:cubicBezTo>
                  <a:lnTo>
                    <a:pt x="812800" y="930059"/>
                  </a:lnTo>
                  <a:cubicBezTo>
                    <a:pt x="812800" y="959814"/>
                    <a:pt x="788678" y="983936"/>
                    <a:pt x="758923" y="983936"/>
                  </a:cubicBezTo>
                  <a:lnTo>
                    <a:pt x="53877" y="983936"/>
                  </a:lnTo>
                  <a:cubicBezTo>
                    <a:pt x="39588" y="983936"/>
                    <a:pt x="25884" y="978260"/>
                    <a:pt x="15780" y="968156"/>
                  </a:cubicBezTo>
                  <a:cubicBezTo>
                    <a:pt x="5676" y="958052"/>
                    <a:pt x="0" y="944348"/>
                    <a:pt x="0" y="930059"/>
                  </a:cubicBezTo>
                  <a:lnTo>
                    <a:pt x="0" y="53877"/>
                  </a:lnTo>
                  <a:cubicBezTo>
                    <a:pt x="0" y="24122"/>
                    <a:pt x="24122" y="0"/>
                    <a:pt x="53877" y="0"/>
                  </a:cubicBezTo>
                  <a:close/>
                </a:path>
              </a:pathLst>
            </a:custGeom>
            <a:blipFill>
              <a:blip r:embed="rId16"/>
              <a:stretch>
                <a:fillRect l="0" t="-7189" r="0" b="-7189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3431690" y="373980"/>
            <a:ext cx="2657012" cy="610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15"/>
              </a:lnSpc>
            </a:pPr>
            <a:r>
              <a:rPr lang="en-US" sz="3510">
                <a:solidFill>
                  <a:srgbClr val="FFFFFF"/>
                </a:solidFill>
                <a:latin typeface="League Gothic Bold"/>
              </a:rPr>
              <a:t>ABOUT ME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84390" y="506951"/>
            <a:ext cx="3178467" cy="1659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83"/>
              </a:lnSpc>
            </a:pPr>
            <a:r>
              <a:rPr lang="en-US" sz="6383">
                <a:solidFill>
                  <a:srgbClr val="FFFFFF"/>
                </a:solidFill>
                <a:latin typeface="League Gothic Bold"/>
              </a:rPr>
              <a:t>MARIE DUBOIS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8700" y="3788103"/>
            <a:ext cx="1288526" cy="673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989">
                <a:solidFill>
                  <a:srgbClr val="AC8362"/>
                </a:solidFill>
                <a:latin typeface="League Gothic Bold"/>
              </a:rPr>
              <a:t>BIO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40408" y="6966050"/>
            <a:ext cx="6031736" cy="531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3089">
                <a:solidFill>
                  <a:srgbClr val="AC8362"/>
                </a:solidFill>
                <a:latin typeface="League Gothic Bold"/>
              </a:rPr>
              <a:t>JOB CONVERSION OBJECTIVES: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740536" y="3663343"/>
            <a:ext cx="3691514" cy="674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989">
                <a:solidFill>
                  <a:srgbClr val="AC8362"/>
                </a:solidFill>
                <a:latin typeface="League Gothic Bold"/>
              </a:rPr>
              <a:t>PERSONALITY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740536" y="4410813"/>
            <a:ext cx="1911573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Dynamic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740536" y="5244582"/>
            <a:ext cx="1911573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Organized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716135" y="6046962"/>
            <a:ext cx="3715915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Aware of new techcologies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740536" y="6941337"/>
            <a:ext cx="2518904" cy="673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989">
                <a:solidFill>
                  <a:srgbClr val="AC8362"/>
                </a:solidFill>
                <a:latin typeface="League Gothic Bold"/>
              </a:rPr>
              <a:t>SKILLS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824304" y="8780712"/>
            <a:ext cx="2179054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Communication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239646" y="7472217"/>
            <a:ext cx="3629237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AC8362"/>
                </a:solidFill>
                <a:latin typeface="League Gothic Bold"/>
              </a:rPr>
              <a:t>FAVORITE BRAND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239646" y="6289332"/>
            <a:ext cx="3673794" cy="743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16"/>
              </a:lnSpc>
            </a:pPr>
            <a:r>
              <a:rPr lang="en-US" sz="2154">
                <a:solidFill>
                  <a:srgbClr val="000000"/>
                </a:solidFill>
                <a:latin typeface="Open Sauce"/>
              </a:rPr>
              <a:t>Be Creative and You'll see the world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40408" y="7675734"/>
            <a:ext cx="6634244" cy="182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uce"/>
              </a:rPr>
              <a:t>Marie would like to move into the events industry. She is attracted by the creative and wants to put her communication  skills to good use in events projects.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824304" y="7691456"/>
            <a:ext cx="2752550" cy="31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>
                <a:solidFill>
                  <a:srgbClr val="000000"/>
                </a:solidFill>
                <a:latin typeface="Open Sauce"/>
              </a:rPr>
              <a:t>Project management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70836" y="2145564"/>
            <a:ext cx="209278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1 Bold"/>
              </a:rPr>
              <a:t>35 years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40408" y="4591745"/>
            <a:ext cx="6183042" cy="158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Open Sauce"/>
              </a:rPr>
              <a:t>Marie earned a degree in communications 10 years ago. She worked as a communications officer in a large company for 5 years, then went to a start-up.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2163601" y="1211479"/>
            <a:ext cx="10191399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Quicksand Bold"/>
              </a:rPr>
              <a:t>Gender: Female</a:t>
            </a:r>
          </a:p>
          <a:p>
            <a:pPr algn="l">
              <a:lnSpc>
                <a:spcPts val="40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Quicksand Bold"/>
              </a:rPr>
              <a:t>Place of residence: Paris, France</a:t>
            </a:r>
          </a:p>
          <a:p>
            <a:pPr algn="l">
              <a:lnSpc>
                <a:spcPts val="40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Quicksand Bold"/>
              </a:rPr>
              <a:t>Marital status: Married, two children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DAGDUKc6UAk</dc:identifier>
  <dcterms:modified xsi:type="dcterms:W3CDTF">2011-08-01T06:04:30Z</dcterms:modified>
  <cp:revision>1</cp:revision>
  <dc:title>YOUTHEBEST ? NAH I'M THE BEST</dc:title>
</cp:coreProperties>
</file>