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nva Sans 1" panose="020B0503030501040103" pitchFamily="34" charset="0"/>
      <p:regular r:id="rId20"/>
    </p:embeddedFont>
    <p:embeddedFont>
      <p:font typeface="Canva Sans 1 Bold" panose="020B0803030501040103" pitchFamily="34" charset="0"/>
      <p:regular r:id="rId21"/>
      <p:bold r:id="rId22"/>
    </p:embeddedFont>
    <p:embeddedFont>
      <p:font typeface="Canva Sans 2" panose="020B0503030501040103" pitchFamily="34" charset="0"/>
      <p:regular r:id="rId23"/>
    </p:embeddedFont>
    <p:embeddedFont>
      <p:font typeface="Canva Sans 2 Bold" panose="020B0803030501040103" pitchFamily="34" charset="0"/>
      <p:regular r:id="rId24"/>
      <p:bold r:id="rId25"/>
    </p:embeddedFont>
    <p:embeddedFont>
      <p:font typeface="Codec Pro ExtraBold" pitchFamily="2" charset="0"/>
      <p:regular r:id="rId26"/>
      <p:bold r:id="rId27"/>
    </p:embeddedFont>
    <p:embeddedFont>
      <p:font typeface="Open Sans" panose="020B0606030504020204" pitchFamily="34" charset="0"/>
      <p:regular r:id="rId28"/>
      <p:bold r:id="rId29"/>
    </p:embeddedFont>
    <p:embeddedFont>
      <p:font typeface="Open Sans Bold" panose="020B0806030504020204" pitchFamily="34" charset="0"/>
      <p:regular r:id="rId30"/>
      <p:bold r:id="rId31"/>
    </p:embeddedFont>
    <p:embeddedFont>
      <p:font typeface="Open Sauce Semi-Bold" pitchFamily="2" charset="77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anva.com/design/DAGDULG_3dU/Tbn1ZYdkyeArWnwNXvZBUw/edit" TargetMode="Externa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3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8.sv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810113" y="2590780"/>
            <a:ext cx="1276987" cy="1276987"/>
          </a:xfrm>
          <a:custGeom>
            <a:avLst/>
            <a:gdLst/>
            <a:ahLst/>
            <a:cxnLst/>
            <a:rect l="l" t="t" r="r" b="b"/>
            <a:pathLst>
              <a:path w="1276987" h="1276987">
                <a:moveTo>
                  <a:pt x="0" y="0"/>
                </a:moveTo>
                <a:lnTo>
                  <a:pt x="1276987" y="0"/>
                </a:lnTo>
                <a:lnTo>
                  <a:pt x="1276987" y="1276986"/>
                </a:lnTo>
                <a:lnTo>
                  <a:pt x="0" y="1276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2388252" y="8609855"/>
            <a:ext cx="5464085" cy="74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2"/>
              </a:lnSpc>
            </a:pPr>
            <a:r>
              <a:rPr lang="en-US" sz="2166" spc="108">
                <a:solidFill>
                  <a:srgbClr val="FFFFFF"/>
                </a:solidFill>
                <a:latin typeface="Canva Sans 1"/>
              </a:rPr>
              <a:t>Presented By: Vansh, Peter, Mathew, Mila and Ilona</a:t>
            </a:r>
          </a:p>
        </p:txBody>
      </p:sp>
      <p:sp>
        <p:nvSpPr>
          <p:cNvPr id="7" name="Freeform 7"/>
          <p:cNvSpPr/>
          <p:nvPr/>
        </p:nvSpPr>
        <p:spPr>
          <a:xfrm>
            <a:off x="15120295" y="578341"/>
            <a:ext cx="2165427" cy="2165427"/>
          </a:xfrm>
          <a:custGeom>
            <a:avLst/>
            <a:gdLst/>
            <a:ahLst/>
            <a:cxnLst/>
            <a:rect l="l" t="t" r="r" b="b"/>
            <a:pathLst>
              <a:path w="2165427" h="2165427">
                <a:moveTo>
                  <a:pt x="0" y="0"/>
                </a:moveTo>
                <a:lnTo>
                  <a:pt x="2165427" y="0"/>
                </a:lnTo>
                <a:lnTo>
                  <a:pt x="2165427" y="2165427"/>
                </a:lnTo>
                <a:lnTo>
                  <a:pt x="0" y="2165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5177456" y="6381650"/>
            <a:ext cx="4998903" cy="5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1"/>
              </a:lnSpc>
            </a:pPr>
            <a:r>
              <a:rPr lang="en-US" sz="3284" spc="223">
                <a:solidFill>
                  <a:srgbClr val="F35000"/>
                </a:solidFill>
                <a:latin typeface="Codec Pro ExtraBold"/>
              </a:rPr>
              <a:t>25 april 2024, Nantes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4079" y="3124200"/>
            <a:ext cx="9899196" cy="352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67"/>
              </a:lnSpc>
            </a:pPr>
            <a:r>
              <a:rPr lang="en-US" sz="9132" spc="621" dirty="0">
                <a:solidFill>
                  <a:srgbClr val="F37221"/>
                </a:solidFill>
                <a:latin typeface="Codec Pro ExtraBold"/>
              </a:rPr>
              <a:t>Introspection </a:t>
            </a:r>
          </a:p>
          <a:p>
            <a:pPr algn="ctr">
              <a:lnSpc>
                <a:spcPts val="8767"/>
              </a:lnSpc>
            </a:pPr>
            <a:r>
              <a:rPr lang="en-US" sz="9132" spc="621" dirty="0">
                <a:solidFill>
                  <a:srgbClr val="F37221"/>
                </a:solidFill>
                <a:latin typeface="Codec Pro ExtraBold"/>
              </a:rPr>
              <a:t>&amp;</a:t>
            </a:r>
          </a:p>
          <a:p>
            <a:pPr algn="r">
              <a:lnSpc>
                <a:spcPts val="8767"/>
              </a:lnSpc>
            </a:pPr>
            <a:r>
              <a:rPr lang="en-US" sz="9132" spc="621" dirty="0">
                <a:solidFill>
                  <a:srgbClr val="F37221"/>
                </a:solidFill>
                <a:latin typeface="Codec Pro ExtraBold"/>
              </a:rPr>
              <a:t>self-promotion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05432" y="9471951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DFDFD"/>
                </a:solidFill>
                <a:latin typeface="Open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0693" y="840516"/>
            <a:ext cx="5935153" cy="3655911"/>
          </a:xfrm>
          <a:custGeom>
            <a:avLst/>
            <a:gdLst/>
            <a:ahLst/>
            <a:cxnLst/>
            <a:rect l="l" t="t" r="r" b="b"/>
            <a:pathLst>
              <a:path w="5935153" h="3655911">
                <a:moveTo>
                  <a:pt x="0" y="0"/>
                </a:moveTo>
                <a:lnTo>
                  <a:pt x="5935153" y="0"/>
                </a:lnTo>
                <a:lnTo>
                  <a:pt x="5935153" y="3655911"/>
                </a:lnTo>
                <a:lnTo>
                  <a:pt x="0" y="3655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45" t="-110281" r="-224419" b="-643735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9362871" cy="513184"/>
            <a:chOff x="0" y="0"/>
            <a:chExt cx="5099686" cy="1351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99686" cy="135159"/>
            </a:xfrm>
            <a:custGeom>
              <a:avLst/>
              <a:gdLst/>
              <a:ahLst/>
              <a:cxnLst/>
              <a:rect l="l" t="t" r="r" b="b"/>
              <a:pathLst>
                <a:path w="5099686" h="135159">
                  <a:moveTo>
                    <a:pt x="0" y="0"/>
                  </a:moveTo>
                  <a:lnTo>
                    <a:pt x="5099686" y="0"/>
                  </a:lnTo>
                  <a:lnTo>
                    <a:pt x="5099686" y="135159"/>
                  </a:lnTo>
                  <a:lnTo>
                    <a:pt x="0" y="135159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5099686" cy="192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0693" y="4752232"/>
            <a:ext cx="5935153" cy="647860"/>
            <a:chOff x="0" y="0"/>
            <a:chExt cx="1563168" cy="1706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63168" cy="170630"/>
            </a:xfrm>
            <a:custGeom>
              <a:avLst/>
              <a:gdLst/>
              <a:ahLst/>
              <a:cxnLst/>
              <a:rect l="l" t="t" r="r" b="b"/>
              <a:pathLst>
                <a:path w="1563168" h="170630">
                  <a:moveTo>
                    <a:pt x="0" y="0"/>
                  </a:moveTo>
                  <a:lnTo>
                    <a:pt x="1563168" y="0"/>
                  </a:lnTo>
                  <a:lnTo>
                    <a:pt x="1563168" y="170630"/>
                  </a:lnTo>
                  <a:lnTo>
                    <a:pt x="0" y="170630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563168" cy="22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r>
                <a:rPr lang="en-US" sz="2594" spc="25">
                  <a:solidFill>
                    <a:srgbClr val="FDFDFD"/>
                  </a:solidFill>
                  <a:latin typeface="Canva Sans 1 Bold"/>
                </a:rPr>
                <a:t>JULIE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4505393" y="2668472"/>
            <a:ext cx="3782607" cy="4484396"/>
          </a:xfrm>
          <a:custGeom>
            <a:avLst/>
            <a:gdLst/>
            <a:ahLst/>
            <a:cxnLst/>
            <a:rect l="l" t="t" r="r" b="b"/>
            <a:pathLst>
              <a:path w="3782607" h="4484396">
                <a:moveTo>
                  <a:pt x="0" y="0"/>
                </a:moveTo>
                <a:lnTo>
                  <a:pt x="3782607" y="0"/>
                </a:lnTo>
                <a:lnTo>
                  <a:pt x="3782607" y="4484396"/>
                </a:lnTo>
                <a:lnTo>
                  <a:pt x="0" y="448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73" t="-203618" r="-222223" b="-13710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6157842" y="6575094"/>
            <a:ext cx="3811804" cy="3328850"/>
          </a:xfrm>
          <a:custGeom>
            <a:avLst/>
            <a:gdLst/>
            <a:ahLst/>
            <a:cxnLst/>
            <a:rect l="l" t="t" r="r" b="b"/>
            <a:pathLst>
              <a:path w="3811804" h="3328850">
                <a:moveTo>
                  <a:pt x="0" y="0"/>
                </a:moveTo>
                <a:lnTo>
                  <a:pt x="3811803" y="0"/>
                </a:lnTo>
                <a:lnTo>
                  <a:pt x="3811803" y="3328850"/>
                </a:lnTo>
                <a:lnTo>
                  <a:pt x="0" y="3328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1158" t="-286838" r="-123788" b="-23348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0258425" y="6575094"/>
            <a:ext cx="4114078" cy="3373147"/>
          </a:xfrm>
          <a:custGeom>
            <a:avLst/>
            <a:gdLst/>
            <a:ahLst/>
            <a:cxnLst/>
            <a:rect l="l" t="t" r="r" b="b"/>
            <a:pathLst>
              <a:path w="4114078" h="3373147">
                <a:moveTo>
                  <a:pt x="0" y="0"/>
                </a:moveTo>
                <a:lnTo>
                  <a:pt x="4114078" y="0"/>
                </a:lnTo>
                <a:lnTo>
                  <a:pt x="4114078" y="3373147"/>
                </a:lnTo>
                <a:lnTo>
                  <a:pt x="0" y="33731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6370" t="-308957" r="-12986" b="-26021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028700" y="5545432"/>
            <a:ext cx="4321429" cy="4741568"/>
          </a:xfrm>
          <a:custGeom>
            <a:avLst/>
            <a:gdLst/>
            <a:ahLst/>
            <a:cxnLst/>
            <a:rect l="l" t="t" r="r" b="b"/>
            <a:pathLst>
              <a:path w="4321429" h="4741568">
                <a:moveTo>
                  <a:pt x="0" y="0"/>
                </a:moveTo>
                <a:lnTo>
                  <a:pt x="4321429" y="0"/>
                </a:lnTo>
                <a:lnTo>
                  <a:pt x="4321429" y="4741568"/>
                </a:lnTo>
                <a:lnTo>
                  <a:pt x="0" y="4741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723" t="-144742" r="-277017" b="-317395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6677011" y="675116"/>
            <a:ext cx="9576797" cy="1467395"/>
          </a:xfrm>
          <a:custGeom>
            <a:avLst/>
            <a:gdLst/>
            <a:ahLst/>
            <a:cxnLst/>
            <a:rect l="l" t="t" r="r" b="b"/>
            <a:pathLst>
              <a:path w="9576797" h="1467395">
                <a:moveTo>
                  <a:pt x="0" y="0"/>
                </a:moveTo>
                <a:lnTo>
                  <a:pt x="9576797" y="0"/>
                </a:lnTo>
                <a:lnTo>
                  <a:pt x="9576797" y="1467395"/>
                </a:lnTo>
                <a:lnTo>
                  <a:pt x="0" y="1467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296" t="-422198" r="-4158" b="-11633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5614467" y="8947141"/>
            <a:ext cx="2112345" cy="1254893"/>
          </a:xfrm>
          <a:custGeom>
            <a:avLst/>
            <a:gdLst/>
            <a:ahLst/>
            <a:cxnLst/>
            <a:rect l="l" t="t" r="r" b="b"/>
            <a:pathLst>
              <a:path w="2112345" h="1254893">
                <a:moveTo>
                  <a:pt x="0" y="0"/>
                </a:moveTo>
                <a:lnTo>
                  <a:pt x="2112345" y="0"/>
                </a:lnTo>
                <a:lnTo>
                  <a:pt x="2112345" y="1254893"/>
                </a:lnTo>
                <a:lnTo>
                  <a:pt x="0" y="12548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1114" t="-1089667" r="-92310" b="-35265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146955" y="7353123"/>
            <a:ext cx="2757045" cy="1594018"/>
          </a:xfrm>
          <a:custGeom>
            <a:avLst/>
            <a:gdLst/>
            <a:ahLst/>
            <a:cxnLst/>
            <a:rect l="l" t="t" r="r" b="b"/>
            <a:pathLst>
              <a:path w="2757045" h="1594018">
                <a:moveTo>
                  <a:pt x="0" y="0"/>
                </a:moveTo>
                <a:lnTo>
                  <a:pt x="2757044" y="0"/>
                </a:lnTo>
                <a:lnTo>
                  <a:pt x="2757044" y="1594018"/>
                </a:lnTo>
                <a:lnTo>
                  <a:pt x="0" y="159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400" t="-564236" r="-99993" b="-18704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8063743" y="1909070"/>
            <a:ext cx="537543" cy="466883"/>
          </a:xfrm>
          <a:custGeom>
            <a:avLst/>
            <a:gdLst/>
            <a:ahLst/>
            <a:cxnLst/>
            <a:rect l="l" t="t" r="r" b="b"/>
            <a:pathLst>
              <a:path w="537543" h="466883">
                <a:moveTo>
                  <a:pt x="0" y="0"/>
                </a:moveTo>
                <a:lnTo>
                  <a:pt x="537543" y="0"/>
                </a:lnTo>
                <a:lnTo>
                  <a:pt x="537543" y="466883"/>
                </a:lnTo>
                <a:lnTo>
                  <a:pt x="0" y="466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54211" t="-1653906" r="-75702" b="-354384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6594207" y="2375953"/>
            <a:ext cx="7682825" cy="1831667"/>
          </a:xfrm>
          <a:custGeom>
            <a:avLst/>
            <a:gdLst/>
            <a:ahLst/>
            <a:cxnLst/>
            <a:rect l="l" t="t" r="r" b="b"/>
            <a:pathLst>
              <a:path w="7682825" h="1831667">
                <a:moveTo>
                  <a:pt x="0" y="0"/>
                </a:moveTo>
                <a:lnTo>
                  <a:pt x="7682825" y="0"/>
                </a:lnTo>
                <a:lnTo>
                  <a:pt x="7682825" y="1831667"/>
                </a:lnTo>
                <a:lnTo>
                  <a:pt x="0" y="1831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086" t="-170407" r="-18180" b="-9631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Freeform 18"/>
          <p:cNvSpPr/>
          <p:nvPr/>
        </p:nvSpPr>
        <p:spPr>
          <a:xfrm>
            <a:off x="6502583" y="4548151"/>
            <a:ext cx="7869919" cy="1686411"/>
          </a:xfrm>
          <a:custGeom>
            <a:avLst/>
            <a:gdLst/>
            <a:ahLst/>
            <a:cxnLst/>
            <a:rect l="l" t="t" r="r" b="b"/>
            <a:pathLst>
              <a:path w="7869919" h="1686411">
                <a:moveTo>
                  <a:pt x="0" y="0"/>
                </a:moveTo>
                <a:lnTo>
                  <a:pt x="7869920" y="0"/>
                </a:lnTo>
                <a:lnTo>
                  <a:pt x="7869920" y="1686412"/>
                </a:lnTo>
                <a:lnTo>
                  <a:pt x="0" y="1686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310" t="-434296" r="-8007" b="-699284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362871" cy="513184"/>
            <a:chOff x="0" y="0"/>
            <a:chExt cx="5099686" cy="13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9686" cy="135159"/>
            </a:xfrm>
            <a:custGeom>
              <a:avLst/>
              <a:gdLst/>
              <a:ahLst/>
              <a:cxnLst/>
              <a:rect l="l" t="t" r="r" b="b"/>
              <a:pathLst>
                <a:path w="5099686" h="135159">
                  <a:moveTo>
                    <a:pt x="0" y="0"/>
                  </a:moveTo>
                  <a:lnTo>
                    <a:pt x="5099686" y="0"/>
                  </a:lnTo>
                  <a:lnTo>
                    <a:pt x="5099686" y="135159"/>
                  </a:lnTo>
                  <a:lnTo>
                    <a:pt x="0" y="135159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099686" cy="192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0693" y="4752232"/>
            <a:ext cx="5935153" cy="647860"/>
            <a:chOff x="0" y="0"/>
            <a:chExt cx="1563168" cy="1706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3168" cy="170630"/>
            </a:xfrm>
            <a:custGeom>
              <a:avLst/>
              <a:gdLst/>
              <a:ahLst/>
              <a:cxnLst/>
              <a:rect l="l" t="t" r="r" b="b"/>
              <a:pathLst>
                <a:path w="1563168" h="170630">
                  <a:moveTo>
                    <a:pt x="0" y="0"/>
                  </a:moveTo>
                  <a:lnTo>
                    <a:pt x="1563168" y="0"/>
                  </a:lnTo>
                  <a:lnTo>
                    <a:pt x="1563168" y="170630"/>
                  </a:lnTo>
                  <a:lnTo>
                    <a:pt x="0" y="170630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563168" cy="22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r>
                <a:rPr lang="en-US" sz="2594" spc="25">
                  <a:solidFill>
                    <a:srgbClr val="FDFDFD"/>
                  </a:solidFill>
                  <a:latin typeface="Canva Sans 1 Bold"/>
                </a:rPr>
                <a:t>ETHAN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502583" y="2142511"/>
            <a:ext cx="8272200" cy="2222674"/>
          </a:xfrm>
          <a:custGeom>
            <a:avLst/>
            <a:gdLst/>
            <a:ahLst/>
            <a:cxnLst/>
            <a:rect l="l" t="t" r="r" b="b"/>
            <a:pathLst>
              <a:path w="8272200" h="2222674">
                <a:moveTo>
                  <a:pt x="0" y="0"/>
                </a:moveTo>
                <a:lnTo>
                  <a:pt x="8272200" y="0"/>
                </a:lnTo>
                <a:lnTo>
                  <a:pt x="8272200" y="2222675"/>
                </a:lnTo>
                <a:lnTo>
                  <a:pt x="0" y="2222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48" r="-8042" b="-13912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688899" y="493920"/>
            <a:ext cx="5585085" cy="4115437"/>
          </a:xfrm>
          <a:custGeom>
            <a:avLst/>
            <a:gdLst/>
            <a:ahLst/>
            <a:cxnLst/>
            <a:rect l="l" t="t" r="r" b="b"/>
            <a:pathLst>
              <a:path w="5585085" h="4115437">
                <a:moveTo>
                  <a:pt x="0" y="0"/>
                </a:moveTo>
                <a:lnTo>
                  <a:pt x="5585084" y="0"/>
                </a:lnTo>
                <a:lnTo>
                  <a:pt x="5585084" y="4115437"/>
                </a:lnTo>
                <a:lnTo>
                  <a:pt x="0" y="4115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1" b="-2292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028700" y="5542967"/>
            <a:ext cx="4681815" cy="4818978"/>
          </a:xfrm>
          <a:custGeom>
            <a:avLst/>
            <a:gdLst/>
            <a:ahLst/>
            <a:cxnLst/>
            <a:rect l="l" t="t" r="r" b="b"/>
            <a:pathLst>
              <a:path w="4681815" h="4818978">
                <a:moveTo>
                  <a:pt x="0" y="0"/>
                </a:moveTo>
                <a:lnTo>
                  <a:pt x="4681815" y="0"/>
                </a:lnTo>
                <a:lnTo>
                  <a:pt x="4681815" y="4818977"/>
                </a:lnTo>
                <a:lnTo>
                  <a:pt x="0" y="48189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6502583" y="651556"/>
            <a:ext cx="10218134" cy="1490956"/>
          </a:xfrm>
          <a:custGeom>
            <a:avLst/>
            <a:gdLst/>
            <a:ahLst/>
            <a:cxnLst/>
            <a:rect l="l" t="t" r="r" b="b"/>
            <a:pathLst>
              <a:path w="10218134" h="1490956">
                <a:moveTo>
                  <a:pt x="0" y="0"/>
                </a:moveTo>
                <a:lnTo>
                  <a:pt x="10218134" y="0"/>
                </a:lnTo>
                <a:lnTo>
                  <a:pt x="10218134" y="1490955"/>
                </a:lnTo>
                <a:lnTo>
                  <a:pt x="0" y="1490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0015" r="-1896" b="-5492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12275681" y="1909070"/>
            <a:ext cx="537543" cy="466883"/>
          </a:xfrm>
          <a:custGeom>
            <a:avLst/>
            <a:gdLst/>
            <a:ahLst/>
            <a:cxnLst/>
            <a:rect l="l" t="t" r="r" b="b"/>
            <a:pathLst>
              <a:path w="537543" h="466883">
                <a:moveTo>
                  <a:pt x="0" y="0"/>
                </a:moveTo>
                <a:lnTo>
                  <a:pt x="537543" y="0"/>
                </a:lnTo>
                <a:lnTo>
                  <a:pt x="537543" y="466883"/>
                </a:lnTo>
                <a:lnTo>
                  <a:pt x="0" y="4668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754211" t="-1653906" r="-75702" b="-354384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6661310" y="4500056"/>
            <a:ext cx="7701479" cy="1940168"/>
          </a:xfrm>
          <a:custGeom>
            <a:avLst/>
            <a:gdLst/>
            <a:ahLst/>
            <a:cxnLst/>
            <a:rect l="l" t="t" r="r" b="b"/>
            <a:pathLst>
              <a:path w="7701479" h="1940168">
                <a:moveTo>
                  <a:pt x="0" y="0"/>
                </a:moveTo>
                <a:lnTo>
                  <a:pt x="7701479" y="0"/>
                </a:lnTo>
                <a:lnTo>
                  <a:pt x="7701479" y="1940168"/>
                </a:lnTo>
                <a:lnTo>
                  <a:pt x="0" y="19401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0430652" y="6541295"/>
            <a:ext cx="4227601" cy="3217674"/>
          </a:xfrm>
          <a:custGeom>
            <a:avLst/>
            <a:gdLst/>
            <a:ahLst/>
            <a:cxnLst/>
            <a:rect l="l" t="t" r="r" b="b"/>
            <a:pathLst>
              <a:path w="4227601" h="3217674">
                <a:moveTo>
                  <a:pt x="0" y="0"/>
                </a:moveTo>
                <a:lnTo>
                  <a:pt x="4227601" y="0"/>
                </a:lnTo>
                <a:lnTo>
                  <a:pt x="4227601" y="3217674"/>
                </a:lnTo>
                <a:lnTo>
                  <a:pt x="0" y="32176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8164" t="-3129" r="-1497" b="-1042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5968303" y="6541295"/>
            <a:ext cx="4204560" cy="3611724"/>
          </a:xfrm>
          <a:custGeom>
            <a:avLst/>
            <a:gdLst/>
            <a:ahLst/>
            <a:cxnLst/>
            <a:rect l="l" t="t" r="r" b="b"/>
            <a:pathLst>
              <a:path w="4204560" h="3611724">
                <a:moveTo>
                  <a:pt x="0" y="0"/>
                </a:moveTo>
                <a:lnTo>
                  <a:pt x="4204560" y="0"/>
                </a:lnTo>
                <a:lnTo>
                  <a:pt x="4204560" y="3611724"/>
                </a:lnTo>
                <a:lnTo>
                  <a:pt x="0" y="36117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966" r="-12479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4908133" y="2059305"/>
            <a:ext cx="3213477" cy="4881501"/>
          </a:xfrm>
          <a:custGeom>
            <a:avLst/>
            <a:gdLst/>
            <a:ahLst/>
            <a:cxnLst/>
            <a:rect l="l" t="t" r="r" b="b"/>
            <a:pathLst>
              <a:path w="3213477" h="4881501">
                <a:moveTo>
                  <a:pt x="0" y="0"/>
                </a:moveTo>
                <a:lnTo>
                  <a:pt x="3213477" y="0"/>
                </a:lnTo>
                <a:lnTo>
                  <a:pt x="3213477" y="4881502"/>
                </a:lnTo>
                <a:lnTo>
                  <a:pt x="0" y="48815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15511400" y="7083682"/>
            <a:ext cx="2165556" cy="2773108"/>
          </a:xfrm>
          <a:custGeom>
            <a:avLst/>
            <a:gdLst/>
            <a:ahLst/>
            <a:cxnLst/>
            <a:rect l="l" t="t" r="r" b="b"/>
            <a:pathLst>
              <a:path w="2165556" h="2773108">
                <a:moveTo>
                  <a:pt x="0" y="0"/>
                </a:moveTo>
                <a:lnTo>
                  <a:pt x="2165556" y="0"/>
                </a:lnTo>
                <a:lnTo>
                  <a:pt x="2165556" y="2773108"/>
                </a:lnTo>
                <a:lnTo>
                  <a:pt x="0" y="27731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7903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6399378" y="-227355"/>
            <a:ext cx="2512109" cy="2512109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648682" y="8232925"/>
            <a:ext cx="2512109" cy="2512109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09"/>
                </a:lnTo>
                <a:lnTo>
                  <a:pt x="0" y="25121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975757" y="2587144"/>
          <a:ext cx="14336486" cy="7262132"/>
        </p:xfrm>
        <a:graphic>
          <a:graphicData uri="http://schemas.openxmlformats.org/drawingml/2006/table">
            <a:tbl>
              <a:tblPr/>
              <a:tblGrid>
                <a:gridCol w="602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7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6991">
                <a:tc>
                  <a:txBody>
                    <a:bodyPr/>
                    <a:lstStyle/>
                    <a:p>
                      <a:pPr algn="ctr">
                        <a:lnSpc>
                          <a:spcPts val="4472"/>
                        </a:lnSpc>
                        <a:defRPr/>
                      </a:pPr>
                      <a:r>
                        <a:rPr lang="en-US" sz="3194">
                          <a:solidFill>
                            <a:srgbClr val="F37221"/>
                          </a:solidFill>
                          <a:latin typeface="Canva Sans 2 Bold"/>
                        </a:rPr>
                        <a:t>Main pains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72"/>
                        </a:lnSpc>
                        <a:defRPr/>
                      </a:pPr>
                      <a:r>
                        <a:rPr lang="en-US" sz="3194">
                          <a:solidFill>
                            <a:srgbClr val="F37221"/>
                          </a:solidFill>
                          <a:latin typeface="Canva Sans 2 Bold"/>
                        </a:rPr>
                        <a:t>How to solve problems 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5047"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r>
                        <a:rPr lang="en-US" sz="2694">
                          <a:solidFill>
                            <a:srgbClr val="F37221"/>
                          </a:solidFill>
                          <a:latin typeface="Canva Sans 2"/>
                        </a:rPr>
                        <a:t>Lack of personalization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6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765"/>
                        </a:lnSpc>
                      </a:pPr>
                      <a:r>
                        <a:rPr lang="en-US" sz="2689">
                          <a:solidFill>
                            <a:srgbClr val="F37221"/>
                          </a:solidFill>
                          <a:latin typeface="Canva Sans 2"/>
                        </a:rPr>
                        <a:t>Customized Career Pathways</a:t>
                      </a:r>
                    </a:p>
                    <a:p>
                      <a:pPr algn="ctr">
                        <a:lnSpc>
                          <a:spcPts val="3765"/>
                        </a:lnSpc>
                      </a:pPr>
                      <a:endParaRPr lang="en-US" sz="2689">
                        <a:solidFill>
                          <a:srgbClr val="F37221"/>
                        </a:solidFill>
                        <a:latin typeface="Canva Sans 2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047"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r>
                        <a:rPr lang="en-US" sz="2694">
                          <a:solidFill>
                            <a:srgbClr val="F37221"/>
                          </a:solidFill>
                          <a:latin typeface="Canva Sans 2"/>
                        </a:rPr>
                        <a:t>Not enough free resources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772"/>
                        </a:lnSpc>
                      </a:pPr>
                      <a:r>
                        <a:rPr lang="en-US" sz="2694">
                          <a:solidFill>
                            <a:srgbClr val="F37221"/>
                          </a:solidFill>
                          <a:latin typeface="Canva Sans 2"/>
                        </a:rPr>
                        <a:t>Open Access Resource Hub</a:t>
                      </a:r>
                    </a:p>
                    <a:p>
                      <a:pPr algn="ctr">
                        <a:lnSpc>
                          <a:spcPts val="3772"/>
                        </a:lnSpc>
                      </a:pPr>
                      <a:endParaRPr lang="en-US" sz="2694">
                        <a:solidFill>
                          <a:srgbClr val="F37221"/>
                        </a:solidFill>
                        <a:latin typeface="Canva Sans 2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047"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r>
                        <a:rPr lang="en-US" sz="2694">
                          <a:solidFill>
                            <a:srgbClr val="F37221"/>
                          </a:solidFill>
                          <a:latin typeface="Canva Sans 2"/>
                        </a:rPr>
                        <a:t>Insufficient Post-Service Support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772"/>
                        </a:lnSpc>
                      </a:pPr>
                      <a:r>
                        <a:rPr lang="en-US" sz="2694">
                          <a:solidFill>
                            <a:srgbClr val="F37221"/>
                          </a:solidFill>
                          <a:latin typeface="Canva Sans 2"/>
                        </a:rPr>
                        <a:t>Continuous Engagement Program</a:t>
                      </a:r>
                    </a:p>
                    <a:p>
                      <a:pPr algn="ctr">
                        <a:lnSpc>
                          <a:spcPts val="3772"/>
                        </a:lnSpc>
                      </a:pPr>
                      <a:endParaRPr lang="en-US" sz="2694">
                        <a:solidFill>
                          <a:srgbClr val="F37221"/>
                        </a:solidFill>
                        <a:latin typeface="Canva Sans 2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028700" y="650148"/>
            <a:ext cx="13957882" cy="117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4"/>
              </a:lnSpc>
              <a:spcBef>
                <a:spcPct val="0"/>
              </a:spcBef>
            </a:pPr>
            <a:r>
              <a:rPr lang="en-US" sz="6973" spc="348">
                <a:solidFill>
                  <a:srgbClr val="F35000"/>
                </a:solidFill>
                <a:latin typeface="Canva Sans 1 Bold"/>
              </a:rPr>
              <a:t>Overall picture of analysis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7447585" y="-227355"/>
            <a:ext cx="1463903" cy="1463903"/>
          </a:xfrm>
          <a:custGeom>
            <a:avLst/>
            <a:gdLst/>
            <a:ahLst/>
            <a:cxnLst/>
            <a:rect l="l" t="t" r="r" b="b"/>
            <a:pathLst>
              <a:path w="1463903" h="1463903">
                <a:moveTo>
                  <a:pt x="0" y="0"/>
                </a:moveTo>
                <a:lnTo>
                  <a:pt x="1463903" y="0"/>
                </a:lnTo>
                <a:lnTo>
                  <a:pt x="1463903" y="1463903"/>
                </a:lnTo>
                <a:lnTo>
                  <a:pt x="0" y="146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rot="5400000">
            <a:off x="-648682" y="8988609"/>
            <a:ext cx="1756426" cy="1756426"/>
          </a:xfrm>
          <a:custGeom>
            <a:avLst/>
            <a:gdLst/>
            <a:ahLst/>
            <a:cxnLst/>
            <a:rect l="l" t="t" r="r" b="b"/>
            <a:pathLst>
              <a:path w="1756426" h="1756426">
                <a:moveTo>
                  <a:pt x="0" y="0"/>
                </a:moveTo>
                <a:lnTo>
                  <a:pt x="1756426" y="0"/>
                </a:lnTo>
                <a:lnTo>
                  <a:pt x="1756426" y="1756425"/>
                </a:lnTo>
                <a:lnTo>
                  <a:pt x="0" y="17564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2589818" y="186811"/>
            <a:ext cx="11565771" cy="10287000"/>
          </a:xfrm>
          <a:custGeom>
            <a:avLst/>
            <a:gdLst/>
            <a:ahLst/>
            <a:cxnLst/>
            <a:rect l="l" t="t" r="r" b="b"/>
            <a:pathLst>
              <a:path w="11565771" h="10287000">
                <a:moveTo>
                  <a:pt x="0" y="0"/>
                </a:moveTo>
                <a:lnTo>
                  <a:pt x="11565771" y="0"/>
                </a:lnTo>
                <a:lnTo>
                  <a:pt x="1156577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6943968" y="62986"/>
            <a:ext cx="9412214" cy="117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24"/>
              </a:lnSpc>
              <a:spcBef>
                <a:spcPct val="0"/>
              </a:spcBef>
            </a:pPr>
            <a:r>
              <a:rPr lang="en-US" sz="6973" spc="348">
                <a:solidFill>
                  <a:srgbClr val="F35000"/>
                </a:solidFill>
                <a:latin typeface="Canva Sans 1 Bold"/>
              </a:rPr>
              <a:t>Proposals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6853" y="9191625"/>
            <a:ext cx="84385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Canva Sans 2"/>
                <a:hlinkClick r:id="rId5" tooltip="https://www.canva.com/design/DAGDULG_3dU/Tbn1ZYdkyeArWnwNXvZBUw/edit"/>
              </a:rPr>
              <a:t>Link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8994" y="7267401"/>
            <a:ext cx="9474190" cy="6519873"/>
          </a:xfrm>
          <a:custGeom>
            <a:avLst/>
            <a:gdLst/>
            <a:ahLst/>
            <a:cxnLst/>
            <a:rect l="l" t="t" r="r" b="b"/>
            <a:pathLst>
              <a:path w="9474190" h="6519873">
                <a:moveTo>
                  <a:pt x="0" y="0"/>
                </a:moveTo>
                <a:lnTo>
                  <a:pt x="9474190" y="0"/>
                </a:lnTo>
                <a:lnTo>
                  <a:pt x="9474190" y="6519873"/>
                </a:lnTo>
                <a:lnTo>
                  <a:pt x="0" y="6519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1524918" y="-892645"/>
            <a:ext cx="5734382" cy="7366543"/>
          </a:xfrm>
          <a:custGeom>
            <a:avLst/>
            <a:gdLst/>
            <a:ahLst/>
            <a:cxnLst/>
            <a:rect l="l" t="t" r="r" b="b"/>
            <a:pathLst>
              <a:path w="5734382" h="7366543">
                <a:moveTo>
                  <a:pt x="0" y="0"/>
                </a:moveTo>
                <a:lnTo>
                  <a:pt x="5734382" y="0"/>
                </a:lnTo>
                <a:lnTo>
                  <a:pt x="5734382" y="7366543"/>
                </a:lnTo>
                <a:lnTo>
                  <a:pt x="0" y="73665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93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6066288" y="1078239"/>
            <a:ext cx="5190026" cy="6039130"/>
          </a:xfrm>
          <a:custGeom>
            <a:avLst/>
            <a:gdLst/>
            <a:ahLst/>
            <a:cxnLst/>
            <a:rect l="l" t="t" r="r" b="b"/>
            <a:pathLst>
              <a:path w="5190026" h="6039130">
                <a:moveTo>
                  <a:pt x="0" y="0"/>
                </a:moveTo>
                <a:lnTo>
                  <a:pt x="5190027" y="0"/>
                </a:lnTo>
                <a:lnTo>
                  <a:pt x="5190027" y="6039130"/>
                </a:lnTo>
                <a:lnTo>
                  <a:pt x="0" y="6039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325460" y="6473898"/>
            <a:ext cx="7774617" cy="3813102"/>
          </a:xfrm>
          <a:custGeom>
            <a:avLst/>
            <a:gdLst/>
            <a:ahLst/>
            <a:cxnLst/>
            <a:rect l="l" t="t" r="r" b="b"/>
            <a:pathLst>
              <a:path w="7774617" h="3813102">
                <a:moveTo>
                  <a:pt x="0" y="0"/>
                </a:moveTo>
                <a:lnTo>
                  <a:pt x="7774617" y="0"/>
                </a:lnTo>
                <a:lnTo>
                  <a:pt x="7774617" y="3813102"/>
                </a:lnTo>
                <a:lnTo>
                  <a:pt x="0" y="38131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02681" y="0"/>
            <a:ext cx="10222779" cy="1108163"/>
          </a:xfrm>
          <a:custGeom>
            <a:avLst/>
            <a:gdLst/>
            <a:ahLst/>
            <a:cxnLst/>
            <a:rect l="l" t="t" r="r" b="b"/>
            <a:pathLst>
              <a:path w="10222779" h="1108163">
                <a:moveTo>
                  <a:pt x="0" y="0"/>
                </a:moveTo>
                <a:lnTo>
                  <a:pt x="10222779" y="0"/>
                </a:lnTo>
                <a:lnTo>
                  <a:pt x="10222779" y="1108163"/>
                </a:lnTo>
                <a:lnTo>
                  <a:pt x="0" y="11081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808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334458" y="928207"/>
            <a:ext cx="4501630" cy="6339194"/>
          </a:xfrm>
          <a:custGeom>
            <a:avLst/>
            <a:gdLst/>
            <a:ahLst/>
            <a:cxnLst/>
            <a:rect l="l" t="t" r="r" b="b"/>
            <a:pathLst>
              <a:path w="4501630" h="6339194">
                <a:moveTo>
                  <a:pt x="0" y="0"/>
                </a:moveTo>
                <a:lnTo>
                  <a:pt x="4501631" y="0"/>
                </a:lnTo>
                <a:lnTo>
                  <a:pt x="4501631" y="6339194"/>
                </a:lnTo>
                <a:lnTo>
                  <a:pt x="0" y="63391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8"/>
          <p:cNvGrpSpPr/>
          <p:nvPr/>
        </p:nvGrpSpPr>
        <p:grpSpPr>
          <a:xfrm>
            <a:off x="197666" y="85969"/>
            <a:ext cx="1222761" cy="554082"/>
            <a:chOff x="0" y="0"/>
            <a:chExt cx="322044" cy="1459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2044" cy="145931"/>
            </a:xfrm>
            <a:custGeom>
              <a:avLst/>
              <a:gdLst/>
              <a:ahLst/>
              <a:cxnLst/>
              <a:rect l="l" t="t" r="r" b="b"/>
              <a:pathLst>
                <a:path w="322044" h="145931">
                  <a:moveTo>
                    <a:pt x="72965" y="0"/>
                  </a:moveTo>
                  <a:lnTo>
                    <a:pt x="249079" y="0"/>
                  </a:lnTo>
                  <a:cubicBezTo>
                    <a:pt x="289376" y="0"/>
                    <a:pt x="322044" y="32668"/>
                    <a:pt x="322044" y="72965"/>
                  </a:cubicBezTo>
                  <a:lnTo>
                    <a:pt x="322044" y="72965"/>
                  </a:lnTo>
                  <a:cubicBezTo>
                    <a:pt x="322044" y="113263"/>
                    <a:pt x="289376" y="145931"/>
                    <a:pt x="249079" y="145931"/>
                  </a:cubicBezTo>
                  <a:lnTo>
                    <a:pt x="72965" y="145931"/>
                  </a:lnTo>
                  <a:cubicBezTo>
                    <a:pt x="32668" y="145931"/>
                    <a:pt x="0" y="113263"/>
                    <a:pt x="0" y="72965"/>
                  </a:cubicBezTo>
                  <a:lnTo>
                    <a:pt x="0" y="72965"/>
                  </a:lnTo>
                  <a:cubicBezTo>
                    <a:pt x="0" y="32668"/>
                    <a:pt x="32668" y="0"/>
                    <a:pt x="729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2044" cy="184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46376" cy="10287000"/>
            <a:chOff x="0" y="0"/>
            <a:chExt cx="3282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64" cy="2709333"/>
            </a:xfrm>
            <a:custGeom>
              <a:avLst/>
              <a:gdLst/>
              <a:ahLst/>
              <a:cxnLst/>
              <a:rect l="l" t="t" r="r" b="b"/>
              <a:pathLst>
                <a:path w="328264" h="2709333">
                  <a:moveTo>
                    <a:pt x="0" y="0"/>
                  </a:moveTo>
                  <a:lnTo>
                    <a:pt x="328264" y="0"/>
                  </a:lnTo>
                  <a:lnTo>
                    <a:pt x="3282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826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484" y="-3747146"/>
            <a:ext cx="8480848" cy="848084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A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52297" y="990357"/>
            <a:ext cx="1955505" cy="2133983"/>
          </a:xfrm>
          <a:custGeom>
            <a:avLst/>
            <a:gdLst/>
            <a:ahLst/>
            <a:cxnLst/>
            <a:rect l="l" t="t" r="r" b="b"/>
            <a:pathLst>
              <a:path w="1955505" h="2133983">
                <a:moveTo>
                  <a:pt x="0" y="0"/>
                </a:moveTo>
                <a:lnTo>
                  <a:pt x="1955505" y="0"/>
                </a:lnTo>
                <a:lnTo>
                  <a:pt x="1955505" y="2133983"/>
                </a:lnTo>
                <a:lnTo>
                  <a:pt x="0" y="213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818805" y="2057349"/>
            <a:ext cx="8325195" cy="4879701"/>
          </a:xfrm>
          <a:custGeom>
            <a:avLst/>
            <a:gdLst/>
            <a:ahLst/>
            <a:cxnLst/>
            <a:rect l="l" t="t" r="r" b="b"/>
            <a:pathLst>
              <a:path w="8325195" h="4879701">
                <a:moveTo>
                  <a:pt x="0" y="0"/>
                </a:moveTo>
                <a:lnTo>
                  <a:pt x="8325195" y="0"/>
                </a:lnTo>
                <a:lnTo>
                  <a:pt x="8325195" y="4879701"/>
                </a:lnTo>
                <a:lnTo>
                  <a:pt x="0" y="4879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9716107" y="2926856"/>
            <a:ext cx="7543193" cy="4490545"/>
          </a:xfrm>
          <a:custGeom>
            <a:avLst/>
            <a:gdLst/>
            <a:ahLst/>
            <a:cxnLst/>
            <a:rect l="l" t="t" r="r" b="b"/>
            <a:pathLst>
              <a:path w="7543193" h="4490545">
                <a:moveTo>
                  <a:pt x="0" y="0"/>
                </a:moveTo>
                <a:lnTo>
                  <a:pt x="7543193" y="0"/>
                </a:lnTo>
                <a:lnTo>
                  <a:pt x="7543193" y="4490545"/>
                </a:lnTo>
                <a:lnTo>
                  <a:pt x="0" y="44905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9942974" y="7417401"/>
            <a:ext cx="7316326" cy="1909255"/>
          </a:xfrm>
          <a:custGeom>
            <a:avLst/>
            <a:gdLst/>
            <a:ahLst/>
            <a:cxnLst/>
            <a:rect l="l" t="t" r="r" b="b"/>
            <a:pathLst>
              <a:path w="7316326" h="1909255">
                <a:moveTo>
                  <a:pt x="0" y="0"/>
                </a:moveTo>
                <a:lnTo>
                  <a:pt x="7316326" y="0"/>
                </a:lnTo>
                <a:lnTo>
                  <a:pt x="7316326" y="1909256"/>
                </a:lnTo>
                <a:lnTo>
                  <a:pt x="0" y="19092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1651869" y="1009650"/>
            <a:ext cx="12243550" cy="86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12"/>
              </a:lnSpc>
            </a:pPr>
            <a:r>
              <a:rPr lang="en-US" sz="5583" spc="279">
                <a:solidFill>
                  <a:srgbClr val="F47C00"/>
                </a:solidFill>
                <a:latin typeface="Canva Sans 1 Bold"/>
              </a:rPr>
              <a:t>Emailing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4483935" y="8311187"/>
            <a:ext cx="471414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DFDFD"/>
                </a:solidFill>
                <a:latin typeface="Open Sauce Semi-Bold"/>
              </a:rPr>
              <a:t>KPI #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8755" y="1962392"/>
            <a:ext cx="2222506" cy="8794090"/>
          </a:xfrm>
          <a:custGeom>
            <a:avLst/>
            <a:gdLst/>
            <a:ahLst/>
            <a:cxnLst/>
            <a:rect l="l" t="t" r="r" b="b"/>
            <a:pathLst>
              <a:path w="2222506" h="8794090">
                <a:moveTo>
                  <a:pt x="0" y="0"/>
                </a:moveTo>
                <a:lnTo>
                  <a:pt x="2222507" y="0"/>
                </a:lnTo>
                <a:lnTo>
                  <a:pt x="2222507" y="8794089"/>
                </a:lnTo>
                <a:lnTo>
                  <a:pt x="0" y="8794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7080280" y="-123825"/>
            <a:ext cx="4674963" cy="122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039"/>
              </a:lnSpc>
              <a:spcBef>
                <a:spcPct val="0"/>
              </a:spcBef>
            </a:pPr>
            <a:r>
              <a:rPr lang="en-US" sz="7274" spc="363">
                <a:solidFill>
                  <a:srgbClr val="FFFFFF"/>
                </a:solidFill>
                <a:latin typeface="Canva Sans 1 Bold"/>
              </a:rPr>
              <a:t>Summary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4642322" y="-772214"/>
            <a:ext cx="1477594" cy="5846596"/>
          </a:xfrm>
          <a:custGeom>
            <a:avLst/>
            <a:gdLst/>
            <a:ahLst/>
            <a:cxnLst/>
            <a:rect l="l" t="t" r="r" b="b"/>
            <a:pathLst>
              <a:path w="1477594" h="5846596">
                <a:moveTo>
                  <a:pt x="0" y="0"/>
                </a:moveTo>
                <a:lnTo>
                  <a:pt x="1477594" y="0"/>
                </a:lnTo>
                <a:lnTo>
                  <a:pt x="1477594" y="5846596"/>
                </a:lnTo>
                <a:lnTo>
                  <a:pt x="0" y="584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5400000">
            <a:off x="4792872" y="3123745"/>
            <a:ext cx="1408408" cy="5572838"/>
          </a:xfrm>
          <a:custGeom>
            <a:avLst/>
            <a:gdLst/>
            <a:ahLst/>
            <a:cxnLst/>
            <a:rect l="l" t="t" r="r" b="b"/>
            <a:pathLst>
              <a:path w="1408408" h="5572838">
                <a:moveTo>
                  <a:pt x="0" y="0"/>
                </a:moveTo>
                <a:lnTo>
                  <a:pt x="1408408" y="0"/>
                </a:lnTo>
                <a:lnTo>
                  <a:pt x="1408408" y="5572838"/>
                </a:lnTo>
                <a:lnTo>
                  <a:pt x="0" y="5572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5400000">
            <a:off x="14059722" y="3199265"/>
            <a:ext cx="1247452" cy="4935961"/>
          </a:xfrm>
          <a:custGeom>
            <a:avLst/>
            <a:gdLst/>
            <a:ahLst/>
            <a:cxnLst/>
            <a:rect l="l" t="t" r="r" b="b"/>
            <a:pathLst>
              <a:path w="1247452" h="4935961">
                <a:moveTo>
                  <a:pt x="0" y="0"/>
                </a:moveTo>
                <a:lnTo>
                  <a:pt x="1247452" y="0"/>
                </a:lnTo>
                <a:lnTo>
                  <a:pt x="1247452" y="4935961"/>
                </a:lnTo>
                <a:lnTo>
                  <a:pt x="0" y="4935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5400000">
            <a:off x="14175980" y="-661165"/>
            <a:ext cx="1326089" cy="5247114"/>
          </a:xfrm>
          <a:custGeom>
            <a:avLst/>
            <a:gdLst/>
            <a:ahLst/>
            <a:cxnLst/>
            <a:rect l="l" t="t" r="r" b="b"/>
            <a:pathLst>
              <a:path w="1326089" h="5247114">
                <a:moveTo>
                  <a:pt x="0" y="0"/>
                </a:moveTo>
                <a:lnTo>
                  <a:pt x="1326089" y="0"/>
                </a:lnTo>
                <a:lnTo>
                  <a:pt x="1326089" y="5247113"/>
                </a:lnTo>
                <a:lnTo>
                  <a:pt x="0" y="5247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2181564" y="2266228"/>
            <a:ext cx="6399108" cy="2777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endParaRPr/>
          </a:p>
          <a:p>
            <a:pPr marL="626020" lvl="1" indent="-313010" algn="ctr">
              <a:lnSpc>
                <a:spcPts val="4059"/>
              </a:lnSpc>
              <a:buFont typeface="Arial"/>
              <a:buChar char="•"/>
            </a:pPr>
            <a:r>
              <a:rPr lang="en-US" sz="2899" spc="28">
                <a:solidFill>
                  <a:srgbClr val="FFFFFF"/>
                </a:solidFill>
                <a:latin typeface="Canva Sans 2"/>
              </a:rPr>
              <a:t>Finding typical customers</a:t>
            </a:r>
          </a:p>
          <a:p>
            <a:pPr marL="626020" lvl="1" indent="-313010" algn="ctr">
              <a:lnSpc>
                <a:spcPts val="4059"/>
              </a:lnSpc>
              <a:buFont typeface="Arial"/>
              <a:buChar char="•"/>
            </a:pPr>
            <a:r>
              <a:rPr lang="en-US" sz="2899" spc="28">
                <a:solidFill>
                  <a:srgbClr val="FFFFFF"/>
                </a:solidFill>
                <a:latin typeface="Canva Sans 2"/>
              </a:rPr>
              <a:t>Understanding how the markets works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spc="28">
              <a:solidFill>
                <a:srgbClr val="FFFFFF"/>
              </a:solidFill>
              <a:latin typeface="Canva Sans 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57821" y="6088316"/>
            <a:ext cx="5036430" cy="195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3"/>
              </a:lnSpc>
            </a:pPr>
            <a:endParaRPr/>
          </a:p>
          <a:p>
            <a:pPr marL="640198" lvl="1" indent="-320099" algn="ctr">
              <a:lnSpc>
                <a:spcPts val="4151"/>
              </a:lnSpc>
              <a:buFont typeface="Arial"/>
              <a:buChar char="•"/>
            </a:pPr>
            <a:r>
              <a:rPr lang="en-US" sz="2965" spc="29">
                <a:solidFill>
                  <a:srgbClr val="FFFFFF"/>
                </a:solidFill>
                <a:latin typeface="Canva Sans 2"/>
              </a:rPr>
              <a:t>Type of customers </a:t>
            </a:r>
          </a:p>
          <a:p>
            <a:pPr marL="640198" lvl="1" indent="-320099" algn="ctr">
              <a:lnSpc>
                <a:spcPts val="4151"/>
              </a:lnSpc>
              <a:buFont typeface="Arial"/>
              <a:buChar char="•"/>
            </a:pPr>
            <a:r>
              <a:rPr lang="en-US" sz="2965" spc="29">
                <a:solidFill>
                  <a:srgbClr val="FFFFFF"/>
                </a:solidFill>
                <a:latin typeface="Canva Sans 2"/>
              </a:rPr>
              <a:t>    Their needs and goals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73519" y="1905242"/>
            <a:ext cx="5247114" cy="58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6"/>
              </a:lnSpc>
              <a:spcBef>
                <a:spcPct val="0"/>
              </a:spcBef>
            </a:pPr>
            <a:r>
              <a:rPr lang="en-US" sz="3497" spc="34">
                <a:solidFill>
                  <a:srgbClr val="000000"/>
                </a:solidFill>
                <a:latin typeface="Canva Sans 2 Bold"/>
              </a:rPr>
              <a:t>Analysis on the market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50114" y="5251000"/>
            <a:ext cx="4949597" cy="125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spc="35">
                <a:solidFill>
                  <a:srgbClr val="000000"/>
                </a:solidFill>
                <a:latin typeface="Canva Sans 2 Bold"/>
              </a:rPr>
              <a:t>Pain point of consumers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15468" y="1678841"/>
            <a:ext cx="5247114" cy="58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6"/>
              </a:lnSpc>
              <a:spcBef>
                <a:spcPct val="0"/>
              </a:spcBef>
            </a:pPr>
            <a:r>
              <a:rPr lang="en-US" sz="3497" spc="34">
                <a:solidFill>
                  <a:srgbClr val="000000"/>
                </a:solidFill>
                <a:latin typeface="Canva Sans 2 Bold"/>
              </a:rPr>
              <a:t>Competitors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59891" y="5296686"/>
            <a:ext cx="5247114" cy="613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3597" spc="35">
                <a:solidFill>
                  <a:srgbClr val="000000"/>
                </a:solidFill>
                <a:latin typeface="Canva Sans 2 Bold"/>
              </a:rPr>
              <a:t>Operations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17958" y="2170388"/>
            <a:ext cx="6013398" cy="300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Who is in our market</a:t>
            </a:r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How do they operate </a:t>
            </a:r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What do they offer </a:t>
            </a:r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What are they lacking</a:t>
            </a:r>
          </a:p>
          <a:p>
            <a:pPr algn="ctr">
              <a:lnSpc>
                <a:spcPts val="2923"/>
              </a:lnSpc>
              <a:spcBef>
                <a:spcPct val="0"/>
              </a:spcBef>
            </a:pPr>
            <a:endParaRPr lang="en-US" sz="3000" spc="30">
              <a:solidFill>
                <a:srgbClr val="FFFFFF"/>
              </a:solidFill>
              <a:latin typeface="Canva Sans 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27483" y="5945059"/>
            <a:ext cx="6013398" cy="300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/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How we will work</a:t>
            </a:r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Getting customers </a:t>
            </a:r>
          </a:p>
          <a:p>
            <a:pPr marL="647706" lvl="1" indent="-323853" algn="ctr">
              <a:lnSpc>
                <a:spcPts val="4200"/>
              </a:lnSpc>
              <a:buFont typeface="Arial"/>
              <a:buChar char="•"/>
            </a:pPr>
            <a:r>
              <a:rPr lang="en-US" sz="3000" spc="30">
                <a:solidFill>
                  <a:srgbClr val="FFFFFF"/>
                </a:solidFill>
                <a:latin typeface="Canva Sans 2"/>
              </a:rPr>
              <a:t>How we help them</a:t>
            </a:r>
          </a:p>
          <a:p>
            <a:pPr algn="ctr">
              <a:lnSpc>
                <a:spcPts val="4200"/>
              </a:lnSpc>
            </a:pPr>
            <a:endParaRPr lang="en-US" sz="3000" spc="30">
              <a:solidFill>
                <a:srgbClr val="FFFFFF"/>
              </a:solidFill>
              <a:latin typeface="Canva Sans 2"/>
            </a:endParaRPr>
          </a:p>
          <a:p>
            <a:pPr algn="ctr">
              <a:lnSpc>
                <a:spcPts val="2923"/>
              </a:lnSpc>
              <a:spcBef>
                <a:spcPct val="0"/>
              </a:spcBef>
            </a:pPr>
            <a:endParaRPr lang="en-US" sz="3000" spc="30">
              <a:solidFill>
                <a:srgbClr val="FFFFFF"/>
              </a:solidFill>
              <a:latin typeface="Canva Sans 2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8175586"/>
            <a:ext cx="2165427" cy="2165427"/>
          </a:xfrm>
          <a:custGeom>
            <a:avLst/>
            <a:gdLst/>
            <a:ahLst/>
            <a:cxnLst/>
            <a:rect l="l" t="t" r="r" b="b"/>
            <a:pathLst>
              <a:path w="2165427" h="2165427">
                <a:moveTo>
                  <a:pt x="0" y="0"/>
                </a:moveTo>
                <a:lnTo>
                  <a:pt x="2165427" y="0"/>
                </a:lnTo>
                <a:lnTo>
                  <a:pt x="2165427" y="2165428"/>
                </a:lnTo>
                <a:lnTo>
                  <a:pt x="0" y="21654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8345" y="1569227"/>
            <a:ext cx="6029655" cy="12059310"/>
          </a:xfrm>
          <a:custGeom>
            <a:avLst/>
            <a:gdLst/>
            <a:ahLst/>
            <a:cxnLst/>
            <a:rect l="l" t="t" r="r" b="b"/>
            <a:pathLst>
              <a:path w="6029655" h="12059310">
                <a:moveTo>
                  <a:pt x="0" y="0"/>
                </a:moveTo>
                <a:lnTo>
                  <a:pt x="6029655" y="0"/>
                </a:lnTo>
                <a:lnTo>
                  <a:pt x="6029655" y="12059310"/>
                </a:lnTo>
                <a:lnTo>
                  <a:pt x="0" y="1205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962983" y="6285903"/>
            <a:ext cx="10558688" cy="1338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F37221"/>
                </a:solidFill>
                <a:latin typeface="Codec Pro ExtraBold"/>
              </a:rPr>
              <a:t>ANY QUESTIONS?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FDFDFD"/>
                </a:solidFill>
                <a:latin typeface="Canva Sans 1"/>
              </a:rPr>
              <a:t>Calle Cualquiera 123, Cualquier Lugar</a:t>
            </a:r>
          </a:p>
        </p:txBody>
      </p:sp>
      <p:sp>
        <p:nvSpPr>
          <p:cNvPr id="7" name="Freeform 7"/>
          <p:cNvSpPr/>
          <p:nvPr/>
        </p:nvSpPr>
        <p:spPr>
          <a:xfrm>
            <a:off x="5732393" y="7598882"/>
            <a:ext cx="2165427" cy="2165427"/>
          </a:xfrm>
          <a:custGeom>
            <a:avLst/>
            <a:gdLst/>
            <a:ahLst/>
            <a:cxnLst/>
            <a:rect l="l" t="t" r="r" b="b"/>
            <a:pathLst>
              <a:path w="2165427" h="2165427">
                <a:moveTo>
                  <a:pt x="0" y="0"/>
                </a:moveTo>
                <a:lnTo>
                  <a:pt x="2165427" y="0"/>
                </a:lnTo>
                <a:lnTo>
                  <a:pt x="2165427" y="2165428"/>
                </a:lnTo>
                <a:lnTo>
                  <a:pt x="0" y="2165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962983" y="2642584"/>
            <a:ext cx="10558688" cy="250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20"/>
              </a:lnSpc>
            </a:pPr>
            <a:r>
              <a:rPr lang="en-US" sz="8781" spc="184">
                <a:solidFill>
                  <a:srgbClr val="F37221"/>
                </a:solidFill>
                <a:latin typeface="Codec Pro ExtraBold"/>
              </a:rPr>
              <a:t>THAK YOU FOR LISTENING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53748" y="2503970"/>
            <a:ext cx="2059846" cy="2059846"/>
          </a:xfrm>
          <a:custGeom>
            <a:avLst/>
            <a:gdLst/>
            <a:ahLst/>
            <a:cxnLst/>
            <a:rect l="l" t="t" r="r" b="b"/>
            <a:pathLst>
              <a:path w="2059846" h="2059846">
                <a:moveTo>
                  <a:pt x="0" y="0"/>
                </a:moveTo>
                <a:lnTo>
                  <a:pt x="2059845" y="0"/>
                </a:lnTo>
                <a:lnTo>
                  <a:pt x="2059845" y="2059845"/>
                </a:lnTo>
                <a:lnTo>
                  <a:pt x="0" y="2059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0" y="4234880"/>
            <a:ext cx="6132760" cy="6132760"/>
          </a:xfrm>
          <a:custGeom>
            <a:avLst/>
            <a:gdLst/>
            <a:ahLst/>
            <a:cxnLst/>
            <a:rect l="l" t="t" r="r" b="b"/>
            <a:pathLst>
              <a:path w="6132760" h="6132760">
                <a:moveTo>
                  <a:pt x="0" y="0"/>
                </a:moveTo>
                <a:lnTo>
                  <a:pt x="6132760" y="0"/>
                </a:lnTo>
                <a:lnTo>
                  <a:pt x="6132760" y="6132760"/>
                </a:lnTo>
                <a:lnTo>
                  <a:pt x="0" y="6132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334486" y="1820727"/>
            <a:ext cx="2239805" cy="223980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6"/>
              <a:stretch>
                <a:fillRect l="-9313" r="-931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227495" y="1872497"/>
            <a:ext cx="2239805" cy="223980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7"/>
              <a:stretch>
                <a:fillRect t="-16666" b="-16666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334486" y="5672173"/>
            <a:ext cx="2239805" cy="223980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8"/>
              <a:stretch>
                <a:fillRect t="-7007" b="-7007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227495" y="5723942"/>
            <a:ext cx="2239805" cy="223980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9"/>
              <a:stretch>
                <a:fillRect t="-3731" b="-4415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883803" y="2872423"/>
            <a:ext cx="1399734" cy="1364105"/>
          </a:xfrm>
          <a:custGeom>
            <a:avLst/>
            <a:gdLst/>
            <a:ahLst/>
            <a:cxnLst/>
            <a:rect l="l" t="t" r="r" b="b"/>
            <a:pathLst>
              <a:path w="1399734" h="1364105">
                <a:moveTo>
                  <a:pt x="0" y="0"/>
                </a:moveTo>
                <a:lnTo>
                  <a:pt x="1399735" y="0"/>
                </a:lnTo>
                <a:lnTo>
                  <a:pt x="1399735" y="1364105"/>
                </a:lnTo>
                <a:lnTo>
                  <a:pt x="0" y="13641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5124496" y="3335476"/>
            <a:ext cx="2239805" cy="2239805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6350000" y="6026150"/>
                  </a:moveTo>
                  <a:cubicBezTo>
                    <a:pt x="6350000" y="6205220"/>
                    <a:pt x="6205220" y="6350000"/>
                    <a:pt x="6026150" y="6350000"/>
                  </a:cubicBezTo>
                  <a:lnTo>
                    <a:pt x="323850" y="6350000"/>
                  </a:lnTo>
                  <a:cubicBezTo>
                    <a:pt x="144780" y="6350000"/>
                    <a:pt x="0" y="6205220"/>
                    <a:pt x="0" y="6026150"/>
                  </a:cubicBezTo>
                  <a:lnTo>
                    <a:pt x="0" y="323850"/>
                  </a:lnTo>
                  <a:cubicBezTo>
                    <a:pt x="0" y="144780"/>
                    <a:pt x="144780" y="0"/>
                    <a:pt x="323850" y="0"/>
                  </a:cubicBezTo>
                  <a:lnTo>
                    <a:pt x="6026150" y="0"/>
                  </a:lnTo>
                  <a:cubicBezTo>
                    <a:pt x="6205220" y="0"/>
                    <a:pt x="6350000" y="144780"/>
                    <a:pt x="6350000" y="323850"/>
                  </a:cubicBezTo>
                  <a:lnTo>
                    <a:pt x="6350000" y="6026150"/>
                  </a:lnTo>
                  <a:close/>
                </a:path>
              </a:pathLst>
            </a:custGeom>
            <a:blipFill>
              <a:blip r:embed="rId14"/>
              <a:stretch>
                <a:fillRect t="-16666" b="-16666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53670" y="154940"/>
              <a:ext cx="6043930" cy="6042660"/>
            </a:xfrm>
            <a:custGeom>
              <a:avLst/>
              <a:gdLst/>
              <a:ahLst/>
              <a:cxnLst/>
              <a:rect l="l" t="t" r="r" b="b"/>
              <a:pathLst>
                <a:path w="6043930" h="6042660">
                  <a:moveTo>
                    <a:pt x="5872480" y="6042660"/>
                  </a:moveTo>
                  <a:lnTo>
                    <a:pt x="170180" y="6042660"/>
                  </a:lnTo>
                  <a:cubicBezTo>
                    <a:pt x="76200" y="6042660"/>
                    <a:pt x="0" y="5966460"/>
                    <a:pt x="0" y="5872480"/>
                  </a:cubicBezTo>
                  <a:lnTo>
                    <a:pt x="0" y="170180"/>
                  </a:lnTo>
                  <a:cubicBezTo>
                    <a:pt x="0" y="76200"/>
                    <a:pt x="76200" y="0"/>
                    <a:pt x="170180" y="0"/>
                  </a:cubicBezTo>
                  <a:lnTo>
                    <a:pt x="5872480" y="0"/>
                  </a:lnTo>
                  <a:cubicBezTo>
                    <a:pt x="5966460" y="0"/>
                    <a:pt x="6042660" y="76200"/>
                    <a:pt x="6042660" y="170180"/>
                  </a:cubicBezTo>
                  <a:lnTo>
                    <a:pt x="6042660" y="5872480"/>
                  </a:lnTo>
                  <a:cubicBezTo>
                    <a:pt x="6043930" y="5965190"/>
                    <a:pt x="5966460" y="6042660"/>
                    <a:pt x="5872480" y="6042660"/>
                  </a:cubicBezTo>
                  <a:close/>
                  <a:moveTo>
                    <a:pt x="170180" y="74930"/>
                  </a:moveTo>
                  <a:cubicBezTo>
                    <a:pt x="118110" y="74930"/>
                    <a:pt x="76200" y="116840"/>
                    <a:pt x="76200" y="168910"/>
                  </a:cubicBezTo>
                  <a:lnTo>
                    <a:pt x="76200" y="5871210"/>
                  </a:lnTo>
                  <a:cubicBezTo>
                    <a:pt x="76200" y="5923280"/>
                    <a:pt x="118110" y="5965190"/>
                    <a:pt x="170180" y="5965190"/>
                  </a:cubicBezTo>
                  <a:lnTo>
                    <a:pt x="5872480" y="5965190"/>
                  </a:lnTo>
                  <a:cubicBezTo>
                    <a:pt x="5924550" y="5965190"/>
                    <a:pt x="5966460" y="5923280"/>
                    <a:pt x="5966460" y="5871210"/>
                  </a:cubicBezTo>
                  <a:lnTo>
                    <a:pt x="5966460" y="168910"/>
                  </a:lnTo>
                  <a:cubicBezTo>
                    <a:pt x="5966460" y="116840"/>
                    <a:pt x="5924550" y="74930"/>
                    <a:pt x="5872480" y="74930"/>
                  </a:cubicBezTo>
                  <a:lnTo>
                    <a:pt x="170180" y="74930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9144000" y="4288691"/>
            <a:ext cx="262077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195" spc="109">
                <a:solidFill>
                  <a:srgbClr val="F37221"/>
                </a:solidFill>
                <a:latin typeface="Canva Sans 1"/>
              </a:rPr>
              <a:t>Vansh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82021" y="4881557"/>
            <a:ext cx="7483515" cy="80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69"/>
              </a:lnSpc>
              <a:spcBef>
                <a:spcPct val="0"/>
              </a:spcBef>
            </a:pPr>
            <a:r>
              <a:rPr lang="en-US" sz="4833" spc="241">
                <a:solidFill>
                  <a:srgbClr val="F47C00"/>
                </a:solidFill>
                <a:latin typeface="Canva Sans 1 Bold"/>
              </a:rPr>
              <a:t>Marketing Team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37010" y="4288691"/>
            <a:ext cx="262077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195" spc="109">
                <a:solidFill>
                  <a:srgbClr val="F37221"/>
                </a:solidFill>
                <a:latin typeface="Canva Sans 1"/>
              </a:rPr>
              <a:t>Peter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44000" y="8106622"/>
            <a:ext cx="262077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195" spc="109">
                <a:solidFill>
                  <a:srgbClr val="F37221"/>
                </a:solidFill>
                <a:latin typeface="Canva Sans 1"/>
              </a:rPr>
              <a:t>Mila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037010" y="8106622"/>
            <a:ext cx="262077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195" spc="109">
                <a:solidFill>
                  <a:srgbClr val="F37221"/>
                </a:solidFill>
                <a:latin typeface="Canva Sans 1"/>
              </a:rPr>
              <a:t>Ilona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934011" y="6171772"/>
            <a:ext cx="2620776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195" spc="109">
                <a:solidFill>
                  <a:srgbClr val="F37221"/>
                </a:solidFill>
                <a:latin typeface="Canva Sans 1"/>
              </a:rPr>
              <a:t>Mathew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605432" y="9471951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37221"/>
                </a:solidFill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06029" y="3120411"/>
            <a:ext cx="12475941" cy="10663197"/>
          </a:xfrm>
          <a:custGeom>
            <a:avLst/>
            <a:gdLst/>
            <a:ahLst/>
            <a:cxnLst/>
            <a:rect l="l" t="t" r="r" b="b"/>
            <a:pathLst>
              <a:path w="12475941" h="10663197">
                <a:moveTo>
                  <a:pt x="0" y="0"/>
                </a:moveTo>
                <a:lnTo>
                  <a:pt x="12475942" y="0"/>
                </a:lnTo>
                <a:lnTo>
                  <a:pt x="12475942" y="10663197"/>
                </a:lnTo>
                <a:lnTo>
                  <a:pt x="0" y="10663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6210821" y="3883886"/>
            <a:ext cx="8355518" cy="537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What is the situation ?</a:t>
            </a:r>
          </a:p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How did we proceed ?</a:t>
            </a:r>
          </a:p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Fast facts You,TheBest</a:t>
            </a:r>
          </a:p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Fast facts about the service</a:t>
            </a:r>
          </a:p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Overall pictures of analysis</a:t>
            </a:r>
          </a:p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Proposals</a:t>
            </a:r>
          </a:p>
          <a:p>
            <a:pPr marL="706335" lvl="1" indent="-353167" algn="l">
              <a:lnSpc>
                <a:spcPts val="5332"/>
              </a:lnSpc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Explanation</a:t>
            </a:r>
          </a:p>
          <a:p>
            <a:pPr marL="706335" lvl="1" indent="-353167" algn="l">
              <a:lnSpc>
                <a:spcPts val="5332"/>
              </a:lnSpc>
              <a:spcBef>
                <a:spcPct val="0"/>
              </a:spcBef>
              <a:buAutoNum type="arabicPeriod"/>
            </a:pPr>
            <a:r>
              <a:rPr lang="en-US" sz="3271" spc="19">
                <a:solidFill>
                  <a:srgbClr val="FFFFFF"/>
                </a:solidFill>
                <a:latin typeface="Canva Sans 1 Bold"/>
              </a:rPr>
              <a:t>Summary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082722" y="1622979"/>
            <a:ext cx="4122555" cy="864127"/>
            <a:chOff x="0" y="0"/>
            <a:chExt cx="1085776" cy="227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85776" cy="227589"/>
            </a:xfrm>
            <a:custGeom>
              <a:avLst/>
              <a:gdLst/>
              <a:ahLst/>
              <a:cxnLst/>
              <a:rect l="l" t="t" r="r" b="b"/>
              <a:pathLst>
                <a:path w="1085776" h="227589">
                  <a:moveTo>
                    <a:pt x="46949" y="0"/>
                  </a:moveTo>
                  <a:lnTo>
                    <a:pt x="1038827" y="0"/>
                  </a:lnTo>
                  <a:cubicBezTo>
                    <a:pt x="1051279" y="0"/>
                    <a:pt x="1063220" y="4946"/>
                    <a:pt x="1072025" y="13751"/>
                  </a:cubicBezTo>
                  <a:cubicBezTo>
                    <a:pt x="1080830" y="22555"/>
                    <a:pt x="1085776" y="34497"/>
                    <a:pt x="1085776" y="46949"/>
                  </a:cubicBezTo>
                  <a:lnTo>
                    <a:pt x="1085776" y="180641"/>
                  </a:lnTo>
                  <a:cubicBezTo>
                    <a:pt x="1085776" y="193092"/>
                    <a:pt x="1080830" y="205034"/>
                    <a:pt x="1072025" y="213838"/>
                  </a:cubicBezTo>
                  <a:cubicBezTo>
                    <a:pt x="1063220" y="222643"/>
                    <a:pt x="1051279" y="227589"/>
                    <a:pt x="1038827" y="227589"/>
                  </a:cubicBezTo>
                  <a:lnTo>
                    <a:pt x="46949" y="227589"/>
                  </a:lnTo>
                  <a:cubicBezTo>
                    <a:pt x="34497" y="227589"/>
                    <a:pt x="22555" y="222643"/>
                    <a:pt x="13751" y="213838"/>
                  </a:cubicBezTo>
                  <a:cubicBezTo>
                    <a:pt x="4946" y="205034"/>
                    <a:pt x="0" y="193092"/>
                    <a:pt x="0" y="180641"/>
                  </a:cubicBezTo>
                  <a:lnTo>
                    <a:pt x="0" y="46949"/>
                  </a:lnTo>
                  <a:cubicBezTo>
                    <a:pt x="0" y="34497"/>
                    <a:pt x="4946" y="22555"/>
                    <a:pt x="13751" y="13751"/>
                  </a:cubicBezTo>
                  <a:cubicBezTo>
                    <a:pt x="22555" y="4946"/>
                    <a:pt x="34497" y="0"/>
                    <a:pt x="46949" y="0"/>
                  </a:cubicBezTo>
                  <a:close/>
                </a:path>
              </a:pathLst>
            </a:custGeom>
            <a:solidFill>
              <a:srgbClr val="F47C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1085776" cy="3037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34"/>
                </a:lnSpc>
                <a:spcBef>
                  <a:spcPct val="0"/>
                </a:spcBef>
              </a:pPr>
              <a:r>
                <a:rPr lang="en-US" sz="4010" spc="862">
                  <a:solidFill>
                    <a:srgbClr val="FFFFFF"/>
                  </a:solidFill>
                  <a:latin typeface="Canva Sans 1"/>
                </a:rPr>
                <a:t>Overview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2121754">
            <a:off x="10830010" y="684291"/>
            <a:ext cx="1286811" cy="1099839"/>
          </a:xfrm>
          <a:custGeom>
            <a:avLst/>
            <a:gdLst/>
            <a:ahLst/>
            <a:cxnLst/>
            <a:rect l="l" t="t" r="r" b="b"/>
            <a:pathLst>
              <a:path w="1286811" h="1099839">
                <a:moveTo>
                  <a:pt x="0" y="0"/>
                </a:moveTo>
                <a:lnTo>
                  <a:pt x="1286812" y="0"/>
                </a:lnTo>
                <a:lnTo>
                  <a:pt x="1286812" y="1099839"/>
                </a:lnTo>
                <a:lnTo>
                  <a:pt x="0" y="109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17605432" y="9471951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DFDFD"/>
                </a:solidFill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424103" cy="10287000"/>
            <a:chOff x="0" y="0"/>
            <a:chExt cx="511581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15813" cy="2709333"/>
            </a:xfrm>
            <a:custGeom>
              <a:avLst/>
              <a:gdLst/>
              <a:ahLst/>
              <a:cxnLst/>
              <a:rect l="l" t="t" r="r" b="b"/>
              <a:pathLst>
                <a:path w="5115813" h="2709333">
                  <a:moveTo>
                    <a:pt x="0" y="0"/>
                  </a:moveTo>
                  <a:lnTo>
                    <a:pt x="5115813" y="0"/>
                  </a:lnTo>
                  <a:lnTo>
                    <a:pt x="51158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3722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11581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93622" y="3851482"/>
            <a:ext cx="16100757" cy="249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6"/>
              </a:lnSpc>
              <a:spcBef>
                <a:spcPct val="0"/>
              </a:spcBef>
            </a:pPr>
            <a:r>
              <a:rPr lang="en-US" sz="7309" spc="365">
                <a:solidFill>
                  <a:srgbClr val="FDFBFB"/>
                </a:solidFill>
                <a:latin typeface="Canva Sans 1 Bold"/>
              </a:rPr>
              <a:t>80% of candidates use at least 5 websites to find a job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1539" y="3288416"/>
            <a:ext cx="844039" cy="1917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43"/>
              </a:lnSpc>
              <a:spcBef>
                <a:spcPct val="0"/>
              </a:spcBef>
            </a:pPr>
            <a:r>
              <a:rPr lang="en-US" sz="11408" spc="570">
                <a:solidFill>
                  <a:srgbClr val="FDFBFB"/>
                </a:solidFill>
                <a:latin typeface="Canva Sans 1 Bold"/>
              </a:rPr>
              <a:t>“</a:t>
            </a:r>
          </a:p>
        </p:txBody>
      </p:sp>
      <p:sp>
        <p:nvSpPr>
          <p:cNvPr id="7" name="TextBox 7"/>
          <p:cNvSpPr txBox="1"/>
          <p:nvPr/>
        </p:nvSpPr>
        <p:spPr>
          <a:xfrm rot="-10800000">
            <a:off x="11924903" y="4633621"/>
            <a:ext cx="844039" cy="1917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43"/>
              </a:lnSpc>
              <a:spcBef>
                <a:spcPct val="0"/>
              </a:spcBef>
            </a:pPr>
            <a:r>
              <a:rPr lang="en-US" sz="11408" spc="570">
                <a:solidFill>
                  <a:srgbClr val="FDFBFB"/>
                </a:solidFill>
                <a:latin typeface="Canva Sans 1 Bold"/>
              </a:rPr>
              <a:t>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73355" y="7535035"/>
            <a:ext cx="6514645" cy="139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9"/>
              </a:lnSpc>
            </a:pPr>
            <a:r>
              <a:rPr lang="en-US" sz="2649">
                <a:solidFill>
                  <a:srgbClr val="FFFFFF"/>
                </a:solidFill>
                <a:latin typeface="Open Sans"/>
              </a:rPr>
              <a:t>Source : StepStone, 2018</a:t>
            </a:r>
          </a:p>
          <a:p>
            <a:pPr algn="ctr">
              <a:lnSpc>
                <a:spcPts val="3709"/>
              </a:lnSpc>
            </a:pPr>
            <a:r>
              <a:rPr lang="en-US" sz="2649">
                <a:solidFill>
                  <a:srgbClr val="FFFFFF"/>
                </a:solidFill>
                <a:latin typeface="Open Sans"/>
              </a:rPr>
              <a:t>one of the world's leading job platform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605432" y="9471951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DFDFD"/>
                </a:solidFill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53972" y="1502216"/>
            <a:ext cx="7058355" cy="14116710"/>
          </a:xfrm>
          <a:custGeom>
            <a:avLst/>
            <a:gdLst/>
            <a:ahLst/>
            <a:cxnLst/>
            <a:rect l="l" t="t" r="r" b="b"/>
            <a:pathLst>
              <a:path w="7058355" h="14116710">
                <a:moveTo>
                  <a:pt x="0" y="0"/>
                </a:moveTo>
                <a:lnTo>
                  <a:pt x="7058355" y="0"/>
                </a:lnTo>
                <a:lnTo>
                  <a:pt x="7058355" y="14116710"/>
                </a:lnTo>
                <a:lnTo>
                  <a:pt x="0" y="1411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6816537" y="0"/>
            <a:ext cx="1471463" cy="1471463"/>
          </a:xfrm>
          <a:custGeom>
            <a:avLst/>
            <a:gdLst/>
            <a:ahLst/>
            <a:cxnLst/>
            <a:rect l="l" t="t" r="r" b="b"/>
            <a:pathLst>
              <a:path w="1471463" h="1471463">
                <a:moveTo>
                  <a:pt x="0" y="0"/>
                </a:moveTo>
                <a:lnTo>
                  <a:pt x="1471463" y="0"/>
                </a:lnTo>
                <a:lnTo>
                  <a:pt x="1471463" y="1471463"/>
                </a:lnTo>
                <a:lnTo>
                  <a:pt x="0" y="14714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003804" y="4740771"/>
            <a:ext cx="1436235" cy="1123585"/>
          </a:xfrm>
          <a:custGeom>
            <a:avLst/>
            <a:gdLst/>
            <a:ahLst/>
            <a:cxnLst/>
            <a:rect l="l" t="t" r="r" b="b"/>
            <a:pathLst>
              <a:path w="1436235" h="1123585">
                <a:moveTo>
                  <a:pt x="0" y="0"/>
                </a:moveTo>
                <a:lnTo>
                  <a:pt x="1436235" y="0"/>
                </a:lnTo>
                <a:lnTo>
                  <a:pt x="1436235" y="1123585"/>
                </a:lnTo>
                <a:lnTo>
                  <a:pt x="0" y="11235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7062107" y="4983721"/>
            <a:ext cx="959108" cy="880636"/>
          </a:xfrm>
          <a:custGeom>
            <a:avLst/>
            <a:gdLst/>
            <a:ahLst/>
            <a:cxnLst/>
            <a:rect l="l" t="t" r="r" b="b"/>
            <a:pathLst>
              <a:path w="959108" h="880636">
                <a:moveTo>
                  <a:pt x="0" y="0"/>
                </a:moveTo>
                <a:lnTo>
                  <a:pt x="959108" y="0"/>
                </a:lnTo>
                <a:lnTo>
                  <a:pt x="959108" y="880635"/>
                </a:lnTo>
                <a:lnTo>
                  <a:pt x="0" y="8806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4886526" y="7186171"/>
            <a:ext cx="877197" cy="877197"/>
          </a:xfrm>
          <a:custGeom>
            <a:avLst/>
            <a:gdLst/>
            <a:ahLst/>
            <a:cxnLst/>
            <a:rect l="l" t="t" r="r" b="b"/>
            <a:pathLst>
              <a:path w="877197" h="877197">
                <a:moveTo>
                  <a:pt x="0" y="0"/>
                </a:moveTo>
                <a:lnTo>
                  <a:pt x="877197" y="0"/>
                </a:lnTo>
                <a:lnTo>
                  <a:pt x="877197" y="877197"/>
                </a:lnTo>
                <a:lnTo>
                  <a:pt x="0" y="87719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3972059" y="5073515"/>
            <a:ext cx="3424348" cy="701048"/>
          </a:xfrm>
          <a:custGeom>
            <a:avLst/>
            <a:gdLst/>
            <a:ahLst/>
            <a:cxnLst/>
            <a:rect l="l" t="t" r="r" b="b"/>
            <a:pathLst>
              <a:path w="3424348" h="701048">
                <a:moveTo>
                  <a:pt x="0" y="0"/>
                </a:moveTo>
                <a:lnTo>
                  <a:pt x="3424347" y="0"/>
                </a:lnTo>
                <a:lnTo>
                  <a:pt x="3424347" y="701047"/>
                </a:lnTo>
                <a:lnTo>
                  <a:pt x="0" y="70104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4441854" y="6471352"/>
            <a:ext cx="2374683" cy="1153417"/>
          </a:xfrm>
          <a:custGeom>
            <a:avLst/>
            <a:gdLst/>
            <a:ahLst/>
            <a:cxnLst/>
            <a:rect l="l" t="t" r="r" b="b"/>
            <a:pathLst>
              <a:path w="2374683" h="1153417">
                <a:moveTo>
                  <a:pt x="0" y="0"/>
                </a:moveTo>
                <a:lnTo>
                  <a:pt x="2374683" y="0"/>
                </a:lnTo>
                <a:lnTo>
                  <a:pt x="2374683" y="1153417"/>
                </a:lnTo>
                <a:lnTo>
                  <a:pt x="0" y="115341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>
            <a:off x="13665069" y="8320094"/>
            <a:ext cx="3594231" cy="883431"/>
          </a:xfrm>
          <a:custGeom>
            <a:avLst/>
            <a:gdLst/>
            <a:ahLst/>
            <a:cxnLst/>
            <a:rect l="l" t="t" r="r" b="b"/>
            <a:pathLst>
              <a:path w="3594231" h="883431">
                <a:moveTo>
                  <a:pt x="0" y="0"/>
                </a:moveTo>
                <a:lnTo>
                  <a:pt x="3594231" y="0"/>
                </a:lnTo>
                <a:lnTo>
                  <a:pt x="3594231" y="883431"/>
                </a:lnTo>
                <a:lnTo>
                  <a:pt x="0" y="88343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3112787" y="726207"/>
            <a:ext cx="7649569" cy="250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0"/>
              </a:lnSpc>
            </a:pPr>
            <a:r>
              <a:rPr lang="en-US" sz="8781" spc="184">
                <a:solidFill>
                  <a:srgbClr val="F37221"/>
                </a:solidFill>
                <a:latin typeface="Codec Pro ExtraBold"/>
              </a:rPr>
              <a:t>WHAT IS THE SITUATION 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22992" y="6040546"/>
            <a:ext cx="3743694" cy="78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F37221"/>
                </a:solidFill>
                <a:latin typeface="Canva Sans 1"/>
              </a:rPr>
              <a:t>Insufficient Post-Service Support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9474" y="6040546"/>
            <a:ext cx="2744896" cy="789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>
                <a:solidFill>
                  <a:srgbClr val="F37221"/>
                </a:solidFill>
                <a:latin typeface="Canva Sans 1"/>
              </a:rPr>
              <a:t>Not enough free resources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3606480" y="7586669"/>
            <a:ext cx="3606480" cy="81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2"/>
              </a:lnSpc>
            </a:pPr>
            <a:r>
              <a:rPr lang="en-US" sz="2394">
                <a:solidFill>
                  <a:srgbClr val="FDFDFD"/>
                </a:solidFill>
                <a:latin typeface="Canva Sans 1"/>
              </a:rPr>
              <a:t>Calle Cualquiera 123, Cualquier Lugar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05432" y="9471951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DFDFD"/>
                </a:solidFill>
                <a:latin typeface="Open Sans"/>
              </a:rPr>
              <a:t>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75588" y="8171062"/>
            <a:ext cx="3299073" cy="38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5"/>
              </a:lnSpc>
            </a:pPr>
            <a:r>
              <a:rPr lang="en-US" sz="2289">
                <a:solidFill>
                  <a:srgbClr val="F37221"/>
                </a:solidFill>
                <a:latin typeface="Canva Sans 2"/>
              </a:rPr>
              <a:t>Lack of personalization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62983" y="3807956"/>
            <a:ext cx="748724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37221"/>
                </a:solidFill>
                <a:latin typeface="Open Sans"/>
              </a:rPr>
              <a:t>We have identified 3 main problems: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65156" y="3656557"/>
            <a:ext cx="283815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</a:rPr>
              <a:t>Competitors 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98302" y="3175266"/>
            <a:ext cx="3657091" cy="365709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6018530" y="0"/>
                  </a:moveTo>
                  <a:lnTo>
                    <a:pt x="331470" y="0"/>
                  </a:lnTo>
                  <a:cubicBezTo>
                    <a:pt x="148590" y="0"/>
                    <a:pt x="0" y="148590"/>
                    <a:pt x="0" y="331470"/>
                  </a:cubicBezTo>
                  <a:lnTo>
                    <a:pt x="0" y="6019800"/>
                  </a:lnTo>
                  <a:cubicBezTo>
                    <a:pt x="0" y="6201410"/>
                    <a:pt x="148590" y="6350000"/>
                    <a:pt x="331470" y="6350000"/>
                  </a:cubicBezTo>
                  <a:lnTo>
                    <a:pt x="6019800" y="6350000"/>
                  </a:lnTo>
                  <a:cubicBezTo>
                    <a:pt x="6202680" y="6350000"/>
                    <a:pt x="6351270" y="6201410"/>
                    <a:pt x="6351270" y="6018530"/>
                  </a:cubicBezTo>
                  <a:lnTo>
                    <a:pt x="6351270" y="331470"/>
                  </a:lnTo>
                  <a:cubicBezTo>
                    <a:pt x="6350000" y="148590"/>
                    <a:pt x="6201410" y="0"/>
                    <a:pt x="6018530" y="0"/>
                  </a:cubicBez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190500" y="190500"/>
              <a:ext cx="5970270" cy="5969000"/>
            </a:xfrm>
            <a:custGeom>
              <a:avLst/>
              <a:gdLst/>
              <a:ahLst/>
              <a:cxnLst/>
              <a:rect l="l" t="t" r="r" b="b"/>
              <a:pathLst>
                <a:path w="5970270" h="5969000">
                  <a:moveTo>
                    <a:pt x="5828030" y="0"/>
                  </a:moveTo>
                  <a:lnTo>
                    <a:pt x="2970530" y="0"/>
                  </a:lnTo>
                  <a:lnTo>
                    <a:pt x="0" y="2947670"/>
                  </a:lnTo>
                  <a:lnTo>
                    <a:pt x="0" y="5828030"/>
                  </a:lnTo>
                  <a:cubicBezTo>
                    <a:pt x="0" y="5905500"/>
                    <a:pt x="63500" y="5969000"/>
                    <a:pt x="140970" y="5969000"/>
                  </a:cubicBezTo>
                  <a:lnTo>
                    <a:pt x="5829300" y="5969000"/>
                  </a:lnTo>
                  <a:cubicBezTo>
                    <a:pt x="5906770" y="5969000"/>
                    <a:pt x="5970270" y="5905500"/>
                    <a:pt x="5970270" y="5828030"/>
                  </a:cubicBezTo>
                  <a:lnTo>
                    <a:pt x="5970270" y="140970"/>
                  </a:lnTo>
                  <a:cubicBezTo>
                    <a:pt x="5969000" y="63500"/>
                    <a:pt x="5905500" y="0"/>
                    <a:pt x="5828030" y="0"/>
                  </a:cubicBezTo>
                  <a:close/>
                </a:path>
              </a:pathLst>
            </a:custGeom>
            <a:blipFill>
              <a:blip r:embed="rId2"/>
              <a:stretch>
                <a:fillRect b="-5708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315455" y="3143511"/>
            <a:ext cx="3657091" cy="365709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6018530" y="0"/>
                  </a:moveTo>
                  <a:lnTo>
                    <a:pt x="331470" y="0"/>
                  </a:lnTo>
                  <a:cubicBezTo>
                    <a:pt x="148590" y="0"/>
                    <a:pt x="0" y="148590"/>
                    <a:pt x="0" y="331470"/>
                  </a:cubicBezTo>
                  <a:lnTo>
                    <a:pt x="0" y="6019800"/>
                  </a:lnTo>
                  <a:cubicBezTo>
                    <a:pt x="0" y="6201410"/>
                    <a:pt x="148590" y="6350000"/>
                    <a:pt x="331470" y="6350000"/>
                  </a:cubicBezTo>
                  <a:lnTo>
                    <a:pt x="6019800" y="6350000"/>
                  </a:lnTo>
                  <a:cubicBezTo>
                    <a:pt x="6202680" y="6350000"/>
                    <a:pt x="6351270" y="6201410"/>
                    <a:pt x="6351270" y="6018530"/>
                  </a:cubicBezTo>
                  <a:lnTo>
                    <a:pt x="6351270" y="331470"/>
                  </a:lnTo>
                  <a:cubicBezTo>
                    <a:pt x="6350000" y="148590"/>
                    <a:pt x="6201410" y="0"/>
                    <a:pt x="6018530" y="0"/>
                  </a:cubicBez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90500" y="190500"/>
              <a:ext cx="5970270" cy="5969000"/>
            </a:xfrm>
            <a:custGeom>
              <a:avLst/>
              <a:gdLst/>
              <a:ahLst/>
              <a:cxnLst/>
              <a:rect l="l" t="t" r="r" b="b"/>
              <a:pathLst>
                <a:path w="5970270" h="5969000">
                  <a:moveTo>
                    <a:pt x="5828030" y="0"/>
                  </a:moveTo>
                  <a:lnTo>
                    <a:pt x="2970530" y="0"/>
                  </a:lnTo>
                  <a:lnTo>
                    <a:pt x="0" y="2947670"/>
                  </a:lnTo>
                  <a:lnTo>
                    <a:pt x="0" y="5828030"/>
                  </a:lnTo>
                  <a:cubicBezTo>
                    <a:pt x="0" y="5905500"/>
                    <a:pt x="63500" y="5969000"/>
                    <a:pt x="140970" y="5969000"/>
                  </a:cubicBezTo>
                  <a:lnTo>
                    <a:pt x="5829300" y="5969000"/>
                  </a:lnTo>
                  <a:cubicBezTo>
                    <a:pt x="5906770" y="5969000"/>
                    <a:pt x="5970270" y="5905500"/>
                    <a:pt x="5970270" y="5828030"/>
                  </a:cubicBezTo>
                  <a:lnTo>
                    <a:pt x="5970270" y="140970"/>
                  </a:lnTo>
                  <a:cubicBezTo>
                    <a:pt x="5969000" y="63500"/>
                    <a:pt x="5905500" y="0"/>
                    <a:pt x="5828030" y="0"/>
                  </a:cubicBezTo>
                  <a:close/>
                </a:path>
              </a:pathLst>
            </a:custGeom>
            <a:blipFill>
              <a:blip r:embed="rId3"/>
              <a:stretch>
                <a:fillRect l="-24960" r="-24960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610720" y="3143511"/>
            <a:ext cx="3657091" cy="365709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6018530" y="0"/>
                  </a:moveTo>
                  <a:lnTo>
                    <a:pt x="331470" y="0"/>
                  </a:lnTo>
                  <a:cubicBezTo>
                    <a:pt x="148590" y="0"/>
                    <a:pt x="0" y="148590"/>
                    <a:pt x="0" y="331470"/>
                  </a:cubicBezTo>
                  <a:lnTo>
                    <a:pt x="0" y="6019800"/>
                  </a:lnTo>
                  <a:cubicBezTo>
                    <a:pt x="0" y="6201410"/>
                    <a:pt x="148590" y="6350000"/>
                    <a:pt x="331470" y="6350000"/>
                  </a:cubicBezTo>
                  <a:lnTo>
                    <a:pt x="6019800" y="6350000"/>
                  </a:lnTo>
                  <a:cubicBezTo>
                    <a:pt x="6202680" y="6350000"/>
                    <a:pt x="6351270" y="6201410"/>
                    <a:pt x="6351270" y="6018530"/>
                  </a:cubicBezTo>
                  <a:lnTo>
                    <a:pt x="6351270" y="331470"/>
                  </a:lnTo>
                  <a:cubicBezTo>
                    <a:pt x="6350000" y="148590"/>
                    <a:pt x="6201410" y="0"/>
                    <a:pt x="6018530" y="0"/>
                  </a:cubicBez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0500" y="190500"/>
              <a:ext cx="5970270" cy="5969000"/>
            </a:xfrm>
            <a:custGeom>
              <a:avLst/>
              <a:gdLst/>
              <a:ahLst/>
              <a:cxnLst/>
              <a:rect l="l" t="t" r="r" b="b"/>
              <a:pathLst>
                <a:path w="5970270" h="5969000">
                  <a:moveTo>
                    <a:pt x="5828030" y="0"/>
                  </a:moveTo>
                  <a:lnTo>
                    <a:pt x="2970530" y="0"/>
                  </a:lnTo>
                  <a:lnTo>
                    <a:pt x="0" y="2947670"/>
                  </a:lnTo>
                  <a:lnTo>
                    <a:pt x="0" y="5828030"/>
                  </a:lnTo>
                  <a:cubicBezTo>
                    <a:pt x="0" y="5905500"/>
                    <a:pt x="63500" y="5969000"/>
                    <a:pt x="140970" y="5969000"/>
                  </a:cubicBezTo>
                  <a:lnTo>
                    <a:pt x="5829300" y="5969000"/>
                  </a:lnTo>
                  <a:cubicBezTo>
                    <a:pt x="5906770" y="5969000"/>
                    <a:pt x="5970270" y="5905500"/>
                    <a:pt x="5970270" y="5828030"/>
                  </a:cubicBezTo>
                  <a:lnTo>
                    <a:pt x="5970270" y="140970"/>
                  </a:lnTo>
                  <a:cubicBezTo>
                    <a:pt x="5969000" y="63500"/>
                    <a:pt x="5905500" y="0"/>
                    <a:pt x="5828030" y="0"/>
                  </a:cubicBezTo>
                  <a:close/>
                </a:path>
              </a:pathLst>
            </a:custGeom>
            <a:blipFill>
              <a:blip r:embed="rId4"/>
              <a:stretch>
                <a:fillRect t="-25015" b="-25015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36129" y="6969576"/>
            <a:ext cx="3619263" cy="1274574"/>
            <a:chOff x="0" y="0"/>
            <a:chExt cx="951406" cy="3350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1406" cy="335051"/>
            </a:xfrm>
            <a:custGeom>
              <a:avLst/>
              <a:gdLst/>
              <a:ahLst/>
              <a:cxnLst/>
              <a:rect l="l" t="t" r="r" b="b"/>
              <a:pathLst>
                <a:path w="951406" h="335051">
                  <a:moveTo>
                    <a:pt x="34225" y="0"/>
                  </a:moveTo>
                  <a:lnTo>
                    <a:pt x="917181" y="0"/>
                  </a:lnTo>
                  <a:cubicBezTo>
                    <a:pt x="936083" y="0"/>
                    <a:pt x="951406" y="15323"/>
                    <a:pt x="951406" y="34225"/>
                  </a:cubicBezTo>
                  <a:lnTo>
                    <a:pt x="951406" y="300826"/>
                  </a:lnTo>
                  <a:cubicBezTo>
                    <a:pt x="951406" y="319728"/>
                    <a:pt x="936083" y="335051"/>
                    <a:pt x="917181" y="335051"/>
                  </a:cubicBezTo>
                  <a:lnTo>
                    <a:pt x="34225" y="335051"/>
                  </a:lnTo>
                  <a:cubicBezTo>
                    <a:pt x="15323" y="335051"/>
                    <a:pt x="0" y="319728"/>
                    <a:pt x="0" y="300826"/>
                  </a:cubicBezTo>
                  <a:lnTo>
                    <a:pt x="0" y="34225"/>
                  </a:lnTo>
                  <a:cubicBezTo>
                    <a:pt x="0" y="15323"/>
                    <a:pt x="15323" y="0"/>
                    <a:pt x="342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951406" cy="39220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772"/>
                </a:lnSpc>
              </a:pPr>
              <a:r>
                <a:rPr lang="en-US" sz="2694" spc="26">
                  <a:solidFill>
                    <a:srgbClr val="F37221"/>
                  </a:solidFill>
                  <a:latin typeface="Canva Sans 2"/>
                </a:rPr>
                <a:t>Identify the personas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3282" y="6969576"/>
            <a:ext cx="3581436" cy="1274574"/>
            <a:chOff x="0" y="0"/>
            <a:chExt cx="941463" cy="3350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41463" cy="335051"/>
            </a:xfrm>
            <a:custGeom>
              <a:avLst/>
              <a:gdLst/>
              <a:ahLst/>
              <a:cxnLst/>
              <a:rect l="l" t="t" r="r" b="b"/>
              <a:pathLst>
                <a:path w="941463" h="335051">
                  <a:moveTo>
                    <a:pt x="34587" y="0"/>
                  </a:moveTo>
                  <a:lnTo>
                    <a:pt x="906876" y="0"/>
                  </a:lnTo>
                  <a:cubicBezTo>
                    <a:pt x="925978" y="0"/>
                    <a:pt x="941463" y="15485"/>
                    <a:pt x="941463" y="34587"/>
                  </a:cubicBezTo>
                  <a:lnTo>
                    <a:pt x="941463" y="300464"/>
                  </a:lnTo>
                  <a:cubicBezTo>
                    <a:pt x="941463" y="319566"/>
                    <a:pt x="925978" y="335051"/>
                    <a:pt x="906876" y="335051"/>
                  </a:cubicBezTo>
                  <a:lnTo>
                    <a:pt x="34587" y="335051"/>
                  </a:lnTo>
                  <a:cubicBezTo>
                    <a:pt x="15485" y="335051"/>
                    <a:pt x="0" y="319566"/>
                    <a:pt x="0" y="300464"/>
                  </a:cubicBezTo>
                  <a:lnTo>
                    <a:pt x="0" y="34587"/>
                  </a:lnTo>
                  <a:cubicBezTo>
                    <a:pt x="0" y="15485"/>
                    <a:pt x="15485" y="0"/>
                    <a:pt x="3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941463" cy="39220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772"/>
                </a:lnSpc>
              </a:pPr>
              <a:r>
                <a:rPr lang="en-US" sz="2694" spc="26">
                  <a:solidFill>
                    <a:srgbClr val="F37221"/>
                  </a:solidFill>
                  <a:latin typeface="Canva Sans 2"/>
                </a:rPr>
                <a:t>Choice of Marketing Channel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10720" y="6969576"/>
            <a:ext cx="3581436" cy="1227190"/>
            <a:chOff x="0" y="0"/>
            <a:chExt cx="941463" cy="3225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1463" cy="322595"/>
            </a:xfrm>
            <a:custGeom>
              <a:avLst/>
              <a:gdLst/>
              <a:ahLst/>
              <a:cxnLst/>
              <a:rect l="l" t="t" r="r" b="b"/>
              <a:pathLst>
                <a:path w="941463" h="322595">
                  <a:moveTo>
                    <a:pt x="34587" y="0"/>
                  </a:moveTo>
                  <a:lnTo>
                    <a:pt x="906876" y="0"/>
                  </a:lnTo>
                  <a:cubicBezTo>
                    <a:pt x="925978" y="0"/>
                    <a:pt x="941463" y="15485"/>
                    <a:pt x="941463" y="34587"/>
                  </a:cubicBezTo>
                  <a:lnTo>
                    <a:pt x="941463" y="288008"/>
                  </a:lnTo>
                  <a:cubicBezTo>
                    <a:pt x="941463" y="297181"/>
                    <a:pt x="937819" y="305979"/>
                    <a:pt x="931332" y="312465"/>
                  </a:cubicBezTo>
                  <a:cubicBezTo>
                    <a:pt x="924846" y="318951"/>
                    <a:pt x="916049" y="322595"/>
                    <a:pt x="906876" y="322595"/>
                  </a:cubicBezTo>
                  <a:lnTo>
                    <a:pt x="34587" y="322595"/>
                  </a:lnTo>
                  <a:cubicBezTo>
                    <a:pt x="15485" y="322595"/>
                    <a:pt x="0" y="307110"/>
                    <a:pt x="0" y="288008"/>
                  </a:cubicBezTo>
                  <a:lnTo>
                    <a:pt x="0" y="34587"/>
                  </a:lnTo>
                  <a:cubicBezTo>
                    <a:pt x="0" y="15485"/>
                    <a:pt x="15485" y="0"/>
                    <a:pt x="3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47C00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41463" cy="37974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algn="ctr">
                <a:lnSpc>
                  <a:spcPts val="3772"/>
                </a:lnSpc>
              </a:pPr>
              <a:r>
                <a:rPr lang="en-US" sz="2694" spc="26">
                  <a:solidFill>
                    <a:srgbClr val="F37221"/>
                  </a:solidFill>
                  <a:latin typeface="Canva Sans 2"/>
                </a:rPr>
                <a:t>Freemium Model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2335306" y="8594810"/>
            <a:ext cx="4769224" cy="2384612"/>
          </a:xfrm>
          <a:custGeom>
            <a:avLst/>
            <a:gdLst/>
            <a:ahLst/>
            <a:cxnLst/>
            <a:rect l="l" t="t" r="r" b="b"/>
            <a:pathLst>
              <a:path w="4769224" h="2384612">
                <a:moveTo>
                  <a:pt x="0" y="0"/>
                </a:moveTo>
                <a:lnTo>
                  <a:pt x="4769224" y="0"/>
                </a:lnTo>
                <a:lnTo>
                  <a:pt x="4769224" y="2384612"/>
                </a:lnTo>
                <a:lnTo>
                  <a:pt x="0" y="23846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TextBox 21"/>
          <p:cNvSpPr txBox="1"/>
          <p:nvPr/>
        </p:nvSpPr>
        <p:spPr>
          <a:xfrm>
            <a:off x="1429022" y="541016"/>
            <a:ext cx="10953994" cy="1189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2"/>
              </a:lnSpc>
              <a:spcBef>
                <a:spcPct val="0"/>
              </a:spcBef>
            </a:pPr>
            <a:r>
              <a:rPr lang="en-US" sz="7074" spc="353">
                <a:solidFill>
                  <a:srgbClr val="F47C00"/>
                </a:solidFill>
                <a:latin typeface="Canva Sans 1 Bold"/>
              </a:rPr>
              <a:t>How did we proceed 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68286" y="3232726"/>
            <a:ext cx="1192049" cy="75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5"/>
              </a:lnSpc>
              <a:spcBef>
                <a:spcPct val="0"/>
              </a:spcBef>
            </a:pPr>
            <a:r>
              <a:rPr lang="en-US" sz="4540">
                <a:solidFill>
                  <a:srgbClr val="FFFFFF"/>
                </a:solidFill>
                <a:latin typeface="Canva Sans 1 Bold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64993" y="3232726"/>
            <a:ext cx="1192049" cy="75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5"/>
              </a:lnSpc>
              <a:spcBef>
                <a:spcPct val="0"/>
              </a:spcBef>
            </a:pPr>
            <a:r>
              <a:rPr lang="en-US" sz="4540">
                <a:solidFill>
                  <a:srgbClr val="FFFFFF"/>
                </a:solidFill>
                <a:latin typeface="Canva Sans 1 Bold"/>
              </a:rPr>
              <a:t>02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65808" y="3232726"/>
            <a:ext cx="1192049" cy="759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65"/>
              </a:lnSpc>
              <a:spcBef>
                <a:spcPct val="0"/>
              </a:spcBef>
            </a:pPr>
            <a:r>
              <a:rPr lang="en-US" sz="4540">
                <a:solidFill>
                  <a:srgbClr val="FFFFFF"/>
                </a:solidFill>
                <a:latin typeface="Canva Sans 1 Bold"/>
              </a:rPr>
              <a:t>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605432" y="9471951"/>
            <a:ext cx="24690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37221"/>
                </a:solidFill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46376" cy="10287000"/>
            <a:chOff x="0" y="0"/>
            <a:chExt cx="3282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64" cy="2709333"/>
            </a:xfrm>
            <a:custGeom>
              <a:avLst/>
              <a:gdLst/>
              <a:ahLst/>
              <a:cxnLst/>
              <a:rect l="l" t="t" r="r" b="b"/>
              <a:pathLst>
                <a:path w="328264" h="2709333">
                  <a:moveTo>
                    <a:pt x="0" y="0"/>
                  </a:moveTo>
                  <a:lnTo>
                    <a:pt x="328264" y="0"/>
                  </a:lnTo>
                  <a:lnTo>
                    <a:pt x="3282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826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02514" y="-4240424"/>
            <a:ext cx="7945813" cy="794581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A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852770" y="5644608"/>
            <a:ext cx="2406174" cy="2406174"/>
          </a:xfrm>
          <a:custGeom>
            <a:avLst/>
            <a:gdLst/>
            <a:ahLst/>
            <a:cxnLst/>
            <a:rect l="l" t="t" r="r" b="b"/>
            <a:pathLst>
              <a:path w="2406174" h="2406174">
                <a:moveTo>
                  <a:pt x="0" y="0"/>
                </a:moveTo>
                <a:lnTo>
                  <a:pt x="2406173" y="0"/>
                </a:lnTo>
                <a:lnTo>
                  <a:pt x="2406173" y="2406174"/>
                </a:lnTo>
                <a:lnTo>
                  <a:pt x="0" y="240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896797" y="1009650"/>
            <a:ext cx="11561077" cy="86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12"/>
              </a:lnSpc>
            </a:pPr>
            <a:r>
              <a:rPr lang="en-US" sz="5583" spc="279">
                <a:solidFill>
                  <a:srgbClr val="F47C00"/>
                </a:solidFill>
                <a:latin typeface="Canva Sans 1 Bold"/>
              </a:rPr>
              <a:t>Fast facts about You,TheBest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83410" y="6272417"/>
            <a:ext cx="227553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founded in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6797" y="2250938"/>
            <a:ext cx="8780537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A start-up in the field of service for job seekers.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483935" y="8311187"/>
            <a:ext cx="471414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DFDFD"/>
                </a:solidFill>
                <a:latin typeface="Open Sauce Semi-Bold"/>
              </a:rPr>
              <a:t>KPI # 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40569" y="6761970"/>
            <a:ext cx="1333872" cy="78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37221"/>
                </a:solidFill>
                <a:latin typeface="Open Sans Bold"/>
              </a:rPr>
              <a:t>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24053" y="3316526"/>
            <a:ext cx="4331209" cy="1234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37221"/>
                </a:solidFill>
                <a:latin typeface="Open Sans"/>
              </a:rPr>
              <a:t>Founded by : Jane Doe, a former HR executive, and John Smith, a software developer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15454" y="4755708"/>
            <a:ext cx="390758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37221"/>
                </a:solidFill>
                <a:latin typeface="Open Sans"/>
              </a:rPr>
              <a:t>Private company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60911" y="8706485"/>
            <a:ext cx="489778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F37221"/>
                </a:solidFill>
                <a:latin typeface="Open Sans"/>
              </a:rPr>
              <a:t>First-year estimated revenue : 50k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3457874" y="5644608"/>
            <a:ext cx="2406174" cy="2406174"/>
          </a:xfrm>
          <a:custGeom>
            <a:avLst/>
            <a:gdLst/>
            <a:ahLst/>
            <a:cxnLst/>
            <a:rect l="l" t="t" r="r" b="b"/>
            <a:pathLst>
              <a:path w="2406174" h="2406174">
                <a:moveTo>
                  <a:pt x="0" y="0"/>
                </a:moveTo>
                <a:lnTo>
                  <a:pt x="2406174" y="0"/>
                </a:lnTo>
                <a:lnTo>
                  <a:pt x="2406174" y="2406174"/>
                </a:lnTo>
                <a:lnTo>
                  <a:pt x="0" y="2406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>
            <a:off x="14494199" y="6064423"/>
            <a:ext cx="333524" cy="783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37221"/>
                </a:solidFill>
                <a:latin typeface="Open Sans Bold"/>
              </a:rPr>
              <a:t>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23194" y="7027175"/>
            <a:ext cx="2275534" cy="34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employees</a:t>
            </a:r>
          </a:p>
        </p:txBody>
      </p:sp>
      <p:sp>
        <p:nvSpPr>
          <p:cNvPr id="20" name="Freeform 20"/>
          <p:cNvSpPr/>
          <p:nvPr/>
        </p:nvSpPr>
        <p:spPr>
          <a:xfrm>
            <a:off x="8306943" y="5764981"/>
            <a:ext cx="2165427" cy="2165427"/>
          </a:xfrm>
          <a:custGeom>
            <a:avLst/>
            <a:gdLst/>
            <a:ahLst/>
            <a:cxnLst/>
            <a:rect l="l" t="t" r="r" b="b"/>
            <a:pathLst>
              <a:path w="2165427" h="2165427">
                <a:moveTo>
                  <a:pt x="0" y="0"/>
                </a:moveTo>
                <a:lnTo>
                  <a:pt x="2165428" y="0"/>
                </a:lnTo>
                <a:lnTo>
                  <a:pt x="2165428" y="2165427"/>
                </a:lnTo>
                <a:lnTo>
                  <a:pt x="0" y="2165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46376" cy="10287000"/>
            <a:chOff x="0" y="0"/>
            <a:chExt cx="3282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64" cy="2709333"/>
            </a:xfrm>
            <a:custGeom>
              <a:avLst/>
              <a:gdLst/>
              <a:ahLst/>
              <a:cxnLst/>
              <a:rect l="l" t="t" r="r" b="b"/>
              <a:pathLst>
                <a:path w="328264" h="2709333">
                  <a:moveTo>
                    <a:pt x="0" y="0"/>
                  </a:moveTo>
                  <a:lnTo>
                    <a:pt x="328264" y="0"/>
                  </a:lnTo>
                  <a:lnTo>
                    <a:pt x="3282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826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484" y="-3747146"/>
            <a:ext cx="8480848" cy="848084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A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51869" y="1009650"/>
            <a:ext cx="12243550" cy="86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12"/>
              </a:lnSpc>
            </a:pPr>
            <a:r>
              <a:rPr lang="en-US" sz="5583" spc="279">
                <a:solidFill>
                  <a:srgbClr val="F47C00"/>
                </a:solidFill>
                <a:latin typeface="Canva Sans 1 Bold"/>
              </a:rPr>
              <a:t>Fast facts about the service</a:t>
            </a:r>
          </a:p>
        </p:txBody>
      </p:sp>
      <p:sp>
        <p:nvSpPr>
          <p:cNvPr id="9" name="Freeform 9"/>
          <p:cNvSpPr/>
          <p:nvPr/>
        </p:nvSpPr>
        <p:spPr>
          <a:xfrm>
            <a:off x="14652297" y="990357"/>
            <a:ext cx="1955505" cy="2133983"/>
          </a:xfrm>
          <a:custGeom>
            <a:avLst/>
            <a:gdLst/>
            <a:ahLst/>
            <a:cxnLst/>
            <a:rect l="l" t="t" r="r" b="b"/>
            <a:pathLst>
              <a:path w="1955505" h="2133983">
                <a:moveTo>
                  <a:pt x="0" y="0"/>
                </a:moveTo>
                <a:lnTo>
                  <a:pt x="1955505" y="0"/>
                </a:lnTo>
                <a:lnTo>
                  <a:pt x="1955505" y="2133983"/>
                </a:lnTo>
                <a:lnTo>
                  <a:pt x="0" y="213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651869" y="2463745"/>
            <a:ext cx="15930050" cy="754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4"/>
              </a:lnSpc>
            </a:pPr>
            <a:endParaRPr/>
          </a:p>
          <a:p>
            <a:pPr algn="l">
              <a:lnSpc>
                <a:spcPts val="2734"/>
              </a:lnSpc>
            </a:pPr>
            <a:endParaRPr/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 Bold"/>
              </a:rPr>
              <a:t>Sector:</a:t>
            </a:r>
            <a:r>
              <a:rPr lang="en-US" sz="2278" spc="113">
                <a:solidFill>
                  <a:srgbClr val="F37221"/>
                </a:solidFill>
                <a:latin typeface="Canva Sans 1"/>
              </a:rPr>
              <a:t> Employment and Career Development Services</a:t>
            </a:r>
          </a:p>
          <a:p>
            <a:pPr algn="l">
              <a:lnSpc>
                <a:spcPts val="2734"/>
              </a:lnSpc>
            </a:pPr>
            <a:endParaRPr lang="en-US" sz="2278" spc="113">
              <a:solidFill>
                <a:srgbClr val="F37221"/>
              </a:solidFill>
              <a:latin typeface="Canva Sans 1"/>
            </a:endParaRP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 Bold"/>
              </a:rPr>
              <a:t>Business Model: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Type: Technology-Driven Employment Services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Monetization: Freemium model</a:t>
            </a:r>
          </a:p>
          <a:p>
            <a:pPr algn="l">
              <a:lnSpc>
                <a:spcPts val="2734"/>
              </a:lnSpc>
            </a:pPr>
            <a:endParaRPr lang="en-US" sz="2278" spc="113">
              <a:solidFill>
                <a:srgbClr val="F37221"/>
              </a:solidFill>
              <a:latin typeface="Canva Sans 1"/>
            </a:endParaRP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 Bold"/>
              </a:rPr>
              <a:t>Product Range: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Free Offerings: Basic job advice, resume templates, interview tips, community forums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Premium Offerings: Personalized coaching, advanced resume critiques, mock interviews, exclusive events, career tools</a:t>
            </a:r>
          </a:p>
          <a:p>
            <a:pPr algn="l">
              <a:lnSpc>
                <a:spcPts val="2734"/>
              </a:lnSpc>
            </a:pPr>
            <a:endParaRPr lang="en-US" sz="2278" spc="113">
              <a:solidFill>
                <a:srgbClr val="F37221"/>
              </a:solidFill>
              <a:latin typeface="Canva Sans 1"/>
            </a:endParaRP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 Bold"/>
              </a:rPr>
              <a:t>Service Details: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Comprehensive Coaching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Advanced Resume Tools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Interactive Interview Prep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Exclusive Networking</a:t>
            </a:r>
          </a:p>
          <a:p>
            <a:pPr algn="l">
              <a:lnSpc>
                <a:spcPts val="2734"/>
              </a:lnSpc>
            </a:pPr>
            <a:r>
              <a:rPr lang="en-US" sz="2278" spc="113">
                <a:solidFill>
                  <a:srgbClr val="F37221"/>
                </a:solidFill>
                <a:latin typeface="Canva Sans 1"/>
              </a:rPr>
              <a:t>- Career Development Courses</a:t>
            </a:r>
          </a:p>
          <a:p>
            <a:pPr algn="l">
              <a:lnSpc>
                <a:spcPts val="2734"/>
              </a:lnSpc>
            </a:pPr>
            <a:endParaRPr lang="en-US" sz="2278" spc="113">
              <a:solidFill>
                <a:srgbClr val="F37221"/>
              </a:solidFill>
              <a:latin typeface="Canva Sans 1"/>
            </a:endParaRPr>
          </a:p>
          <a:p>
            <a:pPr algn="l">
              <a:lnSpc>
                <a:spcPts val="2734"/>
              </a:lnSpc>
            </a:pPr>
            <a:endParaRPr lang="en-US" sz="2278" spc="113">
              <a:solidFill>
                <a:srgbClr val="F37221"/>
              </a:solidFill>
              <a:latin typeface="Canva Sans 1"/>
            </a:endParaRPr>
          </a:p>
          <a:p>
            <a:pPr algn="l">
              <a:lnSpc>
                <a:spcPts val="2734"/>
              </a:lnSpc>
            </a:pPr>
            <a:endParaRPr lang="en-US" sz="2278" spc="113">
              <a:solidFill>
                <a:srgbClr val="F37221"/>
              </a:solidFill>
              <a:latin typeface="Canva Sans 1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4483935" y="8311187"/>
            <a:ext cx="471414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DFDFD"/>
                </a:solidFill>
                <a:latin typeface="Open Sauce Semi-Bold"/>
              </a:rPr>
              <a:t>KPI #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46376" cy="10287000"/>
            <a:chOff x="0" y="0"/>
            <a:chExt cx="3282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64" cy="2709333"/>
            </a:xfrm>
            <a:custGeom>
              <a:avLst/>
              <a:gdLst/>
              <a:ahLst/>
              <a:cxnLst/>
              <a:rect l="l" t="t" r="r" b="b"/>
              <a:pathLst>
                <a:path w="328264" h="2709333">
                  <a:moveTo>
                    <a:pt x="0" y="0"/>
                  </a:moveTo>
                  <a:lnTo>
                    <a:pt x="328264" y="0"/>
                  </a:lnTo>
                  <a:lnTo>
                    <a:pt x="3282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47C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826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22484" y="-3747146"/>
            <a:ext cx="8480848" cy="848084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A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652297" y="990357"/>
            <a:ext cx="1955505" cy="2133983"/>
          </a:xfrm>
          <a:custGeom>
            <a:avLst/>
            <a:gdLst/>
            <a:ahLst/>
            <a:cxnLst/>
            <a:rect l="l" t="t" r="r" b="b"/>
            <a:pathLst>
              <a:path w="1955505" h="2133983">
                <a:moveTo>
                  <a:pt x="0" y="0"/>
                </a:moveTo>
                <a:lnTo>
                  <a:pt x="1955505" y="0"/>
                </a:lnTo>
                <a:lnTo>
                  <a:pt x="1955505" y="2133983"/>
                </a:lnTo>
                <a:lnTo>
                  <a:pt x="0" y="2133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651869" y="1654029"/>
            <a:ext cx="5951028" cy="8247033"/>
          </a:xfrm>
          <a:custGeom>
            <a:avLst/>
            <a:gdLst/>
            <a:ahLst/>
            <a:cxnLst/>
            <a:rect l="l" t="t" r="r" b="b"/>
            <a:pathLst>
              <a:path w="5951028" h="8247033">
                <a:moveTo>
                  <a:pt x="0" y="0"/>
                </a:moveTo>
                <a:lnTo>
                  <a:pt x="5951027" y="0"/>
                </a:lnTo>
                <a:lnTo>
                  <a:pt x="5951027" y="8247033"/>
                </a:lnTo>
                <a:lnTo>
                  <a:pt x="0" y="82470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313" t="-8517" r="-1928" b="-1074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8248827" y="1502600"/>
            <a:ext cx="5192004" cy="8549890"/>
          </a:xfrm>
          <a:custGeom>
            <a:avLst/>
            <a:gdLst/>
            <a:ahLst/>
            <a:cxnLst/>
            <a:rect l="l" t="t" r="r" b="b"/>
            <a:pathLst>
              <a:path w="5192004" h="8549890">
                <a:moveTo>
                  <a:pt x="0" y="0"/>
                </a:moveTo>
                <a:lnTo>
                  <a:pt x="5192004" y="0"/>
                </a:lnTo>
                <a:lnTo>
                  <a:pt x="5192004" y="8549891"/>
                </a:lnTo>
                <a:lnTo>
                  <a:pt x="0" y="85498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833" t="-6540" r="-3260" b="-10458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651869" y="549328"/>
            <a:ext cx="11328813" cy="863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12"/>
              </a:lnSpc>
            </a:pPr>
            <a:r>
              <a:rPr lang="en-US" sz="5583" spc="279">
                <a:solidFill>
                  <a:srgbClr val="F47C00"/>
                </a:solidFill>
                <a:latin typeface="Canva Sans 1 Bold"/>
              </a:rPr>
              <a:t>Fast facts about the persona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-4483935" y="8311187"/>
            <a:ext cx="4714145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DFDFD"/>
                </a:solidFill>
                <a:latin typeface="Open Sauce Semi-Bold"/>
              </a:rPr>
              <a:t>KPI # 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Personnalisé</PresentationFormat>
  <Paragraphs>119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Open Sans</vt:lpstr>
      <vt:lpstr>Arial</vt:lpstr>
      <vt:lpstr>Canva Sans 2</vt:lpstr>
      <vt:lpstr>Canva Sans 1 Bold</vt:lpstr>
      <vt:lpstr>Codec Pro ExtraBold</vt:lpstr>
      <vt:lpstr>Open Sans Bold</vt:lpstr>
      <vt:lpstr>Calibri</vt:lpstr>
      <vt:lpstr>Canva Sans 1</vt:lpstr>
      <vt:lpstr>Canva Sans 2 Bold</vt:lpstr>
      <vt:lpstr>Open Sauce Semi-Bold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Vansh, Peter, Mathew, Mila and Ilona</dc:title>
  <cp:lastModifiedBy>Tiphaine LECLERCQ</cp:lastModifiedBy>
  <cp:revision>1</cp:revision>
  <dcterms:created xsi:type="dcterms:W3CDTF">2006-08-16T00:00:00Z</dcterms:created>
  <dcterms:modified xsi:type="dcterms:W3CDTF">2024-05-03T10:04:13Z</dcterms:modified>
  <dc:identifier>DAGDUaLp1qw</dc:identifier>
</cp:coreProperties>
</file>