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handoutMasterIdLst>
    <p:handoutMasterId r:id="rId16"/>
  </p:handout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Lst>
  <p:sldSz cx="14630400" cy="8229600"/>
  <p:notesSz cx="8229600" cy="14630400"/>
  <p:embeddedFontLst>
    <p:embeddedFont>
      <p:font typeface="Calibri" panose="020F0502020204030204" charset="0"/>
      <p:regular r:id="rId20"/>
      <p:bold r:id="rId21"/>
      <p:italic r:id="rId22"/>
      <p:boldItalic r:id="rId23"/>
    </p:embeddedFont>
    <p:embeddedFont>
      <p:font typeface="Wonder Arial" panose="00000500000000000000" charset="0"/>
      <p:regular r:id="rId24"/>
    </p:embeddedFont>
  </p:embeddedFontLst>
  <p:custDataLst>
    <p:tags r:id="rId25"/>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25.xml"/><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566160" cy="734061"/>
          </a:xfrm>
          <a:prstGeom prst="rect">
            <a:avLst/>
          </a:prstGeom>
        </p:spPr>
        <p:txBody>
          <a:bodyPr vert="horz" lIns="91440" tIns="45720" rIns="91440" bIns="45720" rtlCol="0"/>
          <a:lstStyle>
            <a:lvl1pPr algn="l">
              <a:defRPr sz="1440"/>
            </a:lvl1pPr>
          </a:lstStyle>
          <a:p>
            <a:endParaRPr lang="zh-CN" altLang="en-US"/>
          </a:p>
        </p:txBody>
      </p:sp>
      <p:sp>
        <p:nvSpPr>
          <p:cNvPr id="3" name="日期占位符 2"/>
          <p:cNvSpPr>
            <a:spLocks noGrp="1"/>
          </p:cNvSpPr>
          <p:nvPr>
            <p:ph type="dt" sz="quarter" idx="1"/>
          </p:nvPr>
        </p:nvSpPr>
        <p:spPr>
          <a:xfrm>
            <a:off x="4661536" y="0"/>
            <a:ext cx="3566160" cy="734061"/>
          </a:xfrm>
          <a:prstGeom prst="rect">
            <a:avLst/>
          </a:prstGeom>
        </p:spPr>
        <p:txBody>
          <a:bodyPr vert="horz" lIns="91440" tIns="45720" rIns="91440" bIns="45720" rtlCol="0"/>
          <a:lstStyle>
            <a:lvl1pPr algn="r">
              <a:defRPr sz="144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3896341"/>
            <a:ext cx="3566160" cy="734059"/>
          </a:xfrm>
          <a:prstGeom prst="rect">
            <a:avLst/>
          </a:prstGeom>
        </p:spPr>
        <p:txBody>
          <a:bodyPr vert="horz" lIns="91440" tIns="45720" rIns="91440" bIns="45720" rtlCol="0" anchor="b"/>
          <a:lstStyle>
            <a:lvl1pPr algn="l">
              <a:defRPr sz="1440"/>
            </a:lvl1pPr>
          </a:lstStyle>
          <a:p>
            <a:endParaRPr lang="zh-CN" altLang="en-US"/>
          </a:p>
        </p:txBody>
      </p:sp>
      <p:sp>
        <p:nvSpPr>
          <p:cNvPr id="5" name="灯片编号占位符 4"/>
          <p:cNvSpPr>
            <a:spLocks noGrp="1"/>
          </p:cNvSpPr>
          <p:nvPr>
            <p:ph type="sldNum" sz="quarter" idx="3"/>
          </p:nvPr>
        </p:nvSpPr>
        <p:spPr>
          <a:xfrm>
            <a:off x="4661536" y="13896341"/>
            <a:ext cx="3566160" cy="734059"/>
          </a:xfrm>
          <a:prstGeom prst="rect">
            <a:avLst/>
          </a:prstGeom>
        </p:spPr>
        <p:txBody>
          <a:bodyPr vert="horz" lIns="91440" tIns="45720" rIns="91440" bIns="45720" rtlCol="0" anchor="b"/>
          <a:lstStyle>
            <a:lvl1pPr algn="r">
              <a:defRPr sz="144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9" Type="http://schemas.openxmlformats.org/officeDocument/2006/relationships/notesSlide" Target="../notesSlides/notesSlide10.xml"/><Relationship Id="rId18" Type="http://schemas.openxmlformats.org/officeDocument/2006/relationships/slideLayout" Target="../slideLayouts/slideLayout1.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1" Type="http://schemas.openxmlformats.org/officeDocument/2006/relationships/notesSlide" Target="../notesSlides/notesSlide12.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pic>
        <p:nvPicPr>
          <p:cNvPr id="4" name="Image 1" descr="preencoded.png"/>
          <p:cNvPicPr>
            <a:picLocks noChangeAspect="1"/>
          </p:cNvPicPr>
          <p:nvPr/>
        </p:nvPicPr>
        <p:blipFill>
          <a:blip r:embed="rId2"/>
          <a:stretch>
            <a:fillRect/>
          </a:stretch>
        </p:blipFill>
        <p:spPr>
          <a:xfrm>
            <a:off x="9144000" y="0"/>
            <a:ext cx="5486400" cy="8229600"/>
          </a:xfrm>
          <a:prstGeom prst="rect">
            <a:avLst/>
          </a:prstGeom>
        </p:spPr>
      </p:pic>
      <p:sp>
        <p:nvSpPr>
          <p:cNvPr id="5" name="Text 1"/>
          <p:cNvSpPr/>
          <p:nvPr/>
        </p:nvSpPr>
        <p:spPr>
          <a:xfrm>
            <a:off x="833199" y="750451"/>
            <a:ext cx="7477601" cy="2874645"/>
          </a:xfrm>
          <a:prstGeom prst="rect">
            <a:avLst/>
          </a:prstGeom>
          <a:noFill/>
        </p:spPr>
        <p:txBody>
          <a:bodyPr wrap="square" rtlCol="0" anchor="t"/>
          <a:lstStyle/>
          <a:p>
            <a:pPr marL="0" indent="0">
              <a:lnSpc>
                <a:spcPts val="7545"/>
              </a:lnSpc>
              <a:buNone/>
            </a:pPr>
            <a:r>
              <a:rPr lang="en-US" sz="6035" b="1" dirty="0">
                <a:solidFill>
                  <a:srgbClr val="403C4E"/>
                </a:solidFill>
                <a:latin typeface="Wonder Arial" panose="00000500000000000000" charset="0"/>
                <a:ea typeface="Merriweather" pitchFamily="34" charset="-122"/>
                <a:cs typeface="Wonder Arial" panose="00000500000000000000" charset="0"/>
                <a:sym typeface="Wonder Arial" panose="00000500000000000000" charset="0"/>
              </a:rPr>
              <a:t>Foshan You Dun Technology Co., Ltd.</a:t>
            </a:r>
            <a:endParaRPr lang="en-US" sz="6035" dirty="0">
              <a:latin typeface="Wonder Arial" panose="00000500000000000000" charset="0"/>
              <a:cs typeface="Wonder Arial" panose="00000500000000000000" charset="0"/>
              <a:sym typeface="Wonder Arial" panose="00000500000000000000" charset="0"/>
            </a:endParaRPr>
          </a:p>
        </p:txBody>
      </p:sp>
      <p:sp>
        <p:nvSpPr>
          <p:cNvPr id="6" name="Text 2"/>
          <p:cNvSpPr/>
          <p:nvPr/>
        </p:nvSpPr>
        <p:spPr>
          <a:xfrm>
            <a:off x="833199" y="3958352"/>
            <a:ext cx="7477601" cy="1421606"/>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sym typeface="Wonder Arial" panose="00000500000000000000" charset="0"/>
              </a:rPr>
              <a:t>Foshan You Dun Technology Co., Ltd. is a leading provider of innovative energy storage power supply solutions. Our mission is to empower our customers with reliable and efficient products that enhance their everyday lives.</a:t>
            </a:r>
            <a:endParaRPr lang="en-US" sz="1750" dirty="0">
              <a:latin typeface="Wonder Arial" panose="00000500000000000000" charset="0"/>
              <a:cs typeface="Wonder Arial" panose="00000500000000000000" charset="0"/>
              <a:sym typeface="Wonder Arial" panose="00000500000000000000" charset="0"/>
            </a:endParaRPr>
          </a:p>
        </p:txBody>
      </p:sp>
      <p:sp>
        <p:nvSpPr>
          <p:cNvPr id="7" name="Text 3"/>
          <p:cNvSpPr/>
          <p:nvPr/>
        </p:nvSpPr>
        <p:spPr>
          <a:xfrm>
            <a:off x="833199" y="5629870"/>
            <a:ext cx="7477601" cy="355402"/>
          </a:xfrm>
          <a:prstGeom prst="rect">
            <a:avLst/>
          </a:prstGeom>
          <a:noFill/>
        </p:spPr>
        <p:txBody>
          <a:bodyPr wrap="non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sym typeface="Wonder Arial" panose="00000500000000000000" charset="0"/>
              </a:rPr>
              <a:t>Here are some key facts about our company:</a:t>
            </a:r>
            <a:endParaRPr lang="en-US" sz="1750" dirty="0">
              <a:latin typeface="Wonder Arial" panose="00000500000000000000" charset="0"/>
              <a:cs typeface="Wonder Arial" panose="00000500000000000000" charset="0"/>
              <a:sym typeface="Wonder Arial" panose="00000500000000000000" charset="0"/>
            </a:endParaRPr>
          </a:p>
        </p:txBody>
      </p:sp>
      <p:sp>
        <p:nvSpPr>
          <p:cNvPr id="8" name="Text 4"/>
          <p:cNvSpPr/>
          <p:nvPr/>
        </p:nvSpPr>
        <p:spPr>
          <a:xfrm>
            <a:off x="1188601" y="6235184"/>
            <a:ext cx="7122200" cy="355402"/>
          </a:xfrm>
          <a:prstGeom prst="rect">
            <a:avLst/>
          </a:prstGeom>
          <a:noFill/>
        </p:spPr>
        <p:txBody>
          <a:bodyPr wrap="none" rtlCol="0" anchor="t"/>
          <a:lstStyle/>
          <a:p>
            <a:pPr marL="342900" indent="-342900" algn="l">
              <a:lnSpc>
                <a:spcPts val="2800"/>
              </a:lnSpc>
              <a:buSzPct val="100000"/>
              <a:buChar char="•"/>
            </a:pPr>
            <a:r>
              <a:rPr lang="en-US" sz="1750" dirty="0">
                <a:solidFill>
                  <a:srgbClr val="403C4E"/>
                </a:solidFill>
                <a:latin typeface="Wonder Arial" panose="00000500000000000000" charset="0"/>
                <a:ea typeface="Open Sans" pitchFamily="34" charset="-122"/>
                <a:cs typeface="Wonder Arial" panose="00000500000000000000" charset="0"/>
                <a:sym typeface="Wonder Arial" panose="00000500000000000000" charset="0"/>
              </a:rPr>
              <a:t>Over 20 patents to protect our innovations</a:t>
            </a:r>
            <a:endParaRPr lang="en-US" sz="1750" dirty="0">
              <a:latin typeface="Wonder Arial" panose="00000500000000000000" charset="0"/>
              <a:cs typeface="Wonder Arial" panose="00000500000000000000" charset="0"/>
              <a:sym typeface="Wonder Arial" panose="00000500000000000000" charset="0"/>
            </a:endParaRPr>
          </a:p>
        </p:txBody>
      </p:sp>
      <p:sp>
        <p:nvSpPr>
          <p:cNvPr id="9" name="Text 5"/>
          <p:cNvSpPr/>
          <p:nvPr/>
        </p:nvSpPr>
        <p:spPr>
          <a:xfrm>
            <a:off x="1188601" y="6679406"/>
            <a:ext cx="7122200" cy="355402"/>
          </a:xfrm>
          <a:prstGeom prst="rect">
            <a:avLst/>
          </a:prstGeom>
          <a:noFill/>
        </p:spPr>
        <p:txBody>
          <a:bodyPr wrap="none" rtlCol="0" anchor="t"/>
          <a:lstStyle/>
          <a:p>
            <a:pPr marL="342900" indent="-342900" algn="l">
              <a:lnSpc>
                <a:spcPts val="2800"/>
              </a:lnSpc>
              <a:buSzPct val="100000"/>
              <a:buChar char="•"/>
            </a:pPr>
            <a:r>
              <a:rPr lang="en-US" sz="1750" dirty="0">
                <a:solidFill>
                  <a:srgbClr val="403C4E"/>
                </a:solidFill>
                <a:latin typeface="Wonder Arial" panose="00000500000000000000" charset="0"/>
                <a:ea typeface="Open Sans" pitchFamily="34" charset="-122"/>
                <a:cs typeface="Wonder Arial" panose="00000500000000000000" charset="0"/>
              </a:rPr>
              <a:t>Products sold in over 50 countries worldwide</a:t>
            </a:r>
            <a:endParaRPr lang="en-US" sz="1750" dirty="0">
              <a:latin typeface="Wonder Arial" panose="00000500000000000000" charset="0"/>
              <a:cs typeface="Wonder Arial" panose="00000500000000000000" charset="0"/>
            </a:endParaRPr>
          </a:p>
        </p:txBody>
      </p:sp>
      <p:sp>
        <p:nvSpPr>
          <p:cNvPr id="10" name="Text 6"/>
          <p:cNvSpPr/>
          <p:nvPr/>
        </p:nvSpPr>
        <p:spPr>
          <a:xfrm>
            <a:off x="1188601" y="7123628"/>
            <a:ext cx="7122200" cy="355402"/>
          </a:xfrm>
          <a:prstGeom prst="rect">
            <a:avLst/>
          </a:prstGeom>
          <a:noFill/>
        </p:spPr>
        <p:txBody>
          <a:bodyPr wrap="none" rtlCol="0" anchor="t"/>
          <a:lstStyle/>
          <a:p>
            <a:pPr marL="342900" indent="-342900" algn="l">
              <a:lnSpc>
                <a:spcPts val="2800"/>
              </a:lnSpc>
              <a:buSzPct val="100000"/>
              <a:buChar char="•"/>
            </a:pPr>
            <a:r>
              <a:rPr lang="en-US" sz="1750" dirty="0">
                <a:solidFill>
                  <a:srgbClr val="403C4E"/>
                </a:solidFill>
                <a:latin typeface="Wonder Arial" panose="00000500000000000000" charset="0"/>
                <a:ea typeface="Open Sans" pitchFamily="34" charset="-122"/>
                <a:cs typeface="Wonder Arial" panose="00000500000000000000" charset="0"/>
              </a:rPr>
              <a:t>ISO9001 quality certification</a:t>
            </a:r>
            <a:endParaRPr lang="en-US" sz="1750" dirty="0">
              <a:latin typeface="Wonder Arial" panose="00000500000000000000" charset="0"/>
              <a:cs typeface="Wonder Arial" panose="0000050000000000000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sp>
        <p:nvSpPr>
          <p:cNvPr id="4" name="Text 1"/>
          <p:cNvSpPr/>
          <p:nvPr/>
        </p:nvSpPr>
        <p:spPr>
          <a:xfrm>
            <a:off x="2037993" y="1108829"/>
            <a:ext cx="9964341" cy="694373"/>
          </a:xfrm>
          <a:prstGeom prst="rect">
            <a:avLst/>
          </a:prstGeom>
          <a:noFill/>
        </p:spPr>
        <p:txBody>
          <a:bodyPr wrap="none" rtlCol="0" anchor="t"/>
          <a:lstStyle/>
          <a:p>
            <a:pPr marL="0" indent="0">
              <a:lnSpc>
                <a:spcPts val="5470"/>
              </a:lnSpc>
              <a:buNone/>
            </a:pPr>
            <a:r>
              <a:rPr lang="en-US" sz="4375" b="1" dirty="0">
                <a:solidFill>
                  <a:srgbClr val="403C4E"/>
                </a:solidFill>
                <a:latin typeface="Wonder Arial" panose="00000500000000000000" charset="0"/>
                <a:ea typeface="Merriweather" pitchFamily="34" charset="-122"/>
                <a:cs typeface="Wonder Arial" panose="00000500000000000000" charset="0"/>
              </a:rPr>
              <a:t>Product Features and Specifications</a:t>
            </a:r>
            <a:endParaRPr lang="en-US" sz="4375" dirty="0">
              <a:latin typeface="Wonder Arial" panose="00000500000000000000" charset="0"/>
              <a:cs typeface="Wonder Arial" panose="00000500000000000000" charset="0"/>
            </a:endParaRPr>
          </a:p>
        </p:txBody>
      </p:sp>
      <p:sp>
        <p:nvSpPr>
          <p:cNvPr id="5" name="Shape 2"/>
          <p:cNvSpPr/>
          <p:nvPr>
            <p:custDataLst>
              <p:tags r:id="rId2"/>
            </p:custDataLst>
          </p:nvPr>
        </p:nvSpPr>
        <p:spPr>
          <a:xfrm>
            <a:off x="2037993" y="2421136"/>
            <a:ext cx="499943" cy="499943"/>
          </a:xfrm>
          <a:prstGeom prst="roundRect">
            <a:avLst>
              <a:gd name="adj" fmla="val 20000"/>
            </a:avLst>
          </a:prstGeom>
          <a:solidFill>
            <a:srgbClr val="FFD8CC"/>
          </a:solidFill>
          <a:ln w="7620">
            <a:solidFill>
              <a:srgbClr val="E5BEB2"/>
            </a:solidFill>
            <a:prstDash val="solid"/>
          </a:ln>
        </p:spPr>
      </p:sp>
      <p:sp>
        <p:nvSpPr>
          <p:cNvPr id="6" name="Text 3"/>
          <p:cNvSpPr/>
          <p:nvPr>
            <p:custDataLst>
              <p:tags r:id="rId3"/>
            </p:custDataLst>
          </p:nvPr>
        </p:nvSpPr>
        <p:spPr>
          <a:xfrm>
            <a:off x="2211586" y="2462808"/>
            <a:ext cx="152638" cy="416481"/>
          </a:xfrm>
          <a:prstGeom prst="rect">
            <a:avLst/>
          </a:prstGeom>
          <a:noFill/>
        </p:spPr>
        <p:txBody>
          <a:bodyPr wrap="none" rtlCol="0" anchor="t"/>
          <a:lstStyle/>
          <a:p>
            <a:pPr marL="0" indent="0" algn="ctr">
              <a:lnSpc>
                <a:spcPts val="3280"/>
              </a:lnSpc>
              <a:buNone/>
            </a:pPr>
            <a:r>
              <a:rPr lang="en-US" sz="2625" b="1" dirty="0">
                <a:solidFill>
                  <a:srgbClr val="403C4E"/>
                </a:solidFill>
                <a:latin typeface="Wonder Arial" panose="00000500000000000000" charset="0"/>
                <a:ea typeface="Merriweather" pitchFamily="34" charset="-122"/>
                <a:cs typeface="Wonder Arial" panose="00000500000000000000" charset="0"/>
              </a:rPr>
              <a:t>1</a:t>
            </a:r>
            <a:endParaRPr lang="en-US" sz="2625" b="1" dirty="0">
              <a:solidFill>
                <a:srgbClr val="403C4E"/>
              </a:solidFill>
              <a:latin typeface="Wonder Arial" panose="00000500000000000000" charset="0"/>
              <a:ea typeface="Merriweather" pitchFamily="34" charset="-122"/>
              <a:cs typeface="Wonder Arial" panose="00000500000000000000" charset="0"/>
            </a:endParaRPr>
          </a:p>
        </p:txBody>
      </p:sp>
      <p:sp>
        <p:nvSpPr>
          <p:cNvPr id="7" name="Text 4"/>
          <p:cNvSpPr/>
          <p:nvPr>
            <p:custDataLst>
              <p:tags r:id="rId4"/>
            </p:custDataLst>
          </p:nvPr>
        </p:nvSpPr>
        <p:spPr>
          <a:xfrm>
            <a:off x="2760107" y="2497455"/>
            <a:ext cx="4444008" cy="694373"/>
          </a:xfrm>
          <a:prstGeom prst="rect">
            <a:avLst/>
          </a:prstGeom>
          <a:noFill/>
        </p:spPr>
        <p:txBody>
          <a:bodyPr wrap="square" rtlCol="0" anchor="t"/>
          <a:lstStyle/>
          <a:p>
            <a:pPr marL="0" indent="0">
              <a:lnSpc>
                <a:spcPts val="2735"/>
              </a:lnSpc>
              <a:buNone/>
            </a:pPr>
            <a:r>
              <a:rPr lang="en-US" sz="2185" b="1" dirty="0">
                <a:solidFill>
                  <a:srgbClr val="403C4E"/>
                </a:solidFill>
                <a:latin typeface="Wonder Arial" panose="00000500000000000000" charset="0"/>
                <a:ea typeface="Merriweather" pitchFamily="34" charset="-122"/>
                <a:cs typeface="Wonder Arial" panose="00000500000000000000" charset="0"/>
              </a:rPr>
              <a:t>Cutting-Edge Battery Technology</a:t>
            </a:r>
            <a:endParaRPr lang="en-US" sz="2185" dirty="0">
              <a:latin typeface="Wonder Arial" panose="00000500000000000000" charset="0"/>
              <a:cs typeface="Wonder Arial" panose="00000500000000000000" charset="0"/>
            </a:endParaRPr>
          </a:p>
        </p:txBody>
      </p:sp>
      <p:sp>
        <p:nvSpPr>
          <p:cNvPr id="8" name="Text 5"/>
          <p:cNvSpPr/>
          <p:nvPr>
            <p:custDataLst>
              <p:tags r:id="rId5"/>
            </p:custDataLst>
          </p:nvPr>
        </p:nvSpPr>
        <p:spPr>
          <a:xfrm>
            <a:off x="2760107" y="3325058"/>
            <a:ext cx="4444008" cy="1421606"/>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Our car emergency starting power supply boasts a high-capacity lithium-ion battery that provides reliable and long-lasting power for jump-starting your vehicle.</a:t>
            </a:r>
            <a:endParaRPr lang="en-US" sz="1750" dirty="0">
              <a:latin typeface="Wonder Arial" panose="00000500000000000000" charset="0"/>
              <a:cs typeface="Wonder Arial" panose="00000500000000000000" charset="0"/>
            </a:endParaRPr>
          </a:p>
        </p:txBody>
      </p:sp>
      <p:sp>
        <p:nvSpPr>
          <p:cNvPr id="9" name="Shape 6"/>
          <p:cNvSpPr/>
          <p:nvPr>
            <p:custDataLst>
              <p:tags r:id="rId6"/>
            </p:custDataLst>
          </p:nvPr>
        </p:nvSpPr>
        <p:spPr>
          <a:xfrm>
            <a:off x="7426285" y="2421136"/>
            <a:ext cx="499943" cy="499943"/>
          </a:xfrm>
          <a:prstGeom prst="roundRect">
            <a:avLst>
              <a:gd name="adj" fmla="val 20000"/>
            </a:avLst>
          </a:prstGeom>
          <a:solidFill>
            <a:srgbClr val="FFD8CC"/>
          </a:solidFill>
          <a:ln w="7620">
            <a:solidFill>
              <a:srgbClr val="E5BEB2"/>
            </a:solidFill>
            <a:prstDash val="solid"/>
          </a:ln>
        </p:spPr>
      </p:sp>
      <p:sp>
        <p:nvSpPr>
          <p:cNvPr id="10" name="Text 7"/>
          <p:cNvSpPr/>
          <p:nvPr>
            <p:custDataLst>
              <p:tags r:id="rId7"/>
            </p:custDataLst>
          </p:nvPr>
        </p:nvSpPr>
        <p:spPr>
          <a:xfrm>
            <a:off x="7604760" y="2462530"/>
            <a:ext cx="172720" cy="416560"/>
          </a:xfrm>
          <a:prstGeom prst="rect">
            <a:avLst/>
          </a:prstGeom>
          <a:noFill/>
        </p:spPr>
        <p:txBody>
          <a:bodyPr wrap="none" rtlCol="0" anchor="t"/>
          <a:lstStyle/>
          <a:p>
            <a:pPr marL="0" indent="0" algn="ctr">
              <a:lnSpc>
                <a:spcPts val="3280"/>
              </a:lnSpc>
              <a:buNone/>
            </a:pPr>
            <a:r>
              <a:rPr lang="en-US" sz="2625" b="1" dirty="0">
                <a:solidFill>
                  <a:srgbClr val="403C4E"/>
                </a:solidFill>
                <a:latin typeface="Wonder Arial" panose="00000500000000000000" charset="0"/>
                <a:ea typeface="Merriweather" pitchFamily="34" charset="-122"/>
                <a:cs typeface="Wonder Arial" panose="00000500000000000000" charset="0"/>
              </a:rPr>
              <a:t>2</a:t>
            </a:r>
            <a:endParaRPr lang="en-US" sz="2625" b="1" dirty="0">
              <a:solidFill>
                <a:srgbClr val="403C4E"/>
              </a:solidFill>
              <a:latin typeface="Wonder Arial" panose="00000500000000000000" charset="0"/>
              <a:ea typeface="Merriweather" pitchFamily="34" charset="-122"/>
              <a:cs typeface="Wonder Arial" panose="00000500000000000000" charset="0"/>
            </a:endParaRPr>
          </a:p>
        </p:txBody>
      </p:sp>
      <p:sp>
        <p:nvSpPr>
          <p:cNvPr id="11" name="Text 8"/>
          <p:cNvSpPr/>
          <p:nvPr>
            <p:custDataLst>
              <p:tags r:id="rId8"/>
            </p:custDataLst>
          </p:nvPr>
        </p:nvSpPr>
        <p:spPr>
          <a:xfrm>
            <a:off x="8148399" y="2497455"/>
            <a:ext cx="4091345" cy="347186"/>
          </a:xfrm>
          <a:prstGeom prst="rect">
            <a:avLst/>
          </a:prstGeom>
          <a:noFill/>
        </p:spPr>
        <p:txBody>
          <a:bodyPr wrap="none" rtlCol="0" anchor="t"/>
          <a:lstStyle/>
          <a:p>
            <a:pPr marL="0" indent="0">
              <a:lnSpc>
                <a:spcPts val="2735"/>
              </a:lnSpc>
              <a:buNone/>
            </a:pPr>
            <a:r>
              <a:rPr lang="en-US" sz="2185" b="1" dirty="0">
                <a:solidFill>
                  <a:srgbClr val="403C4E"/>
                </a:solidFill>
                <a:latin typeface="Wonder Arial" panose="00000500000000000000" charset="0"/>
                <a:ea typeface="Merriweather" pitchFamily="34" charset="-122"/>
                <a:cs typeface="Wonder Arial" panose="00000500000000000000" charset="0"/>
              </a:rPr>
              <a:t>Compact and Portable Design</a:t>
            </a:r>
            <a:endParaRPr lang="en-US" sz="2185" dirty="0">
              <a:latin typeface="Wonder Arial" panose="00000500000000000000" charset="0"/>
              <a:cs typeface="Wonder Arial" panose="00000500000000000000" charset="0"/>
            </a:endParaRPr>
          </a:p>
        </p:txBody>
      </p:sp>
      <p:sp>
        <p:nvSpPr>
          <p:cNvPr id="12" name="Text 9"/>
          <p:cNvSpPr/>
          <p:nvPr>
            <p:custDataLst>
              <p:tags r:id="rId9"/>
            </p:custDataLst>
          </p:nvPr>
        </p:nvSpPr>
        <p:spPr>
          <a:xfrm>
            <a:off x="8148399" y="2977872"/>
            <a:ext cx="4444008" cy="1421606"/>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The sleek, lightweight form factor makes it easy to store in your car's glove compartment or trunk, ensuring it's there when you need it most.</a:t>
            </a:r>
            <a:endParaRPr lang="en-US" sz="1750" dirty="0">
              <a:latin typeface="Wonder Arial" panose="00000500000000000000" charset="0"/>
              <a:cs typeface="Wonder Arial" panose="00000500000000000000" charset="0"/>
            </a:endParaRPr>
          </a:p>
        </p:txBody>
      </p:sp>
      <p:sp>
        <p:nvSpPr>
          <p:cNvPr id="13" name="Shape 10"/>
          <p:cNvSpPr/>
          <p:nvPr>
            <p:custDataLst>
              <p:tags r:id="rId10"/>
            </p:custDataLst>
          </p:nvPr>
        </p:nvSpPr>
        <p:spPr>
          <a:xfrm>
            <a:off x="2037993" y="5142428"/>
            <a:ext cx="499943" cy="499943"/>
          </a:xfrm>
          <a:prstGeom prst="roundRect">
            <a:avLst>
              <a:gd name="adj" fmla="val 20000"/>
            </a:avLst>
          </a:prstGeom>
          <a:solidFill>
            <a:srgbClr val="FFD8CC"/>
          </a:solidFill>
          <a:ln w="7620">
            <a:solidFill>
              <a:srgbClr val="E5BEB2"/>
            </a:solidFill>
            <a:prstDash val="solid"/>
          </a:ln>
        </p:spPr>
      </p:sp>
      <p:sp>
        <p:nvSpPr>
          <p:cNvPr id="14" name="Text 11"/>
          <p:cNvSpPr/>
          <p:nvPr>
            <p:custDataLst>
              <p:tags r:id="rId11"/>
            </p:custDataLst>
          </p:nvPr>
        </p:nvSpPr>
        <p:spPr>
          <a:xfrm>
            <a:off x="2193608" y="5184100"/>
            <a:ext cx="188714" cy="416481"/>
          </a:xfrm>
          <a:prstGeom prst="rect">
            <a:avLst/>
          </a:prstGeom>
          <a:noFill/>
        </p:spPr>
        <p:txBody>
          <a:bodyPr wrap="none" rtlCol="0" anchor="t"/>
          <a:lstStyle/>
          <a:p>
            <a:pPr marL="0" indent="0" algn="ctr">
              <a:lnSpc>
                <a:spcPts val="3280"/>
              </a:lnSpc>
              <a:buNone/>
            </a:pPr>
            <a:r>
              <a:rPr lang="en-US" sz="2625" b="1" dirty="0">
                <a:solidFill>
                  <a:srgbClr val="403C4E"/>
                </a:solidFill>
                <a:latin typeface="Wonder Arial" panose="00000500000000000000" charset="0"/>
                <a:ea typeface="Merriweather" pitchFamily="34" charset="-122"/>
                <a:cs typeface="Wonder Arial" panose="00000500000000000000" charset="0"/>
              </a:rPr>
              <a:t>3</a:t>
            </a:r>
            <a:endParaRPr lang="en-US" sz="2625" b="1" dirty="0">
              <a:solidFill>
                <a:srgbClr val="403C4E"/>
              </a:solidFill>
              <a:latin typeface="Wonder Arial" panose="00000500000000000000" charset="0"/>
              <a:ea typeface="Merriweather" pitchFamily="34" charset="-122"/>
              <a:cs typeface="Wonder Arial" panose="00000500000000000000" charset="0"/>
            </a:endParaRPr>
          </a:p>
        </p:txBody>
      </p:sp>
      <p:sp>
        <p:nvSpPr>
          <p:cNvPr id="15" name="Text 12"/>
          <p:cNvSpPr/>
          <p:nvPr>
            <p:custDataLst>
              <p:tags r:id="rId12"/>
            </p:custDataLst>
          </p:nvPr>
        </p:nvSpPr>
        <p:spPr>
          <a:xfrm>
            <a:off x="2760107" y="5218748"/>
            <a:ext cx="3710345" cy="347186"/>
          </a:xfrm>
          <a:prstGeom prst="rect">
            <a:avLst/>
          </a:prstGeom>
          <a:noFill/>
        </p:spPr>
        <p:txBody>
          <a:bodyPr wrap="none" rtlCol="0" anchor="t"/>
          <a:lstStyle/>
          <a:p>
            <a:pPr marL="0" indent="0">
              <a:lnSpc>
                <a:spcPts val="2735"/>
              </a:lnSpc>
              <a:buNone/>
            </a:pPr>
            <a:r>
              <a:rPr lang="en-US" sz="2185" b="1" dirty="0">
                <a:solidFill>
                  <a:srgbClr val="403C4E"/>
                </a:solidFill>
                <a:latin typeface="Wonder Arial" panose="00000500000000000000" charset="0"/>
                <a:ea typeface="Merriweather" pitchFamily="34" charset="-122"/>
                <a:cs typeface="Wonder Arial" panose="00000500000000000000" charset="0"/>
              </a:rPr>
              <a:t>Multiple Charging Outputs</a:t>
            </a:r>
            <a:endParaRPr lang="en-US" sz="2185" dirty="0">
              <a:latin typeface="Wonder Arial" panose="00000500000000000000" charset="0"/>
              <a:cs typeface="Wonder Arial" panose="00000500000000000000" charset="0"/>
            </a:endParaRPr>
          </a:p>
        </p:txBody>
      </p:sp>
      <p:sp>
        <p:nvSpPr>
          <p:cNvPr id="16" name="Text 13"/>
          <p:cNvSpPr/>
          <p:nvPr>
            <p:custDataLst>
              <p:tags r:id="rId13"/>
            </p:custDataLst>
          </p:nvPr>
        </p:nvSpPr>
        <p:spPr>
          <a:xfrm>
            <a:off x="2760107" y="5699165"/>
            <a:ext cx="4444008" cy="1421606"/>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With both USB and 12V DC ports, you can charge a variety of devices, from smartphones to laptops, keeping you connected on the go.</a:t>
            </a:r>
            <a:endParaRPr lang="en-US" sz="1750" dirty="0">
              <a:latin typeface="Wonder Arial" panose="00000500000000000000" charset="0"/>
              <a:cs typeface="Wonder Arial" panose="00000500000000000000" charset="0"/>
            </a:endParaRPr>
          </a:p>
        </p:txBody>
      </p:sp>
      <p:sp>
        <p:nvSpPr>
          <p:cNvPr id="17" name="Shape 14"/>
          <p:cNvSpPr/>
          <p:nvPr>
            <p:custDataLst>
              <p:tags r:id="rId14"/>
            </p:custDataLst>
          </p:nvPr>
        </p:nvSpPr>
        <p:spPr>
          <a:xfrm>
            <a:off x="7426285" y="5142428"/>
            <a:ext cx="499943" cy="499943"/>
          </a:xfrm>
          <a:prstGeom prst="roundRect">
            <a:avLst>
              <a:gd name="adj" fmla="val 20000"/>
            </a:avLst>
          </a:prstGeom>
          <a:solidFill>
            <a:srgbClr val="FFD8CC"/>
          </a:solidFill>
          <a:ln w="7620">
            <a:solidFill>
              <a:srgbClr val="E5BEB2"/>
            </a:solidFill>
            <a:prstDash val="solid"/>
          </a:ln>
        </p:spPr>
      </p:sp>
      <p:sp>
        <p:nvSpPr>
          <p:cNvPr id="18" name="Text 15"/>
          <p:cNvSpPr/>
          <p:nvPr>
            <p:custDataLst>
              <p:tags r:id="rId15"/>
            </p:custDataLst>
          </p:nvPr>
        </p:nvSpPr>
        <p:spPr>
          <a:xfrm>
            <a:off x="7566065" y="5184100"/>
            <a:ext cx="220385" cy="416481"/>
          </a:xfrm>
          <a:prstGeom prst="rect">
            <a:avLst/>
          </a:prstGeom>
          <a:noFill/>
        </p:spPr>
        <p:txBody>
          <a:bodyPr wrap="none" rtlCol="0" anchor="t"/>
          <a:lstStyle/>
          <a:p>
            <a:pPr marL="0" indent="0" algn="ctr">
              <a:lnSpc>
                <a:spcPts val="3280"/>
              </a:lnSpc>
              <a:buNone/>
            </a:pPr>
            <a:r>
              <a:rPr lang="en-US" sz="2625" b="1" dirty="0">
                <a:solidFill>
                  <a:srgbClr val="403C4E"/>
                </a:solidFill>
                <a:latin typeface="Wonder Arial" panose="00000500000000000000" charset="0"/>
                <a:ea typeface="Merriweather" pitchFamily="34" charset="-122"/>
                <a:cs typeface="Wonder Arial" panose="00000500000000000000" charset="0"/>
              </a:rPr>
              <a:t>4</a:t>
            </a:r>
            <a:endParaRPr lang="en-US" sz="2625" b="1" dirty="0">
              <a:solidFill>
                <a:srgbClr val="403C4E"/>
              </a:solidFill>
              <a:latin typeface="Wonder Arial" panose="00000500000000000000" charset="0"/>
              <a:ea typeface="Merriweather" pitchFamily="34" charset="-122"/>
              <a:cs typeface="Wonder Arial" panose="00000500000000000000" charset="0"/>
            </a:endParaRPr>
          </a:p>
        </p:txBody>
      </p:sp>
      <p:sp>
        <p:nvSpPr>
          <p:cNvPr id="19" name="Text 16"/>
          <p:cNvSpPr/>
          <p:nvPr>
            <p:custDataLst>
              <p:tags r:id="rId16"/>
            </p:custDataLst>
          </p:nvPr>
        </p:nvSpPr>
        <p:spPr>
          <a:xfrm>
            <a:off x="8148399" y="5218748"/>
            <a:ext cx="2777490" cy="347186"/>
          </a:xfrm>
          <a:prstGeom prst="rect">
            <a:avLst/>
          </a:prstGeom>
          <a:noFill/>
        </p:spPr>
        <p:txBody>
          <a:bodyPr wrap="none" rtlCol="0" anchor="t"/>
          <a:lstStyle/>
          <a:p>
            <a:pPr marL="0" indent="0">
              <a:lnSpc>
                <a:spcPts val="2735"/>
              </a:lnSpc>
              <a:buNone/>
            </a:pPr>
            <a:r>
              <a:rPr lang="en-US" sz="2185" b="1" dirty="0">
                <a:solidFill>
                  <a:srgbClr val="403C4E"/>
                </a:solidFill>
                <a:latin typeface="Wonder Arial" panose="00000500000000000000" charset="0"/>
                <a:ea typeface="Merriweather" pitchFamily="34" charset="-122"/>
                <a:cs typeface="Wonder Arial" panose="00000500000000000000" charset="0"/>
              </a:rPr>
              <a:t>Safety Features</a:t>
            </a:r>
            <a:endParaRPr lang="en-US" sz="2185" dirty="0">
              <a:latin typeface="Wonder Arial" panose="00000500000000000000" charset="0"/>
              <a:cs typeface="Wonder Arial" panose="00000500000000000000" charset="0"/>
            </a:endParaRPr>
          </a:p>
        </p:txBody>
      </p:sp>
      <p:sp>
        <p:nvSpPr>
          <p:cNvPr id="20" name="Text 17"/>
          <p:cNvSpPr/>
          <p:nvPr>
            <p:custDataLst>
              <p:tags r:id="rId17"/>
            </p:custDataLst>
          </p:nvPr>
        </p:nvSpPr>
        <p:spPr>
          <a:xfrm>
            <a:off x="8148399" y="5699165"/>
            <a:ext cx="4444008" cy="1421606"/>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Advanced safety circuitry prevents short circuits, over-charging, and reverse polarity, ensuring a safe and worry-free user experience.</a:t>
            </a:r>
            <a:endParaRPr lang="en-US" sz="1750" dirty="0">
              <a:latin typeface="Wonder Arial" panose="00000500000000000000" charset="0"/>
              <a:cs typeface="Wonder Arial" panose="00000500000000000000"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sp>
        <p:nvSpPr>
          <p:cNvPr id="4" name="Text 1"/>
          <p:cNvSpPr/>
          <p:nvPr/>
        </p:nvSpPr>
        <p:spPr>
          <a:xfrm>
            <a:off x="2037993" y="1672471"/>
            <a:ext cx="9022437" cy="694373"/>
          </a:xfrm>
          <a:prstGeom prst="rect">
            <a:avLst/>
          </a:prstGeom>
          <a:noFill/>
        </p:spPr>
        <p:txBody>
          <a:bodyPr wrap="none" rtlCol="0" anchor="t"/>
          <a:lstStyle/>
          <a:p>
            <a:pPr marL="0" indent="0">
              <a:lnSpc>
                <a:spcPts val="5470"/>
              </a:lnSpc>
              <a:buNone/>
            </a:pPr>
            <a:r>
              <a:rPr lang="en-US" sz="4375" b="1" dirty="0">
                <a:solidFill>
                  <a:srgbClr val="403C4E"/>
                </a:solidFill>
                <a:latin typeface="Wonder Arial" panose="00000500000000000000" charset="0"/>
                <a:ea typeface="Merriweather" pitchFamily="34" charset="-122"/>
                <a:cs typeface="Wonder Arial" panose="00000500000000000000" charset="0"/>
              </a:rPr>
              <a:t>Customer Support and Warranty</a:t>
            </a:r>
            <a:endParaRPr lang="en-US" sz="4375" dirty="0">
              <a:latin typeface="Wonder Arial" panose="00000500000000000000" charset="0"/>
              <a:cs typeface="Wonder Arial" panose="00000500000000000000" charset="0"/>
            </a:endParaRPr>
          </a:p>
        </p:txBody>
      </p:sp>
      <p:pic>
        <p:nvPicPr>
          <p:cNvPr id="5" name="Image 1" descr="preencoded.png"/>
          <p:cNvPicPr>
            <a:picLocks noChangeAspect="1"/>
          </p:cNvPicPr>
          <p:nvPr/>
        </p:nvPicPr>
        <p:blipFill>
          <a:blip r:embed="rId2"/>
          <a:stretch>
            <a:fillRect/>
          </a:stretch>
        </p:blipFill>
        <p:spPr>
          <a:xfrm>
            <a:off x="2037993" y="2811185"/>
            <a:ext cx="555427" cy="555427"/>
          </a:xfrm>
          <a:prstGeom prst="rect">
            <a:avLst/>
          </a:prstGeom>
        </p:spPr>
      </p:pic>
      <p:sp>
        <p:nvSpPr>
          <p:cNvPr id="6" name="Text 2"/>
          <p:cNvSpPr/>
          <p:nvPr/>
        </p:nvSpPr>
        <p:spPr>
          <a:xfrm>
            <a:off x="2037993" y="3588782"/>
            <a:ext cx="2777490" cy="347186"/>
          </a:xfrm>
          <a:prstGeom prst="rect">
            <a:avLst/>
          </a:prstGeom>
          <a:noFill/>
        </p:spPr>
        <p:txBody>
          <a:bodyPr wrap="none" rtlCol="0" anchor="t"/>
          <a:lstStyle/>
          <a:p>
            <a:pPr marL="0" indent="0" algn="l">
              <a:lnSpc>
                <a:spcPts val="2735"/>
              </a:lnSpc>
              <a:buNone/>
            </a:pPr>
            <a:r>
              <a:rPr lang="en-US" sz="2185" b="1" dirty="0">
                <a:solidFill>
                  <a:srgbClr val="403C4E"/>
                </a:solidFill>
                <a:latin typeface="Wonder Arial" panose="00000500000000000000" charset="0"/>
                <a:ea typeface="Merriweather" pitchFamily="34" charset="-122"/>
                <a:cs typeface="Wonder Arial" panose="00000500000000000000" charset="0"/>
              </a:rPr>
              <a:t>Customer Support</a:t>
            </a:r>
            <a:endParaRPr lang="en-US" sz="2185" dirty="0">
              <a:latin typeface="Wonder Arial" panose="00000500000000000000" charset="0"/>
              <a:cs typeface="Wonder Arial" panose="00000500000000000000" charset="0"/>
            </a:endParaRPr>
          </a:p>
        </p:txBody>
      </p:sp>
      <p:sp>
        <p:nvSpPr>
          <p:cNvPr id="7" name="Text 3"/>
          <p:cNvSpPr/>
          <p:nvPr/>
        </p:nvSpPr>
        <p:spPr>
          <a:xfrm>
            <a:off x="2037993" y="4069199"/>
            <a:ext cx="3295888" cy="2132409"/>
          </a:xfrm>
          <a:prstGeom prst="rect">
            <a:avLst/>
          </a:prstGeom>
          <a:noFill/>
        </p:spPr>
        <p:txBody>
          <a:bodyPr wrap="square" rtlCol="0" anchor="t"/>
          <a:lstStyle/>
          <a:p>
            <a:pPr marL="0" indent="0" algn="l">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Our dedicated support team is available 24/7 to assist you with any questions or issues you may have. We pride ourselves on our responsive and personalized service.</a:t>
            </a:r>
            <a:endParaRPr lang="en-US" sz="1750" dirty="0">
              <a:latin typeface="Wonder Arial" panose="00000500000000000000" charset="0"/>
              <a:cs typeface="Wonder Arial" panose="00000500000000000000" charset="0"/>
            </a:endParaRPr>
          </a:p>
        </p:txBody>
      </p:sp>
      <p:pic>
        <p:nvPicPr>
          <p:cNvPr id="8" name="Image 2" descr="preencoded.png"/>
          <p:cNvPicPr>
            <a:picLocks noChangeAspect="1"/>
          </p:cNvPicPr>
          <p:nvPr/>
        </p:nvPicPr>
        <p:blipFill>
          <a:blip r:embed="rId3"/>
          <a:stretch>
            <a:fillRect/>
          </a:stretch>
        </p:blipFill>
        <p:spPr>
          <a:xfrm>
            <a:off x="5667137" y="2811185"/>
            <a:ext cx="555427" cy="555427"/>
          </a:xfrm>
          <a:prstGeom prst="rect">
            <a:avLst/>
          </a:prstGeom>
        </p:spPr>
      </p:pic>
      <p:sp>
        <p:nvSpPr>
          <p:cNvPr id="9" name="Text 4"/>
          <p:cNvSpPr/>
          <p:nvPr/>
        </p:nvSpPr>
        <p:spPr>
          <a:xfrm>
            <a:off x="5667137" y="3588782"/>
            <a:ext cx="2777490" cy="347186"/>
          </a:xfrm>
          <a:prstGeom prst="rect">
            <a:avLst/>
          </a:prstGeom>
          <a:noFill/>
        </p:spPr>
        <p:txBody>
          <a:bodyPr wrap="none" rtlCol="0" anchor="t"/>
          <a:lstStyle/>
          <a:p>
            <a:pPr marL="0" indent="0" algn="l">
              <a:lnSpc>
                <a:spcPts val="2735"/>
              </a:lnSpc>
              <a:buNone/>
            </a:pPr>
            <a:r>
              <a:rPr lang="en-US" sz="2185" b="1" dirty="0">
                <a:solidFill>
                  <a:srgbClr val="403C4E"/>
                </a:solidFill>
                <a:latin typeface="Wonder Arial" panose="00000500000000000000" charset="0"/>
                <a:ea typeface="Merriweather" pitchFamily="34" charset="-122"/>
                <a:cs typeface="Wonder Arial" panose="00000500000000000000" charset="0"/>
              </a:rPr>
              <a:t>Warranty</a:t>
            </a:r>
            <a:endParaRPr lang="en-US" sz="2185" dirty="0">
              <a:latin typeface="Wonder Arial" panose="00000500000000000000" charset="0"/>
              <a:cs typeface="Wonder Arial" panose="00000500000000000000" charset="0"/>
            </a:endParaRPr>
          </a:p>
        </p:txBody>
      </p:sp>
      <p:sp>
        <p:nvSpPr>
          <p:cNvPr id="10" name="Text 5"/>
          <p:cNvSpPr/>
          <p:nvPr/>
        </p:nvSpPr>
        <p:spPr>
          <a:xfrm>
            <a:off x="5667137" y="4069199"/>
            <a:ext cx="3296007" cy="2487811"/>
          </a:xfrm>
          <a:prstGeom prst="rect">
            <a:avLst/>
          </a:prstGeom>
          <a:noFill/>
        </p:spPr>
        <p:txBody>
          <a:bodyPr wrap="square" rtlCol="0" anchor="t"/>
          <a:lstStyle/>
          <a:p>
            <a:pPr marL="0" indent="0" algn="l">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All our products come with a comprehensive warranty, ensuring your peace of mind. We stand behind the quality and durability of our products and will promptly address any concerns.</a:t>
            </a:r>
            <a:endParaRPr lang="en-US" sz="1750" dirty="0">
              <a:latin typeface="Wonder Arial" panose="00000500000000000000" charset="0"/>
              <a:cs typeface="Wonder Arial" panose="00000500000000000000" charset="0"/>
            </a:endParaRPr>
          </a:p>
        </p:txBody>
      </p:sp>
      <p:pic>
        <p:nvPicPr>
          <p:cNvPr id="11" name="Image 3" descr="preencoded.png"/>
          <p:cNvPicPr>
            <a:picLocks noChangeAspect="1"/>
          </p:cNvPicPr>
          <p:nvPr/>
        </p:nvPicPr>
        <p:blipFill>
          <a:blip r:embed="rId4"/>
          <a:stretch>
            <a:fillRect/>
          </a:stretch>
        </p:blipFill>
        <p:spPr>
          <a:xfrm>
            <a:off x="9296400" y="2811185"/>
            <a:ext cx="555427" cy="555427"/>
          </a:xfrm>
          <a:prstGeom prst="rect">
            <a:avLst/>
          </a:prstGeom>
        </p:spPr>
      </p:pic>
      <p:sp>
        <p:nvSpPr>
          <p:cNvPr id="12" name="Text 6"/>
          <p:cNvSpPr/>
          <p:nvPr/>
        </p:nvSpPr>
        <p:spPr>
          <a:xfrm>
            <a:off x="9296400" y="3588782"/>
            <a:ext cx="2777490" cy="347186"/>
          </a:xfrm>
          <a:prstGeom prst="rect">
            <a:avLst/>
          </a:prstGeom>
          <a:noFill/>
        </p:spPr>
        <p:txBody>
          <a:bodyPr wrap="none" rtlCol="0" anchor="t"/>
          <a:lstStyle/>
          <a:p>
            <a:pPr marL="0" indent="0" algn="l">
              <a:lnSpc>
                <a:spcPts val="2735"/>
              </a:lnSpc>
              <a:buNone/>
            </a:pPr>
            <a:r>
              <a:rPr lang="en-US" sz="2185" b="1" dirty="0">
                <a:solidFill>
                  <a:srgbClr val="403C4E"/>
                </a:solidFill>
                <a:latin typeface="Wonder Arial" panose="00000500000000000000" charset="0"/>
                <a:ea typeface="Merriweather" pitchFamily="34" charset="-122"/>
                <a:cs typeface="Wonder Arial" panose="00000500000000000000" charset="0"/>
              </a:rPr>
              <a:t>Repair Services</a:t>
            </a:r>
            <a:endParaRPr lang="en-US" sz="2185" dirty="0">
              <a:latin typeface="Wonder Arial" panose="00000500000000000000" charset="0"/>
              <a:cs typeface="Wonder Arial" panose="00000500000000000000" charset="0"/>
            </a:endParaRPr>
          </a:p>
        </p:txBody>
      </p:sp>
      <p:sp>
        <p:nvSpPr>
          <p:cNvPr id="13" name="Text 7"/>
          <p:cNvSpPr/>
          <p:nvPr/>
        </p:nvSpPr>
        <p:spPr>
          <a:xfrm>
            <a:off x="9296400" y="4069199"/>
            <a:ext cx="3296007" cy="2487811"/>
          </a:xfrm>
          <a:prstGeom prst="rect">
            <a:avLst/>
          </a:prstGeom>
          <a:noFill/>
        </p:spPr>
        <p:txBody>
          <a:bodyPr wrap="square" rtlCol="0" anchor="t"/>
          <a:lstStyle/>
          <a:p>
            <a:pPr marL="0" indent="0" algn="l">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If your device requires repair, our skilled technicians will quickly diagnose the issue and provide a swift, hassle-free repair service. We use only genuine parts to ensure the quality of our repairs.</a:t>
            </a:r>
            <a:endParaRPr lang="en-US" sz="1750" dirty="0">
              <a:latin typeface="Wonder Arial" panose="00000500000000000000" charset="0"/>
              <a:cs typeface="Wonder Arial" panose="00000500000000000000"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sp>
        <p:nvSpPr>
          <p:cNvPr id="4" name="Text 1"/>
          <p:cNvSpPr/>
          <p:nvPr/>
        </p:nvSpPr>
        <p:spPr>
          <a:xfrm>
            <a:off x="2037993" y="1328261"/>
            <a:ext cx="5748695" cy="694373"/>
          </a:xfrm>
          <a:prstGeom prst="rect">
            <a:avLst/>
          </a:prstGeom>
          <a:noFill/>
        </p:spPr>
        <p:txBody>
          <a:bodyPr wrap="none" rtlCol="0" anchor="t"/>
          <a:lstStyle/>
          <a:p>
            <a:pPr marL="0" indent="0">
              <a:lnSpc>
                <a:spcPts val="5470"/>
              </a:lnSpc>
              <a:buNone/>
            </a:pPr>
            <a:r>
              <a:rPr lang="en-US" sz="4375" b="1" dirty="0">
                <a:solidFill>
                  <a:srgbClr val="403C4E"/>
                </a:solidFill>
                <a:latin typeface="Wonder Arial" panose="00000500000000000000" charset="0"/>
                <a:ea typeface="Merriweather" pitchFamily="34" charset="-122"/>
                <a:cs typeface="Wonder Arial" panose="00000500000000000000" charset="0"/>
              </a:rPr>
              <a:t>Contact Information</a:t>
            </a:r>
            <a:endParaRPr lang="en-US" sz="4375" dirty="0">
              <a:latin typeface="Wonder Arial" panose="00000500000000000000" charset="0"/>
              <a:cs typeface="Wonder Arial" panose="00000500000000000000" charset="0"/>
            </a:endParaRPr>
          </a:p>
        </p:txBody>
      </p:sp>
      <p:sp>
        <p:nvSpPr>
          <p:cNvPr id="5" name="Text 2"/>
          <p:cNvSpPr/>
          <p:nvPr>
            <p:custDataLst>
              <p:tags r:id="rId2"/>
            </p:custDataLst>
          </p:nvPr>
        </p:nvSpPr>
        <p:spPr>
          <a:xfrm>
            <a:off x="2037993" y="2578060"/>
            <a:ext cx="2232065" cy="347186"/>
          </a:xfrm>
          <a:prstGeom prst="rect">
            <a:avLst/>
          </a:prstGeom>
          <a:noFill/>
        </p:spPr>
        <p:txBody>
          <a:bodyPr wrap="none" rtlCol="0" anchor="t"/>
          <a:lstStyle/>
          <a:p>
            <a:pPr marL="0" indent="0">
              <a:lnSpc>
                <a:spcPts val="2735"/>
              </a:lnSpc>
              <a:buNone/>
            </a:pPr>
            <a:r>
              <a:rPr lang="en-US" sz="2185" b="1" dirty="0">
                <a:solidFill>
                  <a:srgbClr val="403C4E"/>
                </a:solidFill>
                <a:latin typeface="Wonder Arial" panose="00000500000000000000" charset="0"/>
                <a:ea typeface="Merriweather" pitchFamily="34" charset="-122"/>
                <a:cs typeface="Wonder Arial" panose="00000500000000000000" charset="0"/>
              </a:rPr>
              <a:t>Headquarter</a:t>
            </a:r>
            <a:endParaRPr lang="en-US" sz="2185" b="1" dirty="0">
              <a:solidFill>
                <a:srgbClr val="403C4E"/>
              </a:solidFill>
              <a:latin typeface="Wonder Arial" panose="00000500000000000000" charset="0"/>
              <a:ea typeface="Merriweather" pitchFamily="34" charset="-122"/>
              <a:cs typeface="Wonder Arial" panose="00000500000000000000" charset="0"/>
            </a:endParaRPr>
          </a:p>
        </p:txBody>
      </p:sp>
      <p:sp>
        <p:nvSpPr>
          <p:cNvPr id="6" name="Text 3"/>
          <p:cNvSpPr/>
          <p:nvPr>
            <p:custDataLst>
              <p:tags r:id="rId3"/>
            </p:custDataLst>
          </p:nvPr>
        </p:nvSpPr>
        <p:spPr>
          <a:xfrm>
            <a:off x="2037993" y="3147417"/>
            <a:ext cx="2232065" cy="3554016"/>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Foshan Yudun Technology Co. Ltd Beijiao, Shunde District, Foshan City, Guangdong Province, China, neighboring 2 Fortune 500 companies: (BGG Group and Midea Group)</a:t>
            </a:r>
            <a:endParaRPr lang="en-US" sz="1750" dirty="0">
              <a:latin typeface="Wonder Arial" panose="00000500000000000000" charset="0"/>
              <a:cs typeface="Wonder Arial" panose="00000500000000000000" charset="0"/>
            </a:endParaRPr>
          </a:p>
        </p:txBody>
      </p:sp>
      <p:sp>
        <p:nvSpPr>
          <p:cNvPr id="7" name="Text 4"/>
          <p:cNvSpPr/>
          <p:nvPr>
            <p:custDataLst>
              <p:tags r:id="rId4"/>
            </p:custDataLst>
          </p:nvPr>
        </p:nvSpPr>
        <p:spPr>
          <a:xfrm>
            <a:off x="4819650" y="2578060"/>
            <a:ext cx="2232065" cy="694373"/>
          </a:xfrm>
          <a:prstGeom prst="rect">
            <a:avLst/>
          </a:prstGeom>
          <a:noFill/>
        </p:spPr>
        <p:txBody>
          <a:bodyPr wrap="square" rtlCol="0" anchor="t"/>
          <a:lstStyle/>
          <a:p>
            <a:pPr marL="0" indent="0">
              <a:lnSpc>
                <a:spcPts val="2735"/>
              </a:lnSpc>
              <a:buNone/>
            </a:pPr>
            <a:r>
              <a:rPr lang="en-US" sz="2185" b="1" dirty="0">
                <a:solidFill>
                  <a:srgbClr val="403C4E"/>
                </a:solidFill>
                <a:latin typeface="Wonder Arial" panose="00000500000000000000" charset="0"/>
                <a:ea typeface="Merriweather" pitchFamily="34" charset="-122"/>
                <a:cs typeface="Wonder Arial" panose="00000500000000000000" charset="0"/>
              </a:rPr>
              <a:t>Customer Support</a:t>
            </a:r>
            <a:endParaRPr lang="en-US" sz="2185" dirty="0">
              <a:latin typeface="Wonder Arial" panose="00000500000000000000" charset="0"/>
              <a:cs typeface="Wonder Arial" panose="00000500000000000000" charset="0"/>
            </a:endParaRPr>
          </a:p>
        </p:txBody>
      </p:sp>
      <p:sp>
        <p:nvSpPr>
          <p:cNvPr id="8" name="Text 5"/>
          <p:cNvSpPr/>
          <p:nvPr>
            <p:custDataLst>
              <p:tags r:id="rId5"/>
            </p:custDataLst>
          </p:nvPr>
        </p:nvSpPr>
        <p:spPr>
          <a:xfrm>
            <a:off x="4819650" y="3494603"/>
            <a:ext cx="2232065" cy="1777008"/>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Phone: +86 13923060793Email: </a:t>
            </a:r>
            <a:r>
              <a:rPr lang="en-US" sz="1750" u="sng" dirty="0">
                <a:solidFill>
                  <a:srgbClr val="FFAD94"/>
                </a:solidFill>
                <a:latin typeface="Wonder Arial" panose="00000500000000000000" charset="0"/>
                <a:ea typeface="Open Sans" pitchFamily="34" charset="-122"/>
                <a:cs typeface="Wonder Arial" panose="00000500000000000000" charset="0"/>
              </a:rPr>
              <a:t>sales@start2car.com</a:t>
            </a:r>
            <a:r>
              <a:rPr lang="en-US" sz="1750" dirty="0">
                <a:solidFill>
                  <a:srgbClr val="403C4E"/>
                </a:solidFill>
                <a:latin typeface="Wonder Arial" panose="00000500000000000000" charset="0"/>
                <a:ea typeface="Open Sans" pitchFamily="34" charset="-122"/>
                <a:cs typeface="Wonder Arial" panose="00000500000000000000" charset="0"/>
              </a:rPr>
              <a:t>: Monday - Friday, 9AM - 6PM (GMT+8)</a:t>
            </a:r>
            <a:endParaRPr lang="en-US" sz="1750" dirty="0">
              <a:latin typeface="Wonder Arial" panose="00000500000000000000" charset="0"/>
              <a:cs typeface="Wonder Arial" panose="00000500000000000000" charset="0"/>
            </a:endParaRPr>
          </a:p>
        </p:txBody>
      </p:sp>
      <p:sp>
        <p:nvSpPr>
          <p:cNvPr id="9" name="Text 6"/>
          <p:cNvSpPr/>
          <p:nvPr>
            <p:custDataLst>
              <p:tags r:id="rId6"/>
            </p:custDataLst>
          </p:nvPr>
        </p:nvSpPr>
        <p:spPr>
          <a:xfrm>
            <a:off x="7601307" y="2578060"/>
            <a:ext cx="2232065" cy="694373"/>
          </a:xfrm>
          <a:prstGeom prst="rect">
            <a:avLst/>
          </a:prstGeom>
          <a:noFill/>
        </p:spPr>
        <p:txBody>
          <a:bodyPr wrap="square" rtlCol="0" anchor="t"/>
          <a:lstStyle/>
          <a:p>
            <a:pPr marL="0" indent="0">
              <a:lnSpc>
                <a:spcPts val="2735"/>
              </a:lnSpc>
              <a:buNone/>
            </a:pPr>
            <a:r>
              <a:rPr lang="en-US" sz="2185" b="1" dirty="0">
                <a:solidFill>
                  <a:srgbClr val="403C4E"/>
                </a:solidFill>
                <a:latin typeface="Wonder Arial" panose="00000500000000000000" charset="0"/>
                <a:ea typeface="Merriweather" pitchFamily="34" charset="-122"/>
                <a:cs typeface="Wonder Arial" panose="00000500000000000000" charset="0"/>
              </a:rPr>
              <a:t>Online Resources</a:t>
            </a:r>
            <a:endParaRPr lang="en-US" sz="2185" dirty="0">
              <a:latin typeface="Wonder Arial" panose="00000500000000000000" charset="0"/>
              <a:cs typeface="Wonder Arial" panose="00000500000000000000" charset="0"/>
            </a:endParaRPr>
          </a:p>
        </p:txBody>
      </p:sp>
      <p:sp>
        <p:nvSpPr>
          <p:cNvPr id="10" name="Text 7"/>
          <p:cNvSpPr/>
          <p:nvPr>
            <p:custDataLst>
              <p:tags r:id="rId7"/>
            </p:custDataLst>
          </p:nvPr>
        </p:nvSpPr>
        <p:spPr>
          <a:xfrm>
            <a:off x="7601307" y="3494603"/>
            <a:ext cx="2232065" cy="2487811"/>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Website:</a:t>
            </a:r>
            <a:r>
              <a:rPr lang="en-US" sz="1750" u="sng" dirty="0">
                <a:solidFill>
                  <a:srgbClr val="FFAD94"/>
                </a:solidFill>
                <a:latin typeface="Wonder Arial" panose="00000500000000000000" charset="0"/>
                <a:ea typeface="Open Sans" pitchFamily="34" charset="-122"/>
                <a:cs typeface="Wonder Arial" panose="00000500000000000000" charset="0"/>
              </a:rPr>
              <a:t>https://start2car.com/</a:t>
            </a:r>
            <a:r>
              <a:rPr lang="en-US" sz="1750" dirty="0">
                <a:solidFill>
                  <a:srgbClr val="403C4E"/>
                </a:solidFill>
                <a:latin typeface="Wonder Arial" panose="00000500000000000000" charset="0"/>
                <a:ea typeface="Open Sans" pitchFamily="34" charset="-122"/>
                <a:cs typeface="Wonder Arial" panose="00000500000000000000" charset="0"/>
              </a:rPr>
              <a:t>
Product Manuals: www.youduntech.com/manuals</a:t>
            </a:r>
            <a:r>
              <a:rPr lang="en-US" sz="1750" dirty="0">
                <a:solidFill>
                  <a:srgbClr val="403C4E"/>
                </a:solidFill>
                <a:latin typeface="Wonder Arial" panose="00000500000000000000" charset="0"/>
                <a:ea typeface="Open Sans" pitchFamily="34" charset="-122"/>
                <a:cs typeface="Wonder Arial" panose="00000500000000000000" charset="0"/>
              </a:rPr>
              <a:t>
FAQ:</a:t>
            </a:r>
            <a:r>
              <a:rPr lang="en-US" sz="1750" u="sng" dirty="0">
                <a:solidFill>
                  <a:srgbClr val="FFAD94"/>
                </a:solidFill>
                <a:latin typeface="Wonder Arial" panose="00000500000000000000" charset="0"/>
                <a:ea typeface="Open Sans" pitchFamily="34" charset="-122"/>
                <a:cs typeface="Wonder Arial" panose="00000500000000000000" charset="0"/>
              </a:rPr>
              <a:t>https://start2car.com/</a:t>
            </a:r>
            <a:endParaRPr lang="en-US" sz="1750" dirty="0">
              <a:latin typeface="Wonder Arial" panose="00000500000000000000" charset="0"/>
              <a:cs typeface="Wonder Arial" panose="00000500000000000000" charset="0"/>
            </a:endParaRPr>
          </a:p>
        </p:txBody>
      </p:sp>
      <p:sp>
        <p:nvSpPr>
          <p:cNvPr id="11" name="Text 8"/>
          <p:cNvSpPr/>
          <p:nvPr>
            <p:custDataLst>
              <p:tags r:id="rId8"/>
            </p:custDataLst>
          </p:nvPr>
        </p:nvSpPr>
        <p:spPr>
          <a:xfrm>
            <a:off x="10382964" y="2578060"/>
            <a:ext cx="2232065" cy="347186"/>
          </a:xfrm>
          <a:prstGeom prst="rect">
            <a:avLst/>
          </a:prstGeom>
          <a:noFill/>
        </p:spPr>
        <p:txBody>
          <a:bodyPr wrap="none" rtlCol="0" anchor="t"/>
          <a:lstStyle/>
          <a:p>
            <a:pPr marL="0" indent="0">
              <a:lnSpc>
                <a:spcPts val="2735"/>
              </a:lnSpc>
              <a:buNone/>
            </a:pPr>
            <a:r>
              <a:rPr lang="en-US" sz="2185" b="1" dirty="0">
                <a:solidFill>
                  <a:srgbClr val="403C4E"/>
                </a:solidFill>
                <a:latin typeface="Wonder Arial" panose="00000500000000000000" charset="0"/>
                <a:ea typeface="Merriweather" pitchFamily="34" charset="-122"/>
                <a:cs typeface="Wonder Arial" panose="00000500000000000000" charset="0"/>
              </a:rPr>
              <a:t>Social Media</a:t>
            </a:r>
            <a:endParaRPr lang="en-US" sz="2185" dirty="0">
              <a:latin typeface="Wonder Arial" panose="00000500000000000000" charset="0"/>
              <a:cs typeface="Wonder Arial" panose="00000500000000000000" charset="0"/>
            </a:endParaRPr>
          </a:p>
        </p:txBody>
      </p:sp>
      <p:sp>
        <p:nvSpPr>
          <p:cNvPr id="12" name="Text 9"/>
          <p:cNvSpPr/>
          <p:nvPr>
            <p:custDataLst>
              <p:tags r:id="rId9"/>
            </p:custDataLst>
          </p:nvPr>
        </p:nvSpPr>
        <p:spPr>
          <a:xfrm>
            <a:off x="10382964" y="3147417"/>
            <a:ext cx="2232065" cy="2487811"/>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Facebook: @Beck Peng </a:t>
            </a:r>
            <a:r>
              <a:rPr lang="en-US" sz="1750" dirty="0">
                <a:solidFill>
                  <a:srgbClr val="403C4E"/>
                </a:solidFill>
                <a:latin typeface="Wonder Arial" panose="00000500000000000000" charset="0"/>
                <a:ea typeface="Open Sans" pitchFamily="34" charset="-122"/>
                <a:cs typeface="Wonder Arial" panose="00000500000000000000" charset="0"/>
              </a:rPr>
              <a:t>
LinkedIn: Foshan You Dun Technology Co., Ltd.</a:t>
            </a:r>
            <a:r>
              <a:rPr lang="en-US" sz="1750" dirty="0">
                <a:solidFill>
                  <a:srgbClr val="403C4E"/>
                </a:solidFill>
                <a:latin typeface="Wonder Arial" panose="00000500000000000000" charset="0"/>
                <a:ea typeface="Open Sans" pitchFamily="34" charset="-122"/>
                <a:cs typeface="Wonder Arial" panose="00000500000000000000" charset="0"/>
              </a:rPr>
              <a:t>
Instagram: @youduntech</a:t>
            </a:r>
            <a:endParaRPr lang="en-US" sz="1750" dirty="0">
              <a:latin typeface="Wonder Arial" panose="00000500000000000000" charset="0"/>
              <a:cs typeface="Wonder Arial" panose="0000050000000000000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pic>
        <p:nvPicPr>
          <p:cNvPr id="4" name="Image 1" descr="preencoded.png"/>
          <p:cNvPicPr>
            <a:picLocks noChangeAspect="1"/>
          </p:cNvPicPr>
          <p:nvPr/>
        </p:nvPicPr>
        <p:blipFill>
          <a:blip r:embed="rId2"/>
          <a:stretch>
            <a:fillRect/>
          </a:stretch>
        </p:blipFill>
        <p:spPr>
          <a:xfrm>
            <a:off x="9151620" y="0"/>
            <a:ext cx="5486400" cy="8229600"/>
          </a:xfrm>
          <a:prstGeom prst="rect">
            <a:avLst/>
          </a:prstGeom>
        </p:spPr>
      </p:pic>
      <p:sp>
        <p:nvSpPr>
          <p:cNvPr id="5" name="Text 1"/>
          <p:cNvSpPr/>
          <p:nvPr/>
        </p:nvSpPr>
        <p:spPr>
          <a:xfrm>
            <a:off x="833199" y="2490430"/>
            <a:ext cx="7477601" cy="2843213"/>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"From the bustling streets of New York to the tranquil shores of Australia, our products have captured the hearts of over 50 countries worldwide. With innovative designs and top-notch quality, we have established a global reputation for excellence. Our commitment to customer satisfaction knows no bounds, as we continue to bring joy and convenience to homes and businesses across the globe. Join us on this remarkable journey as we spread our passion for quality and reliability to every corner of the world."</a:t>
            </a:r>
            <a:endParaRPr lang="en-US" sz="1750" dirty="0">
              <a:latin typeface="Wonder Arial" panose="00000500000000000000" charset="0"/>
              <a:cs typeface="Wonder Arial" panose="00000500000000000000" charset="0"/>
            </a:endParaRPr>
          </a:p>
        </p:txBody>
      </p:sp>
      <p:sp>
        <p:nvSpPr>
          <p:cNvPr id="6" name="Text 2"/>
          <p:cNvSpPr/>
          <p:nvPr/>
        </p:nvSpPr>
        <p:spPr>
          <a:xfrm>
            <a:off x="833199" y="5583555"/>
            <a:ext cx="7477601" cy="355402"/>
          </a:xfrm>
          <a:prstGeom prst="rect">
            <a:avLst/>
          </a:prstGeom>
          <a:noFill/>
        </p:spPr>
        <p:txBody>
          <a:bodyPr wrap="none" rtlCol="0" anchor="t"/>
          <a:lstStyle/>
          <a:p>
            <a:pPr marL="0" indent="0">
              <a:lnSpc>
                <a:spcPts val="2800"/>
              </a:lnSpc>
              <a:buNone/>
            </a:pP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sp>
        <p:nvSpPr>
          <p:cNvPr id="4" name="Text 1"/>
          <p:cNvSpPr/>
          <p:nvPr/>
        </p:nvSpPr>
        <p:spPr>
          <a:xfrm>
            <a:off x="2037993" y="715089"/>
            <a:ext cx="10554414" cy="1388745"/>
          </a:xfrm>
          <a:prstGeom prst="rect">
            <a:avLst/>
          </a:prstGeom>
          <a:noFill/>
        </p:spPr>
        <p:txBody>
          <a:bodyPr wrap="square" rtlCol="0" anchor="t"/>
          <a:lstStyle/>
          <a:p>
            <a:pPr marL="0" indent="0">
              <a:lnSpc>
                <a:spcPts val="5470"/>
              </a:lnSpc>
              <a:buNone/>
            </a:pPr>
            <a:r>
              <a:rPr lang="en-US" sz="4375" b="1" dirty="0">
                <a:solidFill>
                  <a:srgbClr val="403C4E"/>
                </a:solidFill>
                <a:latin typeface="Wonder Arial" panose="00000500000000000000" charset="0"/>
                <a:ea typeface="Merriweather" pitchFamily="34" charset="-122"/>
                <a:cs typeface="Wonder Arial" panose="00000500000000000000" charset="0"/>
              </a:rPr>
              <a:t>These are some of the patents we have been awarded</a:t>
            </a:r>
            <a:endParaRPr lang="en-US" sz="4375" dirty="0">
              <a:latin typeface="Wonder Arial" panose="00000500000000000000" charset="0"/>
              <a:cs typeface="Wonder Arial" panose="00000500000000000000" charset="0"/>
            </a:endParaRPr>
          </a:p>
        </p:txBody>
      </p:sp>
      <p:pic>
        <p:nvPicPr>
          <p:cNvPr id="5" name="Image 1" descr="preencoded.png"/>
          <p:cNvPicPr>
            <a:picLocks noChangeAspect="1"/>
          </p:cNvPicPr>
          <p:nvPr/>
        </p:nvPicPr>
        <p:blipFill>
          <a:blip r:embed="rId2"/>
          <a:stretch>
            <a:fillRect/>
          </a:stretch>
        </p:blipFill>
        <p:spPr>
          <a:xfrm>
            <a:off x="2037993" y="2687003"/>
            <a:ext cx="2232065" cy="3374708"/>
          </a:xfrm>
          <a:prstGeom prst="rect">
            <a:avLst/>
          </a:prstGeom>
        </p:spPr>
      </p:pic>
      <p:sp>
        <p:nvSpPr>
          <p:cNvPr id="6" name="Text 2"/>
          <p:cNvSpPr/>
          <p:nvPr/>
        </p:nvSpPr>
        <p:spPr>
          <a:xfrm>
            <a:off x="2037993" y="6311622"/>
            <a:ext cx="2232065" cy="347186"/>
          </a:xfrm>
          <a:prstGeom prst="rect">
            <a:avLst/>
          </a:prstGeom>
          <a:noFill/>
        </p:spPr>
        <p:txBody>
          <a:bodyPr wrap="none" rtlCol="0" anchor="t"/>
          <a:lstStyle/>
          <a:p>
            <a:pPr marL="0" indent="0">
              <a:lnSpc>
                <a:spcPts val="2735"/>
              </a:lnSpc>
              <a:buNone/>
            </a:pPr>
            <a:endParaRPr lang="en-US" sz="2185" dirty="0"/>
          </a:p>
        </p:txBody>
      </p:sp>
      <p:sp>
        <p:nvSpPr>
          <p:cNvPr id="7" name="Text 3"/>
          <p:cNvSpPr/>
          <p:nvPr/>
        </p:nvSpPr>
        <p:spPr>
          <a:xfrm>
            <a:off x="2037993" y="6880979"/>
            <a:ext cx="2232065" cy="355402"/>
          </a:xfrm>
          <a:prstGeom prst="rect">
            <a:avLst/>
          </a:prstGeom>
          <a:noFill/>
        </p:spPr>
        <p:txBody>
          <a:bodyPr wrap="none" rtlCol="0" anchor="t"/>
          <a:lstStyle/>
          <a:p>
            <a:pPr marL="0" indent="0">
              <a:lnSpc>
                <a:spcPts val="2800"/>
              </a:lnSpc>
              <a:buNone/>
            </a:pPr>
            <a:endParaRPr lang="en-US" sz="1750" dirty="0"/>
          </a:p>
        </p:txBody>
      </p:sp>
      <p:pic>
        <p:nvPicPr>
          <p:cNvPr id="8" name="Image 2" descr="preencoded.png"/>
          <p:cNvPicPr>
            <a:picLocks noChangeAspect="1"/>
          </p:cNvPicPr>
          <p:nvPr/>
        </p:nvPicPr>
        <p:blipFill>
          <a:blip r:embed="rId3"/>
          <a:stretch>
            <a:fillRect/>
          </a:stretch>
        </p:blipFill>
        <p:spPr>
          <a:xfrm>
            <a:off x="4819650" y="2687003"/>
            <a:ext cx="2232065" cy="3368993"/>
          </a:xfrm>
          <a:prstGeom prst="rect">
            <a:avLst/>
          </a:prstGeom>
        </p:spPr>
      </p:pic>
      <p:sp>
        <p:nvSpPr>
          <p:cNvPr id="9" name="Text 4"/>
          <p:cNvSpPr/>
          <p:nvPr/>
        </p:nvSpPr>
        <p:spPr>
          <a:xfrm>
            <a:off x="4819650" y="6305907"/>
            <a:ext cx="2232065" cy="347186"/>
          </a:xfrm>
          <a:prstGeom prst="rect">
            <a:avLst/>
          </a:prstGeom>
          <a:noFill/>
        </p:spPr>
        <p:txBody>
          <a:bodyPr wrap="none" rtlCol="0" anchor="t"/>
          <a:lstStyle/>
          <a:p>
            <a:pPr marL="0" indent="0">
              <a:lnSpc>
                <a:spcPts val="2735"/>
              </a:lnSpc>
              <a:buNone/>
            </a:pPr>
            <a:endParaRPr lang="en-US" sz="2185" dirty="0"/>
          </a:p>
        </p:txBody>
      </p:sp>
      <p:sp>
        <p:nvSpPr>
          <p:cNvPr id="10" name="Text 5"/>
          <p:cNvSpPr/>
          <p:nvPr/>
        </p:nvSpPr>
        <p:spPr>
          <a:xfrm>
            <a:off x="4819650" y="6875264"/>
            <a:ext cx="2232065" cy="355402"/>
          </a:xfrm>
          <a:prstGeom prst="rect">
            <a:avLst/>
          </a:prstGeom>
          <a:noFill/>
        </p:spPr>
        <p:txBody>
          <a:bodyPr wrap="none" rtlCol="0" anchor="t"/>
          <a:lstStyle/>
          <a:p>
            <a:pPr marL="0" indent="0">
              <a:lnSpc>
                <a:spcPts val="2800"/>
              </a:lnSpc>
              <a:buNone/>
            </a:pPr>
            <a:endParaRPr lang="en-US" sz="1750" dirty="0"/>
          </a:p>
        </p:txBody>
      </p:sp>
      <p:pic>
        <p:nvPicPr>
          <p:cNvPr id="11" name="Image 3" descr="preencoded.png"/>
          <p:cNvPicPr>
            <a:picLocks noChangeAspect="1"/>
          </p:cNvPicPr>
          <p:nvPr/>
        </p:nvPicPr>
        <p:blipFill>
          <a:blip r:embed="rId4"/>
          <a:stretch>
            <a:fillRect/>
          </a:stretch>
        </p:blipFill>
        <p:spPr>
          <a:xfrm>
            <a:off x="7601307" y="2687003"/>
            <a:ext cx="2232065" cy="3452932"/>
          </a:xfrm>
          <a:prstGeom prst="rect">
            <a:avLst/>
          </a:prstGeom>
        </p:spPr>
      </p:pic>
      <p:sp>
        <p:nvSpPr>
          <p:cNvPr id="12" name="Text 6"/>
          <p:cNvSpPr/>
          <p:nvPr/>
        </p:nvSpPr>
        <p:spPr>
          <a:xfrm>
            <a:off x="7601307" y="6389846"/>
            <a:ext cx="2232065" cy="347186"/>
          </a:xfrm>
          <a:prstGeom prst="rect">
            <a:avLst/>
          </a:prstGeom>
          <a:noFill/>
        </p:spPr>
        <p:txBody>
          <a:bodyPr wrap="none" rtlCol="0" anchor="t"/>
          <a:lstStyle/>
          <a:p>
            <a:pPr marL="0" indent="0">
              <a:lnSpc>
                <a:spcPts val="2735"/>
              </a:lnSpc>
              <a:buNone/>
            </a:pPr>
            <a:endParaRPr lang="en-US" sz="2185" dirty="0"/>
          </a:p>
        </p:txBody>
      </p:sp>
      <p:sp>
        <p:nvSpPr>
          <p:cNvPr id="13" name="Text 7"/>
          <p:cNvSpPr/>
          <p:nvPr/>
        </p:nvSpPr>
        <p:spPr>
          <a:xfrm>
            <a:off x="7601307" y="6959203"/>
            <a:ext cx="2232065" cy="355402"/>
          </a:xfrm>
          <a:prstGeom prst="rect">
            <a:avLst/>
          </a:prstGeom>
          <a:noFill/>
        </p:spPr>
        <p:txBody>
          <a:bodyPr wrap="none" rtlCol="0" anchor="t"/>
          <a:lstStyle/>
          <a:p>
            <a:pPr marL="0" indent="0">
              <a:lnSpc>
                <a:spcPts val="2800"/>
              </a:lnSpc>
              <a:buNone/>
            </a:pPr>
            <a:endParaRPr lang="en-US" sz="1750" dirty="0"/>
          </a:p>
        </p:txBody>
      </p:sp>
      <p:pic>
        <p:nvPicPr>
          <p:cNvPr id="14" name="Image 4" descr="preencoded.png"/>
          <p:cNvPicPr>
            <a:picLocks noChangeAspect="1"/>
          </p:cNvPicPr>
          <p:nvPr/>
        </p:nvPicPr>
        <p:blipFill>
          <a:blip r:embed="rId5"/>
          <a:stretch>
            <a:fillRect/>
          </a:stretch>
        </p:blipFill>
        <p:spPr>
          <a:xfrm>
            <a:off x="10382964" y="2687003"/>
            <a:ext cx="2232065" cy="3243143"/>
          </a:xfrm>
          <a:prstGeom prst="rect">
            <a:avLst/>
          </a:prstGeom>
        </p:spPr>
      </p:pic>
      <p:sp>
        <p:nvSpPr>
          <p:cNvPr id="15" name="Text 8"/>
          <p:cNvSpPr/>
          <p:nvPr/>
        </p:nvSpPr>
        <p:spPr>
          <a:xfrm>
            <a:off x="10382964" y="6180058"/>
            <a:ext cx="2232065" cy="347186"/>
          </a:xfrm>
          <a:prstGeom prst="rect">
            <a:avLst/>
          </a:prstGeom>
          <a:noFill/>
        </p:spPr>
        <p:txBody>
          <a:bodyPr wrap="none" rtlCol="0" anchor="t"/>
          <a:lstStyle/>
          <a:p>
            <a:pPr marL="0" indent="0">
              <a:lnSpc>
                <a:spcPts val="2735"/>
              </a:lnSpc>
              <a:buNone/>
            </a:pPr>
            <a:endParaRPr lang="en-US" sz="2185" dirty="0"/>
          </a:p>
        </p:txBody>
      </p:sp>
      <p:sp>
        <p:nvSpPr>
          <p:cNvPr id="16" name="Text 9"/>
          <p:cNvSpPr/>
          <p:nvPr/>
        </p:nvSpPr>
        <p:spPr>
          <a:xfrm>
            <a:off x="10382964" y="6749415"/>
            <a:ext cx="2232065" cy="355402"/>
          </a:xfrm>
          <a:prstGeom prst="rect">
            <a:avLst/>
          </a:prstGeom>
          <a:noFill/>
        </p:spPr>
        <p:txBody>
          <a:bodyPr wrap="none" rtlCol="0" anchor="t"/>
          <a:lstStyle/>
          <a:p>
            <a:pPr marL="0" indent="0">
              <a:lnSpc>
                <a:spcPts val="2800"/>
              </a:lnSpc>
              <a:buNone/>
            </a:pP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704421"/>
          </a:xfrm>
          <a:prstGeom prst="rect">
            <a:avLst/>
          </a:prstGeom>
          <a:solidFill>
            <a:srgbClr val="FFFFFF"/>
          </a:solidFill>
        </p:spPr>
      </p:sp>
      <p:pic>
        <p:nvPicPr>
          <p:cNvPr id="4" name="Image 1" descr="preencoded.png"/>
          <p:cNvPicPr>
            <a:picLocks noChangeAspect="1"/>
          </p:cNvPicPr>
          <p:nvPr/>
        </p:nvPicPr>
        <p:blipFill>
          <a:blip r:embed="rId2"/>
          <a:stretch>
            <a:fillRect/>
          </a:stretch>
        </p:blipFill>
        <p:spPr>
          <a:xfrm>
            <a:off x="-7620" y="0"/>
            <a:ext cx="3657600" cy="8704421"/>
          </a:xfrm>
          <a:prstGeom prst="rect">
            <a:avLst/>
          </a:prstGeom>
        </p:spPr>
      </p:pic>
      <p:sp>
        <p:nvSpPr>
          <p:cNvPr id="5" name="Text 1"/>
          <p:cNvSpPr/>
          <p:nvPr/>
        </p:nvSpPr>
        <p:spPr>
          <a:xfrm>
            <a:off x="5130284" y="464701"/>
            <a:ext cx="4224814" cy="528042"/>
          </a:xfrm>
          <a:prstGeom prst="rect">
            <a:avLst/>
          </a:prstGeom>
          <a:noFill/>
        </p:spPr>
        <p:txBody>
          <a:bodyPr wrap="none" rtlCol="0" anchor="t"/>
          <a:lstStyle/>
          <a:p>
            <a:pPr marL="0" indent="0">
              <a:lnSpc>
                <a:spcPts val="4160"/>
              </a:lnSpc>
              <a:buNone/>
            </a:pPr>
            <a:r>
              <a:rPr lang="en-US" sz="3325" b="1" dirty="0">
                <a:solidFill>
                  <a:srgbClr val="403C4E"/>
                </a:solidFill>
                <a:latin typeface="Wonder Arial" panose="00000500000000000000" charset="0"/>
                <a:ea typeface="Merriweather" pitchFamily="34" charset="-122"/>
                <a:cs typeface="Wonder Arial" panose="00000500000000000000" charset="0"/>
              </a:rPr>
              <a:t>Company Overview</a:t>
            </a:r>
            <a:endParaRPr lang="en-US" sz="3325" dirty="0">
              <a:latin typeface="Wonder Arial" panose="00000500000000000000" charset="0"/>
              <a:cs typeface="Wonder Arial" panose="00000500000000000000" charset="0"/>
            </a:endParaRPr>
          </a:p>
        </p:txBody>
      </p:sp>
      <p:sp>
        <p:nvSpPr>
          <p:cNvPr id="6" name="Shape 2"/>
          <p:cNvSpPr/>
          <p:nvPr/>
        </p:nvSpPr>
        <p:spPr>
          <a:xfrm>
            <a:off x="5130284" y="1246227"/>
            <a:ext cx="3929182" cy="5565577"/>
          </a:xfrm>
          <a:prstGeom prst="roundRect">
            <a:avLst>
              <a:gd name="adj" fmla="val 1935"/>
            </a:avLst>
          </a:prstGeom>
          <a:solidFill>
            <a:srgbClr val="FFD8CC"/>
          </a:solidFill>
          <a:ln w="7620">
            <a:solidFill>
              <a:srgbClr val="E5BEB2"/>
            </a:solidFill>
            <a:prstDash val="solid"/>
          </a:ln>
        </p:spPr>
      </p:sp>
      <p:sp>
        <p:nvSpPr>
          <p:cNvPr id="7" name="Text 3"/>
          <p:cNvSpPr/>
          <p:nvPr/>
        </p:nvSpPr>
        <p:spPr>
          <a:xfrm>
            <a:off x="5306854" y="1422797"/>
            <a:ext cx="2206704" cy="263962"/>
          </a:xfrm>
          <a:prstGeom prst="rect">
            <a:avLst/>
          </a:prstGeom>
          <a:noFill/>
        </p:spPr>
        <p:txBody>
          <a:bodyPr wrap="none" rtlCol="0" anchor="t"/>
          <a:lstStyle/>
          <a:p>
            <a:pPr marL="0" indent="0">
              <a:lnSpc>
                <a:spcPts val="2080"/>
              </a:lnSpc>
              <a:buNone/>
            </a:pPr>
            <a:r>
              <a:rPr lang="en-US" sz="1665" b="1" dirty="0">
                <a:solidFill>
                  <a:srgbClr val="403C4E"/>
                </a:solidFill>
                <a:latin typeface="Wonder Arial" panose="00000500000000000000" charset="0"/>
                <a:ea typeface="Merriweather" pitchFamily="34" charset="-122"/>
                <a:cs typeface="Wonder Arial" panose="00000500000000000000" charset="0"/>
              </a:rPr>
              <a:t>Innovative Solution</a:t>
            </a:r>
            <a:r>
              <a:rPr lang="en-US" sz="1665" b="1" dirty="0">
                <a:solidFill>
                  <a:srgbClr val="403C4E"/>
                </a:solidFill>
                <a:latin typeface="Merriweather" pitchFamily="34" charset="0"/>
                <a:ea typeface="Merriweather" pitchFamily="34" charset="-122"/>
                <a:cs typeface="Merriweather" pitchFamily="34" charset="-120"/>
              </a:rPr>
              <a:t>s</a:t>
            </a:r>
            <a:endParaRPr lang="en-US" sz="1665" dirty="0"/>
          </a:p>
        </p:txBody>
      </p:sp>
      <p:pic>
        <p:nvPicPr>
          <p:cNvPr id="8" name="Image 2" descr="preencoded.png"/>
          <p:cNvPicPr>
            <a:picLocks noChangeAspect="1"/>
          </p:cNvPicPr>
          <p:nvPr/>
        </p:nvPicPr>
        <p:blipFill>
          <a:blip r:embed="rId3"/>
          <a:stretch>
            <a:fillRect/>
          </a:stretch>
        </p:blipFill>
        <p:spPr>
          <a:xfrm>
            <a:off x="5306854" y="1876782"/>
            <a:ext cx="3576042" cy="2555081"/>
          </a:xfrm>
          <a:prstGeom prst="rect">
            <a:avLst/>
          </a:prstGeom>
        </p:spPr>
      </p:pic>
      <p:sp>
        <p:nvSpPr>
          <p:cNvPr id="9" name="Text 4"/>
          <p:cNvSpPr/>
          <p:nvPr/>
        </p:nvSpPr>
        <p:spPr>
          <a:xfrm>
            <a:off x="5306854" y="4621887"/>
            <a:ext cx="3576042" cy="1621631"/>
          </a:xfrm>
          <a:prstGeom prst="rect">
            <a:avLst/>
          </a:prstGeom>
          <a:noFill/>
        </p:spPr>
        <p:txBody>
          <a:bodyPr wrap="square" rtlCol="0" anchor="t"/>
          <a:lstStyle/>
          <a:p>
            <a:pPr marL="0" indent="0">
              <a:lnSpc>
                <a:spcPts val="2130"/>
              </a:lnSpc>
              <a:buNone/>
            </a:pPr>
            <a:r>
              <a:rPr lang="en-US" sz="1330" dirty="0">
                <a:solidFill>
                  <a:srgbClr val="403C4E"/>
                </a:solidFill>
                <a:latin typeface="Wonder Arial" panose="00000500000000000000" charset="0"/>
                <a:ea typeface="Open Sans" pitchFamily="34" charset="-122"/>
                <a:cs typeface="Wonder Arial" panose="00000500000000000000" charset="0"/>
              </a:rPr>
              <a:t>Foshan You Dun Technology Co., Ltd. is a leading provider of cutting-edge energy storage power supply solutions, including car emergency starting power, outdoor mobile power, and advanced car charging equipment.</a:t>
            </a:r>
            <a:endParaRPr lang="en-US" sz="1330" dirty="0">
              <a:solidFill>
                <a:srgbClr val="403C4E"/>
              </a:solidFill>
              <a:latin typeface="Wonder Arial" panose="00000500000000000000" charset="0"/>
              <a:ea typeface="Open Sans" pitchFamily="34" charset="-122"/>
              <a:cs typeface="Wonder Arial" panose="00000500000000000000" charset="0"/>
            </a:endParaRPr>
          </a:p>
        </p:txBody>
      </p:sp>
      <p:sp>
        <p:nvSpPr>
          <p:cNvPr id="10" name="Shape 5"/>
          <p:cNvSpPr/>
          <p:nvPr/>
        </p:nvSpPr>
        <p:spPr>
          <a:xfrm>
            <a:off x="9228415" y="1246227"/>
            <a:ext cx="3929182" cy="5565577"/>
          </a:xfrm>
          <a:prstGeom prst="roundRect">
            <a:avLst>
              <a:gd name="adj" fmla="val 1935"/>
            </a:avLst>
          </a:prstGeom>
          <a:solidFill>
            <a:srgbClr val="FFD8CC"/>
          </a:solidFill>
          <a:ln w="7620">
            <a:solidFill>
              <a:srgbClr val="E5BEB2"/>
            </a:solidFill>
            <a:prstDash val="solid"/>
          </a:ln>
        </p:spPr>
      </p:sp>
      <p:sp>
        <p:nvSpPr>
          <p:cNvPr id="11" name="Text 6"/>
          <p:cNvSpPr/>
          <p:nvPr/>
        </p:nvSpPr>
        <p:spPr>
          <a:xfrm>
            <a:off x="9404985" y="1422797"/>
            <a:ext cx="2499598" cy="263962"/>
          </a:xfrm>
          <a:prstGeom prst="rect">
            <a:avLst/>
          </a:prstGeom>
          <a:noFill/>
        </p:spPr>
        <p:txBody>
          <a:bodyPr wrap="none" rtlCol="0" anchor="t"/>
          <a:lstStyle/>
          <a:p>
            <a:pPr marL="0" indent="0">
              <a:lnSpc>
                <a:spcPts val="2080"/>
              </a:lnSpc>
              <a:buNone/>
            </a:pPr>
            <a:r>
              <a:rPr lang="en-US" sz="1665" b="1" dirty="0">
                <a:solidFill>
                  <a:srgbClr val="403C4E"/>
                </a:solidFill>
                <a:latin typeface="Wonder Arial" panose="00000500000000000000" charset="0"/>
                <a:ea typeface="Merriweather" pitchFamily="34" charset="-122"/>
                <a:cs typeface="Wonder Arial" panose="00000500000000000000" charset="0"/>
              </a:rPr>
              <a:t>Commitment to Quality</a:t>
            </a:r>
            <a:endParaRPr lang="en-US" sz="1665" dirty="0">
              <a:latin typeface="Wonder Arial" panose="00000500000000000000" charset="0"/>
              <a:cs typeface="Wonder Arial" panose="00000500000000000000" charset="0"/>
            </a:endParaRPr>
          </a:p>
        </p:txBody>
      </p:sp>
      <p:sp>
        <p:nvSpPr>
          <p:cNvPr id="12" name="Text 7"/>
          <p:cNvSpPr/>
          <p:nvPr/>
        </p:nvSpPr>
        <p:spPr>
          <a:xfrm>
            <a:off x="9404985" y="1788081"/>
            <a:ext cx="3576042" cy="1081088"/>
          </a:xfrm>
          <a:prstGeom prst="rect">
            <a:avLst/>
          </a:prstGeom>
          <a:noFill/>
        </p:spPr>
        <p:txBody>
          <a:bodyPr wrap="square" rtlCol="0" anchor="t"/>
          <a:lstStyle/>
          <a:p>
            <a:pPr marL="0" indent="0">
              <a:lnSpc>
                <a:spcPts val="2130"/>
              </a:lnSpc>
              <a:buNone/>
            </a:pPr>
            <a:r>
              <a:rPr lang="en-US" sz="1330" dirty="0">
                <a:solidFill>
                  <a:srgbClr val="403C4E"/>
                </a:solidFill>
                <a:latin typeface="Wonder Arial" panose="00000500000000000000" charset="0"/>
                <a:ea typeface="Open Sans" pitchFamily="34" charset="-122"/>
                <a:cs typeface="Wonder Arial" panose="00000500000000000000" charset="0"/>
              </a:rPr>
              <a:t>With a focus on precision engineering and rigorous testing, the company ensures its products meet the highest standards of safety and performance.</a:t>
            </a:r>
            <a:endParaRPr lang="en-US" sz="1330" dirty="0">
              <a:latin typeface="Wonder Arial" panose="00000500000000000000" charset="0"/>
              <a:cs typeface="Wonder Arial" panose="00000500000000000000" charset="0"/>
            </a:endParaRPr>
          </a:p>
        </p:txBody>
      </p:sp>
      <p:pic>
        <p:nvPicPr>
          <p:cNvPr id="13" name="Image 3" descr="preencoded.png"/>
          <p:cNvPicPr>
            <a:picLocks noChangeAspect="1"/>
          </p:cNvPicPr>
          <p:nvPr/>
        </p:nvPicPr>
        <p:blipFill>
          <a:blip r:embed="rId4"/>
          <a:stretch>
            <a:fillRect/>
          </a:stretch>
        </p:blipFill>
        <p:spPr>
          <a:xfrm>
            <a:off x="9404985" y="3059192"/>
            <a:ext cx="3576042" cy="3576042"/>
          </a:xfrm>
          <a:prstGeom prst="rect">
            <a:avLst/>
          </a:prstGeom>
        </p:spPr>
      </p:pic>
      <p:sp>
        <p:nvSpPr>
          <p:cNvPr id="14" name="Shape 8"/>
          <p:cNvSpPr/>
          <p:nvPr/>
        </p:nvSpPr>
        <p:spPr>
          <a:xfrm>
            <a:off x="5130284" y="6980753"/>
            <a:ext cx="8027313" cy="1258967"/>
          </a:xfrm>
          <a:prstGeom prst="roundRect">
            <a:avLst>
              <a:gd name="adj" fmla="val 6041"/>
            </a:avLst>
          </a:prstGeom>
          <a:solidFill>
            <a:srgbClr val="FFD8CC"/>
          </a:solidFill>
          <a:ln w="7620">
            <a:solidFill>
              <a:srgbClr val="E5BEB2"/>
            </a:solidFill>
            <a:prstDash val="solid"/>
          </a:ln>
        </p:spPr>
      </p:sp>
      <p:sp>
        <p:nvSpPr>
          <p:cNvPr id="15" name="Text 9"/>
          <p:cNvSpPr/>
          <p:nvPr/>
        </p:nvSpPr>
        <p:spPr>
          <a:xfrm>
            <a:off x="5306854" y="7157323"/>
            <a:ext cx="3002756" cy="263962"/>
          </a:xfrm>
          <a:prstGeom prst="rect">
            <a:avLst/>
          </a:prstGeom>
          <a:noFill/>
        </p:spPr>
        <p:txBody>
          <a:bodyPr wrap="none" rtlCol="0" anchor="t"/>
          <a:lstStyle/>
          <a:p>
            <a:pPr marL="0" indent="0">
              <a:lnSpc>
                <a:spcPts val="2080"/>
              </a:lnSpc>
              <a:buNone/>
            </a:pPr>
            <a:r>
              <a:rPr lang="en-US" sz="1665" b="1" dirty="0">
                <a:solidFill>
                  <a:srgbClr val="403C4E"/>
                </a:solidFill>
                <a:latin typeface="Wonder Arial" panose="00000500000000000000" charset="0"/>
                <a:ea typeface="Merriweather" pitchFamily="34" charset="-122"/>
                <a:cs typeface="Wonder Arial" panose="00000500000000000000" charset="0"/>
              </a:rPr>
              <a:t>Customer-Centric Approach</a:t>
            </a:r>
            <a:endParaRPr lang="en-US" sz="1665" dirty="0">
              <a:latin typeface="Wonder Arial" panose="00000500000000000000" charset="0"/>
              <a:cs typeface="Wonder Arial" panose="00000500000000000000" charset="0"/>
            </a:endParaRPr>
          </a:p>
        </p:txBody>
      </p:sp>
      <p:sp>
        <p:nvSpPr>
          <p:cNvPr id="16" name="Text 10"/>
          <p:cNvSpPr/>
          <p:nvPr/>
        </p:nvSpPr>
        <p:spPr>
          <a:xfrm>
            <a:off x="5306854" y="7522607"/>
            <a:ext cx="7674173" cy="540544"/>
          </a:xfrm>
          <a:prstGeom prst="rect">
            <a:avLst/>
          </a:prstGeom>
          <a:noFill/>
        </p:spPr>
        <p:txBody>
          <a:bodyPr wrap="square" rtlCol="0" anchor="t"/>
          <a:lstStyle/>
          <a:p>
            <a:pPr marL="0" indent="0">
              <a:lnSpc>
                <a:spcPts val="2130"/>
              </a:lnSpc>
              <a:buNone/>
            </a:pPr>
            <a:r>
              <a:rPr lang="en-US" sz="1330" dirty="0">
                <a:solidFill>
                  <a:srgbClr val="403C4E"/>
                </a:solidFill>
                <a:latin typeface="Wonder Arial" panose="00000500000000000000" charset="0"/>
                <a:ea typeface="Open Sans" pitchFamily="34" charset="-122"/>
                <a:cs typeface="Wonder Arial" panose="00000500000000000000" charset="0"/>
              </a:rPr>
              <a:t>The company's dedicated team works closely with clients to understand their unique needs and deliver customized solutions that exceed their expectations.</a:t>
            </a:r>
            <a:endParaRPr lang="en-US" sz="1330" dirty="0">
              <a:latin typeface="Wonder Arial" panose="00000500000000000000" charset="0"/>
              <a:cs typeface="Wonder Arial" panose="0000050000000000000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sp>
        <p:nvSpPr>
          <p:cNvPr id="4" name="Text 1"/>
          <p:cNvSpPr/>
          <p:nvPr/>
        </p:nvSpPr>
        <p:spPr>
          <a:xfrm>
            <a:off x="2037993" y="1990606"/>
            <a:ext cx="5554980" cy="694373"/>
          </a:xfrm>
          <a:prstGeom prst="rect">
            <a:avLst/>
          </a:prstGeom>
          <a:noFill/>
        </p:spPr>
        <p:txBody>
          <a:bodyPr wrap="none" rtlCol="0" anchor="t"/>
          <a:lstStyle/>
          <a:p>
            <a:pPr marL="0" indent="0">
              <a:lnSpc>
                <a:spcPts val="5470"/>
              </a:lnSpc>
              <a:buNone/>
            </a:pPr>
            <a:r>
              <a:rPr lang="en-US" sz="4375" b="1" dirty="0">
                <a:solidFill>
                  <a:srgbClr val="403C4E"/>
                </a:solidFill>
                <a:latin typeface="Wonder Arial" panose="00000500000000000000" charset="0"/>
                <a:ea typeface="Merriweather" pitchFamily="34" charset="-122"/>
                <a:cs typeface="Wonder Arial" panose="00000500000000000000" charset="0"/>
              </a:rPr>
              <a:t>Product Line</a:t>
            </a:r>
            <a:endParaRPr lang="en-US" sz="4375" dirty="0">
              <a:latin typeface="Wonder Arial" panose="00000500000000000000" charset="0"/>
              <a:cs typeface="Wonder Arial" panose="00000500000000000000" charset="0"/>
            </a:endParaRPr>
          </a:p>
        </p:txBody>
      </p:sp>
      <p:sp>
        <p:nvSpPr>
          <p:cNvPr id="5" name="Text 2"/>
          <p:cNvSpPr/>
          <p:nvPr/>
        </p:nvSpPr>
        <p:spPr>
          <a:xfrm>
            <a:off x="2393394" y="3129320"/>
            <a:ext cx="10199013" cy="710803"/>
          </a:xfrm>
          <a:prstGeom prst="rect">
            <a:avLst/>
          </a:prstGeom>
          <a:noFill/>
        </p:spPr>
        <p:txBody>
          <a:bodyPr wrap="square" rtlCol="0" anchor="t"/>
          <a:lstStyle/>
          <a:p>
            <a:pPr marL="342900" indent="-342900" algn="l">
              <a:lnSpc>
                <a:spcPts val="2800"/>
              </a:lnSpc>
              <a:buSzPct val="100000"/>
              <a:buFont typeface="+mj-lt"/>
              <a:buAutoNum type="arabicPeriod"/>
            </a:pPr>
            <a:r>
              <a:rPr lang="en-US" sz="1750" dirty="0">
                <a:solidFill>
                  <a:srgbClr val="403C4E"/>
                </a:solidFill>
                <a:latin typeface="Wonder Arial" panose="00000500000000000000" charset="0"/>
                <a:ea typeface="Open Sans" pitchFamily="34" charset="-122"/>
                <a:cs typeface="Wonder Arial" panose="00000500000000000000" charset="0"/>
              </a:rPr>
              <a:t>Car Emergency Starting Power Supply - Compact, high-capacity power bank with jumper cables to quickly start a dead car battery.</a:t>
            </a:r>
            <a:endParaRPr lang="en-US" sz="1750" dirty="0">
              <a:latin typeface="Wonder Arial" panose="00000500000000000000" charset="0"/>
              <a:cs typeface="Wonder Arial" panose="00000500000000000000" charset="0"/>
            </a:endParaRPr>
          </a:p>
        </p:txBody>
      </p:sp>
      <p:sp>
        <p:nvSpPr>
          <p:cNvPr id="6" name="Text 3"/>
          <p:cNvSpPr/>
          <p:nvPr/>
        </p:nvSpPr>
        <p:spPr>
          <a:xfrm>
            <a:off x="2393394" y="3928943"/>
            <a:ext cx="10199013" cy="710803"/>
          </a:xfrm>
          <a:prstGeom prst="rect">
            <a:avLst/>
          </a:prstGeom>
          <a:noFill/>
        </p:spPr>
        <p:txBody>
          <a:bodyPr wrap="square" rtlCol="0" anchor="t"/>
          <a:lstStyle/>
          <a:p>
            <a:pPr marL="342900" indent="-342900" algn="l">
              <a:lnSpc>
                <a:spcPts val="2800"/>
              </a:lnSpc>
              <a:buSzPct val="100000"/>
              <a:buFont typeface="+mj-lt"/>
              <a:buAutoNum type="arabicPeriod" startAt="2"/>
            </a:pPr>
            <a:r>
              <a:rPr lang="en-US" sz="1750" dirty="0">
                <a:solidFill>
                  <a:srgbClr val="403C4E"/>
                </a:solidFill>
                <a:latin typeface="Wonder Arial" panose="00000500000000000000" charset="0"/>
                <a:ea typeface="Open Sans" pitchFamily="34" charset="-122"/>
                <a:cs typeface="Wonder Arial" panose="00000500000000000000" charset="0"/>
              </a:rPr>
              <a:t>Outdoor Mobile Power - Rugged, weatherproof power station with multiple USB and AC outlets for charging devices on-the-go.</a:t>
            </a:r>
            <a:endParaRPr lang="en-US" sz="1750" dirty="0">
              <a:latin typeface="Wonder Arial" panose="00000500000000000000" charset="0"/>
              <a:cs typeface="Wonder Arial" panose="00000500000000000000" charset="0"/>
            </a:endParaRPr>
          </a:p>
        </p:txBody>
      </p:sp>
      <p:sp>
        <p:nvSpPr>
          <p:cNvPr id="7" name="Text 4"/>
          <p:cNvSpPr/>
          <p:nvPr/>
        </p:nvSpPr>
        <p:spPr>
          <a:xfrm>
            <a:off x="2393394" y="4728567"/>
            <a:ext cx="10199013" cy="710803"/>
          </a:xfrm>
          <a:prstGeom prst="rect">
            <a:avLst/>
          </a:prstGeom>
          <a:noFill/>
        </p:spPr>
        <p:txBody>
          <a:bodyPr wrap="square" rtlCol="0" anchor="t"/>
          <a:lstStyle/>
          <a:p>
            <a:pPr marL="342900" indent="-342900" algn="l">
              <a:lnSpc>
                <a:spcPts val="2800"/>
              </a:lnSpc>
              <a:buSzPct val="100000"/>
              <a:buFont typeface="+mj-lt"/>
              <a:buAutoNum type="arabicPeriod" startAt="3"/>
            </a:pPr>
            <a:r>
              <a:rPr lang="en-US" sz="1750" dirty="0">
                <a:solidFill>
                  <a:srgbClr val="403C4E"/>
                </a:solidFill>
                <a:latin typeface="Wonder Arial" panose="00000500000000000000" charset="0"/>
                <a:ea typeface="Open Sans" pitchFamily="34" charset="-122"/>
                <a:cs typeface="Wonder Arial" panose="00000500000000000000" charset="0"/>
              </a:rPr>
              <a:t>Mobile Power - Slim, lightweight power bank perfect for daily use, with fast-charging capabilities and long-lasting battery life.</a:t>
            </a:r>
            <a:endParaRPr lang="en-US" sz="1750" dirty="0">
              <a:latin typeface="Wonder Arial" panose="00000500000000000000" charset="0"/>
              <a:cs typeface="Wonder Arial" panose="00000500000000000000" charset="0"/>
            </a:endParaRPr>
          </a:p>
        </p:txBody>
      </p:sp>
      <p:sp>
        <p:nvSpPr>
          <p:cNvPr id="8" name="Text 5"/>
          <p:cNvSpPr/>
          <p:nvPr/>
        </p:nvSpPr>
        <p:spPr>
          <a:xfrm>
            <a:off x="2393394" y="5528191"/>
            <a:ext cx="10199013" cy="710803"/>
          </a:xfrm>
          <a:prstGeom prst="rect">
            <a:avLst/>
          </a:prstGeom>
          <a:noFill/>
        </p:spPr>
        <p:txBody>
          <a:bodyPr wrap="square" rtlCol="0" anchor="t"/>
          <a:lstStyle/>
          <a:p>
            <a:pPr marL="342900" indent="-342900" algn="l">
              <a:lnSpc>
                <a:spcPts val="2800"/>
              </a:lnSpc>
              <a:buSzPct val="100000"/>
              <a:buFont typeface="+mj-lt"/>
              <a:buAutoNum type="arabicPeriod" startAt="4"/>
            </a:pPr>
            <a:r>
              <a:rPr lang="en-US" sz="1750" dirty="0">
                <a:solidFill>
                  <a:srgbClr val="403C4E"/>
                </a:solidFill>
                <a:latin typeface="Wonder Arial" panose="00000500000000000000" charset="0"/>
                <a:ea typeface="Open Sans" pitchFamily="34" charset="-122"/>
                <a:cs typeface="Wonder Arial" panose="00000500000000000000" charset="0"/>
              </a:rPr>
              <a:t>Car Charging Equipment - Variety of car chargers, adapters, and accessories for powering and charging devices in your vehicle.</a:t>
            </a:r>
            <a:endParaRPr lang="en-US" sz="1750" dirty="0">
              <a:latin typeface="Wonder Arial" panose="00000500000000000000" charset="0"/>
              <a:cs typeface="Wonder Arial" panose="00000500000000000000"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pic>
        <p:nvPicPr>
          <p:cNvPr id="4" name="Image 1" descr="preencoded.png"/>
          <p:cNvPicPr>
            <a:picLocks noChangeAspect="1"/>
          </p:cNvPicPr>
          <p:nvPr/>
        </p:nvPicPr>
        <p:blipFill>
          <a:blip r:embed="rId2"/>
          <a:stretch>
            <a:fillRect/>
          </a:stretch>
        </p:blipFill>
        <p:spPr>
          <a:xfrm>
            <a:off x="9151620" y="0"/>
            <a:ext cx="5486400" cy="8229600"/>
          </a:xfrm>
          <a:prstGeom prst="rect">
            <a:avLst/>
          </a:prstGeom>
        </p:spPr>
      </p:pic>
      <p:sp>
        <p:nvSpPr>
          <p:cNvPr id="5" name="Text 1"/>
          <p:cNvSpPr/>
          <p:nvPr/>
        </p:nvSpPr>
        <p:spPr>
          <a:xfrm>
            <a:off x="833199" y="1707237"/>
            <a:ext cx="7477601" cy="1388745"/>
          </a:xfrm>
          <a:prstGeom prst="rect">
            <a:avLst/>
          </a:prstGeom>
          <a:noFill/>
        </p:spPr>
        <p:txBody>
          <a:bodyPr wrap="square" rtlCol="0" anchor="t"/>
          <a:lstStyle/>
          <a:p>
            <a:pPr marL="0" indent="0">
              <a:lnSpc>
                <a:spcPts val="5470"/>
              </a:lnSpc>
              <a:buNone/>
            </a:pPr>
            <a:r>
              <a:rPr lang="en-US" sz="4375" b="1" dirty="0">
                <a:solidFill>
                  <a:srgbClr val="403C4E"/>
                </a:solidFill>
                <a:latin typeface="Wonder Arial" panose="00000500000000000000" charset="0"/>
                <a:ea typeface="Merriweather" pitchFamily="34" charset="-122"/>
                <a:cs typeface="Wonder Arial" panose="00000500000000000000" charset="0"/>
              </a:rPr>
              <a:t>Car Emergency Starting Power Supply</a:t>
            </a:r>
            <a:endParaRPr lang="en-US" sz="4375" dirty="0">
              <a:latin typeface="Wonder Arial" panose="00000500000000000000" charset="0"/>
              <a:cs typeface="Wonder Arial" panose="00000500000000000000" charset="0"/>
            </a:endParaRPr>
          </a:p>
        </p:txBody>
      </p:sp>
      <p:sp>
        <p:nvSpPr>
          <p:cNvPr id="6" name="Text 2"/>
          <p:cNvSpPr/>
          <p:nvPr/>
        </p:nvSpPr>
        <p:spPr>
          <a:xfrm>
            <a:off x="833199" y="3429238"/>
            <a:ext cx="7477601" cy="1777008"/>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Our Car Emergency Starting Power Supply is a powerful and portable device designed to jump-start your vehicle when you're stranded with a dead battery. With heavy-duty jumper cables and a high-capacity battery, it provides the reliable boost you need to get back on the road quickly.</a:t>
            </a:r>
            <a:endParaRPr lang="en-US" sz="1750" dirty="0">
              <a:latin typeface="Wonder Arial" panose="00000500000000000000" charset="0"/>
              <a:cs typeface="Wonder Arial" panose="00000500000000000000" charset="0"/>
            </a:endParaRPr>
          </a:p>
        </p:txBody>
      </p:sp>
      <p:sp>
        <p:nvSpPr>
          <p:cNvPr id="7" name="Text 3"/>
          <p:cNvSpPr/>
          <p:nvPr/>
        </p:nvSpPr>
        <p:spPr>
          <a:xfrm>
            <a:off x="833199" y="5456158"/>
            <a:ext cx="7477601" cy="1066205"/>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Compact and easy to store, this emergency power supply is an essential item for every driver. It's built to withstand the rigors of the road, making it a trustworthy companion for your travels.</a:t>
            </a:r>
            <a:endParaRPr lang="en-US" sz="1750" dirty="0">
              <a:latin typeface="Wonder Arial" panose="00000500000000000000" charset="0"/>
              <a:cs typeface="Wonder Arial" panose="0000050000000000000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sp>
        <p:nvSpPr>
          <p:cNvPr id="4" name="Text 1"/>
          <p:cNvSpPr/>
          <p:nvPr/>
        </p:nvSpPr>
        <p:spPr>
          <a:xfrm>
            <a:off x="2770227" y="526613"/>
            <a:ext cx="5383530" cy="597932"/>
          </a:xfrm>
          <a:prstGeom prst="rect">
            <a:avLst/>
          </a:prstGeom>
          <a:noFill/>
        </p:spPr>
        <p:txBody>
          <a:bodyPr wrap="none" rtlCol="0" anchor="t"/>
          <a:lstStyle/>
          <a:p>
            <a:pPr marL="0" indent="0">
              <a:lnSpc>
                <a:spcPts val="4710"/>
              </a:lnSpc>
              <a:buNone/>
            </a:pPr>
            <a:r>
              <a:rPr lang="en-US" sz="3765" b="1" dirty="0">
                <a:solidFill>
                  <a:srgbClr val="403C4E"/>
                </a:solidFill>
                <a:latin typeface="Wonder Arial" panose="00000500000000000000" charset="0"/>
                <a:ea typeface="Merriweather" pitchFamily="34" charset="-122"/>
                <a:cs typeface="Wonder Arial" panose="00000500000000000000" charset="0"/>
              </a:rPr>
              <a:t>Outdoor Mobile Power</a:t>
            </a:r>
            <a:endParaRPr lang="en-US" sz="3765" dirty="0">
              <a:latin typeface="Wonder Arial" panose="00000500000000000000" charset="0"/>
              <a:cs typeface="Wonder Arial" panose="00000500000000000000" charset="0"/>
            </a:endParaRPr>
          </a:p>
        </p:txBody>
      </p:sp>
      <p:pic>
        <p:nvPicPr>
          <p:cNvPr id="5" name="Image 1" descr="preencoded.png"/>
          <p:cNvPicPr>
            <a:picLocks noChangeAspect="1"/>
          </p:cNvPicPr>
          <p:nvPr/>
        </p:nvPicPr>
        <p:blipFill>
          <a:blip r:embed="rId2"/>
          <a:stretch>
            <a:fillRect/>
          </a:stretch>
        </p:blipFill>
        <p:spPr>
          <a:xfrm>
            <a:off x="2770227" y="1507212"/>
            <a:ext cx="2057281" cy="1271468"/>
          </a:xfrm>
          <a:prstGeom prst="rect">
            <a:avLst/>
          </a:prstGeom>
        </p:spPr>
      </p:pic>
      <p:sp>
        <p:nvSpPr>
          <p:cNvPr id="6" name="Text 2"/>
          <p:cNvSpPr/>
          <p:nvPr/>
        </p:nvSpPr>
        <p:spPr>
          <a:xfrm>
            <a:off x="2770227" y="3017877"/>
            <a:ext cx="2057281" cy="597932"/>
          </a:xfrm>
          <a:prstGeom prst="rect">
            <a:avLst/>
          </a:prstGeom>
          <a:noFill/>
        </p:spPr>
        <p:txBody>
          <a:bodyPr wrap="square" rtlCol="0" anchor="t"/>
          <a:lstStyle/>
          <a:p>
            <a:pPr marL="0" indent="0" algn="l">
              <a:lnSpc>
                <a:spcPts val="2355"/>
              </a:lnSpc>
              <a:buNone/>
            </a:pPr>
            <a:r>
              <a:rPr lang="en-US" sz="1885" b="1" dirty="0">
                <a:solidFill>
                  <a:srgbClr val="403C4E"/>
                </a:solidFill>
                <a:latin typeface="Wonder Arial" panose="00000500000000000000" charset="0"/>
                <a:ea typeface="Merriweather" pitchFamily="34" charset="-122"/>
                <a:cs typeface="Wonder Arial" panose="00000500000000000000" charset="0"/>
              </a:rPr>
              <a:t>Versatile Power On the Go</a:t>
            </a:r>
            <a:endParaRPr lang="en-US" sz="1885" dirty="0">
              <a:latin typeface="Wonder Arial" panose="00000500000000000000" charset="0"/>
              <a:cs typeface="Wonder Arial" panose="00000500000000000000" charset="0"/>
            </a:endParaRPr>
          </a:p>
        </p:txBody>
      </p:sp>
      <p:sp>
        <p:nvSpPr>
          <p:cNvPr id="7" name="Text 3"/>
          <p:cNvSpPr/>
          <p:nvPr/>
        </p:nvSpPr>
        <p:spPr>
          <a:xfrm>
            <a:off x="2770227" y="3730585"/>
            <a:ext cx="2057281" cy="2142768"/>
          </a:xfrm>
          <a:prstGeom prst="rect">
            <a:avLst/>
          </a:prstGeom>
          <a:noFill/>
        </p:spPr>
        <p:txBody>
          <a:bodyPr wrap="square" rtlCol="0" anchor="t"/>
          <a:lstStyle/>
          <a:p>
            <a:pPr marL="0" indent="0" algn="l">
              <a:lnSpc>
                <a:spcPts val="2410"/>
              </a:lnSpc>
              <a:buNone/>
            </a:pPr>
            <a:r>
              <a:rPr lang="en-US" sz="1505" dirty="0">
                <a:solidFill>
                  <a:srgbClr val="403C4E"/>
                </a:solidFill>
                <a:latin typeface="Wonder Arial" panose="00000500000000000000" charset="0"/>
                <a:ea typeface="Open Sans" pitchFamily="34" charset="-122"/>
                <a:cs typeface="Wonder Arial" panose="00000500000000000000" charset="0"/>
              </a:rPr>
              <a:t>Our outdoor mobile power solutions provide reliable, portable electricity for all your off-grid needs, from camping trips to work sites.</a:t>
            </a:r>
            <a:endParaRPr lang="en-US" sz="1505" dirty="0">
              <a:latin typeface="Wonder Arial" panose="00000500000000000000" charset="0"/>
              <a:cs typeface="Wonder Arial" panose="00000500000000000000" charset="0"/>
            </a:endParaRPr>
          </a:p>
        </p:txBody>
      </p:sp>
      <p:pic>
        <p:nvPicPr>
          <p:cNvPr id="8" name="Image 2" descr="preencoded.png"/>
          <p:cNvPicPr>
            <a:picLocks noChangeAspect="1"/>
          </p:cNvPicPr>
          <p:nvPr/>
        </p:nvPicPr>
        <p:blipFill>
          <a:blip r:embed="rId3"/>
          <a:stretch>
            <a:fillRect/>
          </a:stretch>
        </p:blipFill>
        <p:spPr>
          <a:xfrm>
            <a:off x="5114449" y="1507212"/>
            <a:ext cx="2057281" cy="1271468"/>
          </a:xfrm>
          <a:prstGeom prst="rect">
            <a:avLst/>
          </a:prstGeom>
        </p:spPr>
      </p:pic>
      <p:sp>
        <p:nvSpPr>
          <p:cNvPr id="9" name="Text 4"/>
          <p:cNvSpPr/>
          <p:nvPr/>
        </p:nvSpPr>
        <p:spPr>
          <a:xfrm>
            <a:off x="5114449" y="3017877"/>
            <a:ext cx="2057281" cy="896898"/>
          </a:xfrm>
          <a:prstGeom prst="rect">
            <a:avLst/>
          </a:prstGeom>
          <a:noFill/>
        </p:spPr>
        <p:txBody>
          <a:bodyPr wrap="square" rtlCol="0" anchor="t"/>
          <a:lstStyle/>
          <a:p>
            <a:pPr marL="0" indent="0" algn="l">
              <a:lnSpc>
                <a:spcPts val="2355"/>
              </a:lnSpc>
              <a:buNone/>
            </a:pPr>
            <a:r>
              <a:rPr lang="en-US" sz="1885" b="1" dirty="0">
                <a:solidFill>
                  <a:srgbClr val="403C4E"/>
                </a:solidFill>
                <a:latin typeface="Wonder Arial" panose="00000500000000000000" charset="0"/>
                <a:ea typeface="Merriweather" pitchFamily="34" charset="-122"/>
                <a:cs typeface="Wonder Arial" panose="00000500000000000000" charset="0"/>
              </a:rPr>
              <a:t>Multiple Charging Outputs</a:t>
            </a:r>
            <a:endParaRPr lang="en-US" sz="1885" dirty="0">
              <a:latin typeface="Wonder Arial" panose="00000500000000000000" charset="0"/>
              <a:cs typeface="Wonder Arial" panose="00000500000000000000" charset="0"/>
            </a:endParaRPr>
          </a:p>
        </p:txBody>
      </p:sp>
      <p:sp>
        <p:nvSpPr>
          <p:cNvPr id="10" name="Text 5"/>
          <p:cNvSpPr/>
          <p:nvPr/>
        </p:nvSpPr>
        <p:spPr>
          <a:xfrm>
            <a:off x="5114449" y="4029551"/>
            <a:ext cx="2057281" cy="2142768"/>
          </a:xfrm>
          <a:prstGeom prst="rect">
            <a:avLst/>
          </a:prstGeom>
          <a:noFill/>
        </p:spPr>
        <p:txBody>
          <a:bodyPr wrap="square" rtlCol="0" anchor="t"/>
          <a:lstStyle/>
          <a:p>
            <a:pPr marL="0" indent="0" algn="l">
              <a:lnSpc>
                <a:spcPts val="2410"/>
              </a:lnSpc>
              <a:buNone/>
            </a:pPr>
            <a:r>
              <a:rPr lang="en-US" sz="1505" dirty="0">
                <a:solidFill>
                  <a:srgbClr val="403C4E"/>
                </a:solidFill>
                <a:latin typeface="Wonder Arial" panose="00000500000000000000" charset="0"/>
                <a:ea typeface="Open Sans" pitchFamily="34" charset="-122"/>
                <a:cs typeface="Wonder Arial" panose="00000500000000000000" charset="0"/>
              </a:rPr>
              <a:t>With a variety of output ports, our outdoor power stations can charge phones, tablets, power tools, and more simultaneously.</a:t>
            </a:r>
            <a:endParaRPr lang="en-US" sz="1505" dirty="0">
              <a:latin typeface="Wonder Arial" panose="00000500000000000000" charset="0"/>
              <a:cs typeface="Wonder Arial" panose="00000500000000000000" charset="0"/>
            </a:endParaRPr>
          </a:p>
        </p:txBody>
      </p:sp>
      <p:pic>
        <p:nvPicPr>
          <p:cNvPr id="11" name="Image 3" descr="preencoded.png"/>
          <p:cNvPicPr>
            <a:picLocks noChangeAspect="1"/>
          </p:cNvPicPr>
          <p:nvPr/>
        </p:nvPicPr>
        <p:blipFill>
          <a:blip r:embed="rId4"/>
          <a:stretch>
            <a:fillRect/>
          </a:stretch>
        </p:blipFill>
        <p:spPr>
          <a:xfrm>
            <a:off x="7458670" y="1507212"/>
            <a:ext cx="2057281" cy="1271468"/>
          </a:xfrm>
          <a:prstGeom prst="rect">
            <a:avLst/>
          </a:prstGeom>
        </p:spPr>
      </p:pic>
      <p:sp>
        <p:nvSpPr>
          <p:cNvPr id="12" name="Text 6"/>
          <p:cNvSpPr/>
          <p:nvPr/>
        </p:nvSpPr>
        <p:spPr>
          <a:xfrm>
            <a:off x="7458670" y="3017877"/>
            <a:ext cx="2057281" cy="896898"/>
          </a:xfrm>
          <a:prstGeom prst="rect">
            <a:avLst/>
          </a:prstGeom>
          <a:noFill/>
        </p:spPr>
        <p:txBody>
          <a:bodyPr wrap="square" rtlCol="0" anchor="t"/>
          <a:lstStyle/>
          <a:p>
            <a:pPr marL="0" indent="0" algn="l">
              <a:lnSpc>
                <a:spcPts val="2355"/>
              </a:lnSpc>
              <a:buNone/>
            </a:pPr>
            <a:r>
              <a:rPr lang="en-US" sz="1885" b="1" dirty="0">
                <a:solidFill>
                  <a:srgbClr val="403C4E"/>
                </a:solidFill>
                <a:latin typeface="Wonder Arial" panose="00000500000000000000" charset="0"/>
                <a:ea typeface="Merriweather" pitchFamily="34" charset="-122"/>
                <a:cs typeface="Wonder Arial" panose="00000500000000000000" charset="0"/>
              </a:rPr>
              <a:t>Safe Electricity Protection Guarantee</a:t>
            </a:r>
            <a:endParaRPr lang="en-US" sz="1885" dirty="0">
              <a:latin typeface="Wonder Arial" panose="00000500000000000000" charset="0"/>
              <a:cs typeface="Wonder Arial" panose="00000500000000000000" charset="0"/>
            </a:endParaRPr>
          </a:p>
        </p:txBody>
      </p:sp>
      <p:sp>
        <p:nvSpPr>
          <p:cNvPr id="13" name="Text 7"/>
          <p:cNvSpPr/>
          <p:nvPr/>
        </p:nvSpPr>
        <p:spPr>
          <a:xfrm>
            <a:off x="7458670" y="4029551"/>
            <a:ext cx="2057281" cy="3673316"/>
          </a:xfrm>
          <a:prstGeom prst="rect">
            <a:avLst/>
          </a:prstGeom>
          <a:noFill/>
        </p:spPr>
        <p:txBody>
          <a:bodyPr wrap="square" rtlCol="0" anchor="t"/>
          <a:lstStyle/>
          <a:p>
            <a:pPr marL="0" indent="0" algn="l">
              <a:lnSpc>
                <a:spcPts val="2410"/>
              </a:lnSpc>
              <a:buNone/>
            </a:pPr>
            <a:r>
              <a:rPr lang="en-US" sz="1505" dirty="0">
                <a:solidFill>
                  <a:srgbClr val="403C4E"/>
                </a:solidFill>
                <a:latin typeface="Wonder Arial" panose="00000500000000000000" charset="0"/>
                <a:ea typeface="Open Sans" pitchFamily="34" charset="-122"/>
                <a:cs typeface="Wonder Arial" panose="00000500000000000000" charset="0"/>
              </a:rPr>
              <a:t>Safe Electricity Protection: Temperature Protection Short Circuit Protection Overcurrent Protection Overdischarge Protection Current Protection Overvoltage Protection Intelligent Cooling Air</a:t>
            </a:r>
            <a:endParaRPr lang="en-US" sz="1505" dirty="0">
              <a:latin typeface="Wonder Arial" panose="00000500000000000000" charset="0"/>
              <a:cs typeface="Wonder Arial" panose="00000500000000000000" charset="0"/>
            </a:endParaRPr>
          </a:p>
        </p:txBody>
      </p:sp>
      <p:pic>
        <p:nvPicPr>
          <p:cNvPr id="14" name="Image 4" descr="preencoded.png"/>
          <p:cNvPicPr>
            <a:picLocks noChangeAspect="1"/>
          </p:cNvPicPr>
          <p:nvPr/>
        </p:nvPicPr>
        <p:blipFill>
          <a:blip r:embed="rId5"/>
          <a:stretch>
            <a:fillRect/>
          </a:stretch>
        </p:blipFill>
        <p:spPr>
          <a:xfrm>
            <a:off x="9802892" y="1507212"/>
            <a:ext cx="2057281" cy="1271468"/>
          </a:xfrm>
          <a:prstGeom prst="rect">
            <a:avLst/>
          </a:prstGeom>
        </p:spPr>
      </p:pic>
      <p:sp>
        <p:nvSpPr>
          <p:cNvPr id="15" name="Text 8"/>
          <p:cNvSpPr/>
          <p:nvPr/>
        </p:nvSpPr>
        <p:spPr>
          <a:xfrm>
            <a:off x="9802892" y="3017877"/>
            <a:ext cx="2057281" cy="597932"/>
          </a:xfrm>
          <a:prstGeom prst="rect">
            <a:avLst/>
          </a:prstGeom>
          <a:noFill/>
        </p:spPr>
        <p:txBody>
          <a:bodyPr wrap="square" rtlCol="0" anchor="t"/>
          <a:lstStyle/>
          <a:p>
            <a:pPr marL="0" indent="0" algn="l">
              <a:lnSpc>
                <a:spcPts val="2355"/>
              </a:lnSpc>
              <a:buNone/>
            </a:pPr>
            <a:r>
              <a:rPr lang="en-US" sz="1885" b="1" dirty="0">
                <a:solidFill>
                  <a:srgbClr val="403C4E"/>
                </a:solidFill>
                <a:latin typeface="Wonder Arial" panose="00000500000000000000" charset="0"/>
                <a:ea typeface="Merriweather" pitchFamily="34" charset="-122"/>
                <a:cs typeface="Wonder Arial" panose="00000500000000000000" charset="0"/>
              </a:rPr>
              <a:t>Power for All Your Adventures</a:t>
            </a:r>
            <a:endParaRPr lang="en-US" sz="1885" dirty="0">
              <a:latin typeface="Wonder Arial" panose="00000500000000000000" charset="0"/>
              <a:cs typeface="Wonder Arial" panose="00000500000000000000" charset="0"/>
            </a:endParaRPr>
          </a:p>
        </p:txBody>
      </p:sp>
      <p:sp>
        <p:nvSpPr>
          <p:cNvPr id="16" name="Text 9"/>
          <p:cNvSpPr/>
          <p:nvPr/>
        </p:nvSpPr>
        <p:spPr>
          <a:xfrm>
            <a:off x="9802892" y="3730585"/>
            <a:ext cx="2057281" cy="2142768"/>
          </a:xfrm>
          <a:prstGeom prst="rect">
            <a:avLst/>
          </a:prstGeom>
          <a:noFill/>
        </p:spPr>
        <p:txBody>
          <a:bodyPr wrap="square" rtlCol="0" anchor="t"/>
          <a:lstStyle/>
          <a:p>
            <a:pPr marL="0" indent="0" algn="l">
              <a:lnSpc>
                <a:spcPts val="2410"/>
              </a:lnSpc>
              <a:buNone/>
            </a:pPr>
            <a:r>
              <a:rPr lang="en-US" sz="1505" dirty="0">
                <a:solidFill>
                  <a:srgbClr val="403C4E"/>
                </a:solidFill>
                <a:latin typeface="Wonder Arial" panose="00000500000000000000" charset="0"/>
                <a:ea typeface="Open Sans" pitchFamily="34" charset="-122"/>
                <a:cs typeface="Wonder Arial" panose="00000500000000000000" charset="0"/>
              </a:rPr>
              <a:t>Never worry about your devices running out of battery again - our outdoor power stations keep you connected and powered up.</a:t>
            </a:r>
            <a:endParaRPr lang="en-US" sz="1505" dirty="0">
              <a:solidFill>
                <a:srgbClr val="403C4E"/>
              </a:solidFill>
              <a:latin typeface="Wonder Arial" panose="00000500000000000000" charset="0"/>
              <a:ea typeface="Open Sans" pitchFamily="34" charset="-122"/>
              <a:cs typeface="Wonder Arial" panose="0000050000000000000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pic>
        <p:nvPicPr>
          <p:cNvPr id="4" name="Image 1" descr="preencoded.png"/>
          <p:cNvPicPr>
            <a:picLocks noChangeAspect="1"/>
          </p:cNvPicPr>
          <p:nvPr/>
        </p:nvPicPr>
        <p:blipFill>
          <a:blip r:embed="rId2"/>
          <a:stretch>
            <a:fillRect/>
          </a:stretch>
        </p:blipFill>
        <p:spPr>
          <a:xfrm>
            <a:off x="-7620" y="0"/>
            <a:ext cx="5486400" cy="8229600"/>
          </a:xfrm>
          <a:prstGeom prst="rect">
            <a:avLst/>
          </a:prstGeom>
        </p:spPr>
      </p:pic>
      <p:sp>
        <p:nvSpPr>
          <p:cNvPr id="5" name="Text 1"/>
          <p:cNvSpPr/>
          <p:nvPr/>
        </p:nvSpPr>
        <p:spPr>
          <a:xfrm>
            <a:off x="6319599" y="2343269"/>
            <a:ext cx="5001578" cy="555427"/>
          </a:xfrm>
          <a:prstGeom prst="rect">
            <a:avLst/>
          </a:prstGeom>
          <a:noFill/>
        </p:spPr>
        <p:txBody>
          <a:bodyPr wrap="none" rtlCol="0" anchor="t"/>
          <a:lstStyle/>
          <a:p>
            <a:pPr marL="0" indent="0">
              <a:lnSpc>
                <a:spcPts val="4375"/>
              </a:lnSpc>
              <a:buNone/>
            </a:pPr>
            <a:r>
              <a:rPr lang="en-US" sz="3500" b="1" dirty="0">
                <a:solidFill>
                  <a:srgbClr val="403C4E"/>
                </a:solidFill>
                <a:latin typeface="Wonder Arial" panose="00000500000000000000" charset="0"/>
                <a:ea typeface="Merriweather" pitchFamily="34" charset="-122"/>
                <a:cs typeface="Wonder Arial" panose="00000500000000000000" charset="0"/>
              </a:rPr>
              <a:t>Outdoor Mobile Power</a:t>
            </a:r>
            <a:endParaRPr lang="en-US" sz="3500" dirty="0">
              <a:latin typeface="Wonder Arial" panose="00000500000000000000" charset="0"/>
              <a:cs typeface="Wonder Arial" panose="00000500000000000000" charset="0"/>
            </a:endParaRPr>
          </a:p>
        </p:txBody>
      </p:sp>
      <p:sp>
        <p:nvSpPr>
          <p:cNvPr id="6" name="Text 2"/>
          <p:cNvSpPr/>
          <p:nvPr/>
        </p:nvSpPr>
        <p:spPr>
          <a:xfrm>
            <a:off x="6319599" y="3148608"/>
            <a:ext cx="7477601" cy="1066205"/>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Our outdoor mobile power solutions are perfect for mobile charging needs. Compact and lightweight, these portable mobile power sources provide reliable backup power for your devices anywhere, anytime.</a:t>
            </a:r>
            <a:endParaRPr lang="en-US" sz="1750" dirty="0">
              <a:latin typeface="Wonder Arial" panose="00000500000000000000" charset="0"/>
              <a:cs typeface="Wonder Arial" panose="00000500000000000000" charset="0"/>
            </a:endParaRPr>
          </a:p>
        </p:txBody>
      </p:sp>
      <p:sp>
        <p:nvSpPr>
          <p:cNvPr id="7" name="Text 3"/>
          <p:cNvSpPr/>
          <p:nvPr/>
        </p:nvSpPr>
        <p:spPr>
          <a:xfrm>
            <a:off x="6319599" y="4464725"/>
            <a:ext cx="7477601" cy="1421606"/>
          </a:xfrm>
          <a:prstGeom prst="rect">
            <a:avLst/>
          </a:prstGeom>
          <a:noFill/>
        </p:spPr>
        <p:txBody>
          <a:bodyPr wrap="square" rtlCol="0" anchor="t"/>
          <a:lstStyle/>
          <a:p>
            <a:pPr marL="0" indent="0">
              <a:lnSpc>
                <a:spcPts val="2800"/>
              </a:lnSpc>
              <a:buNone/>
            </a:pPr>
            <a:r>
              <a:rPr lang="en-US" sz="1750" dirty="0">
                <a:solidFill>
                  <a:srgbClr val="403C4E"/>
                </a:solidFill>
                <a:latin typeface="Wonder Arial" panose="00000500000000000000" charset="0"/>
                <a:ea typeface="Open Sans" pitchFamily="34" charset="-122"/>
                <a:cs typeface="Wonder Arial" panose="00000500000000000000" charset="0"/>
              </a:rPr>
              <a:t>Our mobile power with high capacity battery and fast charging function, common scenarios: outdoor camping, outdoor dinners can keep your smartphone, tablet or camera, refrigerator, guitar, stereo and bring your own lighting equipment, USB powered devices running for hours.</a:t>
            </a:r>
            <a:endParaRPr lang="en-US" sz="1750" dirty="0">
              <a:latin typeface="Wonder Arial" panose="00000500000000000000" charset="0"/>
              <a:cs typeface="Wonder Arial" panose="00000500000000000000"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sp>
        <p:nvSpPr>
          <p:cNvPr id="4" name="Text 1"/>
          <p:cNvSpPr/>
          <p:nvPr/>
        </p:nvSpPr>
        <p:spPr>
          <a:xfrm>
            <a:off x="2091214" y="606028"/>
            <a:ext cx="6789896" cy="687348"/>
          </a:xfrm>
          <a:prstGeom prst="rect">
            <a:avLst/>
          </a:prstGeom>
          <a:noFill/>
        </p:spPr>
        <p:txBody>
          <a:bodyPr wrap="none" rtlCol="0" anchor="t"/>
          <a:lstStyle/>
          <a:p>
            <a:pPr marL="0" indent="0">
              <a:lnSpc>
                <a:spcPts val="5410"/>
              </a:lnSpc>
              <a:buNone/>
            </a:pPr>
            <a:r>
              <a:rPr lang="en-US" sz="4330" b="1" dirty="0">
                <a:solidFill>
                  <a:srgbClr val="403C4E"/>
                </a:solidFill>
                <a:latin typeface="Wonder Arial" panose="00000500000000000000" charset="0"/>
                <a:ea typeface="Merriweather" pitchFamily="34" charset="-122"/>
                <a:cs typeface="Wonder Arial" panose="00000500000000000000" charset="0"/>
              </a:rPr>
              <a:t>Car Charging Equipment</a:t>
            </a:r>
            <a:endParaRPr lang="en-US" sz="4330" dirty="0">
              <a:latin typeface="Wonder Arial" panose="00000500000000000000" charset="0"/>
              <a:cs typeface="Wonder Arial" panose="00000500000000000000" charset="0"/>
            </a:endParaRPr>
          </a:p>
        </p:txBody>
      </p:sp>
      <p:sp>
        <p:nvSpPr>
          <p:cNvPr id="5" name="Text 2"/>
          <p:cNvSpPr/>
          <p:nvPr/>
        </p:nvSpPr>
        <p:spPr>
          <a:xfrm>
            <a:off x="2091214" y="1821180"/>
            <a:ext cx="4955738" cy="1759148"/>
          </a:xfrm>
          <a:prstGeom prst="rect">
            <a:avLst/>
          </a:prstGeom>
          <a:noFill/>
        </p:spPr>
        <p:txBody>
          <a:bodyPr wrap="square" rtlCol="0" anchor="t"/>
          <a:lstStyle/>
          <a:p>
            <a:pPr marL="0" indent="0">
              <a:lnSpc>
                <a:spcPts val="2770"/>
              </a:lnSpc>
              <a:buNone/>
            </a:pPr>
            <a:r>
              <a:rPr lang="en-US" sz="1730" dirty="0">
                <a:solidFill>
                  <a:srgbClr val="403C4E"/>
                </a:solidFill>
                <a:latin typeface="Wonder Arial" panose="00000500000000000000" charset="0"/>
                <a:ea typeface="Open Sans" pitchFamily="34" charset="-122"/>
                <a:cs typeface="Wonder Arial" panose="00000500000000000000" charset="0"/>
              </a:rPr>
              <a:t>Our car charging equipment provides a convenient and reliable way to keep your electric or hybrid vehicle powered up on the go. These durable, portable chargers are designed for use at home, work, or on the road.</a:t>
            </a:r>
            <a:endParaRPr lang="en-US" sz="1730" dirty="0">
              <a:latin typeface="Wonder Arial" panose="00000500000000000000" charset="0"/>
              <a:cs typeface="Wonder Arial" panose="00000500000000000000" charset="0"/>
            </a:endParaRPr>
          </a:p>
        </p:txBody>
      </p:sp>
      <p:sp>
        <p:nvSpPr>
          <p:cNvPr id="6" name="Text 3"/>
          <p:cNvSpPr/>
          <p:nvPr/>
        </p:nvSpPr>
        <p:spPr>
          <a:xfrm>
            <a:off x="2091214" y="3778210"/>
            <a:ext cx="4955738" cy="1759148"/>
          </a:xfrm>
          <a:prstGeom prst="rect">
            <a:avLst/>
          </a:prstGeom>
          <a:noFill/>
        </p:spPr>
        <p:txBody>
          <a:bodyPr wrap="square" rtlCol="0" anchor="t"/>
          <a:lstStyle/>
          <a:p>
            <a:pPr marL="0" indent="0">
              <a:lnSpc>
                <a:spcPts val="2770"/>
              </a:lnSpc>
              <a:buNone/>
            </a:pPr>
            <a:r>
              <a:rPr lang="en-US" sz="1730" dirty="0">
                <a:solidFill>
                  <a:srgbClr val="403C4E"/>
                </a:solidFill>
                <a:latin typeface="Wonder Arial" panose="00000500000000000000" charset="0"/>
                <a:ea typeface="Open Sans" pitchFamily="34" charset="-122"/>
                <a:cs typeface="Wonder Arial" panose="00000500000000000000" charset="0"/>
              </a:rPr>
              <a:t>With a range of charging speeds and compatibility with most vehicle models, our car charging solutions ensure you can quickly and safely recharge your car's battery whenever you need to.</a:t>
            </a:r>
            <a:endParaRPr lang="en-US" sz="1730" dirty="0">
              <a:latin typeface="Wonder Arial" panose="00000500000000000000" charset="0"/>
              <a:cs typeface="Wonder Arial" panose="00000500000000000000" charset="0"/>
            </a:endParaRPr>
          </a:p>
        </p:txBody>
      </p:sp>
      <p:pic>
        <p:nvPicPr>
          <p:cNvPr id="7" name="Image 1" descr="preencoded.png"/>
          <p:cNvPicPr>
            <a:picLocks noChangeAspect="1"/>
          </p:cNvPicPr>
          <p:nvPr/>
        </p:nvPicPr>
        <p:blipFill>
          <a:blip r:embed="rId2"/>
          <a:stretch>
            <a:fillRect/>
          </a:stretch>
        </p:blipFill>
        <p:spPr>
          <a:xfrm>
            <a:off x="7591068" y="1870710"/>
            <a:ext cx="4955738" cy="4955738"/>
          </a:xfrm>
          <a:prstGeom prst="rect">
            <a:avLst/>
          </a:prstGeom>
        </p:spPr>
      </p:pic>
      <p:sp>
        <p:nvSpPr>
          <p:cNvPr id="8" name="Text 4"/>
          <p:cNvSpPr/>
          <p:nvPr/>
        </p:nvSpPr>
        <p:spPr>
          <a:xfrm>
            <a:off x="7591068" y="7073860"/>
            <a:ext cx="4955738" cy="351830"/>
          </a:xfrm>
          <a:prstGeom prst="rect">
            <a:avLst/>
          </a:prstGeom>
          <a:noFill/>
        </p:spPr>
        <p:txBody>
          <a:bodyPr wrap="none" rtlCol="0" anchor="t"/>
          <a:lstStyle/>
          <a:p>
            <a:pPr marL="0" indent="0">
              <a:lnSpc>
                <a:spcPts val="2770"/>
              </a:lnSpc>
              <a:buNone/>
            </a:pPr>
            <a:endParaRPr lang="en-US" sz="1730" dirty="0"/>
          </a:p>
        </p:txBody>
      </p:sp>
    </p:spTree>
  </p:cSld>
  <p:clrMapOvr>
    <a:masterClrMapping/>
  </p:clrMapOvr>
</p:sld>
</file>

<file path=ppt/tags/tag1.xml><?xml version="1.0" encoding="utf-8"?>
<p:tagLst xmlns:p="http://schemas.openxmlformats.org/presentationml/2006/main">
  <p:tag name="KSO_WM_DIAGRAM_VIRTUALLY_FRAME" val="{&quot;height&quot;:370.05,&quot;left&quot;:160.47188976377953,&quot;top&quot;:190.64062992125986,&quot;width&quot;:831.056220472441}"/>
</p:tagLst>
</file>

<file path=ppt/tags/tag10.xml><?xml version="1.0" encoding="utf-8"?>
<p:tagLst xmlns:p="http://schemas.openxmlformats.org/presentationml/2006/main">
  <p:tag name="KSO_WM_DIAGRAM_VIRTUALLY_FRAME" val="{&quot;height&quot;:370.05,&quot;left&quot;:160.47188976377953,&quot;top&quot;:190.64062992125986,&quot;width&quot;:831.056220472441}"/>
</p:tagLst>
</file>

<file path=ppt/tags/tag11.xml><?xml version="1.0" encoding="utf-8"?>
<p:tagLst xmlns:p="http://schemas.openxmlformats.org/presentationml/2006/main">
  <p:tag name="KSO_WM_DIAGRAM_VIRTUALLY_FRAME" val="{&quot;height&quot;:370.05,&quot;left&quot;:160.47188976377953,&quot;top&quot;:190.64062992125986,&quot;width&quot;:831.056220472441}"/>
</p:tagLst>
</file>

<file path=ppt/tags/tag12.xml><?xml version="1.0" encoding="utf-8"?>
<p:tagLst xmlns:p="http://schemas.openxmlformats.org/presentationml/2006/main">
  <p:tag name="KSO_WM_DIAGRAM_VIRTUALLY_FRAME" val="{&quot;height&quot;:370.05,&quot;left&quot;:160.47188976377953,&quot;top&quot;:190.64062992125986,&quot;width&quot;:831.056220472441}"/>
</p:tagLst>
</file>

<file path=ppt/tags/tag13.xml><?xml version="1.0" encoding="utf-8"?>
<p:tagLst xmlns:p="http://schemas.openxmlformats.org/presentationml/2006/main">
  <p:tag name="KSO_WM_DIAGRAM_VIRTUALLY_FRAME" val="{&quot;height&quot;:370.05,&quot;left&quot;:160.47188976377953,&quot;top&quot;:190.64062992125986,&quot;width&quot;:831.056220472441}"/>
</p:tagLst>
</file>

<file path=ppt/tags/tag14.xml><?xml version="1.0" encoding="utf-8"?>
<p:tagLst xmlns:p="http://schemas.openxmlformats.org/presentationml/2006/main">
  <p:tag name="KSO_WM_DIAGRAM_VIRTUALLY_FRAME" val="{&quot;height&quot;:370.05,&quot;left&quot;:160.47188976377953,&quot;top&quot;:190.64062992125986,&quot;width&quot;:831.056220472441}"/>
</p:tagLst>
</file>

<file path=ppt/tags/tag15.xml><?xml version="1.0" encoding="utf-8"?>
<p:tagLst xmlns:p="http://schemas.openxmlformats.org/presentationml/2006/main">
  <p:tag name="KSO_WM_DIAGRAM_VIRTUALLY_FRAME" val="{&quot;height&quot;:370.05,&quot;left&quot;:160.47188976377953,&quot;top&quot;:190.64062992125986,&quot;width&quot;:831.056220472441}"/>
</p:tagLst>
</file>

<file path=ppt/tags/tag16.xml><?xml version="1.0" encoding="utf-8"?>
<p:tagLst xmlns:p="http://schemas.openxmlformats.org/presentationml/2006/main">
  <p:tag name="KSO_WM_DIAGRAM_VIRTUALLY_FRAME" val="{&quot;height&quot;:370.05,&quot;left&quot;:160.47188976377953,&quot;top&quot;:190.64062992125986,&quot;width&quot;:831.056220472441}"/>
</p:tagLst>
</file>

<file path=ppt/tags/tag17.xml><?xml version="1.0" encoding="utf-8"?>
<p:tagLst xmlns:p="http://schemas.openxmlformats.org/presentationml/2006/main">
  <p:tag name="KSO_WM_DIAGRAM_VIRTUALLY_FRAME" val="{&quot;height&quot;:324.6750393700787,&quot;left&quot;:160.47188976377953,&quot;top&quot;:202.99685039370078,&quot;width&quot;:832.8374803149607}"/>
</p:tagLst>
</file>

<file path=ppt/tags/tag18.xml><?xml version="1.0" encoding="utf-8"?>
<p:tagLst xmlns:p="http://schemas.openxmlformats.org/presentationml/2006/main">
  <p:tag name="KSO_WM_DIAGRAM_VIRTUALLY_FRAME" val="{&quot;height&quot;:324.6750393700787,&quot;left&quot;:160.47188976377953,&quot;top&quot;:202.99685039370078,&quot;width&quot;:832.8374803149607}"/>
</p:tagLst>
</file>

<file path=ppt/tags/tag19.xml><?xml version="1.0" encoding="utf-8"?>
<p:tagLst xmlns:p="http://schemas.openxmlformats.org/presentationml/2006/main">
  <p:tag name="KSO_WM_DIAGRAM_VIRTUALLY_FRAME" val="{&quot;height&quot;:324.6750393700787,&quot;left&quot;:160.47188976377953,&quot;top&quot;:202.99685039370078,&quot;width&quot;:832.8374803149607}"/>
</p:tagLst>
</file>

<file path=ppt/tags/tag2.xml><?xml version="1.0" encoding="utf-8"?>
<p:tagLst xmlns:p="http://schemas.openxmlformats.org/presentationml/2006/main">
  <p:tag name="KSO_WM_DIAGRAM_VIRTUALLY_FRAME" val="{&quot;height&quot;:370.05,&quot;left&quot;:160.47188976377953,&quot;top&quot;:190.64062992125986,&quot;width&quot;:831.056220472441}"/>
</p:tagLst>
</file>

<file path=ppt/tags/tag20.xml><?xml version="1.0" encoding="utf-8"?>
<p:tagLst xmlns:p="http://schemas.openxmlformats.org/presentationml/2006/main">
  <p:tag name="KSO_WM_DIAGRAM_VIRTUALLY_FRAME" val="{&quot;height&quot;:324.6750393700787,&quot;left&quot;:160.47188976377953,&quot;top&quot;:202.99685039370078,&quot;width&quot;:832.8374803149607}"/>
</p:tagLst>
</file>

<file path=ppt/tags/tag21.xml><?xml version="1.0" encoding="utf-8"?>
<p:tagLst xmlns:p="http://schemas.openxmlformats.org/presentationml/2006/main">
  <p:tag name="KSO_WM_DIAGRAM_VIRTUALLY_FRAME" val="{&quot;height&quot;:324.6750393700787,&quot;left&quot;:160.47188976377953,&quot;top&quot;:202.99685039370078,&quot;width&quot;:832.8374803149607}"/>
</p:tagLst>
</file>

<file path=ppt/tags/tag22.xml><?xml version="1.0" encoding="utf-8"?>
<p:tagLst xmlns:p="http://schemas.openxmlformats.org/presentationml/2006/main">
  <p:tag name="KSO_WM_DIAGRAM_VIRTUALLY_FRAME" val="{&quot;height&quot;:324.6750393700787,&quot;left&quot;:160.47188976377953,&quot;top&quot;:202.99685039370078,&quot;width&quot;:832.8374803149607}"/>
</p:tagLst>
</file>

<file path=ppt/tags/tag23.xml><?xml version="1.0" encoding="utf-8"?>
<p:tagLst xmlns:p="http://schemas.openxmlformats.org/presentationml/2006/main">
  <p:tag name="KSO_WM_DIAGRAM_VIRTUALLY_FRAME" val="{&quot;height&quot;:324.6750393700787,&quot;left&quot;:160.47188976377953,&quot;top&quot;:202.99685039370078,&quot;width&quot;:832.8374803149607}"/>
</p:tagLst>
</file>

<file path=ppt/tags/tag24.xml><?xml version="1.0" encoding="utf-8"?>
<p:tagLst xmlns:p="http://schemas.openxmlformats.org/presentationml/2006/main">
  <p:tag name="KSO_WM_DIAGRAM_VIRTUALLY_FRAME" val="{&quot;height&quot;:324.6750393700787,&quot;left&quot;:160.47188976377953,&quot;top&quot;:202.99685039370078,&quot;width&quot;:832.8374803149607}"/>
</p:tagLst>
</file>

<file path=ppt/tags/tag25.xml><?xml version="1.0" encoding="utf-8"?>
<p:tagLst xmlns:p="http://schemas.openxmlformats.org/presentationml/2006/main">
  <p:tag name="commondata" val="eyJoZGlkIjoiODg5ODFiZGEyNTlhMzhjNTVkMzAyMDI1MzA4MWJhOTUifQ=="/>
</p:tagLst>
</file>

<file path=ppt/tags/tag3.xml><?xml version="1.0" encoding="utf-8"?>
<p:tagLst xmlns:p="http://schemas.openxmlformats.org/presentationml/2006/main">
  <p:tag name="KSO_WM_DIAGRAM_VIRTUALLY_FRAME" val="{&quot;height&quot;:370.05,&quot;left&quot;:160.47188976377953,&quot;top&quot;:190.64062992125986,&quot;width&quot;:831.056220472441}"/>
</p:tagLst>
</file>

<file path=ppt/tags/tag4.xml><?xml version="1.0" encoding="utf-8"?>
<p:tagLst xmlns:p="http://schemas.openxmlformats.org/presentationml/2006/main">
  <p:tag name="KSO_WM_DIAGRAM_VIRTUALLY_FRAME" val="{&quot;height&quot;:370.05,&quot;left&quot;:160.47188976377953,&quot;top&quot;:190.64062992125986,&quot;width&quot;:831.056220472441}"/>
</p:tagLst>
</file>

<file path=ppt/tags/tag5.xml><?xml version="1.0" encoding="utf-8"?>
<p:tagLst xmlns:p="http://schemas.openxmlformats.org/presentationml/2006/main">
  <p:tag name="KSO_WM_DIAGRAM_VIRTUALLY_FRAME" val="{&quot;height&quot;:370.05,&quot;left&quot;:160.47188976377953,&quot;top&quot;:190.64062992125986,&quot;width&quot;:831.056220472441}"/>
</p:tagLst>
</file>

<file path=ppt/tags/tag6.xml><?xml version="1.0" encoding="utf-8"?>
<p:tagLst xmlns:p="http://schemas.openxmlformats.org/presentationml/2006/main">
  <p:tag name="KSO_WM_DIAGRAM_VIRTUALLY_FRAME" val="{&quot;height&quot;:370.05,&quot;left&quot;:160.47188976377953,&quot;top&quot;:190.64062992125986,&quot;width&quot;:831.056220472441}"/>
</p:tagLst>
</file>

<file path=ppt/tags/tag7.xml><?xml version="1.0" encoding="utf-8"?>
<p:tagLst xmlns:p="http://schemas.openxmlformats.org/presentationml/2006/main">
  <p:tag name="KSO_WM_DIAGRAM_VIRTUALLY_FRAME" val="{&quot;height&quot;:370.05,&quot;left&quot;:160.47188976377953,&quot;top&quot;:190.64062992125986,&quot;width&quot;:831.056220472441}"/>
</p:tagLst>
</file>

<file path=ppt/tags/tag8.xml><?xml version="1.0" encoding="utf-8"?>
<p:tagLst xmlns:p="http://schemas.openxmlformats.org/presentationml/2006/main">
  <p:tag name="KSO_WM_DIAGRAM_VIRTUALLY_FRAME" val="{&quot;height&quot;:370.05,&quot;left&quot;:160.47188976377953,&quot;top&quot;:190.64062992125986,&quot;width&quot;:831.056220472441}"/>
</p:tagLst>
</file>

<file path=ppt/tags/tag9.xml><?xml version="1.0" encoding="utf-8"?>
<p:tagLst xmlns:p="http://schemas.openxmlformats.org/presentationml/2006/main">
  <p:tag name="KSO_WM_DIAGRAM_VIRTUALLY_FRAME" val="{&quot;height&quot;:370.05,&quot;left&quot;:160.47188976377953,&quot;top&quot;:190.64062992125986,&quot;width&quot;:831.0562204724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6042</Words>
  <Application>WPS 演示</Application>
  <PresentationFormat>On-screen Show (16:9)</PresentationFormat>
  <Paragraphs>134</Paragraphs>
  <Slides>12</Slides>
  <Notes>12</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12</vt:i4>
      </vt:variant>
    </vt:vector>
  </HeadingPairs>
  <TitlesOfParts>
    <vt:vector size="31" baseType="lpstr">
      <vt:lpstr>Arial</vt:lpstr>
      <vt:lpstr>宋体</vt:lpstr>
      <vt:lpstr>Wingdings</vt:lpstr>
      <vt:lpstr>Merriweather</vt:lpstr>
      <vt:lpstr>Segoe Print</vt:lpstr>
      <vt:lpstr>Merriweather</vt:lpstr>
      <vt:lpstr>Merriweather</vt:lpstr>
      <vt:lpstr>Open Sans</vt:lpstr>
      <vt:lpstr>Open Sans</vt:lpstr>
      <vt:lpstr>Open Sans</vt:lpstr>
      <vt:lpstr>Calibri</vt:lpstr>
      <vt:lpstr>微软雅黑</vt:lpstr>
      <vt:lpstr>Arial Unicode MS</vt:lpstr>
      <vt:lpstr>等线</vt:lpstr>
      <vt:lpstr>MingLiU-ExtB</vt:lpstr>
      <vt:lpstr>仿宋</vt:lpstr>
      <vt:lpstr>Wonder Arial</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Beck Peng</cp:lastModifiedBy>
  <cp:revision>2</cp:revision>
  <dcterms:created xsi:type="dcterms:W3CDTF">2024-04-21T09:18:00Z</dcterms:created>
  <dcterms:modified xsi:type="dcterms:W3CDTF">2024-04-21T09:26:00Z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5DD9307045C34A49AFDF00DC27937BF3_12</vt:lpwstr>
  </property>
  <property fmtid="{D5CDD505-2E9C-101B-9397-08002B2CF9AE}" pid="3" name="KSOProductBuildVer">
    <vt:lpwstr>2052-12.1.0.16729</vt:lpwstr>
  </property>
</Properties>
</file>