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2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500"/>
    <a:srgbClr val="E8D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0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6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3A5A86-9078-45E0-BA6C-0E60C8005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3EFBE8-9066-4040-87DA-831F2EC15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6B1EF6-3EA0-404D-A6CF-BECB57EB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E804C-E445-4056-BB50-C3EB8509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8E6B16-F073-4FB6-B431-888CAF2C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82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1D5BDE-3393-458B-B3FB-AF8D631B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2E47B98-C32B-4B44-841D-349DCA5AB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ACC1DD-C4A2-4C53-B640-43EDF7884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EE1AE8-79C8-48AB-8ABD-5D5CEA04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1AC440-4DED-486B-8484-1E2A94DA3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32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0C34BD-4185-46E6-BDD0-3B367861C6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36FDE11-D883-4DFB-9D3D-DF77E421A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10C083-45CF-4BCD-9F58-4A9B93D5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5A22E9-1B27-480B-AD49-2082FB472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051D31-4581-4601-9470-DCFF607A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01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FD8AB-E3D7-4585-85A3-F92BAE96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710BD98-4A11-4185-A1F8-0C510E7EB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F13CFE-2ABC-4986-BCBE-28C16F2A8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5E8104-046C-4D51-93BE-18161B37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C6259C-D66B-485B-B921-5C7BAF72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01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121EE-BC45-405F-9B7A-25BD742B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7AEDEB-3A69-4908-BC22-7FB8F269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68E341-AA03-40CE-861E-39D007DF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E5723E-D6F8-4677-89CB-D387B9549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F3B32B-16A8-489C-8B13-F7AA5E0F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52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BE6B30-664E-45DD-9895-2EB6EDD7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D32FF2-FC9D-4B63-805A-AFAA23A2E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CC80E0-77B6-4F28-A09A-78C661324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CA69C8-7364-4DFF-AAAC-9D0BE78C4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43F52B-680E-4D91-914A-301E5F958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1D7FC9-1847-4EB0-BF78-62BDFC948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88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650C28-36BE-4369-B617-97E393126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8E239A2-ADAC-422D-9C96-78A470DED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17F005A-B249-4357-8477-16F484E30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231F83D-77DB-4F37-85E5-5BE9B4016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59C289-A08B-4439-B58C-1AF0FACC83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603E0C7-C706-4A7A-B2CC-CE3C6EA46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29C03B9-AD06-46DB-892C-52D6CF779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6E2385D-D059-47CD-9DB7-647CB3A23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94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5F8D55-AA16-4884-B253-5F66DE872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AF8777C-9F56-4BC2-B8DC-8076D324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DB9C96A-29C2-45E3-A01A-2DDE31095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0EAA5F8-B15C-447E-BBED-95376E5E1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24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415C8E6-8E9F-44E7-BA5C-93E05D3E9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A3C2B37-344C-4934-91DB-A776DCEAD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FF82B68-1CE9-4B41-A613-E3AAD3EE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19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9F819-7082-4200-A123-1E8F6A31A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EBF631-34E1-4D7F-A22D-9B431CBA4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ECC2D66-1224-437A-A5A7-3D5726B4A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403D48-FC95-42C3-8577-4787B70C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2F4BCA-68C9-4D7B-A2DB-FFEEED852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73095C-0DE3-4241-B6FD-A2F98DAD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17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53A6FA-2C19-4D38-9967-CE1AA7C3C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3132447-D136-4E1D-9E79-70FBAE36A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F0C1F71-245B-487D-AA13-B14DA76D1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DFBA7D3-1E8B-4BAC-8125-DC7EF70F4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AE262BE-B311-4941-92E1-2B321754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987F58-52CC-48EB-A621-03CB2568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45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BE77A28-6FCF-4F6B-9093-8FA75DEF2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1DECC8-9935-4CEC-B155-5B4A4B4B2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E7E04A-6D3C-4E57-93A8-8A34D2C971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BA785-ACF5-4322-AAEA-F513BF43F509}" type="datetimeFigureOut">
              <a:rPr lang="pt-BR" smtClean="0"/>
              <a:t>09/06/2023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44BED8-F475-4EDF-A10B-6B71630FB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E297D-4A7C-4789-BBA1-12182EA5C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4C7DA-BD84-4247-A758-9F9544A4A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46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thadesign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thadesign.com.b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thadesign.com.b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D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0B9647BB-256F-4293-B712-9AAB9D481F29}"/>
              </a:ext>
            </a:extLst>
          </p:cNvPr>
          <p:cNvSpPr txBox="1"/>
          <p:nvPr/>
        </p:nvSpPr>
        <p:spPr>
          <a:xfrm>
            <a:off x="1059832" y="1439941"/>
            <a:ext cx="7433379" cy="3609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500" b="1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TRILHA DA PROPOSIÇÃO DE VALOR</a:t>
            </a:r>
            <a:endParaRPr sz="7500" b="1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pic>
        <p:nvPicPr>
          <p:cNvPr id="11" name="Imagem 10">
            <a:hlinkClick r:id="rId2"/>
            <a:extLst>
              <a:ext uri="{FF2B5EF4-FFF2-40B4-BE49-F238E27FC236}">
                <a16:creationId xmlns:a16="http://schemas.microsoft.com/office/drawing/2014/main" id="{FD796793-1FE4-4DF8-BCE7-E50626954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434" y="5254099"/>
            <a:ext cx="2663908" cy="123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1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48E86E94-EDEB-42CB-ACF4-52D924F9A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8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99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Quais são os impactos positivos para o negócio?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Abertura de novos segmentos de mercado; Imagem da responsabilidade social da marca.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1" name="Google Shape;79;p13">
            <a:extLst>
              <a:ext uri="{FF2B5EF4-FFF2-40B4-BE49-F238E27FC236}">
                <a16:creationId xmlns:a16="http://schemas.microsoft.com/office/drawing/2014/main" id="{3D14BC09-17C7-4C7E-B069-5D583568DA0D}"/>
              </a:ext>
            </a:extLst>
          </p:cNvPr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9973162" y="214091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6503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48E86E94-EDEB-42CB-ACF4-52D924F9A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9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99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Quais recursos utilizaremos para entregar valor?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Abertura de nova cadeia logística, contratação e capacitação de revendedoras locais.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2" name="Google Shape;85;p13">
            <a:extLst>
              <a:ext uri="{FF2B5EF4-FFF2-40B4-BE49-F238E27FC236}">
                <a16:creationId xmlns:a16="http://schemas.microsoft.com/office/drawing/2014/main" id="{9B977293-C466-43DF-B5B8-45FC06FB561C}"/>
              </a:ext>
            </a:extLst>
          </p:cNvPr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9985286" y="24713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8366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48E86E94-EDEB-42CB-ACF4-52D924F9A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87760" y="599555"/>
            <a:ext cx="1905000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10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99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Como sustentaremos o negócio?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Campanhas de conscientização, parcerias com ONGs e agentes locais, branding social. 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2" name="Google Shape;84;p13">
            <a:extLst>
              <a:ext uri="{FF2B5EF4-FFF2-40B4-BE49-F238E27FC236}">
                <a16:creationId xmlns:a16="http://schemas.microsoft.com/office/drawing/2014/main" id="{03851B85-BB2D-44C3-BE9F-A0370A7CE1E8}"/>
              </a:ext>
            </a:extLst>
          </p:cNvPr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9985286" y="214091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5894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0B9647BB-256F-4293-B712-9AAB9D481F29}"/>
              </a:ext>
            </a:extLst>
          </p:cNvPr>
          <p:cNvSpPr txBox="1"/>
          <p:nvPr/>
        </p:nvSpPr>
        <p:spPr>
          <a:xfrm>
            <a:off x="1051594" y="953908"/>
            <a:ext cx="7433379" cy="2475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b="1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Quer mais ferramentas criativas e estratégicas como essa?</a:t>
            </a:r>
            <a:endParaRPr sz="4500" b="1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pic>
        <p:nvPicPr>
          <p:cNvPr id="11" name="Imagem 10">
            <a:hlinkClick r:id="rId2"/>
            <a:extLst>
              <a:ext uri="{FF2B5EF4-FFF2-40B4-BE49-F238E27FC236}">
                <a16:creationId xmlns:a16="http://schemas.microsoft.com/office/drawing/2014/main" id="{FD796793-1FE4-4DF8-BCE7-E50626954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434" y="5254099"/>
            <a:ext cx="2663908" cy="1233291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6B29B487-5B1E-477A-8318-6D921C45FFCE}"/>
              </a:ext>
            </a:extLst>
          </p:cNvPr>
          <p:cNvSpPr txBox="1"/>
          <p:nvPr/>
        </p:nvSpPr>
        <p:spPr>
          <a:xfrm>
            <a:off x="1051594" y="4362343"/>
            <a:ext cx="7433379" cy="1783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Acesse nosso site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3200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rgbClr val="FC5500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www.berthadesign.com.br</a:t>
            </a:r>
            <a:endParaRPr sz="3200" dirty="0">
              <a:solidFill>
                <a:srgbClr val="FC5500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378279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6;p13">
            <a:extLst>
              <a:ext uri="{FF2B5EF4-FFF2-40B4-BE49-F238E27FC236}">
                <a16:creationId xmlns:a16="http://schemas.microsoft.com/office/drawing/2014/main" id="{AF90CA7F-2B4A-4463-8C79-135F31FF5D6F}"/>
              </a:ext>
            </a:extLst>
          </p:cNvPr>
          <p:cNvSpPr txBox="1"/>
          <p:nvPr/>
        </p:nvSpPr>
        <p:spPr>
          <a:xfrm>
            <a:off x="895624" y="3825033"/>
            <a:ext cx="7333976" cy="1888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rgbClr val="FC5500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Instruções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Preencha cada slide a seguir, junto com sua equipe. Tente ser objetivo e específico, evitando respostas genéricas e superficiais. Lembre-se, esta ferramenta é um registro e pode ser utilizada por muitas pessoas no futuro. Por isso, evite colocar muitas informações em cada slide, para que não haja risco de falta de clareza.</a:t>
            </a:r>
            <a:endParaRPr sz="1000" i="1" dirty="0">
              <a:solidFill>
                <a:srgbClr val="666666"/>
              </a:solidFill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6" name="Imagem 5">
            <a:hlinkClick r:id="rId2"/>
            <a:extLst>
              <a:ext uri="{FF2B5EF4-FFF2-40B4-BE49-F238E27FC236}">
                <a16:creationId xmlns:a16="http://schemas.microsoft.com/office/drawing/2014/main" id="{219A6189-3F0D-4815-9031-5471AE99E5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904" y="5042142"/>
            <a:ext cx="2571394" cy="119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1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6895312" cy="68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Qual é o público-alvo? Há mais de um?</a:t>
            </a:r>
            <a:endParaRPr sz="2000" b="1" dirty="0">
              <a:solidFill>
                <a:srgbClr val="666666"/>
              </a:solidFill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Mulheres idosas, moradoras da zona rural.</a:t>
            </a:r>
            <a:endParaRPr sz="2000" i="1" dirty="0">
              <a:solidFill>
                <a:srgbClr val="666666"/>
              </a:solidFill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7" name="Google Shape;83;p13">
            <a:extLst>
              <a:ext uri="{FF2B5EF4-FFF2-40B4-BE49-F238E27FC236}">
                <a16:creationId xmlns:a16="http://schemas.microsoft.com/office/drawing/2014/main" id="{86363DA6-2E53-4DBE-A87C-06E44D0807A5}"/>
              </a:ext>
            </a:extLst>
          </p:cNvPr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9985286" y="135535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67;p13">
            <a:extLst>
              <a:ext uri="{FF2B5EF4-FFF2-40B4-BE49-F238E27FC236}">
                <a16:creationId xmlns:a16="http://schemas.microsoft.com/office/drawing/2014/main" id="{FFEC40EC-D25F-44BF-A71D-09B6BCDE0C2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1" name="Imagem 10">
            <a:hlinkClick r:id="rId3"/>
            <a:extLst>
              <a:ext uri="{FF2B5EF4-FFF2-40B4-BE49-F238E27FC236}">
                <a16:creationId xmlns:a16="http://schemas.microsoft.com/office/drawing/2014/main" id="{02CD4548-36B4-44E4-8B39-EE16C0BC87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1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2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1303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Qual é a necessidade do público-alvo? O que descobriram em suas pesquisas?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Baixa autoestima devido à falta de cuidados pessoais ao longo da vida.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2" name="Google Shape;82;p13">
            <a:extLst>
              <a:ext uri="{FF2B5EF4-FFF2-40B4-BE49-F238E27FC236}">
                <a16:creationId xmlns:a16="http://schemas.microsoft.com/office/drawing/2014/main" id="{5A440908-822E-48F4-B04E-0E65FD973B18}"/>
              </a:ext>
            </a:extLst>
          </p:cNvPr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9985286" y="306025"/>
            <a:ext cx="19050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m 12">
            <a:hlinkClick r:id="rId3"/>
            <a:extLst>
              <a:ext uri="{FF2B5EF4-FFF2-40B4-BE49-F238E27FC236}">
                <a16:creationId xmlns:a16="http://schemas.microsoft.com/office/drawing/2014/main" id="{97AE8262-FA24-4850-B4D2-5A09437C7A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5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3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99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Qual é a maior oportunidade para o negócio?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Humanização da marca; Fortalecimento do propósito da empresa.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1" name="Google Shape;127;p13">
            <a:extLst>
              <a:ext uri="{FF2B5EF4-FFF2-40B4-BE49-F238E27FC236}">
                <a16:creationId xmlns:a16="http://schemas.microsoft.com/office/drawing/2014/main" id="{FB2B0FA7-9EF8-4F2C-98D2-730DF0C2509A}"/>
              </a:ext>
            </a:extLst>
          </p:cNvPr>
          <p:cNvPicPr preferRelativeResize="0"/>
          <p:nvPr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9985286" y="247135"/>
            <a:ext cx="19050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m 12">
            <a:hlinkClick r:id="rId3"/>
            <a:extLst>
              <a:ext uri="{FF2B5EF4-FFF2-40B4-BE49-F238E27FC236}">
                <a16:creationId xmlns:a16="http://schemas.microsoft.com/office/drawing/2014/main" id="{C0FC4E96-A5B9-46DC-9B36-BFAA2BE5CA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80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48E86E94-EDEB-42CB-ACF4-52D924F9A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4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68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Onde nós competimos? Em que mercado?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Segmento de estética e beleza para a terceira idade.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2" name="Google Shape;77;p13">
            <a:extLst>
              <a:ext uri="{FF2B5EF4-FFF2-40B4-BE49-F238E27FC236}">
                <a16:creationId xmlns:a16="http://schemas.microsoft.com/office/drawing/2014/main" id="{DCB2C79F-C889-42A6-871E-EFE759A5FC6F}"/>
              </a:ext>
            </a:extLst>
          </p:cNvPr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10114006" y="24713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56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48E86E94-EDEB-42CB-ACF4-52D924F9A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5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99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Qual é o valor exclusivo que estamos entregando?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Proteção contra o sol de baixo custo, com hidratação profunda e fragrância refrescante.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5" name="Google Shape;78;p13">
            <a:extLst>
              <a:ext uri="{FF2B5EF4-FFF2-40B4-BE49-F238E27FC236}">
                <a16:creationId xmlns:a16="http://schemas.microsoft.com/office/drawing/2014/main" id="{27679EEF-82C6-4C0A-B2E3-7D8B1408AA19}"/>
              </a:ext>
            </a:extLst>
          </p:cNvPr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9973162" y="214091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210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48E86E94-EDEB-42CB-ACF4-52D924F9A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6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99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Em que a solução se diferencia da concorrência?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Os protetores solares mais acessíveis não hidratam e não têm cheiro de perfume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2" name="Google Shape;81;p13">
            <a:extLst>
              <a:ext uri="{FF2B5EF4-FFF2-40B4-BE49-F238E27FC236}">
                <a16:creationId xmlns:a16="http://schemas.microsoft.com/office/drawing/2014/main" id="{32812994-419D-4639-B31D-8E6B0B25A087}"/>
              </a:ext>
            </a:extLst>
          </p:cNvPr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9985286" y="24713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410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hlinkClick r:id="rId2"/>
            <a:extLst>
              <a:ext uri="{FF2B5EF4-FFF2-40B4-BE49-F238E27FC236}">
                <a16:creationId xmlns:a16="http://schemas.microsoft.com/office/drawing/2014/main" id="{48E86E94-EDEB-42CB-ACF4-52D924F9A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CF13E17C-1F72-41B6-9541-4DC7C34E199C}"/>
              </a:ext>
            </a:extLst>
          </p:cNvPr>
          <p:cNvSpPr/>
          <p:nvPr/>
        </p:nvSpPr>
        <p:spPr>
          <a:xfrm>
            <a:off x="301714" y="599555"/>
            <a:ext cx="1691046" cy="155258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1075" tIns="51075" rIns="51075" bIns="51075" anchor="ctr" anchorCtr="0">
            <a:noAutofit/>
          </a:bodyPr>
          <a:lstStyle/>
          <a:p>
            <a:pPr marL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0" b="1" dirty="0">
                <a:solidFill>
                  <a:srgbClr val="D9D9D9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7</a:t>
            </a:r>
            <a:endParaRPr sz="10500" b="1" dirty="0">
              <a:solidFill>
                <a:srgbClr val="D9D9D9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sp>
        <p:nvSpPr>
          <p:cNvPr id="6" name="Google Shape;67;p13">
            <a:extLst>
              <a:ext uri="{FF2B5EF4-FFF2-40B4-BE49-F238E27FC236}">
                <a16:creationId xmlns:a16="http://schemas.microsoft.com/office/drawing/2014/main" id="{64BEC7BD-3CE9-411E-A3A8-C1E23923D742}"/>
              </a:ext>
            </a:extLst>
          </p:cNvPr>
          <p:cNvSpPr txBox="1"/>
          <p:nvPr/>
        </p:nvSpPr>
        <p:spPr>
          <a:xfrm>
            <a:off x="1992760" y="879463"/>
            <a:ext cx="7241856" cy="99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Que benefícios a solução trará para o usuário?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Ex.: Proteção da pele; Aumento da autoestima; Tratamento para pele ressecada.</a:t>
            </a: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6BA65713-7FC7-47C6-8759-1ABD7E7FBD04}"/>
              </a:ext>
            </a:extLst>
          </p:cNvPr>
          <p:cNvSpPr txBox="1"/>
          <p:nvPr/>
        </p:nvSpPr>
        <p:spPr>
          <a:xfrm>
            <a:off x="1992760" y="2598204"/>
            <a:ext cx="6895312" cy="44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Digite sua resposta aqui...</a:t>
            </a:r>
            <a:endParaRPr sz="2400" i="1" dirty="0"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12" name="Google Shape;80;p13">
            <a:extLst>
              <a:ext uri="{FF2B5EF4-FFF2-40B4-BE49-F238E27FC236}">
                <a16:creationId xmlns:a16="http://schemas.microsoft.com/office/drawing/2014/main" id="{45CD4A80-ABD8-4B81-AA93-0B279060FC53}"/>
              </a:ext>
            </a:extLst>
          </p:cNvPr>
          <p:cNvPicPr preferRelativeResize="0"/>
          <p:nvPr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9973162" y="214091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2561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378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Claudio Boni</dc:creator>
  <cp:lastModifiedBy>Claudio Boni</cp:lastModifiedBy>
  <cp:revision>2</cp:revision>
  <dcterms:created xsi:type="dcterms:W3CDTF">2023-06-09T22:36:05Z</dcterms:created>
  <dcterms:modified xsi:type="dcterms:W3CDTF">2023-06-09T22:47:21Z</dcterms:modified>
</cp:coreProperties>
</file>