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346" r:id="rId4"/>
    <p:sldId id="347" r:id="rId5"/>
    <p:sldId id="268" r:id="rId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udio Boni" initials="CB" lastIdx="8" clrIdx="0">
    <p:extLst>
      <p:ext uri="{19B8F6BF-5375-455C-9EA6-DF929625EA0E}">
        <p15:presenceInfo xmlns:p15="http://schemas.microsoft.com/office/powerpoint/2012/main" userId="Claudio Bo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E8DDEB"/>
    <a:srgbClr val="FC5500"/>
    <a:srgbClr val="FF0066"/>
    <a:srgbClr val="92F2F0"/>
    <a:srgbClr val="FF99FF"/>
    <a:srgbClr val="99FF66"/>
    <a:srgbClr val="4DD3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6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6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C879D0-8A9E-4CC0-B134-3541EA285D6C}" type="datetimeFigureOut">
              <a:rPr lang="pt-BR" smtClean="0"/>
              <a:t>11/06/2023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550DBE-87E1-43D2-8456-991CDAE54B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853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29161c329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29161c329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87279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29161c329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29161c329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1711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0B0F0"/>
                </a:solidFill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B0F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11/06/2023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5760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11/06/2023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355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11/06/2023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1650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11/06/2023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920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11/06/2023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056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11/06/2023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1189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11/06/2023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1525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11/06/2023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265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11/06/2023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875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11/06/2023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560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9778B-EE35-43C7-B04A-1E6D1BDE1BA7}" type="datetimeFigureOut">
              <a:rPr lang="pt-BR" smtClean="0"/>
              <a:t>11/06/2023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4895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9778B-EE35-43C7-B04A-1E6D1BDE1BA7}" type="datetimeFigureOut">
              <a:rPr lang="pt-BR" smtClean="0"/>
              <a:t>11/06/2023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6BA6A-8707-44DE-85FB-374FDF9F785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7449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thadesign.com.br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erthadesign.com.br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erthadesign.com.br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8DD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4;p13">
            <a:extLst>
              <a:ext uri="{FF2B5EF4-FFF2-40B4-BE49-F238E27FC236}">
                <a16:creationId xmlns:a16="http://schemas.microsoft.com/office/drawing/2014/main" id="{0B9647BB-256F-4293-B712-9AAB9D481F29}"/>
              </a:ext>
            </a:extLst>
          </p:cNvPr>
          <p:cNvSpPr txBox="1"/>
          <p:nvPr/>
        </p:nvSpPr>
        <p:spPr>
          <a:xfrm>
            <a:off x="1059832" y="1439941"/>
            <a:ext cx="8273638" cy="3609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725" tIns="129725" rIns="129725" bIns="1297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500" b="1" dirty="0">
                <a:solidFill>
                  <a:srgbClr val="6A1C7C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CEPA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7500" b="1" dirty="0">
                <a:solidFill>
                  <a:srgbClr val="6A1C7C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Matriz de Aprendizado</a:t>
            </a:r>
            <a:endParaRPr sz="7500" b="1" dirty="0">
              <a:solidFill>
                <a:srgbClr val="6A1C7C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  <p:pic>
        <p:nvPicPr>
          <p:cNvPr id="11" name="Imagem 10">
            <a:hlinkClick r:id="rId2"/>
            <a:extLst>
              <a:ext uri="{FF2B5EF4-FFF2-40B4-BE49-F238E27FC236}">
                <a16:creationId xmlns:a16="http://schemas.microsoft.com/office/drawing/2014/main" id="{FD796793-1FE4-4DF8-BCE7-E506269543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434" y="5254099"/>
            <a:ext cx="2663908" cy="123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216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126;p13">
            <a:extLst>
              <a:ext uri="{FF2B5EF4-FFF2-40B4-BE49-F238E27FC236}">
                <a16:creationId xmlns:a16="http://schemas.microsoft.com/office/drawing/2014/main" id="{AF90CA7F-2B4A-4463-8C79-135F31FF5D6F}"/>
              </a:ext>
            </a:extLst>
          </p:cNvPr>
          <p:cNvSpPr txBox="1"/>
          <p:nvPr/>
        </p:nvSpPr>
        <p:spPr>
          <a:xfrm>
            <a:off x="895624" y="1409144"/>
            <a:ext cx="7333976" cy="4381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36000" rIns="36000" bIns="3600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 b="1" dirty="0">
                <a:solidFill>
                  <a:srgbClr val="FC5500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Instruções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Esta ferramenta é inspirada na Matriz KWL da professora norte-americana Donna </a:t>
            </a:r>
            <a:r>
              <a:rPr lang="pt-BR" dirty="0" err="1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Ogle</a:t>
            </a:r>
            <a:r>
              <a:rPr lang="pt-BR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, desenvolvida em 1986. Nós adaptamos essa ferramenta para a realidade dos nossos projetos. Ela pode ser empregada em qualquer contexto, mas recomendamos que não seja utilizada em projetos muito longos.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solidFill>
                <a:srgbClr val="666666"/>
              </a:solidFill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Utilizamos o Plano de Aprendizado no começo dos projetos, para melhorarmos nosso briefing e entender melhor o que já temos de informações e o que precisamos fazer para obter mais detalhes sobre o projeto. O plano é muito simples e dispensa longos tutoriais. Esperamos que vocês gostem e utilizem a ferramenta na prática.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dirty="0">
              <a:solidFill>
                <a:srgbClr val="666666"/>
              </a:solidFill>
              <a:latin typeface="Segoe UI" panose="020B0502040204020203" pitchFamily="34" charset="0"/>
              <a:ea typeface="Darker Grotesque Medium"/>
              <a:cs typeface="Segoe UI" panose="020B0502040204020203" pitchFamily="34" charset="0"/>
              <a:sym typeface="Darker Grotesque Mediu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Sugerimos que essa dinâmica seja feita em um quadro branco ou uma cartolina. Utilize </a:t>
            </a:r>
            <a:r>
              <a:rPr lang="pt-BR" b="1" dirty="0" err="1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post-its</a:t>
            </a:r>
            <a:r>
              <a:rPr lang="pt-BR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 para fazer as anotações.</a:t>
            </a:r>
          </a:p>
        </p:txBody>
      </p:sp>
      <p:pic>
        <p:nvPicPr>
          <p:cNvPr id="6" name="Imagem 5">
            <a:hlinkClick r:id="rId2"/>
            <a:extLst>
              <a:ext uri="{FF2B5EF4-FFF2-40B4-BE49-F238E27FC236}">
                <a16:creationId xmlns:a16="http://schemas.microsoft.com/office/drawing/2014/main" id="{219A6189-3F0D-4815-9031-5471AE99E5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2904" y="5042142"/>
            <a:ext cx="2571394" cy="1190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7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" name="Google Shape;57;p13"/>
          <p:cNvGraphicFramePr/>
          <p:nvPr>
            <p:extLst>
              <p:ext uri="{D42A27DB-BD31-4B8C-83A1-F6EECF244321}">
                <p14:modId xmlns:p14="http://schemas.microsoft.com/office/powerpoint/2010/main" val="533800050"/>
              </p:ext>
            </p:extLst>
          </p:nvPr>
        </p:nvGraphicFramePr>
        <p:xfrm>
          <a:off x="370703" y="1069487"/>
          <a:ext cx="11574162" cy="536426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938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1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8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436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rgbClr val="660066"/>
                          </a:solidFill>
                          <a:latin typeface="Segoe UI" panose="020B0502040204020203" pitchFamily="34" charset="0"/>
                          <a:ea typeface="Poppins"/>
                          <a:cs typeface="Segoe UI" panose="020B0502040204020203" pitchFamily="34" charset="0"/>
                          <a:sym typeface="Poppins"/>
                        </a:rPr>
                        <a:t>1. Conhecimento</a:t>
                      </a:r>
                      <a:endParaRPr sz="1400" b="1" dirty="0">
                        <a:solidFill>
                          <a:srgbClr val="660066"/>
                        </a:solidFill>
                        <a:latin typeface="Segoe UI" panose="020B0502040204020203" pitchFamily="34" charset="0"/>
                        <a:ea typeface="Poppins"/>
                        <a:cs typeface="Segoe UI" panose="020B0502040204020203" pitchFamily="34" charset="0"/>
                        <a:sym typeface="Poppins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Poppins"/>
                          <a:cs typeface="Segoe UI" panose="020B0502040204020203" pitchFamily="34" charset="0"/>
                          <a:sym typeface="Poppins"/>
                        </a:rPr>
                        <a:t>O que já sabemos?</a:t>
                      </a:r>
                      <a:endParaRPr sz="14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Poppins"/>
                        <a:cs typeface="Segoe UI" panose="020B0502040204020203" pitchFamily="34" charset="0"/>
                        <a:sym typeface="Poppins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rgbClr val="660066"/>
                          </a:solidFill>
                          <a:latin typeface="Segoe UI" panose="020B0502040204020203" pitchFamily="34" charset="0"/>
                          <a:ea typeface="Poppins"/>
                          <a:cs typeface="Segoe UI" panose="020B0502040204020203" pitchFamily="34" charset="0"/>
                          <a:sym typeface="Poppins"/>
                        </a:rPr>
                        <a:t>2. Exploração</a:t>
                      </a:r>
                      <a:endParaRPr sz="1400" b="1" dirty="0">
                        <a:solidFill>
                          <a:srgbClr val="660066"/>
                        </a:solidFill>
                        <a:latin typeface="Segoe UI" panose="020B0502040204020203" pitchFamily="34" charset="0"/>
                        <a:ea typeface="Poppins"/>
                        <a:cs typeface="Segoe UI" panose="020B0502040204020203" pitchFamily="34" charset="0"/>
                        <a:sym typeface="Poppins"/>
                      </a:endParaRPr>
                    </a:p>
                    <a:p>
                      <a:pPr marL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Poppins"/>
                          <a:cs typeface="Segoe UI" panose="020B0502040204020203" pitchFamily="34" charset="0"/>
                          <a:sym typeface="Poppins"/>
                        </a:rPr>
                        <a:t>O que precisamos saber?</a:t>
                      </a:r>
                      <a:endParaRPr sz="14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Poppins"/>
                        <a:cs typeface="Segoe UI" panose="020B0502040204020203" pitchFamily="34" charset="0"/>
                        <a:sym typeface="Poppins"/>
                      </a:endParaRPr>
                    </a:p>
                  </a:txBody>
                  <a:tcPr marL="121900" marR="121900" marT="121900" marB="121900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rgbClr val="660066"/>
                          </a:solidFill>
                          <a:latin typeface="Segoe UI" panose="020B0502040204020203" pitchFamily="34" charset="0"/>
                          <a:ea typeface="Poppins"/>
                          <a:cs typeface="Segoe UI" panose="020B0502040204020203" pitchFamily="34" charset="0"/>
                          <a:sym typeface="Poppins"/>
                        </a:rPr>
                        <a:t>3. Pesquisa</a:t>
                      </a:r>
                      <a:endParaRPr sz="1400" b="1" dirty="0">
                        <a:solidFill>
                          <a:srgbClr val="660066"/>
                        </a:solidFill>
                        <a:latin typeface="Segoe UI" panose="020B0502040204020203" pitchFamily="34" charset="0"/>
                        <a:ea typeface="Poppins"/>
                        <a:cs typeface="Segoe UI" panose="020B0502040204020203" pitchFamily="34" charset="0"/>
                        <a:sym typeface="Poppins"/>
                      </a:endParaRPr>
                    </a:p>
                    <a:p>
                      <a:pPr marL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Poppins"/>
                          <a:cs typeface="Segoe UI" panose="020B0502040204020203" pitchFamily="34" charset="0"/>
                          <a:sym typeface="Poppins"/>
                        </a:rPr>
                        <a:t>Como vamos saber?</a:t>
                      </a:r>
                      <a:endParaRPr sz="14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Poppins"/>
                        <a:cs typeface="Segoe UI" panose="020B0502040204020203" pitchFamily="34" charset="0"/>
                        <a:sym typeface="Poppins"/>
                      </a:endParaRPr>
                    </a:p>
                  </a:txBody>
                  <a:tcPr marL="121900" marR="121900" marT="121900" marB="121900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rgbClr val="660066"/>
                          </a:solidFill>
                          <a:latin typeface="Segoe UI" panose="020B0502040204020203" pitchFamily="34" charset="0"/>
                          <a:ea typeface="Poppins"/>
                          <a:cs typeface="Segoe UI" panose="020B0502040204020203" pitchFamily="34" charset="0"/>
                          <a:sym typeface="Poppins"/>
                        </a:rPr>
                        <a:t>4. Aprendizado</a:t>
                      </a:r>
                      <a:endParaRPr sz="1400" b="1" dirty="0">
                        <a:solidFill>
                          <a:srgbClr val="660066"/>
                        </a:solidFill>
                        <a:latin typeface="Segoe UI" panose="020B0502040204020203" pitchFamily="34" charset="0"/>
                        <a:ea typeface="Poppins"/>
                        <a:cs typeface="Segoe UI" panose="020B0502040204020203" pitchFamily="34" charset="0"/>
                        <a:sym typeface="Poppins"/>
                      </a:endParaRPr>
                    </a:p>
                    <a:p>
                      <a:pPr marL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Poppins"/>
                          <a:cs typeface="Segoe UI" panose="020B0502040204020203" pitchFamily="34" charset="0"/>
                          <a:sym typeface="Poppins"/>
                        </a:rPr>
                        <a:t>O que aprendemos?</a:t>
                      </a:r>
                      <a:endParaRPr sz="14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Poppins"/>
                        <a:cs typeface="Segoe UI" panose="020B0502040204020203" pitchFamily="34" charset="0"/>
                        <a:sym typeface="Poppins"/>
                      </a:endParaRPr>
                    </a:p>
                  </a:txBody>
                  <a:tcPr marL="121900" marR="121900" marT="121900" marB="121900" anchor="ctr"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989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rgbClr val="FC55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00" marR="121900" marT="121900" marB="12190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rgbClr val="FC55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00" marR="121900" marT="121900" marB="121900"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rgbClr val="FC55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00" marR="121900" marT="121900" marB="121900"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0" dirty="0">
                        <a:solidFill>
                          <a:srgbClr val="FC55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00" marR="121900" marT="121900" marB="121900"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C7EA4488-2E40-43FF-BAE5-B8D88B875857}"/>
              </a:ext>
            </a:extLst>
          </p:cNvPr>
          <p:cNvSpPr txBox="1"/>
          <p:nvPr/>
        </p:nvSpPr>
        <p:spPr>
          <a:xfrm>
            <a:off x="370703" y="239583"/>
            <a:ext cx="37976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Empresa:</a:t>
            </a:r>
            <a:endParaRPr lang="pt-BR" sz="1200" dirty="0"/>
          </a:p>
        </p:txBody>
      </p:sp>
      <p:pic>
        <p:nvPicPr>
          <p:cNvPr id="5" name="Imagem 4">
            <a:hlinkClick r:id="rId3"/>
            <a:extLst>
              <a:ext uri="{FF2B5EF4-FFF2-40B4-BE49-F238E27FC236}">
                <a16:creationId xmlns:a16="http://schemas.microsoft.com/office/drawing/2014/main" id="{57C5361C-57AD-472F-97F0-38DD440E4E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757" y="148940"/>
            <a:ext cx="1189336" cy="55061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55F4E23-92C2-4353-9880-E5476C03AA86}"/>
              </a:ext>
            </a:extLst>
          </p:cNvPr>
          <p:cNvSpPr txBox="1"/>
          <p:nvPr/>
        </p:nvSpPr>
        <p:spPr>
          <a:xfrm>
            <a:off x="374826" y="558495"/>
            <a:ext cx="252901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Data:</a:t>
            </a:r>
            <a:endParaRPr lang="pt-BR" sz="1200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4433ED3-75F6-4AEE-A4C8-327831CCC1AD}"/>
              </a:ext>
            </a:extLst>
          </p:cNvPr>
          <p:cNvSpPr txBox="1"/>
          <p:nvPr/>
        </p:nvSpPr>
        <p:spPr>
          <a:xfrm>
            <a:off x="4127157" y="239583"/>
            <a:ext cx="64914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Projeto:</a:t>
            </a:r>
            <a:endParaRPr lang="pt-BR" sz="1200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B53754F-2ADF-4647-A9C4-0D6C1BF111E4}"/>
              </a:ext>
            </a:extLst>
          </p:cNvPr>
          <p:cNvSpPr txBox="1"/>
          <p:nvPr/>
        </p:nvSpPr>
        <p:spPr>
          <a:xfrm>
            <a:off x="4127157" y="561058"/>
            <a:ext cx="64914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Equipe: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827730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" name="Google Shape;57;p13"/>
          <p:cNvGraphicFramePr/>
          <p:nvPr>
            <p:extLst>
              <p:ext uri="{D42A27DB-BD31-4B8C-83A1-F6EECF244321}">
                <p14:modId xmlns:p14="http://schemas.microsoft.com/office/powerpoint/2010/main" val="1548792220"/>
              </p:ext>
            </p:extLst>
          </p:nvPr>
        </p:nvGraphicFramePr>
        <p:xfrm>
          <a:off x="370703" y="1069487"/>
          <a:ext cx="11574162" cy="5364264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29388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1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684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84369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rgbClr val="660066"/>
                          </a:solidFill>
                          <a:latin typeface="Segoe UI" panose="020B0502040204020203" pitchFamily="34" charset="0"/>
                          <a:ea typeface="Poppins"/>
                          <a:cs typeface="Segoe UI" panose="020B0502040204020203" pitchFamily="34" charset="0"/>
                          <a:sym typeface="Poppins"/>
                        </a:rPr>
                        <a:t>1. Conhecimento</a:t>
                      </a:r>
                      <a:endParaRPr sz="1400" b="1" dirty="0">
                        <a:solidFill>
                          <a:srgbClr val="660066"/>
                        </a:solidFill>
                        <a:latin typeface="Segoe UI" panose="020B0502040204020203" pitchFamily="34" charset="0"/>
                        <a:ea typeface="Poppins"/>
                        <a:cs typeface="Segoe UI" panose="020B0502040204020203" pitchFamily="34" charset="0"/>
                        <a:sym typeface="Poppins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Poppins"/>
                          <a:cs typeface="Segoe UI" panose="020B0502040204020203" pitchFamily="34" charset="0"/>
                          <a:sym typeface="Poppins"/>
                        </a:rPr>
                        <a:t>O que já sabemos?</a:t>
                      </a:r>
                      <a:endParaRPr sz="1400" b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Poppins"/>
                        <a:cs typeface="Segoe UI" panose="020B0502040204020203" pitchFamily="34" charset="0"/>
                        <a:sym typeface="Poppins"/>
                      </a:endParaRPr>
                    </a:p>
                  </a:txBody>
                  <a:tcPr marL="121900" marR="121900" marT="121900" marB="121900" anchor="ctr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rgbClr val="660066"/>
                          </a:solidFill>
                          <a:latin typeface="Segoe UI" panose="020B0502040204020203" pitchFamily="34" charset="0"/>
                          <a:ea typeface="Poppins"/>
                          <a:cs typeface="Segoe UI" panose="020B0502040204020203" pitchFamily="34" charset="0"/>
                          <a:sym typeface="Poppins"/>
                        </a:rPr>
                        <a:t>2. Exploração</a:t>
                      </a:r>
                      <a:endParaRPr sz="1400" b="1" dirty="0">
                        <a:solidFill>
                          <a:srgbClr val="660066"/>
                        </a:solidFill>
                        <a:latin typeface="Segoe UI" panose="020B0502040204020203" pitchFamily="34" charset="0"/>
                        <a:ea typeface="Poppins"/>
                        <a:cs typeface="Segoe UI" panose="020B0502040204020203" pitchFamily="34" charset="0"/>
                        <a:sym typeface="Poppins"/>
                      </a:endParaRPr>
                    </a:p>
                    <a:p>
                      <a:pPr marL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Poppins"/>
                          <a:cs typeface="Segoe UI" panose="020B0502040204020203" pitchFamily="34" charset="0"/>
                          <a:sym typeface="Poppins"/>
                        </a:rPr>
                        <a:t>O que precisamos saber?</a:t>
                      </a:r>
                      <a:endParaRPr sz="14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Poppins"/>
                        <a:cs typeface="Segoe UI" panose="020B0502040204020203" pitchFamily="34" charset="0"/>
                        <a:sym typeface="Poppins"/>
                      </a:endParaRPr>
                    </a:p>
                  </a:txBody>
                  <a:tcPr marL="121900" marR="121900" marT="121900" marB="121900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rgbClr val="660066"/>
                          </a:solidFill>
                          <a:latin typeface="Segoe UI" panose="020B0502040204020203" pitchFamily="34" charset="0"/>
                          <a:ea typeface="Poppins"/>
                          <a:cs typeface="Segoe UI" panose="020B0502040204020203" pitchFamily="34" charset="0"/>
                          <a:sym typeface="Poppins"/>
                        </a:rPr>
                        <a:t>3. Pesquisa</a:t>
                      </a:r>
                      <a:endParaRPr sz="1400" b="1" dirty="0">
                        <a:solidFill>
                          <a:srgbClr val="660066"/>
                        </a:solidFill>
                        <a:latin typeface="Segoe UI" panose="020B0502040204020203" pitchFamily="34" charset="0"/>
                        <a:ea typeface="Poppins"/>
                        <a:cs typeface="Segoe UI" panose="020B0502040204020203" pitchFamily="34" charset="0"/>
                        <a:sym typeface="Poppins"/>
                      </a:endParaRPr>
                    </a:p>
                    <a:p>
                      <a:pPr marL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Poppins"/>
                          <a:cs typeface="Segoe UI" panose="020B0502040204020203" pitchFamily="34" charset="0"/>
                          <a:sym typeface="Poppins"/>
                        </a:rPr>
                        <a:t>Como vamos saber?</a:t>
                      </a:r>
                      <a:endParaRPr sz="14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Poppins"/>
                        <a:cs typeface="Segoe UI" panose="020B0502040204020203" pitchFamily="34" charset="0"/>
                        <a:sym typeface="Poppins"/>
                      </a:endParaRPr>
                    </a:p>
                  </a:txBody>
                  <a:tcPr marL="121900" marR="121900" marT="121900" marB="121900" anchor="ctr"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400" b="1" dirty="0">
                          <a:solidFill>
                            <a:srgbClr val="660066"/>
                          </a:solidFill>
                          <a:latin typeface="Segoe UI" panose="020B0502040204020203" pitchFamily="34" charset="0"/>
                          <a:ea typeface="Poppins"/>
                          <a:cs typeface="Segoe UI" panose="020B0502040204020203" pitchFamily="34" charset="0"/>
                          <a:sym typeface="Poppins"/>
                        </a:rPr>
                        <a:t>4. Aprendizado</a:t>
                      </a:r>
                      <a:endParaRPr sz="1400" b="1" dirty="0">
                        <a:solidFill>
                          <a:srgbClr val="660066"/>
                        </a:solidFill>
                        <a:latin typeface="Segoe UI" panose="020B0502040204020203" pitchFamily="34" charset="0"/>
                        <a:ea typeface="Poppins"/>
                        <a:cs typeface="Segoe UI" panose="020B0502040204020203" pitchFamily="34" charset="0"/>
                        <a:sym typeface="Poppins"/>
                      </a:endParaRPr>
                    </a:p>
                    <a:p>
                      <a:pPr marL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400" b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latin typeface="Segoe UI" panose="020B0502040204020203" pitchFamily="34" charset="0"/>
                          <a:ea typeface="Poppins"/>
                          <a:cs typeface="Segoe UI" panose="020B0502040204020203" pitchFamily="34" charset="0"/>
                          <a:sym typeface="Poppins"/>
                        </a:rPr>
                        <a:t>O que aprendemos?</a:t>
                      </a:r>
                      <a:endParaRPr sz="1400" b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latin typeface="Segoe UI" panose="020B0502040204020203" pitchFamily="34" charset="0"/>
                        <a:ea typeface="Poppins"/>
                        <a:cs typeface="Segoe UI" panose="020B0502040204020203" pitchFamily="34" charset="0"/>
                        <a:sym typeface="Poppins"/>
                      </a:endParaRPr>
                    </a:p>
                  </a:txBody>
                  <a:tcPr marL="121900" marR="121900" marT="121900" marB="121900" anchor="ctr"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989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pt-BR" sz="1000" dirty="0">
                          <a:solidFill>
                            <a:srgbClr val="FC55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 produto X não é uma novidade para o mercado, pois existe o produto Y da Empresa B.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pt-BR" sz="1000" dirty="0">
                          <a:solidFill>
                            <a:srgbClr val="FC55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Nossos representantes não conhecem esse mercado e não tiveram tempo para serem treinados sobre o produto.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pt-BR" sz="1000" dirty="0">
                          <a:solidFill>
                            <a:srgbClr val="FC55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 produto X não está certificado pelo Inmetro e o concorrente está.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pt-BR" sz="1000" dirty="0">
                          <a:solidFill>
                            <a:srgbClr val="FC55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 produto X é 15% mais barato que o concorrente.</a:t>
                      </a:r>
                      <a:endParaRPr sz="1000" dirty="0">
                        <a:solidFill>
                          <a:srgbClr val="FC55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00" marR="121900" marT="121900" marB="121900">
                    <a:lnL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1200"/>
                        </a:spcAft>
                        <a:buAutoNum type="arabicPeriod"/>
                      </a:pPr>
                      <a:r>
                        <a:rPr lang="pt-BR" sz="1000" dirty="0">
                          <a:solidFill>
                            <a:srgbClr val="FC55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Existem outros concorrentes no mercado?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1200"/>
                        </a:spcAft>
                        <a:buAutoNum type="arabicPeriod"/>
                      </a:pPr>
                      <a:r>
                        <a:rPr lang="pt-BR" sz="1000" dirty="0">
                          <a:solidFill>
                            <a:srgbClr val="FC55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Nossos representantes têm perfil para venderem esse produto?</a:t>
                      </a:r>
                      <a:endParaRPr sz="1000" dirty="0">
                        <a:solidFill>
                          <a:srgbClr val="FC55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00" marR="121900" marT="121900" marB="121900"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1200"/>
                        </a:spcAft>
                        <a:buAutoNum type="arabicPeriod"/>
                      </a:pPr>
                      <a:r>
                        <a:rPr lang="pt-BR" sz="1000" dirty="0">
                          <a:solidFill>
                            <a:srgbClr val="FC55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Vamos realizar um pesquisa nos buscadores e nas redes sociais com hashtags e palavras-chave diversas sobre o assunto.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1200"/>
                        </a:spcAft>
                        <a:buAutoNum type="arabicPeriod"/>
                      </a:pPr>
                      <a:r>
                        <a:rPr lang="pt-BR" sz="1000" dirty="0">
                          <a:solidFill>
                            <a:srgbClr val="FC55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Vamos apresentar o produto antes do lançamento para os representantes em uma </a:t>
                      </a:r>
                      <a:r>
                        <a:rPr lang="pt-BR" sz="1000" dirty="0" err="1">
                          <a:solidFill>
                            <a:srgbClr val="FC55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live</a:t>
                      </a:r>
                      <a:r>
                        <a:rPr lang="pt-BR" sz="1000" dirty="0">
                          <a:solidFill>
                            <a:srgbClr val="FC55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 exclusiva para eles. Vamos pegar o feedback e depois tentar uma prospecção piloto.</a:t>
                      </a:r>
                      <a:endParaRPr sz="1000" dirty="0">
                        <a:solidFill>
                          <a:srgbClr val="FC55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00" marR="121900" marT="121900" marB="121900"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1200"/>
                        </a:spcAft>
                        <a:buAutoNum type="arabicPeriod"/>
                      </a:pPr>
                      <a:r>
                        <a:rPr lang="pt-BR" sz="1000" dirty="0">
                          <a:solidFill>
                            <a:srgbClr val="FC55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Foi gerado um relatório sobre as buscas e entregue ao departamento de marketing. Encontramos concorrentes indiretos e regionalizados, que não entregam o mesmo valor.</a:t>
                      </a:r>
                    </a:p>
                    <a:p>
                      <a:pPr marL="228600" lvl="0" indent="-228600" algn="l" rtl="0">
                        <a:spcBef>
                          <a:spcPts val="0"/>
                        </a:spcBef>
                        <a:spcAft>
                          <a:spcPts val="1200"/>
                        </a:spcAft>
                        <a:buAutoNum type="arabicPeriod"/>
                      </a:pPr>
                      <a:r>
                        <a:rPr lang="pt-BR" sz="1000" dirty="0">
                          <a:solidFill>
                            <a:srgbClr val="FC55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Os representantes se mostraram muito resistentes durante a </a:t>
                      </a:r>
                      <a:r>
                        <a:rPr lang="pt-BR" sz="1000" dirty="0" err="1">
                          <a:solidFill>
                            <a:srgbClr val="FC55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live</a:t>
                      </a:r>
                      <a:r>
                        <a:rPr lang="pt-BR" sz="1000" dirty="0">
                          <a:solidFill>
                            <a:srgbClr val="FC5500"/>
                          </a:solidFill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. A prospecção trouxe insights para melhorarmos a comunicação.</a:t>
                      </a:r>
                      <a:endParaRPr sz="1000" dirty="0">
                        <a:solidFill>
                          <a:srgbClr val="FC5500"/>
                        </a:solidFill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21900" marR="121900" marT="121900" marB="121900">
                    <a:lnR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9525" cap="flat" cmpd="sng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aixaDeTexto 3">
            <a:extLst>
              <a:ext uri="{FF2B5EF4-FFF2-40B4-BE49-F238E27FC236}">
                <a16:creationId xmlns:a16="http://schemas.microsoft.com/office/drawing/2014/main" id="{C7EA4488-2E40-43FF-BAE5-B8D88B875857}"/>
              </a:ext>
            </a:extLst>
          </p:cNvPr>
          <p:cNvSpPr txBox="1"/>
          <p:nvPr/>
        </p:nvSpPr>
        <p:spPr>
          <a:xfrm>
            <a:off x="370703" y="239583"/>
            <a:ext cx="379764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Empresa: </a:t>
            </a:r>
            <a:r>
              <a:rPr lang="pt-BR" sz="1200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Nome da Empresa</a:t>
            </a:r>
            <a:endParaRPr lang="pt-BR" sz="1200" b="1" dirty="0"/>
          </a:p>
        </p:txBody>
      </p:sp>
      <p:pic>
        <p:nvPicPr>
          <p:cNvPr id="5" name="Imagem 4">
            <a:hlinkClick r:id="rId3"/>
            <a:extLst>
              <a:ext uri="{FF2B5EF4-FFF2-40B4-BE49-F238E27FC236}">
                <a16:creationId xmlns:a16="http://schemas.microsoft.com/office/drawing/2014/main" id="{57C5361C-57AD-472F-97F0-38DD440E4EF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757" y="148940"/>
            <a:ext cx="1189336" cy="550618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55F4E23-92C2-4353-9880-E5476C03AA86}"/>
              </a:ext>
            </a:extLst>
          </p:cNvPr>
          <p:cNvSpPr txBox="1"/>
          <p:nvPr/>
        </p:nvSpPr>
        <p:spPr>
          <a:xfrm>
            <a:off x="374826" y="558495"/>
            <a:ext cx="252901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Data: </a:t>
            </a:r>
            <a:r>
              <a:rPr lang="pt-BR" sz="1200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00/00/0000</a:t>
            </a:r>
            <a:endParaRPr lang="pt-BR" sz="1200" b="1" dirty="0"/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94433ED3-75F6-4AEE-A4C8-327831CCC1AD}"/>
              </a:ext>
            </a:extLst>
          </p:cNvPr>
          <p:cNvSpPr txBox="1"/>
          <p:nvPr/>
        </p:nvSpPr>
        <p:spPr>
          <a:xfrm>
            <a:off x="4127157" y="239583"/>
            <a:ext cx="64914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Projeto: </a:t>
            </a:r>
            <a:r>
              <a:rPr lang="pt-BR" sz="1200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Projeto de lançamento do produto X</a:t>
            </a:r>
            <a:endParaRPr lang="pt-BR" sz="1200" b="1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EB53754F-2ADF-4647-A9C4-0D6C1BF111E4}"/>
              </a:ext>
            </a:extLst>
          </p:cNvPr>
          <p:cNvSpPr txBox="1"/>
          <p:nvPr/>
        </p:nvSpPr>
        <p:spPr>
          <a:xfrm>
            <a:off x="4127157" y="561058"/>
            <a:ext cx="649141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Equipe:</a:t>
            </a:r>
            <a:r>
              <a:rPr lang="pt-BR" sz="1200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 Juliana (</a:t>
            </a:r>
            <a:r>
              <a:rPr lang="pt-BR" sz="1200" b="1" dirty="0" err="1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mkt</a:t>
            </a:r>
            <a:r>
              <a:rPr lang="pt-BR" sz="1200" b="1" dirty="0">
                <a:solidFill>
                  <a:srgbClr val="666666"/>
                </a:solidFill>
                <a:latin typeface="Segoe UI" panose="020B0502040204020203" pitchFamily="34" charset="0"/>
                <a:ea typeface="Darker Grotesque Medium"/>
                <a:cs typeface="Segoe UI" panose="020B0502040204020203" pitchFamily="34" charset="0"/>
                <a:sym typeface="Darker Grotesque Medium"/>
              </a:rPr>
              <a:t>), Paulo (TI), Sérgio (Financeiro), Jorge (Indústria)</a:t>
            </a:r>
            <a:endParaRPr lang="pt-BR" sz="1200" b="1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468A0DE8-6B35-498C-86D1-712F9B6BD5DF}"/>
              </a:ext>
            </a:extLst>
          </p:cNvPr>
          <p:cNvSpPr/>
          <p:nvPr/>
        </p:nvSpPr>
        <p:spPr>
          <a:xfrm>
            <a:off x="518984" y="4712043"/>
            <a:ext cx="2529016" cy="1342768"/>
          </a:xfrm>
          <a:prstGeom prst="rect">
            <a:avLst/>
          </a:prstGeom>
          <a:solidFill>
            <a:srgbClr val="E8D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rgbClr val="66006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Coloquem aqui informações que são claras e consensuadas pelo grupo. Sejam objetivos e evitem explicações longas.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62E11E7-B0FF-44D7-8EF9-D1FE907EE4EF}"/>
              </a:ext>
            </a:extLst>
          </p:cNvPr>
          <p:cNvSpPr/>
          <p:nvPr/>
        </p:nvSpPr>
        <p:spPr>
          <a:xfrm>
            <a:off x="3626708" y="4712043"/>
            <a:ext cx="2529016" cy="1342768"/>
          </a:xfrm>
          <a:prstGeom prst="rect">
            <a:avLst/>
          </a:prstGeom>
          <a:solidFill>
            <a:srgbClr val="E8D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rgbClr val="66006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 que o grupo não sabe e ou não têm certeza. Coloquem aqui em formato de pergunta. Se parte do grupo tem dúvida e a outra não, coloque aqui mesmo assim.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2A2C59DB-3E9F-4108-8FBB-0A543180C2E7}"/>
              </a:ext>
            </a:extLst>
          </p:cNvPr>
          <p:cNvSpPr/>
          <p:nvPr/>
        </p:nvSpPr>
        <p:spPr>
          <a:xfrm>
            <a:off x="6431692" y="4712043"/>
            <a:ext cx="2529016" cy="1342768"/>
          </a:xfrm>
          <a:prstGeom prst="rect">
            <a:avLst/>
          </a:prstGeom>
          <a:solidFill>
            <a:srgbClr val="E8D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rgbClr val="66006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Aqui é um mini plano de ação para descobrir as respostas. São ações de pesquisa, de testes ou de reuniões para busca de respostas.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BE9F5A6A-A270-452C-B50F-061D35810E65}"/>
              </a:ext>
            </a:extLst>
          </p:cNvPr>
          <p:cNvSpPr/>
          <p:nvPr/>
        </p:nvSpPr>
        <p:spPr>
          <a:xfrm>
            <a:off x="9354065" y="4712043"/>
            <a:ext cx="2529016" cy="1342768"/>
          </a:xfrm>
          <a:prstGeom prst="rect">
            <a:avLst/>
          </a:prstGeom>
          <a:solidFill>
            <a:srgbClr val="E8DD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dirty="0">
                <a:solidFill>
                  <a:srgbClr val="66006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Esta é a última coluna a ser preenchida e só acontece depois que as atividades da coluna 3 vão sendo executadas.</a:t>
            </a: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F402DF06-E9D5-49F7-9E8F-E52B36FF4056}"/>
              </a:ext>
            </a:extLst>
          </p:cNvPr>
          <p:cNvSpPr/>
          <p:nvPr/>
        </p:nvSpPr>
        <p:spPr>
          <a:xfrm>
            <a:off x="2042984" y="3764207"/>
            <a:ext cx="8394358" cy="7830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4000" b="1" dirty="0">
                <a:solidFill>
                  <a:srgbClr val="FF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EXEMPLO DE PREENCHIMENTO</a:t>
            </a:r>
          </a:p>
        </p:txBody>
      </p:sp>
    </p:spTree>
    <p:extLst>
      <p:ext uri="{BB962C8B-B14F-4D97-AF65-F5344CB8AC3E}">
        <p14:creationId xmlns:p14="http://schemas.microsoft.com/office/powerpoint/2010/main" val="3759732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54;p13">
            <a:extLst>
              <a:ext uri="{FF2B5EF4-FFF2-40B4-BE49-F238E27FC236}">
                <a16:creationId xmlns:a16="http://schemas.microsoft.com/office/drawing/2014/main" id="{0B9647BB-256F-4293-B712-9AAB9D481F29}"/>
              </a:ext>
            </a:extLst>
          </p:cNvPr>
          <p:cNvSpPr txBox="1"/>
          <p:nvPr/>
        </p:nvSpPr>
        <p:spPr>
          <a:xfrm>
            <a:off x="1051594" y="953908"/>
            <a:ext cx="7433379" cy="2475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725" tIns="129725" rIns="129725" bIns="1297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500" b="1" dirty="0">
                <a:solidFill>
                  <a:srgbClr val="6A1C7C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Quer mais ferramentas criativas e estratégicas como essa?</a:t>
            </a:r>
            <a:endParaRPr sz="4500" b="1" dirty="0">
              <a:solidFill>
                <a:srgbClr val="6A1C7C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  <p:pic>
        <p:nvPicPr>
          <p:cNvPr id="11" name="Imagem 10">
            <a:hlinkClick r:id="rId2"/>
            <a:extLst>
              <a:ext uri="{FF2B5EF4-FFF2-40B4-BE49-F238E27FC236}">
                <a16:creationId xmlns:a16="http://schemas.microsoft.com/office/drawing/2014/main" id="{FD796793-1FE4-4DF8-BCE7-E506269543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0434" y="5254099"/>
            <a:ext cx="2663908" cy="1233291"/>
          </a:xfrm>
          <a:prstGeom prst="rect">
            <a:avLst/>
          </a:prstGeom>
        </p:spPr>
      </p:pic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6B29B487-5B1E-477A-8318-6D921C45FFCE}"/>
              </a:ext>
            </a:extLst>
          </p:cNvPr>
          <p:cNvSpPr txBox="1"/>
          <p:nvPr/>
        </p:nvSpPr>
        <p:spPr>
          <a:xfrm>
            <a:off x="1051594" y="4362343"/>
            <a:ext cx="7433379" cy="1783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9725" tIns="129725" rIns="129725" bIns="1297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dirty="0">
                <a:solidFill>
                  <a:srgbClr val="6A1C7C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Acesse nosso site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pt-BR" sz="3200" dirty="0">
              <a:solidFill>
                <a:srgbClr val="6A1C7C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dirty="0">
                <a:solidFill>
                  <a:srgbClr val="FC5500"/>
                </a:solidFill>
                <a:latin typeface="Segoe UI" panose="020B0502040204020203" pitchFamily="34" charset="0"/>
                <a:ea typeface="Darker Grotesque ExtraBold"/>
                <a:cs typeface="Segoe UI" panose="020B0502040204020203" pitchFamily="34" charset="0"/>
                <a:sym typeface="Darker Grotesque ExtraBold"/>
              </a:rPr>
              <a:t>www.berthadesign.com.br</a:t>
            </a:r>
            <a:endParaRPr sz="3200" dirty="0">
              <a:solidFill>
                <a:srgbClr val="FC5500"/>
              </a:solidFill>
              <a:latin typeface="Segoe UI" panose="020B0502040204020203" pitchFamily="34" charset="0"/>
              <a:ea typeface="Darker Grotesque ExtraBold"/>
              <a:cs typeface="Segoe UI" panose="020B0502040204020203" pitchFamily="34" charset="0"/>
              <a:sym typeface="Darker Grotesque ExtraBold"/>
            </a:endParaRPr>
          </a:p>
        </p:txBody>
      </p:sp>
    </p:spTree>
    <p:extLst>
      <p:ext uri="{BB962C8B-B14F-4D97-AF65-F5344CB8AC3E}">
        <p14:creationId xmlns:p14="http://schemas.microsoft.com/office/powerpoint/2010/main" val="3782792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2961</TotalTime>
  <Words>526</Words>
  <Application>Microsoft Office PowerPoint</Application>
  <PresentationFormat>Widescreen</PresentationFormat>
  <Paragraphs>51</Paragraphs>
  <Slides>5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Segoe UI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imersão</dc:title>
  <dc:creator>Claudio Boni</dc:creator>
  <cp:lastModifiedBy>Claudio Boni</cp:lastModifiedBy>
  <cp:revision>372</cp:revision>
  <dcterms:created xsi:type="dcterms:W3CDTF">2016-04-03T14:25:47Z</dcterms:created>
  <dcterms:modified xsi:type="dcterms:W3CDTF">2023-06-11T19:28:03Z</dcterms:modified>
</cp:coreProperties>
</file>