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4" r:id="rId3"/>
    <p:sldId id="271" r:id="rId4"/>
    <p:sldId id="256" r:id="rId5"/>
    <p:sldId id="257" r:id="rId6"/>
    <p:sldId id="266" r:id="rId7"/>
    <p:sldId id="267" r:id="rId8"/>
    <p:sldId id="269" r:id="rId9"/>
    <p:sldId id="270" r:id="rId10"/>
    <p:sldId id="268" r:id="rId11"/>
    <p:sldId id="273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Boni" initials="CB" lastIdx="8" clrIdx="0">
    <p:extLst>
      <p:ext uri="{19B8F6BF-5375-455C-9EA6-DF929625EA0E}">
        <p15:presenceInfo xmlns:p15="http://schemas.microsoft.com/office/powerpoint/2012/main" userId="Claudio Bo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DDEB"/>
    <a:srgbClr val="712885"/>
    <a:srgbClr val="FF0066"/>
    <a:srgbClr val="FFFFFF"/>
    <a:srgbClr val="4D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3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3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B0F0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B0F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10/06/2023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76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10/06/2023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55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10/06/2023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650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10/06/2023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920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10/06/2023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05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10/06/2023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11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10/06/2023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152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10/06/2023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26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10/06/2023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875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10/06/2023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60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10/06/2023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89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9778B-EE35-43C7-B04A-1E6D1BDE1BA7}" type="datetimeFigureOut">
              <a:rPr lang="pt-BR" smtClean="0"/>
              <a:t>10/06/2023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744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D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4;p13">
            <a:extLst>
              <a:ext uri="{FF2B5EF4-FFF2-40B4-BE49-F238E27FC236}">
                <a16:creationId xmlns:a16="http://schemas.microsoft.com/office/drawing/2014/main" id="{0B9647BB-256F-4293-B712-9AAB9D481F29}"/>
              </a:ext>
            </a:extLst>
          </p:cNvPr>
          <p:cNvSpPr txBox="1"/>
          <p:nvPr/>
        </p:nvSpPr>
        <p:spPr>
          <a:xfrm>
            <a:off x="1059832" y="1439941"/>
            <a:ext cx="7433379" cy="3609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725" tIns="129725" rIns="129725" bIns="129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500" b="1" dirty="0">
                <a:solidFill>
                  <a:srgbClr val="6A1C7C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GERADOR DE INSIGHTS DE CLIENTES</a:t>
            </a:r>
            <a:endParaRPr sz="7500" b="1" dirty="0">
              <a:solidFill>
                <a:srgbClr val="6A1C7C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pic>
        <p:nvPicPr>
          <p:cNvPr id="11" name="Imagem 10">
            <a:hlinkClick r:id="rId2"/>
            <a:extLst>
              <a:ext uri="{FF2B5EF4-FFF2-40B4-BE49-F238E27FC236}">
                <a16:creationId xmlns:a16="http://schemas.microsoft.com/office/drawing/2014/main" id="{FD796793-1FE4-4DF8-BCE7-E506269543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434" y="5254099"/>
            <a:ext cx="2663908" cy="123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16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6441" y="599572"/>
            <a:ext cx="10680100" cy="759672"/>
          </a:xfrm>
        </p:spPr>
        <p:txBody>
          <a:bodyPr>
            <a:normAutofit/>
          </a:bodyPr>
          <a:lstStyle/>
          <a:p>
            <a:pPr algn="l"/>
            <a:r>
              <a:rPr lang="pt-BR" b="1" dirty="0">
                <a:solidFill>
                  <a:srgbClr val="712885"/>
                </a:solidFill>
                <a:latin typeface="Segoe UI" panose="020B0502040204020203" pitchFamily="34" charset="0"/>
                <a:ea typeface="Roboto Bold" panose="02000000000000000000" pitchFamily="2" charset="0"/>
                <a:cs typeface="Segoe UI" panose="020B0502040204020203" pitchFamily="34" charset="0"/>
              </a:rPr>
              <a:t>Como gerar insights?</a:t>
            </a:r>
            <a:br>
              <a:rPr lang="pt-BR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</a:br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Vamos colocar em prática.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193821"/>
              </p:ext>
            </p:extLst>
          </p:nvPr>
        </p:nvGraphicFramePr>
        <p:xfrm>
          <a:off x="1046209" y="2301980"/>
          <a:ext cx="9835977" cy="3646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1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2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1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7731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CLIENTE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NECESSIDADE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BANCO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731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Vou</a:t>
                      </a:r>
                      <a:r>
                        <a:rPr lang="pt-BR" sz="14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 pedir ajuda para a mocinha de uniforme.</a:t>
                      </a:r>
                      <a:endParaRPr lang="pt-B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Roboto" panose="02000000000000000000" pitchFamily="2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SOCIAL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Precisamos</a:t>
                      </a:r>
                      <a:r>
                        <a:rPr lang="pt-BR" sz="14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 de pessoas preparadas para atender esse público.</a:t>
                      </a:r>
                      <a:endParaRPr lang="pt-B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Roboto" panose="02000000000000000000" pitchFamily="2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731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Será que apertei o botão certo?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FÍSICA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Nossas</a:t>
                      </a:r>
                      <a:r>
                        <a:rPr lang="pt-BR" sz="14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 máquinas não são projetadas para todos os tipos de pessoas.</a:t>
                      </a:r>
                      <a:endParaRPr lang="pt-B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Roboto" panose="02000000000000000000" pitchFamily="2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7731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Sou pobre,</a:t>
                      </a:r>
                      <a:r>
                        <a:rPr lang="pt-BR" sz="14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 mas pago meus impostos como todo mundo.</a:t>
                      </a:r>
                      <a:endParaRPr lang="pt-B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Roboto" panose="02000000000000000000" pitchFamily="2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IDENTIDADE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Nem todos os nossos clientes têm</a:t>
                      </a:r>
                      <a:r>
                        <a:rPr lang="pt-BR" sz="14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 atendimento Premium.</a:t>
                      </a:r>
                      <a:endParaRPr lang="pt-B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Roboto" panose="02000000000000000000" pitchFamily="2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7731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Será que estão descontando alguma</a:t>
                      </a:r>
                      <a:r>
                        <a:rPr lang="pt-BR" sz="14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 coisa a mais? Essas letras são tão pequenas.</a:t>
                      </a:r>
                      <a:endParaRPr lang="pt-B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Roboto" panose="02000000000000000000" pitchFamily="2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COMUNICAÇÃO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A impressão do extrato é padrão e segue as normas vigentes.</a:t>
                      </a:r>
                      <a:endParaRPr lang="pt-B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Roboto" panose="02000000000000000000" pitchFamily="2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731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Queria</a:t>
                      </a:r>
                      <a:r>
                        <a:rPr lang="pt-BR" sz="14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 saber exatamente como está minha divida.</a:t>
                      </a:r>
                      <a:endParaRPr lang="pt-B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Roboto" panose="02000000000000000000" pitchFamily="2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EMOCIONAL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DD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Nossas informações são disponibilizadas pelos gerentes de</a:t>
                      </a:r>
                      <a:r>
                        <a:rPr lang="pt-BR" sz="14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Roboto" panose="02000000000000000000" pitchFamily="2" charset="0"/>
                          <a:cs typeface="Segoe UI" panose="020B0502040204020203" pitchFamily="34" charset="0"/>
                        </a:rPr>
                        <a:t> contas.</a:t>
                      </a:r>
                      <a:endParaRPr lang="pt-BR" sz="1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Roboto" panose="02000000000000000000" pitchFamily="2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046209" y="1359244"/>
            <a:ext cx="8995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Contexto: </a:t>
            </a:r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A cliente de um banco, uma idosa, ao utilizar o caixa eletrônico aponta uma série de necessidades, tanto para ela, quanto para a empresa.</a:t>
            </a:r>
          </a:p>
        </p:txBody>
      </p:sp>
      <p:pic>
        <p:nvPicPr>
          <p:cNvPr id="5" name="Imagem 4">
            <a:hlinkClick r:id="rId2"/>
            <a:extLst>
              <a:ext uri="{FF2B5EF4-FFF2-40B4-BE49-F238E27FC236}">
                <a16:creationId xmlns:a16="http://schemas.microsoft.com/office/drawing/2014/main" id="{73436B9B-1AB2-40E2-AAA7-FE1572C6A8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913" y="5948366"/>
            <a:ext cx="1502373" cy="69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676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4;p13">
            <a:extLst>
              <a:ext uri="{FF2B5EF4-FFF2-40B4-BE49-F238E27FC236}">
                <a16:creationId xmlns:a16="http://schemas.microsoft.com/office/drawing/2014/main" id="{0B9647BB-256F-4293-B712-9AAB9D481F29}"/>
              </a:ext>
            </a:extLst>
          </p:cNvPr>
          <p:cNvSpPr txBox="1"/>
          <p:nvPr/>
        </p:nvSpPr>
        <p:spPr>
          <a:xfrm>
            <a:off x="1051594" y="953908"/>
            <a:ext cx="7433379" cy="2475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725" tIns="129725" rIns="129725" bIns="1297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 b="1" dirty="0">
                <a:solidFill>
                  <a:srgbClr val="6A1C7C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Quer mais ferramentas como essa?</a:t>
            </a:r>
            <a:endParaRPr sz="4500" b="1" dirty="0">
              <a:solidFill>
                <a:srgbClr val="6A1C7C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pic>
        <p:nvPicPr>
          <p:cNvPr id="11" name="Imagem 10">
            <a:hlinkClick r:id="rId2"/>
            <a:extLst>
              <a:ext uri="{FF2B5EF4-FFF2-40B4-BE49-F238E27FC236}">
                <a16:creationId xmlns:a16="http://schemas.microsoft.com/office/drawing/2014/main" id="{FD796793-1FE4-4DF8-BCE7-E506269543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434" y="5254099"/>
            <a:ext cx="2663908" cy="1233291"/>
          </a:xfrm>
          <a:prstGeom prst="rect">
            <a:avLst/>
          </a:prstGeom>
        </p:spPr>
      </p:pic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6B29B487-5B1E-477A-8318-6D921C45FFCE}"/>
              </a:ext>
            </a:extLst>
          </p:cNvPr>
          <p:cNvSpPr txBox="1"/>
          <p:nvPr/>
        </p:nvSpPr>
        <p:spPr>
          <a:xfrm>
            <a:off x="1051594" y="4362343"/>
            <a:ext cx="7433379" cy="1783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725" tIns="129725" rIns="129725" bIns="1297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dirty="0">
                <a:solidFill>
                  <a:srgbClr val="6A1C7C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Acesse nosso site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3200" dirty="0">
              <a:solidFill>
                <a:srgbClr val="6A1C7C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dirty="0">
                <a:solidFill>
                  <a:srgbClr val="FC5500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www.berthadesign.com.br</a:t>
            </a:r>
            <a:endParaRPr sz="3200" dirty="0">
              <a:solidFill>
                <a:srgbClr val="FC5500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4179093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26;p13">
            <a:extLst>
              <a:ext uri="{FF2B5EF4-FFF2-40B4-BE49-F238E27FC236}">
                <a16:creationId xmlns:a16="http://schemas.microsoft.com/office/drawing/2014/main" id="{AF90CA7F-2B4A-4463-8C79-135F31FF5D6F}"/>
              </a:ext>
            </a:extLst>
          </p:cNvPr>
          <p:cNvSpPr txBox="1"/>
          <p:nvPr/>
        </p:nvSpPr>
        <p:spPr>
          <a:xfrm>
            <a:off x="895624" y="3236022"/>
            <a:ext cx="7333976" cy="2996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rgbClr val="FC5500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Instruções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Esta é uma ferramenta utilizada para análise de pesquisas com clientes e tem como objetivo gerar insights para os negócios. Esses insights podem ser para todas as áreas da empresa: produto, atendimento, comunicação, vendas, etc.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solidFill>
                <a:srgbClr val="666666"/>
              </a:solidFill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É importante reforçar que, antes de utilizar essa ferramenta, é preciso ser feita uma pesquisa com seus clientes, por meio de entrevistas e visitas de campo. Isso garante com que sua equipe tenha dados suficientes para aplicarem essa análise.</a:t>
            </a:r>
            <a:endParaRPr dirty="0">
              <a:solidFill>
                <a:srgbClr val="666666"/>
              </a:solidFill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</p:txBody>
      </p:sp>
      <p:pic>
        <p:nvPicPr>
          <p:cNvPr id="6" name="Imagem 5">
            <a:hlinkClick r:id="rId2"/>
            <a:extLst>
              <a:ext uri="{FF2B5EF4-FFF2-40B4-BE49-F238E27FC236}">
                <a16:creationId xmlns:a16="http://schemas.microsoft.com/office/drawing/2014/main" id="{219A6189-3F0D-4815-9031-5471AE99E5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904" y="5042142"/>
            <a:ext cx="2571394" cy="119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7628301" y="997663"/>
            <a:ext cx="2981325" cy="2981325"/>
          </a:xfrm>
          <a:prstGeom prst="ellipse">
            <a:avLst/>
          </a:prstGeom>
          <a:solidFill>
            <a:srgbClr val="FFC0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6757258" y="2705100"/>
            <a:ext cx="2981325" cy="2981325"/>
          </a:xfrm>
          <a:prstGeom prst="ellipse">
            <a:avLst/>
          </a:prstGeom>
          <a:solidFill>
            <a:srgbClr val="92D05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6862762" y="1677589"/>
            <a:ext cx="2981325" cy="2981325"/>
          </a:xfrm>
          <a:prstGeom prst="ellipse">
            <a:avLst/>
          </a:prstGeom>
          <a:solidFill>
            <a:srgbClr val="00B0F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8399506" y="1677588"/>
            <a:ext cx="2981325" cy="2981325"/>
          </a:xfrm>
          <a:prstGeom prst="ellipse">
            <a:avLst/>
          </a:prstGeom>
          <a:solidFill>
            <a:srgbClr val="FF00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Elipse 8"/>
          <p:cNvSpPr/>
          <p:nvPr/>
        </p:nvSpPr>
        <p:spPr>
          <a:xfrm>
            <a:off x="8517890" y="2705100"/>
            <a:ext cx="2981325" cy="2981325"/>
          </a:xfrm>
          <a:prstGeom prst="ellipse">
            <a:avLst/>
          </a:prstGeom>
          <a:solidFill>
            <a:srgbClr val="7030A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6441" y="599571"/>
            <a:ext cx="4757609" cy="5620254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pt-BR" sz="2000" b="1" dirty="0">
                <a:solidFill>
                  <a:srgbClr val="6666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Gerador de insights de clientes</a:t>
            </a:r>
          </a:p>
          <a:p>
            <a:pPr algn="l">
              <a:spcBef>
                <a:spcPts val="0"/>
              </a:spcBef>
            </a:pPr>
            <a:br>
              <a:rPr lang="pt-BR" sz="1800" dirty="0">
                <a:solidFill>
                  <a:srgbClr val="6666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pt-BR" sz="1800" dirty="0">
                <a:solidFill>
                  <a:srgbClr val="6666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Podemos chamar essa ferramenta também de análise SFICE – Social, Físico, Identidade, Comunicação e Emocional. É importante considerar as necessidades das pessoas não apenas pelo lado racional e prático, mas também pelo lado emocional e subjetivo. Atender às questões funcionais é apenas uma pequena parte do processo de inovação.</a:t>
            </a:r>
          </a:p>
          <a:p>
            <a:pPr algn="l">
              <a:spcBef>
                <a:spcPts val="0"/>
              </a:spcBef>
            </a:pPr>
            <a:r>
              <a:rPr lang="pt-BR" sz="1800" dirty="0">
                <a:solidFill>
                  <a:srgbClr val="6666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Além de realizarmos uma análise global das pessoas, abrimos caminho para novas oportunidades. Dados quantitativos são importantes para uma contextualização das necessidades e oportunidades, mas não especificam os problemas individuais.</a:t>
            </a:r>
          </a:p>
          <a:p>
            <a:pPr algn="l">
              <a:spcBef>
                <a:spcPts val="0"/>
              </a:spcBef>
            </a:pPr>
            <a:r>
              <a:rPr lang="pt-BR" sz="1800" dirty="0">
                <a:solidFill>
                  <a:srgbClr val="6666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Que a população tem se tornado mais solitárias, todos sabem, agora, o que cada um tem feito para reverter esse quadro, isso sim é algo a ser entendido. Só o processo de empatia pode ajudar neste caso.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8542381" y="3409698"/>
            <a:ext cx="1202146" cy="4680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  <a:t>Cliente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8517890" y="1101764"/>
            <a:ext cx="1202146" cy="5811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5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  <a:t>I</a:t>
            </a:r>
            <a:endParaRPr lang="pt-BR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Roboto Bold" panose="02000000000000000000" pitchFamily="2" charset="0"/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6788106" y="2197892"/>
            <a:ext cx="1202146" cy="5811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5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  <a:t>F</a:t>
            </a:r>
            <a:endParaRPr lang="pt-BR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Roboto Bold" panose="02000000000000000000" pitchFamily="2" charset="0"/>
            </a:endParaRPr>
          </a:p>
        </p:txBody>
      </p:sp>
      <p:sp>
        <p:nvSpPr>
          <p:cNvPr id="14" name="Título 1"/>
          <p:cNvSpPr txBox="1">
            <a:spLocks/>
          </p:cNvSpPr>
          <p:nvPr/>
        </p:nvSpPr>
        <p:spPr>
          <a:xfrm>
            <a:off x="7535674" y="4810643"/>
            <a:ext cx="1202146" cy="5811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5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  <a:t>S</a:t>
            </a:r>
            <a:endParaRPr lang="pt-BR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Roboto Bold" panose="02000000000000000000" pitchFamily="2" charset="0"/>
            </a:endParaRPr>
          </a:p>
        </p:txBody>
      </p:sp>
      <p:sp>
        <p:nvSpPr>
          <p:cNvPr id="15" name="Título 1"/>
          <p:cNvSpPr txBox="1">
            <a:spLocks/>
          </p:cNvSpPr>
          <p:nvPr/>
        </p:nvSpPr>
        <p:spPr>
          <a:xfrm>
            <a:off x="10284229" y="2197738"/>
            <a:ext cx="1202146" cy="5811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5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  <a:t>C</a:t>
            </a:r>
            <a:endParaRPr lang="pt-BR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Roboto Bold" panose="02000000000000000000" pitchFamily="2" charset="0"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9746655" y="4810643"/>
            <a:ext cx="1202146" cy="5811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5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  <a:t>E</a:t>
            </a:r>
            <a:endParaRPr lang="pt-BR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Roboto Bold" panose="02000000000000000000" pitchFamily="2" charset="0"/>
            </a:endParaRPr>
          </a:p>
        </p:txBody>
      </p:sp>
      <p:pic>
        <p:nvPicPr>
          <p:cNvPr id="17" name="Imagem 16">
            <a:hlinkClick r:id="rId2"/>
            <a:extLst>
              <a:ext uri="{FF2B5EF4-FFF2-40B4-BE49-F238E27FC236}">
                <a16:creationId xmlns:a16="http://schemas.microsoft.com/office/drawing/2014/main" id="{63D0AD36-DAEB-4D7C-8B2B-B5003CFE1F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913" y="5948366"/>
            <a:ext cx="1502373" cy="69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36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Elipse 22">
            <a:extLst>
              <a:ext uri="{FF2B5EF4-FFF2-40B4-BE49-F238E27FC236}">
                <a16:creationId xmlns:a16="http://schemas.microsoft.com/office/drawing/2014/main" id="{F13EAAFC-C42F-4C12-B24F-76381C819A32}"/>
              </a:ext>
            </a:extLst>
          </p:cNvPr>
          <p:cNvSpPr>
            <a:spLocks noChangeAspect="1"/>
          </p:cNvSpPr>
          <p:nvPr/>
        </p:nvSpPr>
        <p:spPr>
          <a:xfrm>
            <a:off x="4555181" y="257177"/>
            <a:ext cx="2160000" cy="2160000"/>
          </a:xfrm>
          <a:prstGeom prst="ellipse">
            <a:avLst/>
          </a:prstGeom>
          <a:solidFill>
            <a:srgbClr val="FFC0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A34A7A5B-981A-4C85-892D-588C63C4F652}"/>
              </a:ext>
            </a:extLst>
          </p:cNvPr>
          <p:cNvSpPr>
            <a:spLocks noChangeAspect="1"/>
          </p:cNvSpPr>
          <p:nvPr/>
        </p:nvSpPr>
        <p:spPr>
          <a:xfrm>
            <a:off x="1794877" y="4136137"/>
            <a:ext cx="2160000" cy="2160000"/>
          </a:xfrm>
          <a:prstGeom prst="ellipse">
            <a:avLst/>
          </a:prstGeom>
          <a:solidFill>
            <a:srgbClr val="92D05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BE997A63-8506-4BAB-AB11-991D39132C48}"/>
              </a:ext>
            </a:extLst>
          </p:cNvPr>
          <p:cNvSpPr>
            <a:spLocks noChangeAspect="1"/>
          </p:cNvSpPr>
          <p:nvPr/>
        </p:nvSpPr>
        <p:spPr>
          <a:xfrm>
            <a:off x="1612757" y="1296060"/>
            <a:ext cx="2160000" cy="2160000"/>
          </a:xfrm>
          <a:prstGeom prst="ellipse">
            <a:avLst/>
          </a:prstGeom>
          <a:solidFill>
            <a:srgbClr val="00B0F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Elipse 25">
            <a:extLst>
              <a:ext uri="{FF2B5EF4-FFF2-40B4-BE49-F238E27FC236}">
                <a16:creationId xmlns:a16="http://schemas.microsoft.com/office/drawing/2014/main" id="{E915DB3B-BDB4-4DB4-AD6D-5F03934DB30A}"/>
              </a:ext>
            </a:extLst>
          </p:cNvPr>
          <p:cNvSpPr>
            <a:spLocks noChangeAspect="1"/>
          </p:cNvSpPr>
          <p:nvPr/>
        </p:nvSpPr>
        <p:spPr>
          <a:xfrm>
            <a:off x="7533688" y="1222588"/>
            <a:ext cx="2160000" cy="2160000"/>
          </a:xfrm>
          <a:prstGeom prst="ellipse">
            <a:avLst/>
          </a:prstGeom>
          <a:solidFill>
            <a:srgbClr val="FF00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>
            <a:extLst>
              <a:ext uri="{FF2B5EF4-FFF2-40B4-BE49-F238E27FC236}">
                <a16:creationId xmlns:a16="http://schemas.microsoft.com/office/drawing/2014/main" id="{F8170632-C17F-428B-BFB6-3576B27829A8}"/>
              </a:ext>
            </a:extLst>
          </p:cNvPr>
          <p:cNvSpPr>
            <a:spLocks noChangeAspect="1"/>
          </p:cNvSpPr>
          <p:nvPr/>
        </p:nvSpPr>
        <p:spPr>
          <a:xfrm>
            <a:off x="7781985" y="4170641"/>
            <a:ext cx="2160000" cy="2160000"/>
          </a:xfrm>
          <a:prstGeom prst="ellipse">
            <a:avLst/>
          </a:prstGeom>
          <a:solidFill>
            <a:srgbClr val="7030A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5460" y="507819"/>
            <a:ext cx="1960605" cy="548205"/>
          </a:xfrm>
        </p:spPr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712885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  <a:t>SFICE</a:t>
            </a:r>
          </a:p>
        </p:txBody>
      </p:sp>
      <p:sp>
        <p:nvSpPr>
          <p:cNvPr id="12" name="Subtítulo 2"/>
          <p:cNvSpPr txBox="1">
            <a:spLocks/>
          </p:cNvSpPr>
          <p:nvPr/>
        </p:nvSpPr>
        <p:spPr>
          <a:xfrm>
            <a:off x="1752601" y="4741624"/>
            <a:ext cx="2244553" cy="106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  <a:t>Social</a:t>
            </a:r>
            <a:br>
              <a:rPr lang="pt-BR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</a:br>
            <a:r>
              <a:rPr lang="pt-BR" sz="1600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Os outros são importantes</a:t>
            </a:r>
          </a:p>
        </p:txBody>
      </p:sp>
      <p:sp>
        <p:nvSpPr>
          <p:cNvPr id="13" name="Subtítulo 2"/>
          <p:cNvSpPr txBox="1">
            <a:spLocks/>
          </p:cNvSpPr>
          <p:nvPr/>
        </p:nvSpPr>
        <p:spPr>
          <a:xfrm>
            <a:off x="1213994" y="1937169"/>
            <a:ext cx="3051861" cy="730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  <a:t>Físico</a:t>
            </a:r>
            <a:br>
              <a:rPr lang="pt-BR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</a:br>
            <a:r>
              <a:rPr lang="pt-BR" sz="1600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Sejamos práticos</a:t>
            </a:r>
          </a:p>
        </p:txBody>
      </p:sp>
      <p:sp>
        <p:nvSpPr>
          <p:cNvPr id="14" name="Subtítulo 2"/>
          <p:cNvSpPr txBox="1">
            <a:spLocks/>
          </p:cNvSpPr>
          <p:nvPr/>
        </p:nvSpPr>
        <p:spPr>
          <a:xfrm>
            <a:off x="7739708" y="4846178"/>
            <a:ext cx="2211602" cy="1060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  <a:t>Emocional</a:t>
            </a:r>
            <a:br>
              <a:rPr lang="pt-BR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</a:br>
            <a:r>
              <a:rPr lang="pt-BR" sz="1600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Tenho sentimentos</a:t>
            </a:r>
          </a:p>
        </p:txBody>
      </p:sp>
      <p:sp>
        <p:nvSpPr>
          <p:cNvPr id="15" name="Subtítulo 2"/>
          <p:cNvSpPr txBox="1">
            <a:spLocks/>
          </p:cNvSpPr>
          <p:nvPr/>
        </p:nvSpPr>
        <p:spPr>
          <a:xfrm>
            <a:off x="7090819" y="2010641"/>
            <a:ext cx="3051861" cy="730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  <a:t>Comunicação</a:t>
            </a:r>
            <a:br>
              <a:rPr lang="pt-BR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</a:br>
            <a:r>
              <a:rPr lang="pt-BR" sz="1600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Preciso saber</a:t>
            </a:r>
          </a:p>
        </p:txBody>
      </p:sp>
      <p:sp>
        <p:nvSpPr>
          <p:cNvPr id="16" name="Subtítulo 2"/>
          <p:cNvSpPr txBox="1">
            <a:spLocks/>
          </p:cNvSpPr>
          <p:nvPr/>
        </p:nvSpPr>
        <p:spPr>
          <a:xfrm>
            <a:off x="4144276" y="1060281"/>
            <a:ext cx="3051861" cy="730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  <a:t>Identidade</a:t>
            </a:r>
            <a:br>
              <a:rPr lang="pt-BR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Roboto Bold" panose="02000000000000000000" pitchFamily="2" charset="0"/>
              </a:rPr>
            </a:br>
            <a:r>
              <a:rPr lang="pt-BR" sz="1600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Quem sou?</a:t>
            </a:r>
          </a:p>
        </p:txBody>
      </p:sp>
      <p:pic>
        <p:nvPicPr>
          <p:cNvPr id="22" name="Imagem 21">
            <a:hlinkClick r:id="rId2"/>
            <a:extLst>
              <a:ext uri="{FF2B5EF4-FFF2-40B4-BE49-F238E27FC236}">
                <a16:creationId xmlns:a16="http://schemas.microsoft.com/office/drawing/2014/main" id="{5F4B3289-0D6A-4837-BADF-72CA60EA58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7913" y="5948366"/>
            <a:ext cx="1502373" cy="695543"/>
          </a:xfrm>
          <a:prstGeom prst="rect">
            <a:avLst/>
          </a:prstGeom>
        </p:spPr>
      </p:pic>
      <p:pic>
        <p:nvPicPr>
          <p:cNvPr id="4" name="Gráfico 3">
            <a:extLst>
              <a:ext uri="{FF2B5EF4-FFF2-40B4-BE49-F238E27FC236}">
                <a16:creationId xmlns:a16="http://schemas.microsoft.com/office/drawing/2014/main" id="{EA96AEF7-4021-4B93-88B8-17D866277B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20281" y="1583979"/>
            <a:ext cx="5016844" cy="501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568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6441" y="599572"/>
            <a:ext cx="9625656" cy="792624"/>
          </a:xfrm>
        </p:spPr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712885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Social</a:t>
            </a:r>
            <a:br>
              <a:rPr lang="pt-BR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</a:br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Do que as pessoas precisam em seus relacionamentos com os outros?</a:t>
            </a: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976441" y="1514474"/>
            <a:ext cx="3947984" cy="5163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Os pacientes precisam ter confianças em seus médicos.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chefe de cozinha precisa dos elogios dos clientes.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consumidor precisa de resposta para seus problemas.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Uma esposa precisa de ajuda ao cuidar das crianças.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piloto precisa ter confiança na tripulação em todas as situações.</a:t>
            </a:r>
          </a:p>
        </p:txBody>
      </p:sp>
      <p:pic>
        <p:nvPicPr>
          <p:cNvPr id="7" name="Imagem 6">
            <a:hlinkClick r:id="rId2"/>
            <a:extLst>
              <a:ext uri="{FF2B5EF4-FFF2-40B4-BE49-F238E27FC236}">
                <a16:creationId xmlns:a16="http://schemas.microsoft.com/office/drawing/2014/main" id="{00A59EAE-EF3C-49E5-B6B3-39309DEB0B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097" y="251800"/>
            <a:ext cx="1502373" cy="695543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D30198C-34C9-4F5D-9286-75786666672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472"/>
          <a:stretch/>
        </p:blipFill>
        <p:spPr>
          <a:xfrm>
            <a:off x="5584391" y="1622862"/>
            <a:ext cx="5768892" cy="4635566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517654D0-48E0-47C1-A79E-E15AD35644CF}"/>
              </a:ext>
            </a:extLst>
          </p:cNvPr>
          <p:cNvSpPr/>
          <p:nvPr/>
        </p:nvSpPr>
        <p:spPr>
          <a:xfrm>
            <a:off x="5789270" y="2353962"/>
            <a:ext cx="2802796" cy="1138881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9395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6441" y="599571"/>
            <a:ext cx="10680100" cy="761529"/>
          </a:xfrm>
        </p:spPr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712885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Físico</a:t>
            </a:r>
            <a:br>
              <a:rPr lang="pt-BR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</a:br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Do que as pessoas precisam em termos físicos e funcionais?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976441" y="1514474"/>
            <a:ext cx="3947984" cy="5163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consumidor precisa de estacionamento ao comprar em um shopping.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enfermeiro precisa de material acessível e identificado para o pronto-atendimento.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Uma criança precisa de carteiras adequadas para ter bons resultados na aula.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produto precisa corresponder e até superar às expectativas.</a:t>
            </a:r>
          </a:p>
        </p:txBody>
      </p:sp>
      <p:pic>
        <p:nvPicPr>
          <p:cNvPr id="8" name="Imagem 7">
            <a:hlinkClick r:id="rId2"/>
            <a:extLst>
              <a:ext uri="{FF2B5EF4-FFF2-40B4-BE49-F238E27FC236}">
                <a16:creationId xmlns:a16="http://schemas.microsoft.com/office/drawing/2014/main" id="{1DA23601-2A60-4877-A800-6D1C1525D5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097" y="251800"/>
            <a:ext cx="1502373" cy="69554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A011500E-A611-4B52-B527-A2B8DB1DFC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9957" y="1708871"/>
            <a:ext cx="6266584" cy="4137214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ECBA29F7-6636-4359-831D-38CD03871849}"/>
              </a:ext>
            </a:extLst>
          </p:cNvPr>
          <p:cNvSpPr/>
          <p:nvPr/>
        </p:nvSpPr>
        <p:spPr>
          <a:xfrm>
            <a:off x="5280454" y="3756454"/>
            <a:ext cx="4646141" cy="2150076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695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6441" y="599571"/>
            <a:ext cx="10680100" cy="833813"/>
          </a:xfrm>
        </p:spPr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712885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Identidade</a:t>
            </a:r>
            <a:br>
              <a:rPr lang="pt-BR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 Bold" panose="02000000000000000000" pitchFamily="2" charset="0"/>
                <a:cs typeface="Segoe UI" panose="020B0502040204020203" pitchFamily="34" charset="0"/>
              </a:rPr>
            </a:br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Do que as pessoas precisam para melhorar sua autoestima ou reforçar sua identidade pessoal?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976441" y="1514475"/>
            <a:ext cx="3947984" cy="4252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Uma mãe precisa sentir que faz bem seu papel de mãe.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líder precisa sentir que realmente é o centro do setor.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Uma pessoa que sofreu um dano em seu automóvel quer ter toda a atenção da seguradora.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prefeito precisa se sentir no comando da cidade.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taxista acredita saber melhor o caminho do que o passageiro.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estudante acredita estar no caminho para um futuro promissor.</a:t>
            </a:r>
          </a:p>
        </p:txBody>
      </p:sp>
      <p:pic>
        <p:nvPicPr>
          <p:cNvPr id="8" name="Imagem 7">
            <a:hlinkClick r:id="rId2"/>
            <a:extLst>
              <a:ext uri="{FF2B5EF4-FFF2-40B4-BE49-F238E27FC236}">
                <a16:creationId xmlns:a16="http://schemas.microsoft.com/office/drawing/2014/main" id="{C7552C04-2C6A-4929-9827-5285A529CE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097" y="251800"/>
            <a:ext cx="1502373" cy="695543"/>
          </a:xfrm>
          <a:prstGeom prst="rect">
            <a:avLst/>
          </a:prstGeom>
        </p:spPr>
      </p:pic>
      <p:pic>
        <p:nvPicPr>
          <p:cNvPr id="1028" name="Picture 4" descr="Como acionar o seguro para terceiros? » Blog Zul Digital">
            <a:extLst>
              <a:ext uri="{FF2B5EF4-FFF2-40B4-BE49-F238E27FC236}">
                <a16:creationId xmlns:a16="http://schemas.microsoft.com/office/drawing/2014/main" id="{08766A37-0B2D-4776-931B-681F789F7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85" y="1664042"/>
            <a:ext cx="5952533" cy="3966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797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6441" y="599571"/>
            <a:ext cx="10680100" cy="718483"/>
          </a:xfrm>
        </p:spPr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712885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Comunicação</a:t>
            </a:r>
            <a:br>
              <a:rPr lang="pt-BR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</a:br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De que tipos de informações as pessoas precisam, quando precisam e como querem recebê-la?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976441" y="1514474"/>
            <a:ext cx="3947984" cy="5163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Os eleitores querem dados exatos sobre as pesquisas de intenção de votos.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casal quer ver qual o valor pago para o cover na conta do restaurante.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Uma idosa gostaria de ler as contra indicações da bula do remédio.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Os alunos da universidade precisam entender quais foram os critérios adotados pelo professor na correção do projeto.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médico precisa rapidamente do diagnóstico preliminar feito pelos bombeiros ao socorrer o acidentado.</a:t>
            </a:r>
          </a:p>
        </p:txBody>
      </p:sp>
      <p:pic>
        <p:nvPicPr>
          <p:cNvPr id="8" name="Imagem 7">
            <a:hlinkClick r:id="rId2"/>
            <a:extLst>
              <a:ext uri="{FF2B5EF4-FFF2-40B4-BE49-F238E27FC236}">
                <a16:creationId xmlns:a16="http://schemas.microsoft.com/office/drawing/2014/main" id="{CBA3AC86-B2C9-4FCC-B1B3-66CF932D64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097" y="251800"/>
            <a:ext cx="1502373" cy="69554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1AC944C7-389D-4BA2-A0E0-F911938D57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5040" y="1700836"/>
            <a:ext cx="6184366" cy="198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227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6441" y="599571"/>
            <a:ext cx="10680100" cy="726721"/>
          </a:xfrm>
        </p:spPr>
        <p:txBody>
          <a:bodyPr>
            <a:normAutofit/>
          </a:bodyPr>
          <a:lstStyle/>
          <a:p>
            <a:pPr algn="l"/>
            <a:r>
              <a:rPr lang="pt-BR" dirty="0">
                <a:solidFill>
                  <a:srgbClr val="712885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Emocional</a:t>
            </a:r>
            <a:br>
              <a:rPr lang="pt-BR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 Bold" panose="02000000000000000000" pitchFamily="2" charset="0"/>
                <a:cs typeface="Segoe UI" panose="020B0502040204020203" pitchFamily="34" charset="0"/>
              </a:rPr>
            </a:br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Do que as pessoas precisam em termos psicológicos e emocionais?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976441" y="1514474"/>
            <a:ext cx="3947984" cy="5163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enfermeiro tem que se sentir confiante para fazer um procedimento.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Uma pessoa tímida não quer ser o centro das atenções.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Um estudante não gosta de falar lá na frente com medo de se expor.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Muitas pessoas têm medo de estacionar o carro em vagas pequenas.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Algumas pessoas não entram em lojas muito refinadas.</a:t>
            </a:r>
          </a:p>
          <a:p>
            <a:pPr algn="l"/>
            <a:r>
              <a:rPr lang="pt-BR" sz="18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O diretor de uma empresa não quer ser visto com um carro velho.</a:t>
            </a:r>
          </a:p>
        </p:txBody>
      </p:sp>
      <p:pic>
        <p:nvPicPr>
          <p:cNvPr id="8" name="Imagem 7">
            <a:hlinkClick r:id="rId2"/>
            <a:extLst>
              <a:ext uri="{FF2B5EF4-FFF2-40B4-BE49-F238E27FC236}">
                <a16:creationId xmlns:a16="http://schemas.microsoft.com/office/drawing/2014/main" id="{EB0E9EA6-ABA0-48A7-B15E-A7CC248EE9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2097" y="251800"/>
            <a:ext cx="1502373" cy="695543"/>
          </a:xfrm>
          <a:prstGeom prst="rect">
            <a:avLst/>
          </a:prstGeom>
        </p:spPr>
      </p:pic>
      <p:pic>
        <p:nvPicPr>
          <p:cNvPr id="2050" name="Picture 2" descr="Lamborghini São Paulo | VEJA SÃO PAULO">
            <a:extLst>
              <a:ext uri="{FF2B5EF4-FFF2-40B4-BE49-F238E27FC236}">
                <a16:creationId xmlns:a16="http://schemas.microsoft.com/office/drawing/2014/main" id="{CD61EE2F-D05D-40A0-9F04-350138F433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559" y="1599923"/>
            <a:ext cx="60960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3720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820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Segoe UI Black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imersão</dc:title>
  <dc:creator>Claudio Boni</dc:creator>
  <cp:lastModifiedBy>Claudio Boni</cp:lastModifiedBy>
  <cp:revision>81</cp:revision>
  <dcterms:created xsi:type="dcterms:W3CDTF">2016-04-03T14:25:47Z</dcterms:created>
  <dcterms:modified xsi:type="dcterms:W3CDTF">2023-06-10T17:24:54Z</dcterms:modified>
</cp:coreProperties>
</file>