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2" r:id="rId4"/>
    <p:sldId id="343" r:id="rId5"/>
    <p:sldId id="344" r:id="rId6"/>
    <p:sldId id="26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Boni" initials="CB" lastIdx="8" clrIdx="0">
    <p:extLst>
      <p:ext uri="{19B8F6BF-5375-455C-9EA6-DF929625EA0E}">
        <p15:presenceInfo xmlns:p15="http://schemas.microsoft.com/office/powerpoint/2012/main" userId="Claudio B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500"/>
    <a:srgbClr val="660066"/>
    <a:srgbClr val="E8DDEB"/>
    <a:srgbClr val="FF0066"/>
    <a:srgbClr val="92F2F0"/>
    <a:srgbClr val="FF99FF"/>
    <a:srgbClr val="99FF66"/>
    <a:srgbClr val="4D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5" autoAdjust="0"/>
    <p:restoredTop sz="94660"/>
  </p:normalViewPr>
  <p:slideViewPr>
    <p:cSldViewPr snapToGrid="0">
      <p:cViewPr>
        <p:scale>
          <a:sx n="90" d="100"/>
          <a:sy n="90" d="100"/>
        </p:scale>
        <p:origin x="369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76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55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65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20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0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1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2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2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5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60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778B-EE35-43C7-B04A-1E6D1BDE1BA7}" type="datetimeFigureOut">
              <a:rPr lang="pt-BR" smtClean="0"/>
              <a:t>10/06/2023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BA6A-8707-44DE-85FB-374FDF9F78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4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erthadesign.com.b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erthadesign.com.b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thadesign.com.br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thadesign.com.br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thadesign.com.br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erthadesign.com.b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B9647BB-256F-4293-B712-9AAB9D481F29}"/>
              </a:ext>
            </a:extLst>
          </p:cNvPr>
          <p:cNvSpPr txBox="1"/>
          <p:nvPr/>
        </p:nvSpPr>
        <p:spPr>
          <a:xfrm>
            <a:off x="1059832" y="1439941"/>
            <a:ext cx="8273638" cy="360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725" tIns="129725" rIns="129725" bIns="129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500" b="1" dirty="0">
                <a:solidFill>
                  <a:srgbClr val="6A1C7C"/>
                </a:solidFill>
                <a:latin typeface="Segoe UI" panose="020B0502040204020203" pitchFamily="34" charset="0"/>
                <a:ea typeface="Darker Grotesque ExtraBold"/>
                <a:cs typeface="Segoe UI" panose="020B0502040204020203" pitchFamily="34" charset="0"/>
                <a:sym typeface="Darker Grotesque ExtraBold"/>
              </a:rPr>
              <a:t>HORIZONTE DAS ASPIRAÇÕES</a:t>
            </a:r>
            <a:endParaRPr sz="7500" b="1" dirty="0">
              <a:solidFill>
                <a:srgbClr val="6A1C7C"/>
              </a:solidFill>
              <a:latin typeface="Segoe UI" panose="020B0502040204020203" pitchFamily="34" charset="0"/>
              <a:ea typeface="Darker Grotesque ExtraBold"/>
              <a:cs typeface="Segoe UI" panose="020B0502040204020203" pitchFamily="34" charset="0"/>
              <a:sym typeface="Darker Grotesque ExtraBold"/>
            </a:endParaRPr>
          </a:p>
        </p:txBody>
      </p:sp>
      <p:pic>
        <p:nvPicPr>
          <p:cNvPr id="11" name="Imagem 10">
            <a:hlinkClick r:id="rId2"/>
            <a:extLst>
              <a:ext uri="{FF2B5EF4-FFF2-40B4-BE49-F238E27FC236}">
                <a16:creationId xmlns:a16="http://schemas.microsoft.com/office/drawing/2014/main" id="{FD796793-1FE4-4DF8-BCE7-E50626954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4" y="5254099"/>
            <a:ext cx="2663908" cy="12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1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;p13">
            <a:extLst>
              <a:ext uri="{FF2B5EF4-FFF2-40B4-BE49-F238E27FC236}">
                <a16:creationId xmlns:a16="http://schemas.microsoft.com/office/drawing/2014/main" id="{AF90CA7F-2B4A-4463-8C79-135F31FF5D6F}"/>
              </a:ext>
            </a:extLst>
          </p:cNvPr>
          <p:cNvSpPr txBox="1"/>
          <p:nvPr/>
        </p:nvSpPr>
        <p:spPr>
          <a:xfrm>
            <a:off x="895624" y="684214"/>
            <a:ext cx="7333976" cy="548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C5500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Imagine que estamos em uma viagem para o futuro e queremos levar apenas o que é bom, mas para isso, teremos que nos livrar do que é ruim. Esta técnica consiste em trabalharmos com a percepção mais intensa dos participantes, em uma dinâmica de feedback coletivo. Uma pessoa pede para cada um escrever em uma folha individualmente o que tem de bom e de ruim na empresa ou no contexto que estão tratando. A seguir, as pessoas vão discutindo e o facilitador coloca os textos no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666666"/>
              </a:solidFill>
              <a:latin typeface="Segoe UI" panose="020B0502040204020203" pitchFamily="34" charset="0"/>
              <a:ea typeface="Darker Grotesque Medium"/>
              <a:cs typeface="Segoe UI" panose="020B0502040204020203" pitchFamily="34" charset="0"/>
              <a:sym typeface="Darker Grotesqu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A linha do horizonte divide que é bom (em cima) do que é ruim (embaixo). O grupo deve refletir sobre esses pontos, individual e coletivamente. É o problema crônico na empresa? É cultural? Etc. Depois de todos os textos colocados, organize-os em grupos por afinidade, por tema. Vocês terão uma visualização geral do querem que fique na empresa e o que não querem.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rgbClr val="666666"/>
              </a:solidFill>
              <a:latin typeface="Segoe UI" panose="020B0502040204020203" pitchFamily="34" charset="0"/>
              <a:ea typeface="Darker Grotesque Medium"/>
              <a:cs typeface="Segoe UI" panose="020B0502040204020203" pitchFamily="34" charset="0"/>
              <a:sym typeface="Darker Grotesqu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666666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Sugerimos que essa dinâmica seja feita em um quadro branco ou uma cartolina. Utilize </a:t>
            </a:r>
            <a:r>
              <a:rPr lang="pt-BR" b="1" dirty="0" err="1">
                <a:solidFill>
                  <a:srgbClr val="666666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post-its</a:t>
            </a:r>
            <a:r>
              <a:rPr lang="pt-BR" b="1" dirty="0">
                <a:solidFill>
                  <a:srgbClr val="666666"/>
                </a:solidFill>
                <a:latin typeface="Segoe UI" panose="020B0502040204020203" pitchFamily="34" charset="0"/>
                <a:ea typeface="Darker Grotesque Medium"/>
                <a:cs typeface="Segoe UI" panose="020B0502040204020203" pitchFamily="34" charset="0"/>
                <a:sym typeface="Darker Grotesque Medium"/>
              </a:rPr>
              <a:t> para fazer as anotações.</a:t>
            </a:r>
          </a:p>
        </p:txBody>
      </p:sp>
      <p:pic>
        <p:nvPicPr>
          <p:cNvPr id="6" name="Imagem 5">
            <a:hlinkClick r:id="rId2"/>
            <a:extLst>
              <a:ext uri="{FF2B5EF4-FFF2-40B4-BE49-F238E27FC236}">
                <a16:creationId xmlns:a16="http://schemas.microsoft.com/office/drawing/2014/main" id="{219A6189-3F0D-4815-9031-5471AE99E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04" y="5042142"/>
            <a:ext cx="2571394" cy="11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21885322-0B5C-412B-A2AF-E71F4FFAB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36" b="7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327265" y="2826871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Levar o que é bom.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61362" y="3546005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Deixar o que é ruim.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hlinkClick r:id="rId3"/>
            <a:extLst>
              <a:ext uri="{FF2B5EF4-FFF2-40B4-BE49-F238E27FC236}">
                <a16:creationId xmlns:a16="http://schemas.microsoft.com/office/drawing/2014/main" id="{141A5D7F-3932-40B8-B048-948872A17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5" y="6005291"/>
            <a:ext cx="1461185" cy="676475"/>
          </a:xfrm>
          <a:prstGeom prst="rect">
            <a:avLst/>
          </a:prstGeom>
        </p:spPr>
      </p:pic>
      <p:pic>
        <p:nvPicPr>
          <p:cNvPr id="8" name="Picture 2" descr="Free Up Arrow SVG, PNG Icon, Symbol. Download Image.">
            <a:extLst>
              <a:ext uri="{FF2B5EF4-FFF2-40B4-BE49-F238E27FC236}">
                <a16:creationId xmlns:a16="http://schemas.microsoft.com/office/drawing/2014/main" id="{3104089A-E1A1-4C20-9CF6-F6AF50B1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2101941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Up Arrow SVG, PNG Icon, Symbol. Download Image.">
            <a:extLst>
              <a:ext uri="{FF2B5EF4-FFF2-40B4-BE49-F238E27FC236}">
                <a16:creationId xmlns:a16="http://schemas.microsoft.com/office/drawing/2014/main" id="{80B552A2-5C54-41EB-8992-E4B3DFEF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33535" y="4070315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3EBEEEBB-EE28-430D-B6BF-F19D32E3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36" b="7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327265" y="2826871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Levar o que é bom.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61362" y="3546005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Deixar o que é ruim.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hlinkClick r:id="rId3"/>
            <a:extLst>
              <a:ext uri="{FF2B5EF4-FFF2-40B4-BE49-F238E27FC236}">
                <a16:creationId xmlns:a16="http://schemas.microsoft.com/office/drawing/2014/main" id="{141A5D7F-3932-40B8-B048-948872A17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5" y="6005291"/>
            <a:ext cx="1461185" cy="676475"/>
          </a:xfrm>
          <a:prstGeom prst="rect">
            <a:avLst/>
          </a:prstGeom>
        </p:spPr>
      </p:pic>
      <p:pic>
        <p:nvPicPr>
          <p:cNvPr id="8" name="Picture 2" descr="Free Up Arrow SVG, PNG Icon, Symbol. Download Image.">
            <a:extLst>
              <a:ext uri="{FF2B5EF4-FFF2-40B4-BE49-F238E27FC236}">
                <a16:creationId xmlns:a16="http://schemas.microsoft.com/office/drawing/2014/main" id="{3104089A-E1A1-4C20-9CF6-F6AF50B1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2101941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Up Arrow SVG, PNG Icon, Symbol. Download Image.">
            <a:extLst>
              <a:ext uri="{FF2B5EF4-FFF2-40B4-BE49-F238E27FC236}">
                <a16:creationId xmlns:a16="http://schemas.microsoft.com/office/drawing/2014/main" id="{80B552A2-5C54-41EB-8992-E4B3DFEF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33535" y="4070315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8E2352-F981-4FC3-BFC0-44DA4C31AB98}"/>
              </a:ext>
            </a:extLst>
          </p:cNvPr>
          <p:cNvSpPr/>
          <p:nvPr/>
        </p:nvSpPr>
        <p:spPr>
          <a:xfrm>
            <a:off x="716692" y="4547286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podemos mais fazer campanhas no Facebook sem planejamento mensal.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34FAD5D-4AAD-4F90-92C4-E871DD2EB72B}"/>
              </a:ext>
            </a:extLst>
          </p:cNvPr>
          <p:cNvSpPr/>
          <p:nvPr/>
        </p:nvSpPr>
        <p:spPr>
          <a:xfrm>
            <a:off x="8653849" y="482307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Nossa comunicação é esteticamente muito agradável.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B976B1-3AB4-477F-A372-529DBD6CD776}"/>
              </a:ext>
            </a:extLst>
          </p:cNvPr>
          <p:cNvSpPr/>
          <p:nvPr/>
        </p:nvSpPr>
        <p:spPr>
          <a:xfrm>
            <a:off x="9308758" y="2271200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textos do blog são simples e fáceis de se entender.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26BEC0A-8726-43E0-8D9C-848723FE6E97}"/>
              </a:ext>
            </a:extLst>
          </p:cNvPr>
          <p:cNvSpPr/>
          <p:nvPr/>
        </p:nvSpPr>
        <p:spPr>
          <a:xfrm>
            <a:off x="7772402" y="5166066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designers não são especialistas em vídeo.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A4436B1-C8D8-48DC-8081-FD711F091980}"/>
              </a:ext>
            </a:extLst>
          </p:cNvPr>
          <p:cNvSpPr/>
          <p:nvPr/>
        </p:nvSpPr>
        <p:spPr>
          <a:xfrm>
            <a:off x="1326293" y="1673573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Há muita liberdade para criação e novas ideias.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DDD68C-11C9-4C2D-9B30-2E4A0B6FDB7F}"/>
              </a:ext>
            </a:extLst>
          </p:cNvPr>
          <p:cNvSpPr/>
          <p:nvPr/>
        </p:nvSpPr>
        <p:spPr>
          <a:xfrm>
            <a:off x="9708291" y="3856248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damos atenção ao Youtube.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6A5ECEE-F566-431B-A5AD-4965E822CAE7}"/>
              </a:ext>
            </a:extLst>
          </p:cNvPr>
          <p:cNvSpPr/>
          <p:nvPr/>
        </p:nvSpPr>
        <p:spPr>
          <a:xfrm>
            <a:off x="3623001" y="4228732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existe um alinhamento com o </a:t>
            </a:r>
            <a:r>
              <a:rPr lang="pt-BR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depto</a:t>
            </a:r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de vendas.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74DE1BB-FAEF-4402-BA72-A9270DBB9EAB}"/>
              </a:ext>
            </a:extLst>
          </p:cNvPr>
          <p:cNvSpPr/>
          <p:nvPr/>
        </p:nvSpPr>
        <p:spPr>
          <a:xfrm>
            <a:off x="3793526" y="714249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Nós temos um bom orçamento para as campanhas.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7C6C089-8139-40DB-9DC4-78CF8D21F1AA}"/>
              </a:ext>
            </a:extLst>
          </p:cNvPr>
          <p:cNvSpPr/>
          <p:nvPr/>
        </p:nvSpPr>
        <p:spPr>
          <a:xfrm>
            <a:off x="5733534" y="5319556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 campanhas não dão o resultado esperado.</a:t>
            </a:r>
          </a:p>
        </p:txBody>
      </p:sp>
    </p:spTree>
    <p:extLst>
      <p:ext uri="{BB962C8B-B14F-4D97-AF65-F5344CB8AC3E}">
        <p14:creationId xmlns:p14="http://schemas.microsoft.com/office/powerpoint/2010/main" val="348861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0A0ED0-3C52-4742-90B1-61EAF759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36" b="7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327265" y="2826871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Levar o que é bom.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61362" y="3546005"/>
            <a:ext cx="5669278" cy="60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Deixar o que é ruim.</a:t>
            </a:r>
            <a:endParaRPr lang="pt-BR" sz="1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>
            <a:hlinkClick r:id="rId3"/>
            <a:extLst>
              <a:ext uri="{FF2B5EF4-FFF2-40B4-BE49-F238E27FC236}">
                <a16:creationId xmlns:a16="http://schemas.microsoft.com/office/drawing/2014/main" id="{141A5D7F-3932-40B8-B048-948872A17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5" y="6005291"/>
            <a:ext cx="1461185" cy="676475"/>
          </a:xfrm>
          <a:prstGeom prst="rect">
            <a:avLst/>
          </a:prstGeom>
        </p:spPr>
      </p:pic>
      <p:pic>
        <p:nvPicPr>
          <p:cNvPr id="8" name="Picture 2" descr="Free Up Arrow SVG, PNG Icon, Symbol. Download Image.">
            <a:extLst>
              <a:ext uri="{FF2B5EF4-FFF2-40B4-BE49-F238E27FC236}">
                <a16:creationId xmlns:a16="http://schemas.microsoft.com/office/drawing/2014/main" id="{3104089A-E1A1-4C20-9CF6-F6AF50B1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2101941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Up Arrow SVG, PNG Icon, Symbol. Download Image.">
            <a:extLst>
              <a:ext uri="{FF2B5EF4-FFF2-40B4-BE49-F238E27FC236}">
                <a16:creationId xmlns:a16="http://schemas.microsoft.com/office/drawing/2014/main" id="{80B552A2-5C54-41EB-8992-E4B3DFEF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33535" y="4070315"/>
            <a:ext cx="724930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8E2352-F981-4FC3-BFC0-44DA4C31AB98}"/>
              </a:ext>
            </a:extLst>
          </p:cNvPr>
          <p:cNvSpPr/>
          <p:nvPr/>
        </p:nvSpPr>
        <p:spPr>
          <a:xfrm>
            <a:off x="591857" y="5375690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podemos mais fazer campanhas no Facebook sem planejamento mensal.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34FAD5D-4AAD-4F90-92C4-E871DD2EB72B}"/>
              </a:ext>
            </a:extLst>
          </p:cNvPr>
          <p:cNvSpPr/>
          <p:nvPr/>
        </p:nvSpPr>
        <p:spPr>
          <a:xfrm>
            <a:off x="654911" y="1673573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Nossa comunicação é esteticamente muito agradável.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B976B1-3AB4-477F-A372-529DBD6CD776}"/>
              </a:ext>
            </a:extLst>
          </p:cNvPr>
          <p:cNvSpPr/>
          <p:nvPr/>
        </p:nvSpPr>
        <p:spPr>
          <a:xfrm>
            <a:off x="2536635" y="1212331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textos do blog são simples e fáceis de se entender.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26BEC0A-8726-43E0-8D9C-848723FE6E97}"/>
              </a:ext>
            </a:extLst>
          </p:cNvPr>
          <p:cNvSpPr/>
          <p:nvPr/>
        </p:nvSpPr>
        <p:spPr>
          <a:xfrm>
            <a:off x="7488862" y="5285741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designers não são especialistas em vídeo.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72EBCE9-C0FB-4614-8A16-14F23E716833}"/>
              </a:ext>
            </a:extLst>
          </p:cNvPr>
          <p:cNvSpPr/>
          <p:nvPr/>
        </p:nvSpPr>
        <p:spPr>
          <a:xfrm>
            <a:off x="7488862" y="4348407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temos uma liderança da área.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A4436B1-C8D8-48DC-8081-FD711F091980}"/>
              </a:ext>
            </a:extLst>
          </p:cNvPr>
          <p:cNvSpPr/>
          <p:nvPr/>
        </p:nvSpPr>
        <p:spPr>
          <a:xfrm>
            <a:off x="654911" y="714248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Há muita liberdade para criação e novas ideias.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DDD68C-11C9-4C2D-9B30-2E4A0B6FDB7F}"/>
              </a:ext>
            </a:extLst>
          </p:cNvPr>
          <p:cNvSpPr/>
          <p:nvPr/>
        </p:nvSpPr>
        <p:spPr>
          <a:xfrm>
            <a:off x="9708291" y="3856248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damos atenção ao Youtube.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6A5ECEE-F566-431B-A5AD-4965E822CAE7}"/>
              </a:ext>
            </a:extLst>
          </p:cNvPr>
          <p:cNvSpPr/>
          <p:nvPr/>
        </p:nvSpPr>
        <p:spPr>
          <a:xfrm>
            <a:off x="591857" y="4446682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existe um alinhamento com o </a:t>
            </a:r>
            <a:r>
              <a:rPr lang="pt-BR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depto</a:t>
            </a:r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de vendas.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74DE1BB-FAEF-4402-BA72-A9270DBB9EAB}"/>
              </a:ext>
            </a:extLst>
          </p:cNvPr>
          <p:cNvSpPr/>
          <p:nvPr/>
        </p:nvSpPr>
        <p:spPr>
          <a:xfrm>
            <a:off x="9131024" y="1282863"/>
            <a:ext cx="1721708" cy="856735"/>
          </a:xfrm>
          <a:prstGeom prst="rect">
            <a:avLst/>
          </a:prstGeom>
          <a:solidFill>
            <a:srgbClr val="F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Nós temos um bom orçamento para as campanhas.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766300-DB3A-4F8C-AB00-82618EA3E216}"/>
              </a:ext>
            </a:extLst>
          </p:cNvPr>
          <p:cNvSpPr/>
          <p:nvPr/>
        </p:nvSpPr>
        <p:spPr>
          <a:xfrm>
            <a:off x="361507" y="414670"/>
            <a:ext cx="4284921" cy="25340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953296D-ECB2-422C-980B-965630DFCA69}"/>
              </a:ext>
            </a:extLst>
          </p:cNvPr>
          <p:cNvSpPr/>
          <p:nvPr/>
        </p:nvSpPr>
        <p:spPr>
          <a:xfrm>
            <a:off x="2411800" y="4832816"/>
            <a:ext cx="1721708" cy="856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 campanhas não dão o resultado esperado.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7C087B8-119E-4259-9E29-E78CE7C7AD48}"/>
              </a:ext>
            </a:extLst>
          </p:cNvPr>
          <p:cNvSpPr/>
          <p:nvPr/>
        </p:nvSpPr>
        <p:spPr>
          <a:xfrm>
            <a:off x="364505" y="3913143"/>
            <a:ext cx="4058639" cy="25340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0A550DE-A74B-4674-85A7-C0EEF404B8AB}"/>
              </a:ext>
            </a:extLst>
          </p:cNvPr>
          <p:cNvSpPr/>
          <p:nvPr/>
        </p:nvSpPr>
        <p:spPr>
          <a:xfrm>
            <a:off x="7192934" y="4198518"/>
            <a:ext cx="2219065" cy="20878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3B0FED5E-D475-4AF0-93CE-63F390860498}"/>
              </a:ext>
            </a:extLst>
          </p:cNvPr>
          <p:cNvSpPr txBox="1">
            <a:spLocks/>
          </p:cNvSpPr>
          <p:nvPr/>
        </p:nvSpPr>
        <p:spPr>
          <a:xfrm>
            <a:off x="4710935" y="443495"/>
            <a:ext cx="2110621" cy="144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 nível operacional, a criação, a área está indo bem, mas pode estar um pouco “solta”, pois nesse nível não se pode ter tanta liberdade.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92C9E3E7-E46A-4325-A271-FA906F7D8A79}"/>
              </a:ext>
            </a:extLst>
          </p:cNvPr>
          <p:cNvSpPr txBox="1">
            <a:spLocks/>
          </p:cNvSpPr>
          <p:nvPr/>
        </p:nvSpPr>
        <p:spPr>
          <a:xfrm>
            <a:off x="4620803" y="5092337"/>
            <a:ext cx="2110621" cy="144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Falta gestão específica para essa área, que é estratégica para qualquer empresa. A diretoria precisa contratar um gestor capacitado para a área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4268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B9647BB-256F-4293-B712-9AAB9D481F29}"/>
              </a:ext>
            </a:extLst>
          </p:cNvPr>
          <p:cNvSpPr txBox="1"/>
          <p:nvPr/>
        </p:nvSpPr>
        <p:spPr>
          <a:xfrm>
            <a:off x="1051594" y="953908"/>
            <a:ext cx="7433379" cy="247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725" tIns="129725" rIns="129725" bIns="12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dirty="0">
                <a:solidFill>
                  <a:srgbClr val="6A1C7C"/>
                </a:solidFill>
                <a:latin typeface="Segoe UI" panose="020B0502040204020203" pitchFamily="34" charset="0"/>
                <a:ea typeface="Darker Grotesque ExtraBold"/>
                <a:cs typeface="Segoe UI" panose="020B0502040204020203" pitchFamily="34" charset="0"/>
                <a:sym typeface="Darker Grotesque ExtraBold"/>
              </a:rPr>
              <a:t>Quer mais ferramentas criativas e estratégicas como essa?</a:t>
            </a:r>
            <a:endParaRPr sz="4500" b="1" dirty="0">
              <a:solidFill>
                <a:srgbClr val="6A1C7C"/>
              </a:solidFill>
              <a:latin typeface="Segoe UI" panose="020B0502040204020203" pitchFamily="34" charset="0"/>
              <a:ea typeface="Darker Grotesque ExtraBold"/>
              <a:cs typeface="Segoe UI" panose="020B0502040204020203" pitchFamily="34" charset="0"/>
              <a:sym typeface="Darker Grotesque ExtraBold"/>
            </a:endParaRPr>
          </a:p>
        </p:txBody>
      </p:sp>
      <p:pic>
        <p:nvPicPr>
          <p:cNvPr id="11" name="Imagem 10">
            <a:hlinkClick r:id="rId2"/>
            <a:extLst>
              <a:ext uri="{FF2B5EF4-FFF2-40B4-BE49-F238E27FC236}">
                <a16:creationId xmlns:a16="http://schemas.microsoft.com/office/drawing/2014/main" id="{FD796793-1FE4-4DF8-BCE7-E50626954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4" y="5254099"/>
            <a:ext cx="2663908" cy="1233291"/>
          </a:xfrm>
          <a:prstGeom prst="rect">
            <a:avLst/>
          </a:prstGeom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B29B487-5B1E-477A-8318-6D921C45FFCE}"/>
              </a:ext>
            </a:extLst>
          </p:cNvPr>
          <p:cNvSpPr txBox="1"/>
          <p:nvPr/>
        </p:nvSpPr>
        <p:spPr>
          <a:xfrm>
            <a:off x="1051594" y="4362343"/>
            <a:ext cx="7433379" cy="178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725" tIns="129725" rIns="129725" bIns="129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6A1C7C"/>
                </a:solidFill>
                <a:latin typeface="Segoe UI" panose="020B0502040204020203" pitchFamily="34" charset="0"/>
                <a:ea typeface="Darker Grotesque ExtraBold"/>
                <a:cs typeface="Segoe UI" panose="020B0502040204020203" pitchFamily="34" charset="0"/>
                <a:sym typeface="Darker Grotesque ExtraBold"/>
              </a:rPr>
              <a:t>Acesse nosso site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dirty="0">
              <a:solidFill>
                <a:srgbClr val="6A1C7C"/>
              </a:solidFill>
              <a:latin typeface="Segoe UI" panose="020B0502040204020203" pitchFamily="34" charset="0"/>
              <a:ea typeface="Darker Grotesque ExtraBold"/>
              <a:cs typeface="Segoe UI" panose="020B0502040204020203" pitchFamily="34" charset="0"/>
              <a:sym typeface="Darker Grotesque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FC5500"/>
                </a:solidFill>
                <a:latin typeface="Segoe UI" panose="020B0502040204020203" pitchFamily="34" charset="0"/>
                <a:ea typeface="Darker Grotesque ExtraBold"/>
                <a:cs typeface="Segoe UI" panose="020B0502040204020203" pitchFamily="34" charset="0"/>
                <a:sym typeface="Darker Grotesque ExtraBold"/>
              </a:rPr>
              <a:t>www.berthadesign.com.br</a:t>
            </a:r>
            <a:endParaRPr sz="3200" dirty="0">
              <a:solidFill>
                <a:srgbClr val="FC5500"/>
              </a:solidFill>
              <a:latin typeface="Segoe UI" panose="020B0502040204020203" pitchFamily="34" charset="0"/>
              <a:ea typeface="Darker Grotesque ExtraBold"/>
              <a:cs typeface="Segoe UI" panose="020B0502040204020203" pitchFamily="34" charset="0"/>
              <a:sym typeface="Darker Grotesque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8279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478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imersão</dc:title>
  <dc:creator>Claudio Boni</dc:creator>
  <cp:lastModifiedBy>Claudio Boni</cp:lastModifiedBy>
  <cp:revision>367</cp:revision>
  <dcterms:created xsi:type="dcterms:W3CDTF">2016-04-03T14:25:47Z</dcterms:created>
  <dcterms:modified xsi:type="dcterms:W3CDTF">2023-06-10T14:23:06Z</dcterms:modified>
</cp:coreProperties>
</file>