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ileron Heavy" charset="1" panose="00000A00000000000000"/>
      <p:regular r:id="rId19"/>
    </p:embeddedFont>
    <p:embeddedFont>
      <p:font typeface="Barlow Medium" charset="1" panose="00000600000000000000"/>
      <p:regular r:id="rId20"/>
    </p:embeddedFont>
    <p:embeddedFont>
      <p:font typeface="Barlow Bold" charset="1" panose="00000800000000000000"/>
      <p:regular r:id="rId21"/>
    </p:embeddedFont>
    <p:embeddedFont>
      <p:font typeface="League Spartan" charset="1" panose="00000800000000000000"/>
      <p:regular r:id="rId22"/>
    </p:embeddedFont>
    <p:embeddedFont>
      <p:font typeface="Arial MT Pro" charset="1" panose="020B0502020202020204"/>
      <p:regular r:id="rId23"/>
    </p:embeddedFont>
    <p:embeddedFont>
      <p:font typeface="Archivo Black" charset="1" panose="020B0A03020202020B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5233927" y="3601553"/>
            <a:ext cx="13054073" cy="349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7324">
                <a:solidFill>
                  <a:srgbClr val="182A3B"/>
                </a:solidFill>
                <a:latin typeface="Aileron Heavy"/>
                <a:ea typeface="Aileron Heavy"/>
                <a:cs typeface="Aileron Heavy"/>
                <a:sym typeface="Aileron Heavy"/>
              </a:rPr>
              <a:t>Peran Orang dalam </a:t>
            </a:r>
            <a:r>
              <a:rPr lang="en-US" sz="7324">
                <a:solidFill>
                  <a:srgbClr val="182A3B"/>
                </a:solidFill>
                <a:latin typeface="Aileron Heavy"/>
                <a:ea typeface="Aileron Heavy"/>
                <a:cs typeface="Aileron Heavy"/>
                <a:sym typeface="Aileron Heavy"/>
              </a:rPr>
              <a:t>Pengasuhan</a:t>
            </a:r>
          </a:p>
          <a:p>
            <a:pPr algn="l">
              <a:lnSpc>
                <a:spcPts val="4089"/>
              </a:lnSpc>
            </a:pPr>
            <a:r>
              <a:rPr lang="en-US" sz="3081">
                <a:solidFill>
                  <a:srgbClr val="182A3B"/>
                </a:solidFill>
                <a:latin typeface="Barlow Medium"/>
                <a:ea typeface="Barlow Medium"/>
                <a:cs typeface="Barlow Medium"/>
                <a:sym typeface="Barlow Medium"/>
              </a:rPr>
              <a:t>Panduan Diagnostik &amp; Taktis Membentuk Karakter Anak</a:t>
            </a:r>
          </a:p>
          <a:p>
            <a:pPr algn="l">
              <a:lnSpc>
                <a:spcPts val="4089"/>
              </a:lnSpc>
            </a:pPr>
            <a:r>
              <a:rPr lang="en-US" sz="3081">
                <a:solidFill>
                  <a:srgbClr val="182A3B"/>
                </a:solidFill>
                <a:latin typeface="Barlow Medium"/>
                <a:ea typeface="Barlow Medium"/>
                <a:cs typeface="Barlow Medium"/>
                <a:sym typeface="Barlow Medium"/>
              </a:rPr>
              <a:t>Melalui Disiplin Positif dan Kasih Sayang.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49064" y="223828"/>
            <a:ext cx="3189872" cy="3189872"/>
          </a:xfrm>
          <a:custGeom>
            <a:avLst/>
            <a:gdLst/>
            <a:ahLst/>
            <a:cxnLst/>
            <a:rect r="r" b="b" t="t" l="l"/>
            <a:pathLst>
              <a:path h="3189872" w="3189872">
                <a:moveTo>
                  <a:pt x="0" y="0"/>
                </a:moveTo>
                <a:lnTo>
                  <a:pt x="3189872" y="0"/>
                </a:lnTo>
                <a:lnTo>
                  <a:pt x="3189872" y="3189872"/>
                </a:lnTo>
                <a:lnTo>
                  <a:pt x="0" y="318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888284" y="904875"/>
            <a:ext cx="10511433" cy="1127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5"/>
              </a:lnSpc>
            </a:pPr>
            <a:r>
              <a:rPr lang="en-US" sz="6603">
                <a:solidFill>
                  <a:srgbClr val="202F3E"/>
                </a:solidFill>
                <a:latin typeface="Barlow Bold"/>
                <a:ea typeface="Barlow Bold"/>
                <a:cs typeface="Barlow Bold"/>
                <a:sym typeface="Barlow Bold"/>
              </a:rPr>
              <a:t>Dampak: Pola Asuh Permisif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59247" y="960007"/>
            <a:ext cx="14728106" cy="125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54"/>
              </a:lnSpc>
            </a:pPr>
            <a:r>
              <a:rPr lang="en-US" sz="7324" spc="314">
                <a:solidFill>
                  <a:srgbClr val="0C183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Dampak: Pola Asuh Otoriter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305329" y="1309641"/>
            <a:ext cx="13474378" cy="1134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1"/>
              </a:lnSpc>
            </a:pPr>
            <a:r>
              <a:rPr lang="en-US" sz="5972" spc="316">
                <a:solidFill>
                  <a:srgbClr val="121E2F"/>
                </a:solidFill>
                <a:latin typeface="Arial MT Pro"/>
                <a:ea typeface="Arial MT Pro"/>
                <a:cs typeface="Arial MT Pro"/>
                <a:sym typeface="Arial MT Pro"/>
              </a:rPr>
              <a:t>Dampak: Pengasuhan Mengabaikan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673452" y="1332909"/>
            <a:ext cx="13170471" cy="1078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1" spc="308">
                <a:solidFill>
                  <a:srgbClr val="242A2F"/>
                </a:solidFill>
                <a:latin typeface="Aileron Heavy"/>
                <a:ea typeface="Aileron Heavy"/>
                <a:cs typeface="Aileron Heavy"/>
                <a:sym typeface="Aileron Heavy"/>
              </a:rPr>
              <a:t>Dampak: Pola Asuh Demokratis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05323" y="1151379"/>
            <a:ext cx="12253987" cy="1884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7"/>
              </a:lnSpc>
            </a:pPr>
            <a:r>
              <a:rPr lang="en-US" sz="5234" spc="219">
                <a:solidFill>
                  <a:srgbClr val="152C46"/>
                </a:solidFill>
                <a:latin typeface="Archivo Black"/>
                <a:ea typeface="Archivo Black"/>
                <a:cs typeface="Archivo Black"/>
                <a:sym typeface="Archivo Black"/>
              </a:rPr>
              <a:t>Bagaimana </a:t>
            </a:r>
            <a:r>
              <a:rPr lang="en-US" sz="5234" spc="219">
                <a:solidFill>
                  <a:srgbClr val="152C46"/>
                </a:solidFill>
                <a:latin typeface="Archivo Black"/>
                <a:ea typeface="Archivo Black"/>
                <a:cs typeface="Archivo Black"/>
                <a:sym typeface="Archivo Black"/>
              </a:rPr>
              <a:t>Bahasa yang baik?</a:t>
            </a:r>
          </a:p>
          <a:p>
            <a:pPr algn="l">
              <a:lnSpc>
                <a:spcPts val="3876"/>
              </a:lnSpc>
            </a:pPr>
            <a:r>
              <a:rPr lang="en-US" sz="2871" spc="160">
                <a:solidFill>
                  <a:srgbClr val="161916"/>
                </a:solidFill>
                <a:latin typeface="Arial MT Pro"/>
                <a:ea typeface="Arial MT Pro"/>
                <a:cs typeface="Arial MT Pro"/>
                <a:sym typeface="Arial MT Pro"/>
              </a:rPr>
              <a:t>Instruksi yang efektif memberi tahu anak apa yang harus dilakukan,</a:t>
            </a:r>
          </a:p>
          <a:p>
            <a:pPr algn="l">
              <a:lnSpc>
                <a:spcPts val="3876"/>
              </a:lnSpc>
            </a:pPr>
            <a:r>
              <a:rPr lang="en-US" sz="2871" spc="160">
                <a:solidFill>
                  <a:srgbClr val="161916"/>
                </a:solidFill>
                <a:latin typeface="Arial MT Pro"/>
                <a:ea typeface="Arial MT Pro"/>
                <a:cs typeface="Arial MT Pro"/>
                <a:sym typeface="Arial MT Pro"/>
              </a:rPr>
              <a:t>bukan sekadar apa yang dilarang.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DAHGVR0VB1w</dc:identifier>
  <dcterms:modified xsi:type="dcterms:W3CDTF">2011-08-01T06:04:30Z</dcterms:modified>
  <cp:revision>1</cp:revision>
  <dc:title>Peran Orang dalam Pengasuhan Panduan Diagnostik &amp; Taktis Membentuk Karakter Anak Melalui Disiplin Positif dan Kasih Sayang.</dc:title>
</cp:coreProperties>
</file>