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Montserrat Extra-Bold" charset="1" panose="00000900000000000000"/>
      <p:regular r:id="rId18"/>
    </p:embeddedFont>
    <p:embeddedFont>
      <p:font typeface="League Spartan" charset="1" panose="00000800000000000000"/>
      <p:regular r:id="rId19"/>
    </p:embeddedFont>
    <p:embeddedFont>
      <p:font typeface="Roboto" charset="1" panose="02000000000000000000"/>
      <p:regular r:id="rId20"/>
    </p:embeddedFont>
    <p:embeddedFont>
      <p:font typeface="Aileron Heavy" charset="1" panose="00000A00000000000000"/>
      <p:regular r:id="rId21"/>
    </p:embeddedFont>
    <p:embeddedFont>
      <p:font typeface="Barlow Bold" charset="1" panose="00000800000000000000"/>
      <p:regular r:id="rId22"/>
    </p:embeddedFont>
    <p:embeddedFont>
      <p:font typeface="Roboto Bold" charset="1" panose="02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923516" y="761863"/>
            <a:ext cx="12342912" cy="1351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5593" spc="324">
                <a:solidFill>
                  <a:srgbClr val="FFBD59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Golden Age (</a:t>
            </a:r>
            <a:r>
              <a:rPr lang="en-US" sz="5593" spc="324">
                <a:solidFill>
                  <a:srgbClr val="FFBD59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Masa Keemasan)</a:t>
            </a:r>
          </a:p>
          <a:p>
            <a:pPr algn="ctr">
              <a:lnSpc>
                <a:spcPts val="3753"/>
              </a:lnSpc>
            </a:pPr>
            <a:r>
              <a:rPr lang="en-US" sz="3034">
                <a:solidFill>
                  <a:srgbClr val="3A3E41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Panduan Interaktif Tumbuh Kembang Balita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158408" y="4154121"/>
            <a:ext cx="4352627" cy="2570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2"/>
              </a:lnSpc>
            </a:pPr>
            <a:r>
              <a:rPr lang="en-US" sz="2507" spc="178">
                <a:solidFill>
                  <a:srgbClr val="1E1714"/>
                </a:solidFill>
                <a:latin typeface="Roboto"/>
                <a:ea typeface="Roboto"/>
                <a:cs typeface="Roboto"/>
                <a:sym typeface="Roboto"/>
              </a:rPr>
              <a:t>Bermain dengan anak</a:t>
            </a:r>
          </a:p>
          <a:p>
            <a:pPr algn="l">
              <a:lnSpc>
                <a:spcPts val="3232"/>
              </a:lnSpc>
            </a:pPr>
            <a:r>
              <a:rPr lang="en-US" sz="2507" spc="178">
                <a:solidFill>
                  <a:srgbClr val="1E1714"/>
                </a:solidFill>
                <a:latin typeface="Roboto"/>
                <a:ea typeface="Roboto"/>
                <a:cs typeface="Roboto"/>
                <a:sym typeface="Roboto"/>
              </a:rPr>
              <a:t>bukanlah sekadar aktivitas</a:t>
            </a:r>
          </a:p>
          <a:p>
            <a:pPr algn="l">
              <a:lnSpc>
                <a:spcPts val="3493"/>
              </a:lnSpc>
            </a:pPr>
            <a:r>
              <a:rPr lang="en-US" sz="2710">
                <a:solidFill>
                  <a:srgbClr val="1E1714"/>
                </a:solidFill>
                <a:latin typeface="Roboto"/>
                <a:ea typeface="Roboto"/>
                <a:cs typeface="Roboto"/>
                <a:sym typeface="Roboto"/>
              </a:rPr>
              <a:t>hiburan; ini adalah proses</a:t>
            </a:r>
          </a:p>
          <a:p>
            <a:pPr algn="l">
              <a:lnSpc>
                <a:spcPts val="3493"/>
              </a:lnSpc>
            </a:pPr>
            <a:r>
              <a:rPr lang="en-US" sz="2710">
                <a:solidFill>
                  <a:srgbClr val="1E1714"/>
                </a:solidFill>
                <a:latin typeface="Roboto"/>
                <a:ea typeface="Roboto"/>
                <a:cs typeface="Roboto"/>
                <a:sym typeface="Roboto"/>
              </a:rPr>
              <a:t>rekayasa sistematis (</a:t>
            </a:r>
            <a:r>
              <a:rPr lang="en-US" b="true" sz="2710">
                <a:solidFill>
                  <a:srgbClr val="1E1714"/>
                </a:solidFill>
                <a:latin typeface="Roboto Bold"/>
                <a:ea typeface="Roboto Bold"/>
                <a:cs typeface="Roboto Bold"/>
                <a:sym typeface="Roboto Bold"/>
              </a:rPr>
              <a:t>Asah</a:t>
            </a:r>
            <a:r>
              <a:rPr lang="en-US" sz="2710">
                <a:solidFill>
                  <a:srgbClr val="1E1714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algn="l">
              <a:lnSpc>
                <a:spcPts val="3493"/>
              </a:lnSpc>
            </a:pPr>
            <a:r>
              <a:rPr lang="en-US" sz="2710">
                <a:solidFill>
                  <a:srgbClr val="1E1714"/>
                </a:solidFill>
                <a:latin typeface="Roboto"/>
                <a:ea typeface="Roboto"/>
                <a:cs typeface="Roboto"/>
                <a:sym typeface="Roboto"/>
              </a:rPr>
              <a:t>untuk merangkai masa</a:t>
            </a:r>
          </a:p>
          <a:p>
            <a:pPr algn="l">
              <a:lnSpc>
                <a:spcPts val="3493"/>
              </a:lnSpc>
            </a:pPr>
            <a:r>
              <a:rPr lang="en-US" sz="2710">
                <a:solidFill>
                  <a:srgbClr val="1E1714"/>
                </a:solidFill>
                <a:latin typeface="Roboto"/>
                <a:ea typeface="Roboto"/>
                <a:cs typeface="Roboto"/>
                <a:sym typeface="Roboto"/>
              </a:rPr>
              <a:t>depan anak.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252449" y="950931"/>
            <a:ext cx="13167940" cy="789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7"/>
              </a:lnSpc>
            </a:pPr>
            <a:r>
              <a:rPr lang="en-US" sz="4555" spc="200">
                <a:solidFill>
                  <a:srgbClr val="27292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ASAH: 7 Aspek Stimulasi Perkembangan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80848" y="1005884"/>
            <a:ext cx="10327184" cy="1564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57"/>
              </a:lnSpc>
            </a:pPr>
            <a:r>
              <a:rPr lang="en-US" sz="4793" spc="201">
                <a:solidFill>
                  <a:srgbClr val="25292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ASIH: Ekosistem Kasih Sayang</a:t>
            </a:r>
          </a:p>
          <a:p>
            <a:pPr algn="l">
              <a:lnSpc>
                <a:spcPts val="4380"/>
              </a:lnSpc>
            </a:pPr>
            <a:r>
              <a:rPr lang="en-US" sz="2605" spc="166">
                <a:solidFill>
                  <a:srgbClr val="1A1A18"/>
                </a:solidFill>
                <a:latin typeface="Roboto"/>
                <a:ea typeface="Roboto"/>
                <a:cs typeface="Roboto"/>
                <a:sym typeface="Roboto"/>
              </a:rPr>
              <a:t>Hubungan penuh kasih sayang adalah bahan bakar interaksi.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784936" y="1251606"/>
            <a:ext cx="8718128" cy="722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9"/>
              </a:lnSpc>
            </a:pPr>
            <a:r>
              <a:rPr lang="en-US" sz="4185">
                <a:solidFill>
                  <a:srgbClr val="090907"/>
                </a:solidFill>
                <a:latin typeface="Aileron Heavy"/>
                <a:ea typeface="Aileron Heavy"/>
                <a:cs typeface="Aileron Heavy"/>
                <a:sym typeface="Aileron Heavy"/>
              </a:rPr>
              <a:t>Komunikasi: Siklus Input &amp; Output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296805" y="291153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75325" y="1195561"/>
            <a:ext cx="7137350" cy="778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5"/>
              </a:lnSpc>
            </a:pPr>
            <a:r>
              <a:rPr lang="en-US" sz="4603">
                <a:solidFill>
                  <a:srgbClr val="1E1F1E"/>
                </a:solidFill>
                <a:latin typeface="Barlow Bold"/>
                <a:ea typeface="Barlow Bold"/>
                <a:cs typeface="Barlow Bold"/>
                <a:sym typeface="Barlow Bold"/>
              </a:rPr>
              <a:t>Kognitif: Mesin Kecerdasan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DAHGVZkoRvQ</dc:identifier>
  <dcterms:modified xsi:type="dcterms:W3CDTF">2011-08-01T06:04:30Z</dcterms:modified>
  <cp:revision>1</cp:revision>
  <dc:title>Golden Age (Masa Keemasan) Panduan Interaktif Tumbuh Kembang Balita</dc:title>
</cp:coreProperties>
</file>