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Barlow Bold" charset="1" panose="00000800000000000000"/>
      <p:regular r:id="rId15"/>
    </p:embeddedFont>
    <p:embeddedFont>
      <p:font typeface="Montserrat Extra-Bold" charset="1" panose="00000900000000000000"/>
      <p:regular r:id="rId16"/>
    </p:embeddedFont>
    <p:embeddedFont>
      <p:font typeface="Arial MT Pro" charset="1" panose="020B0502020202020204"/>
      <p:regular r:id="rId17"/>
    </p:embeddedFont>
    <p:embeddedFont>
      <p:font typeface="Inter" charset="1" panose="020B0502030000000004"/>
      <p:regular r:id="rId18"/>
    </p:embeddedFont>
    <p:embeddedFont>
      <p:font typeface="Roboto Bold" charset="1" panose="02000000000000000000"/>
      <p:regular r:id="rId19"/>
    </p:embeddedFont>
    <p:embeddedFont>
      <p:font typeface="Helvetica World" charset="1" panose="020B0500040000020004"/>
      <p:regular r:id="rId20"/>
    </p:embeddedFont>
    <p:embeddedFont>
      <p:font typeface="Helvetica World Italics" charset="1" panose="020B0500040000090004"/>
      <p:regular r:id="rId21"/>
    </p:embeddedFont>
    <p:embeddedFont>
      <p:font typeface="Canva Sans" charset="1" panose="020B0503030501040103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2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1614154" y="7980483"/>
            <a:ext cx="3886795" cy="881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3"/>
              </a:lnSpc>
            </a:pPr>
            <a:r>
              <a:rPr lang="en-US" sz="2868">
                <a:solidFill>
                  <a:srgbClr val="EFEED6"/>
                </a:solidFill>
                <a:latin typeface="Barlow Bold"/>
                <a:ea typeface="Barlow Bold"/>
                <a:cs typeface="Barlow Bold"/>
                <a:sym typeface="Barlow Bold"/>
              </a:rPr>
              <a:t>8 Fungsi Keluarga yang</a:t>
            </a:r>
          </a:p>
          <a:p>
            <a:pPr algn="l">
              <a:lnSpc>
                <a:spcPts val="3473"/>
              </a:lnSpc>
            </a:pPr>
            <a:r>
              <a:rPr lang="en-US" sz="2868">
                <a:solidFill>
                  <a:srgbClr val="EFEED6"/>
                </a:solidFill>
                <a:latin typeface="Barlow Bold"/>
                <a:ea typeface="Barlow Bold"/>
                <a:cs typeface="Barlow Bold"/>
                <a:sym typeface="Barlow Bold"/>
              </a:rPr>
              <a:t>Membentuk Masa Depan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43120" y="1179739"/>
            <a:ext cx="8117086" cy="574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110"/>
              </a:lnSpc>
            </a:pPr>
            <a:r>
              <a:rPr lang="en-US" sz="8579">
                <a:solidFill>
                  <a:srgbClr val="0F192E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Nilai-Nilai</a:t>
            </a:r>
          </a:p>
          <a:p>
            <a:pPr algn="l">
              <a:lnSpc>
                <a:spcPts val="10297"/>
              </a:lnSpc>
            </a:pPr>
            <a:r>
              <a:rPr lang="en-US" sz="7951">
                <a:solidFill>
                  <a:srgbClr val="0F192E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Dalam</a:t>
            </a:r>
          </a:p>
          <a:p>
            <a:pPr algn="l">
              <a:lnSpc>
                <a:spcPts val="12465"/>
              </a:lnSpc>
            </a:pPr>
            <a:r>
              <a:rPr lang="en-US" sz="9626">
                <a:solidFill>
                  <a:srgbClr val="0F192E"/>
                </a:solidFill>
                <a:latin typeface="Montserrat Extra-Bold"/>
                <a:ea typeface="Montserrat Extra-Bold"/>
                <a:cs typeface="Montserrat Extra-Bold"/>
                <a:sym typeface="Montserrat Extra-Bold"/>
              </a:rPr>
              <a:t>Keluarga</a:t>
            </a:r>
          </a:p>
          <a:p>
            <a:pPr algn="l">
              <a:lnSpc>
                <a:spcPts val="5708"/>
              </a:lnSpc>
            </a:pPr>
            <a:r>
              <a:rPr lang="en-US" sz="4408" spc="233">
                <a:solidFill>
                  <a:srgbClr val="0F192E"/>
                </a:solidFill>
                <a:latin typeface="Arial MT Pro"/>
                <a:ea typeface="Arial MT Pro"/>
                <a:cs typeface="Arial MT Pro"/>
                <a:sym typeface="Arial MT Pro"/>
              </a:rPr>
              <a:t>Membangun Keluarga</a:t>
            </a:r>
          </a:p>
          <a:p>
            <a:pPr algn="l">
              <a:lnSpc>
                <a:spcPts val="5708"/>
              </a:lnSpc>
            </a:pPr>
            <a:r>
              <a:rPr lang="en-US" sz="4408" spc="233">
                <a:solidFill>
                  <a:srgbClr val="0F192E"/>
                </a:solidFill>
                <a:latin typeface="Arial MT Pro"/>
                <a:ea typeface="Arial MT Pro"/>
                <a:cs typeface="Arial MT Pro"/>
                <a:sym typeface="Arial MT Pro"/>
              </a:rPr>
              <a:t>yang Tangguh dan Bermakna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6115830" y="509777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3" y="0"/>
                </a:lnTo>
                <a:lnTo>
                  <a:pt x="1682823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8768466" y="7410190"/>
            <a:ext cx="7697167" cy="1446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82"/>
              </a:lnSpc>
            </a:pPr>
            <a:r>
              <a:rPr lang="en-US" sz="2328">
                <a:solidFill>
                  <a:srgbClr val="181E11"/>
                </a:solidFill>
                <a:latin typeface="Inter"/>
                <a:ea typeface="Inter"/>
                <a:cs typeface="Inter"/>
                <a:sym typeface="Inter"/>
              </a:rPr>
              <a:t>Keluarga dikembangkan untuk mampu menjadi wahana</a:t>
            </a:r>
          </a:p>
          <a:p>
            <a:pPr algn="ctr">
              <a:lnSpc>
                <a:spcPts val="2882"/>
              </a:lnSpc>
            </a:pPr>
            <a:r>
              <a:rPr lang="en-US" sz="2328">
                <a:solidFill>
                  <a:srgbClr val="181E11"/>
                </a:solidFill>
                <a:latin typeface="Inter"/>
                <a:ea typeface="Inter"/>
                <a:cs typeface="Inter"/>
                <a:sym typeface="Inter"/>
              </a:rPr>
              <a:t>yang pertama dan utama. Terdapat 8 fungsi keluarga</a:t>
            </a:r>
          </a:p>
          <a:p>
            <a:pPr algn="ctr">
              <a:lnSpc>
                <a:spcPts val="2882"/>
              </a:lnSpc>
            </a:pPr>
            <a:r>
              <a:rPr lang="en-US" sz="2328">
                <a:solidFill>
                  <a:srgbClr val="181E11"/>
                </a:solidFill>
                <a:latin typeface="Inter"/>
                <a:ea typeface="Inter"/>
                <a:cs typeface="Inter"/>
                <a:sym typeface="Inter"/>
              </a:rPr>
              <a:t>yang memastikan setiap anggota keluarga tumbuh,</a:t>
            </a:r>
          </a:p>
          <a:p>
            <a:pPr algn="ctr">
              <a:lnSpc>
                <a:spcPts val="2882"/>
              </a:lnSpc>
            </a:pPr>
            <a:r>
              <a:rPr lang="en-US" sz="2328">
                <a:solidFill>
                  <a:srgbClr val="181E11"/>
                </a:solidFill>
                <a:latin typeface="Inter"/>
                <a:ea typeface="Inter"/>
                <a:cs typeface="Inter"/>
                <a:sym typeface="Inter"/>
              </a:rPr>
              <a:t>terlindungi, dan berdampak positif bagi dunia.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0" y="697988"/>
            <a:ext cx="16615725" cy="8720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56"/>
              </a:lnSpc>
            </a:pPr>
            <a:r>
              <a:rPr lang="en-US" b="true" sz="5040" spc="272">
                <a:solidFill>
                  <a:srgbClr val="869A81"/>
                </a:solidFill>
                <a:latin typeface="Roboto Bold"/>
                <a:ea typeface="Roboto Bold"/>
                <a:cs typeface="Roboto Bold"/>
                <a:sym typeface="Roboto Bold"/>
              </a:rPr>
              <a:t>Pilar Pertumbuhan :Keamanan Fisik &amp; Finansial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-424873" y="648590"/>
            <a:ext cx="15956278" cy="905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32"/>
              </a:lnSpc>
            </a:pPr>
            <a:r>
              <a:rPr lang="en-US" b="true" sz="5237" spc="193">
                <a:solidFill>
                  <a:srgbClr val="899B81"/>
                </a:solidFill>
                <a:latin typeface="Roboto Bold"/>
                <a:ea typeface="Roboto Bold"/>
                <a:cs typeface="Roboto Bold"/>
                <a:sym typeface="Roboto Bold"/>
              </a:rPr>
              <a:t>Pilar Pertumbuhan: Regenerasi &amp; Karakter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6427414" y="187289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2"/>
                </a:lnTo>
                <a:lnTo>
                  <a:pt x="0" y="16828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2853"/>
            <a:ext cx="18284428" cy="10199284"/>
            <a:chOff x="0" y="0"/>
            <a:chExt cx="24379238" cy="1359904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79301" cy="13599033"/>
            </a:xfrm>
            <a:custGeom>
              <a:avLst/>
              <a:gdLst/>
              <a:ahLst/>
              <a:cxnLst/>
              <a:rect r="r" b="b" t="t" l="l"/>
              <a:pathLst>
                <a:path h="13599033" w="24379301">
                  <a:moveTo>
                    <a:pt x="0" y="0"/>
                  </a:moveTo>
                  <a:lnTo>
                    <a:pt x="24379301" y="0"/>
                  </a:lnTo>
                  <a:lnTo>
                    <a:pt x="24379301" y="13599033"/>
                  </a:lnTo>
                  <a:lnTo>
                    <a:pt x="0" y="13599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-29" r="0" b="-29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2137283" y="1993019"/>
            <a:ext cx="14013433" cy="64216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68"/>
              </a:lnSpc>
            </a:pPr>
            <a:r>
              <a:rPr lang="en-US" sz="6506" spc="325">
                <a:solidFill>
                  <a:srgbClr val="EBEAD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"</a:t>
            </a:r>
            <a:r>
              <a:rPr lang="en-US" sz="6506" i="true" spc="325">
                <a:solidFill>
                  <a:srgbClr val="EBEADE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Keluarga bukan hanya tentang</a:t>
            </a:r>
          </a:p>
          <a:p>
            <a:pPr algn="ctr">
              <a:lnSpc>
                <a:spcPts val="8868"/>
              </a:lnSpc>
            </a:pPr>
            <a:r>
              <a:rPr lang="en-US" sz="6506" i="true" spc="325">
                <a:solidFill>
                  <a:srgbClr val="EBEADE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siapa yang ada di dalamnya, tetapi</a:t>
            </a:r>
          </a:p>
          <a:p>
            <a:pPr algn="ctr">
              <a:lnSpc>
                <a:spcPts val="8868"/>
              </a:lnSpc>
            </a:pPr>
            <a:r>
              <a:rPr lang="en-US" sz="6506" i="true" spc="325">
                <a:solidFill>
                  <a:srgbClr val="EBEADE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tentang fungsi dan nilai yang</a:t>
            </a:r>
          </a:p>
          <a:p>
            <a:pPr algn="ctr">
              <a:lnSpc>
                <a:spcPts val="8868"/>
              </a:lnSpc>
            </a:pPr>
            <a:r>
              <a:rPr lang="en-US" sz="6506" i="true" spc="325">
                <a:solidFill>
                  <a:srgbClr val="EBEADE"/>
                </a:solidFill>
                <a:latin typeface="Helvetica World Italics"/>
                <a:ea typeface="Helvetica World Italics"/>
                <a:cs typeface="Helvetica World Italics"/>
                <a:sym typeface="Helvetica World Italics"/>
              </a:rPr>
              <a:t>dihidupkan bersama.</a:t>
            </a:r>
            <a:r>
              <a:rPr lang="en-US" sz="6506" spc="325">
                <a:solidFill>
                  <a:srgbClr val="EBEADE"/>
                </a:solidFill>
                <a:latin typeface="Helvetica World"/>
                <a:ea typeface="Helvetica World"/>
                <a:cs typeface="Helvetica World"/>
                <a:sym typeface="Helvetica World"/>
              </a:rPr>
              <a:t>"</a:t>
            </a:r>
          </a:p>
          <a:p>
            <a:pPr algn="ctr">
              <a:lnSpc>
                <a:spcPts val="8868"/>
              </a:lnSpc>
            </a:pPr>
          </a:p>
          <a:p>
            <a:pPr algn="ctr">
              <a:lnSpc>
                <a:spcPts val="3442"/>
              </a:lnSpc>
            </a:pPr>
            <a:r>
              <a:rPr lang="en-US" sz="2525" spc="330">
                <a:solidFill>
                  <a:srgbClr val="907A77"/>
                </a:solidFill>
                <a:latin typeface="Canva Sans"/>
                <a:ea typeface="Canva Sans"/>
                <a:cs typeface="Canva Sans"/>
                <a:sym typeface="Canva Sans"/>
              </a:rPr>
              <a:t>MULAILAH MEMBANGUN KELUARGA ANDA HARI INI.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8302589" y="453071"/>
            <a:ext cx="1682823" cy="1682823"/>
          </a:xfrm>
          <a:custGeom>
            <a:avLst/>
            <a:gdLst/>
            <a:ahLst/>
            <a:cxnLst/>
            <a:rect r="r" b="b" t="t" l="l"/>
            <a:pathLst>
              <a:path h="1682823" w="1682823">
                <a:moveTo>
                  <a:pt x="0" y="0"/>
                </a:moveTo>
                <a:lnTo>
                  <a:pt x="1682822" y="0"/>
                </a:lnTo>
                <a:lnTo>
                  <a:pt x="1682822" y="1682823"/>
                </a:lnTo>
                <a:lnTo>
                  <a:pt x="0" y="1682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DAHGsbGyz_Q</dc:identifier>
  <dcterms:modified xsi:type="dcterms:W3CDTF">2011-08-01T06:04:30Z</dcterms:modified>
  <cp:revision>1</cp:revision>
  <dc:title>8 Fungsi Keluarga yang Membentuk Masa Depan</dc:title>
</cp:coreProperties>
</file>