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92" r:id="rId2"/>
    <p:sldId id="488" r:id="rId3"/>
    <p:sldId id="698" r:id="rId4"/>
    <p:sldId id="699" r:id="rId5"/>
    <p:sldId id="700" r:id="rId6"/>
    <p:sldId id="708" r:id="rId7"/>
    <p:sldId id="709" r:id="rId8"/>
    <p:sldId id="710" r:id="rId9"/>
    <p:sldId id="711" r:id="rId10"/>
    <p:sldId id="701" r:id="rId11"/>
    <p:sldId id="702" r:id="rId12"/>
    <p:sldId id="697" r:id="rId13"/>
    <p:sldId id="731" r:id="rId14"/>
    <p:sldId id="707" r:id="rId15"/>
  </p:sldIdLst>
  <p:sldSz cx="12192000" cy="6858000"/>
  <p:notesSz cx="55546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B6D"/>
    <a:srgbClr val="FF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407020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146358" y="0"/>
            <a:ext cx="2407020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D69C6B5-D9AE-43E2-9F03-079F7F2C1EF6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921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55467" y="4925414"/>
            <a:ext cx="444373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14"/>
            <a:ext cx="2407020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146358" y="9721114"/>
            <a:ext cx="2407020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59F89F1-EEDF-4A75-A259-756CF4CDD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50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368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639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129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968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22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14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64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96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64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76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77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90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7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886">
              <a:defRPr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B328D-D237-4763-A7BB-4E1432131C8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00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BE40-A1D1-474C-95D6-26E635A33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21A047-2BDE-4197-BA82-27567A19B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6B155E-9956-4D02-97D9-18B59530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BB8B89-8998-402B-912B-5744E2BF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53D5E6-113B-4E7C-B52A-A4C580D6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92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A7B71-AC93-478C-816D-C13EE8CF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048A1F-6517-474C-8DAA-0A6A858D9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60CBE-FAAB-4D34-9A53-7531D4E7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A7D42-CBDC-4FE6-BA8F-B397D93B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6CF1CB-17F4-4558-83FD-840EB263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87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4FA8F4-B50C-409A-9327-DA4C8F01D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94747C-AFB6-40C9-82B8-73F44505A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5D7954-2D39-4C32-A98D-4AA55055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B950B2-9BBD-46ED-AD1B-F19CAAAE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84C3F9-4DCB-46D7-A935-BEDE574F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48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DB602-44BA-4506-AB0E-3BFBB395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30ED8-79FC-4322-B354-89C5977B0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A79566-52CF-49B8-9D09-6C476A93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7B7649-2311-4110-BFEA-D656EC29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581DED-6959-4F03-A0FE-6EACEB52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94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0718C-3EDB-43A8-A688-36357740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2D2B08-203C-4AA7-BE6D-58A0078B3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4202AE-A2D2-4226-AEDC-EF051234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B79E08-0B0B-4334-A760-1867DDA9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CB3F63-26BD-4017-8506-3B47561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13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C0AE8-039F-4147-9523-291E7B6F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1F5E61-B2F6-4192-BA0D-1F4E5383D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36FF6-7631-4418-8922-8DB364A2D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DA7158-6EE1-4D73-80DF-678D3AC0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B94866-C36D-49DC-97BC-A65FDFC3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C1DD32-AD67-41C9-8BA5-F685CBA2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32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C2E24-2156-43C0-AFCB-D157A16F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6A2A0C-E550-4C61-84EF-00CA3821C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504270-A4D9-4126-AC5A-FF2CCA811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D154E1-477C-4EDB-A935-278802B97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0214BEC-E200-4F8D-9923-16BA575E4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DAE7EA-447F-4202-BC5B-DE5A78E3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7C4E48-D755-457C-820D-DF05F966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A581BA-81ED-4D0C-AD27-D5412A21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93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2FBD02-52ED-4F45-A414-F2DA29C9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71223E-F6BE-4A19-AC6A-CEC3FE41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B96D69-0F97-4D0B-9D3C-14C9EAC4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C6F26E-D8AD-4224-88A3-7E61EBEC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56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B1F4EC-4626-419C-AD1D-237D40CC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26076F-5CD9-47FB-881A-7FDA5623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E56281-C66E-4F13-AA07-F203467A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8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2DB65-B38A-4047-83AA-15317E77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D553B0-88D8-427B-9571-53070798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E566ED-93B5-4A7F-8CB0-7760D1B80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251475-7D5D-418E-816E-C9ADD7CD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3598A3-5292-415F-90ED-57C2F598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9E2836-07D7-4007-9C59-29A1E9F8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16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531BA-B73B-4D46-8819-F1954FED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D7761F-38DA-4E81-A0BD-80BA170A7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D6EC65-BD28-471B-9A46-90C242206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C1D7D2-2717-4859-A650-54C405E8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3CD257-26B7-4256-9E13-1FA831EC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8F1148-0EEB-492E-B83C-26C378E7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58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B3E71B-D1B9-4D61-8C00-7F0D1D40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E68D90-C9DD-4786-BF5D-31B84CB94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DAF47D-7B24-44CF-9F0A-370767972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C6A17-8B0D-409F-BA9E-513B25942FB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0B870A-3575-4EBB-B04C-2A3168708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5C114E-5492-42F2-92F2-14CA64300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B752-528E-48BA-B66D-C6E670753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63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BDC0E-E241-4BA4-A24C-B1DDEDD09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80520"/>
            <a:ext cx="10515600" cy="1819275"/>
          </a:xfrm>
        </p:spPr>
        <p:txBody>
          <a:bodyPr anchor="ctr" anchorCtr="0">
            <a:normAutofit/>
          </a:bodyPr>
          <a:lstStyle/>
          <a:p>
            <a:pPr>
              <a:spcBef>
                <a:spcPts val="1800"/>
              </a:spcBef>
            </a:pPr>
            <a:r>
              <a:rPr lang="fr-FR" i="1" dirty="0"/>
              <a:t>Le Parvovirus B19</a:t>
            </a:r>
            <a:br>
              <a:rPr lang="fr-FR" sz="1800" i="1" dirty="0"/>
            </a:br>
            <a:br>
              <a:rPr lang="fr-FR" sz="1800" i="1" dirty="0"/>
            </a:br>
            <a:r>
              <a:rPr lang="fr-FR" sz="2700" i="1" dirty="0"/>
              <a:t>Juin 2024</a:t>
            </a:r>
            <a:endParaRPr lang="fr-FR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6AC504-0E21-4496-A95C-AF38556EF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2450"/>
            <a:ext cx="10515600" cy="2046324"/>
          </a:xfrm>
        </p:spPr>
        <p:txBody>
          <a:bodyPr>
            <a:noAutofit/>
          </a:bodyPr>
          <a:lstStyle/>
          <a:p>
            <a:pPr algn="l"/>
            <a:r>
              <a:rPr lang="fr-FR" i="1" dirty="0"/>
              <a:t>Auteur : Dr. Eric Farfour</a:t>
            </a:r>
            <a:endParaRPr lang="fr-FR" i="1" baseline="30000" dirty="0"/>
          </a:p>
          <a:p>
            <a:pPr algn="just"/>
            <a:r>
              <a:rPr lang="fr-FR" i="1" dirty="0"/>
              <a:t>Comité Scientifique : Dr F. Ackermann, Dr Y. </a:t>
            </a:r>
            <a:r>
              <a:rPr lang="fr-FR" i="1" dirty="0" err="1"/>
              <a:t>Coatantiec</a:t>
            </a:r>
            <a:r>
              <a:rPr lang="fr-FR" i="1" dirty="0"/>
              <a:t>, Dr T. Gorget, Dr L. </a:t>
            </a:r>
            <a:r>
              <a:rPr lang="fr-FR" i="1" dirty="0" err="1"/>
              <a:t>Mazaux</a:t>
            </a:r>
            <a:r>
              <a:rPr lang="fr-FR" i="1" dirty="0"/>
              <a:t>, Dr S. </a:t>
            </a:r>
            <a:r>
              <a:rPr lang="fr-FR" i="1" dirty="0" err="1"/>
              <a:t>Vanlieferinghen</a:t>
            </a:r>
            <a:endParaRPr lang="fr-FR" i="1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3599C93-0C1B-47C8-8163-69BCC4F5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1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36CE36-4679-4688-9F8C-F410193DE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B5E71B-9788-4909-8E1F-2D08ABF16B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C1F422BA-C21A-4720-BEE3-696C48EA3A6D}"/>
              </a:ext>
            </a:extLst>
          </p:cNvPr>
          <p:cNvGrpSpPr/>
          <p:nvPr/>
        </p:nvGrpSpPr>
        <p:grpSpPr>
          <a:xfrm>
            <a:off x="2811489" y="175088"/>
            <a:ext cx="6981659" cy="1878365"/>
            <a:chOff x="2883917" y="304722"/>
            <a:chExt cx="6981659" cy="1878365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CAB6F64-A0C9-4207-9F1B-EBA30659BCAB}"/>
                </a:ext>
              </a:extLst>
            </p:cNvPr>
            <p:cNvGrpSpPr/>
            <p:nvPr/>
          </p:nvGrpSpPr>
          <p:grpSpPr>
            <a:xfrm>
              <a:off x="2883917" y="304722"/>
              <a:ext cx="4139179" cy="1878365"/>
              <a:chOff x="3203648" y="137625"/>
              <a:chExt cx="3568053" cy="1581095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2B6B86BB-F4B8-4CDE-B44E-F1D7CC0DC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0299" y="366157"/>
                <a:ext cx="1351402" cy="1351402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028C605B-3BEF-4A1F-9F57-DF40A31F0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3648" y="137625"/>
                <a:ext cx="1472986" cy="1581095"/>
              </a:xfrm>
              <a:prstGeom prst="rect">
                <a:avLst/>
              </a:prstGeom>
            </p:spPr>
          </p:pic>
        </p:grp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30B9A3C-8A33-4B9F-A429-B9106F490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01882" y="959427"/>
              <a:ext cx="2063694" cy="93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505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2"/>
    </mc:Choice>
    <mc:Fallback xmlns="">
      <p:transition spd="slow" advTm="116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13C64-3AE1-47FE-8FE4-FDCB9631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2615" cy="1325563"/>
          </a:xfrm>
        </p:spPr>
        <p:txBody>
          <a:bodyPr/>
          <a:lstStyle/>
          <a:p>
            <a:r>
              <a:rPr lang="fr-FR" b="1" dirty="0">
                <a:solidFill>
                  <a:srgbClr val="037B6D"/>
                </a:solidFill>
              </a:rPr>
              <a:t>PREVENTION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7FB32E-E455-4683-9924-2463F8C40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A5DB060-8C26-418E-BC70-7BB15B7B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10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9BFB1FA-9A86-489A-B8CC-2A592D21C9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A488B50-EF70-4723-B2E6-9FD0063BC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4559"/>
            <a:ext cx="1166693" cy="116669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B4555A2-F5BF-440D-BB57-898BD8899503}"/>
              </a:ext>
            </a:extLst>
          </p:cNvPr>
          <p:cNvSpPr txBox="1"/>
          <p:nvPr/>
        </p:nvSpPr>
        <p:spPr>
          <a:xfrm>
            <a:off x="838198" y="2718484"/>
            <a:ext cx="10309153" cy="2093922"/>
          </a:xfrm>
          <a:prstGeom prst="roundRect">
            <a:avLst>
              <a:gd name="adj" fmla="val 6503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0" rtlCol="0">
            <a:spAutoFit/>
          </a:bodyPr>
          <a:lstStyle/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Il n’existe </a:t>
            </a:r>
            <a:r>
              <a:rPr lang="fr-FR" sz="2400" b="1" dirty="0"/>
              <a:t>aucune mesure de prévention spécifique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L’éviction scolaire n’est pas recommandée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Toutefois, il est recommandée d’informer les personnes à risque de forme sévère et les femmes enceintes d’éviter tout contacts dans les situations d’épidémie ou de cas groupés ;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DDC0545-6ECC-43CD-886C-097B29EC57C4}"/>
              </a:ext>
            </a:extLst>
          </p:cNvPr>
          <p:cNvSpPr/>
          <p:nvPr/>
        </p:nvSpPr>
        <p:spPr>
          <a:xfrm>
            <a:off x="838198" y="2227491"/>
            <a:ext cx="10309153" cy="551754"/>
          </a:xfrm>
          <a:prstGeom prst="roundRect">
            <a:avLst>
              <a:gd name="adj" fmla="val 28176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PREVENTION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0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0"/>
    </mc:Choice>
    <mc:Fallback xmlns="">
      <p:transition spd="slow" advTm="8453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13C64-3AE1-47FE-8FE4-FDCB9631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2615" cy="1325563"/>
          </a:xfrm>
        </p:spPr>
        <p:txBody>
          <a:bodyPr/>
          <a:lstStyle/>
          <a:p>
            <a:r>
              <a:rPr lang="fr-FR" b="1" dirty="0">
                <a:solidFill>
                  <a:srgbClr val="037B6D"/>
                </a:solidFill>
              </a:rPr>
              <a:t>TRAITEMENT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7FB32E-E455-4683-9924-2463F8C40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A5DB060-8C26-418E-BC70-7BB15B7B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11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B56B68-1395-4DDF-A17A-7A2E385ABB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7A185BA-5B31-4725-B8E1-BAD2065A8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4559"/>
            <a:ext cx="1166693" cy="116669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9A0EE97-968E-49FA-8E42-C7D8D4418D02}"/>
              </a:ext>
            </a:extLst>
          </p:cNvPr>
          <p:cNvSpPr txBox="1"/>
          <p:nvPr/>
        </p:nvSpPr>
        <p:spPr>
          <a:xfrm>
            <a:off x="838200" y="2718484"/>
            <a:ext cx="10515599" cy="2214324"/>
          </a:xfrm>
          <a:prstGeom prst="roundRect">
            <a:avLst>
              <a:gd name="adj" fmla="val 10206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0" rtlCol="0">
            <a:spAutoFit/>
          </a:bodyPr>
          <a:lstStyle/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Il n’existe </a:t>
            </a:r>
            <a:r>
              <a:rPr lang="fr-FR" sz="2400" b="1" dirty="0"/>
              <a:t>aucun traitement spécifique </a:t>
            </a:r>
            <a:r>
              <a:rPr lang="fr-FR" sz="2400" dirty="0"/>
              <a:t>de l’infection à parvovirus B19 :</a:t>
            </a:r>
          </a:p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Dans les formes symptomatiques bénignes (virose banale, mégalérythème épidémique, arthralgies) le traitement vise à diminuer les symptômes ;</a:t>
            </a:r>
          </a:p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En cas de grossesse compliquée d’anémie fœtale du au Parvovirus B19, des transfusions </a:t>
            </a:r>
            <a:r>
              <a:rPr lang="fr-FR" sz="2400" i="1" dirty="0"/>
              <a:t>in utero</a:t>
            </a:r>
            <a:r>
              <a:rPr lang="fr-FR" sz="2400" dirty="0"/>
              <a:t> répétées peuvent être réalisée en centre spécialisé.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677568B-9677-4627-90EF-A93929D6505B}"/>
              </a:ext>
            </a:extLst>
          </p:cNvPr>
          <p:cNvSpPr/>
          <p:nvPr/>
        </p:nvSpPr>
        <p:spPr>
          <a:xfrm>
            <a:off x="838200" y="2227491"/>
            <a:ext cx="10515600" cy="551754"/>
          </a:xfrm>
          <a:prstGeom prst="roundRect">
            <a:avLst>
              <a:gd name="adj" fmla="val 28176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TRAITEMENT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5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0"/>
    </mc:Choice>
    <mc:Fallback xmlns="">
      <p:transition spd="slow" advTm="845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13C64-3AE1-47FE-8FE4-FDCB9631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2615" cy="1325563"/>
          </a:xfrm>
        </p:spPr>
        <p:txBody>
          <a:bodyPr/>
          <a:lstStyle/>
          <a:p>
            <a:r>
              <a:rPr lang="fr-FR" b="1" dirty="0">
                <a:solidFill>
                  <a:srgbClr val="037B6D"/>
                </a:solidFill>
              </a:rPr>
              <a:t>POINTS CLEFS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7FB32E-E455-4683-9924-2463F8C40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A5DB060-8C26-418E-BC70-7BB15B7B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12</a:t>
            </a:fld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BAC85B-AA60-4ECF-ABFC-67941EED2A48}"/>
              </a:ext>
            </a:extLst>
          </p:cNvPr>
          <p:cNvSpPr txBox="1"/>
          <p:nvPr/>
        </p:nvSpPr>
        <p:spPr>
          <a:xfrm>
            <a:off x="838201" y="1662040"/>
            <a:ext cx="10515599" cy="4607844"/>
          </a:xfrm>
          <a:prstGeom prst="roundRect">
            <a:avLst>
              <a:gd name="adj" fmla="val 5456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0" rtlCol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L’infection par le parvovirus B19 est très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fréquente</a:t>
            </a:r>
            <a:endParaRPr lang="fr-FR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Une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intensification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 de la circulation du virus est observée depuis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fin 2023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contamination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 se fait le plus souvent par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voie respiratoire</a:t>
            </a:r>
            <a:endParaRPr lang="fr-FR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L’infection est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bénigne 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ne provoquant le plus souvent pas ou peu de symptômes (virose banale)</a:t>
            </a:r>
            <a:endParaRPr lang="fr-FR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Les formes plus typiques (mégalérythème épidémique, arthralgies) également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bénignes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 sont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rares</a:t>
            </a:r>
            <a:endParaRPr lang="fr-FR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Exceptionnellement, le parvovirus B19 peut-être associé à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des formes sévères 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ou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des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complications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 dont le pronostic est bon en cas de prise en charge précoce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En cas de contamination avérée pendant la grossesse, une surveillance échographique sera mise en place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Il n’existe </a:t>
            </a:r>
            <a:r>
              <a:rPr lang="fr-F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pas de traitement spécifique</a:t>
            </a:r>
            <a:endParaRPr lang="fr-FR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4FCF0A-A742-4BDC-BA19-23C5B20F6A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8755A8-8064-46AA-984F-1CCFE1B3D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4559"/>
            <a:ext cx="1166693" cy="1166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0"/>
    </mc:Choice>
    <mc:Fallback xmlns="">
      <p:transition spd="slow" advTm="845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D1F76-1C2D-4C61-9BBF-4B532A0C8E56}"/>
              </a:ext>
            </a:extLst>
          </p:cNvPr>
          <p:cNvSpPr/>
          <p:nvPr/>
        </p:nvSpPr>
        <p:spPr>
          <a:xfrm>
            <a:off x="1194246" y="2535233"/>
            <a:ext cx="980350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800" dirty="0"/>
              <a:t>Retrouvez nos publications en accès libre :</a:t>
            </a:r>
          </a:p>
          <a:p>
            <a:pPr algn="ctr"/>
            <a:r>
              <a:rPr lang="fr-FR" sz="2800" i="1" dirty="0">
                <a:solidFill>
                  <a:srgbClr val="00796B"/>
                </a:solidFill>
              </a:rPr>
              <a:t>   www.clin92.com  -         www.aftlm.fr</a:t>
            </a:r>
          </a:p>
          <a:p>
            <a:pPr algn="ctr"/>
            <a:endParaRPr lang="fr-FR" sz="2000" dirty="0"/>
          </a:p>
          <a:p>
            <a:pPr algn="ctr"/>
            <a:r>
              <a:rPr lang="fr-FR" sz="2800" dirty="0"/>
              <a:t>Pour rester informé, notre newsletter mensuelle : </a:t>
            </a:r>
            <a:r>
              <a:rPr lang="fr-FR" sz="2800" i="1" dirty="0">
                <a:solidFill>
                  <a:srgbClr val="00796B"/>
                </a:solidFill>
              </a:rPr>
              <a:t>https://www.clin92.com/abonnement</a:t>
            </a:r>
          </a:p>
          <a:p>
            <a:pPr algn="ctr"/>
            <a:endParaRPr lang="fr-FR" dirty="0"/>
          </a:p>
          <a:p>
            <a:pPr algn="ctr"/>
            <a:r>
              <a:rPr lang="fr-FR" sz="2800" dirty="0"/>
              <a:t>Suivez-nous :</a:t>
            </a:r>
          </a:p>
          <a:p>
            <a:pPr algn="ctr"/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13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6A531B5-2305-4801-86BE-9003BACAA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3718138" y="5337920"/>
            <a:ext cx="2003732" cy="41183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168DCAA-C5A7-45BC-A27F-61105F233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55" y="549072"/>
            <a:ext cx="1567716" cy="16054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B2754D3-E8C5-4FF5-8ACB-1F4D328C9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6595" y="831186"/>
            <a:ext cx="2266651" cy="10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C:\Users\fareri\AppData\Local\Microsoft\Windows\INetCache\Content.MSO\F201629D.tmp">
            <a:extLst>
              <a:ext uri="{FF2B5EF4-FFF2-40B4-BE49-F238E27FC236}">
                <a16:creationId xmlns:a16="http://schemas.microsoft.com/office/drawing/2014/main" id="{FCABCE58-4ED2-4445-AA63-C2FEE562A44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t="17391" r="15942" b="16705"/>
          <a:stretch/>
        </p:blipFill>
        <p:spPr bwMode="auto">
          <a:xfrm>
            <a:off x="6923069" y="5362313"/>
            <a:ext cx="396000" cy="3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480108C-A37E-4084-924A-39BD31F588CE}"/>
              </a:ext>
            </a:extLst>
          </p:cNvPr>
          <p:cNvSpPr txBox="1"/>
          <p:nvPr/>
        </p:nvSpPr>
        <p:spPr>
          <a:xfrm>
            <a:off x="7319069" y="5341818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AFTLM</a:t>
            </a:r>
          </a:p>
        </p:txBody>
      </p:sp>
      <p:pic>
        <p:nvPicPr>
          <p:cNvPr id="16" name="Image 15" descr="C:\Users\fareri\AppData\Local\Microsoft\Windows\INetCache\Content.MSO\3A945339.tmp">
            <a:extLst>
              <a:ext uri="{FF2B5EF4-FFF2-40B4-BE49-F238E27FC236}">
                <a16:creationId xmlns:a16="http://schemas.microsoft.com/office/drawing/2014/main" id="{7FED50A4-DB32-45FE-B053-982B8A879057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2001" r="11060" b="11664"/>
          <a:stretch/>
        </p:blipFill>
        <p:spPr bwMode="auto">
          <a:xfrm>
            <a:off x="3075277" y="3121868"/>
            <a:ext cx="396000" cy="3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C:\Users\fareri\AppData\Local\Microsoft\Windows\INetCache\Content.MSO\3A945339.tmp">
            <a:extLst>
              <a:ext uri="{FF2B5EF4-FFF2-40B4-BE49-F238E27FC236}">
                <a16:creationId xmlns:a16="http://schemas.microsoft.com/office/drawing/2014/main" id="{42181399-5A77-49FC-ADAB-952C3130FB46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2001" r="11060" b="11664"/>
          <a:stretch/>
        </p:blipFill>
        <p:spPr bwMode="auto">
          <a:xfrm>
            <a:off x="6501844" y="3136834"/>
            <a:ext cx="396000" cy="3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5F4661A-5D50-4819-93A2-F32020ED4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6962" y="572025"/>
            <a:ext cx="2390293" cy="1389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0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4"/>
    </mc:Choice>
    <mc:Fallback xmlns="">
      <p:transition spd="slow" advTm="6530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" b="27333"/>
          <a:stretch/>
        </p:blipFill>
        <p:spPr>
          <a:xfrm>
            <a:off x="6040586" y="-784"/>
            <a:ext cx="6151413" cy="31850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831"/>
          <a:stretch/>
        </p:blipFill>
        <p:spPr>
          <a:xfrm>
            <a:off x="6" y="3129147"/>
            <a:ext cx="6040581" cy="37288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t="13587"/>
          <a:stretch/>
        </p:blipFill>
        <p:spPr>
          <a:xfrm>
            <a:off x="6" y="0"/>
            <a:ext cx="6040582" cy="3259583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0552-F09A-4422-A2E7-F11AD089276E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t="1" b="8389"/>
          <a:stretch/>
        </p:blipFill>
        <p:spPr>
          <a:xfrm>
            <a:off x="6040587" y="3101110"/>
            <a:ext cx="6151412" cy="37568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7514" y="2547886"/>
            <a:ext cx="341499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fr-FR" sz="5400" b="1" dirty="0">
                <a:solidFill>
                  <a:srgbClr val="007567"/>
                </a:solidFill>
              </a:rPr>
              <a:t>MERCI</a:t>
            </a:r>
            <a:endParaRPr lang="fr-FR" b="1" dirty="0">
              <a:solidFill>
                <a:srgbClr val="007567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41E7D0C-99A0-4FB0-B319-1C7279A99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33" y="2586425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6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"/>
    </mc:Choice>
    <mc:Fallback xmlns="">
      <p:transition spd="slow" advTm="18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13C64-3AE1-47FE-8FE4-FDCB9631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2615" cy="1325563"/>
          </a:xfrm>
        </p:spPr>
        <p:txBody>
          <a:bodyPr/>
          <a:lstStyle/>
          <a:p>
            <a:r>
              <a:rPr lang="fr-FR" b="1" dirty="0">
                <a:solidFill>
                  <a:srgbClr val="037B6D"/>
                </a:solidFill>
              </a:rPr>
              <a:t>MICRO-ORGANISME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7FB32E-E455-4683-9924-2463F8C40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A5DB060-8C26-418E-BC70-7BB15B7B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2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9EBF12-2D3C-4930-9022-C02A81B41A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10D1152-4358-4EA7-8871-84510FF2CE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4559"/>
            <a:ext cx="1166693" cy="1166693"/>
          </a:xfrm>
          <a:prstGeom prst="rect">
            <a:avLst/>
          </a:prstGeom>
        </p:spPr>
      </p:pic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F9D01C59-7352-4E05-A1FE-A783124F8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728"/>
            <a:ext cx="5909703" cy="3960000"/>
          </a:xfrm>
          <a:prstGeom prst="roundRect">
            <a:avLst>
              <a:gd name="adj" fmla="val 6118"/>
            </a:avLst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300"/>
              </a:spcBef>
            </a:pPr>
            <a:r>
              <a:rPr lang="fr-FR" sz="2400" dirty="0"/>
              <a:t>Le </a:t>
            </a:r>
            <a:r>
              <a:rPr lang="fr-FR" sz="2400" b="1" dirty="0"/>
              <a:t>parvovirus B19 </a:t>
            </a:r>
            <a:r>
              <a:rPr lang="fr-FR" sz="2400" dirty="0"/>
              <a:t>est un virus </a:t>
            </a:r>
            <a:r>
              <a:rPr lang="fr-FR" sz="2400" b="1" dirty="0"/>
              <a:t>strictement humain </a:t>
            </a:r>
            <a:r>
              <a:rPr lang="fr-FR" sz="2400" dirty="0"/>
              <a:t>qui infecte principalement les </a:t>
            </a:r>
            <a:r>
              <a:rPr lang="fr-FR" sz="2400" b="1" dirty="0"/>
              <a:t>globules rouges </a:t>
            </a:r>
            <a:r>
              <a:rPr lang="fr-FR" sz="2400" dirty="0"/>
              <a:t>en formation (érythroblastes) dans la moelle osseuse ;</a:t>
            </a:r>
          </a:p>
          <a:p>
            <a:pPr marL="216000" indent="-216000">
              <a:lnSpc>
                <a:spcPct val="100000"/>
              </a:lnSpc>
              <a:spcBef>
                <a:spcPts val="300"/>
              </a:spcBef>
            </a:pPr>
            <a:r>
              <a:rPr lang="fr-FR" sz="2400" dirty="0"/>
              <a:t>C’est un virus </a:t>
            </a:r>
            <a:r>
              <a:rPr lang="fr-FR" sz="2400" b="1" dirty="0"/>
              <a:t>ubiquitaire</a:t>
            </a:r>
            <a:r>
              <a:rPr lang="fr-FR" sz="2400" dirty="0"/>
              <a:t> résistant dans le milieu extérieur ;</a:t>
            </a:r>
          </a:p>
          <a:p>
            <a:pPr marL="216000" indent="-216000">
              <a:lnSpc>
                <a:spcPct val="100000"/>
              </a:lnSpc>
              <a:spcBef>
                <a:spcPts val="300"/>
              </a:spcBef>
            </a:pPr>
            <a:r>
              <a:rPr lang="fr-FR" sz="2400" dirty="0"/>
              <a:t>La </a:t>
            </a:r>
            <a:r>
              <a:rPr lang="fr-FR" sz="2400" b="1" dirty="0"/>
              <a:t>majorité de la population </a:t>
            </a:r>
            <a:r>
              <a:rPr lang="fr-FR" sz="2400" dirty="0"/>
              <a:t>a été infecté par le Parvovirus B19 ;</a:t>
            </a:r>
          </a:p>
          <a:p>
            <a:pPr marL="216000" indent="-216000">
              <a:lnSpc>
                <a:spcPct val="100000"/>
              </a:lnSpc>
              <a:spcBef>
                <a:spcPts val="300"/>
              </a:spcBef>
            </a:pPr>
            <a:r>
              <a:rPr lang="fr-FR" sz="2400" dirty="0"/>
              <a:t>L’infection est </a:t>
            </a:r>
            <a:r>
              <a:rPr lang="fr-FR" sz="2400" b="1" dirty="0"/>
              <a:t>bénigne</a:t>
            </a:r>
            <a:r>
              <a:rPr lang="fr-FR" sz="2400" dirty="0"/>
              <a:t> et confère une </a:t>
            </a:r>
            <a:r>
              <a:rPr lang="fr-FR" sz="2400" b="1" dirty="0"/>
              <a:t>immunité.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D27CFD3-21BA-4CB1-BDEC-F25E6DFFBBB4}"/>
              </a:ext>
            </a:extLst>
          </p:cNvPr>
          <p:cNvGrpSpPr/>
          <p:nvPr/>
        </p:nvGrpSpPr>
        <p:grpSpPr>
          <a:xfrm>
            <a:off x="6936773" y="2017681"/>
            <a:ext cx="4610850" cy="4011676"/>
            <a:chOff x="7064364" y="1942011"/>
            <a:chExt cx="4610850" cy="4011676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0AEC9EAF-7D37-4CA8-9703-81EF42B6DA1E}"/>
                </a:ext>
              </a:extLst>
            </p:cNvPr>
            <p:cNvSpPr/>
            <p:nvPr/>
          </p:nvSpPr>
          <p:spPr>
            <a:xfrm>
              <a:off x="7064364" y="1942011"/>
              <a:ext cx="4610850" cy="4011676"/>
            </a:xfrm>
            <a:prstGeom prst="roundRect">
              <a:avLst>
                <a:gd name="adj" fmla="val 920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15C7601-F127-4857-B62F-6AC7E05F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74393" y="2136136"/>
              <a:ext cx="4158788" cy="3317245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A799B1A-13EC-4A11-8F87-6D2CC13CBB56}"/>
                </a:ext>
              </a:extLst>
            </p:cNvPr>
            <p:cNvSpPr txBox="1"/>
            <p:nvPr/>
          </p:nvSpPr>
          <p:spPr>
            <a:xfrm>
              <a:off x="7227577" y="5473556"/>
              <a:ext cx="4205604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400" i="1" dirty="0"/>
                <a:t>Particule virale de Parvovirus B19 en microscopie électronique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FA0A527D-A0B2-4904-824D-8D7037D36EC5}"/>
              </a:ext>
            </a:extLst>
          </p:cNvPr>
          <p:cNvSpPr/>
          <p:nvPr/>
        </p:nvSpPr>
        <p:spPr>
          <a:xfrm>
            <a:off x="838200" y="1877203"/>
            <a:ext cx="5909703" cy="516691"/>
          </a:xfrm>
          <a:prstGeom prst="roundRect">
            <a:avLst>
              <a:gd name="adj" fmla="val 40522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Un virus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5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0"/>
    </mc:Choice>
    <mc:Fallback xmlns="">
      <p:transition spd="slow" advTm="845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13C64-3AE1-47FE-8FE4-FDCB9631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2615" cy="1325563"/>
          </a:xfrm>
        </p:spPr>
        <p:txBody>
          <a:bodyPr/>
          <a:lstStyle/>
          <a:p>
            <a:r>
              <a:rPr lang="fr-FR" b="1" dirty="0">
                <a:solidFill>
                  <a:srgbClr val="037B6D"/>
                </a:solidFill>
              </a:rPr>
              <a:t>EPIDEMIOLOGIE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7FB32E-E455-4683-9924-2463F8C40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A5DB060-8C26-418E-BC70-7BB15B7B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3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E30CB358-2BAB-4D96-A5AC-284BBEA12C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0B474ACA-5B9C-47FE-B33E-95269F82C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4559"/>
            <a:ext cx="1166693" cy="1166693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9E481D67-113F-41B9-A994-702E02C40C95}"/>
              </a:ext>
            </a:extLst>
          </p:cNvPr>
          <p:cNvGrpSpPr/>
          <p:nvPr/>
        </p:nvGrpSpPr>
        <p:grpSpPr>
          <a:xfrm>
            <a:off x="5475762" y="2545934"/>
            <a:ext cx="5950417" cy="2934978"/>
            <a:chOff x="3702104" y="4688958"/>
            <a:chExt cx="7014718" cy="2161720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F9A5AFD9-030A-4D0B-AEE6-B53E8ACEF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9535"/>
            <a:stretch/>
          </p:blipFill>
          <p:spPr>
            <a:xfrm>
              <a:off x="3702104" y="4688958"/>
              <a:ext cx="7014718" cy="2161720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57B85792-5984-4163-8E74-D305E96F9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870" t="9820" r="26224" b="72418"/>
            <a:stretch/>
          </p:blipFill>
          <p:spPr>
            <a:xfrm>
              <a:off x="4133362" y="4727315"/>
              <a:ext cx="3542522" cy="626740"/>
            </a:xfrm>
            <a:prstGeom prst="rect">
              <a:avLst/>
            </a:prstGeom>
          </p:spPr>
        </p:pic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2BD2E58D-1FEA-4366-8288-49C12E9FA5C6}"/>
              </a:ext>
            </a:extLst>
          </p:cNvPr>
          <p:cNvSpPr txBox="1"/>
          <p:nvPr/>
        </p:nvSpPr>
        <p:spPr>
          <a:xfrm>
            <a:off x="810117" y="2493333"/>
            <a:ext cx="4389247" cy="3431899"/>
          </a:xfrm>
          <a:prstGeom prst="roundRect">
            <a:avLst>
              <a:gd name="adj" fmla="val 5794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fr-FR" sz="2300" dirty="0"/>
              <a:t>En mars 2023, une </a:t>
            </a:r>
            <a:r>
              <a:rPr lang="fr-FR" sz="2300" b="1" dirty="0"/>
              <a:t>augmentation du nombre </a:t>
            </a:r>
            <a:r>
              <a:rPr lang="fr-FR" sz="2400" b="1" dirty="0"/>
              <a:t>de cas </a:t>
            </a:r>
            <a:r>
              <a:rPr lang="fr-FR" sz="2400" dirty="0"/>
              <a:t>a été signalée en France ; 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fr-FR" sz="2400" dirty="0"/>
              <a:t>Elle s’est accélérer </a:t>
            </a:r>
            <a:r>
              <a:rPr lang="fr-FR" sz="2400" b="1" dirty="0"/>
              <a:t>à partir du dernier trimestre 2023</a:t>
            </a:r>
            <a:r>
              <a:rPr lang="fr-FR" sz="2400" dirty="0"/>
              <a:t> ;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fr-FR" sz="2400" dirty="0"/>
              <a:t>Cette tendance </a:t>
            </a:r>
            <a:r>
              <a:rPr lang="fr-FR" sz="2300" dirty="0"/>
              <a:t>a été rapportée par </a:t>
            </a:r>
            <a:r>
              <a:rPr lang="fr-FR" sz="2300" b="1" dirty="0"/>
              <a:t>d’autres pays européens </a:t>
            </a:r>
            <a:r>
              <a:rPr lang="fr-FR" sz="2300" dirty="0"/>
              <a:t>: Norvège, Pays-Bas, Irlande, Danemark…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39E20D1D-4184-4D34-849B-B0B3A3B545BE}"/>
              </a:ext>
            </a:extLst>
          </p:cNvPr>
          <p:cNvSpPr/>
          <p:nvPr/>
        </p:nvSpPr>
        <p:spPr>
          <a:xfrm>
            <a:off x="810117" y="2043445"/>
            <a:ext cx="4389247" cy="516691"/>
          </a:xfrm>
          <a:prstGeom prst="roundRect">
            <a:avLst>
              <a:gd name="adj" fmla="val 28176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Epidémie 2023-2024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E3AF071C-7513-4BCF-90C0-C0EA551EF2D0}"/>
              </a:ext>
            </a:extLst>
          </p:cNvPr>
          <p:cNvSpPr/>
          <p:nvPr/>
        </p:nvSpPr>
        <p:spPr>
          <a:xfrm>
            <a:off x="5397518" y="2453795"/>
            <a:ext cx="6028661" cy="3119255"/>
          </a:xfrm>
          <a:prstGeom prst="roundRect">
            <a:avLst>
              <a:gd name="adj" fmla="val 865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7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0"/>
    </mc:Choice>
    <mc:Fallback xmlns="">
      <p:transition spd="slow" advTm="845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13C64-3AE1-47FE-8FE4-FDCB9631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2615" cy="1325563"/>
          </a:xfrm>
        </p:spPr>
        <p:txBody>
          <a:bodyPr/>
          <a:lstStyle/>
          <a:p>
            <a:r>
              <a:rPr lang="fr-FR" b="1" dirty="0">
                <a:solidFill>
                  <a:srgbClr val="037B6D"/>
                </a:solidFill>
              </a:rPr>
              <a:t>L’INFECTION PAR LE PARVOVIRUS B19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7FB32E-E455-4683-9924-2463F8C40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A5DB060-8C26-418E-BC70-7BB15B7B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4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CE2E6D1-7161-4CC8-94FA-F0E9FC766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A98987D-DABB-473F-96EF-4C894818E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4559"/>
            <a:ext cx="1166693" cy="116669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9C69165-7F55-4B9F-BAE2-0D331AE8B469}"/>
              </a:ext>
            </a:extLst>
          </p:cNvPr>
          <p:cNvSpPr txBox="1"/>
          <p:nvPr/>
        </p:nvSpPr>
        <p:spPr>
          <a:xfrm>
            <a:off x="3391786" y="5445282"/>
            <a:ext cx="5650824" cy="557460"/>
          </a:xfrm>
          <a:prstGeom prst="roundRect">
            <a:avLst>
              <a:gd name="adj" fmla="val 35826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r>
              <a:rPr lang="fr-FR" sz="2400" dirty="0"/>
              <a:t>Elle est classiquement d’ </a:t>
            </a:r>
            <a:r>
              <a:rPr lang="fr-FR" sz="2400" b="1" dirty="0"/>
              <a:t>1 à 2 semaines</a:t>
            </a:r>
            <a:endParaRPr lang="fr-FR" sz="2300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14FF46E-F7CA-4312-A4BC-61283111D1B1}"/>
              </a:ext>
            </a:extLst>
          </p:cNvPr>
          <p:cNvSpPr/>
          <p:nvPr/>
        </p:nvSpPr>
        <p:spPr>
          <a:xfrm>
            <a:off x="3391786" y="4979967"/>
            <a:ext cx="5650824" cy="516691"/>
          </a:xfrm>
          <a:prstGeom prst="roundRect">
            <a:avLst>
              <a:gd name="adj" fmla="val 38465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DUREE D’INCUBATION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DDF4457-712B-4771-9299-A0F9C0A0DB15}"/>
              </a:ext>
            </a:extLst>
          </p:cNvPr>
          <p:cNvSpPr txBox="1"/>
          <p:nvPr/>
        </p:nvSpPr>
        <p:spPr>
          <a:xfrm>
            <a:off x="6261527" y="2286085"/>
            <a:ext cx="5454615" cy="1721383"/>
          </a:xfrm>
          <a:prstGeom prst="roundRect">
            <a:avLst>
              <a:gd name="adj" fmla="val 10436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marL="216000" indent="-216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La contamination se fait principalement par </a:t>
            </a:r>
            <a:r>
              <a:rPr lang="fr-FR" sz="2400" b="1" dirty="0"/>
              <a:t>voie respiratoire</a:t>
            </a:r>
            <a:r>
              <a:rPr lang="fr-FR" sz="2400" dirty="0"/>
              <a:t> ;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La majorité des personnes sont contaminées au cours de l’</a:t>
            </a:r>
            <a:r>
              <a:rPr lang="fr-FR" sz="2400" b="1" dirty="0"/>
              <a:t>enfance</a:t>
            </a:r>
            <a:r>
              <a:rPr lang="fr-FR" sz="2400" dirty="0"/>
              <a:t>.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5C135A3-E663-4612-80F3-76FB15612BD5}"/>
              </a:ext>
            </a:extLst>
          </p:cNvPr>
          <p:cNvSpPr/>
          <p:nvPr/>
        </p:nvSpPr>
        <p:spPr>
          <a:xfrm>
            <a:off x="6261527" y="1836197"/>
            <a:ext cx="5454615" cy="516691"/>
          </a:xfrm>
          <a:prstGeom prst="roundRect">
            <a:avLst>
              <a:gd name="adj" fmla="val 26118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CONTAMINATION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B2E9C90-90DF-43E2-BAF2-BDF419C9C1AD}"/>
              </a:ext>
            </a:extLst>
          </p:cNvPr>
          <p:cNvSpPr txBox="1"/>
          <p:nvPr/>
        </p:nvSpPr>
        <p:spPr>
          <a:xfrm>
            <a:off x="838200" y="2307351"/>
            <a:ext cx="5328000" cy="2412000"/>
          </a:xfrm>
          <a:prstGeom prst="roundRect">
            <a:avLst>
              <a:gd name="adj" fmla="val 8488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fr-FR" sz="2300" dirty="0"/>
              <a:t>Les infections surviennent</a:t>
            </a:r>
            <a:r>
              <a:rPr lang="fr-FR" sz="2400" dirty="0"/>
              <a:t> par </a:t>
            </a:r>
            <a:r>
              <a:rPr lang="fr-FR" sz="2400" b="1" dirty="0"/>
              <a:t>épidémie</a:t>
            </a:r>
            <a:r>
              <a:rPr lang="fr-FR" sz="2400" dirty="0"/>
              <a:t> avec des pics à l’</a:t>
            </a:r>
            <a:r>
              <a:rPr lang="fr-FR" sz="2400" b="1" dirty="0"/>
              <a:t>automne </a:t>
            </a:r>
            <a:r>
              <a:rPr lang="fr-FR" sz="2400" dirty="0"/>
              <a:t>et au </a:t>
            </a:r>
            <a:r>
              <a:rPr lang="fr-FR" sz="2400" b="1" dirty="0"/>
              <a:t>printemps ;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fr-FR" sz="2400" dirty="0"/>
              <a:t>L’infection est </a:t>
            </a:r>
            <a:r>
              <a:rPr lang="fr-FR" sz="2400" b="1" dirty="0"/>
              <a:t>très fréquente</a:t>
            </a:r>
            <a:r>
              <a:rPr lang="fr-FR" sz="2400" dirty="0"/>
              <a:t>, </a:t>
            </a:r>
            <a:r>
              <a:rPr lang="fr-FR" sz="2400" b="1" dirty="0"/>
              <a:t>50% à 80% </a:t>
            </a:r>
            <a:r>
              <a:rPr lang="fr-FR" sz="2400" dirty="0"/>
              <a:t>de la population a été infecté par le Parvovirus B19.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22216F7-68CB-4E00-896B-4044CA8ED04C}"/>
              </a:ext>
            </a:extLst>
          </p:cNvPr>
          <p:cNvSpPr/>
          <p:nvPr/>
        </p:nvSpPr>
        <p:spPr>
          <a:xfrm>
            <a:off x="838200" y="1836197"/>
            <a:ext cx="5328000" cy="516691"/>
          </a:xfrm>
          <a:prstGeom prst="roundRect">
            <a:avLst>
              <a:gd name="adj" fmla="val 28176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EPIDEMIOLOGIE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1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0"/>
    </mc:Choice>
    <mc:Fallback xmlns="">
      <p:transition spd="slow" advTm="8453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13C64-3AE1-47FE-8FE4-FDCB9631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2615" cy="1325563"/>
          </a:xfrm>
        </p:spPr>
        <p:txBody>
          <a:bodyPr/>
          <a:lstStyle/>
          <a:p>
            <a:r>
              <a:rPr lang="fr-FR" b="1" dirty="0">
                <a:solidFill>
                  <a:srgbClr val="037B6D"/>
                </a:solidFill>
              </a:rPr>
              <a:t>L’INFECTION PAR LE PARVOVIRUS B19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7FB32E-E455-4683-9924-2463F8C40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A5DB060-8C26-418E-BC70-7BB15B7B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5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F04DCDC-5BA8-48EE-8454-4B2D6BBBB8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F6062F5-4C29-46FC-9F6E-13930D63E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4559"/>
            <a:ext cx="1166693" cy="116669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4C19B5EE-7E68-4396-A73C-83EF45928AAF}"/>
              </a:ext>
            </a:extLst>
          </p:cNvPr>
          <p:cNvSpPr txBox="1"/>
          <p:nvPr/>
        </p:nvSpPr>
        <p:spPr>
          <a:xfrm>
            <a:off x="838198" y="2743345"/>
            <a:ext cx="10262192" cy="2786558"/>
          </a:xfrm>
          <a:prstGeom prst="roundRect">
            <a:avLst>
              <a:gd name="adj" fmla="val 8687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fr-FR" sz="2400" dirty="0"/>
              <a:t>L’infection par le parvovirus B19 est </a:t>
            </a:r>
            <a:r>
              <a:rPr lang="fr-FR" sz="2400" b="1" dirty="0"/>
              <a:t>bénigne ;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fr-FR" sz="2400" b="1" dirty="0"/>
              <a:t>Elle </a:t>
            </a:r>
            <a:r>
              <a:rPr lang="fr-FR" sz="2400" dirty="0"/>
              <a:t>peut se manifester de différentes façon :</a:t>
            </a:r>
          </a:p>
          <a:p>
            <a:pPr marL="673200" lvl="1" indent="-216000">
              <a:buFont typeface="Arial" panose="020B0604020202020204" pitchFamily="34" charset="0"/>
              <a:buChar char="•"/>
            </a:pPr>
            <a:r>
              <a:rPr lang="fr-FR" sz="2400" dirty="0"/>
              <a:t>Le plus </a:t>
            </a:r>
            <a:r>
              <a:rPr lang="fr-FR" sz="2400" b="1" dirty="0"/>
              <a:t>souvent, </a:t>
            </a:r>
            <a:r>
              <a:rPr lang="fr-FR" sz="2400" dirty="0"/>
              <a:t>il n’y a </a:t>
            </a:r>
            <a:r>
              <a:rPr lang="fr-FR" sz="2400" b="1" dirty="0"/>
              <a:t>aucun symptôme </a:t>
            </a:r>
            <a:r>
              <a:rPr lang="fr-FR" sz="2400" dirty="0"/>
              <a:t>;</a:t>
            </a:r>
          </a:p>
          <a:p>
            <a:pPr marL="673200" lvl="1" indent="-216000">
              <a:buFont typeface="Arial" panose="020B0604020202020204" pitchFamily="34" charset="0"/>
              <a:buChar char="•"/>
            </a:pPr>
            <a:r>
              <a:rPr lang="fr-FR" sz="2400" b="1" dirty="0"/>
              <a:t>Parfois</a:t>
            </a:r>
            <a:r>
              <a:rPr lang="fr-FR" sz="2400" dirty="0"/>
              <a:t>, elle se manifeste sous forme d’une </a:t>
            </a:r>
            <a:r>
              <a:rPr lang="fr-FR" sz="2400" b="1" dirty="0"/>
              <a:t>virose banale </a:t>
            </a:r>
            <a:r>
              <a:rPr lang="fr-FR" sz="2400" dirty="0"/>
              <a:t>;</a:t>
            </a:r>
          </a:p>
          <a:p>
            <a:pPr marL="673200" lvl="1" indent="-216000">
              <a:buFont typeface="Arial" panose="020B0604020202020204" pitchFamily="34" charset="0"/>
              <a:buChar char="•"/>
            </a:pPr>
            <a:r>
              <a:rPr lang="fr-FR" sz="2400" b="1" dirty="0"/>
              <a:t>Très rarement</a:t>
            </a:r>
            <a:r>
              <a:rPr lang="fr-FR" sz="2400" dirty="0"/>
              <a:t>, des </a:t>
            </a:r>
            <a:r>
              <a:rPr lang="fr-FR" sz="2400" b="1" dirty="0"/>
              <a:t>formes typiques </a:t>
            </a:r>
            <a:r>
              <a:rPr lang="fr-FR" sz="2400" dirty="0"/>
              <a:t>avec manifestations articulaires ou cutanées possibles.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fr-FR" sz="2400" b="1" dirty="0"/>
              <a:t>Exceptionnellement</a:t>
            </a:r>
            <a:r>
              <a:rPr lang="fr-FR" sz="2400" dirty="0"/>
              <a:t> des formes sévères peuvent survenir.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A8B811B2-DAA2-4AA8-9BCC-753E327058A0}"/>
              </a:ext>
            </a:extLst>
          </p:cNvPr>
          <p:cNvSpPr/>
          <p:nvPr/>
        </p:nvSpPr>
        <p:spPr>
          <a:xfrm>
            <a:off x="838198" y="2293457"/>
            <a:ext cx="10262192" cy="516691"/>
          </a:xfrm>
          <a:prstGeom prst="roundRect">
            <a:avLst>
              <a:gd name="adj" fmla="val 40522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MANIFESTATIONS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5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0"/>
    </mc:Choice>
    <mc:Fallback xmlns="">
      <p:transition spd="slow" advTm="8453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13C64-3AE1-47FE-8FE4-FDCB9631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2615" cy="1325563"/>
          </a:xfrm>
        </p:spPr>
        <p:txBody>
          <a:bodyPr/>
          <a:lstStyle/>
          <a:p>
            <a:r>
              <a:rPr lang="fr-FR" b="1" dirty="0">
                <a:solidFill>
                  <a:srgbClr val="037B6D"/>
                </a:solidFill>
              </a:rPr>
              <a:t>L’INFECTION PAR LE PARVOVIRUS B19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7FB32E-E455-4683-9924-2463F8C40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A5DB060-8C26-418E-BC70-7BB15B7B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6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F04DCDC-5BA8-48EE-8454-4B2D6BBBB8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F6062F5-4C29-46FC-9F6E-13930D63E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4559"/>
            <a:ext cx="1166693" cy="11666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E2A31D-E4B9-4F8C-84E3-AE158716FD37}"/>
              </a:ext>
            </a:extLst>
          </p:cNvPr>
          <p:cNvSpPr txBox="1"/>
          <p:nvPr/>
        </p:nvSpPr>
        <p:spPr>
          <a:xfrm>
            <a:off x="838200" y="3747170"/>
            <a:ext cx="5540566" cy="2093922"/>
          </a:xfrm>
          <a:prstGeom prst="roundRect">
            <a:avLst>
              <a:gd name="adj" fmla="val 7460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36000" rtlCol="0">
            <a:spAutoFit/>
          </a:bodyPr>
          <a:lstStyle/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Le </a:t>
            </a:r>
            <a:r>
              <a:rPr lang="fr-FR" sz="2400" b="1" dirty="0"/>
              <a:t>plus souvent</a:t>
            </a:r>
            <a:r>
              <a:rPr lang="fr-FR" sz="2400" dirty="0"/>
              <a:t>, le parvovirus B19 ne provoque aucun symptômes ; 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L’infection passe inaperçue ;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La réponse immunitaire va contrôler l’infection et éliminer le virus.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20E704-5779-49D9-A9C5-5B11821D995B}"/>
              </a:ext>
            </a:extLst>
          </p:cNvPr>
          <p:cNvSpPr txBox="1"/>
          <p:nvPr/>
        </p:nvSpPr>
        <p:spPr>
          <a:xfrm>
            <a:off x="6544019" y="3702993"/>
            <a:ext cx="5089180" cy="2092211"/>
          </a:xfrm>
          <a:prstGeom prst="roundRect">
            <a:avLst>
              <a:gd name="adj" fmla="val 10645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36000" rtlCol="0">
            <a:spAutoFit/>
          </a:bodyPr>
          <a:lstStyle/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Parfois, le parvovirus B19 peut provoquer des symptômes de virose banale ;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Il peut s’agir de fièvre, maux de tête, douleurs musculaires et articulaires.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74DAD00-CBEE-46FC-8B4C-A9D03091D021}"/>
              </a:ext>
            </a:extLst>
          </p:cNvPr>
          <p:cNvSpPr/>
          <p:nvPr/>
        </p:nvSpPr>
        <p:spPr>
          <a:xfrm>
            <a:off x="6544019" y="3293687"/>
            <a:ext cx="5089180" cy="504000"/>
          </a:xfrm>
          <a:prstGeom prst="roundRect">
            <a:avLst>
              <a:gd name="adj" fmla="val 35284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2. Symptômes de viroses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467794-2C80-4625-A751-B3ECF05B68C7}"/>
              </a:ext>
            </a:extLst>
          </p:cNvPr>
          <p:cNvSpPr txBox="1"/>
          <p:nvPr/>
        </p:nvSpPr>
        <p:spPr>
          <a:xfrm>
            <a:off x="838200" y="2400387"/>
            <a:ext cx="10794999" cy="564356"/>
          </a:xfrm>
          <a:prstGeom prst="roundRect">
            <a:avLst>
              <a:gd name="adj" fmla="val 32046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36000" rtlCol="0">
            <a:spAutoFit/>
          </a:bodyPr>
          <a:lstStyle/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Elles sont </a:t>
            </a:r>
            <a:r>
              <a:rPr lang="fr-FR" sz="2400" b="1" u="sng" dirty="0"/>
              <a:t>fréquentes</a:t>
            </a:r>
            <a:r>
              <a:rPr lang="fr-FR" sz="2400" dirty="0"/>
              <a:t> et </a:t>
            </a:r>
            <a:r>
              <a:rPr lang="fr-FR" sz="2400" b="1" u="sng" dirty="0"/>
              <a:t>bénignes</a:t>
            </a:r>
            <a:r>
              <a:rPr lang="fr-FR" sz="2400" b="1" dirty="0"/>
              <a:t>, la guérison est spontanée.</a:t>
            </a:r>
            <a:endParaRPr lang="fr-FR" sz="24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1F21FB1-5EF6-479F-AE3E-BBA87039968A}"/>
              </a:ext>
            </a:extLst>
          </p:cNvPr>
          <p:cNvSpPr/>
          <p:nvPr/>
        </p:nvSpPr>
        <p:spPr>
          <a:xfrm>
            <a:off x="838200" y="1995747"/>
            <a:ext cx="10794999" cy="504000"/>
          </a:xfrm>
          <a:prstGeom prst="roundRect">
            <a:avLst>
              <a:gd name="adj" fmla="val 3907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LES FORMES SIMPLES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6D9A424-1857-4A72-8CAE-B46F5DA004FE}"/>
              </a:ext>
            </a:extLst>
          </p:cNvPr>
          <p:cNvSpPr/>
          <p:nvPr/>
        </p:nvSpPr>
        <p:spPr>
          <a:xfrm>
            <a:off x="838200" y="3293688"/>
            <a:ext cx="5540566" cy="504000"/>
          </a:xfrm>
          <a:prstGeom prst="roundRect">
            <a:avLst>
              <a:gd name="adj" fmla="val 3554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1. Asymptomatique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5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0"/>
    </mc:Choice>
    <mc:Fallback xmlns="">
      <p:transition spd="slow" advTm="8453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13C64-3AE1-47FE-8FE4-FDCB9631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2615" cy="1325563"/>
          </a:xfrm>
        </p:spPr>
        <p:txBody>
          <a:bodyPr/>
          <a:lstStyle/>
          <a:p>
            <a:r>
              <a:rPr lang="fr-FR" b="1" dirty="0">
                <a:solidFill>
                  <a:srgbClr val="037B6D"/>
                </a:solidFill>
              </a:rPr>
              <a:t>L’INFECTION PAR LE PARVOVIRUS B19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7FB32E-E455-4683-9924-2463F8C40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A5DB060-8C26-418E-BC70-7BB15B7B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7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F04DCDC-5BA8-48EE-8454-4B2D6BBBB8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F6062F5-4C29-46FC-9F6E-13930D63E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4559"/>
            <a:ext cx="1166693" cy="116669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24100D0-30E7-40B4-899E-7613E58BAE3C}"/>
              </a:ext>
            </a:extLst>
          </p:cNvPr>
          <p:cNvSpPr txBox="1"/>
          <p:nvPr/>
        </p:nvSpPr>
        <p:spPr>
          <a:xfrm>
            <a:off x="838200" y="4353236"/>
            <a:ext cx="5540566" cy="2081135"/>
          </a:xfrm>
          <a:prstGeom prst="roundRect">
            <a:avLst>
              <a:gd name="adj" fmla="val 7460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36000" rtlCol="0">
            <a:spAutoFit/>
          </a:bodyPr>
          <a:lstStyle/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300" dirty="0"/>
              <a:t>Il touche majoritairement les enfants de </a:t>
            </a:r>
            <a:r>
              <a:rPr lang="fr-FR" sz="2300" b="1" dirty="0"/>
              <a:t>5 à 15 ans</a:t>
            </a:r>
            <a:r>
              <a:rPr lang="fr-FR" sz="2300" dirty="0"/>
              <a:t> ;</a:t>
            </a:r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300" dirty="0"/>
              <a:t>L’éruption cutanée débute</a:t>
            </a:r>
            <a:r>
              <a:rPr lang="fr-FR" sz="2300" b="1" dirty="0"/>
              <a:t> aux joues</a:t>
            </a:r>
            <a:r>
              <a:rPr lang="fr-FR" sz="2300" dirty="0"/>
              <a:t>, « en paire de claque », puis </a:t>
            </a:r>
            <a:r>
              <a:rPr lang="fr-FR" sz="2300" b="1" dirty="0"/>
              <a:t>s’étend</a:t>
            </a:r>
            <a:r>
              <a:rPr lang="fr-FR" sz="2300" dirty="0"/>
              <a:t> au tronc et aux membres ;</a:t>
            </a:r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300" b="1" dirty="0"/>
              <a:t>Il dure</a:t>
            </a:r>
            <a:r>
              <a:rPr lang="fr-FR" sz="2300" dirty="0"/>
              <a:t> </a:t>
            </a:r>
            <a:r>
              <a:rPr lang="fr-FR" sz="2300" b="1" dirty="0"/>
              <a:t>1 à 4 semaines.</a:t>
            </a:r>
            <a:endParaRPr lang="fr-FR" sz="23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79BF41F-2693-4CBA-A3ED-2C7AB01FDFD6}"/>
              </a:ext>
            </a:extLst>
          </p:cNvPr>
          <p:cNvSpPr txBox="1"/>
          <p:nvPr/>
        </p:nvSpPr>
        <p:spPr>
          <a:xfrm>
            <a:off x="6544019" y="3915649"/>
            <a:ext cx="5089180" cy="2489311"/>
          </a:xfrm>
          <a:prstGeom prst="roundRect">
            <a:avLst>
              <a:gd name="adj" fmla="val 6382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36000" rtlCol="0">
            <a:spAutoFit/>
          </a:bodyPr>
          <a:lstStyle/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Ce sont des douleurs articulaires </a:t>
            </a:r>
            <a:r>
              <a:rPr lang="fr-FR" sz="2400" b="1" dirty="0"/>
              <a:t>intenses</a:t>
            </a:r>
            <a:r>
              <a:rPr lang="fr-FR" sz="2400" dirty="0"/>
              <a:t> qui touchent </a:t>
            </a:r>
            <a:r>
              <a:rPr lang="fr-FR" sz="2400" b="1" dirty="0"/>
              <a:t>toutes les articulations</a:t>
            </a:r>
            <a:r>
              <a:rPr lang="fr-FR" sz="2400" dirty="0"/>
              <a:t> ;</a:t>
            </a:r>
            <a:endParaRPr lang="fr-FR" sz="2400" b="1" dirty="0"/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Leur apparition est </a:t>
            </a:r>
            <a:r>
              <a:rPr lang="fr-FR" sz="2400" b="1" dirty="0"/>
              <a:t>rapide</a:t>
            </a:r>
            <a:r>
              <a:rPr lang="fr-FR" sz="2400" dirty="0"/>
              <a:t> ;</a:t>
            </a:r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Elle sont plus fréquentes chez </a:t>
            </a:r>
            <a:r>
              <a:rPr lang="fr-FR" sz="2400" b="1" dirty="0"/>
              <a:t>l’adulte</a:t>
            </a:r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La phase de </a:t>
            </a:r>
            <a:r>
              <a:rPr lang="fr-FR" sz="2400" b="1" dirty="0"/>
              <a:t>convalescence</a:t>
            </a:r>
            <a:r>
              <a:rPr lang="fr-FR" sz="2400" dirty="0"/>
              <a:t> peut être longue avec persistance de douleurs.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F1468FC-71B8-451B-92A5-D9AA95E7E417}"/>
              </a:ext>
            </a:extLst>
          </p:cNvPr>
          <p:cNvSpPr/>
          <p:nvPr/>
        </p:nvSpPr>
        <p:spPr>
          <a:xfrm>
            <a:off x="6544019" y="3506343"/>
            <a:ext cx="5089180" cy="504000"/>
          </a:xfrm>
          <a:prstGeom prst="roundRect">
            <a:avLst>
              <a:gd name="adj" fmla="val 35284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Les arthralgies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433EDA8-B312-4E8A-838F-4C5D1E3000A7}"/>
              </a:ext>
            </a:extLst>
          </p:cNvPr>
          <p:cNvSpPr txBox="1"/>
          <p:nvPr/>
        </p:nvSpPr>
        <p:spPr>
          <a:xfrm>
            <a:off x="838200" y="2219629"/>
            <a:ext cx="10794999" cy="1116000"/>
          </a:xfrm>
          <a:prstGeom prst="roundRect">
            <a:avLst>
              <a:gd name="adj" fmla="val 15289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36000" rtlCol="0">
            <a:spAutoFit/>
          </a:bodyPr>
          <a:lstStyle/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Elles sont </a:t>
            </a:r>
            <a:r>
              <a:rPr lang="fr-FR" sz="2400" b="1" u="sng" dirty="0"/>
              <a:t>rares</a:t>
            </a:r>
            <a:r>
              <a:rPr lang="fr-FR" sz="2400" dirty="0"/>
              <a:t> et </a:t>
            </a:r>
            <a:r>
              <a:rPr lang="fr-FR" sz="2400" b="1" u="sng" dirty="0"/>
              <a:t>bénignes</a:t>
            </a:r>
            <a:r>
              <a:rPr lang="fr-FR" sz="2400" b="1" dirty="0"/>
              <a:t>, la guérison est spontanée.</a:t>
            </a:r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Elles sont dues à la réponse immunitaire et plus précisément à des dépôts de complexes antigènes-anticorps dans les tissus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0F63DD1-3595-4469-953D-89CC171AB3F3}"/>
              </a:ext>
            </a:extLst>
          </p:cNvPr>
          <p:cNvSpPr/>
          <p:nvPr/>
        </p:nvSpPr>
        <p:spPr>
          <a:xfrm>
            <a:off x="838200" y="1783090"/>
            <a:ext cx="10794999" cy="504000"/>
          </a:xfrm>
          <a:prstGeom prst="roundRect">
            <a:avLst>
              <a:gd name="adj" fmla="val 3907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LES FORMES TYPIQUES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C7260FA-2970-4A01-8D96-C144FC34BD39}"/>
              </a:ext>
            </a:extLst>
          </p:cNvPr>
          <p:cNvSpPr/>
          <p:nvPr/>
        </p:nvSpPr>
        <p:spPr>
          <a:xfrm>
            <a:off x="838200" y="3506343"/>
            <a:ext cx="5540566" cy="886241"/>
          </a:xfrm>
          <a:prstGeom prst="roundRect">
            <a:avLst>
              <a:gd name="adj" fmla="val 22882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Le mégalérythème épidémique ou 5e maladie éruptive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0"/>
    </mc:Choice>
    <mc:Fallback xmlns="">
      <p:transition spd="slow" advTm="845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13C64-3AE1-47FE-8FE4-FDCB9631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2615" cy="1325563"/>
          </a:xfrm>
        </p:spPr>
        <p:txBody>
          <a:bodyPr/>
          <a:lstStyle/>
          <a:p>
            <a:r>
              <a:rPr lang="fr-FR" b="1" dirty="0">
                <a:solidFill>
                  <a:srgbClr val="037B6D"/>
                </a:solidFill>
              </a:rPr>
              <a:t>L’INFECTION PAR LE PARVOVIRUS B19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A5DB060-8C26-418E-BC70-7BB15B7B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8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F6062F5-4C29-46FC-9F6E-13930D63E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4559"/>
            <a:ext cx="1166693" cy="116669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4E230D2-B5A3-43DC-AF17-E443F6387CC6}"/>
              </a:ext>
            </a:extLst>
          </p:cNvPr>
          <p:cNvSpPr txBox="1"/>
          <p:nvPr/>
        </p:nvSpPr>
        <p:spPr>
          <a:xfrm>
            <a:off x="548371" y="3273945"/>
            <a:ext cx="5636233" cy="3168000"/>
          </a:xfrm>
          <a:prstGeom prst="roundRect">
            <a:avLst>
              <a:gd name="adj" fmla="val 5935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36000" rtlCol="0">
            <a:spAutoFit/>
          </a:bodyPr>
          <a:lstStyle/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Il existe un risque de transmission au fœtus d’environ </a:t>
            </a:r>
            <a:r>
              <a:rPr lang="fr-FR" sz="2200" b="1" dirty="0"/>
              <a:t>25% </a:t>
            </a:r>
            <a:r>
              <a:rPr lang="fr-FR" sz="2200" dirty="0"/>
              <a:t>;</a:t>
            </a:r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Dans la grande </a:t>
            </a:r>
            <a:r>
              <a:rPr lang="fr-FR" sz="2200" b="1" dirty="0"/>
              <a:t>majorité des cas, </a:t>
            </a:r>
            <a:r>
              <a:rPr lang="fr-FR" sz="2200" dirty="0"/>
              <a:t>l’infection est </a:t>
            </a:r>
            <a:r>
              <a:rPr lang="fr-FR" sz="2200" b="1" dirty="0"/>
              <a:t>sans conséquence </a:t>
            </a:r>
            <a:r>
              <a:rPr lang="fr-FR" sz="2200" dirty="0"/>
              <a:t>;</a:t>
            </a:r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Le Parvovirus B19 peut entraîner une  </a:t>
            </a:r>
            <a:r>
              <a:rPr lang="fr-FR" sz="2200" b="1" dirty="0"/>
              <a:t>anémie</a:t>
            </a:r>
            <a:r>
              <a:rPr lang="fr-FR" sz="2200" dirty="0"/>
              <a:t> chez le fœtus parfois sévère. Le pronostic est bon si la </a:t>
            </a:r>
            <a:r>
              <a:rPr lang="fr-FR" sz="2200" b="1" dirty="0"/>
              <a:t>prise en charge est </a:t>
            </a:r>
            <a:r>
              <a:rPr lang="fr-FR" sz="2200" dirty="0"/>
              <a:t>précoce ;</a:t>
            </a:r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En cas d’infection maternelle, une </a:t>
            </a:r>
            <a:r>
              <a:rPr lang="fr-FR" sz="2200" b="1" dirty="0"/>
              <a:t>surveillance échographique hebdomadaire </a:t>
            </a:r>
            <a:r>
              <a:rPr lang="fr-FR" sz="2200" dirty="0"/>
              <a:t>sera mise en place pendant 8 semaines.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D6D2224-AFD1-4265-B785-72511B66967B}"/>
              </a:ext>
            </a:extLst>
          </p:cNvPr>
          <p:cNvSpPr txBox="1"/>
          <p:nvPr/>
        </p:nvSpPr>
        <p:spPr>
          <a:xfrm>
            <a:off x="569230" y="2128233"/>
            <a:ext cx="11041523" cy="526733"/>
          </a:xfrm>
          <a:prstGeom prst="roundRect">
            <a:avLst>
              <a:gd name="adj" fmla="val 32046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36000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fr-FR" sz="2200" dirty="0"/>
              <a:t>Elles sont </a:t>
            </a:r>
            <a:r>
              <a:rPr lang="fr-FR" sz="2200" b="1" dirty="0"/>
              <a:t>exceptionnelles</a:t>
            </a:r>
            <a:r>
              <a:rPr lang="fr-FR" sz="2200" dirty="0"/>
              <a:t> et surviennent dans des </a:t>
            </a:r>
            <a:r>
              <a:rPr lang="fr-FR" sz="2200" b="1" dirty="0"/>
              <a:t>contextes particuliers.</a:t>
            </a:r>
            <a:endParaRPr lang="fr-FR" sz="2200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1CE38DF-938B-433C-9954-A4BDA47B27C7}"/>
              </a:ext>
            </a:extLst>
          </p:cNvPr>
          <p:cNvSpPr/>
          <p:nvPr/>
        </p:nvSpPr>
        <p:spPr>
          <a:xfrm>
            <a:off x="569230" y="1679525"/>
            <a:ext cx="11041523" cy="504000"/>
          </a:xfrm>
          <a:prstGeom prst="roundRect">
            <a:avLst>
              <a:gd name="adj" fmla="val 3907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LES FORMES SEVERES OU A RISQUE DE COMPLICATION 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4D41E4F-649D-4BD1-8724-C76A94441B8E}"/>
              </a:ext>
            </a:extLst>
          </p:cNvPr>
          <p:cNvSpPr/>
          <p:nvPr/>
        </p:nvSpPr>
        <p:spPr>
          <a:xfrm>
            <a:off x="558800" y="2801161"/>
            <a:ext cx="5636233" cy="504000"/>
          </a:xfrm>
          <a:prstGeom prst="roundRect">
            <a:avLst>
              <a:gd name="adj" fmla="val 38183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1. Au cours de la grossesse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4D92611-AF22-4968-8D16-1CD994D27286}"/>
              </a:ext>
            </a:extLst>
          </p:cNvPr>
          <p:cNvSpPr txBox="1"/>
          <p:nvPr/>
        </p:nvSpPr>
        <p:spPr>
          <a:xfrm>
            <a:off x="6337005" y="3197254"/>
            <a:ext cx="5273748" cy="3230404"/>
          </a:xfrm>
          <a:prstGeom prst="roundRect">
            <a:avLst>
              <a:gd name="adj" fmla="val 6382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36000" rtlCol="0">
            <a:spAutoFit/>
          </a:bodyPr>
          <a:lstStyle/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Personnes</a:t>
            </a:r>
            <a:r>
              <a:rPr lang="fr-FR" sz="2200" b="1" dirty="0"/>
              <a:t> immunodéprimées : </a:t>
            </a:r>
            <a:r>
              <a:rPr lang="fr-FR" sz="2200" dirty="0"/>
              <a:t>risque d’infection chronique et d’</a:t>
            </a:r>
            <a:r>
              <a:rPr lang="fr-FR" sz="2200" b="1" dirty="0"/>
              <a:t>anémie </a:t>
            </a:r>
            <a:r>
              <a:rPr lang="fr-FR" sz="2200" dirty="0"/>
              <a:t>persistante</a:t>
            </a:r>
            <a:r>
              <a:rPr lang="fr-FR" sz="2200" b="1" dirty="0"/>
              <a:t> </a:t>
            </a:r>
            <a:r>
              <a:rPr lang="fr-FR" sz="2200" dirty="0"/>
              <a:t>;</a:t>
            </a:r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Personnes ayant une </a:t>
            </a:r>
            <a:r>
              <a:rPr lang="fr-FR" sz="2200" b="1" dirty="0"/>
              <a:t>anomalie de l’hémoglobine </a:t>
            </a:r>
            <a:r>
              <a:rPr lang="fr-FR" sz="2200" dirty="0"/>
              <a:t>ou du globule rouge (</a:t>
            </a:r>
            <a:r>
              <a:rPr lang="fr-FR" sz="2200" b="1" dirty="0"/>
              <a:t>drépanocytose</a:t>
            </a:r>
            <a:r>
              <a:rPr lang="fr-FR" sz="2200" dirty="0"/>
              <a:t>…) : risque d’</a:t>
            </a:r>
            <a:r>
              <a:rPr lang="fr-FR" sz="2200" b="1" dirty="0"/>
              <a:t>anémie</a:t>
            </a:r>
            <a:r>
              <a:rPr lang="fr-FR" sz="2200" dirty="0"/>
              <a:t> aiguë </a:t>
            </a:r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Personnes </a:t>
            </a:r>
            <a:r>
              <a:rPr lang="fr-FR" sz="2200" b="1" dirty="0"/>
              <a:t>greffées rénale </a:t>
            </a:r>
            <a:r>
              <a:rPr lang="fr-FR" sz="2200" dirty="0"/>
              <a:t>: risque de dysfonction du greffon ;</a:t>
            </a:r>
          </a:p>
          <a:p>
            <a:pPr marL="216000" indent="-216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Des atteintes isolées d’organes sont encore plus exceptionnelles. 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AD31FB6-3388-41A9-BAFE-83590A127A94}"/>
              </a:ext>
            </a:extLst>
          </p:cNvPr>
          <p:cNvSpPr/>
          <p:nvPr/>
        </p:nvSpPr>
        <p:spPr>
          <a:xfrm>
            <a:off x="6337004" y="2787948"/>
            <a:ext cx="5273749" cy="504000"/>
          </a:xfrm>
          <a:prstGeom prst="roundRect">
            <a:avLst>
              <a:gd name="adj" fmla="val 35284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2. Autres contextes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7FB32E-E455-4683-9924-2463F8C407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F04DCDC-5BA8-48EE-8454-4B2D6BBBB8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5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0"/>
    </mc:Choice>
    <mc:Fallback xmlns="">
      <p:transition spd="slow" advTm="8453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13C64-3AE1-47FE-8FE4-FDCB9631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2615" cy="1325563"/>
          </a:xfrm>
        </p:spPr>
        <p:txBody>
          <a:bodyPr/>
          <a:lstStyle/>
          <a:p>
            <a:r>
              <a:rPr lang="fr-FR" b="1" dirty="0">
                <a:solidFill>
                  <a:srgbClr val="037B6D"/>
                </a:solidFill>
              </a:rPr>
              <a:t>L’INFECTION PAR LE PARVOVIRUS B19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A5DB060-8C26-418E-BC70-7BB15B7B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50552-F09A-4422-A2E7-F11AD089276E}" type="slidenum">
              <a:rPr lang="fr-FR" sz="1800" smtClean="0">
                <a:solidFill>
                  <a:schemeClr val="tx1"/>
                </a:solidFill>
              </a:rPr>
              <a:t>9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F6062F5-4C29-46FC-9F6E-13930D63E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4559"/>
            <a:ext cx="1166693" cy="11666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27FB32E-E455-4683-9924-2463F8C407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6577" b="29687"/>
          <a:stretch/>
        </p:blipFill>
        <p:spPr>
          <a:xfrm>
            <a:off x="9747817" y="6385849"/>
            <a:ext cx="1332000" cy="27377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F04DCDC-5BA8-48EE-8454-4B2D6BBBB8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07" b="21256"/>
          <a:stretch/>
        </p:blipFill>
        <p:spPr>
          <a:xfrm>
            <a:off x="7620280" y="6349319"/>
            <a:ext cx="1898901" cy="33942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68F90AD-4FD0-47E3-8A1C-250176DB2284}"/>
              </a:ext>
            </a:extLst>
          </p:cNvPr>
          <p:cNvSpPr txBox="1"/>
          <p:nvPr/>
        </p:nvSpPr>
        <p:spPr>
          <a:xfrm>
            <a:off x="838200" y="4459566"/>
            <a:ext cx="10794998" cy="1742152"/>
          </a:xfrm>
          <a:prstGeom prst="roundRect">
            <a:avLst>
              <a:gd name="adj" fmla="val 9731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36000" rtlCol="0">
            <a:spAutoFit/>
          </a:bodyPr>
          <a:lstStyle/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Le diagnostic de </a:t>
            </a:r>
            <a:r>
              <a:rPr lang="fr-FR" sz="2400" b="1" dirty="0"/>
              <a:t>mégalérythème épidémique </a:t>
            </a:r>
            <a:r>
              <a:rPr lang="fr-FR" sz="2400" dirty="0"/>
              <a:t>repose sur </a:t>
            </a:r>
            <a:r>
              <a:rPr lang="fr-FR" sz="2400" b="1" dirty="0"/>
              <a:t>l’examen clinique </a:t>
            </a:r>
            <a:r>
              <a:rPr lang="fr-FR" sz="2400" dirty="0"/>
              <a:t>et il n’est pas utile de réaliser d’examen complémentaire.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Dans tout les autres cas </a:t>
            </a:r>
            <a:r>
              <a:rPr lang="fr-FR" sz="2400" dirty="0"/>
              <a:t>un </a:t>
            </a:r>
            <a:r>
              <a:rPr lang="fr-FR" sz="2400" b="1" dirty="0"/>
              <a:t>une sérologie </a:t>
            </a:r>
            <a:r>
              <a:rPr lang="fr-FR" sz="2400" dirty="0"/>
              <a:t>est généralement prescrite ;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La </a:t>
            </a:r>
            <a:r>
              <a:rPr lang="fr-FR" sz="2400" b="1" dirty="0"/>
              <a:t>PCR</a:t>
            </a:r>
            <a:r>
              <a:rPr lang="fr-FR" sz="2400" dirty="0"/>
              <a:t> a toute sa place pour le diagnostic d’infection </a:t>
            </a:r>
            <a:r>
              <a:rPr lang="fr-FR" sz="2400" b="1" dirty="0"/>
              <a:t>à risque de complication</a:t>
            </a:r>
            <a:endParaRPr lang="fr-FR" sz="2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F52ACD7-5967-4ED1-ACDE-7A121FCBBD20}"/>
              </a:ext>
            </a:extLst>
          </p:cNvPr>
          <p:cNvSpPr txBox="1"/>
          <p:nvPr/>
        </p:nvSpPr>
        <p:spPr>
          <a:xfrm>
            <a:off x="838200" y="2219629"/>
            <a:ext cx="10794999" cy="1677567"/>
          </a:xfrm>
          <a:prstGeom prst="roundRect">
            <a:avLst>
              <a:gd name="adj" fmla="val 11335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36000" rIns="36000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fr-FR" sz="2400" dirty="0"/>
              <a:t>La </a:t>
            </a:r>
            <a:r>
              <a:rPr lang="fr-FR" sz="2400" b="1" dirty="0"/>
              <a:t>sérologie</a:t>
            </a:r>
            <a:r>
              <a:rPr lang="fr-FR" sz="2400" dirty="0"/>
              <a:t> détecte les anticorps dirigés contre le virus. Ils apparaissent </a:t>
            </a:r>
            <a:r>
              <a:rPr lang="fr-FR" sz="2400" b="1" dirty="0"/>
              <a:t>1 semaine </a:t>
            </a:r>
            <a:r>
              <a:rPr lang="fr-FR" sz="2400" dirty="0"/>
              <a:t>après le début des symptômes pour les IgM. Les IgG restent détectables </a:t>
            </a:r>
            <a:r>
              <a:rPr lang="fr-FR" sz="2400" b="1" dirty="0"/>
              <a:t>toute la vie</a:t>
            </a:r>
            <a:r>
              <a:rPr lang="fr-FR" sz="2400" dirty="0"/>
              <a:t>, témoignant de l’immunité conférée par l’infection ;</a:t>
            </a:r>
          </a:p>
          <a:p>
            <a:pPr marL="216000" indent="-2160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La </a:t>
            </a:r>
            <a:r>
              <a:rPr lang="fr-FR" sz="2400" b="1" dirty="0"/>
              <a:t>PCR</a:t>
            </a:r>
            <a:r>
              <a:rPr lang="fr-FR" sz="2400" dirty="0"/>
              <a:t> détecte l’ADN du virus avant même l’apparition des premiers symptômes.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EFA6654-8071-46AE-9196-DBA8257129C6}"/>
              </a:ext>
            </a:extLst>
          </p:cNvPr>
          <p:cNvSpPr/>
          <p:nvPr/>
        </p:nvSpPr>
        <p:spPr>
          <a:xfrm>
            <a:off x="838200" y="1783090"/>
            <a:ext cx="10794999" cy="504000"/>
          </a:xfrm>
          <a:prstGeom prst="roundRect">
            <a:avLst>
              <a:gd name="adj" fmla="val 3907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EXAMEN COMPLEMENTAIRES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661100B-60F9-41F4-B531-7741873BAD0B}"/>
              </a:ext>
            </a:extLst>
          </p:cNvPr>
          <p:cNvSpPr/>
          <p:nvPr/>
        </p:nvSpPr>
        <p:spPr>
          <a:xfrm>
            <a:off x="838200" y="3994914"/>
            <a:ext cx="10794998" cy="504000"/>
          </a:xfrm>
          <a:prstGeom prst="roundRect">
            <a:avLst>
              <a:gd name="adj" fmla="val 3343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INDICATIONS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0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0"/>
    </mc:Choice>
    <mc:Fallback xmlns="">
      <p:transition spd="slow" advTm="8453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1024</Words>
  <Application>Microsoft Office PowerPoint</Application>
  <PresentationFormat>Grand écran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Thème Office</vt:lpstr>
      <vt:lpstr>Le Parvovirus B19  Juin 2024</vt:lpstr>
      <vt:lpstr>MICRO-ORGANISME</vt:lpstr>
      <vt:lpstr>EPIDEMIOLOGIE</vt:lpstr>
      <vt:lpstr>L’INFECTION PAR LE PARVOVIRUS B19</vt:lpstr>
      <vt:lpstr>L’INFECTION PAR LE PARVOVIRUS B19</vt:lpstr>
      <vt:lpstr>L’INFECTION PAR LE PARVOVIRUS B19</vt:lpstr>
      <vt:lpstr>L’INFECTION PAR LE PARVOVIRUS B19</vt:lpstr>
      <vt:lpstr>L’INFECTION PAR LE PARVOVIRUS B19</vt:lpstr>
      <vt:lpstr>L’INFECTION PAR LE PARVOVIRUS B19</vt:lpstr>
      <vt:lpstr>PREVENTION</vt:lpstr>
      <vt:lpstr>TRAITEMENT</vt:lpstr>
      <vt:lpstr>POINTS CLEFS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Farfour Eric</dc:creator>
  <cp:lastModifiedBy>Farfour Eric</cp:lastModifiedBy>
  <cp:revision>30</cp:revision>
  <cp:lastPrinted>2024-12-09T16:06:18Z</cp:lastPrinted>
  <dcterms:created xsi:type="dcterms:W3CDTF">2024-10-03T16:57:03Z</dcterms:created>
  <dcterms:modified xsi:type="dcterms:W3CDTF">2025-07-04T16:06:32Z</dcterms:modified>
</cp:coreProperties>
</file>