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61" r:id="rId6"/>
    <p:sldId id="260" r:id="rId7"/>
    <p:sldId id="264" r:id="rId8"/>
    <p:sldId id="265" r:id="rId9"/>
    <p:sldId id="266" r:id="rId10"/>
    <p:sldId id="269" r:id="rId11"/>
    <p:sldId id="271" r:id="rId12"/>
    <p:sldId id="270" r:id="rId13"/>
    <p:sldId id="272" r:id="rId14"/>
    <p:sldId id="273" r:id="rId15"/>
    <p:sldId id="276" r:id="rId16"/>
    <p:sldId id="275" r:id="rId17"/>
    <p:sldId id="282" r:id="rId18"/>
    <p:sldId id="281" r:id="rId19"/>
    <p:sldId id="280" r:id="rId20"/>
    <p:sldId id="279" r:id="rId21"/>
    <p:sldId id="267" r:id="rId22"/>
    <p:sldId id="278" r:id="rId23"/>
    <p:sldId id="277" r:id="rId24"/>
    <p:sldId id="284" r:id="rId25"/>
    <p:sldId id="287" r:id="rId26"/>
    <p:sldId id="286" r:id="rId27"/>
    <p:sldId id="285" r:id="rId28"/>
    <p:sldId id="283" r:id="rId29"/>
    <p:sldId id="288" r:id="rId30"/>
    <p:sldId id="291" r:id="rId31"/>
    <p:sldId id="294" r:id="rId32"/>
    <p:sldId id="290" r:id="rId33"/>
    <p:sldId id="292" r:id="rId34"/>
    <p:sldId id="293" r:id="rId35"/>
    <p:sldId id="295" r:id="rId36"/>
    <p:sldId id="297" r:id="rId37"/>
    <p:sldId id="296" r:id="rId38"/>
    <p:sldId id="298" r:id="rId39"/>
    <p:sldId id="299" r:id="rId40"/>
    <p:sldId id="300" r:id="rId41"/>
    <p:sldId id="301" r:id="rId42"/>
    <p:sldId id="302" r:id="rId43"/>
    <p:sldId id="289" r:id="rId44"/>
    <p:sldId id="303"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369"/>
  </p:normalViewPr>
  <p:slideViewPr>
    <p:cSldViewPr snapToGrid="0" snapToObjects="1">
      <p:cViewPr varScale="1">
        <p:scale>
          <a:sx n="100" d="100"/>
          <a:sy n="100" d="100"/>
        </p:scale>
        <p:origin x="46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GB"/>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9/28/25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9/28/25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GB"/>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9/28/25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9/28/25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9/28/25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ido-danc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290E0-D1B7-5E4E-9B55-AF8A9B048049}"/>
              </a:ext>
            </a:extLst>
          </p:cNvPr>
          <p:cNvSpPr>
            <a:spLocks noGrp="1"/>
          </p:cNvSpPr>
          <p:nvPr>
            <p:ph type="ctrTitle"/>
          </p:nvPr>
        </p:nvSpPr>
        <p:spPr/>
        <p:txBody>
          <a:bodyPr/>
          <a:lstStyle/>
          <a:p>
            <a:pPr>
              <a:lnSpc>
                <a:spcPct val="150000"/>
              </a:lnSpc>
            </a:pP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br>
              <a:rPr lang="lt-LT" sz="2800" b="1" dirty="0">
                <a:solidFill>
                  <a:srgbClr val="000000"/>
                </a:solidFill>
                <a:effectLst/>
                <a:latin typeface="Times New Roman" panose="02020603050405020304" pitchFamily="18" charset="0"/>
                <a:ea typeface="Times New Roman" panose="02020603050405020304" pitchFamily="18" charset="0"/>
              </a:rPr>
            </a:br>
            <a:r>
              <a:rPr lang="lt-LT" sz="2800" b="1" dirty="0">
                <a:solidFill>
                  <a:srgbClr val="000000"/>
                </a:solidFill>
                <a:effectLst/>
                <a:latin typeface="Times New Roman" panose="02020603050405020304" pitchFamily="18" charset="0"/>
                <a:ea typeface="Times New Roman" panose="02020603050405020304" pitchFamily="18" charset="0"/>
              </a:rPr>
              <a:t>LIETUVOS ŠOKIŲ ASOCIACIJOS</a:t>
            </a:r>
            <a:br>
              <a:rPr lang="en-LT" sz="2800" dirty="0">
                <a:effectLst/>
                <a:latin typeface="Times New Roman" panose="02020603050405020304" pitchFamily="18" charset="0"/>
                <a:ea typeface="Times New Roman" panose="02020603050405020304" pitchFamily="18" charset="0"/>
              </a:rPr>
            </a:br>
            <a:r>
              <a:rPr lang="lt-LT" sz="2800" b="1" dirty="0">
                <a:solidFill>
                  <a:srgbClr val="000000"/>
                </a:solidFill>
                <a:effectLst/>
                <a:latin typeface="Times New Roman" panose="02020603050405020304" pitchFamily="18" charset="0"/>
                <a:ea typeface="Times New Roman" panose="02020603050405020304" pitchFamily="18" charset="0"/>
              </a:rPr>
              <a:t>VARŽYBŲ BEI ŠOKIO KATEGORIJŲ </a:t>
            </a:r>
            <a:br>
              <a:rPr lang="en-LT" sz="2800" dirty="0">
                <a:effectLst/>
                <a:latin typeface="Times New Roman" panose="02020603050405020304" pitchFamily="18" charset="0"/>
                <a:ea typeface="Times New Roman" panose="02020603050405020304" pitchFamily="18" charset="0"/>
              </a:rPr>
            </a:br>
            <a:r>
              <a:rPr lang="lt-LT" sz="2800" b="1" dirty="0">
                <a:solidFill>
                  <a:srgbClr val="000000"/>
                </a:solidFill>
                <a:effectLst/>
                <a:latin typeface="Times New Roman" panose="02020603050405020304" pitchFamily="18" charset="0"/>
                <a:ea typeface="Times New Roman" panose="02020603050405020304" pitchFamily="18" charset="0"/>
              </a:rPr>
              <a:t>TAISYKLĖS IR NUOSTATAI </a:t>
            </a:r>
            <a:br>
              <a:rPr lang="lt-LT" sz="2800" b="1" dirty="0">
                <a:solidFill>
                  <a:srgbClr val="000000"/>
                </a:solidFill>
                <a:latin typeface="Times New Roman" panose="02020603050405020304" pitchFamily="18" charset="0"/>
                <a:ea typeface="Times New Roman" panose="02020603050405020304" pitchFamily="18" charset="0"/>
              </a:rPr>
            </a:br>
            <a:r>
              <a:rPr lang="lt-LT" sz="1600" dirty="0" err="1">
                <a:effectLst/>
                <a:latin typeface="Times New Roman" panose="02020603050405020304" pitchFamily="18" charset="0"/>
                <a:ea typeface="Calibri" panose="020F0502020204030204" pitchFamily="34" charset="0"/>
                <a:cs typeface="Times New Roman" panose="02020603050405020304" pitchFamily="18" charset="0"/>
              </a:rPr>
              <a:t>Rugilė</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600" dirty="0" err="1">
                <a:effectLst/>
                <a:latin typeface="Times New Roman" panose="02020603050405020304" pitchFamily="18" charset="0"/>
                <a:ea typeface="Calibri" panose="020F0502020204030204" pitchFamily="34" charset="0"/>
                <a:cs typeface="Times New Roman" panose="02020603050405020304" pitchFamily="18" charset="0"/>
              </a:rPr>
              <a:t>Dailidaitė</a:t>
            </a:r>
            <a:br>
              <a:rPr lang="en-LT" sz="2800" dirty="0">
                <a:effectLst/>
                <a:latin typeface="Times New Roman" panose="02020603050405020304" pitchFamily="18" charset="0"/>
                <a:ea typeface="Times New Roman" panose="02020603050405020304" pitchFamily="18" charset="0"/>
              </a:rPr>
            </a:br>
            <a:endParaRPr lang="en-LT" sz="2800" dirty="0"/>
          </a:p>
        </p:txBody>
      </p:sp>
      <p:sp>
        <p:nvSpPr>
          <p:cNvPr id="3" name="Subtitle 2">
            <a:extLst>
              <a:ext uri="{FF2B5EF4-FFF2-40B4-BE49-F238E27FC236}">
                <a16:creationId xmlns:a16="http://schemas.microsoft.com/office/drawing/2014/main" id="{CF383ACA-1ECA-354C-AE29-64ED583B15DC}"/>
              </a:ext>
            </a:extLst>
          </p:cNvPr>
          <p:cNvSpPr>
            <a:spLocks noGrp="1"/>
          </p:cNvSpPr>
          <p:nvPr>
            <p:ph type="subTitle" idx="1"/>
          </p:nvPr>
        </p:nvSpPr>
        <p:spPr/>
        <p:txBody>
          <a:bodyPr/>
          <a:lstStyle/>
          <a:p>
            <a:endParaRPr lang="en-LT" dirty="0"/>
          </a:p>
        </p:txBody>
      </p:sp>
      <p:pic>
        <p:nvPicPr>
          <p:cNvPr id="4" name="Picture 3">
            <a:extLst>
              <a:ext uri="{FF2B5EF4-FFF2-40B4-BE49-F238E27FC236}">
                <a16:creationId xmlns:a16="http://schemas.microsoft.com/office/drawing/2014/main" id="{5214DB09-880A-2845-9854-D5E38E5AD68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44717" y="3521602"/>
            <a:ext cx="3702050" cy="1322070"/>
          </a:xfrm>
          <a:prstGeom prst="rect">
            <a:avLst/>
          </a:prstGeom>
          <a:noFill/>
          <a:ln>
            <a:noFill/>
          </a:ln>
        </p:spPr>
      </p:pic>
    </p:spTree>
    <p:extLst>
      <p:ext uri="{BB962C8B-B14F-4D97-AF65-F5344CB8AC3E}">
        <p14:creationId xmlns:p14="http://schemas.microsoft.com/office/powerpoint/2010/main" val="2206665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07930-1F6D-1F41-A86F-C3BFE9CF9E4B}"/>
              </a:ext>
            </a:extLst>
          </p:cNvPr>
          <p:cNvSpPr>
            <a:spLocks noGrp="1"/>
          </p:cNvSpPr>
          <p:nvPr>
            <p:ph type="title"/>
          </p:nvPr>
        </p:nvSpPr>
        <p:spPr/>
        <p:txBody>
          <a:bodyPr>
            <a:normAutofit/>
          </a:bodyPr>
          <a:lstStyle/>
          <a:p>
            <a:pPr indent="533400">
              <a:lnSpc>
                <a:spcPct val="150000"/>
              </a:lnSpc>
            </a:pPr>
            <a:r>
              <a:rPr lang="en-LT" dirty="0">
                <a:effectLst/>
                <a:latin typeface="Times New Roman" panose="02020603050405020304" pitchFamily="18" charset="0"/>
                <a:ea typeface="Times New Roman" panose="02020603050405020304" pitchFamily="18" charset="0"/>
              </a:rPr>
              <a:t>DT varžybos – bendros taisyklės </a:t>
            </a:r>
            <a:endParaRPr lang="en-LT" dirty="0"/>
          </a:p>
        </p:txBody>
      </p:sp>
      <p:sp>
        <p:nvSpPr>
          <p:cNvPr id="3" name="Content Placeholder 2">
            <a:extLst>
              <a:ext uri="{FF2B5EF4-FFF2-40B4-BE49-F238E27FC236}">
                <a16:creationId xmlns:a16="http://schemas.microsoft.com/office/drawing/2014/main" id="{BB1E2096-D152-AD40-8FB1-1F8BE3718B55}"/>
              </a:ext>
            </a:extLst>
          </p:cNvPr>
          <p:cNvSpPr>
            <a:spLocks noGrp="1"/>
          </p:cNvSpPr>
          <p:nvPr>
            <p:ph idx="1"/>
          </p:nvPr>
        </p:nvSpPr>
        <p:spPr/>
        <p:txBody>
          <a:bodyPr/>
          <a:lstStyle/>
          <a:p>
            <a:pPr algn="just"/>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Vyresni šokėjai negali šokti už jaunesnius. </a:t>
            </a:r>
            <a:endParaRPr lang="en-LT" sz="18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Tie patys šokėjai negali konkuruoti su savimi, negali šokti du kartus toje pačioje kategorijoje, pvz.: tas pats šokėjas negali šokti dviejų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formation</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toje pačioje amžiaus kategorijoje.</a:t>
            </a:r>
            <a:endParaRPr lang="en-LT" sz="18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lt-LT" sz="1800" dirty="0">
                <a:effectLst/>
                <a:latin typeface="Times New Roman" panose="02020603050405020304" pitchFamily="18" charset="0"/>
                <a:ea typeface="Calibri" panose="020F0502020204030204" pitchFamily="34" charset="0"/>
                <a:cs typeface="Times New Roman" panose="02020603050405020304" pitchFamily="18" charset="0"/>
              </a:rPr>
              <a:t>Galioja 3-jų metų amžiaus taisyklė (adults2 negalioja) - negali šokti šokėjas kurio amžiaus skirtumas su kategorija yra daugiau nei 3 metai,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ty</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duo</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grupėse, komandose ne daugiau nei 3 (trimis) metais jaunesnis šokėjas nei apatinė kategorijos amžiaus riba gali šokti už vyresnius (adults2 nesiskaito), pvz.: duete vienam šokėjui yra </a:t>
            </a:r>
            <a:r>
              <a:rPr lang="en-LT" sz="1800" dirty="0">
                <a:effectLst/>
                <a:latin typeface="Times New Roman" panose="02020603050405020304" pitchFamily="18" charset="0"/>
                <a:ea typeface="Calibri" panose="020F0502020204030204" pitchFamily="34" charset="0"/>
                <a:cs typeface="Times New Roman" panose="02020603050405020304" pitchFamily="18" charset="0"/>
              </a:rPr>
              <a:t>11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m., o kitam </a:t>
            </a:r>
            <a:r>
              <a:rPr lang="en-LT" sz="1800" dirty="0">
                <a:effectLst/>
                <a:latin typeface="Times New Roman" panose="02020603050405020304" pitchFamily="18" charset="0"/>
                <a:ea typeface="Calibri" panose="020F0502020204030204" pitchFamily="34" charset="0"/>
                <a:cs typeface="Times New Roman" panose="02020603050405020304" pitchFamily="18" charset="0"/>
              </a:rPr>
              <a:t>14</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m., jie gali šokti junior1 kategorijoje, bet jeigu vienam iš šokėjų yra 10 m., o kitam 14 m.  – negali. </a:t>
            </a:r>
            <a:endParaRPr lang="en-LT" sz="18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lt-LT" sz="1800" dirty="0">
                <a:effectLst/>
                <a:latin typeface="Times New Roman" panose="02020603050405020304" pitchFamily="18" charset="0"/>
                <a:ea typeface="Calibri" panose="020F0502020204030204" pitchFamily="34" charset="0"/>
                <a:cs typeface="Times New Roman" panose="02020603050405020304" pitchFamily="18" charset="0"/>
              </a:rPr>
              <a:t>Duetų kategorijos amžius nustatomas pagal vyresnio šokėjo gimimo metus. Pasikeitus dueto partneriui, šokant su kitu partneriu, reitinginiai taškai skaičiuojami iš naujo. </a:t>
            </a:r>
            <a:br>
              <a:rPr lang="en-LT"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L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LT" dirty="0"/>
          </a:p>
        </p:txBody>
      </p:sp>
    </p:spTree>
    <p:extLst>
      <p:ext uri="{BB962C8B-B14F-4D97-AF65-F5344CB8AC3E}">
        <p14:creationId xmlns:p14="http://schemas.microsoft.com/office/powerpoint/2010/main" val="310044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01409-177A-0945-A00B-AB4788BCF137}"/>
              </a:ext>
            </a:extLst>
          </p:cNvPr>
          <p:cNvSpPr>
            <a:spLocks noGrp="1"/>
          </p:cNvSpPr>
          <p:nvPr>
            <p:ph type="title"/>
          </p:nvPr>
        </p:nvSpPr>
        <p:spPr/>
        <p:txBody>
          <a:bodyPr>
            <a:normAutofit/>
          </a:bodyPr>
          <a:lstStyle/>
          <a:p>
            <a:pPr indent="533400">
              <a:lnSpc>
                <a:spcPct val="150000"/>
              </a:lnSpc>
            </a:pPr>
            <a:r>
              <a:rPr lang="en-LT" dirty="0">
                <a:effectLst/>
                <a:latin typeface="Times New Roman" panose="02020603050405020304" pitchFamily="18" charset="0"/>
                <a:ea typeface="Times New Roman" panose="02020603050405020304" pitchFamily="18" charset="0"/>
              </a:rPr>
              <a:t>DT varžybos – bendros taisyklės </a:t>
            </a:r>
            <a:endParaRPr lang="en-LT" dirty="0"/>
          </a:p>
        </p:txBody>
      </p:sp>
      <p:sp>
        <p:nvSpPr>
          <p:cNvPr id="3" name="Content Placeholder 2">
            <a:extLst>
              <a:ext uri="{FF2B5EF4-FFF2-40B4-BE49-F238E27FC236}">
                <a16:creationId xmlns:a16="http://schemas.microsoft.com/office/drawing/2014/main" id="{8BBBD1E2-BEEE-F84C-B4B3-AF836A428878}"/>
              </a:ext>
            </a:extLst>
          </p:cNvPr>
          <p:cNvSpPr>
            <a:spLocks noGrp="1"/>
          </p:cNvSpPr>
          <p:nvPr>
            <p:ph idx="1"/>
          </p:nvPr>
        </p:nvSpPr>
        <p:spPr/>
        <p:txBody>
          <a:bodyPr>
            <a:noAutofit/>
          </a:bodyPr>
          <a:lstStyle/>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Vykstant į IDO Europos ir pasaulio čempionatus komandose bei grupėse negali šokti daugiau nei </a:t>
            </a:r>
            <a:r>
              <a:rPr lang="en-LT" sz="1800" dirty="0">
                <a:effectLst/>
                <a:latin typeface="Times New Roman" panose="02020603050405020304" pitchFamily="18" charset="0"/>
                <a:ea typeface="Calibri" panose="020F0502020204030204" pitchFamily="34" charset="0"/>
                <a:cs typeface="Times New Roman" panose="02020603050405020304" pitchFamily="18" charset="0"/>
              </a:rPr>
              <a:t>50%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jaunesnių šokėjų (ne daugiau nei trimis metais jaunesnių) nei atstovaujama amžiaus kategorija. </a:t>
            </a:r>
            <a:br>
              <a:rPr lang="en-LT" sz="1800" dirty="0">
                <a:effectLst/>
                <a:latin typeface="Times New Roman" panose="02020603050405020304" pitchFamily="18" charset="0"/>
                <a:ea typeface="Calibri" panose="020F0502020204030204" pitchFamily="34" charset="0"/>
                <a:cs typeface="Times New Roman" panose="02020603050405020304" pitchFamily="18" charset="0"/>
              </a:rPr>
            </a:b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Išimtys: Lietuvoje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formation</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kategorijoje gali šokti du šokėjai neatitinkantys amžiaus kategorijos, o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group</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kategorijoje gali šokti tik vienas. Taip pat Lietuvoje 50% taisyklė netaikoma. </a:t>
            </a:r>
            <a:endParaRPr lang="en-LT"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IDO Europos ir pasaulio čempionatuose atstovaujamų šalį šokėjų bei komandų skaičių nustato asociacija. </a:t>
            </a:r>
            <a:endParaRPr lang="en-LT" sz="1800" dirty="0">
              <a:latin typeface="Times New Roman" panose="02020603050405020304" pitchFamily="18" charset="0"/>
              <a:ea typeface="Times New Roman" panose="02020603050405020304" pitchFamily="18" charset="0"/>
              <a:cs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Varžybų metu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group</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ir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formation</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kategorijose gali keistis šokėjų sąstatas, reitinguojama yra komanda - studija, ne šokėjai. </a:t>
            </a:r>
            <a:endParaRPr lang="en-LT" sz="1800" dirty="0">
              <a:latin typeface="Times New Roman" panose="02020603050405020304" pitchFamily="18" charset="0"/>
              <a:ea typeface="Times New Roman" panose="02020603050405020304" pitchFamily="18" charset="0"/>
              <a:cs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Asociacijos reitinguojamos šokių kategorijos: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Street</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Popping</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Contemporary</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Kitos varžybų kategorijos nereitinguojamos: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Performing</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Arts</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improvisation</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Pop</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Free</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Ballet</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L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7796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C584B-A219-994E-A015-EEED4EA684D4}"/>
              </a:ext>
            </a:extLst>
          </p:cNvPr>
          <p:cNvSpPr>
            <a:spLocks noGrp="1"/>
          </p:cNvSpPr>
          <p:nvPr>
            <p:ph type="title"/>
          </p:nvPr>
        </p:nvSpPr>
        <p:spPr/>
        <p:txBody>
          <a:bodyPr/>
          <a:lstStyle/>
          <a:p>
            <a:r>
              <a:rPr lang="en-LT" dirty="0">
                <a:latin typeface="Times New Roman" panose="02020603050405020304" pitchFamily="18" charset="0"/>
                <a:cs typeface="Times New Roman" panose="02020603050405020304" pitchFamily="18" charset="0"/>
              </a:rPr>
              <a:t>ŠOKIŲ KATEGORIJOS</a:t>
            </a:r>
            <a:br>
              <a:rPr lang="en-LT" dirty="0">
                <a:latin typeface="Times New Roman" panose="02020603050405020304" pitchFamily="18" charset="0"/>
                <a:cs typeface="Times New Roman" panose="02020603050405020304" pitchFamily="18" charset="0"/>
              </a:rPr>
            </a:br>
            <a:r>
              <a:rPr lang="en-LT" dirty="0">
                <a:latin typeface="Times New Roman" panose="02020603050405020304" pitchFamily="18" charset="0"/>
                <a:cs typeface="Times New Roman" panose="02020603050405020304" pitchFamily="18" charset="0"/>
              </a:rPr>
              <a:t>IDO vs LT </a:t>
            </a:r>
          </a:p>
        </p:txBody>
      </p:sp>
      <p:sp>
        <p:nvSpPr>
          <p:cNvPr id="3" name="Content Placeholder 2">
            <a:extLst>
              <a:ext uri="{FF2B5EF4-FFF2-40B4-BE49-F238E27FC236}">
                <a16:creationId xmlns:a16="http://schemas.microsoft.com/office/drawing/2014/main" id="{C8E783C9-AB9E-F64C-8FDB-124F3D2936BF}"/>
              </a:ext>
            </a:extLst>
          </p:cNvPr>
          <p:cNvSpPr>
            <a:spLocks noGrp="1"/>
          </p:cNvSpPr>
          <p:nvPr>
            <p:ph idx="1"/>
          </p:nvPr>
        </p:nvSpPr>
        <p:spPr/>
        <p:txBody>
          <a:bodyPr>
            <a:normAutofit fontScale="85000" lnSpcReduction="10000"/>
          </a:bodyPr>
          <a:lstStyle/>
          <a:p>
            <a:pPr indent="457200">
              <a:lnSpc>
                <a:spcPct val="150000"/>
              </a:lnSpc>
            </a:pPr>
            <a:r>
              <a:rPr lang="lt-LT" sz="1800" dirty="0">
                <a:effectLst/>
                <a:latin typeface="Times New Roman" panose="02020603050405020304" pitchFamily="18" charset="0"/>
                <a:ea typeface="Times New Roman" panose="02020603050405020304" pitchFamily="18" charset="0"/>
              </a:rPr>
              <a:t>IDO gatvės šokių kategorijos (</a:t>
            </a:r>
            <a:r>
              <a:rPr lang="en-LT" sz="1800" dirty="0">
                <a:effectLst/>
                <a:latin typeface="Times New Roman" panose="02020603050405020304" pitchFamily="18" charset="0"/>
                <a:ea typeface="Times New Roman" panose="02020603050405020304" pitchFamily="18" charset="0"/>
              </a:rPr>
              <a:t>Street Dance disciplines</a:t>
            </a:r>
            <a:r>
              <a:rPr lang="lt-LT" sz="1800" dirty="0">
                <a:effectLst/>
                <a:latin typeface="Times New Roman" panose="02020603050405020304" pitchFamily="18" charset="0"/>
                <a:ea typeface="Times New Roman" panose="02020603050405020304" pitchFamily="18" charset="0"/>
              </a:rPr>
              <a:t>)</a:t>
            </a:r>
            <a:r>
              <a:rPr lang="en-LT" sz="1800" dirty="0">
                <a:effectLst/>
                <a:latin typeface="Times New Roman" panose="02020603050405020304" pitchFamily="18" charset="0"/>
                <a:ea typeface="Times New Roman" panose="02020603050405020304" pitchFamily="18" charset="0"/>
              </a:rPr>
              <a:t>: Breaking/Break Dance, Hip Hop, Hip Hop Solo and Crew Battle, Disco Dance, Popping, Disco Dance FreeStyle, Street Dance Show, Disco Show, Disco Slow</a:t>
            </a:r>
            <a:r>
              <a:rPr lang="lt-LT" sz="1800" dirty="0">
                <a:effectLst/>
                <a:latin typeface="Times New Roman" panose="02020603050405020304" pitchFamily="18" charset="0"/>
                <a:ea typeface="Times New Roman" panose="02020603050405020304" pitchFamily="18" charset="0"/>
              </a:rPr>
              <a:t>.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IDO scenos menų kategorijos (</a:t>
            </a:r>
            <a:r>
              <a:rPr lang="en-LT" sz="1800" dirty="0">
                <a:effectLst/>
                <a:latin typeface="Times New Roman" panose="02020603050405020304" pitchFamily="18" charset="0"/>
                <a:ea typeface="Times New Roman" panose="02020603050405020304" pitchFamily="18" charset="0"/>
              </a:rPr>
              <a:t>Performing Arts disciplines</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Jazz</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a:t>
            </a:r>
            <a:r>
              <a:rPr lang="en-LT" sz="1800" dirty="0">
                <a:effectLst/>
                <a:latin typeface="Times New Roman" panose="02020603050405020304" pitchFamily="18" charset="0"/>
                <a:ea typeface="Times New Roman" panose="02020603050405020304" pitchFamily="18" charset="0"/>
              </a:rPr>
              <a:t>Tap Dance, Acrobatic Dance, Ballet, Modern and Contemporary Dance, Bollywood, Character–Ethnic–Folk, Belly Dance/Oriental, Show Belly Dance/Oriental Show, Folk Belly Dance/Oriental Folk, Flamenco/Flamenco Fusion, Light Dance Show, Performing Arts Improvisation</a:t>
            </a:r>
            <a:r>
              <a:rPr lang="lt-LT" sz="1800" dirty="0">
                <a:effectLst/>
                <a:latin typeface="Times New Roman" panose="02020603050405020304" pitchFamily="18" charset="0"/>
                <a:ea typeface="Times New Roman" panose="02020603050405020304" pitchFamily="18" charset="0"/>
              </a:rPr>
              <a:t>. </a:t>
            </a: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IDO Porinių šokių kategorijos (</a:t>
            </a:r>
            <a:r>
              <a:rPr lang="en-LT" sz="1800" dirty="0">
                <a:effectLst/>
                <a:latin typeface="Times New Roman" panose="02020603050405020304" pitchFamily="18" charset="0"/>
                <a:ea typeface="Times New Roman" panose="02020603050405020304" pitchFamily="18" charset="0"/>
              </a:rPr>
              <a:t>Couple Dances disciplines</a:t>
            </a:r>
            <a:r>
              <a:rPr lang="lt-LT" sz="1800" dirty="0">
                <a:effectLst/>
                <a:latin typeface="Times New Roman" panose="02020603050405020304" pitchFamily="18" charset="0"/>
                <a:ea typeface="Times New Roman" panose="02020603050405020304" pitchFamily="18" charset="0"/>
              </a:rPr>
              <a:t>)</a:t>
            </a:r>
            <a:r>
              <a:rPr lang="en-LT" sz="1800" dirty="0">
                <a:effectLst/>
                <a:latin typeface="Times New Roman" panose="02020603050405020304" pitchFamily="18" charset="0"/>
                <a:ea typeface="Times New Roman" panose="02020603050405020304" pitchFamily="18" charset="0"/>
              </a:rPr>
              <a:t>: Argentine Tango, Salsa, Merengue, Bachata, Caribbean Dances, Jitterbug, Couple Dance Formations, Disco Hustle/Disco Swing/Disco Fox, Salsa Rueda de Casino, Caribbean Show, Jack &amp; Jill, West Coast Swing, Synchro Dance, Latin Show, Latin Style. </a:t>
            </a:r>
          </a:p>
          <a:p>
            <a:pPr indent="457200" algn="just">
              <a:lnSpc>
                <a:spcPct val="150000"/>
              </a:lnSpc>
            </a:pP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699058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0F23D-E626-EB49-8F40-67691A0D5B8B}"/>
              </a:ext>
            </a:extLst>
          </p:cNvPr>
          <p:cNvSpPr>
            <a:spLocks noGrp="1"/>
          </p:cNvSpPr>
          <p:nvPr>
            <p:ph type="title"/>
          </p:nvPr>
        </p:nvSpPr>
        <p:spPr/>
        <p:txBody>
          <a:bodyPr>
            <a:normAutofit/>
          </a:bodyPr>
          <a:lstStyle/>
          <a:p>
            <a:r>
              <a:rPr lang="en-LT" dirty="0">
                <a:latin typeface="Times New Roman" panose="02020603050405020304" pitchFamily="18" charset="0"/>
                <a:cs typeface="Times New Roman" panose="02020603050405020304" pitchFamily="18" charset="0"/>
              </a:rPr>
              <a:t>VARŽYBŲ DALYVIŲ VERTINIMO SISTEMOS</a:t>
            </a:r>
          </a:p>
        </p:txBody>
      </p:sp>
      <p:sp>
        <p:nvSpPr>
          <p:cNvPr id="3" name="Content Placeholder 2">
            <a:extLst>
              <a:ext uri="{FF2B5EF4-FFF2-40B4-BE49-F238E27FC236}">
                <a16:creationId xmlns:a16="http://schemas.microsoft.com/office/drawing/2014/main" id="{4EEC11BB-1021-4843-B78A-9ACBECF4F591}"/>
              </a:ext>
            </a:extLst>
          </p:cNvPr>
          <p:cNvSpPr>
            <a:spLocks noGrp="1"/>
          </p:cNvSpPr>
          <p:nvPr>
            <p:ph idx="1"/>
          </p:nvPr>
        </p:nvSpPr>
        <p:spPr/>
        <p:txBody>
          <a:bodyPr>
            <a:normAutofit fontScale="92500" lnSpcReduction="20000"/>
          </a:bodyPr>
          <a:lstStyle/>
          <a:p>
            <a:pPr indent="0" algn="just">
              <a:lnSpc>
                <a:spcPct val="150000"/>
              </a:lnSpc>
              <a:buNone/>
            </a:pPr>
            <a:r>
              <a:rPr lang="en-US" sz="1800" b="1" dirty="0">
                <a:effectLst/>
                <a:latin typeface="Times New Roman" panose="02020603050405020304" pitchFamily="18" charset="0"/>
                <a:ea typeface="Times New Roman" panose="02020603050405020304" pitchFamily="18" charset="0"/>
              </a:rPr>
              <a:t>X </a:t>
            </a:r>
            <a:r>
              <a:rPr lang="en-US" sz="1800" b="1" dirty="0" err="1">
                <a:effectLst/>
                <a:latin typeface="Times New Roman" panose="02020603050405020304" pitchFamily="18" charset="0"/>
                <a:ea typeface="Times New Roman" panose="02020603050405020304" pitchFamily="18" charset="0"/>
              </a:rPr>
              <a:t>sistema</a:t>
            </a:r>
            <a:r>
              <a:rPr lang="en-US" sz="1800" b="1" dirty="0">
                <a:effectLst/>
                <a:latin typeface="Times New Roman" panose="02020603050405020304" pitchFamily="18" charset="0"/>
                <a:ea typeface="Times New Roman" panose="02020603050405020304" pitchFamily="18" charset="0"/>
              </a:rPr>
              <a:t>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en-US" sz="1800" dirty="0" err="1">
                <a:effectLst/>
                <a:latin typeface="Times New Roman" panose="02020603050405020304" pitchFamily="18" charset="0"/>
                <a:ea typeface="Times New Roman" panose="02020603050405020304" pitchFamily="18" charset="0"/>
              </a:rPr>
              <a:t>Varžybų</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teisėjai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privalo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pažymėti</a:t>
            </a:r>
            <a:r>
              <a:rPr lang="en-US" sz="1800" dirty="0">
                <a:effectLst/>
                <a:latin typeface="Times New Roman" panose="02020603050405020304" pitchFamily="18" charset="0"/>
                <a:ea typeface="Times New Roman" panose="02020603050405020304" pitchFamily="18" charset="0"/>
              </a:rPr>
              <a:t> X (</a:t>
            </a:r>
            <a:r>
              <a:rPr lang="en-US" sz="1800" dirty="0" err="1">
                <a:effectLst/>
                <a:latin typeface="Times New Roman" panose="02020603050405020304" pitchFamily="18" charset="0"/>
                <a:ea typeface="Times New Roman" panose="02020603050405020304" pitchFamily="18" charset="0"/>
              </a:rPr>
              <a:t>kryžiuku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kiekvieną</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starto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numerį</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kurį</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norima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perkelti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į</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kitą</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etapą</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Ši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sistema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naudojama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kategorijose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kuriose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šokėjai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šoka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pagal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organizatorių</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muziką</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arba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komandiniuose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pasirodymuose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atrakiniuose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etapuose</a:t>
            </a:r>
            <a:r>
              <a:rPr lang="en-US" sz="1800" dirty="0">
                <a:effectLst/>
                <a:latin typeface="Times New Roman" panose="02020603050405020304" pitchFamily="18" charset="0"/>
                <a:ea typeface="Times New Roman" panose="02020603050405020304" pitchFamily="18" charset="0"/>
              </a:rPr>
              <a:t>. </a:t>
            </a:r>
            <a:endParaRPr lang="en-LT" sz="1800" dirty="0">
              <a:effectLst/>
              <a:latin typeface="Times New Roman" panose="02020603050405020304" pitchFamily="18" charset="0"/>
              <a:ea typeface="Times New Roman" panose="02020603050405020304" pitchFamily="18" charset="0"/>
            </a:endParaRPr>
          </a:p>
          <a:p>
            <a:pPr indent="0" algn="just">
              <a:lnSpc>
                <a:spcPct val="150000"/>
              </a:lnSpc>
              <a:buNone/>
            </a:pPr>
            <a:r>
              <a:rPr lang="en-US" sz="1800" b="1" dirty="0">
                <a:effectLst/>
                <a:latin typeface="Times New Roman" panose="02020603050405020304" pitchFamily="18" charset="0"/>
                <a:ea typeface="Times New Roman" panose="02020603050405020304" pitchFamily="18" charset="0"/>
              </a:rPr>
              <a:t>2-D (Production) Sistema</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en-US" sz="1800" dirty="0" err="1">
                <a:effectLst/>
                <a:latin typeface="Times New Roman" panose="02020603050405020304" pitchFamily="18" charset="0"/>
                <a:ea typeface="Times New Roman" panose="02020603050405020304" pitchFamily="18" charset="0"/>
              </a:rPr>
              <a:t>Varžybų</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teisėjai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kiekvienam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starto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numeriui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skiria</a:t>
            </a:r>
            <a:r>
              <a:rPr lang="en-US" sz="1800" dirty="0">
                <a:effectLst/>
                <a:latin typeface="Times New Roman" panose="02020603050405020304" pitchFamily="18" charset="0"/>
                <a:ea typeface="Times New Roman" panose="02020603050405020304" pitchFamily="18" charset="0"/>
              </a:rPr>
              <a:t> ta</a:t>
            </a:r>
            <a:r>
              <a:rPr lang="lt-LT" sz="1800" dirty="0" err="1">
                <a:effectLst/>
                <a:latin typeface="Times New Roman" panose="02020603050405020304" pitchFamily="18" charset="0"/>
                <a:ea typeface="Times New Roman" panose="02020603050405020304" pitchFamily="18" charset="0"/>
              </a:rPr>
              <a:t>škus</a:t>
            </a:r>
            <a:r>
              <a:rPr lang="lt-LT"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nuo</a:t>
            </a:r>
            <a:r>
              <a:rPr lang="en-US" sz="1800" dirty="0">
                <a:effectLst/>
                <a:latin typeface="Times New Roman" panose="02020603050405020304" pitchFamily="18" charset="0"/>
                <a:ea typeface="Times New Roman" panose="02020603050405020304" pitchFamily="18" charset="0"/>
              </a:rPr>
              <a:t> 5 </a:t>
            </a:r>
            <a:r>
              <a:rPr lang="en-US" sz="1800" dirty="0" err="1">
                <a:effectLst/>
                <a:latin typeface="Times New Roman" panose="02020603050405020304" pitchFamily="18" charset="0"/>
                <a:ea typeface="Times New Roman" panose="02020603050405020304" pitchFamily="18" charset="0"/>
              </a:rPr>
              <a:t>iki</a:t>
            </a:r>
            <a:r>
              <a:rPr lang="en-US" sz="1800" dirty="0">
                <a:effectLst/>
                <a:latin typeface="Times New Roman" panose="02020603050405020304" pitchFamily="18" charset="0"/>
                <a:ea typeface="Times New Roman" panose="02020603050405020304" pitchFamily="18" charset="0"/>
              </a:rPr>
              <a:t> 50 </a:t>
            </a:r>
            <a:r>
              <a:rPr lang="en-US" sz="1800" dirty="0" err="1">
                <a:effectLst/>
                <a:latin typeface="Times New Roman" panose="02020603050405020304" pitchFamily="18" charset="0"/>
                <a:ea typeface="Times New Roman" panose="02020603050405020304" pitchFamily="18" charset="0"/>
              </a:rPr>
              <a:t>pagal</a:t>
            </a:r>
            <a:r>
              <a:rPr lang="en-US" sz="1800" dirty="0">
                <a:effectLst/>
                <a:latin typeface="Times New Roman" panose="02020603050405020304" pitchFamily="18" charset="0"/>
                <a:ea typeface="Times New Roman" panose="02020603050405020304" pitchFamily="18" charset="0"/>
              </a:rPr>
              <a:t> du </a:t>
            </a:r>
            <a:r>
              <a:rPr lang="en-US" sz="1800" dirty="0" err="1">
                <a:effectLst/>
                <a:latin typeface="Times New Roman" panose="02020603050405020304" pitchFamily="18" charset="0"/>
                <a:ea typeface="Times New Roman" panose="02020603050405020304" pitchFamily="18" charset="0"/>
              </a:rPr>
              <a:t>kriterijus</a:t>
            </a:r>
            <a:r>
              <a:rPr lang="en-US" sz="1800" dirty="0">
                <a:effectLst/>
                <a:latin typeface="Times New Roman" panose="02020603050405020304" pitchFamily="18" charset="0"/>
                <a:ea typeface="Times New Roman" panose="02020603050405020304" pitchFamily="18" charset="0"/>
              </a:rPr>
              <a:t>: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en-US" sz="1800" dirty="0">
                <a:effectLst/>
                <a:latin typeface="Times New Roman" panose="02020603050405020304" pitchFamily="18" charset="0"/>
                <a:ea typeface="Times New Roman" panose="02020603050405020304" pitchFamily="18" charset="0"/>
              </a:rPr>
              <a:t>1 </a:t>
            </a:r>
            <a:r>
              <a:rPr lang="en-US" sz="1800" dirty="0" err="1">
                <a:effectLst/>
                <a:latin typeface="Times New Roman" panose="02020603050405020304" pitchFamily="18" charset="0"/>
                <a:ea typeface="Times New Roman" panose="02020603050405020304" pitchFamily="18" charset="0"/>
              </a:rPr>
              <a:t>kriterijus</a:t>
            </a:r>
            <a:r>
              <a:rPr lang="en-US" sz="1800" dirty="0">
                <a:effectLst/>
                <a:latin typeface="Times New Roman" panose="02020603050405020304" pitchFamily="18" charset="0"/>
                <a:ea typeface="Times New Roman" panose="02020603050405020304" pitchFamily="18" charset="0"/>
              </a:rPr>
              <a:t> – </a:t>
            </a:r>
            <a:r>
              <a:rPr lang="en-US" sz="1800" dirty="0" err="1">
                <a:effectLst/>
                <a:latin typeface="Times New Roman" panose="02020603050405020304" pitchFamily="18" charset="0"/>
                <a:ea typeface="Times New Roman" panose="02020603050405020304" pitchFamily="18" charset="0"/>
              </a:rPr>
              <a:t>technika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muzikalumas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šokimo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meistriškumo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lygis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nuo</a:t>
            </a:r>
            <a:r>
              <a:rPr lang="en-US" sz="1800" dirty="0">
                <a:effectLst/>
                <a:latin typeface="Times New Roman" panose="02020603050405020304" pitchFamily="18" charset="0"/>
                <a:ea typeface="Times New Roman" panose="02020603050405020304" pitchFamily="18" charset="0"/>
              </a:rPr>
              <a:t> 5 </a:t>
            </a:r>
            <a:r>
              <a:rPr lang="en-US" sz="1800" dirty="0" err="1">
                <a:effectLst/>
                <a:latin typeface="Times New Roman" panose="02020603050405020304" pitchFamily="18" charset="0"/>
                <a:ea typeface="Times New Roman" panose="02020603050405020304" pitchFamily="18" charset="0"/>
              </a:rPr>
              <a:t>iki</a:t>
            </a:r>
            <a:r>
              <a:rPr lang="en-US" sz="1800" dirty="0">
                <a:effectLst/>
                <a:latin typeface="Times New Roman" panose="02020603050405020304" pitchFamily="18" charset="0"/>
                <a:ea typeface="Times New Roman" panose="02020603050405020304" pitchFamily="18" charset="0"/>
              </a:rPr>
              <a:t> 50 </a:t>
            </a:r>
            <a:r>
              <a:rPr lang="en-US" sz="1800" dirty="0" err="1">
                <a:effectLst/>
                <a:latin typeface="Times New Roman" panose="02020603050405020304" pitchFamily="18" charset="0"/>
                <a:ea typeface="Times New Roman" panose="02020603050405020304" pitchFamily="18" charset="0"/>
              </a:rPr>
              <a:t>taškų</a:t>
            </a:r>
            <a:r>
              <a:rPr lang="en-US" sz="1800" dirty="0">
                <a:effectLst/>
                <a:latin typeface="Times New Roman" panose="02020603050405020304" pitchFamily="18" charset="0"/>
                <a:ea typeface="Times New Roman" panose="02020603050405020304" pitchFamily="18" charset="0"/>
              </a:rPr>
              <a:t>)</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en-US" sz="1800" dirty="0">
                <a:effectLst/>
                <a:latin typeface="Times New Roman" panose="02020603050405020304" pitchFamily="18" charset="0"/>
                <a:ea typeface="Times New Roman" panose="02020603050405020304" pitchFamily="18" charset="0"/>
              </a:rPr>
              <a:t>2 </a:t>
            </a:r>
            <a:r>
              <a:rPr lang="en-US" sz="1800" dirty="0" err="1">
                <a:effectLst/>
                <a:latin typeface="Times New Roman" panose="02020603050405020304" pitchFamily="18" charset="0"/>
                <a:ea typeface="Times New Roman" panose="02020603050405020304" pitchFamily="18" charset="0"/>
              </a:rPr>
              <a:t>kriterijus</a:t>
            </a:r>
            <a:r>
              <a:rPr lang="en-US" sz="1800" dirty="0">
                <a:effectLst/>
                <a:latin typeface="Times New Roman" panose="02020603050405020304" pitchFamily="18" charset="0"/>
                <a:ea typeface="Times New Roman" panose="02020603050405020304" pitchFamily="18" charset="0"/>
              </a:rPr>
              <a:t> – </a:t>
            </a:r>
            <a:r>
              <a:rPr lang="en-US" sz="1800" dirty="0" err="1">
                <a:effectLst/>
                <a:latin typeface="Times New Roman" panose="02020603050405020304" pitchFamily="18" charset="0"/>
                <a:ea typeface="Times New Roman" panose="02020603050405020304" pitchFamily="18" charset="0"/>
              </a:rPr>
              <a:t>interpretacija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pasirodymo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pateikimas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įvaizdis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artistiškumas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nuo</a:t>
            </a:r>
            <a:r>
              <a:rPr lang="en-US" sz="1800" dirty="0">
                <a:effectLst/>
                <a:latin typeface="Times New Roman" panose="02020603050405020304" pitchFamily="18" charset="0"/>
                <a:ea typeface="Times New Roman" panose="02020603050405020304" pitchFamily="18" charset="0"/>
              </a:rPr>
              <a:t> 5 </a:t>
            </a:r>
            <a:r>
              <a:rPr lang="en-US" sz="1800" dirty="0" err="1">
                <a:effectLst/>
                <a:latin typeface="Times New Roman" panose="02020603050405020304" pitchFamily="18" charset="0"/>
                <a:ea typeface="Times New Roman" panose="02020603050405020304" pitchFamily="18" charset="0"/>
              </a:rPr>
              <a:t>iki</a:t>
            </a:r>
            <a:r>
              <a:rPr lang="en-US" sz="1800" dirty="0">
                <a:effectLst/>
                <a:latin typeface="Times New Roman" panose="02020603050405020304" pitchFamily="18" charset="0"/>
                <a:ea typeface="Times New Roman" panose="02020603050405020304" pitchFamily="18" charset="0"/>
              </a:rPr>
              <a:t> 50 </a:t>
            </a:r>
            <a:r>
              <a:rPr lang="en-US" sz="1800" dirty="0" err="1">
                <a:effectLst/>
                <a:latin typeface="Times New Roman" panose="02020603050405020304" pitchFamily="18" charset="0"/>
                <a:ea typeface="Times New Roman" panose="02020603050405020304" pitchFamily="18" charset="0"/>
              </a:rPr>
              <a:t>taškų</a:t>
            </a:r>
            <a:r>
              <a:rPr lang="en-US" sz="1800" dirty="0">
                <a:effectLst/>
                <a:latin typeface="Times New Roman" panose="02020603050405020304" pitchFamily="18" charset="0"/>
                <a:ea typeface="Times New Roman" panose="02020603050405020304" pitchFamily="18" charset="0"/>
              </a:rPr>
              <a:t>)</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866643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B164D-0F99-604E-B109-1406126D94BA}"/>
              </a:ext>
            </a:extLst>
          </p:cNvPr>
          <p:cNvSpPr>
            <a:spLocks noGrp="1"/>
          </p:cNvSpPr>
          <p:nvPr>
            <p:ph type="title"/>
          </p:nvPr>
        </p:nvSpPr>
        <p:spPr/>
        <p:txBody>
          <a:bodyPr/>
          <a:lstStyle/>
          <a:p>
            <a:r>
              <a:rPr lang="en-LT" dirty="0">
                <a:latin typeface="Times New Roman" panose="02020603050405020304" pitchFamily="18" charset="0"/>
                <a:cs typeface="Times New Roman" panose="02020603050405020304" pitchFamily="18" charset="0"/>
              </a:rPr>
              <a:t>VARŽYBŲ DALYVIŲ VERTINIMO SISTEMOS</a:t>
            </a:r>
          </a:p>
        </p:txBody>
      </p:sp>
      <p:sp>
        <p:nvSpPr>
          <p:cNvPr id="3" name="Content Placeholder 2">
            <a:extLst>
              <a:ext uri="{FF2B5EF4-FFF2-40B4-BE49-F238E27FC236}">
                <a16:creationId xmlns:a16="http://schemas.microsoft.com/office/drawing/2014/main" id="{9E33CA05-7926-C646-B6A6-846D6EA363AE}"/>
              </a:ext>
            </a:extLst>
          </p:cNvPr>
          <p:cNvSpPr>
            <a:spLocks noGrp="1"/>
          </p:cNvSpPr>
          <p:nvPr>
            <p:ph idx="1"/>
          </p:nvPr>
        </p:nvSpPr>
        <p:spPr/>
        <p:txBody>
          <a:bodyPr>
            <a:normAutofit fontScale="25000" lnSpcReduction="20000"/>
          </a:bodyPr>
          <a:lstStyle/>
          <a:p>
            <a:pPr indent="0" algn="just">
              <a:lnSpc>
                <a:spcPct val="150000"/>
              </a:lnSpc>
              <a:buNone/>
            </a:pPr>
            <a:r>
              <a:rPr lang="en-US" sz="6400" b="1" dirty="0">
                <a:effectLst/>
                <a:latin typeface="Times New Roman" panose="02020603050405020304" pitchFamily="18" charset="0"/>
                <a:ea typeface="Times New Roman" panose="02020603050405020304" pitchFamily="18" charset="0"/>
              </a:rPr>
              <a:t>3 D – </a:t>
            </a:r>
            <a:r>
              <a:rPr lang="en-US" sz="6400" b="1" dirty="0" err="1">
                <a:effectLst/>
                <a:latin typeface="Times New Roman" panose="02020603050405020304" pitchFamily="18" charset="0"/>
                <a:ea typeface="Times New Roman" panose="02020603050405020304" pitchFamily="18" charset="0"/>
              </a:rPr>
              <a:t>vertinimo</a:t>
            </a:r>
            <a:r>
              <a:rPr lang="en-US" sz="6400" b="1" dirty="0">
                <a:effectLst/>
                <a:latin typeface="Times New Roman" panose="02020603050405020304" pitchFamily="18" charset="0"/>
                <a:ea typeface="Times New Roman" panose="02020603050405020304" pitchFamily="18" charset="0"/>
              </a:rPr>
              <a:t> Sistema</a:t>
            </a:r>
            <a:r>
              <a:rPr lang="en-US" sz="6400" dirty="0">
                <a:effectLst/>
                <a:latin typeface="Times New Roman" panose="02020603050405020304" pitchFamily="18" charset="0"/>
                <a:ea typeface="Times New Roman" panose="02020603050405020304" pitchFamily="18" charset="0"/>
              </a:rPr>
              <a:t> </a:t>
            </a:r>
            <a:endParaRPr lang="en-LT" sz="6400" dirty="0">
              <a:effectLst/>
              <a:latin typeface="Times New Roman" panose="02020603050405020304" pitchFamily="18" charset="0"/>
              <a:ea typeface="Times New Roman" panose="02020603050405020304" pitchFamily="18" charset="0"/>
            </a:endParaRPr>
          </a:p>
          <a:p>
            <a:pPr indent="457200" algn="just">
              <a:lnSpc>
                <a:spcPct val="150000"/>
              </a:lnSpc>
            </a:pPr>
            <a:r>
              <a:rPr lang="en-US" sz="6400" dirty="0">
                <a:effectLst/>
                <a:latin typeface="Times New Roman" panose="02020603050405020304" pitchFamily="18" charset="0"/>
                <a:ea typeface="Times New Roman" panose="02020603050405020304" pitchFamily="18" charset="0"/>
              </a:rPr>
              <a:t>TCI (</a:t>
            </a:r>
            <a:r>
              <a:rPr lang="en-US" sz="6400" dirty="0" err="1">
                <a:effectLst/>
                <a:latin typeface="Times New Roman" panose="02020603050405020304" pitchFamily="18" charset="0"/>
                <a:ea typeface="Times New Roman" panose="02020603050405020304" pitchFamily="18" charset="0"/>
              </a:rPr>
              <a:t>technika</a:t>
            </a:r>
            <a:r>
              <a:rPr lang="en-US" sz="6400" dirty="0">
                <a:effectLst/>
                <a:latin typeface="Times New Roman" panose="02020603050405020304" pitchFamily="18" charset="0"/>
                <a:ea typeface="Times New Roman" panose="02020603050405020304" pitchFamily="18" charset="0"/>
              </a:rPr>
              <a:t>, </a:t>
            </a:r>
            <a:r>
              <a:rPr lang="en-US" sz="6400" dirty="0" err="1">
                <a:effectLst/>
                <a:latin typeface="Times New Roman" panose="02020603050405020304" pitchFamily="18" charset="0"/>
                <a:ea typeface="Times New Roman" panose="02020603050405020304" pitchFamily="18" charset="0"/>
              </a:rPr>
              <a:t>kompozicija</a:t>
            </a:r>
            <a:r>
              <a:rPr lang="en-US" sz="6400" dirty="0">
                <a:effectLst/>
                <a:latin typeface="Times New Roman" panose="02020603050405020304" pitchFamily="18" charset="0"/>
                <a:ea typeface="Times New Roman" panose="02020603050405020304" pitchFamily="18" charset="0"/>
              </a:rPr>
              <a:t>, </a:t>
            </a:r>
            <a:r>
              <a:rPr lang="en-US" sz="6400" dirty="0" err="1">
                <a:effectLst/>
                <a:latin typeface="Times New Roman" panose="02020603050405020304" pitchFamily="18" charset="0"/>
                <a:ea typeface="Times New Roman" panose="02020603050405020304" pitchFamily="18" charset="0"/>
              </a:rPr>
              <a:t>įvaizdis</a:t>
            </a:r>
            <a:r>
              <a:rPr lang="en-US" sz="6400" dirty="0">
                <a:effectLst/>
                <a:latin typeface="Times New Roman" panose="02020603050405020304" pitchFamily="18" charset="0"/>
                <a:ea typeface="Times New Roman" panose="02020603050405020304" pitchFamily="18" charset="0"/>
              </a:rPr>
              <a:t>) – </a:t>
            </a:r>
            <a:r>
              <a:rPr lang="lt-LT" sz="6400" dirty="0">
                <a:effectLst/>
                <a:latin typeface="Times New Roman" panose="02020603050405020304" pitchFamily="18" charset="0"/>
                <a:ea typeface="Times New Roman" panose="02020603050405020304" pitchFamily="18" charset="0"/>
              </a:rPr>
              <a:t>vertinama technika (judesių sudėtingumas ir įvairovė, muzikalumas), kompozicija (judesių originalumas, choreografijos sudėtingumas) </a:t>
            </a:r>
            <a:r>
              <a:rPr lang="en-US" sz="6400" dirty="0" err="1">
                <a:effectLst/>
                <a:latin typeface="Times New Roman" panose="02020603050405020304" pitchFamily="18" charset="0"/>
                <a:ea typeface="Times New Roman" panose="02020603050405020304" pitchFamily="18" charset="0"/>
              </a:rPr>
              <a:t>ir</a:t>
            </a:r>
            <a:r>
              <a:rPr lang="en-US" sz="6400" dirty="0">
                <a:effectLst/>
                <a:latin typeface="Times New Roman" panose="02020603050405020304" pitchFamily="18" charset="0"/>
                <a:ea typeface="Times New Roman" panose="02020603050405020304" pitchFamily="18" charset="0"/>
              </a:rPr>
              <a:t> </a:t>
            </a:r>
            <a:r>
              <a:rPr lang="lt-LT" sz="6400" dirty="0">
                <a:effectLst/>
                <a:latin typeface="Times New Roman" panose="02020603050405020304" pitchFamily="18" charset="0"/>
                <a:ea typeface="Times New Roman" panose="02020603050405020304" pitchFamily="18" charset="0"/>
              </a:rPr>
              <a:t>įvaizdis. TCI sistema naudojama ten, kur šokėjai ar komandos šoka pagal savo muziką. </a:t>
            </a:r>
            <a:endParaRPr lang="en-LT" sz="6400" dirty="0">
              <a:effectLst/>
              <a:latin typeface="Times New Roman" panose="02020603050405020304" pitchFamily="18" charset="0"/>
              <a:ea typeface="Times New Roman" panose="02020603050405020304" pitchFamily="18" charset="0"/>
            </a:endParaRPr>
          </a:p>
          <a:p>
            <a:pPr indent="0" algn="just">
              <a:lnSpc>
                <a:spcPct val="150000"/>
              </a:lnSpc>
              <a:buNone/>
            </a:pPr>
            <a:r>
              <a:rPr lang="lt-LT" sz="6400" b="1" dirty="0">
                <a:effectLst/>
                <a:latin typeface="Times New Roman" panose="02020603050405020304" pitchFamily="18" charset="0"/>
                <a:ea typeface="Times New Roman" panose="02020603050405020304" pitchFamily="18" charset="0"/>
              </a:rPr>
              <a:t>4 D – vertinimo sistema</a:t>
            </a:r>
            <a:endParaRPr lang="en-LT" sz="64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6400" dirty="0">
                <a:effectLst/>
                <a:latin typeface="Times New Roman" panose="02020603050405020304" pitchFamily="18" charset="0"/>
                <a:ea typeface="Times New Roman" panose="02020603050405020304" pitchFamily="18" charset="0"/>
              </a:rPr>
              <a:t>TCIS (technika, kompozicija, įvaizdis, šou elementas) - vertinama technika, kompozicija ir įvaizdis (artistiškumas, bendras vaizdas, kostiumas) ir šou elementas. Šou kriterijus labai svarbus. </a:t>
            </a:r>
            <a:r>
              <a:rPr lang="lt-LT" sz="6400" dirty="0" err="1">
                <a:effectLst/>
                <a:latin typeface="Times New Roman" panose="02020603050405020304" pitchFamily="18" charset="0"/>
                <a:ea typeface="Times New Roman" panose="02020603050405020304" pitchFamily="18" charset="0"/>
              </a:rPr>
              <a:t>Atrakiniuose</a:t>
            </a:r>
            <a:r>
              <a:rPr lang="lt-LT" sz="6400" dirty="0">
                <a:effectLst/>
                <a:latin typeface="Times New Roman" panose="02020603050405020304" pitchFamily="18" charset="0"/>
                <a:ea typeface="Times New Roman" panose="02020603050405020304" pitchFamily="18" charset="0"/>
              </a:rPr>
              <a:t> etapuose teisėjai visoms komandoms ar šokėjams pateikia </a:t>
            </a:r>
            <a:r>
              <a:rPr lang="lt-LT" sz="6400" dirty="0" err="1">
                <a:effectLst/>
                <a:latin typeface="Times New Roman" panose="02020603050405020304" pitchFamily="18" charset="0"/>
                <a:ea typeface="Times New Roman" panose="02020603050405020304" pitchFamily="18" charset="0"/>
              </a:rPr>
              <a:t>įvertinimus</a:t>
            </a:r>
            <a:r>
              <a:rPr lang="lt-LT" sz="6400" dirty="0">
                <a:effectLst/>
                <a:latin typeface="Times New Roman" panose="02020603050405020304" pitchFamily="18" charset="0"/>
                <a:ea typeface="Times New Roman" panose="02020603050405020304" pitchFamily="18" charset="0"/>
              </a:rPr>
              <a:t> ir papildomai pažymi X, kas keliasi į kitą etapą, turintys daugiausiai taškų. Sistema naudojama tose kategorijose, kur yra šou elementas.</a:t>
            </a:r>
          </a:p>
          <a:p>
            <a:pPr indent="0" algn="just">
              <a:lnSpc>
                <a:spcPct val="150000"/>
              </a:lnSpc>
              <a:buNone/>
            </a:pPr>
            <a:r>
              <a:rPr lang="lt-LT" sz="6400" b="1" dirty="0">
                <a:effectLst/>
                <a:latin typeface="Times New Roman" panose="02020603050405020304" pitchFamily="18" charset="0"/>
                <a:ea typeface="Times New Roman" panose="02020603050405020304" pitchFamily="18" charset="0"/>
              </a:rPr>
              <a:t>Reitingavimo sistema (</a:t>
            </a:r>
            <a:r>
              <a:rPr lang="lt-LT" sz="6400" b="1" dirty="0" err="1">
                <a:latin typeface="Times New Roman" panose="02020603050405020304" pitchFamily="18" charset="0"/>
                <a:ea typeface="Times New Roman" panose="02020603050405020304" pitchFamily="18" charset="0"/>
              </a:rPr>
              <a:t>P</a:t>
            </a:r>
            <a:r>
              <a:rPr lang="lt-LT" sz="6400" b="1" dirty="0" err="1">
                <a:effectLst/>
                <a:latin typeface="Times New Roman" panose="02020603050405020304" pitchFamily="18" charset="0"/>
                <a:ea typeface="Times New Roman" panose="02020603050405020304" pitchFamily="18" charset="0"/>
              </a:rPr>
              <a:t>lacement</a:t>
            </a:r>
            <a:r>
              <a:rPr lang="lt-LT" sz="6400" b="1" dirty="0">
                <a:effectLst/>
                <a:latin typeface="Times New Roman" panose="02020603050405020304" pitchFamily="18" charset="0"/>
                <a:ea typeface="Times New Roman" panose="02020603050405020304" pitchFamily="18" charset="0"/>
              </a:rPr>
              <a:t> </a:t>
            </a:r>
            <a:r>
              <a:rPr lang="lt-LT" sz="6400" b="1" dirty="0" err="1">
                <a:effectLst/>
                <a:latin typeface="Times New Roman" panose="02020603050405020304" pitchFamily="18" charset="0"/>
                <a:ea typeface="Times New Roman" panose="02020603050405020304" pitchFamily="18" charset="0"/>
              </a:rPr>
              <a:t>system</a:t>
            </a:r>
            <a:r>
              <a:rPr lang="lt-LT" sz="6400" b="1" dirty="0">
                <a:effectLst/>
                <a:latin typeface="Times New Roman" panose="02020603050405020304" pitchFamily="18" charset="0"/>
                <a:ea typeface="Times New Roman" panose="02020603050405020304" pitchFamily="18" charset="0"/>
              </a:rPr>
              <a:t>)</a:t>
            </a:r>
            <a:r>
              <a:rPr lang="en-LT" sz="6400" b="1" dirty="0">
                <a:latin typeface="Times New Roman" panose="02020603050405020304" pitchFamily="18" charset="0"/>
                <a:ea typeface="Times New Roman" panose="02020603050405020304" pitchFamily="18" charset="0"/>
              </a:rPr>
              <a:t> </a:t>
            </a:r>
            <a:r>
              <a:rPr lang="en-LT" sz="6400" dirty="0">
                <a:latin typeface="Times New Roman" panose="02020603050405020304" pitchFamily="18" charset="0"/>
                <a:ea typeface="Times New Roman" panose="02020603050405020304" pitchFamily="18" charset="0"/>
              </a:rPr>
              <a:t>-</a:t>
            </a:r>
            <a:r>
              <a:rPr lang="en-LT" sz="6400" b="1" dirty="0">
                <a:latin typeface="Times New Roman" panose="02020603050405020304" pitchFamily="18" charset="0"/>
                <a:ea typeface="Times New Roman" panose="02020603050405020304" pitchFamily="18" charset="0"/>
              </a:rPr>
              <a:t> </a:t>
            </a:r>
            <a:r>
              <a:rPr lang="lt-LT" sz="6400" dirty="0">
                <a:effectLst/>
                <a:latin typeface="Times New Roman" panose="02020603050405020304" pitchFamily="18" charset="0"/>
                <a:ea typeface="Times New Roman" panose="02020603050405020304" pitchFamily="18" charset="0"/>
              </a:rPr>
              <a:t>Teisėjai kiekvienam starto numeriui skiria vietą tokia tvarka, kokia, jo nuomone turėtų būti skirstomi apdovanojimai finaliniame etape nuo aukščiausios iki žemiausios. Vietos negali kartotis. </a:t>
            </a:r>
            <a:endParaRPr lang="en-LT" sz="64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1825558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BDEB5-141B-FF4A-B61A-66E01014DE41}"/>
              </a:ext>
            </a:extLst>
          </p:cNvPr>
          <p:cNvSpPr>
            <a:spLocks noGrp="1"/>
          </p:cNvSpPr>
          <p:nvPr>
            <p:ph type="title"/>
          </p:nvPr>
        </p:nvSpPr>
        <p:spPr/>
        <p:txBody>
          <a:bodyPr>
            <a:noAutofit/>
          </a:bodyPr>
          <a:lstStyle/>
          <a:p>
            <a:r>
              <a:rPr lang="en-LT" sz="2800" dirty="0">
                <a:effectLst/>
                <a:latin typeface="Times New Roman" panose="02020603050405020304" pitchFamily="18" charset="0"/>
                <a:ea typeface="Times New Roman" panose="02020603050405020304" pitchFamily="18" charset="0"/>
              </a:rPr>
              <a:t>SCENINĖS IŠVAIZDOS, APRANGOS, MAKIAŽO, MUZIKOS VISOSE AMŽIAUS KATEGORIJOSE TAISYKLĖS </a:t>
            </a:r>
            <a:endParaRPr lang="en-LT" sz="2800" dirty="0"/>
          </a:p>
        </p:txBody>
      </p:sp>
      <p:sp>
        <p:nvSpPr>
          <p:cNvPr id="3" name="Content Placeholder 2">
            <a:extLst>
              <a:ext uri="{FF2B5EF4-FFF2-40B4-BE49-F238E27FC236}">
                <a16:creationId xmlns:a16="http://schemas.microsoft.com/office/drawing/2014/main" id="{EB5CAEB0-A5ED-7848-9A63-CBB8F5E77538}"/>
              </a:ext>
            </a:extLst>
          </p:cNvPr>
          <p:cNvSpPr>
            <a:spLocks noGrp="1"/>
          </p:cNvSpPr>
          <p:nvPr>
            <p:ph idx="1"/>
          </p:nvPr>
        </p:nvSpPr>
        <p:spPr/>
        <p:txBody>
          <a:bodyPr/>
          <a:lstStyle/>
          <a:p>
            <a:pPr indent="457200" algn="just">
              <a:lnSpc>
                <a:spcPct val="150000"/>
              </a:lnSpc>
            </a:pPr>
            <a:r>
              <a:rPr lang="en-LT" sz="1800" dirty="0">
                <a:effectLst/>
                <a:latin typeface="Times New Roman" panose="02020603050405020304" pitchFamily="18" charset="0"/>
                <a:ea typeface="Times New Roman" panose="02020603050405020304" pitchFamily="18" charset="0"/>
              </a:rPr>
              <a:t>Sceninė apranga</a:t>
            </a:r>
            <a:r>
              <a:rPr lang="lt-LT" sz="1800" dirty="0">
                <a:effectLst/>
                <a:latin typeface="Times New Roman" panose="02020603050405020304" pitchFamily="18" charset="0"/>
                <a:ea typeface="Times New Roman" panose="02020603050405020304" pitchFamily="18" charset="0"/>
              </a:rPr>
              <a:t> bei makiažas</a:t>
            </a:r>
            <a:r>
              <a:rPr lang="en-LT" sz="1800" dirty="0">
                <a:effectLst/>
                <a:latin typeface="Times New Roman" panose="02020603050405020304" pitchFamily="18" charset="0"/>
                <a:ea typeface="Times New Roman" panose="02020603050405020304" pitchFamily="18" charset="0"/>
              </a:rPr>
              <a:t> turi atitikti atstovaujamą amžiaus kategoriją bei šokio stilių. Kostiumai</a:t>
            </a:r>
            <a:r>
              <a:rPr lang="lt-LT" sz="1800" dirty="0">
                <a:effectLst/>
                <a:latin typeface="Times New Roman" panose="02020603050405020304" pitchFamily="18" charset="0"/>
                <a:ea typeface="Times New Roman" panose="02020603050405020304" pitchFamily="18" charset="0"/>
              </a:rPr>
              <a:t> bei makiažas</a:t>
            </a:r>
            <a:r>
              <a:rPr lang="en-LT" sz="1800" dirty="0">
                <a:effectLst/>
                <a:latin typeface="Times New Roman" panose="02020603050405020304" pitchFamily="18" charset="0"/>
                <a:ea typeface="Times New Roman" panose="02020603050405020304" pitchFamily="18" charset="0"/>
              </a:rPr>
              <a:t> negali būti provokuojantys, įžeidžiantys kitus dalyvius ar žmones, negali būti apnuoginto kūno. </a:t>
            </a:r>
            <a:r>
              <a:rPr lang="lt-LT" sz="1800" dirty="0">
                <a:effectLst/>
                <a:latin typeface="Times New Roman" panose="02020603050405020304" pitchFamily="18" charset="0"/>
                <a:ea typeface="Times New Roman" panose="02020603050405020304" pitchFamily="18" charset="0"/>
              </a:rPr>
              <a:t>Religiniai ar politiniai simboliai naudojami kaip kostiumas turi atitikti šokimo tematiką ar choreografiją. Rekomenduojama nedėvėti asmeninių papuošalų, kurie gali nukristi arba trukdyti šokimui, nebent papuošalai yra dalis kostiumo.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Jei šokėjas pasirodymo metu turi dėvėti akinius ar klausos aparatą (medicininės priežastys) – rekomenduojama juos pritvirtinti, kad nenukristų.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275128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AC61D-9A59-9348-85C4-3F7110E99579}"/>
              </a:ext>
            </a:extLst>
          </p:cNvPr>
          <p:cNvSpPr>
            <a:spLocks noGrp="1"/>
          </p:cNvSpPr>
          <p:nvPr>
            <p:ph type="title"/>
          </p:nvPr>
        </p:nvSpPr>
        <p:spPr/>
        <p:txBody>
          <a:bodyPr>
            <a:normAutofit/>
          </a:bodyPr>
          <a:lstStyle/>
          <a:p>
            <a:r>
              <a:rPr lang="en-LT" sz="2800" dirty="0">
                <a:effectLst/>
                <a:latin typeface="Times New Roman" panose="02020603050405020304" pitchFamily="18" charset="0"/>
                <a:ea typeface="Times New Roman" panose="02020603050405020304" pitchFamily="18" charset="0"/>
              </a:rPr>
              <a:t>SCENINĖS IŠVAIZDOS, APRANGOS, MAKIAŽO, MUZIKOS VISOSE AMŽIAUS KATEGORIJOSE TAISYKLĖS </a:t>
            </a:r>
            <a:endParaRPr lang="en-LT" sz="2800" dirty="0"/>
          </a:p>
        </p:txBody>
      </p:sp>
      <p:sp>
        <p:nvSpPr>
          <p:cNvPr id="3" name="Content Placeholder 2">
            <a:extLst>
              <a:ext uri="{FF2B5EF4-FFF2-40B4-BE49-F238E27FC236}">
                <a16:creationId xmlns:a16="http://schemas.microsoft.com/office/drawing/2014/main" id="{D1C34610-D6DD-344F-AE40-C031E2D3B9D3}"/>
              </a:ext>
            </a:extLst>
          </p:cNvPr>
          <p:cNvSpPr>
            <a:spLocks noGrp="1"/>
          </p:cNvSpPr>
          <p:nvPr>
            <p:ph idx="1"/>
          </p:nvPr>
        </p:nvSpPr>
        <p:spPr/>
        <p:txBody>
          <a:bodyPr>
            <a:normAutofit fontScale="85000" lnSpcReduction="10000"/>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Vaikų -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kategorijoje vaikai turi būti aprengti, kaip vaikai, ne kaip </a:t>
            </a:r>
            <a:r>
              <a:rPr lang="lt-LT" sz="1800" dirty="0" err="1">
                <a:effectLst/>
                <a:latin typeface="Times New Roman" panose="02020603050405020304" pitchFamily="18" charset="0"/>
                <a:ea typeface="Times New Roman" panose="02020603050405020304" pitchFamily="18" charset="0"/>
              </a:rPr>
              <a:t>junior</a:t>
            </a:r>
            <a:r>
              <a:rPr lang="lt-LT" sz="1800" dirty="0">
                <a:effectLst/>
                <a:latin typeface="Times New Roman" panose="02020603050405020304" pitchFamily="18" charset="0"/>
                <a:ea typeface="Times New Roman" panose="02020603050405020304" pitchFamily="18" charset="0"/>
              </a:rPr>
              <a:t> ar </a:t>
            </a:r>
            <a:r>
              <a:rPr lang="lt-LT" sz="1800" dirty="0" err="1">
                <a:effectLst/>
                <a:latin typeface="Times New Roman" panose="02020603050405020304" pitchFamily="18" charset="0"/>
                <a:ea typeface="Times New Roman" panose="02020603050405020304" pitchFamily="18" charset="0"/>
              </a:rPr>
              <a:t>adult</a:t>
            </a:r>
            <a:r>
              <a:rPr lang="lt-LT" sz="1800" dirty="0">
                <a:effectLst/>
                <a:latin typeface="Times New Roman" panose="02020603050405020304" pitchFamily="18" charset="0"/>
                <a:ea typeface="Times New Roman" panose="02020603050405020304" pitchFamily="18" charset="0"/>
              </a:rPr>
              <a:t> kategorijų šokėjai. </a:t>
            </a:r>
            <a:r>
              <a:rPr lang="lt-LT" sz="1800" dirty="0" err="1">
                <a:effectLst/>
                <a:latin typeface="Times New Roman" panose="02020603050405020304" pitchFamily="18" charset="0"/>
                <a:ea typeface="Times New Roman" panose="02020603050405020304" pitchFamily="18" charset="0"/>
              </a:rPr>
              <a:t>Junior</a:t>
            </a:r>
            <a:r>
              <a:rPr lang="lt-LT" sz="1800" dirty="0">
                <a:effectLst/>
                <a:latin typeface="Times New Roman" panose="02020603050405020304" pitchFamily="18" charset="0"/>
                <a:ea typeface="Times New Roman" panose="02020603050405020304" pitchFamily="18" charset="0"/>
              </a:rPr>
              <a:t> kategorijoje taip pat negali būti suaugusiems skirtų kostiumų, nuogumo, latekso detalių ar pan. </a:t>
            </a:r>
            <a:r>
              <a:rPr lang="lt-LT" sz="1800" dirty="0" err="1">
                <a:effectLst/>
                <a:latin typeface="Times New Roman" panose="02020603050405020304" pitchFamily="18" charset="0"/>
                <a:ea typeface="Times New Roman" panose="02020603050405020304" pitchFamily="18" charset="0"/>
              </a:rPr>
              <a:t>Adult</a:t>
            </a:r>
            <a:r>
              <a:rPr lang="lt-LT" sz="1800" dirty="0">
                <a:effectLst/>
                <a:latin typeface="Times New Roman" panose="02020603050405020304" pitchFamily="18" charset="0"/>
                <a:ea typeface="Times New Roman" panose="02020603050405020304" pitchFamily="18" charset="0"/>
              </a:rPr>
              <a:t> šokėjams taip pat draudžiama šokti su kostiumu, kurį sudaro tik kūno spalvos kelnaitės ir liemenėlė.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Galima dėvėti klasikinio (aukštesnio) kirpimo kojų linijos kostiumus / bodžius / triko visose amžiaus kategorijose. Dėvint klasikinio kirpimo kojų liniją atidengiančius kostiumus, privalomos nepermatomos arba odos spalvos pėdkelnės.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Vyrų šokėjų vaikų amžiaus kategorijoje liemuo turi būti padengtas audinio medžiaga.</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Šokimo muzika turi atitikti šokėjo (-</a:t>
            </a:r>
            <a:r>
              <a:rPr lang="lt-LT" sz="1800" dirty="0" err="1">
                <a:effectLst/>
                <a:latin typeface="Times New Roman" panose="02020603050405020304" pitchFamily="18" charset="0"/>
                <a:ea typeface="Times New Roman" panose="02020603050405020304" pitchFamily="18" charset="0"/>
              </a:rPr>
              <a:t>ų</a:t>
            </a:r>
            <a:r>
              <a:rPr lang="lt-LT" sz="1800" dirty="0">
                <a:effectLst/>
                <a:latin typeface="Times New Roman" panose="02020603050405020304" pitchFamily="18" charset="0"/>
                <a:ea typeface="Times New Roman" panose="02020603050405020304" pitchFamily="18" charset="0"/>
              </a:rPr>
              <a:t>) amžiaus kategoriją. Aiškūs seksualiniai žodžiai yra draudžiami. Visi šokėjai turi žinoti savo naudojamos muzikos žodžius.</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4165495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BBDA7-AA55-3949-B672-7570D8692BF9}"/>
              </a:ext>
            </a:extLst>
          </p:cNvPr>
          <p:cNvSpPr>
            <a:spLocks noGrp="1"/>
          </p:cNvSpPr>
          <p:nvPr>
            <p:ph type="title"/>
          </p:nvPr>
        </p:nvSpPr>
        <p:spPr/>
        <p:txBody>
          <a:bodyPr>
            <a:normAutofit/>
          </a:bodyPr>
          <a:lstStyle/>
          <a:p>
            <a:r>
              <a:rPr lang="en-LT" sz="2800" dirty="0">
                <a:effectLst/>
                <a:latin typeface="Times New Roman" panose="02020603050405020304" pitchFamily="18" charset="0"/>
                <a:ea typeface="Times New Roman" panose="02020603050405020304" pitchFamily="18" charset="0"/>
              </a:rPr>
              <a:t>SCENINĖS IŠVAIZDOS, APRANGOS, MAKIAŽO, MUZIKOS VISOSE AMŽIAUS KATEGORIJOSE TAISYKLĖS </a:t>
            </a:r>
            <a:endParaRPr lang="en-LT" sz="2800" dirty="0"/>
          </a:p>
        </p:txBody>
      </p:sp>
      <p:sp>
        <p:nvSpPr>
          <p:cNvPr id="3" name="Content Placeholder 2">
            <a:extLst>
              <a:ext uri="{FF2B5EF4-FFF2-40B4-BE49-F238E27FC236}">
                <a16:creationId xmlns:a16="http://schemas.microsoft.com/office/drawing/2014/main" id="{9FE27798-744E-5444-8A4D-94AFC47F7D05}"/>
              </a:ext>
            </a:extLst>
          </p:cNvPr>
          <p:cNvSpPr>
            <a:spLocks noGrp="1"/>
          </p:cNvSpPr>
          <p:nvPr>
            <p:ph idx="1"/>
          </p:nvPr>
        </p:nvSpPr>
        <p:spPr/>
        <p:txBody>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Šokėjų treneriai, vadovai ir choreografai, rinkdamiesi muziką, turėtų atkreipti ypatingą dėmesį į amžiaus kategorijas, tematiką, judesius, ypač stengiantis vengti seksualiai viliojančių judesių, žiaurios kovos, žudynių ir kt.</a:t>
            </a:r>
            <a:endParaRPr lang="en-LT" sz="1800" dirty="0">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Jeigu šokėjai ar komandos gauna įspėjimą iš organizatorių dėl taisyklių pažeidimo, pažeidimai turi būti pašalinti kuo greičiau. Jei kitame etape šokėjai ar komandos vėl pažeidžia taisykles, organizatorius gali pašalinti dalyvius iš varžybų. </a:t>
            </a:r>
            <a:endParaRPr lang="en-LT" dirty="0"/>
          </a:p>
        </p:txBody>
      </p:sp>
    </p:spTree>
    <p:extLst>
      <p:ext uri="{BB962C8B-B14F-4D97-AF65-F5344CB8AC3E}">
        <p14:creationId xmlns:p14="http://schemas.microsoft.com/office/powerpoint/2010/main" val="1144631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9CFFA-5329-BF4A-81BC-E03D201DF94B}"/>
              </a:ext>
            </a:extLst>
          </p:cNvPr>
          <p:cNvSpPr>
            <a:spLocks noGrp="1"/>
          </p:cNvSpPr>
          <p:nvPr>
            <p:ph type="title"/>
          </p:nvPr>
        </p:nvSpPr>
        <p:spPr/>
        <p:txBody>
          <a:bodyPr>
            <a:normAutofit/>
          </a:bodyPr>
          <a:lstStyle/>
          <a:p>
            <a:r>
              <a:rPr lang="en-LT" sz="4000" dirty="0">
                <a:effectLst/>
                <a:latin typeface="Times New Roman" panose="02020603050405020304" pitchFamily="18" charset="0"/>
                <a:ea typeface="Times New Roman" panose="02020603050405020304" pitchFamily="18" charset="0"/>
              </a:rPr>
              <a:t>ŠOKIO DISCIPLINOS - PRODUCTION</a:t>
            </a:r>
            <a:endParaRPr lang="en-LT" sz="4000" dirty="0"/>
          </a:p>
        </p:txBody>
      </p:sp>
      <p:sp>
        <p:nvSpPr>
          <p:cNvPr id="3" name="Content Placeholder 2">
            <a:extLst>
              <a:ext uri="{FF2B5EF4-FFF2-40B4-BE49-F238E27FC236}">
                <a16:creationId xmlns:a16="http://schemas.microsoft.com/office/drawing/2014/main" id="{90F4AE0E-D083-F84A-8EF6-61F914D71BB0}"/>
              </a:ext>
            </a:extLst>
          </p:cNvPr>
          <p:cNvSpPr>
            <a:spLocks noGrp="1"/>
          </p:cNvSpPr>
          <p:nvPr>
            <p:ph idx="1"/>
          </p:nvPr>
        </p:nvSpPr>
        <p:spPr/>
        <p:txBody>
          <a:bodyPr>
            <a:normAutofit/>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Tai speciali šokio disciplina, apimanti visas galimas šokio kategorijas. </a:t>
            </a:r>
            <a:r>
              <a:rPr lang="lt-LT" sz="1800" dirty="0" err="1">
                <a:effectLst/>
                <a:latin typeface="Times New Roman" panose="02020603050405020304" pitchFamily="18" charset="0"/>
                <a:ea typeface="Times New Roman" panose="02020603050405020304" pitchFamily="18" charset="0"/>
              </a:rPr>
              <a:t>Production</a:t>
            </a:r>
            <a:r>
              <a:rPr lang="lt-LT" sz="1800" dirty="0">
                <a:effectLst/>
                <a:latin typeface="Times New Roman" panose="02020603050405020304" pitchFamily="18" charset="0"/>
                <a:ea typeface="Times New Roman" panose="02020603050405020304" pitchFamily="18" charset="0"/>
              </a:rPr>
              <a:t> </a:t>
            </a:r>
            <a:r>
              <a:rPr lang="en-LT" sz="1800" dirty="0">
                <a:effectLst/>
                <a:latin typeface="Times New Roman" panose="02020603050405020304" pitchFamily="18" charset="0"/>
                <a:ea typeface="Times New Roman" panose="02020603050405020304" pitchFamily="18" charset="0"/>
              </a:rPr>
              <a:t>apibrėžiama kaip išplėstinis teatrinis pasirodymas, kurio pagrindas – šokis. Ji gali apimti bet kurią discipliną arba jų derinį, naudodama pasakojimą, temą ar koncepciją. </a:t>
            </a:r>
          </a:p>
          <a:p>
            <a:pPr indent="457200" algn="just">
              <a:lnSpc>
                <a:spcPct val="150000"/>
              </a:lnSpc>
            </a:pPr>
            <a:r>
              <a:rPr lang="en-LT" sz="1800" dirty="0">
                <a:effectLst/>
                <a:latin typeface="Times New Roman" panose="02020603050405020304" pitchFamily="18" charset="0"/>
                <a:ea typeface="Times New Roman" panose="02020603050405020304" pitchFamily="18" charset="0"/>
              </a:rPr>
              <a:t>Nors šioje kategorijoje varžosi visos </a:t>
            </a:r>
            <a:r>
              <a:rPr lang="lt-LT" sz="1800" dirty="0">
                <a:effectLst/>
                <a:latin typeface="Times New Roman" panose="02020603050405020304" pitchFamily="18" charset="0"/>
                <a:ea typeface="Times New Roman" panose="02020603050405020304" pitchFamily="18" charset="0"/>
              </a:rPr>
              <a:t>šokio</a:t>
            </a:r>
            <a:r>
              <a:rPr lang="en-LT" sz="1800" dirty="0">
                <a:effectLst/>
                <a:latin typeface="Times New Roman" panose="02020603050405020304" pitchFamily="18" charset="0"/>
                <a:ea typeface="Times New Roman" panose="02020603050405020304" pitchFamily="18" charset="0"/>
              </a:rPr>
              <a:t> disciplinos tarpusavyje, laikomasi konkrečių taisyklių, nustatytų kiekvienai disciplinai, nebent šiose taisyklėse nurodyta kitaip. </a:t>
            </a: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Šioje disciplinoje nėra amžiaus ribojimo – visų amžiaus kategorijų šokėjai varžosi tarpusavyje.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1209247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ADD2E-588A-BD41-86C2-0B28C57DF5FD}"/>
              </a:ext>
            </a:extLst>
          </p:cNvPr>
          <p:cNvSpPr>
            <a:spLocks noGrp="1"/>
          </p:cNvSpPr>
          <p:nvPr>
            <p:ph type="title"/>
          </p:nvPr>
        </p:nvSpPr>
        <p:spPr/>
        <p:txBody>
          <a:bodyPr/>
          <a:lstStyle/>
          <a:p>
            <a:r>
              <a:rPr lang="en-LT" sz="4400" dirty="0">
                <a:effectLst/>
                <a:latin typeface="Times New Roman" panose="02020603050405020304" pitchFamily="18" charset="0"/>
                <a:ea typeface="Times New Roman" panose="02020603050405020304" pitchFamily="18" charset="0"/>
              </a:rPr>
              <a:t>ŠOKIO DISCIPLINOS - PRODUCTION</a:t>
            </a:r>
            <a:endParaRPr lang="en-LT" dirty="0"/>
          </a:p>
        </p:txBody>
      </p:sp>
      <p:sp>
        <p:nvSpPr>
          <p:cNvPr id="3" name="Content Placeholder 2">
            <a:extLst>
              <a:ext uri="{FF2B5EF4-FFF2-40B4-BE49-F238E27FC236}">
                <a16:creationId xmlns:a16="http://schemas.microsoft.com/office/drawing/2014/main" id="{432CF146-A0E0-164F-8F5E-2A8BCE93FF5B}"/>
              </a:ext>
            </a:extLst>
          </p:cNvPr>
          <p:cNvSpPr>
            <a:spLocks noGrp="1"/>
          </p:cNvSpPr>
          <p:nvPr>
            <p:ph idx="1"/>
          </p:nvPr>
        </p:nvSpPr>
        <p:spPr/>
        <p:txBody>
          <a:bodyPr>
            <a:noAutofit/>
          </a:bodyPr>
          <a:lstStyle/>
          <a:p>
            <a:r>
              <a:rPr lang="en-LT" sz="1700" b="1" dirty="0">
                <a:effectLst/>
                <a:latin typeface="Times New Roman" panose="02020603050405020304" pitchFamily="18" charset="0"/>
                <a:ea typeface="Times New Roman" panose="02020603050405020304" pitchFamily="18" charset="0"/>
                <a:cs typeface="Times New Roman" panose="02020603050405020304" pitchFamily="18" charset="0"/>
              </a:rPr>
              <a:t>Draudžiami elementai ir judesiai:</a:t>
            </a:r>
            <a:endParaRPr lang="en-LT"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SzPts val="1000"/>
              <a:buFont typeface="Symbol" pitchFamily="2" charset="2"/>
              <a:buChar char=""/>
              <a:tabLst>
                <a:tab pos="457200" algn="l"/>
              </a:tabLst>
            </a:pPr>
            <a:r>
              <a:rPr lang="en-LT" sz="1700" dirty="0">
                <a:effectLst/>
                <a:latin typeface="Times New Roman" panose="02020603050405020304" pitchFamily="18" charset="0"/>
                <a:ea typeface="Times New Roman" panose="02020603050405020304" pitchFamily="18" charset="0"/>
                <a:cs typeface="Times New Roman" panose="02020603050405020304" pitchFamily="18" charset="0"/>
              </a:rPr>
              <a:t>Draudžiami elementai, kuriuose stovima ant galvos.</a:t>
            </a:r>
          </a:p>
          <a:p>
            <a:pPr marL="342900" lvl="0" indent="-342900">
              <a:buSzPts val="1000"/>
              <a:buFont typeface="Symbol" pitchFamily="2" charset="2"/>
              <a:buChar char=""/>
              <a:tabLst>
                <a:tab pos="457200" algn="l"/>
              </a:tabLst>
            </a:pPr>
            <a:r>
              <a:rPr lang="en-LT" sz="1700" dirty="0">
                <a:effectLst/>
                <a:latin typeface="Times New Roman" panose="02020603050405020304" pitchFamily="18" charset="0"/>
                <a:ea typeface="Times New Roman" panose="02020603050405020304" pitchFamily="18" charset="0"/>
                <a:cs typeface="Times New Roman" panose="02020603050405020304" pitchFamily="18" charset="0"/>
              </a:rPr>
              <a:t>Draudžiami judesiai, kai didžioji dalis kūno svorio yra laikoma kito šokėjo.</a:t>
            </a:r>
          </a:p>
          <a:p>
            <a:pPr marL="342900" lvl="0" indent="-342900">
              <a:buSzPts val="1000"/>
              <a:buFont typeface="Symbol" pitchFamily="2" charset="2"/>
              <a:buChar char=""/>
              <a:tabLst>
                <a:tab pos="457200" algn="l"/>
              </a:tabLst>
            </a:pPr>
            <a:r>
              <a:rPr lang="en-LT" sz="1700" dirty="0">
                <a:effectLst/>
                <a:latin typeface="Times New Roman" panose="02020603050405020304" pitchFamily="18" charset="0"/>
                <a:ea typeface="Times New Roman" panose="02020603050405020304" pitchFamily="18" charset="0"/>
                <a:cs typeface="Times New Roman" panose="02020603050405020304" pitchFamily="18" charset="0"/>
              </a:rPr>
              <a:t>Draudžiami šuoliai nuo dekoracijų ar rekvizito, kai šuolio aukštis viršija 1 metrą.</a:t>
            </a:r>
          </a:p>
          <a:p>
            <a:pPr marL="342900" lvl="0" indent="-342900">
              <a:buSzPts val="1000"/>
              <a:buFont typeface="Symbol" pitchFamily="2" charset="2"/>
              <a:buChar char=""/>
              <a:tabLst>
                <a:tab pos="457200" algn="l"/>
              </a:tabLst>
            </a:pPr>
            <a:r>
              <a:rPr lang="en-LT" sz="1700" dirty="0">
                <a:effectLst/>
                <a:latin typeface="Times New Roman" panose="02020603050405020304" pitchFamily="18" charset="0"/>
                <a:ea typeface="Times New Roman" panose="02020603050405020304" pitchFamily="18" charset="0"/>
                <a:cs typeface="Times New Roman" panose="02020603050405020304" pitchFamily="18" charset="0"/>
              </a:rPr>
              <a:t>Draudžiama šokti ant pirštų galų (toe work).</a:t>
            </a:r>
          </a:p>
          <a:p>
            <a:pPr marL="342900" lvl="0" indent="-342900">
              <a:buSzPts val="1000"/>
              <a:buFont typeface="Symbol" pitchFamily="2" charset="2"/>
              <a:buChar char=""/>
              <a:tabLst>
                <a:tab pos="457200" algn="l"/>
              </a:tabLst>
            </a:pPr>
            <a:r>
              <a:rPr lang="en-LT" sz="1700" dirty="0">
                <a:effectLst/>
                <a:latin typeface="Times New Roman" panose="02020603050405020304" pitchFamily="18" charset="0"/>
                <a:ea typeface="Times New Roman" panose="02020603050405020304" pitchFamily="18" charset="0"/>
                <a:cs typeface="Times New Roman" panose="02020603050405020304" pitchFamily="18" charset="0"/>
              </a:rPr>
              <a:t>Draudžiama klasikinio baleto technika „pointe work“ (šokiai ant puantų).</a:t>
            </a:r>
          </a:p>
          <a:p>
            <a:r>
              <a:rPr lang="en-LT" sz="1700" b="1" dirty="0">
                <a:effectLst/>
                <a:latin typeface="Times New Roman" panose="02020603050405020304" pitchFamily="18" charset="0"/>
                <a:ea typeface="Times New Roman" panose="02020603050405020304" pitchFamily="18" charset="0"/>
                <a:cs typeface="Times New Roman" panose="02020603050405020304" pitchFamily="18" charset="0"/>
              </a:rPr>
              <a:t>Leidžiami elementai:</a:t>
            </a:r>
            <a:endParaRPr lang="en-LT"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SzPts val="1000"/>
              <a:buFont typeface="Symbol" pitchFamily="2" charset="2"/>
              <a:buChar char=""/>
              <a:tabLst>
                <a:tab pos="457200" algn="l"/>
              </a:tabLst>
            </a:pPr>
            <a:r>
              <a:rPr lang="en-LT" sz="1700" dirty="0">
                <a:effectLst/>
                <a:latin typeface="Times New Roman" panose="02020603050405020304" pitchFamily="18" charset="0"/>
                <a:ea typeface="Times New Roman" panose="02020603050405020304" pitchFamily="18" charset="0"/>
                <a:cs typeface="Times New Roman" panose="02020603050405020304" pitchFamily="18" charset="0"/>
              </a:rPr>
              <a:t>Sceniniai, rankiniai ir scenos rekvizitai</a:t>
            </a:r>
            <a:r>
              <a:rPr lang="en-US" sz="17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cs typeface="Times New Roman" panose="02020603050405020304" pitchFamily="18" charset="0"/>
              </a:rPr>
              <a:t>dekoracijos</a:t>
            </a:r>
            <a:r>
              <a:rPr lang="en-US" sz="17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LT"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LT" sz="1700" dirty="0">
                <a:latin typeface="Times New Roman" panose="02020603050405020304" pitchFamily="18" charset="0"/>
                <a:cs typeface="Times New Roman" panose="02020603050405020304" pitchFamily="18" charset="0"/>
              </a:rPr>
              <a:t>Šokėjų skaičius – 25 ir daugiau, pasirodymo trukmė – nuo 5:00 iki 8:00 min., muziką pasirenka komanda. </a:t>
            </a:r>
          </a:p>
        </p:txBody>
      </p:sp>
    </p:spTree>
    <p:extLst>
      <p:ext uri="{BB962C8B-B14F-4D97-AF65-F5344CB8AC3E}">
        <p14:creationId xmlns:p14="http://schemas.microsoft.com/office/powerpoint/2010/main" val="260042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81E07-8571-324D-8A88-FAF527CCA85F}"/>
              </a:ext>
            </a:extLst>
          </p:cNvPr>
          <p:cNvSpPr>
            <a:spLocks noGrp="1"/>
          </p:cNvSpPr>
          <p:nvPr>
            <p:ph type="title"/>
          </p:nvPr>
        </p:nvSpPr>
        <p:spPr/>
        <p:txBody>
          <a:bodyPr>
            <a:normAutofit/>
          </a:bodyPr>
          <a:lstStyle/>
          <a:p>
            <a:r>
              <a:rPr lang="en-LT" sz="3600" dirty="0">
                <a:latin typeface="Times New Roman" panose="02020603050405020304" pitchFamily="18" charset="0"/>
                <a:cs typeface="Times New Roman" panose="02020603050405020304" pitchFamily="18" charset="0"/>
              </a:rPr>
              <a:t>APIE IDO </a:t>
            </a:r>
            <a:br>
              <a:rPr lang="en-LT" sz="3600" dirty="0">
                <a:latin typeface="Times New Roman" panose="02020603050405020304" pitchFamily="18" charset="0"/>
                <a:cs typeface="Times New Roman" panose="02020603050405020304" pitchFamily="18" charset="0"/>
              </a:rPr>
            </a:br>
            <a:r>
              <a:rPr lang="en-LT" sz="3600" dirty="0">
                <a:latin typeface="Times New Roman" panose="02020603050405020304" pitchFamily="18" charset="0"/>
                <a:cs typeface="Times New Roman" panose="02020603050405020304" pitchFamily="18" charset="0"/>
              </a:rPr>
              <a:t>International dance organization</a:t>
            </a:r>
          </a:p>
        </p:txBody>
      </p:sp>
      <p:sp>
        <p:nvSpPr>
          <p:cNvPr id="3" name="Content Placeholder 2">
            <a:extLst>
              <a:ext uri="{FF2B5EF4-FFF2-40B4-BE49-F238E27FC236}">
                <a16:creationId xmlns:a16="http://schemas.microsoft.com/office/drawing/2014/main" id="{629824FE-3188-AD40-B5EB-E5BB97172A90}"/>
              </a:ext>
            </a:extLst>
          </p:cNvPr>
          <p:cNvSpPr>
            <a:spLocks noGrp="1"/>
          </p:cNvSpPr>
          <p:nvPr>
            <p:ph idx="1"/>
          </p:nvPr>
        </p:nvSpPr>
        <p:spPr/>
        <p:txBody>
          <a:bodyPr>
            <a:normAutofit fontScale="92500" lnSpcReduction="10000"/>
          </a:bodyPr>
          <a:lstStyle/>
          <a:p>
            <a:r>
              <a:rPr lang="en-GB" sz="1900"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https://www.ido-dance.com/</a:t>
            </a:r>
            <a:endParaRPr lang="en-GB" sz="1900" dirty="0">
              <a:solidFill>
                <a:schemeClr val="tx1"/>
              </a:solidFill>
              <a:latin typeface="Times New Roman" panose="02020603050405020304" pitchFamily="18" charset="0"/>
              <a:cs typeface="Times New Roman" panose="02020603050405020304" pitchFamily="18" charset="0"/>
            </a:endParaRPr>
          </a:p>
          <a:p>
            <a:r>
              <a:rPr lang="en-GB" sz="1900" dirty="0">
                <a:solidFill>
                  <a:schemeClr val="tx1"/>
                </a:solidFill>
                <a:latin typeface="Times New Roman" panose="02020603050405020304" pitchFamily="18" charset="0"/>
                <a:cs typeface="Times New Roman" panose="02020603050405020304" pitchFamily="18" charset="0"/>
              </a:rPr>
              <a:t>N</a:t>
            </a:r>
            <a:r>
              <a:rPr lang="en-LT" sz="1900" dirty="0">
                <a:solidFill>
                  <a:schemeClr val="tx1"/>
                </a:solidFill>
                <a:latin typeface="Times New Roman" panose="02020603050405020304" pitchFamily="18" charset="0"/>
                <a:cs typeface="Times New Roman" panose="02020603050405020304" pitchFamily="18" charset="0"/>
              </a:rPr>
              <a:t>uo 1981 m.</a:t>
            </a:r>
          </a:p>
          <a:p>
            <a:r>
              <a:rPr lang="lt-LT" sz="1900" dirty="0">
                <a:solidFill>
                  <a:schemeClr val="tx1"/>
                </a:solidFill>
                <a:latin typeface="Times New Roman" panose="02020603050405020304" pitchFamily="18" charset="0"/>
                <a:cs typeface="Times New Roman" panose="02020603050405020304" pitchFamily="18" charset="0"/>
              </a:rPr>
              <a:t>Veikla, struktūra ir nariai:</a:t>
            </a:r>
          </a:p>
          <a:p>
            <a:pPr>
              <a:buFont typeface="Arial" panose="020B0604020202020204" pitchFamily="34" charset="0"/>
              <a:buChar char="•"/>
            </a:pPr>
            <a:r>
              <a:rPr lang="lt-LT" sz="1900" dirty="0">
                <a:solidFill>
                  <a:schemeClr val="tx1"/>
                </a:solidFill>
                <a:latin typeface="Times New Roman" panose="02020603050405020304" pitchFamily="18" charset="0"/>
                <a:cs typeface="Times New Roman" panose="02020603050405020304" pitchFamily="18" charset="0"/>
              </a:rPr>
              <a:t>IDO vienija daugiau nei 90 šalių narių visame pasaulyje.</a:t>
            </a:r>
          </a:p>
          <a:p>
            <a:pPr>
              <a:buFont typeface="Arial" panose="020B0604020202020204" pitchFamily="34" charset="0"/>
              <a:buChar char="•"/>
            </a:pPr>
            <a:r>
              <a:rPr lang="lt-LT" sz="1900" dirty="0">
                <a:solidFill>
                  <a:schemeClr val="tx1"/>
                </a:solidFill>
                <a:latin typeface="Times New Roman" panose="02020603050405020304" pitchFamily="18" charset="0"/>
                <a:cs typeface="Times New Roman" panose="02020603050405020304" pitchFamily="18" charset="0"/>
              </a:rPr>
              <a:t>Atstovauja šokio sporto ir kultūros sritį — tiek varžybas, tiek festivalius, šokių renginius, šokio švietimą. </a:t>
            </a:r>
          </a:p>
          <a:p>
            <a:pPr>
              <a:buFont typeface="Arial" panose="020B0604020202020204" pitchFamily="34" charset="0"/>
              <a:buChar char="•"/>
            </a:pPr>
            <a:r>
              <a:rPr lang="lt-LT" sz="1900" dirty="0">
                <a:solidFill>
                  <a:schemeClr val="tx1"/>
                </a:solidFill>
                <a:latin typeface="Times New Roman" panose="02020603050405020304" pitchFamily="18" charset="0"/>
                <a:cs typeface="Times New Roman" panose="02020603050405020304" pitchFamily="18" charset="0"/>
              </a:rPr>
              <a:t>Yra skyriai / komitetai, atsakingi už įvairias šokių disciplinas, taisykles, teisėjavimą, kvalifikacijas. </a:t>
            </a:r>
          </a:p>
          <a:p>
            <a:r>
              <a:rPr lang="lt-LT" sz="1900" dirty="0">
                <a:latin typeface="Times New Roman" panose="02020603050405020304" pitchFamily="18" charset="0"/>
                <a:cs typeface="Times New Roman" panose="02020603050405020304" pitchFamily="18" charset="0"/>
              </a:rPr>
              <a:t>IDO apima platų šokių spektrą :</a:t>
            </a:r>
          </a:p>
          <a:p>
            <a:pPr>
              <a:buFont typeface="Arial" panose="020B0604020202020204" pitchFamily="34" charset="0"/>
              <a:buChar char="•"/>
            </a:pPr>
            <a:r>
              <a:rPr lang="lt-LT" sz="1900" b="1" dirty="0" err="1">
                <a:latin typeface="Times New Roman" panose="02020603050405020304" pitchFamily="18" charset="0"/>
                <a:cs typeface="Times New Roman" panose="02020603050405020304" pitchFamily="18" charset="0"/>
              </a:rPr>
              <a:t>Performing</a:t>
            </a:r>
            <a:r>
              <a:rPr lang="lt-LT" sz="1900" b="1" dirty="0">
                <a:latin typeface="Times New Roman" panose="02020603050405020304" pitchFamily="18" charset="0"/>
                <a:cs typeface="Times New Roman" panose="02020603050405020304" pitchFamily="18" charset="0"/>
              </a:rPr>
              <a:t> </a:t>
            </a:r>
            <a:r>
              <a:rPr lang="lt-LT" sz="1900" b="1" dirty="0" err="1">
                <a:latin typeface="Times New Roman" panose="02020603050405020304" pitchFamily="18" charset="0"/>
                <a:cs typeface="Times New Roman" panose="02020603050405020304" pitchFamily="18" charset="0"/>
              </a:rPr>
              <a:t>Arts</a:t>
            </a:r>
            <a:r>
              <a:rPr lang="lt-LT" sz="1900" b="1" dirty="0">
                <a:latin typeface="Times New Roman" panose="02020603050405020304" pitchFamily="18" charset="0"/>
                <a:cs typeface="Times New Roman" panose="02020603050405020304" pitchFamily="18" charset="0"/>
              </a:rPr>
              <a:t>, </a:t>
            </a:r>
            <a:r>
              <a:rPr lang="lt-LT" sz="1900" b="1" dirty="0" err="1">
                <a:latin typeface="Times New Roman" panose="02020603050405020304" pitchFamily="18" charset="0"/>
                <a:cs typeface="Times New Roman" panose="02020603050405020304" pitchFamily="18" charset="0"/>
              </a:rPr>
              <a:t>Street</a:t>
            </a:r>
            <a:r>
              <a:rPr lang="lt-LT" sz="1900" b="1" dirty="0">
                <a:latin typeface="Times New Roman" panose="02020603050405020304" pitchFamily="18" charset="0"/>
                <a:cs typeface="Times New Roman" panose="02020603050405020304" pitchFamily="18" charset="0"/>
              </a:rPr>
              <a:t> / Urban </a:t>
            </a:r>
            <a:r>
              <a:rPr lang="lt-LT" sz="1900" b="1" dirty="0" err="1">
                <a:latin typeface="Times New Roman" panose="02020603050405020304" pitchFamily="18" charset="0"/>
                <a:cs typeface="Times New Roman" panose="02020603050405020304" pitchFamily="18" charset="0"/>
              </a:rPr>
              <a:t>Dance</a:t>
            </a:r>
            <a:r>
              <a:rPr lang="lt-LT" sz="1900" b="1" dirty="0">
                <a:latin typeface="Times New Roman" panose="02020603050405020304" pitchFamily="18" charset="0"/>
                <a:cs typeface="Times New Roman" panose="02020603050405020304" pitchFamily="18" charset="0"/>
              </a:rPr>
              <a:t>, </a:t>
            </a:r>
            <a:r>
              <a:rPr lang="lt-LT" sz="1900" b="1" dirty="0" err="1">
                <a:latin typeface="Times New Roman" panose="02020603050405020304" pitchFamily="18" charset="0"/>
                <a:cs typeface="Times New Roman" panose="02020603050405020304" pitchFamily="18" charset="0"/>
              </a:rPr>
              <a:t>Couple</a:t>
            </a:r>
            <a:r>
              <a:rPr lang="lt-LT" sz="1900" b="1" dirty="0">
                <a:latin typeface="Times New Roman" panose="02020603050405020304" pitchFamily="18" charset="0"/>
                <a:cs typeface="Times New Roman" panose="02020603050405020304" pitchFamily="18" charset="0"/>
              </a:rPr>
              <a:t> </a:t>
            </a:r>
            <a:r>
              <a:rPr lang="lt-LT" sz="1900" b="1" dirty="0" err="1">
                <a:latin typeface="Times New Roman" panose="02020603050405020304" pitchFamily="18" charset="0"/>
                <a:cs typeface="Times New Roman" panose="02020603050405020304" pitchFamily="18" charset="0"/>
              </a:rPr>
              <a:t>Dances</a:t>
            </a:r>
            <a:endParaRPr lang="lt-LT" sz="1900" dirty="0">
              <a:solidFill>
                <a:schemeClr val="tx1"/>
              </a:solidFill>
              <a:latin typeface="Times New Roman" panose="02020603050405020304" pitchFamily="18" charset="0"/>
              <a:cs typeface="Times New Roman" panose="02020603050405020304" pitchFamily="18" charset="0"/>
            </a:endParaRPr>
          </a:p>
          <a:p>
            <a:endParaRPr lang="en-LT" dirty="0"/>
          </a:p>
        </p:txBody>
      </p:sp>
    </p:spTree>
    <p:extLst>
      <p:ext uri="{BB962C8B-B14F-4D97-AF65-F5344CB8AC3E}">
        <p14:creationId xmlns:p14="http://schemas.microsoft.com/office/powerpoint/2010/main" val="2196658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501FD-0DCE-354B-BFF5-BFFECB9D2E51}"/>
              </a:ext>
            </a:extLst>
          </p:cNvPr>
          <p:cNvSpPr>
            <a:spLocks noGrp="1"/>
          </p:cNvSpPr>
          <p:nvPr>
            <p:ph type="title"/>
          </p:nvPr>
        </p:nvSpPr>
        <p:spPr/>
        <p:txBody>
          <a:bodyPr>
            <a:normAutofit fontScale="90000"/>
          </a:bodyPr>
          <a:lstStyle/>
          <a:p>
            <a:pPr>
              <a:spcBef>
                <a:spcPts val="1200"/>
              </a:spcBef>
              <a:spcAft>
                <a:spcPts val="300"/>
              </a:spcAft>
            </a:pPr>
            <a:r>
              <a:rPr lang="lt-LT" sz="3100" b="1" kern="1600" dirty="0">
                <a:effectLst/>
                <a:latin typeface="Times New Roman" panose="02020603050405020304" pitchFamily="18" charset="0"/>
                <a:ea typeface="Times New Roman" panose="02020603050405020304" pitchFamily="18" charset="0"/>
              </a:rPr>
              <a:t>IDO scenos menų kategorijos (</a:t>
            </a:r>
            <a:r>
              <a:rPr lang="lt-LT" sz="3100" b="1" kern="1600" dirty="0" err="1">
                <a:effectLst/>
                <a:latin typeface="Times New Roman" panose="02020603050405020304" pitchFamily="18" charset="0"/>
                <a:ea typeface="Times New Roman" panose="02020603050405020304" pitchFamily="18" charset="0"/>
              </a:rPr>
              <a:t>Performing</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Arts</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disciplines</a:t>
            </a:r>
            <a:r>
              <a:rPr lang="lt-LT" sz="3100" b="1" kern="1600" dirty="0">
                <a:effectLst/>
                <a:latin typeface="Times New Roman" panose="02020603050405020304" pitchFamily="18" charset="0"/>
                <a:ea typeface="Times New Roman" panose="02020603050405020304" pitchFamily="18" charset="0"/>
              </a:rPr>
              <a:t>) </a:t>
            </a:r>
            <a:br>
              <a:rPr lang="en-LT" sz="3100" b="1" kern="1600" dirty="0">
                <a:effectLst/>
                <a:latin typeface="Arial" panose="020B0604020202020204" pitchFamily="34" charset="0"/>
                <a:ea typeface="Times New Roman" panose="02020603050405020304" pitchFamily="18" charset="0"/>
              </a:rPr>
            </a:br>
            <a:br>
              <a:rPr lang="en-LT" sz="3100" b="1" kern="1600" dirty="0">
                <a:effectLst/>
                <a:latin typeface="Arial" panose="020B0604020202020204" pitchFamily="34" charset="0"/>
                <a:ea typeface="Times New Roman" panose="02020603050405020304" pitchFamily="18" charset="0"/>
              </a:rPr>
            </a:br>
            <a:r>
              <a:rPr lang="lt-LT" sz="3100" b="1" kern="1600" dirty="0" err="1">
                <a:effectLst/>
                <a:latin typeface="Times New Roman" panose="02020603050405020304" pitchFamily="18" charset="0"/>
                <a:ea typeface="Times New Roman" panose="02020603050405020304" pitchFamily="18" charset="0"/>
              </a:rPr>
              <a:t>Show</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Dance</a:t>
            </a:r>
            <a:r>
              <a:rPr lang="lt-LT" sz="3100" b="1" kern="1600" dirty="0">
                <a:effectLst/>
                <a:latin typeface="Times New Roman" panose="02020603050405020304" pitchFamily="18" charset="0"/>
                <a:ea typeface="Times New Roman" panose="02020603050405020304" pitchFamily="18" charset="0"/>
              </a:rPr>
              <a:t> (Šou šokis)</a:t>
            </a:r>
            <a:br>
              <a:rPr lang="en-LT" sz="1800" b="1" kern="1600" dirty="0">
                <a:effectLst/>
                <a:latin typeface="Arial" panose="020B0604020202020204" pitchFamily="34" charset="0"/>
                <a:ea typeface="Times New Roman" panose="02020603050405020304" pitchFamily="18" charset="0"/>
              </a:rPr>
            </a:br>
            <a:endParaRPr lang="en-LT" dirty="0"/>
          </a:p>
        </p:txBody>
      </p:sp>
      <p:sp>
        <p:nvSpPr>
          <p:cNvPr id="3" name="Content Placeholder 2">
            <a:extLst>
              <a:ext uri="{FF2B5EF4-FFF2-40B4-BE49-F238E27FC236}">
                <a16:creationId xmlns:a16="http://schemas.microsoft.com/office/drawing/2014/main" id="{9AB5C270-1A60-0442-9C44-8F5B70EE1CA1}"/>
              </a:ext>
            </a:extLst>
          </p:cNvPr>
          <p:cNvSpPr>
            <a:spLocks noGrp="1"/>
          </p:cNvSpPr>
          <p:nvPr>
            <p:ph idx="1"/>
          </p:nvPr>
        </p:nvSpPr>
        <p:spPr/>
        <p:txBody>
          <a:bodyPr/>
          <a:lstStyle/>
          <a:p>
            <a:r>
              <a:rPr lang="lt-LT" sz="1800" dirty="0" err="1">
                <a:effectLst/>
                <a:latin typeface="Times New Roman" panose="02020603050405020304" pitchFamily="18" charset="0"/>
                <a:ea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neturi konkrečios savo technikos, šou šokiai plačiąja prasme yra paremti baleto, džiazo, modernaus ir šiuolaikinio šokio technikomis. Šokant </a:t>
            </a:r>
            <a:r>
              <a:rPr lang="lt-LT" sz="1800" dirty="0" err="1">
                <a:effectLst/>
                <a:latin typeface="Times New Roman" panose="02020603050405020304" pitchFamily="18" charset="0"/>
                <a:ea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kompozicijas galima naudoti </a:t>
            </a:r>
            <a:r>
              <a:rPr lang="lt-LT" sz="1800" dirty="0" err="1">
                <a:effectLst/>
                <a:latin typeface="Times New Roman" panose="02020603050405020304" pitchFamily="18" charset="0"/>
                <a:ea typeface="Times New Roman" panose="02020603050405020304" pitchFamily="18" charset="0"/>
              </a:rPr>
              <a:t>performing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arts</a:t>
            </a:r>
            <a:r>
              <a:rPr lang="lt-LT" sz="1800" dirty="0">
                <a:effectLst/>
                <a:latin typeface="Times New Roman" panose="02020603050405020304" pitchFamily="18" charset="0"/>
                <a:ea typeface="Times New Roman" panose="02020603050405020304" pitchFamily="18" charset="0"/>
              </a:rPr>
              <a:t> šokio disciplinų stilius. Kiti šokio stiliai, tokie kaip </a:t>
            </a:r>
            <a:r>
              <a:rPr lang="lt-LT" sz="1800" dirty="0" err="1">
                <a:effectLst/>
                <a:latin typeface="Times New Roman" panose="02020603050405020304" pitchFamily="18" charset="0"/>
                <a:ea typeface="Times New Roman" panose="02020603050405020304" pitchFamily="18" charset="0"/>
              </a:rPr>
              <a:t>Disco</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Popping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Breaking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Tap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ir kt., taip pat akrobatiniai bei </a:t>
            </a:r>
            <a:r>
              <a:rPr lang="lt-LT" sz="1800" dirty="0" err="1">
                <a:effectLst/>
                <a:latin typeface="Times New Roman" panose="02020603050405020304" pitchFamily="18" charset="0"/>
                <a:ea typeface="Times New Roman" panose="02020603050405020304" pitchFamily="18" charset="0"/>
              </a:rPr>
              <a:t>gimnastiniai</a:t>
            </a:r>
            <a:r>
              <a:rPr lang="lt-LT" sz="1800" dirty="0">
                <a:effectLst/>
                <a:latin typeface="Times New Roman" panose="02020603050405020304" pitchFamily="18" charset="0"/>
                <a:ea typeface="Times New Roman" panose="02020603050405020304" pitchFamily="18" charset="0"/>
              </a:rPr>
              <a:t> elementai gali būti įtraukti, naudojami, bet neturėtų dominuoti pasirodyme. </a:t>
            </a:r>
          </a:p>
          <a:p>
            <a:r>
              <a:rPr lang="lt-LT" sz="1800" dirty="0" err="1">
                <a:effectLst/>
                <a:latin typeface="Times New Roman" panose="02020603050405020304" pitchFamily="18" charset="0"/>
                <a:ea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šokio stiliuje taip pat leidžiama naudoti skirtingus teatro efektus / scenos dekoracijas, kurias šokėjai į sceną turi įsinešti patys. Šou šokis visada turi turėti koncepciją, istoriją, idėją skirtą siųsti žinutę, tema turi būti suprantama ir išreikšta šokių judesiais, kurie susijungia su kūrybiškumu, vaizduote, muzika, kostiumais ir originalumu. Pasirodymas turi turėti šou elementą. </a:t>
            </a:r>
            <a:endParaRPr lang="en-LT" sz="1800" dirty="0">
              <a:effectLst/>
              <a:latin typeface="Times New Roman" panose="02020603050405020304" pitchFamily="18" charset="0"/>
              <a:ea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rPr>
              <a:t>Mini </a:t>
            </a:r>
            <a:r>
              <a:rPr lang="lt-LT" sz="1800" dirty="0" err="1">
                <a:effectLst/>
                <a:latin typeface="Times New Roman" panose="02020603050405020304" pitchFamily="18" charset="0"/>
                <a:ea typeface="Times New Roman" panose="02020603050405020304" pitchFamily="18" charset="0"/>
              </a:rPr>
              <a:t>kids</a:t>
            </a:r>
            <a:r>
              <a:rPr lang="lt-LT" sz="1800" dirty="0">
                <a:effectLst/>
                <a:latin typeface="Times New Roman" panose="02020603050405020304" pitchFamily="18" charset="0"/>
                <a:ea typeface="Times New Roman" panose="02020603050405020304" pitchFamily="18" charset="0"/>
              </a:rPr>
              <a:t> ir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kategorijose draudžiama atlikti </a:t>
            </a:r>
            <a:r>
              <a:rPr lang="lt-LT" sz="1800" dirty="0" err="1">
                <a:effectLst/>
                <a:latin typeface="Times New Roman" panose="02020603050405020304" pitchFamily="18" charset="0"/>
                <a:ea typeface="Times New Roman" panose="02020603050405020304" pitchFamily="18" charset="0"/>
              </a:rPr>
              <a:t>pakėlimus</a:t>
            </a:r>
            <a:r>
              <a:rPr lang="lt-LT" sz="1800" dirty="0">
                <a:effectLst/>
                <a:latin typeface="Times New Roman" panose="02020603050405020304" pitchFamily="18" charset="0"/>
                <a:ea typeface="Times New Roman" panose="02020603050405020304" pitchFamily="18" charset="0"/>
              </a:rPr>
              <a:t>, kostiumai ir muzika privalo atitikti šokėjų amžiaus kategoriją (</a:t>
            </a:r>
            <a:r>
              <a:rPr lang="en-LT" sz="1800" dirty="0">
                <a:solidFill>
                  <a:srgbClr val="000000"/>
                </a:solidFill>
                <a:effectLst/>
                <a:latin typeface="Times New Roman" panose="02020603050405020304" pitchFamily="18" charset="0"/>
                <a:ea typeface="Times New Roman" panose="02020603050405020304" pitchFamily="18" charset="0"/>
              </a:rPr>
              <a:t>cenzūruotas muzikos tekstas, saikingas kūno apnuoginimas).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1409366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02EC7-2E18-9C4F-A9F6-93233CFBE688}"/>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en-LT" sz="2800" b="1" kern="1600" dirty="0">
                <a:effectLst/>
                <a:latin typeface="Arial" panose="020B0604020202020204" pitchFamily="34" charset="0"/>
                <a:ea typeface="Times New Roman" panose="02020603050405020304" pitchFamily="18" charset="0"/>
              </a:rPr>
            </a:br>
            <a:br>
              <a:rPr lang="en-LT" sz="2800" b="1" kern="1600" dirty="0">
                <a:effectLst/>
                <a:latin typeface="Arial" panose="020B0604020202020204" pitchFamily="34"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Show</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(Šou šokis)</a:t>
            </a:r>
            <a:endParaRPr lang="en-LT" sz="2800" dirty="0"/>
          </a:p>
        </p:txBody>
      </p:sp>
      <p:sp>
        <p:nvSpPr>
          <p:cNvPr id="3" name="Content Placeholder 2">
            <a:extLst>
              <a:ext uri="{FF2B5EF4-FFF2-40B4-BE49-F238E27FC236}">
                <a16:creationId xmlns:a16="http://schemas.microsoft.com/office/drawing/2014/main" id="{C884AD83-9BE3-E444-A856-8ED769FC5281}"/>
              </a:ext>
            </a:extLst>
          </p:cNvPr>
          <p:cNvSpPr>
            <a:spLocks noGrp="1"/>
          </p:cNvSpPr>
          <p:nvPr>
            <p:ph idx="1"/>
          </p:nvPr>
        </p:nvSpPr>
        <p:spPr/>
        <p:txBody>
          <a:bodyPr>
            <a:normAutofit lnSpcReduction="10000"/>
          </a:bodyPr>
          <a:lstStyle/>
          <a:p>
            <a:pPr indent="457200" algn="just">
              <a:lnSpc>
                <a:spcPct val="110000"/>
              </a:lnSpc>
            </a:pPr>
            <a:r>
              <a:rPr lang="lt-LT" sz="1800" dirty="0">
                <a:solidFill>
                  <a:srgbClr val="000000"/>
                </a:solidFill>
                <a:effectLst/>
                <a:latin typeface="Times New Roman" panose="02020603050405020304" pitchFamily="18" charset="0"/>
                <a:ea typeface="Times New Roman" panose="02020603050405020304" pitchFamily="18" charset="0"/>
              </a:rPr>
              <a:t>Pakėlimai leidžiami (išskyrus mini </a:t>
            </a:r>
            <a:r>
              <a:rPr lang="lt-LT" sz="1800" dirty="0" err="1">
                <a:solidFill>
                  <a:srgbClr val="000000"/>
                </a:solidFill>
                <a:effectLst/>
                <a:latin typeface="Times New Roman" panose="02020603050405020304" pitchFamily="18" charset="0"/>
                <a:ea typeface="Times New Roman" panose="02020603050405020304" pitchFamily="18" charset="0"/>
              </a:rPr>
              <a:t>kids</a:t>
            </a:r>
            <a:r>
              <a:rPr lang="lt-LT" sz="1800" dirty="0">
                <a:solidFill>
                  <a:srgbClr val="000000"/>
                </a:solidFill>
                <a:effectLst/>
                <a:latin typeface="Times New Roman" panose="02020603050405020304" pitchFamily="18" charset="0"/>
                <a:ea typeface="Times New Roman" panose="02020603050405020304" pitchFamily="18" charset="0"/>
              </a:rPr>
              <a:t> ir </a:t>
            </a:r>
            <a:r>
              <a:rPr lang="lt-LT" sz="1800" dirty="0" err="1">
                <a:solidFill>
                  <a:srgbClr val="000000"/>
                </a:solidFill>
                <a:effectLst/>
                <a:latin typeface="Times New Roman" panose="02020603050405020304" pitchFamily="18" charset="0"/>
                <a:ea typeface="Times New Roman" panose="02020603050405020304" pitchFamily="18" charset="0"/>
              </a:rPr>
              <a:t>children</a:t>
            </a:r>
            <a:r>
              <a:rPr lang="lt-LT" sz="1800" dirty="0">
                <a:solidFill>
                  <a:srgbClr val="000000"/>
                </a:solidFill>
                <a:effectLst/>
                <a:latin typeface="Times New Roman" panose="02020603050405020304" pitchFamily="18" charset="0"/>
                <a:ea typeface="Times New Roman" panose="02020603050405020304" pitchFamily="18" charset="0"/>
              </a:rPr>
              <a:t> amžiaus kategorijas), jie apibūdinami kaip judesiai, figūros, kurių metu vieno iš šokėjų abi kojos neliečia žemės arba atliekami padedant kito šokėjo. Šuoliai laikant su viena ranka taip pat nėra laikomi </a:t>
            </a:r>
            <a:r>
              <a:rPr lang="lt-LT" sz="1800" dirty="0" err="1">
                <a:solidFill>
                  <a:srgbClr val="000000"/>
                </a:solidFill>
                <a:effectLst/>
                <a:latin typeface="Times New Roman" panose="02020603050405020304" pitchFamily="18" charset="0"/>
                <a:ea typeface="Times New Roman" panose="02020603050405020304" pitchFamily="18" charset="0"/>
              </a:rPr>
              <a:t>pakėlimais</a:t>
            </a:r>
            <a:r>
              <a:rPr lang="lt-LT" sz="1800" dirty="0">
                <a:solidFill>
                  <a:srgbClr val="000000"/>
                </a:solidFill>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Akrobatiniai judesiai leidžiami visose amžiaus kategorijose,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kategorijoje leidžiami - jei bent viena kūno dalis liečia žemę. Akrobatika neturėtų dominuoti. </a:t>
            </a:r>
          </a:p>
          <a:p>
            <a:pPr indent="457200" algn="just">
              <a:lnSpc>
                <a:spcPct val="110000"/>
              </a:lnSpc>
            </a:pP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ir mini </a:t>
            </a:r>
            <a:r>
              <a:rPr lang="lt-LT" sz="1800" dirty="0" err="1">
                <a:effectLst/>
                <a:latin typeface="Times New Roman" panose="02020603050405020304" pitchFamily="18" charset="0"/>
                <a:ea typeface="Times New Roman" panose="02020603050405020304" pitchFamily="18" charset="0"/>
              </a:rPr>
              <a:t>kids</a:t>
            </a:r>
            <a:r>
              <a:rPr lang="lt-LT" sz="1800" dirty="0">
                <a:effectLst/>
                <a:latin typeface="Times New Roman" panose="02020603050405020304" pitchFamily="18" charset="0"/>
                <a:ea typeface="Times New Roman" panose="02020603050405020304" pitchFamily="18" charset="0"/>
              </a:rPr>
              <a:t> amžiaus kategorijose visi akrobatiniai elementai turi būti atliekami be jokio kontakto ar sąlyčio su kitu šokėju. </a:t>
            </a:r>
            <a:endParaRPr lang="en-LT" sz="1800" dirty="0">
              <a:effectLst/>
              <a:latin typeface="Times New Roman" panose="02020603050405020304" pitchFamily="18" charset="0"/>
              <a:ea typeface="Times New Roman" panose="02020603050405020304" pitchFamily="18" charset="0"/>
            </a:endParaRPr>
          </a:p>
          <a:p>
            <a:pPr indent="457200" algn="just">
              <a:lnSpc>
                <a:spcPct val="110000"/>
              </a:lnSpc>
            </a:pPr>
            <a:r>
              <a:rPr lang="lt-LT" sz="1800" dirty="0">
                <a:effectLst/>
                <a:latin typeface="Times New Roman" panose="02020603050405020304" pitchFamily="18" charset="0"/>
                <a:ea typeface="Times New Roman" panose="02020603050405020304" pitchFamily="18" charset="0"/>
              </a:rPr>
              <a:t>Rekvizitai, skysčiai, batai, kostiumai ar kiti dalykai, kurie gali pasirodymo metu gadinti, išpurvinti šokių aikštelę / sceną, sukelti pavojų, negalimi naudoti. Tokių rekvizitų naudojimas draudžiamas, už jų naudojimą varžybų organizatorius gali skirti įspėjimas arba diskvalifikuoti iš varžybų.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519516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880A7-D779-B644-9B67-1CEB7BA8D9D4}"/>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en-LT" sz="2800" b="1" kern="1600" dirty="0">
                <a:effectLst/>
                <a:latin typeface="Arial" panose="020B0604020202020204" pitchFamily="34" charset="0"/>
                <a:ea typeface="Times New Roman" panose="02020603050405020304" pitchFamily="18" charset="0"/>
              </a:rPr>
            </a:br>
            <a:br>
              <a:rPr lang="en-LT" sz="2800" b="1" kern="1600" dirty="0">
                <a:effectLst/>
                <a:latin typeface="Arial" panose="020B0604020202020204" pitchFamily="34"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Show</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(Šou šokis)</a:t>
            </a:r>
            <a:endParaRPr lang="en-LT" sz="2800" dirty="0"/>
          </a:p>
        </p:txBody>
      </p:sp>
      <p:sp>
        <p:nvSpPr>
          <p:cNvPr id="3" name="Content Placeholder 2">
            <a:extLst>
              <a:ext uri="{FF2B5EF4-FFF2-40B4-BE49-F238E27FC236}">
                <a16:creationId xmlns:a16="http://schemas.microsoft.com/office/drawing/2014/main" id="{84AF2ED1-2E32-B54E-A91E-0561AC9FCF4B}"/>
              </a:ext>
            </a:extLst>
          </p:cNvPr>
          <p:cNvSpPr>
            <a:spLocks noGrp="1"/>
          </p:cNvSpPr>
          <p:nvPr>
            <p:ph idx="1"/>
          </p:nvPr>
        </p:nvSpPr>
        <p:spPr/>
        <p:txBody>
          <a:bodyPr/>
          <a:lstStyle/>
          <a:p>
            <a:pPr>
              <a:lnSpc>
                <a:spcPct val="150000"/>
              </a:lnSpc>
            </a:pPr>
            <a:r>
              <a:rPr lang="lt-LT" sz="1800" dirty="0">
                <a:effectLst/>
                <a:latin typeface="Times New Roman" panose="02020603050405020304" pitchFamily="18" charset="0"/>
                <a:ea typeface="Times New Roman" panose="02020603050405020304" pitchFamily="18" charset="0"/>
              </a:rPr>
              <a:t>Vertinimas - 4 D – vertinimo sistema - vertinama technika (judesių sudėtingumas ir įvairovė, muzikalumas), kompozicija (judesių originalumas, choreografijos sudėtingumas), įvaizdis ir šou elementas – TCIS principas. Šou kriterijus labai svarbus.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1495566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B5F99-975A-BA46-9A9B-6B9CA7EB7B6E}"/>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en-LT" sz="2800" b="1" kern="1600" dirty="0">
                <a:effectLst/>
                <a:latin typeface="Arial" panose="020B0604020202020204" pitchFamily="34" charset="0"/>
                <a:ea typeface="Times New Roman" panose="02020603050405020304" pitchFamily="18" charset="0"/>
              </a:rPr>
            </a:br>
            <a:br>
              <a:rPr lang="en-LT" sz="2800" b="1" kern="1600" dirty="0">
                <a:effectLst/>
                <a:latin typeface="Arial" panose="020B0604020202020204" pitchFamily="34"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Show</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(Šou šokis)</a:t>
            </a:r>
            <a:endParaRPr lang="en-LT" sz="2800" dirty="0"/>
          </a:p>
        </p:txBody>
      </p:sp>
      <p:graphicFrame>
        <p:nvGraphicFramePr>
          <p:cNvPr id="4" name="Content Placeholder 3">
            <a:extLst>
              <a:ext uri="{FF2B5EF4-FFF2-40B4-BE49-F238E27FC236}">
                <a16:creationId xmlns:a16="http://schemas.microsoft.com/office/drawing/2014/main" id="{3738F55B-D871-344D-B2CA-E123A5755504}"/>
              </a:ext>
            </a:extLst>
          </p:cNvPr>
          <p:cNvGraphicFramePr>
            <a:graphicFrameLocks noGrp="1"/>
          </p:cNvGraphicFramePr>
          <p:nvPr>
            <p:ph idx="1"/>
            <p:extLst>
              <p:ext uri="{D42A27DB-BD31-4B8C-83A1-F6EECF244321}">
                <p14:modId xmlns:p14="http://schemas.microsoft.com/office/powerpoint/2010/main" val="2084191482"/>
              </p:ext>
            </p:extLst>
          </p:nvPr>
        </p:nvGraphicFramePr>
        <p:xfrm>
          <a:off x="2115402" y="2442949"/>
          <a:ext cx="7328849" cy="3275463"/>
        </p:xfrm>
        <a:graphic>
          <a:graphicData uri="http://schemas.openxmlformats.org/drawingml/2006/table">
            <a:tbl>
              <a:tblPr firstRow="1" firstCol="1" bandRow="1">
                <a:tableStyleId>{5C22544A-7EE6-4342-B048-85BDC9FD1C3A}</a:tableStyleId>
              </a:tblPr>
              <a:tblGrid>
                <a:gridCol w="2828792">
                  <a:extLst>
                    <a:ext uri="{9D8B030D-6E8A-4147-A177-3AD203B41FA5}">
                      <a16:colId xmlns:a16="http://schemas.microsoft.com/office/drawing/2014/main" val="1935131761"/>
                    </a:ext>
                  </a:extLst>
                </a:gridCol>
                <a:gridCol w="2928776">
                  <a:extLst>
                    <a:ext uri="{9D8B030D-6E8A-4147-A177-3AD203B41FA5}">
                      <a16:colId xmlns:a16="http://schemas.microsoft.com/office/drawing/2014/main" val="111502233"/>
                    </a:ext>
                  </a:extLst>
                </a:gridCol>
                <a:gridCol w="1571281">
                  <a:extLst>
                    <a:ext uri="{9D8B030D-6E8A-4147-A177-3AD203B41FA5}">
                      <a16:colId xmlns:a16="http://schemas.microsoft.com/office/drawing/2014/main" val="1558355389"/>
                    </a:ext>
                  </a:extLst>
                </a:gridCol>
              </a:tblGrid>
              <a:tr h="310517">
                <a:tc>
                  <a:txBody>
                    <a:bodyPr/>
                    <a:lstStyle/>
                    <a:p>
                      <a:pPr indent="533400" algn="just">
                        <a:lnSpc>
                          <a:spcPct val="150000"/>
                        </a:lnSpc>
                      </a:pPr>
                      <a:r>
                        <a:rPr lang="lt-LT" sz="1200" kern="100">
                          <a:effectLst/>
                        </a:rPr>
                        <a:t>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Pasirodymo trukmė</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Šokėjų skaičius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05462096"/>
                  </a:ext>
                </a:extLst>
              </a:tr>
              <a:tr h="310599">
                <a:tc>
                  <a:txBody>
                    <a:bodyPr/>
                    <a:lstStyle/>
                    <a:p>
                      <a:pPr algn="just">
                        <a:lnSpc>
                          <a:spcPct val="150000"/>
                        </a:lnSpc>
                      </a:pPr>
                      <a:r>
                        <a:rPr lang="lt-LT" sz="1200" kern="100">
                          <a:effectLst/>
                        </a:rPr>
                        <a:t>SOLO MALE, SOLO FEMALE</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1:45 – 2:15 min. Muzika šokėjo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1</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55630601"/>
                  </a:ext>
                </a:extLst>
              </a:tr>
              <a:tr h="663525">
                <a:tc>
                  <a:txBody>
                    <a:bodyPr/>
                    <a:lstStyle/>
                    <a:p>
                      <a:pPr algn="just">
                        <a:lnSpc>
                          <a:spcPct val="150000"/>
                        </a:lnSpc>
                      </a:pPr>
                      <a:r>
                        <a:rPr lang="lt-LT" sz="1200" kern="100">
                          <a:effectLst/>
                        </a:rPr>
                        <a:t>DUO (female – female, male – male, female – male)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1:45 – 2:15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93460353"/>
                  </a:ext>
                </a:extLst>
              </a:tr>
              <a:tr h="310599">
                <a:tc>
                  <a:txBody>
                    <a:bodyPr/>
                    <a:lstStyle/>
                    <a:p>
                      <a:pPr algn="just">
                        <a:lnSpc>
                          <a:spcPct val="150000"/>
                        </a:lnSpc>
                      </a:pPr>
                      <a:r>
                        <a:rPr lang="lt-LT" sz="1200" kern="100">
                          <a:effectLst/>
                        </a:rPr>
                        <a:t>GROUP</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2:30</a:t>
                      </a:r>
                      <a:r>
                        <a:rPr lang="lt-LT" sz="1200" kern="100">
                          <a:effectLst/>
                        </a:rPr>
                        <a:t> – 3:00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3-7</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6870990"/>
                  </a:ext>
                </a:extLst>
              </a:tr>
              <a:tr h="1369624">
                <a:tc>
                  <a:txBody>
                    <a:bodyPr/>
                    <a:lstStyle/>
                    <a:p>
                      <a:pPr algn="just">
                        <a:lnSpc>
                          <a:spcPct val="150000"/>
                        </a:lnSpc>
                      </a:pPr>
                      <a:r>
                        <a:rPr lang="lt-LT" sz="1200" kern="100">
                          <a:effectLst/>
                        </a:rPr>
                        <a:t>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2:30</a:t>
                      </a:r>
                      <a:r>
                        <a:rPr lang="lt-LT" sz="1200" kern="100">
                          <a:effectLst/>
                        </a:rPr>
                        <a:t> – 4:00 min. </a:t>
                      </a:r>
                      <a:endParaRPr lang="en-LT" sz="1200" kern="100">
                        <a:effectLst/>
                      </a:endParaRPr>
                    </a:p>
                    <a:p>
                      <a:pPr>
                        <a:lnSpc>
                          <a:spcPct val="150000"/>
                        </a:lnSpc>
                      </a:pPr>
                      <a:r>
                        <a:rPr lang="lt-LT" sz="1200" kern="100">
                          <a:effectLst/>
                        </a:rPr>
                        <a:t>Mini kids ir children – trukmė 2:30 – 3:00 min. </a:t>
                      </a:r>
                      <a:endParaRPr lang="en-LT" sz="1200" kern="100">
                        <a:effectLst/>
                      </a:endParaRPr>
                    </a:p>
                    <a:p>
                      <a:pPr>
                        <a:lnSpc>
                          <a:spcPct val="150000"/>
                        </a:lnSpc>
                      </a:pPr>
                      <a:r>
                        <a:rPr lang="lt-LT" sz="1200" kern="100">
                          <a:effectLst/>
                        </a:rPr>
                        <a:t>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8-24</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52753753"/>
                  </a:ext>
                </a:extLst>
              </a:tr>
              <a:tr h="310599">
                <a:tc>
                  <a:txBody>
                    <a:bodyPr/>
                    <a:lstStyle/>
                    <a:p>
                      <a:pPr algn="just">
                        <a:lnSpc>
                          <a:spcPct val="150000"/>
                        </a:lnSpc>
                      </a:pPr>
                      <a:r>
                        <a:rPr lang="lt-LT" sz="1200" kern="100">
                          <a:effectLst/>
                        </a:rPr>
                        <a:t>PRODUCTION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5:00 – 8:00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25 ir 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3762986"/>
                  </a:ext>
                </a:extLst>
              </a:tr>
            </a:tbl>
          </a:graphicData>
        </a:graphic>
      </p:graphicFrame>
    </p:spTree>
    <p:extLst>
      <p:ext uri="{BB962C8B-B14F-4D97-AF65-F5344CB8AC3E}">
        <p14:creationId xmlns:p14="http://schemas.microsoft.com/office/powerpoint/2010/main" val="669243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8BF8B-EEA1-414D-A3FB-DB08CE6D387E}"/>
              </a:ext>
            </a:extLst>
          </p:cNvPr>
          <p:cNvSpPr>
            <a:spLocks noGrp="1"/>
          </p:cNvSpPr>
          <p:nvPr>
            <p:ph type="title"/>
          </p:nvPr>
        </p:nvSpPr>
        <p:spPr/>
        <p:txBody>
          <a:bodyPr>
            <a:normAutofit fontScale="90000"/>
          </a:bodyPr>
          <a:lstStyle/>
          <a:p>
            <a:r>
              <a:rPr lang="lt-LT" sz="3100" b="1" kern="1600" dirty="0">
                <a:effectLst/>
                <a:latin typeface="Times New Roman" panose="02020603050405020304" pitchFamily="18" charset="0"/>
                <a:ea typeface="Times New Roman" panose="02020603050405020304" pitchFamily="18" charset="0"/>
              </a:rPr>
              <a:t>IDO scenos menų kategorijos (</a:t>
            </a:r>
            <a:r>
              <a:rPr lang="lt-LT" sz="3100" b="1" kern="1600" dirty="0" err="1">
                <a:effectLst/>
                <a:latin typeface="Times New Roman" panose="02020603050405020304" pitchFamily="18" charset="0"/>
                <a:ea typeface="Times New Roman" panose="02020603050405020304" pitchFamily="18" charset="0"/>
              </a:rPr>
              <a:t>Performing</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Arts</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disciplines</a:t>
            </a:r>
            <a:r>
              <a:rPr lang="lt-LT" sz="3100" b="1" kern="1600" dirty="0">
                <a:effectLst/>
                <a:latin typeface="Times New Roman" panose="02020603050405020304" pitchFamily="18" charset="0"/>
                <a:ea typeface="Times New Roman" panose="02020603050405020304" pitchFamily="18" charset="0"/>
              </a:rPr>
              <a:t>) </a:t>
            </a:r>
            <a:br>
              <a:rPr lang="lt-LT" sz="3100" b="1" kern="1600" dirty="0">
                <a:effectLst/>
                <a:latin typeface="Times New Roman" panose="02020603050405020304" pitchFamily="18" charset="0"/>
                <a:ea typeface="Times New Roman" panose="02020603050405020304" pitchFamily="18" charset="0"/>
              </a:rPr>
            </a:br>
            <a:br>
              <a:rPr lang="lt-LT" sz="3100" b="1" kern="1600" dirty="0">
                <a:effectLst/>
                <a:latin typeface="Times New Roman" panose="02020603050405020304" pitchFamily="18" charset="0"/>
                <a:ea typeface="Times New Roman" panose="02020603050405020304" pitchFamily="18" charset="0"/>
              </a:rPr>
            </a:br>
            <a:r>
              <a:rPr lang="lt-LT" sz="3100" b="1" kern="1600" dirty="0" err="1">
                <a:effectLst/>
                <a:latin typeface="Times New Roman" panose="02020603050405020304" pitchFamily="18" charset="0"/>
                <a:ea typeface="Times New Roman" panose="02020603050405020304" pitchFamily="18" charset="0"/>
              </a:rPr>
              <a:t>Modern</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and</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Contemporary</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Dance</a:t>
            </a:r>
            <a:r>
              <a:rPr lang="lt-LT" sz="3100" b="1" kern="1600" dirty="0">
                <a:effectLst/>
                <a:latin typeface="Times New Roman" panose="02020603050405020304" pitchFamily="18" charset="0"/>
                <a:ea typeface="Times New Roman" panose="02020603050405020304" pitchFamily="18" charset="0"/>
              </a:rPr>
              <a:t> | Šiuolaikinis šokis</a:t>
            </a:r>
            <a:br>
              <a:rPr lang="en-LT" sz="1800" b="1" kern="1600" dirty="0">
                <a:effectLst/>
                <a:latin typeface="Arial" panose="020B0604020202020204" pitchFamily="34" charset="0"/>
                <a:ea typeface="Times New Roman" panose="02020603050405020304" pitchFamily="18" charset="0"/>
              </a:rPr>
            </a:br>
            <a:endParaRPr lang="en-LT" dirty="0"/>
          </a:p>
        </p:txBody>
      </p:sp>
      <p:sp>
        <p:nvSpPr>
          <p:cNvPr id="3" name="Content Placeholder 2">
            <a:extLst>
              <a:ext uri="{FF2B5EF4-FFF2-40B4-BE49-F238E27FC236}">
                <a16:creationId xmlns:a16="http://schemas.microsoft.com/office/drawing/2014/main" id="{3C4EDB55-606F-AE4E-A89B-9EA086E5A137}"/>
              </a:ext>
            </a:extLst>
          </p:cNvPr>
          <p:cNvSpPr>
            <a:spLocks noGrp="1"/>
          </p:cNvSpPr>
          <p:nvPr>
            <p:ph idx="1"/>
          </p:nvPr>
        </p:nvSpPr>
        <p:spPr/>
        <p:txBody>
          <a:bodyPr>
            <a:normAutofit fontScale="92500" lnSpcReduction="20000"/>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Šiuolaikinis šokis yra šokio </a:t>
            </a:r>
            <a:r>
              <a:rPr lang="lt-LT" sz="1800" dirty="0" err="1">
                <a:effectLst/>
                <a:latin typeface="Times New Roman" panose="02020603050405020304" pitchFamily="18" charset="0"/>
                <a:ea typeface="Times New Roman" panose="02020603050405020304" pitchFamily="18" charset="0"/>
              </a:rPr>
              <a:t>performanso</a:t>
            </a:r>
            <a:r>
              <a:rPr lang="lt-LT" sz="1800" dirty="0">
                <a:effectLst/>
                <a:latin typeface="Times New Roman" panose="02020603050405020304" pitchFamily="18" charset="0"/>
                <a:ea typeface="Times New Roman" panose="02020603050405020304" pitchFamily="18" charset="0"/>
              </a:rPr>
              <a:t> (išraiškos, pasirodymo, artistiškumo, kūrybiškumo) žanras išsivystęs XX a. pradžioje kaip priešprieša klasikiniam baletui. Ši meninė forma vertina laisvą šokimo stilių, svarbus vidinių emocijų rodymas, nuotaikų perteikimas.</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Žanras </a:t>
            </a:r>
            <a:r>
              <a:rPr lang="lt-LT" sz="1800" dirty="0" err="1">
                <a:effectLst/>
                <a:latin typeface="Times New Roman" panose="02020603050405020304" pitchFamily="18" charset="0"/>
                <a:ea typeface="Times New Roman" panose="02020603050405020304" pitchFamily="18" charset="0"/>
              </a:rPr>
              <a:t>p</a:t>
            </a:r>
            <a:r>
              <a:rPr lang="en-LT" sz="1800" dirty="0">
                <a:effectLst/>
                <a:latin typeface="Times New Roman" panose="02020603050405020304" pitchFamily="18" charset="0"/>
                <a:ea typeface="Times New Roman" panose="02020603050405020304" pitchFamily="18" charset="0"/>
              </a:rPr>
              <a:t>erėmė šokio technik</a:t>
            </a:r>
            <a:r>
              <a:rPr lang="lt-LT" sz="1800" dirty="0" err="1">
                <a:effectLst/>
                <a:latin typeface="Times New Roman" panose="02020603050405020304" pitchFamily="18" charset="0"/>
                <a:ea typeface="Times New Roman" panose="02020603050405020304" pitchFamily="18" charset="0"/>
              </a:rPr>
              <a:t>as</a:t>
            </a:r>
            <a:r>
              <a:rPr lang="en-LT" sz="1800" dirty="0">
                <a:effectLst/>
                <a:latin typeface="Times New Roman" panose="02020603050405020304" pitchFamily="18" charset="0"/>
                <a:ea typeface="Times New Roman" panose="02020603050405020304" pitchFamily="18" charset="0"/>
              </a:rPr>
              <a:t> iš klasikinio, moderniojo, džiazo šokio stilių, ateityje įtraukė elementus iš daugelio kitų šokių stilių. Šokama basomis arba su kojinėmis. </a:t>
            </a:r>
            <a:r>
              <a:rPr lang="lt-LT" sz="1800" dirty="0">
                <a:effectLst/>
                <a:latin typeface="Times New Roman" panose="02020603050405020304" pitchFamily="18" charset="0"/>
                <a:ea typeface="Times New Roman" panose="02020603050405020304" pitchFamily="18" charset="0"/>
              </a:rPr>
              <a:t>Šis šokio stilius apima šiuolaikinio šokio technikų naudojimą, kurios susiformavo XX a. pirmoje pusėje. </a:t>
            </a:r>
          </a:p>
          <a:p>
            <a:pPr indent="457200" algn="just">
              <a:lnSpc>
                <a:spcPct val="150000"/>
              </a:lnSpc>
            </a:pPr>
            <a:r>
              <a:rPr lang="lt-LT" sz="1800" dirty="0" err="1">
                <a:effectLst/>
                <a:latin typeface="Times New Roman" panose="02020603050405020304" pitchFamily="18" charset="0"/>
                <a:ea typeface="Times New Roman" panose="02020603050405020304" pitchFamily="18" charset="0"/>
              </a:rPr>
              <a:t>Isadora</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Duncan</a:t>
            </a:r>
            <a:r>
              <a:rPr lang="lt-LT" sz="1800" dirty="0">
                <a:effectLst/>
                <a:latin typeface="Times New Roman" panose="02020603050405020304" pitchFamily="18" charset="0"/>
                <a:ea typeface="Times New Roman" panose="02020603050405020304" pitchFamily="18" charset="0"/>
              </a:rPr>
              <a:t> ir </a:t>
            </a:r>
            <a:r>
              <a:rPr lang="lt-LT" sz="1800" dirty="0" err="1">
                <a:effectLst/>
                <a:latin typeface="Times New Roman" panose="02020603050405020304" pitchFamily="18" charset="0"/>
                <a:ea typeface="Times New Roman" panose="02020603050405020304" pitchFamily="18" charset="0"/>
              </a:rPr>
              <a:t>Martha</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Graham</a:t>
            </a:r>
            <a:r>
              <a:rPr lang="lt-LT" sz="1800" dirty="0">
                <a:effectLst/>
                <a:latin typeface="Times New Roman" panose="02020603050405020304" pitchFamily="18" charset="0"/>
                <a:ea typeface="Times New Roman" panose="02020603050405020304" pitchFamily="18" charset="0"/>
              </a:rPr>
              <a:t> laikomos šiuolaikinio šokio pradininkėmis. Šokis nuolat vystosi ir juda, šokėjai, choreografai naudodami šiuolaikinio šokio technikas eksperimentuoja, nuolat ieško naujų formų, ribų, išraiškų ir erdvių eksperimentams bei kūno laisvei.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4019015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091C-04FD-3548-BFB3-B0AE26B04719}"/>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Modern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and</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Contemporary</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 Šiuolaikinis šokis</a:t>
            </a:r>
            <a:endParaRPr lang="en-LT" sz="2800" dirty="0"/>
          </a:p>
        </p:txBody>
      </p:sp>
      <p:sp>
        <p:nvSpPr>
          <p:cNvPr id="3" name="Content Placeholder 2">
            <a:extLst>
              <a:ext uri="{FF2B5EF4-FFF2-40B4-BE49-F238E27FC236}">
                <a16:creationId xmlns:a16="http://schemas.microsoft.com/office/drawing/2014/main" id="{5730434D-4BB3-FD43-BBEE-860644D6EBE0}"/>
              </a:ext>
            </a:extLst>
          </p:cNvPr>
          <p:cNvSpPr>
            <a:spLocks noGrp="1"/>
          </p:cNvSpPr>
          <p:nvPr>
            <p:ph idx="1"/>
          </p:nvPr>
        </p:nvSpPr>
        <p:spPr/>
        <p:txBody>
          <a:bodyPr>
            <a:noAutofit/>
          </a:bodyPr>
          <a:lstStyle/>
          <a:p>
            <a:pPr indent="457200" algn="just">
              <a:lnSpc>
                <a:spcPct val="150000"/>
              </a:lnSpc>
            </a:pPr>
            <a:r>
              <a:rPr lang="lt-LT" sz="1600" dirty="0" err="1">
                <a:effectLst/>
                <a:latin typeface="Times New Roman" panose="02020603050405020304" pitchFamily="18" charset="0"/>
                <a:ea typeface="Times New Roman" panose="02020603050405020304" pitchFamily="18" charset="0"/>
              </a:rPr>
              <a:t>Š</a:t>
            </a:r>
            <a:r>
              <a:rPr lang="en-LT" sz="1600" dirty="0">
                <a:effectLst/>
                <a:latin typeface="Times New Roman" panose="02020603050405020304" pitchFamily="18" charset="0"/>
                <a:ea typeface="Times New Roman" panose="02020603050405020304" pitchFamily="18" charset="0"/>
              </a:rPr>
              <a:t>ioje kategorijoje pristatomos šokio kompozicijos, sukurtos naudojant šiuolaikinio ir modernaus šokio technikas. </a:t>
            </a:r>
            <a:r>
              <a:rPr lang="lt-LT" sz="1600" dirty="0">
                <a:effectLst/>
                <a:latin typeface="Times New Roman" panose="02020603050405020304" pitchFamily="18" charset="0"/>
                <a:ea typeface="Times New Roman" panose="02020603050405020304" pitchFamily="18" charset="0"/>
              </a:rPr>
              <a:t>Kiti šiuolaikiniai šokio stiliai, tokie kaip </a:t>
            </a:r>
            <a:r>
              <a:rPr lang="lt-LT" sz="1600" dirty="0" err="1">
                <a:effectLst/>
                <a:latin typeface="Times New Roman" panose="02020603050405020304" pitchFamily="18" charset="0"/>
                <a:ea typeface="Times New Roman" panose="02020603050405020304" pitchFamily="18" charset="0"/>
              </a:rPr>
              <a:t>Disco</a:t>
            </a:r>
            <a:r>
              <a:rPr lang="lt-LT" sz="1600" dirty="0">
                <a:effectLst/>
                <a:latin typeface="Times New Roman" panose="02020603050405020304" pitchFamily="18" charset="0"/>
                <a:ea typeface="Times New Roman" panose="02020603050405020304" pitchFamily="18" charset="0"/>
              </a:rPr>
              <a:t> </a:t>
            </a:r>
            <a:r>
              <a:rPr lang="lt-LT" sz="1600" dirty="0" err="1">
                <a:effectLst/>
                <a:latin typeface="Times New Roman" panose="02020603050405020304" pitchFamily="18" charset="0"/>
                <a:ea typeface="Times New Roman" panose="02020603050405020304" pitchFamily="18" charset="0"/>
              </a:rPr>
              <a:t>Dance</a:t>
            </a:r>
            <a:r>
              <a:rPr lang="lt-LT" sz="1600" dirty="0">
                <a:effectLst/>
                <a:latin typeface="Times New Roman" panose="02020603050405020304" pitchFamily="18" charset="0"/>
                <a:ea typeface="Times New Roman" panose="02020603050405020304" pitchFamily="18" charset="0"/>
              </a:rPr>
              <a:t>, </a:t>
            </a:r>
            <a:r>
              <a:rPr lang="lt-LT" sz="1600" dirty="0" err="1">
                <a:effectLst/>
                <a:latin typeface="Times New Roman" panose="02020603050405020304" pitchFamily="18" charset="0"/>
                <a:ea typeface="Times New Roman" panose="02020603050405020304" pitchFamily="18" charset="0"/>
              </a:rPr>
              <a:t>Hip</a:t>
            </a:r>
            <a:r>
              <a:rPr lang="lt-LT" sz="1600" dirty="0">
                <a:effectLst/>
                <a:latin typeface="Times New Roman" panose="02020603050405020304" pitchFamily="18" charset="0"/>
                <a:ea typeface="Times New Roman" panose="02020603050405020304" pitchFamily="18" charset="0"/>
              </a:rPr>
              <a:t> </a:t>
            </a:r>
            <a:r>
              <a:rPr lang="lt-LT" sz="1600" dirty="0" err="1">
                <a:effectLst/>
                <a:latin typeface="Times New Roman" panose="02020603050405020304" pitchFamily="18" charset="0"/>
                <a:ea typeface="Times New Roman" panose="02020603050405020304" pitchFamily="18" charset="0"/>
              </a:rPr>
              <a:t>Hop</a:t>
            </a:r>
            <a:r>
              <a:rPr lang="lt-LT" sz="1600" dirty="0">
                <a:effectLst/>
                <a:latin typeface="Times New Roman" panose="02020603050405020304" pitchFamily="18" charset="0"/>
                <a:ea typeface="Times New Roman" panose="02020603050405020304" pitchFamily="18" charset="0"/>
              </a:rPr>
              <a:t>, </a:t>
            </a:r>
            <a:r>
              <a:rPr lang="lt-LT" sz="1600" dirty="0" err="1">
                <a:effectLst/>
                <a:latin typeface="Times New Roman" panose="02020603050405020304" pitchFamily="18" charset="0"/>
                <a:ea typeface="Times New Roman" panose="02020603050405020304" pitchFamily="18" charset="0"/>
              </a:rPr>
              <a:t>Breaking</a:t>
            </a:r>
            <a:r>
              <a:rPr lang="lt-LT" sz="1600" dirty="0">
                <a:effectLst/>
                <a:latin typeface="Times New Roman" panose="02020603050405020304" pitchFamily="18" charset="0"/>
                <a:ea typeface="Times New Roman" panose="02020603050405020304" pitchFamily="18" charset="0"/>
              </a:rPr>
              <a:t> gali būti įtraukti, naudojami, bet neturėtų dominuoti pasirodyme.</a:t>
            </a:r>
            <a:endParaRPr lang="en-LT" sz="1600" dirty="0">
              <a:effectLst/>
              <a:latin typeface="Times New Roman" panose="02020603050405020304" pitchFamily="18" charset="0"/>
              <a:ea typeface="Times New Roman" panose="02020603050405020304" pitchFamily="18" charset="0"/>
            </a:endParaRPr>
          </a:p>
          <a:p>
            <a:pPr indent="457200" algn="just">
              <a:lnSpc>
                <a:spcPct val="150000"/>
              </a:lnSpc>
            </a:pPr>
            <a:r>
              <a:rPr lang="en-LT" sz="1600" dirty="0">
                <a:effectLst/>
                <a:latin typeface="Times New Roman" panose="02020603050405020304" pitchFamily="18" charset="0"/>
                <a:ea typeface="Times New Roman" panose="02020603050405020304" pitchFamily="18" charset="0"/>
              </a:rPr>
              <a:t>Kompozicija </a:t>
            </a:r>
            <a:r>
              <a:rPr lang="lt-LT" sz="1600" dirty="0">
                <a:effectLst/>
                <a:latin typeface="Times New Roman" panose="02020603050405020304" pitchFamily="18" charset="0"/>
                <a:ea typeface="Times New Roman" panose="02020603050405020304" pitchFamily="18" charset="0"/>
              </a:rPr>
              <a:t>gali</a:t>
            </a:r>
            <a:r>
              <a:rPr lang="en-LT" sz="1600" dirty="0">
                <a:effectLst/>
                <a:latin typeface="Times New Roman" panose="02020603050405020304" pitchFamily="18" charset="0"/>
                <a:ea typeface="Times New Roman" panose="02020603050405020304" pitchFamily="18" charset="0"/>
              </a:rPr>
              <a:t> turėti idėją, temą</a:t>
            </a:r>
            <a:r>
              <a:rPr lang="lt-LT" sz="1600" dirty="0">
                <a:effectLst/>
                <a:latin typeface="Times New Roman" panose="02020603050405020304" pitchFamily="18" charset="0"/>
                <a:ea typeface="Times New Roman" panose="02020603050405020304" pitchFamily="18" charset="0"/>
              </a:rPr>
              <a:t>, bet ji neturi būti tokia ryški ir aiški kaip </a:t>
            </a:r>
            <a:r>
              <a:rPr lang="lt-LT" sz="1600" dirty="0" err="1">
                <a:effectLst/>
                <a:latin typeface="Times New Roman" panose="02020603050405020304" pitchFamily="18" charset="0"/>
                <a:ea typeface="Times New Roman" panose="02020603050405020304" pitchFamily="18" charset="0"/>
              </a:rPr>
              <a:t>Show</a:t>
            </a:r>
            <a:r>
              <a:rPr lang="lt-LT" sz="1600" dirty="0">
                <a:effectLst/>
                <a:latin typeface="Times New Roman" panose="02020603050405020304" pitchFamily="18" charset="0"/>
                <a:ea typeface="Times New Roman" panose="02020603050405020304" pitchFamily="18" charset="0"/>
              </a:rPr>
              <a:t> </a:t>
            </a:r>
            <a:r>
              <a:rPr lang="lt-LT" sz="1600" dirty="0" err="1">
                <a:effectLst/>
                <a:latin typeface="Times New Roman" panose="02020603050405020304" pitchFamily="18" charset="0"/>
                <a:ea typeface="Times New Roman" panose="02020603050405020304" pitchFamily="18" charset="0"/>
              </a:rPr>
              <a:t>Dance</a:t>
            </a:r>
            <a:r>
              <a:rPr lang="lt-LT" sz="1600" dirty="0">
                <a:effectLst/>
                <a:latin typeface="Times New Roman" panose="02020603050405020304" pitchFamily="18" charset="0"/>
                <a:ea typeface="Times New Roman" panose="02020603050405020304" pitchFamily="18" charset="0"/>
              </a:rPr>
              <a:t> stiliuje, taip pat pasirodymai turėtų atitikti amžiaus kategorijų reikalavimus ir stilių. Žmogaus emocinės išraiškos, jų rodymas per šokį gali būti išreikštos visose amžiaus kategorijose. </a:t>
            </a:r>
            <a:endParaRPr lang="en-LT" sz="16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600" dirty="0">
                <a:solidFill>
                  <a:srgbClr val="000000"/>
                </a:solidFill>
                <a:effectLst/>
                <a:latin typeface="Times New Roman" panose="02020603050405020304" pitchFamily="18" charset="0"/>
                <a:ea typeface="Times New Roman" panose="02020603050405020304" pitchFamily="18" charset="0"/>
              </a:rPr>
              <a:t>Pakėlimai leidžiami (išskyrus mini </a:t>
            </a:r>
            <a:r>
              <a:rPr lang="lt-LT" sz="1600" dirty="0" err="1">
                <a:solidFill>
                  <a:srgbClr val="000000"/>
                </a:solidFill>
                <a:effectLst/>
                <a:latin typeface="Times New Roman" panose="02020603050405020304" pitchFamily="18" charset="0"/>
                <a:ea typeface="Times New Roman" panose="02020603050405020304" pitchFamily="18" charset="0"/>
              </a:rPr>
              <a:t>kids</a:t>
            </a:r>
            <a:r>
              <a:rPr lang="lt-LT" sz="1600" dirty="0">
                <a:solidFill>
                  <a:srgbClr val="000000"/>
                </a:solidFill>
                <a:effectLst/>
                <a:latin typeface="Times New Roman" panose="02020603050405020304" pitchFamily="18" charset="0"/>
                <a:ea typeface="Times New Roman" panose="02020603050405020304" pitchFamily="18" charset="0"/>
              </a:rPr>
              <a:t> ir </a:t>
            </a:r>
            <a:r>
              <a:rPr lang="lt-LT" sz="1600" dirty="0" err="1">
                <a:solidFill>
                  <a:srgbClr val="000000"/>
                </a:solidFill>
                <a:effectLst/>
                <a:latin typeface="Times New Roman" panose="02020603050405020304" pitchFamily="18" charset="0"/>
                <a:ea typeface="Times New Roman" panose="02020603050405020304" pitchFamily="18" charset="0"/>
              </a:rPr>
              <a:t>children</a:t>
            </a:r>
            <a:r>
              <a:rPr lang="lt-LT" sz="1600" dirty="0">
                <a:solidFill>
                  <a:srgbClr val="000000"/>
                </a:solidFill>
                <a:effectLst/>
                <a:latin typeface="Times New Roman" panose="02020603050405020304" pitchFamily="18" charset="0"/>
                <a:ea typeface="Times New Roman" panose="02020603050405020304" pitchFamily="18" charset="0"/>
              </a:rPr>
              <a:t> amžiaus kategorijas), jie apibūdinami kaip judesiai, figūros, kurių metu vieno iš šokėjų abi kojos neliečia žemės arba atliekami padedant kito šokėjo. Šuoliai nėra laikomi pakėlimai (šuoliai laikant su viena ranka taip pat nėra laikomi </a:t>
            </a:r>
            <a:r>
              <a:rPr lang="lt-LT" sz="1600" dirty="0" err="1">
                <a:solidFill>
                  <a:srgbClr val="000000"/>
                </a:solidFill>
                <a:effectLst/>
                <a:latin typeface="Times New Roman" panose="02020603050405020304" pitchFamily="18" charset="0"/>
                <a:ea typeface="Times New Roman" panose="02020603050405020304" pitchFamily="18" charset="0"/>
              </a:rPr>
              <a:t>pakėlimais</a:t>
            </a:r>
            <a:r>
              <a:rPr lang="lt-LT" sz="1600" dirty="0">
                <a:solidFill>
                  <a:srgbClr val="000000"/>
                </a:solidFill>
                <a:effectLst/>
                <a:latin typeface="Times New Roman" panose="02020603050405020304" pitchFamily="18" charset="0"/>
                <a:ea typeface="Times New Roman" panose="02020603050405020304" pitchFamily="18" charset="0"/>
              </a:rPr>
              <a:t>).</a:t>
            </a:r>
            <a:r>
              <a:rPr lang="lt-LT" sz="1600" dirty="0">
                <a:effectLst/>
                <a:latin typeface="Times New Roman" panose="02020603050405020304" pitchFamily="18" charset="0"/>
                <a:ea typeface="Times New Roman" panose="02020603050405020304" pitchFamily="18" charset="0"/>
              </a:rPr>
              <a:t> Kostiumai ir muzika privalo atitikti šokėjų amžiaus kategoriją (</a:t>
            </a:r>
            <a:r>
              <a:rPr lang="en-LT" sz="1600" dirty="0">
                <a:solidFill>
                  <a:srgbClr val="000000"/>
                </a:solidFill>
                <a:effectLst/>
                <a:latin typeface="Times New Roman" panose="02020603050405020304" pitchFamily="18" charset="0"/>
                <a:ea typeface="Times New Roman" panose="02020603050405020304" pitchFamily="18" charset="0"/>
              </a:rPr>
              <a:t>cenzūruotas muzikos tekstas, saikingas kūno apnuoginimas). </a:t>
            </a:r>
            <a:endParaRPr lang="en-LT" sz="1600" dirty="0">
              <a:effectLst/>
              <a:latin typeface="Times New Roman" panose="02020603050405020304" pitchFamily="18" charset="0"/>
              <a:ea typeface="Times New Roman" panose="02020603050405020304" pitchFamily="18" charset="0"/>
            </a:endParaRPr>
          </a:p>
          <a:p>
            <a:endParaRPr lang="en-LT" sz="1600" dirty="0"/>
          </a:p>
        </p:txBody>
      </p:sp>
    </p:spTree>
    <p:extLst>
      <p:ext uri="{BB962C8B-B14F-4D97-AF65-F5344CB8AC3E}">
        <p14:creationId xmlns:p14="http://schemas.microsoft.com/office/powerpoint/2010/main" val="3671074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269C6-F67B-D54F-A1D7-C8D440805885}"/>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Modern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and</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Contemporary</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 Šiuolaikinis šokis</a:t>
            </a:r>
            <a:endParaRPr lang="en-LT" sz="2800" dirty="0"/>
          </a:p>
        </p:txBody>
      </p:sp>
      <p:sp>
        <p:nvSpPr>
          <p:cNvPr id="3" name="Content Placeholder 2">
            <a:extLst>
              <a:ext uri="{FF2B5EF4-FFF2-40B4-BE49-F238E27FC236}">
                <a16:creationId xmlns:a16="http://schemas.microsoft.com/office/drawing/2014/main" id="{DCFCF312-2725-2643-82F6-FC256A024878}"/>
              </a:ext>
            </a:extLst>
          </p:cNvPr>
          <p:cNvSpPr>
            <a:spLocks noGrp="1"/>
          </p:cNvSpPr>
          <p:nvPr>
            <p:ph idx="1"/>
          </p:nvPr>
        </p:nvSpPr>
        <p:spPr/>
        <p:txBody>
          <a:bodyPr>
            <a:normAutofit fontScale="92500" lnSpcReduction="20000"/>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Akrobatiniai ir </a:t>
            </a:r>
            <a:r>
              <a:rPr lang="lt-LT" sz="1800" dirty="0" err="1">
                <a:effectLst/>
                <a:latin typeface="Times New Roman" panose="02020603050405020304" pitchFamily="18" charset="0"/>
                <a:ea typeface="Times New Roman" panose="02020603050405020304" pitchFamily="18" charset="0"/>
              </a:rPr>
              <a:t>gimnastiniai</a:t>
            </a:r>
            <a:r>
              <a:rPr lang="lt-LT" sz="1800" dirty="0">
                <a:effectLst/>
                <a:latin typeface="Times New Roman" panose="02020603050405020304" pitchFamily="18" charset="0"/>
                <a:ea typeface="Times New Roman" panose="02020603050405020304" pitchFamily="18" charset="0"/>
              </a:rPr>
              <a:t> judesiai leidžiami visose amžiaus kategorijose. </a:t>
            </a:r>
            <a:r>
              <a:rPr lang="en-LT" sz="1800" dirty="0">
                <a:effectLst/>
                <a:latin typeface="Times New Roman" panose="02020603050405020304" pitchFamily="18" charset="0"/>
                <a:ea typeface="Times New Roman" panose="02020603050405020304" pitchFamily="18" charset="0"/>
              </a:rPr>
              <a:t>Akrobatika apima tuos judesius, kuriuose kūnas apsiverčia aplink sagitalinę arba priekinę ašį, tok</a:t>
            </a:r>
            <a:r>
              <a:rPr lang="lt-LT" sz="1800" dirty="0" err="1">
                <a:effectLst/>
                <a:latin typeface="Times New Roman" panose="02020603050405020304" pitchFamily="18" charset="0"/>
                <a:ea typeface="Times New Roman" panose="02020603050405020304" pitchFamily="18" charset="0"/>
              </a:rPr>
              <a:t>ie</a:t>
            </a:r>
            <a:r>
              <a:rPr lang="en-LT" sz="1800" dirty="0">
                <a:effectLst/>
                <a:latin typeface="Times New Roman" panose="02020603050405020304" pitchFamily="18" charset="0"/>
                <a:ea typeface="Times New Roman" panose="02020603050405020304" pitchFamily="18" charset="0"/>
              </a:rPr>
              <a:t> kaip </a:t>
            </a:r>
            <a:r>
              <a:rPr lang="lt-LT" sz="1800" dirty="0">
                <a:effectLst/>
                <a:latin typeface="Times New Roman" panose="02020603050405020304" pitchFamily="18" charset="0"/>
                <a:ea typeface="Times New Roman" panose="02020603050405020304" pitchFamily="18" charset="0"/>
              </a:rPr>
              <a:t>apsivertimas ore </a:t>
            </a:r>
            <a:r>
              <a:rPr lang="en-LT" sz="1800" dirty="0">
                <a:effectLst/>
                <a:latin typeface="Times New Roman" panose="02020603050405020304" pitchFamily="18" charset="0"/>
                <a:ea typeface="Times New Roman" panose="02020603050405020304" pitchFamily="18" charset="0"/>
              </a:rPr>
              <a:t>ir panašios figūros. </a:t>
            </a:r>
            <a:r>
              <a:rPr lang="lt-LT" sz="1800" dirty="0">
                <a:effectLst/>
                <a:latin typeface="Times New Roman" panose="02020603050405020304" pitchFamily="18" charset="0"/>
                <a:ea typeface="Times New Roman" panose="02020603050405020304" pitchFamily="18" charset="0"/>
              </a:rPr>
              <a:t>Akrobatika ir gimnastika neturėtų dominuoti.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amžiaus kategorijose visi akrobatiniai elementai turi būti atliekami be jokio kontakto ar sąlyčio su kitu šokėju.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Pasirodymo metu leidžiama naudoti skirtingas dekoracijas ir rekvizitus, kuriuos šokėjai į sceną turi įsinešti patys.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Rekvizitai, skysčiai, batai, kostiumai ar kiti dalykai, kurie gali pasirodymo metu gadinti, išpurvinti šokių aikštelę / sceną, sukelti pavojų, negalimi naudoti. Tokių rekvizitų naudojimas draudžiamas, už jų naudojimą varžybų organizatorius gali skirti įspėjimas arba diskvalifikuoti iš varžybų.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4278248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2DDF5-532C-9845-A311-3D506D2FE3C6}"/>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Modern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and</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Contemporary</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 Šiuolaikinis šokis</a:t>
            </a:r>
            <a:endParaRPr lang="en-LT" sz="2800" dirty="0"/>
          </a:p>
        </p:txBody>
      </p:sp>
      <p:sp>
        <p:nvSpPr>
          <p:cNvPr id="3" name="Content Placeholder 2">
            <a:extLst>
              <a:ext uri="{FF2B5EF4-FFF2-40B4-BE49-F238E27FC236}">
                <a16:creationId xmlns:a16="http://schemas.microsoft.com/office/drawing/2014/main" id="{C44F7919-32EF-C448-AE99-FD2EDB434FC7}"/>
              </a:ext>
            </a:extLst>
          </p:cNvPr>
          <p:cNvSpPr>
            <a:spLocks noGrp="1"/>
          </p:cNvSpPr>
          <p:nvPr>
            <p:ph idx="1"/>
          </p:nvPr>
        </p:nvSpPr>
        <p:spPr/>
        <p:txBody>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Yra draudžiama aukšti šuoliai, kuomet dalis šokėjų laukia šokančio, o kitas šokėjas šoka nuo scenos (aukščiau nei 1 metras), triukai ant galvos, judesiai, kuomet didesnį kūno svorį kontroliuoja kitas šokėjas, stovėjimas ant puantų.</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Šokio kostiumai, apranga turėtų būti tvarkingi, estetiški, neiššaukiantys.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Vertinimas - 3 D – vertinimo sistema - vertinama technika (judesių sudėtingumas ir įvairovė, muzikalumas), kompozicija (judesių originalumas, choreografijos sudėtingumas) ir įvaizdis – TCI.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4071547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63DB3-1B4C-1E4B-8FFF-7101F2E3ACC0}"/>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 </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Modern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and</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Contemporary</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Dance</a:t>
            </a:r>
            <a:r>
              <a:rPr lang="lt-LT" sz="2800" b="1" kern="1600" dirty="0">
                <a:effectLst/>
                <a:latin typeface="Times New Roman" panose="02020603050405020304" pitchFamily="18" charset="0"/>
                <a:ea typeface="Times New Roman" panose="02020603050405020304" pitchFamily="18" charset="0"/>
              </a:rPr>
              <a:t> | Šiuolaikinis šokis</a:t>
            </a:r>
            <a:endParaRPr lang="en-LT" sz="2800" dirty="0"/>
          </a:p>
        </p:txBody>
      </p:sp>
      <p:graphicFrame>
        <p:nvGraphicFramePr>
          <p:cNvPr id="4" name="Content Placeholder 3">
            <a:extLst>
              <a:ext uri="{FF2B5EF4-FFF2-40B4-BE49-F238E27FC236}">
                <a16:creationId xmlns:a16="http://schemas.microsoft.com/office/drawing/2014/main" id="{76A40792-D7BE-3143-A249-F56E1F4B1C10}"/>
              </a:ext>
            </a:extLst>
          </p:cNvPr>
          <p:cNvGraphicFramePr>
            <a:graphicFrameLocks noGrp="1"/>
          </p:cNvGraphicFramePr>
          <p:nvPr>
            <p:ph idx="1"/>
            <p:extLst>
              <p:ext uri="{D42A27DB-BD31-4B8C-83A1-F6EECF244321}">
                <p14:modId xmlns:p14="http://schemas.microsoft.com/office/powerpoint/2010/main" val="2500087012"/>
              </p:ext>
            </p:extLst>
          </p:nvPr>
        </p:nvGraphicFramePr>
        <p:xfrm>
          <a:off x="2292824" y="2171699"/>
          <a:ext cx="7629097" cy="3587655"/>
        </p:xfrm>
        <a:graphic>
          <a:graphicData uri="http://schemas.openxmlformats.org/drawingml/2006/table">
            <a:tbl>
              <a:tblPr firstRow="1" firstCol="1" bandRow="1">
                <a:tableStyleId>{5C22544A-7EE6-4342-B048-85BDC9FD1C3A}</a:tableStyleId>
              </a:tblPr>
              <a:tblGrid>
                <a:gridCol w="2944682">
                  <a:extLst>
                    <a:ext uri="{9D8B030D-6E8A-4147-A177-3AD203B41FA5}">
                      <a16:colId xmlns:a16="http://schemas.microsoft.com/office/drawing/2014/main" val="3850096101"/>
                    </a:ext>
                  </a:extLst>
                </a:gridCol>
                <a:gridCol w="3048762">
                  <a:extLst>
                    <a:ext uri="{9D8B030D-6E8A-4147-A177-3AD203B41FA5}">
                      <a16:colId xmlns:a16="http://schemas.microsoft.com/office/drawing/2014/main" val="695245698"/>
                    </a:ext>
                  </a:extLst>
                </a:gridCol>
                <a:gridCol w="1635653">
                  <a:extLst>
                    <a:ext uri="{9D8B030D-6E8A-4147-A177-3AD203B41FA5}">
                      <a16:colId xmlns:a16="http://schemas.microsoft.com/office/drawing/2014/main" val="388130659"/>
                    </a:ext>
                  </a:extLst>
                </a:gridCol>
              </a:tblGrid>
              <a:tr h="340112">
                <a:tc>
                  <a:txBody>
                    <a:bodyPr/>
                    <a:lstStyle/>
                    <a:p>
                      <a:pPr indent="533400" algn="just">
                        <a:lnSpc>
                          <a:spcPct val="150000"/>
                        </a:lnSpc>
                      </a:pPr>
                      <a:r>
                        <a:rPr lang="lt-LT" sz="1200" kern="100">
                          <a:effectLst/>
                        </a:rPr>
                        <a:t>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Pasirodymo trukmė</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Šokėjų skaičius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45724109"/>
                  </a:ext>
                </a:extLst>
              </a:tr>
              <a:tr h="340203">
                <a:tc>
                  <a:txBody>
                    <a:bodyPr/>
                    <a:lstStyle/>
                    <a:p>
                      <a:pPr algn="just">
                        <a:lnSpc>
                          <a:spcPct val="150000"/>
                        </a:lnSpc>
                      </a:pPr>
                      <a:r>
                        <a:rPr lang="lt-LT" sz="1200" kern="100">
                          <a:effectLst/>
                        </a:rPr>
                        <a:t>SOLO MALE, SOLO FEMALE</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1:45 – 2:15 min. Muzika šokėjo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1</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4299685"/>
                  </a:ext>
                </a:extLst>
              </a:tr>
              <a:tr h="726767">
                <a:tc>
                  <a:txBody>
                    <a:bodyPr/>
                    <a:lstStyle/>
                    <a:p>
                      <a:pPr algn="just">
                        <a:lnSpc>
                          <a:spcPct val="150000"/>
                        </a:lnSpc>
                      </a:pPr>
                      <a:r>
                        <a:rPr lang="lt-LT" sz="1200" kern="100">
                          <a:effectLst/>
                        </a:rPr>
                        <a:t>DUO (female – female, male – male, female – male)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1:45 – 2:15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27802957"/>
                  </a:ext>
                </a:extLst>
              </a:tr>
              <a:tr h="340203">
                <a:tc>
                  <a:txBody>
                    <a:bodyPr/>
                    <a:lstStyle/>
                    <a:p>
                      <a:pPr algn="just">
                        <a:lnSpc>
                          <a:spcPct val="150000"/>
                        </a:lnSpc>
                      </a:pPr>
                      <a:r>
                        <a:rPr lang="lt-LT" sz="1200" kern="100">
                          <a:effectLst/>
                        </a:rPr>
                        <a:t>GROUP</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2:30</a:t>
                      </a:r>
                      <a:r>
                        <a:rPr lang="lt-LT" sz="1200" kern="100">
                          <a:effectLst/>
                        </a:rPr>
                        <a:t> – 3:00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3-7</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22044898"/>
                  </a:ext>
                </a:extLst>
              </a:tr>
              <a:tr h="1500167">
                <a:tc>
                  <a:txBody>
                    <a:bodyPr/>
                    <a:lstStyle/>
                    <a:p>
                      <a:pPr algn="just">
                        <a:lnSpc>
                          <a:spcPct val="150000"/>
                        </a:lnSpc>
                      </a:pPr>
                      <a:r>
                        <a:rPr lang="lt-LT" sz="1200" kern="100">
                          <a:effectLst/>
                        </a:rPr>
                        <a:t>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2:30</a:t>
                      </a:r>
                      <a:r>
                        <a:rPr lang="lt-LT" sz="1200" kern="100">
                          <a:effectLst/>
                        </a:rPr>
                        <a:t> – 4:00 min. </a:t>
                      </a:r>
                      <a:endParaRPr lang="en-LT" sz="1200" kern="100">
                        <a:effectLst/>
                      </a:endParaRPr>
                    </a:p>
                    <a:p>
                      <a:pPr>
                        <a:lnSpc>
                          <a:spcPct val="150000"/>
                        </a:lnSpc>
                      </a:pPr>
                      <a:r>
                        <a:rPr lang="lt-LT" sz="1200" kern="100">
                          <a:effectLst/>
                        </a:rPr>
                        <a:t>Mini kids ir children – trukmė 2:30 – 3:00 min. </a:t>
                      </a:r>
                      <a:endParaRPr lang="en-LT" sz="1200" kern="100">
                        <a:effectLst/>
                      </a:endParaRPr>
                    </a:p>
                    <a:p>
                      <a:pPr>
                        <a:lnSpc>
                          <a:spcPct val="150000"/>
                        </a:lnSpc>
                      </a:pPr>
                      <a:r>
                        <a:rPr lang="lt-LT" sz="1200" kern="100">
                          <a:effectLst/>
                        </a:rPr>
                        <a:t>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8-24</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56760846"/>
                  </a:ext>
                </a:extLst>
              </a:tr>
              <a:tr h="340203">
                <a:tc>
                  <a:txBody>
                    <a:bodyPr/>
                    <a:lstStyle/>
                    <a:p>
                      <a:pPr algn="just">
                        <a:lnSpc>
                          <a:spcPct val="150000"/>
                        </a:lnSpc>
                      </a:pPr>
                      <a:r>
                        <a:rPr lang="lt-LT" sz="1200" kern="100">
                          <a:effectLst/>
                        </a:rPr>
                        <a:t>PRODUCTION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5:00 – 8:00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25 ir 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61230115"/>
                  </a:ext>
                </a:extLst>
              </a:tr>
            </a:tbl>
          </a:graphicData>
        </a:graphic>
      </p:graphicFrame>
    </p:spTree>
    <p:extLst>
      <p:ext uri="{BB962C8B-B14F-4D97-AF65-F5344CB8AC3E}">
        <p14:creationId xmlns:p14="http://schemas.microsoft.com/office/powerpoint/2010/main" val="103751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C10EF-3CFE-DA43-AA13-B4666805017F}"/>
              </a:ext>
            </a:extLst>
          </p:cNvPr>
          <p:cNvSpPr>
            <a:spLocks noGrp="1"/>
          </p:cNvSpPr>
          <p:nvPr>
            <p:ph type="title"/>
          </p:nvPr>
        </p:nvSpPr>
        <p:spPr/>
        <p:txBody>
          <a:bodyPr>
            <a:normAutofit fontScale="90000"/>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a:effectLst/>
                <a:latin typeface="Times New Roman" panose="02020603050405020304" pitchFamily="18" charset="0"/>
                <a:ea typeface="Times New Roman" panose="02020603050405020304" pitchFamily="18" charset="0"/>
              </a:rPr>
              <a:t>PA </a:t>
            </a:r>
            <a:r>
              <a:rPr lang="lt-LT" sz="2800" b="1" kern="1600" dirty="0" err="1">
                <a:effectLst/>
                <a:latin typeface="Times New Roman" panose="02020603050405020304" pitchFamily="18" charset="0"/>
                <a:ea typeface="Times New Roman" panose="02020603050405020304" pitchFamily="18" charset="0"/>
              </a:rPr>
              <a:t>Improvisation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a:t>
            </a:r>
            <a:br>
              <a:rPr lang="en-LT" sz="1800" b="1" kern="1600" dirty="0">
                <a:effectLst/>
                <a:latin typeface="Arial" panose="020B0604020202020204" pitchFamily="34" charset="0"/>
                <a:ea typeface="Times New Roman" panose="02020603050405020304" pitchFamily="18" charset="0"/>
              </a:rPr>
            </a:br>
            <a:endParaRPr lang="en-LT" sz="2800" dirty="0"/>
          </a:p>
        </p:txBody>
      </p:sp>
      <p:sp>
        <p:nvSpPr>
          <p:cNvPr id="3" name="Content Placeholder 2">
            <a:extLst>
              <a:ext uri="{FF2B5EF4-FFF2-40B4-BE49-F238E27FC236}">
                <a16:creationId xmlns:a16="http://schemas.microsoft.com/office/drawing/2014/main" id="{66FD54EA-4E70-1F47-89A6-00A30462ECF5}"/>
              </a:ext>
            </a:extLst>
          </p:cNvPr>
          <p:cNvSpPr>
            <a:spLocks noGrp="1"/>
          </p:cNvSpPr>
          <p:nvPr>
            <p:ph idx="1"/>
          </p:nvPr>
        </p:nvSpPr>
        <p:spPr/>
        <p:txBody>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Šioje disciplinoje improvizuojama naudojant šiuolaikinio ar modernaus šokio, baleto, </a:t>
            </a:r>
            <a:r>
              <a:rPr lang="lt-LT" sz="1800" dirty="0" err="1">
                <a:effectLst/>
                <a:latin typeface="Times New Roman" panose="02020603050405020304" pitchFamily="18" charset="0"/>
                <a:ea typeface="Times New Roman" panose="02020603050405020304" pitchFamily="18" charset="0"/>
              </a:rPr>
              <a:t>jazz‘o</a:t>
            </a:r>
            <a:r>
              <a:rPr lang="lt-LT" sz="1800" dirty="0">
                <a:effectLst/>
                <a:latin typeface="Times New Roman" panose="02020603050405020304" pitchFamily="18" charset="0"/>
                <a:ea typeface="Times New Roman" panose="02020603050405020304" pitchFamily="18" charset="0"/>
              </a:rPr>
              <a:t> technikas, pagal organizatorių parinktą muziką. Dėmesys skiriamas šokėjo gebėjimui šokti pagal skirtingą muziką, techninių šokimo įgūdžių pritaikymui, kūno pajautimui, įvairių judesio kokybių paieškai, erdvės ir laiko sampratai bei išnaudojimui, savęs parodymui ir išraiškai. Vertinama šokėjo technika, muzikalumas, gebėjimas naudoti ir jungti įvairias judesio technikas.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Improvizacijos kategorijoje muzika gali būti leidžiama iš </a:t>
            </a:r>
            <a:r>
              <a:rPr lang="lt-LT" sz="1800" dirty="0" err="1">
                <a:effectLst/>
                <a:latin typeface="Times New Roman" panose="02020603050405020304" pitchFamily="18" charset="0"/>
                <a:ea typeface="Times New Roman" panose="02020603050405020304" pitchFamily="18" charset="0"/>
              </a:rPr>
              <a:t>Performing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Arts</a:t>
            </a:r>
            <a:r>
              <a:rPr lang="lt-LT" sz="1800" dirty="0">
                <a:effectLst/>
                <a:latin typeface="Times New Roman" panose="02020603050405020304" pitchFamily="18" charset="0"/>
                <a:ea typeface="Times New Roman" panose="02020603050405020304" pitchFamily="18" charset="0"/>
              </a:rPr>
              <a:t> - </a:t>
            </a:r>
            <a:r>
              <a:rPr lang="en-LT" sz="1800" dirty="0">
                <a:effectLst/>
                <a:latin typeface="Times New Roman" panose="02020603050405020304" pitchFamily="18" charset="0"/>
                <a:ea typeface="Times New Roman" panose="02020603050405020304" pitchFamily="18" charset="0"/>
              </a:rPr>
              <a:t>scenos menų kategorij</a:t>
            </a:r>
            <a:r>
              <a:rPr lang="lt-LT" sz="1800" dirty="0" err="1">
                <a:effectLst/>
                <a:latin typeface="Times New Roman" panose="02020603050405020304" pitchFamily="18" charset="0"/>
                <a:ea typeface="Times New Roman" panose="02020603050405020304" pitchFamily="18" charset="0"/>
              </a:rPr>
              <a:t>ų</a:t>
            </a:r>
            <a:r>
              <a:rPr lang="lt-LT" sz="1800" dirty="0">
                <a:effectLst/>
                <a:latin typeface="Times New Roman" panose="02020603050405020304" pitchFamily="18" charset="0"/>
                <a:ea typeface="Times New Roman" panose="02020603050405020304" pitchFamily="18" charset="0"/>
              </a:rPr>
              <a:t>, tokių kaip </a:t>
            </a:r>
            <a:r>
              <a:rPr lang="lt-LT" sz="1800" dirty="0" err="1">
                <a:effectLst/>
                <a:latin typeface="Times New Roman" panose="02020603050405020304" pitchFamily="18" charset="0"/>
                <a:ea typeface="Times New Roman" panose="02020603050405020304" pitchFamily="18" charset="0"/>
              </a:rPr>
              <a:t>Jazz</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Contemporary</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Pop</a:t>
            </a:r>
            <a:r>
              <a:rPr lang="lt-LT" sz="1800" dirty="0">
                <a:effectLst/>
                <a:latin typeface="Times New Roman" panose="02020603050405020304" pitchFamily="18" charset="0"/>
                <a:ea typeface="Times New Roman" panose="02020603050405020304" pitchFamily="18" charset="0"/>
              </a:rPr>
              <a:t>. Kiekviename raunde muzika keičiama.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585567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8FB97-A8AE-6147-B5CD-1EEB762045B7}"/>
              </a:ext>
            </a:extLst>
          </p:cNvPr>
          <p:cNvSpPr>
            <a:spLocks noGrp="1"/>
          </p:cNvSpPr>
          <p:nvPr>
            <p:ph type="title"/>
          </p:nvPr>
        </p:nvSpPr>
        <p:spPr/>
        <p:txBody>
          <a:bodyPr>
            <a:normAutofit/>
          </a:bodyPr>
          <a:lstStyle/>
          <a:p>
            <a:r>
              <a:rPr lang="en-LT" sz="3600" dirty="0">
                <a:latin typeface="Times New Roman" panose="02020603050405020304" pitchFamily="18" charset="0"/>
                <a:cs typeface="Times New Roman" panose="02020603050405020304" pitchFamily="18" charset="0"/>
              </a:rPr>
              <a:t>APIE DANCE TEAM LT</a:t>
            </a:r>
            <a:br>
              <a:rPr lang="en-LT" sz="3600" dirty="0">
                <a:latin typeface="Times New Roman" panose="02020603050405020304" pitchFamily="18" charset="0"/>
                <a:cs typeface="Times New Roman" panose="02020603050405020304" pitchFamily="18" charset="0"/>
              </a:rPr>
            </a:br>
            <a:r>
              <a:rPr lang="en-LT" sz="3600" dirty="0">
                <a:latin typeface="Times New Roman" panose="02020603050405020304" pitchFamily="18" charset="0"/>
                <a:cs typeface="Times New Roman" panose="02020603050405020304" pitchFamily="18" charset="0"/>
              </a:rPr>
              <a:t>Lietuvos šokių asociacija</a:t>
            </a:r>
          </a:p>
        </p:txBody>
      </p:sp>
      <p:sp>
        <p:nvSpPr>
          <p:cNvPr id="3" name="Content Placeholder 2">
            <a:extLst>
              <a:ext uri="{FF2B5EF4-FFF2-40B4-BE49-F238E27FC236}">
                <a16:creationId xmlns:a16="http://schemas.microsoft.com/office/drawing/2014/main" id="{0BAA85A4-A0BF-DE4B-A8B9-971A705FDAEE}"/>
              </a:ext>
            </a:extLst>
          </p:cNvPr>
          <p:cNvSpPr>
            <a:spLocks noGrp="1"/>
          </p:cNvSpPr>
          <p:nvPr>
            <p:ph idx="1"/>
          </p:nvPr>
        </p:nvSpPr>
        <p:spPr/>
        <p:txBody>
          <a:bodyPr>
            <a:normAutofit/>
          </a:bodyPr>
          <a:lstStyle/>
          <a:p>
            <a:pPr algn="just"/>
            <a:r>
              <a:rPr lang="en-LT" sz="1800" b="1" dirty="0">
                <a:effectLst/>
                <a:latin typeface="Times New Roman" panose="02020603050405020304" pitchFamily="18" charset="0"/>
                <a:ea typeface="Times New Roman" panose="02020603050405020304" pitchFamily="18" charset="0"/>
                <a:cs typeface="Times New Roman" panose="02020603050405020304" pitchFamily="18" charset="0"/>
              </a:rPr>
              <a:t>DANCE TEAM LT</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 asociacija – ne pelno siekianti visuomeninė organizacija, propaguojanti šokio plėtojimą,</a:t>
            </a:r>
            <a:r>
              <a:rPr lang="en-LT"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populiarinimą bei vystymą. Pagrindinis asociacijos tikslas suvienyti šokių atstovus, šokėjus, klubus, studijas, mokyklas bei kitokio pobūdžio visuomenines organizacijas ir suteikti sąlygas atstovauti Lietuvą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IDO </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pasaulio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bei Europos </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čempionatuose bei sukurti galimybes būti įvertintiems, apdovanotiems Lietuvos mąstu. </a:t>
            </a:r>
          </a:p>
          <a:p>
            <a:pPr algn="just"/>
            <a:r>
              <a:rPr lang="en-LT" sz="1800" dirty="0">
                <a:latin typeface="Times New Roman" panose="02020603050405020304" pitchFamily="18" charset="0"/>
                <a:cs typeface="Times New Roman" panose="02020603050405020304" pitchFamily="18" charset="0"/>
              </a:rPr>
              <a:t>Įkurta 2022-02-23</a:t>
            </a:r>
          </a:p>
          <a:p>
            <a:pPr algn="just"/>
            <a:r>
              <a:rPr lang="en-LT" sz="1800" dirty="0">
                <a:latin typeface="Times New Roman" panose="02020603050405020304" pitchFamily="18" charset="0"/>
                <a:cs typeface="Times New Roman" panose="02020603050405020304" pitchFamily="18" charset="0"/>
              </a:rPr>
              <a:t>Steigėjai: Rytis Survila, Mantas Svirskys, Rugilė Dailidaitė, Kęstutis Baranauskas</a:t>
            </a:r>
          </a:p>
          <a:p>
            <a:pPr algn="just"/>
            <a:r>
              <a:rPr lang="en-LT" sz="1800" dirty="0">
                <a:latin typeface="Times New Roman" panose="02020603050405020304" pitchFamily="18" charset="0"/>
                <a:cs typeface="Times New Roman" panose="02020603050405020304" pitchFamily="18" charset="0"/>
              </a:rPr>
              <a:t>Prezidentas 2022-2026 m.: Rugilė Dailidaitė</a:t>
            </a:r>
          </a:p>
        </p:txBody>
      </p:sp>
    </p:spTree>
    <p:extLst>
      <p:ext uri="{BB962C8B-B14F-4D97-AF65-F5344CB8AC3E}">
        <p14:creationId xmlns:p14="http://schemas.microsoft.com/office/powerpoint/2010/main" val="425733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5CF16-2DC2-094C-AA93-C7BBB4C5F157}"/>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a:effectLst/>
                <a:latin typeface="Times New Roman" panose="02020603050405020304" pitchFamily="18" charset="0"/>
                <a:ea typeface="Times New Roman" panose="02020603050405020304" pitchFamily="18" charset="0"/>
              </a:rPr>
              <a:t>PA </a:t>
            </a:r>
            <a:r>
              <a:rPr lang="lt-LT" sz="2800" b="1" kern="1600" dirty="0" err="1">
                <a:effectLst/>
                <a:latin typeface="Times New Roman" panose="02020603050405020304" pitchFamily="18" charset="0"/>
                <a:ea typeface="Times New Roman" panose="02020603050405020304" pitchFamily="18" charset="0"/>
              </a:rPr>
              <a:t>Improvisation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a:t>
            </a:r>
            <a:endParaRPr lang="en-LT" sz="2800" dirty="0"/>
          </a:p>
        </p:txBody>
      </p:sp>
      <p:sp>
        <p:nvSpPr>
          <p:cNvPr id="3" name="Content Placeholder 2">
            <a:extLst>
              <a:ext uri="{FF2B5EF4-FFF2-40B4-BE49-F238E27FC236}">
                <a16:creationId xmlns:a16="http://schemas.microsoft.com/office/drawing/2014/main" id="{4834002D-9166-CF47-B3CF-D4DC43615AAE}"/>
              </a:ext>
            </a:extLst>
          </p:cNvPr>
          <p:cNvSpPr>
            <a:spLocks noGrp="1"/>
          </p:cNvSpPr>
          <p:nvPr>
            <p:ph idx="1"/>
          </p:nvPr>
        </p:nvSpPr>
        <p:spPr/>
        <p:txBody>
          <a:bodyPr>
            <a:noAutofit/>
          </a:bodyPr>
          <a:lstStyle/>
          <a:p>
            <a:pPr indent="457200" algn="just">
              <a:lnSpc>
                <a:spcPct val="150000"/>
              </a:lnSpc>
            </a:pPr>
            <a:r>
              <a:rPr lang="lt-LT" sz="1600" dirty="0">
                <a:effectLst/>
                <a:latin typeface="Times New Roman" panose="02020603050405020304" pitchFamily="18" charset="0"/>
                <a:ea typeface="Times New Roman" panose="02020603050405020304" pitchFamily="18" charset="0"/>
              </a:rPr>
              <a:t>Akrobatiniai judesiai leidžiami šokant mažoje grupėje (atrankose po 4, pusfinalyje po 2, finale 1). </a:t>
            </a:r>
            <a:r>
              <a:rPr lang="en-LT" sz="1600" dirty="0">
                <a:effectLst/>
                <a:latin typeface="Times New Roman" panose="02020603050405020304" pitchFamily="18" charset="0"/>
                <a:ea typeface="Times New Roman" panose="02020603050405020304" pitchFamily="18" charset="0"/>
              </a:rPr>
              <a:t>Akrobatika apima tuos judesius, kuriuose kūnas apsiverčia aplink sagitalinę arba priekinę ašį, tok</a:t>
            </a:r>
            <a:r>
              <a:rPr lang="lt-LT" sz="1600" dirty="0" err="1">
                <a:effectLst/>
                <a:latin typeface="Times New Roman" panose="02020603050405020304" pitchFamily="18" charset="0"/>
                <a:ea typeface="Times New Roman" panose="02020603050405020304" pitchFamily="18" charset="0"/>
              </a:rPr>
              <a:t>ie</a:t>
            </a:r>
            <a:r>
              <a:rPr lang="en-LT" sz="1600" dirty="0">
                <a:effectLst/>
                <a:latin typeface="Times New Roman" panose="02020603050405020304" pitchFamily="18" charset="0"/>
                <a:ea typeface="Times New Roman" panose="02020603050405020304" pitchFamily="18" charset="0"/>
              </a:rPr>
              <a:t> kaip </a:t>
            </a:r>
            <a:r>
              <a:rPr lang="lt-LT" sz="1600" dirty="0">
                <a:effectLst/>
                <a:latin typeface="Times New Roman" panose="02020603050405020304" pitchFamily="18" charset="0"/>
                <a:ea typeface="Times New Roman" panose="02020603050405020304" pitchFamily="18" charset="0"/>
              </a:rPr>
              <a:t>apsivertimas ore </a:t>
            </a:r>
            <a:r>
              <a:rPr lang="en-LT" sz="1600" dirty="0">
                <a:effectLst/>
                <a:latin typeface="Times New Roman" panose="02020603050405020304" pitchFamily="18" charset="0"/>
                <a:ea typeface="Times New Roman" panose="02020603050405020304" pitchFamily="18" charset="0"/>
              </a:rPr>
              <a:t>ir panašios figūros. </a:t>
            </a:r>
            <a:r>
              <a:rPr lang="lt-LT" sz="1600" dirty="0" err="1">
                <a:effectLst/>
                <a:latin typeface="Times New Roman" panose="02020603050405020304" pitchFamily="18" charset="0"/>
                <a:ea typeface="Times New Roman" panose="02020603050405020304" pitchFamily="18" charset="0"/>
              </a:rPr>
              <a:t>Gimnastiniai</a:t>
            </a:r>
            <a:r>
              <a:rPr lang="lt-LT" sz="1600" dirty="0">
                <a:effectLst/>
                <a:latin typeface="Times New Roman" panose="02020603050405020304" pitchFamily="18" charset="0"/>
                <a:ea typeface="Times New Roman" panose="02020603050405020304" pitchFamily="18" charset="0"/>
              </a:rPr>
              <a:t> elementai draudžiami. Mini </a:t>
            </a:r>
            <a:r>
              <a:rPr lang="lt-LT" sz="1600" dirty="0" err="1">
                <a:effectLst/>
                <a:latin typeface="Times New Roman" panose="02020603050405020304" pitchFamily="18" charset="0"/>
                <a:ea typeface="Times New Roman" panose="02020603050405020304" pitchFamily="18" charset="0"/>
              </a:rPr>
              <a:t>kids</a:t>
            </a:r>
            <a:r>
              <a:rPr lang="lt-LT" sz="1600" dirty="0">
                <a:effectLst/>
                <a:latin typeface="Times New Roman" panose="02020603050405020304" pitchFamily="18" charset="0"/>
                <a:ea typeface="Times New Roman" panose="02020603050405020304" pitchFamily="18" charset="0"/>
              </a:rPr>
              <a:t> ir </a:t>
            </a:r>
            <a:r>
              <a:rPr lang="lt-LT" sz="1600" dirty="0" err="1">
                <a:effectLst/>
                <a:latin typeface="Times New Roman" panose="02020603050405020304" pitchFamily="18" charset="0"/>
                <a:ea typeface="Times New Roman" panose="02020603050405020304" pitchFamily="18" charset="0"/>
              </a:rPr>
              <a:t>Children</a:t>
            </a:r>
            <a:r>
              <a:rPr lang="lt-LT" sz="1600" dirty="0">
                <a:effectLst/>
                <a:latin typeface="Times New Roman" panose="02020603050405020304" pitchFamily="18" charset="0"/>
                <a:ea typeface="Times New Roman" panose="02020603050405020304" pitchFamily="18" charset="0"/>
              </a:rPr>
              <a:t> amžiaus kategorijose akrobatiniai judesiai leidžiami jei bent viena kūno dalis liečia žemę.</a:t>
            </a:r>
            <a:endParaRPr lang="en-LT" sz="16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600" dirty="0">
                <a:effectLst/>
                <a:latin typeface="Times New Roman" panose="02020603050405020304" pitchFamily="18" charset="0"/>
                <a:ea typeface="Times New Roman" panose="02020603050405020304" pitchFamily="18" charset="0"/>
              </a:rPr>
              <a:t>Pasirodymo metu draudžiama naudoti dekoracijas ir rekvizitus. Šokėjų rūbas neturėtų paslėpti kūno judesių bei formos, rekomenduojama tamsi prigludusi apranga, be jokių aksesuarų, blizgučių ar kitų dekoracijų. Startinis šokėjo numeris turėtų būti pritaisytas matomoje vietoje priekyje. Šokama basomis, su kojinėmis arba džiaziniais bateliais.</a:t>
            </a:r>
            <a:endParaRPr lang="en-LT" sz="16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600" dirty="0">
                <a:effectLst/>
                <a:latin typeface="Times New Roman" panose="02020603050405020304" pitchFamily="18" charset="0"/>
                <a:ea typeface="Times New Roman" panose="02020603050405020304" pitchFamily="18" charset="0"/>
              </a:rPr>
              <a:t>Mini </a:t>
            </a:r>
            <a:r>
              <a:rPr lang="lt-LT" sz="1600" dirty="0" err="1">
                <a:effectLst/>
                <a:latin typeface="Times New Roman" panose="02020603050405020304" pitchFamily="18" charset="0"/>
                <a:ea typeface="Times New Roman" panose="02020603050405020304" pitchFamily="18" charset="0"/>
              </a:rPr>
              <a:t>kids</a:t>
            </a:r>
            <a:r>
              <a:rPr lang="lt-LT" sz="1600" dirty="0">
                <a:effectLst/>
                <a:latin typeface="Times New Roman" panose="02020603050405020304" pitchFamily="18" charset="0"/>
                <a:ea typeface="Times New Roman" panose="02020603050405020304" pitchFamily="18" charset="0"/>
              </a:rPr>
              <a:t> ir </a:t>
            </a:r>
            <a:r>
              <a:rPr lang="lt-LT" sz="1600" dirty="0" err="1">
                <a:effectLst/>
                <a:latin typeface="Times New Roman" panose="02020603050405020304" pitchFamily="18" charset="0"/>
                <a:ea typeface="Times New Roman" panose="02020603050405020304" pitchFamily="18" charset="0"/>
              </a:rPr>
              <a:t>Children</a:t>
            </a:r>
            <a:r>
              <a:rPr lang="lt-LT" sz="1600" dirty="0">
                <a:effectLst/>
                <a:latin typeface="Times New Roman" panose="02020603050405020304" pitchFamily="18" charset="0"/>
                <a:ea typeface="Times New Roman" panose="02020603050405020304" pitchFamily="18" charset="0"/>
              </a:rPr>
              <a:t> kategorijoje draudžiami elementai susiję su stovėjimu ant galvos, puantų technika. </a:t>
            </a:r>
            <a:endParaRPr lang="en-LT"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28158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C60D9-927B-AB4A-A3DF-7C55EEB427AE}"/>
              </a:ext>
            </a:extLst>
          </p:cNvPr>
          <p:cNvSpPr>
            <a:spLocks noGrp="1"/>
          </p:cNvSpPr>
          <p:nvPr>
            <p:ph type="title"/>
          </p:nvPr>
        </p:nvSpPr>
        <p:spPr/>
        <p:txBody>
          <a:bodyPr>
            <a:normAutofit/>
          </a:bodyPr>
          <a:lstStyle/>
          <a:p>
            <a:r>
              <a:rPr lang="lt-LT" sz="2800" b="1" kern="1600" dirty="0">
                <a:effectLst/>
                <a:latin typeface="Times New Roman" panose="02020603050405020304" pitchFamily="18" charset="0"/>
                <a:ea typeface="Times New Roman" panose="02020603050405020304" pitchFamily="18" charset="0"/>
              </a:rPr>
              <a:t>IDO scenos menų kategorijos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disciplines</a:t>
            </a:r>
            <a:r>
              <a:rPr lang="lt-LT" sz="2800" b="1" kern="1600" dirty="0">
                <a:effectLst/>
                <a:latin typeface="Times New Roman" panose="02020603050405020304" pitchFamily="18" charset="0"/>
                <a:ea typeface="Times New Roman" panose="02020603050405020304" pitchFamily="18" charset="0"/>
              </a:rPr>
              <a:t>)</a:t>
            </a:r>
            <a:br>
              <a:rPr lang="lt-LT" sz="2800" b="1" kern="1600" dirty="0">
                <a:effectLst/>
                <a:latin typeface="Times New Roman" panose="02020603050405020304" pitchFamily="18" charset="0"/>
                <a:ea typeface="Times New Roman" panose="02020603050405020304" pitchFamily="18" charset="0"/>
              </a:rPr>
            </a:br>
            <a:br>
              <a:rPr lang="lt-LT" sz="2800" b="1" kern="1600" dirty="0">
                <a:effectLst/>
                <a:latin typeface="Times New Roman" panose="02020603050405020304" pitchFamily="18" charset="0"/>
                <a:ea typeface="Times New Roman" panose="02020603050405020304" pitchFamily="18" charset="0"/>
              </a:rPr>
            </a:br>
            <a:r>
              <a:rPr lang="lt-LT" sz="2800" b="1" kern="1600" dirty="0">
                <a:effectLst/>
                <a:latin typeface="Times New Roman" panose="02020603050405020304" pitchFamily="18" charset="0"/>
                <a:ea typeface="Times New Roman" panose="02020603050405020304" pitchFamily="18" charset="0"/>
              </a:rPr>
              <a:t>PA </a:t>
            </a:r>
            <a:r>
              <a:rPr lang="lt-LT" sz="2800" b="1" kern="1600" dirty="0" err="1">
                <a:effectLst/>
                <a:latin typeface="Times New Roman" panose="02020603050405020304" pitchFamily="18" charset="0"/>
                <a:ea typeface="Times New Roman" panose="02020603050405020304" pitchFamily="18" charset="0"/>
              </a:rPr>
              <a:t>Improvisation</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performing</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arts</a:t>
            </a:r>
            <a:r>
              <a:rPr lang="lt-LT" sz="2800" b="1" kern="1600" dirty="0">
                <a:effectLst/>
                <a:latin typeface="Times New Roman" panose="02020603050405020304" pitchFamily="18" charset="0"/>
                <a:ea typeface="Times New Roman" panose="02020603050405020304" pitchFamily="18" charset="0"/>
              </a:rPr>
              <a:t>)</a:t>
            </a:r>
            <a:endParaRPr lang="en-LT" sz="2800" dirty="0"/>
          </a:p>
        </p:txBody>
      </p:sp>
      <p:sp>
        <p:nvSpPr>
          <p:cNvPr id="3" name="Content Placeholder 2">
            <a:extLst>
              <a:ext uri="{FF2B5EF4-FFF2-40B4-BE49-F238E27FC236}">
                <a16:creationId xmlns:a16="http://schemas.microsoft.com/office/drawing/2014/main" id="{9BA676EB-A7DF-744C-A9F2-06F54E6D788A}"/>
              </a:ext>
            </a:extLst>
          </p:cNvPr>
          <p:cNvSpPr>
            <a:spLocks noGrp="1"/>
          </p:cNvSpPr>
          <p:nvPr>
            <p:ph idx="1"/>
          </p:nvPr>
        </p:nvSpPr>
        <p:spPr/>
        <p:txBody>
          <a:bodyPr/>
          <a:lstStyle/>
          <a:p>
            <a:pPr marL="0" indent="0">
              <a:buNone/>
            </a:pPr>
            <a:r>
              <a:rPr lang="en-LT" dirty="0"/>
              <a:t>AMŽIAUS KATEGORIJOS: </a:t>
            </a:r>
          </a:p>
          <a:p>
            <a:r>
              <a:rPr lang="en-LT" dirty="0"/>
              <a:t>MINI KIDS – 7 m. ir mažiau </a:t>
            </a:r>
            <a:r>
              <a:rPr lang="lt-LT" sz="1800" b="1" u="sng" dirty="0">
                <a:solidFill>
                  <a:srgbClr val="FF0000"/>
                </a:solidFill>
                <a:effectLst/>
                <a:latin typeface="Times New Roman" panose="02020603050405020304" pitchFamily="18" charset="0"/>
                <a:ea typeface="Times New Roman" panose="02020603050405020304" pitchFamily="18" charset="0"/>
              </a:rPr>
              <a:t>(8m. ir mažiau nuo 2026m.)</a:t>
            </a:r>
            <a:r>
              <a:rPr lang="en-LT" u="sng" dirty="0">
                <a:effectLst/>
              </a:rPr>
              <a:t> </a:t>
            </a:r>
            <a:endParaRPr lang="en-LT" u="sng" dirty="0"/>
          </a:p>
          <a:p>
            <a:r>
              <a:rPr lang="en-LT" dirty="0"/>
              <a:t>CHILDREN – 12 m. ir mažiau</a:t>
            </a:r>
          </a:p>
          <a:p>
            <a:r>
              <a:rPr lang="en-LT" dirty="0"/>
              <a:t>JUNIOR – 13-16 m. </a:t>
            </a:r>
          </a:p>
          <a:p>
            <a:r>
              <a:rPr lang="en-LT" dirty="0"/>
              <a:t>ADULT – 17 m. ir daugiau </a:t>
            </a:r>
          </a:p>
          <a:p>
            <a:pPr marL="0" indent="0">
              <a:buNone/>
            </a:pPr>
            <a:r>
              <a:rPr lang="en-LT" dirty="0"/>
              <a:t>ŠOKIMO KATEGORIJOS:</a:t>
            </a:r>
          </a:p>
          <a:p>
            <a:r>
              <a:rPr lang="en-LT" dirty="0"/>
              <a:t>SOLO (1)</a:t>
            </a:r>
          </a:p>
          <a:p>
            <a:pPr marL="0" indent="0">
              <a:buNone/>
            </a:pPr>
            <a:r>
              <a:rPr lang="en-LT" dirty="0"/>
              <a:t>trukmė 1:00 min., muzika organizatorių</a:t>
            </a:r>
          </a:p>
          <a:p>
            <a:endParaRPr lang="en-LT" dirty="0"/>
          </a:p>
        </p:txBody>
      </p:sp>
    </p:spTree>
    <p:extLst>
      <p:ext uri="{BB962C8B-B14F-4D97-AF65-F5344CB8AC3E}">
        <p14:creationId xmlns:p14="http://schemas.microsoft.com/office/powerpoint/2010/main" val="18686835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13203-2EF7-7345-AC5B-82448713315C}"/>
              </a:ext>
            </a:extLst>
          </p:cNvPr>
          <p:cNvSpPr>
            <a:spLocks noGrp="1"/>
          </p:cNvSpPr>
          <p:nvPr>
            <p:ph type="title"/>
          </p:nvPr>
        </p:nvSpPr>
        <p:spPr/>
        <p:txBody>
          <a:bodyPr>
            <a:normAutofit fontScale="90000"/>
          </a:bodyPr>
          <a:lstStyle/>
          <a:p>
            <a:r>
              <a:rPr lang="en-LT" sz="3100" b="1" dirty="0">
                <a:effectLst/>
                <a:latin typeface="Times New Roman" panose="02020603050405020304" pitchFamily="18" charset="0"/>
                <a:ea typeface="Times New Roman" panose="02020603050405020304" pitchFamily="18" charset="0"/>
              </a:rPr>
              <a:t>IDO gatvės šokių kategorijos (Street Dance | Urban disciplines)</a:t>
            </a:r>
            <a:br>
              <a:rPr lang="en-LT" sz="3100" dirty="0">
                <a:effectLst/>
                <a:latin typeface="Times New Roman" panose="02020603050405020304" pitchFamily="18" charset="0"/>
                <a:ea typeface="Times New Roman" panose="02020603050405020304" pitchFamily="18" charset="0"/>
              </a:rPr>
            </a:br>
            <a:br>
              <a:rPr lang="en-LT" sz="3100" dirty="0">
                <a:effectLst/>
                <a:latin typeface="Times New Roman" panose="02020603050405020304" pitchFamily="18" charset="0"/>
                <a:ea typeface="Times New Roman" panose="02020603050405020304" pitchFamily="18" charset="0"/>
              </a:rPr>
            </a:br>
            <a:r>
              <a:rPr lang="lt-LT" sz="3100" b="1" kern="1600" dirty="0" err="1">
                <a:effectLst/>
                <a:latin typeface="Times New Roman" panose="02020603050405020304" pitchFamily="18" charset="0"/>
                <a:ea typeface="Times New Roman" panose="02020603050405020304" pitchFamily="18" charset="0"/>
              </a:rPr>
              <a:t>Hip</a:t>
            </a:r>
            <a:r>
              <a:rPr lang="lt-LT" sz="3100" b="1" kern="1600" dirty="0">
                <a:effectLst/>
                <a:latin typeface="Times New Roman" panose="02020603050405020304" pitchFamily="18" charset="0"/>
                <a:ea typeface="Times New Roman" panose="02020603050405020304" pitchFamily="18" charset="0"/>
              </a:rPr>
              <a:t> </a:t>
            </a:r>
            <a:r>
              <a:rPr lang="lt-LT" sz="3100" b="1" kern="1600" dirty="0" err="1">
                <a:effectLst/>
                <a:latin typeface="Times New Roman" panose="02020603050405020304" pitchFamily="18" charset="0"/>
                <a:ea typeface="Times New Roman" panose="02020603050405020304" pitchFamily="18" charset="0"/>
              </a:rPr>
              <a:t>Hop</a:t>
            </a:r>
            <a:br>
              <a:rPr lang="en-LT" sz="1800" b="1" kern="1600" dirty="0">
                <a:effectLst/>
                <a:latin typeface="Arial" panose="020B0604020202020204" pitchFamily="34" charset="0"/>
                <a:ea typeface="Times New Roman" panose="02020603050405020304" pitchFamily="18" charset="0"/>
              </a:rPr>
            </a:br>
            <a:endParaRPr lang="en-LT" dirty="0"/>
          </a:p>
        </p:txBody>
      </p:sp>
      <p:sp>
        <p:nvSpPr>
          <p:cNvPr id="3" name="Content Placeholder 2">
            <a:extLst>
              <a:ext uri="{FF2B5EF4-FFF2-40B4-BE49-F238E27FC236}">
                <a16:creationId xmlns:a16="http://schemas.microsoft.com/office/drawing/2014/main" id="{3C240771-9407-0E40-8A58-CA83F0ADD2DF}"/>
              </a:ext>
            </a:extLst>
          </p:cNvPr>
          <p:cNvSpPr>
            <a:spLocks noGrp="1"/>
          </p:cNvSpPr>
          <p:nvPr>
            <p:ph idx="1"/>
          </p:nvPr>
        </p:nvSpPr>
        <p:spPr/>
        <p:txBody>
          <a:bodyPr>
            <a:normAutofit lnSpcReduction="10000"/>
          </a:bodyPr>
          <a:lstStyle/>
          <a:p>
            <a:pPr indent="457200" algn="just">
              <a:lnSpc>
                <a:spcPct val="150000"/>
              </a:lnSpc>
            </a:pPr>
            <a:r>
              <a:rPr lang="lt-LT" sz="1800" dirty="0" err="1">
                <a:effectLst/>
                <a:latin typeface="Times New Roman" panose="02020603050405020304" pitchFamily="18" charset="0"/>
                <a:ea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rPr>
              <a:t> kategorijos varžybų kompozicijos atliekamos naudojant </a:t>
            </a:r>
            <a:r>
              <a:rPr lang="lt-LT" sz="1800" dirty="0" err="1">
                <a:effectLst/>
                <a:latin typeface="Times New Roman" panose="02020603050405020304" pitchFamily="18" charset="0"/>
                <a:ea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rPr>
              <a:t> šokio stilių, leidžiami </a:t>
            </a:r>
            <a:r>
              <a:rPr lang="lt-LT" sz="1800" dirty="0" err="1">
                <a:effectLst/>
                <a:latin typeface="Times New Roman" panose="02020603050405020304" pitchFamily="18" charset="0"/>
                <a:ea typeface="Times New Roman" panose="02020603050405020304" pitchFamily="18" charset="0"/>
              </a:rPr>
              <a:t>House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Locking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Popping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Waacking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Vogue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Break</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Afrodance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Dancehall</a:t>
            </a:r>
            <a:r>
              <a:rPr lang="lt-LT" sz="1800" dirty="0">
                <a:effectLst/>
                <a:latin typeface="Times New Roman" panose="02020603050405020304" pitchFamily="18" charset="0"/>
                <a:ea typeface="Times New Roman" panose="02020603050405020304" pitchFamily="18" charset="0"/>
              </a:rPr>
              <a:t> stiliai, tačiau jie neturėtų dominuoti, </a:t>
            </a:r>
            <a:r>
              <a:rPr lang="lt-LT" sz="1800" dirty="0" err="1">
                <a:effectLst/>
                <a:latin typeface="Times New Roman" panose="02020603050405020304" pitchFamily="18" charset="0"/>
                <a:ea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formation</a:t>
            </a:r>
            <a:r>
              <a:rPr lang="lt-LT" sz="1800" dirty="0">
                <a:effectLst/>
                <a:latin typeface="Times New Roman" panose="02020603050405020304" pitchFamily="18" charset="0"/>
                <a:ea typeface="Times New Roman" panose="02020603050405020304" pitchFamily="18" charset="0"/>
              </a:rPr>
              <a:t> kategorijoje kito stiliaus muzikos ir choreografijos leidžiama </a:t>
            </a:r>
            <a:r>
              <a:rPr lang="lt-LT" sz="1800" dirty="0" err="1">
                <a:effectLst/>
                <a:latin typeface="Times New Roman" panose="02020603050405020304" pitchFamily="18" charset="0"/>
                <a:ea typeface="Times New Roman" panose="02020603050405020304" pitchFamily="18" charset="0"/>
              </a:rPr>
              <a:t>max</a:t>
            </a:r>
            <a:r>
              <a:rPr lang="lt-LT" sz="1800" dirty="0">
                <a:effectLst/>
                <a:latin typeface="Times New Roman" panose="02020603050405020304" pitchFamily="18" charset="0"/>
                <a:ea typeface="Times New Roman" panose="02020603050405020304" pitchFamily="18" charset="0"/>
              </a:rPr>
              <a:t> 30 </a:t>
            </a:r>
            <a:r>
              <a:rPr lang="lt-LT" sz="1800" dirty="0" err="1">
                <a:effectLst/>
                <a:latin typeface="Times New Roman" panose="02020603050405020304" pitchFamily="18" charset="0"/>
                <a:ea typeface="Times New Roman" panose="02020603050405020304" pitchFamily="18" charset="0"/>
              </a:rPr>
              <a:t>s</a:t>
            </a:r>
            <a:r>
              <a:rPr lang="lt-LT" sz="1800" dirty="0">
                <a:effectLst/>
                <a:latin typeface="Times New Roman" panose="02020603050405020304" pitchFamily="18" charset="0"/>
                <a:ea typeface="Times New Roman" panose="02020603050405020304" pitchFamily="18" charset="0"/>
              </a:rPr>
              <a:t>.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err="1">
                <a:effectLst/>
                <a:latin typeface="Times New Roman" panose="02020603050405020304" pitchFamily="18" charset="0"/>
                <a:ea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rPr>
              <a:t> </a:t>
            </a:r>
            <a:r>
              <a:rPr lang="lt-LT" sz="1800" i="1" dirty="0" err="1">
                <a:effectLst/>
                <a:latin typeface="Times New Roman" panose="02020603050405020304" pitchFamily="18" charset="0"/>
                <a:ea typeface="Times New Roman" panose="02020603050405020304" pitchFamily="18" charset="0"/>
              </a:rPr>
              <a:t>Children</a:t>
            </a:r>
            <a:r>
              <a:rPr lang="lt-LT" sz="1800" i="1"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ir</a:t>
            </a:r>
            <a:r>
              <a:rPr lang="lt-LT" sz="1800" i="1" dirty="0">
                <a:effectLst/>
                <a:latin typeface="Times New Roman" panose="02020603050405020304" pitchFamily="18" charset="0"/>
                <a:ea typeface="Times New Roman" panose="02020603050405020304" pitchFamily="18" charset="0"/>
              </a:rPr>
              <a:t> Mini </a:t>
            </a:r>
            <a:r>
              <a:rPr lang="lt-LT" sz="1800" i="1" dirty="0" err="1">
                <a:effectLst/>
                <a:latin typeface="Times New Roman" panose="02020603050405020304" pitchFamily="18" charset="0"/>
                <a:ea typeface="Times New Roman" panose="02020603050405020304" pitchFamily="18" charset="0"/>
              </a:rPr>
              <a:t>Kids</a:t>
            </a:r>
            <a:r>
              <a:rPr lang="lt-LT" sz="1800" dirty="0">
                <a:effectLst/>
                <a:latin typeface="Times New Roman" panose="02020603050405020304" pitchFamily="18" charset="0"/>
                <a:ea typeface="Times New Roman" panose="02020603050405020304" pitchFamily="18" charset="0"/>
              </a:rPr>
              <a:t> SOLO, DUO, GROUPS ir FORMATION kategorijose neleidžiami pakėlimai. Kitose amžiaus kategorijose pakėlimai ir kiti akrobatiniai triukai leidžiami, jei nėra sukeliamas pavojus paties šokėjo ar aplink esančiųjų saugumui.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Scenos dekoracijos draudžiamos visose kategorijose ir amžiaus grupėse.</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2790592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DE909-EFEB-7A49-B42E-912A658710A2}"/>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Hip</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Hop</a:t>
            </a:r>
            <a:endParaRPr lang="en-LT" sz="2800" dirty="0"/>
          </a:p>
        </p:txBody>
      </p:sp>
      <p:graphicFrame>
        <p:nvGraphicFramePr>
          <p:cNvPr id="4" name="Content Placeholder 3">
            <a:extLst>
              <a:ext uri="{FF2B5EF4-FFF2-40B4-BE49-F238E27FC236}">
                <a16:creationId xmlns:a16="http://schemas.microsoft.com/office/drawing/2014/main" id="{AF72F866-3D73-0747-9B65-EF99B6611518}"/>
              </a:ext>
            </a:extLst>
          </p:cNvPr>
          <p:cNvGraphicFramePr>
            <a:graphicFrameLocks noGrp="1"/>
          </p:cNvGraphicFramePr>
          <p:nvPr>
            <p:ph idx="1"/>
            <p:extLst>
              <p:ext uri="{D42A27DB-BD31-4B8C-83A1-F6EECF244321}">
                <p14:modId xmlns:p14="http://schemas.microsoft.com/office/powerpoint/2010/main" val="2907440526"/>
              </p:ext>
            </p:extLst>
          </p:nvPr>
        </p:nvGraphicFramePr>
        <p:xfrm>
          <a:off x="2702257" y="2797791"/>
          <a:ext cx="6974006" cy="2661314"/>
        </p:xfrm>
        <a:graphic>
          <a:graphicData uri="http://schemas.openxmlformats.org/drawingml/2006/table">
            <a:tbl>
              <a:tblPr firstRow="1" firstCol="1" bandRow="1">
                <a:tableStyleId>{5C22544A-7EE6-4342-B048-85BDC9FD1C3A}</a:tableStyleId>
              </a:tblPr>
              <a:tblGrid>
                <a:gridCol w="3487003">
                  <a:extLst>
                    <a:ext uri="{9D8B030D-6E8A-4147-A177-3AD203B41FA5}">
                      <a16:colId xmlns:a16="http://schemas.microsoft.com/office/drawing/2014/main" val="476337352"/>
                    </a:ext>
                  </a:extLst>
                </a:gridCol>
                <a:gridCol w="3487003">
                  <a:extLst>
                    <a:ext uri="{9D8B030D-6E8A-4147-A177-3AD203B41FA5}">
                      <a16:colId xmlns:a16="http://schemas.microsoft.com/office/drawing/2014/main" val="3006418249"/>
                    </a:ext>
                  </a:extLst>
                </a:gridCol>
              </a:tblGrid>
              <a:tr h="321608">
                <a:tc>
                  <a:txBody>
                    <a:bodyPr/>
                    <a:lstStyle/>
                    <a:p>
                      <a:pPr indent="533400" algn="just">
                        <a:lnSpc>
                          <a:spcPct val="150000"/>
                        </a:lnSpc>
                      </a:pPr>
                      <a:r>
                        <a:rPr lang="lt-LT" sz="1200" kern="100">
                          <a:effectLst/>
                        </a:rPr>
                        <a:t>Amžiaus 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lt-LT" sz="1200" kern="100">
                          <a:effectLst/>
                        </a:rPr>
                        <a:t>Amžiaus ribos: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02006257"/>
                  </a:ext>
                </a:extLst>
              </a:tr>
              <a:tr h="321694">
                <a:tc>
                  <a:txBody>
                    <a:bodyPr/>
                    <a:lstStyle/>
                    <a:p>
                      <a:pPr algn="just">
                        <a:lnSpc>
                          <a:spcPct val="150000"/>
                        </a:lnSpc>
                      </a:pPr>
                      <a:r>
                        <a:rPr lang="lt-LT" sz="1200" kern="100">
                          <a:effectLst/>
                        </a:rPr>
                        <a:t>Mini kids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7 m. ir mažiau </a:t>
                      </a:r>
                      <a:r>
                        <a:rPr lang="lt-LT" sz="1200" b="1" u="sng" kern="100" dirty="0">
                          <a:solidFill>
                            <a:srgbClr val="FF0000"/>
                          </a:solidFill>
                          <a:effectLst/>
                        </a:rPr>
                        <a:t>(8 m. ir mažiau nuo 2026 m.)</a:t>
                      </a:r>
                      <a:endParaRPr lang="en-LT" sz="1200" b="1" u="sng"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67936337"/>
                  </a:ext>
                </a:extLst>
              </a:tr>
              <a:tr h="321694">
                <a:tc>
                  <a:txBody>
                    <a:bodyPr/>
                    <a:lstStyle/>
                    <a:p>
                      <a:pPr algn="just">
                        <a:lnSpc>
                          <a:spcPct val="150000"/>
                        </a:lnSpc>
                      </a:pPr>
                      <a:r>
                        <a:rPr lang="lt-LT" sz="1200" kern="100">
                          <a:effectLst/>
                        </a:rPr>
                        <a:t>Children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12 m. ir mažiau</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98897637"/>
                  </a:ext>
                </a:extLst>
              </a:tr>
              <a:tr h="687312">
                <a:tc>
                  <a:txBody>
                    <a:bodyPr/>
                    <a:lstStyle/>
                    <a:p>
                      <a:pPr algn="just">
                        <a:lnSpc>
                          <a:spcPct val="150000"/>
                        </a:lnSpc>
                      </a:pPr>
                      <a:r>
                        <a:rPr lang="lt-LT" sz="1200" kern="100" dirty="0" err="1">
                          <a:effectLst/>
                        </a:rPr>
                        <a:t>Junior</a:t>
                      </a:r>
                      <a:r>
                        <a:rPr lang="lt-LT" sz="1200" kern="100" dirty="0">
                          <a:effectLst/>
                        </a:rPr>
                        <a:t> 1</a:t>
                      </a:r>
                      <a:endParaRPr lang="en-LT" sz="1200" kern="100" dirty="0">
                        <a:effectLst/>
                      </a:endParaRPr>
                    </a:p>
                    <a:p>
                      <a:pPr algn="just">
                        <a:lnSpc>
                          <a:spcPct val="150000"/>
                        </a:lnSpc>
                      </a:pPr>
                      <a:r>
                        <a:rPr lang="lt-LT" sz="1200" kern="100" dirty="0" err="1">
                          <a:effectLst/>
                        </a:rPr>
                        <a:t>Junior</a:t>
                      </a:r>
                      <a:r>
                        <a:rPr lang="lt-LT" sz="1200" kern="100" dirty="0">
                          <a:effectLst/>
                        </a:rPr>
                        <a:t> 2</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13-14m. (tik solo ir duo)</a:t>
                      </a:r>
                      <a:endParaRPr lang="en-LT" sz="1200" kern="100">
                        <a:effectLst/>
                      </a:endParaRPr>
                    </a:p>
                    <a:p>
                      <a:pPr>
                        <a:lnSpc>
                          <a:spcPct val="150000"/>
                        </a:lnSpc>
                      </a:pPr>
                      <a:r>
                        <a:rPr lang="lt-LT" sz="1200" kern="100">
                          <a:effectLst/>
                        </a:rPr>
                        <a:t>15-16m. (tik solo ir duo)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48924864"/>
                  </a:ext>
                </a:extLst>
              </a:tr>
              <a:tr h="321694">
                <a:tc>
                  <a:txBody>
                    <a:bodyPr/>
                    <a:lstStyle/>
                    <a:p>
                      <a:pPr algn="just">
                        <a:lnSpc>
                          <a:spcPct val="150000"/>
                        </a:lnSpc>
                      </a:pPr>
                      <a:r>
                        <a:rPr lang="lt-LT" sz="1200" kern="100">
                          <a:effectLst/>
                        </a:rPr>
                        <a:t>Junior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13-16 m. (group, 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05489497"/>
                  </a:ext>
                </a:extLst>
              </a:tr>
              <a:tr h="687312">
                <a:tc>
                  <a:txBody>
                    <a:bodyPr/>
                    <a:lstStyle/>
                    <a:p>
                      <a:pPr algn="just">
                        <a:lnSpc>
                          <a:spcPct val="150000"/>
                        </a:lnSpc>
                      </a:pPr>
                      <a:r>
                        <a:rPr lang="lt-LT" sz="1200" kern="100">
                          <a:effectLst/>
                        </a:rPr>
                        <a:t>Adult 1</a:t>
                      </a:r>
                      <a:endParaRPr lang="en-LT" sz="1200" kern="100">
                        <a:effectLst/>
                      </a:endParaRPr>
                    </a:p>
                    <a:p>
                      <a:pPr algn="just">
                        <a:lnSpc>
                          <a:spcPct val="150000"/>
                        </a:lnSpc>
                      </a:pPr>
                      <a:r>
                        <a:rPr lang="lt-LT" sz="1200" kern="100">
                          <a:effectLst/>
                        </a:rPr>
                        <a:t>Adult 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dirty="0">
                          <a:effectLst/>
                        </a:rPr>
                        <a:t>17m. </a:t>
                      </a:r>
                      <a:r>
                        <a:rPr lang="en-US" sz="1200" kern="100" dirty="0" err="1">
                          <a:effectLst/>
                        </a:rPr>
                        <a:t>ir</a:t>
                      </a:r>
                      <a:r>
                        <a:rPr lang="en-US" sz="1200" kern="100" dirty="0">
                          <a:effectLst/>
                        </a:rPr>
                        <a:t> </a:t>
                      </a:r>
                      <a:r>
                        <a:rPr lang="en-US" sz="1200" kern="100" dirty="0" err="1">
                          <a:effectLst/>
                        </a:rPr>
                        <a:t>daugiau</a:t>
                      </a:r>
                      <a:endParaRPr lang="en-LT" sz="1200" kern="100" dirty="0">
                        <a:effectLst/>
                      </a:endParaRPr>
                    </a:p>
                    <a:p>
                      <a:pPr>
                        <a:lnSpc>
                          <a:spcPct val="150000"/>
                        </a:lnSpc>
                      </a:pPr>
                      <a:r>
                        <a:rPr lang="en-US" sz="1200" kern="100" dirty="0">
                          <a:effectLst/>
                        </a:rPr>
                        <a:t>31m. </a:t>
                      </a:r>
                      <a:r>
                        <a:rPr lang="en-US" sz="1200" kern="100" dirty="0" err="1">
                          <a:effectLst/>
                        </a:rPr>
                        <a:t>ir</a:t>
                      </a:r>
                      <a:r>
                        <a:rPr lang="en-US" sz="1200" kern="100" dirty="0">
                          <a:effectLst/>
                        </a:rPr>
                        <a:t> </a:t>
                      </a:r>
                      <a:r>
                        <a:rPr lang="en-US" sz="1200" kern="100" dirty="0" err="1">
                          <a:effectLst/>
                        </a:rPr>
                        <a:t>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9875309"/>
                  </a:ext>
                </a:extLst>
              </a:tr>
            </a:tbl>
          </a:graphicData>
        </a:graphic>
      </p:graphicFrame>
      <p:sp>
        <p:nvSpPr>
          <p:cNvPr id="5" name="TextBox 4">
            <a:extLst>
              <a:ext uri="{FF2B5EF4-FFF2-40B4-BE49-F238E27FC236}">
                <a16:creationId xmlns:a16="http://schemas.microsoft.com/office/drawing/2014/main" id="{25ED91B9-4F76-1748-A723-43B79C374584}"/>
              </a:ext>
            </a:extLst>
          </p:cNvPr>
          <p:cNvSpPr txBox="1"/>
          <p:nvPr/>
        </p:nvSpPr>
        <p:spPr>
          <a:xfrm>
            <a:off x="2702256" y="5759355"/>
            <a:ext cx="6974005" cy="923330"/>
          </a:xfrm>
          <a:prstGeom prst="rect">
            <a:avLst/>
          </a:prstGeom>
          <a:noFill/>
        </p:spPr>
        <p:txBody>
          <a:bodyPr wrap="square" rtlCol="0">
            <a:spAutoFit/>
          </a:bodyPr>
          <a:lstStyle/>
          <a:p>
            <a:pPr algn="ctr"/>
            <a:r>
              <a:rPr lang="lt-LT" sz="1800" dirty="0">
                <a:solidFill>
                  <a:srgbClr val="000000"/>
                </a:solidFill>
                <a:effectLst/>
                <a:latin typeface="Times New Roman" panose="02020603050405020304" pitchFamily="18" charset="0"/>
                <a:ea typeface="Times New Roman" panose="02020603050405020304" pitchFamily="18" charset="0"/>
              </a:rPr>
              <a:t>Galioja 3-jų metų amžiaus taisyklė (adults2 negalioja). </a:t>
            </a:r>
          </a:p>
          <a:p>
            <a:pPr algn="ctr"/>
            <a:r>
              <a:rPr lang="lt-LT" sz="1800" dirty="0">
                <a:solidFill>
                  <a:srgbClr val="000000"/>
                </a:solidFill>
                <a:effectLst/>
                <a:latin typeface="Times New Roman" panose="02020603050405020304" pitchFamily="18" charset="0"/>
                <a:ea typeface="Times New Roman" panose="02020603050405020304" pitchFamily="18" charset="0"/>
              </a:rPr>
              <a:t>Vyresni šokėjai negali šokti už jaunesnius.</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1875327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DD8B-572C-924B-A38A-4F29E5E160FF}"/>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Hip</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Hop</a:t>
            </a:r>
            <a:endParaRPr lang="en-LT" sz="2800" dirty="0"/>
          </a:p>
        </p:txBody>
      </p:sp>
      <p:graphicFrame>
        <p:nvGraphicFramePr>
          <p:cNvPr id="4" name="Content Placeholder 3">
            <a:extLst>
              <a:ext uri="{FF2B5EF4-FFF2-40B4-BE49-F238E27FC236}">
                <a16:creationId xmlns:a16="http://schemas.microsoft.com/office/drawing/2014/main" id="{C751DF5B-1A73-E84B-99B2-EC4FA523114E}"/>
              </a:ext>
            </a:extLst>
          </p:cNvPr>
          <p:cNvGraphicFramePr>
            <a:graphicFrameLocks noGrp="1"/>
          </p:cNvGraphicFramePr>
          <p:nvPr>
            <p:ph idx="1"/>
            <p:extLst>
              <p:ext uri="{D42A27DB-BD31-4B8C-83A1-F6EECF244321}">
                <p14:modId xmlns:p14="http://schemas.microsoft.com/office/powerpoint/2010/main" val="3498478826"/>
              </p:ext>
            </p:extLst>
          </p:nvPr>
        </p:nvGraphicFramePr>
        <p:xfrm>
          <a:off x="2620371" y="2770496"/>
          <a:ext cx="7096836" cy="2729550"/>
        </p:xfrm>
        <a:graphic>
          <a:graphicData uri="http://schemas.openxmlformats.org/drawingml/2006/table">
            <a:tbl>
              <a:tblPr firstRow="1" firstCol="1" bandRow="1">
                <a:tableStyleId>{5C22544A-7EE6-4342-B048-85BDC9FD1C3A}</a:tableStyleId>
              </a:tblPr>
              <a:tblGrid>
                <a:gridCol w="2739240">
                  <a:extLst>
                    <a:ext uri="{9D8B030D-6E8A-4147-A177-3AD203B41FA5}">
                      <a16:colId xmlns:a16="http://schemas.microsoft.com/office/drawing/2014/main" val="2225129316"/>
                    </a:ext>
                  </a:extLst>
                </a:gridCol>
                <a:gridCol w="2836058">
                  <a:extLst>
                    <a:ext uri="{9D8B030D-6E8A-4147-A177-3AD203B41FA5}">
                      <a16:colId xmlns:a16="http://schemas.microsoft.com/office/drawing/2014/main" val="1092810480"/>
                    </a:ext>
                  </a:extLst>
                </a:gridCol>
                <a:gridCol w="1521538">
                  <a:extLst>
                    <a:ext uri="{9D8B030D-6E8A-4147-A177-3AD203B41FA5}">
                      <a16:colId xmlns:a16="http://schemas.microsoft.com/office/drawing/2014/main" val="2820065813"/>
                    </a:ext>
                  </a:extLst>
                </a:gridCol>
              </a:tblGrid>
              <a:tr h="545794">
                <a:tc>
                  <a:txBody>
                    <a:bodyPr/>
                    <a:lstStyle/>
                    <a:p>
                      <a:pPr indent="533400" algn="just">
                        <a:lnSpc>
                          <a:spcPct val="150000"/>
                        </a:lnSpc>
                      </a:pPr>
                      <a:r>
                        <a:rPr lang="lt-LT" sz="1200" kern="100">
                          <a:effectLst/>
                        </a:rPr>
                        <a:t>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Pasirodymo trukmė</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Šokėjų skaičius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5336387"/>
                  </a:ext>
                </a:extLst>
              </a:tr>
              <a:tr h="545939">
                <a:tc>
                  <a:txBody>
                    <a:bodyPr/>
                    <a:lstStyle/>
                    <a:p>
                      <a:pPr algn="just">
                        <a:lnSpc>
                          <a:spcPct val="150000"/>
                        </a:lnSpc>
                      </a:pPr>
                      <a:r>
                        <a:rPr lang="lt-LT" sz="1200" kern="100">
                          <a:effectLst/>
                        </a:rPr>
                        <a:t>SOLO MALE, SOLO FEMALE</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1:00 min. Muzika organizatorių.</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1</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26799654"/>
                  </a:ext>
                </a:extLst>
              </a:tr>
              <a:tr h="545939">
                <a:tc>
                  <a:txBody>
                    <a:bodyPr/>
                    <a:lstStyle/>
                    <a:p>
                      <a:pPr algn="just">
                        <a:lnSpc>
                          <a:spcPct val="150000"/>
                        </a:lnSpc>
                      </a:pPr>
                      <a:r>
                        <a:rPr lang="lt-LT" sz="1200" kern="100">
                          <a:effectLst/>
                        </a:rPr>
                        <a:t>DUO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1:00 min. Muzika organizatorių.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48543360"/>
                  </a:ext>
                </a:extLst>
              </a:tr>
              <a:tr h="545939">
                <a:tc>
                  <a:txBody>
                    <a:bodyPr/>
                    <a:lstStyle/>
                    <a:p>
                      <a:pPr algn="just">
                        <a:lnSpc>
                          <a:spcPct val="150000"/>
                        </a:lnSpc>
                      </a:pPr>
                      <a:r>
                        <a:rPr lang="lt-LT" sz="1200" kern="100">
                          <a:effectLst/>
                        </a:rPr>
                        <a:t>GROUP</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a:t>
                      </a:r>
                      <a:r>
                        <a:rPr lang="en-US" sz="1200" kern="100">
                          <a:effectLst/>
                        </a:rPr>
                        <a:t>30</a:t>
                      </a:r>
                      <a:r>
                        <a:rPr lang="lt-LT" sz="1200" kern="100">
                          <a:effectLst/>
                        </a:rPr>
                        <a:t> min. Muzika organizatorių.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3-7</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9605840"/>
                  </a:ext>
                </a:extLst>
              </a:tr>
              <a:tr h="545939">
                <a:tc>
                  <a:txBody>
                    <a:bodyPr/>
                    <a:lstStyle/>
                    <a:p>
                      <a:pPr algn="just">
                        <a:lnSpc>
                          <a:spcPct val="150000"/>
                        </a:lnSpc>
                      </a:pPr>
                      <a:r>
                        <a:rPr lang="lt-LT" sz="1200" kern="100">
                          <a:effectLst/>
                        </a:rPr>
                        <a:t>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2:30</a:t>
                      </a:r>
                      <a:r>
                        <a:rPr lang="lt-LT" sz="1200" kern="100">
                          <a:effectLst/>
                        </a:rPr>
                        <a:t> – 3:00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8-24</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12182040"/>
                  </a:ext>
                </a:extLst>
              </a:tr>
            </a:tbl>
          </a:graphicData>
        </a:graphic>
      </p:graphicFrame>
    </p:spTree>
    <p:extLst>
      <p:ext uri="{BB962C8B-B14F-4D97-AF65-F5344CB8AC3E}">
        <p14:creationId xmlns:p14="http://schemas.microsoft.com/office/powerpoint/2010/main" val="14684178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2C92B-82AF-5F41-8A17-708B1A92226C}"/>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Hip</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Hop</a:t>
            </a:r>
            <a:endParaRPr lang="en-LT" sz="2800" dirty="0"/>
          </a:p>
        </p:txBody>
      </p:sp>
      <p:sp>
        <p:nvSpPr>
          <p:cNvPr id="3" name="Content Placeholder 2">
            <a:extLst>
              <a:ext uri="{FF2B5EF4-FFF2-40B4-BE49-F238E27FC236}">
                <a16:creationId xmlns:a16="http://schemas.microsoft.com/office/drawing/2014/main" id="{EEBC682E-42EB-F046-BC2A-D1BB35B57D90}"/>
              </a:ext>
            </a:extLst>
          </p:cNvPr>
          <p:cNvSpPr>
            <a:spLocks noGrp="1"/>
          </p:cNvSpPr>
          <p:nvPr>
            <p:ph idx="1"/>
          </p:nvPr>
        </p:nvSpPr>
        <p:spPr/>
        <p:txBody>
          <a:bodyPr>
            <a:normAutofit fontScale="77500" lnSpcReduction="20000"/>
          </a:bodyPr>
          <a:lstStyle/>
          <a:p>
            <a:pPr indent="457200" algn="just">
              <a:lnSpc>
                <a:spcPct val="150000"/>
              </a:lnSpc>
            </a:pPr>
            <a:r>
              <a:rPr lang="en-LT" sz="1800" dirty="0">
                <a:effectLst/>
                <a:latin typeface="Times New Roman" panose="02020603050405020304" pitchFamily="18" charset="0"/>
                <a:ea typeface="Times New Roman" panose="02020603050405020304" pitchFamily="18" charset="0"/>
              </a:rPr>
              <a:t>Kiekviename etape solo ir duo šokėjai atlieka </a:t>
            </a:r>
            <a:r>
              <a:rPr lang="lt-LT" sz="1800" dirty="0">
                <a:effectLst/>
                <a:latin typeface="Times New Roman" panose="02020603050405020304" pitchFamily="18" charset="0"/>
                <a:ea typeface="Times New Roman" panose="02020603050405020304" pitchFamily="18" charset="0"/>
              </a:rPr>
              <a:t>du</a:t>
            </a:r>
            <a:r>
              <a:rPr lang="en-LT" sz="1800"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2-3</a:t>
            </a:r>
            <a:r>
              <a:rPr lang="en-LT" sz="1800" dirty="0">
                <a:effectLst/>
                <a:latin typeface="Times New Roman" panose="02020603050405020304" pitchFamily="18" charset="0"/>
                <a:ea typeface="Times New Roman" panose="02020603050405020304" pitchFamily="18" charset="0"/>
              </a:rPr>
              <a:t>) pasirodymus</a:t>
            </a:r>
            <a:r>
              <a:rPr lang="lt-LT" sz="1800" dirty="0">
                <a:effectLst/>
                <a:latin typeface="Times New Roman" panose="02020603050405020304" pitchFamily="18" charset="0"/>
                <a:ea typeface="Times New Roman" panose="02020603050405020304" pitchFamily="18" charset="0"/>
              </a:rPr>
              <a:t> (IDO Europos ir Pasaulio čempionatuose po </a:t>
            </a:r>
            <a:r>
              <a:rPr lang="en-US" sz="1800" dirty="0">
                <a:effectLst/>
                <a:latin typeface="Times New Roman" panose="02020603050405020304" pitchFamily="18" charset="0"/>
                <a:ea typeface="Times New Roman" panose="02020603050405020304" pitchFamily="18" charset="0"/>
              </a:rPr>
              <a:t>3)</a:t>
            </a:r>
            <a:r>
              <a:rPr lang="en-LT" sz="1800" dirty="0">
                <a:effectLst/>
                <a:latin typeface="Times New Roman" panose="02020603050405020304" pitchFamily="18" charset="0"/>
                <a:ea typeface="Times New Roman" panose="02020603050405020304" pitchFamily="18" charset="0"/>
              </a:rPr>
              <a:t>. Kiekviena kategorijos grupė pradeda pasirodymą šokdama kartu vieną minutę kiekviename etape. Šokėjų skaičius aikštelėje kiekviename etape skiriasi, priklausomai nuo etapo ir dalyvi</a:t>
            </a:r>
            <a:r>
              <a:rPr lang="lt-LT" sz="1800" dirty="0" err="1">
                <a:effectLst/>
                <a:latin typeface="Times New Roman" panose="02020603050405020304" pitchFamily="18" charset="0"/>
                <a:ea typeface="Times New Roman" panose="02020603050405020304" pitchFamily="18" charset="0"/>
              </a:rPr>
              <a:t>ų</a:t>
            </a:r>
            <a:r>
              <a:rPr lang="lt-LT" sz="1800" dirty="0">
                <a:effectLst/>
                <a:latin typeface="Times New Roman" panose="02020603050405020304" pitchFamily="18" charset="0"/>
                <a:ea typeface="Times New Roman" panose="02020603050405020304" pitchFamily="18" charset="0"/>
              </a:rPr>
              <a:t> skaičiaus.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err="1">
                <a:effectLst/>
                <a:latin typeface="Times New Roman" panose="02020603050405020304" pitchFamily="18" charset="0"/>
                <a:ea typeface="Times New Roman" panose="02020603050405020304" pitchFamily="18" charset="0"/>
              </a:rPr>
              <a:t>Duo</a:t>
            </a:r>
            <a:r>
              <a:rPr lang="lt-LT" sz="1800" dirty="0">
                <a:effectLst/>
                <a:latin typeface="Times New Roman" panose="02020603050405020304" pitchFamily="18" charset="0"/>
                <a:ea typeface="Times New Roman" panose="02020603050405020304" pitchFamily="18" charset="0"/>
              </a:rPr>
              <a:t> kategorijoje </a:t>
            </a:r>
            <a:r>
              <a:rPr lang="en-LT" sz="1800" dirty="0">
                <a:effectLst/>
                <a:latin typeface="Times New Roman" panose="02020603050405020304" pitchFamily="18" charset="0"/>
                <a:ea typeface="Times New Roman" panose="02020603050405020304" pitchFamily="18" charset="0"/>
              </a:rPr>
              <a:t>abu šokėjai turi šokti kartu, o ne tik kiekvienas sau arba </a:t>
            </a:r>
            <a:r>
              <a:rPr lang="lt-LT" sz="1800" dirty="0">
                <a:effectLst/>
                <a:latin typeface="Times New Roman" panose="02020603050405020304" pitchFamily="18" charset="0"/>
                <a:ea typeface="Times New Roman" panose="02020603050405020304" pitchFamily="18" charset="0"/>
              </a:rPr>
              <a:t>atskirai</a:t>
            </a:r>
            <a:r>
              <a:rPr lang="en-LT" sz="1800" dirty="0">
                <a:effectLst/>
                <a:latin typeface="Times New Roman" panose="02020603050405020304" pitchFamily="18" charset="0"/>
                <a:ea typeface="Times New Roman" panose="02020603050405020304" pitchFamily="18" charset="0"/>
              </a:rPr>
              <a:t>. Jų pasirodymas turi apimti sinchronizuotus </a:t>
            </a:r>
            <a:r>
              <a:rPr lang="lt-LT" sz="1800" dirty="0">
                <a:effectLst/>
                <a:latin typeface="Times New Roman" panose="02020603050405020304" pitchFamily="18" charset="0"/>
                <a:ea typeface="Times New Roman" panose="02020603050405020304" pitchFamily="18" charset="0"/>
              </a:rPr>
              <a:t>judesius</a:t>
            </a:r>
            <a:r>
              <a:rPr lang="en-LT" sz="1800" dirty="0">
                <a:effectLst/>
                <a:latin typeface="Times New Roman" panose="02020603050405020304" pitchFamily="18" charset="0"/>
                <a:ea typeface="Times New Roman" panose="02020603050405020304" pitchFamily="18" charset="0"/>
              </a:rPr>
              <a:t>, tokius kaip „Follow the Leader“, šešėlių ir veidrodžių </a:t>
            </a:r>
            <a:r>
              <a:rPr lang="lt-LT" sz="1800" dirty="0">
                <a:effectLst/>
                <a:latin typeface="Times New Roman" panose="02020603050405020304" pitchFamily="18" charset="0"/>
                <a:ea typeface="Times New Roman" panose="02020603050405020304" pitchFamily="18" charset="0"/>
              </a:rPr>
              <a:t>principą</a:t>
            </a:r>
            <a:r>
              <a:rPr lang="en-LT" sz="1800" dirty="0">
                <a:effectLst/>
                <a:latin typeface="Times New Roman" panose="02020603050405020304" pitchFamily="18" charset="0"/>
                <a:ea typeface="Times New Roman" panose="02020603050405020304" pitchFamily="18" charset="0"/>
              </a:rPr>
              <a:t>, taip pat ir šokimą </a:t>
            </a:r>
            <a:r>
              <a:rPr lang="lt-LT" sz="1800" dirty="0" err="1">
                <a:effectLst/>
                <a:latin typeface="Times New Roman" panose="02020603050405020304" pitchFamily="18" charset="0"/>
                <a:ea typeface="Times New Roman" panose="02020603050405020304" pitchFamily="18" charset="0"/>
              </a:rPr>
              <a:t>sinchronu</a:t>
            </a:r>
            <a:r>
              <a:rPr lang="lt-LT" sz="1800" dirty="0">
                <a:effectLst/>
                <a:latin typeface="Times New Roman" panose="02020603050405020304" pitchFamily="18" charset="0"/>
                <a:ea typeface="Times New Roman" panose="02020603050405020304" pitchFamily="18" charset="0"/>
              </a:rPr>
              <a:t> - kartu</a:t>
            </a:r>
            <a:r>
              <a:rPr lang="en-LT" sz="1800" dirty="0">
                <a:effectLst/>
                <a:latin typeface="Times New Roman" panose="02020603050405020304" pitchFamily="18" charset="0"/>
                <a:ea typeface="Times New Roman" panose="02020603050405020304" pitchFamily="18" charset="0"/>
              </a:rPr>
              <a:t>.</a:t>
            </a: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Group kategorijoje šokėjai šoka po vieną kartą kiekviename etape. Etapuose iki finalo grupės šoka po du, o finale šoka po vieną grupę.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Muzikos tempas </a:t>
            </a:r>
            <a:r>
              <a:rPr lang="lt-LT" sz="1800" dirty="0" err="1">
                <a:effectLst/>
                <a:latin typeface="Times New Roman" panose="02020603050405020304" pitchFamily="18" charset="0"/>
                <a:ea typeface="Times New Roman" panose="02020603050405020304" pitchFamily="18" charset="0"/>
              </a:rPr>
              <a:t>Solo</a:t>
            </a:r>
            <a:r>
              <a:rPr lang="lt-LT" sz="1800" dirty="0">
                <a:effectLst/>
                <a:latin typeface="Times New Roman" panose="02020603050405020304" pitchFamily="18" charset="0"/>
                <a:ea typeface="Times New Roman" panose="02020603050405020304" pitchFamily="18" charset="0"/>
              </a:rPr>
              <a:t>/</a:t>
            </a:r>
            <a:r>
              <a:rPr lang="lt-LT" sz="1800" dirty="0" err="1">
                <a:effectLst/>
                <a:latin typeface="Times New Roman" panose="02020603050405020304" pitchFamily="18" charset="0"/>
                <a:ea typeface="Times New Roman" panose="02020603050405020304" pitchFamily="18" charset="0"/>
              </a:rPr>
              <a:t>duo</a:t>
            </a:r>
            <a:r>
              <a:rPr lang="lt-LT" sz="1800" dirty="0">
                <a:effectLst/>
                <a:latin typeface="Times New Roman" panose="02020603050405020304" pitchFamily="18" charset="0"/>
                <a:ea typeface="Times New Roman" panose="02020603050405020304" pitchFamily="18" charset="0"/>
              </a:rPr>
              <a:t>/</a:t>
            </a:r>
            <a:r>
              <a:rPr lang="lt-LT" sz="1800" dirty="0" err="1">
                <a:effectLst/>
                <a:latin typeface="Times New Roman" panose="02020603050405020304" pitchFamily="18" charset="0"/>
                <a:ea typeface="Times New Roman" panose="02020603050405020304" pitchFamily="18" charset="0"/>
              </a:rPr>
              <a:t>group</a:t>
            </a:r>
            <a:r>
              <a:rPr lang="lt-LT" sz="1800" dirty="0">
                <a:effectLst/>
                <a:latin typeface="Times New Roman" panose="02020603050405020304" pitchFamily="18" charset="0"/>
                <a:ea typeface="Times New Roman" panose="02020603050405020304" pitchFamily="18" charset="0"/>
              </a:rPr>
              <a:t> 27-28 bars per minutę / 108-112 </a:t>
            </a:r>
            <a:r>
              <a:rPr lang="lt-LT" sz="1800" dirty="0" err="1">
                <a:effectLst/>
                <a:latin typeface="Times New Roman" panose="02020603050405020304" pitchFamily="18" charset="0"/>
                <a:ea typeface="Times New Roman" panose="02020603050405020304" pitchFamily="18" charset="0"/>
              </a:rPr>
              <a:t>beats</a:t>
            </a:r>
            <a:r>
              <a:rPr lang="lt-LT" sz="1800" dirty="0">
                <a:effectLst/>
                <a:latin typeface="Times New Roman" panose="02020603050405020304" pitchFamily="18" charset="0"/>
                <a:ea typeface="Times New Roman" panose="02020603050405020304" pitchFamily="18" charset="0"/>
              </a:rPr>
              <a:t> per minutę</a:t>
            </a:r>
          </a:p>
          <a:p>
            <a:pPr indent="457200" algn="just">
              <a:lnSpc>
                <a:spcPct val="150000"/>
              </a:lnSpc>
            </a:pPr>
            <a:r>
              <a:rPr lang="lt-LT" sz="1800" dirty="0" err="1">
                <a:effectLst/>
                <a:latin typeface="Times New Roman" panose="02020603050405020304" pitchFamily="18" charset="0"/>
                <a:ea typeface="Times New Roman" panose="02020603050405020304" pitchFamily="18" charset="0"/>
              </a:rPr>
              <a:t>Formation</a:t>
            </a:r>
            <a:r>
              <a:rPr lang="lt-LT" sz="1800" dirty="0">
                <a:effectLst/>
                <a:latin typeface="Times New Roman" panose="02020603050405020304" pitchFamily="18" charset="0"/>
                <a:ea typeface="Times New Roman" panose="02020603050405020304" pitchFamily="18" charset="0"/>
              </a:rPr>
              <a:t> kategorijoje </a:t>
            </a:r>
            <a:r>
              <a:rPr lang="lt-LT" sz="1800" dirty="0" err="1">
                <a:effectLst/>
                <a:latin typeface="Times New Roman" panose="02020603050405020304" pitchFamily="18" charset="0"/>
                <a:ea typeface="Times New Roman" panose="02020603050405020304" pitchFamily="18" charset="0"/>
              </a:rPr>
              <a:t>k</a:t>
            </a:r>
            <a:r>
              <a:rPr lang="en-LT" sz="1800" dirty="0">
                <a:effectLst/>
                <a:latin typeface="Times New Roman" panose="02020603050405020304" pitchFamily="18" charset="0"/>
                <a:ea typeface="Times New Roman" panose="02020603050405020304" pitchFamily="18" charset="0"/>
              </a:rPr>
              <a:t>iekviena </a:t>
            </a:r>
            <a:r>
              <a:rPr lang="lt-LT" sz="1800" dirty="0">
                <a:effectLst/>
                <a:latin typeface="Times New Roman" panose="02020603050405020304" pitchFamily="18" charset="0"/>
                <a:ea typeface="Times New Roman" panose="02020603050405020304" pitchFamily="18" charset="0"/>
              </a:rPr>
              <a:t>komanda</a:t>
            </a:r>
            <a:r>
              <a:rPr lang="en-LT" sz="1800" dirty="0">
                <a:effectLst/>
                <a:latin typeface="Times New Roman" panose="02020603050405020304" pitchFamily="18" charset="0"/>
                <a:ea typeface="Times New Roman" panose="02020603050405020304" pitchFamily="18" charset="0"/>
              </a:rPr>
              <a:t> atlieka pasirodymą</a:t>
            </a:r>
            <a:r>
              <a:rPr lang="lt-LT" sz="1800" dirty="0">
                <a:effectLst/>
                <a:latin typeface="Times New Roman" panose="02020603050405020304" pitchFamily="18" charset="0"/>
                <a:ea typeface="Times New Roman" panose="02020603050405020304" pitchFamily="18" charset="0"/>
              </a:rPr>
              <a:t> atskirai su savo muzika. </a:t>
            </a:r>
            <a:endParaRPr lang="en-LT" sz="1800" dirty="0">
              <a:effectLst/>
              <a:latin typeface="Times New Roman" panose="02020603050405020304" pitchFamily="18" charset="0"/>
              <a:ea typeface="Times New Roman" panose="02020603050405020304" pitchFamily="18" charset="0"/>
            </a:endParaRPr>
          </a:p>
          <a:p>
            <a:pPr marL="457200" algn="just"/>
            <a:endParaRPr lang="en-LT"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655503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D3B5E-E057-724F-93F8-7548CD3AB962}"/>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Hip</a:t>
            </a:r>
            <a:r>
              <a:rPr lang="lt-LT" sz="2800" b="1" kern="1600" dirty="0">
                <a:effectLst/>
                <a:latin typeface="Times New Roman" panose="02020603050405020304" pitchFamily="18" charset="0"/>
                <a:ea typeface="Times New Roman" panose="02020603050405020304" pitchFamily="18" charset="0"/>
              </a:rPr>
              <a:t> </a:t>
            </a:r>
            <a:r>
              <a:rPr lang="lt-LT" sz="2800" b="1" kern="1600" dirty="0" err="1">
                <a:effectLst/>
                <a:latin typeface="Times New Roman" panose="02020603050405020304" pitchFamily="18" charset="0"/>
                <a:ea typeface="Times New Roman" panose="02020603050405020304" pitchFamily="18" charset="0"/>
              </a:rPr>
              <a:t>Hop</a:t>
            </a:r>
            <a:endParaRPr lang="en-LT" sz="2800" dirty="0"/>
          </a:p>
        </p:txBody>
      </p:sp>
      <p:sp>
        <p:nvSpPr>
          <p:cNvPr id="3" name="Content Placeholder 2">
            <a:extLst>
              <a:ext uri="{FF2B5EF4-FFF2-40B4-BE49-F238E27FC236}">
                <a16:creationId xmlns:a16="http://schemas.microsoft.com/office/drawing/2014/main" id="{1F9A6C06-BAA7-5847-A066-16810E3E44B6}"/>
              </a:ext>
            </a:extLst>
          </p:cNvPr>
          <p:cNvSpPr>
            <a:spLocks noGrp="1"/>
          </p:cNvSpPr>
          <p:nvPr>
            <p:ph idx="1"/>
          </p:nvPr>
        </p:nvSpPr>
        <p:spPr/>
        <p:txBody>
          <a:bodyPr>
            <a:normAutofit lnSpcReduction="10000"/>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Akrobatiniai elementai leidžiami visose amžiaus kategorijose, jei bent viena kūno dalis liečia žemę. </a:t>
            </a:r>
            <a:r>
              <a:rPr lang="en-LT" sz="1800" dirty="0">
                <a:effectLst/>
                <a:latin typeface="Times New Roman" panose="02020603050405020304" pitchFamily="18" charset="0"/>
                <a:ea typeface="Times New Roman" panose="02020603050405020304" pitchFamily="18" charset="0"/>
              </a:rPr>
              <a:t>Akrobatika apima tuos judesius, kuriuose kūnas apsiverčia aplink sagitalinę arba priekinę ašį, tok</a:t>
            </a:r>
            <a:r>
              <a:rPr lang="lt-LT" sz="1800" dirty="0" err="1">
                <a:effectLst/>
                <a:latin typeface="Times New Roman" panose="02020603050405020304" pitchFamily="18" charset="0"/>
                <a:ea typeface="Times New Roman" panose="02020603050405020304" pitchFamily="18" charset="0"/>
              </a:rPr>
              <a:t>ie</a:t>
            </a:r>
            <a:r>
              <a:rPr lang="en-LT" sz="1800" dirty="0">
                <a:effectLst/>
                <a:latin typeface="Times New Roman" panose="02020603050405020304" pitchFamily="18" charset="0"/>
                <a:ea typeface="Times New Roman" panose="02020603050405020304" pitchFamily="18" charset="0"/>
              </a:rPr>
              <a:t> kaip </a:t>
            </a:r>
            <a:r>
              <a:rPr lang="lt-LT" sz="1800" dirty="0">
                <a:effectLst/>
                <a:latin typeface="Times New Roman" panose="02020603050405020304" pitchFamily="18" charset="0"/>
                <a:ea typeface="Times New Roman" panose="02020603050405020304" pitchFamily="18" charset="0"/>
              </a:rPr>
              <a:t>apsivertimas ore </a:t>
            </a:r>
            <a:r>
              <a:rPr lang="en-LT" sz="1800" dirty="0">
                <a:effectLst/>
                <a:latin typeface="Times New Roman" panose="02020603050405020304" pitchFamily="18" charset="0"/>
                <a:ea typeface="Times New Roman" panose="02020603050405020304" pitchFamily="18" charset="0"/>
              </a:rPr>
              <a:t>ir panašios figūros. </a:t>
            </a:r>
            <a:r>
              <a:rPr lang="lt-LT" sz="1800" dirty="0">
                <a:effectLst/>
                <a:latin typeface="Times New Roman" panose="02020603050405020304" pitchFamily="18" charset="0"/>
                <a:ea typeface="Times New Roman" panose="02020603050405020304" pitchFamily="18" charset="0"/>
              </a:rPr>
              <a:t>Akrobatika neturėtų dominuoti.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ir mini </a:t>
            </a:r>
            <a:r>
              <a:rPr lang="lt-LT" sz="1800" dirty="0" err="1">
                <a:effectLst/>
                <a:latin typeface="Times New Roman" panose="02020603050405020304" pitchFamily="18" charset="0"/>
                <a:ea typeface="Times New Roman" panose="02020603050405020304" pitchFamily="18" charset="0"/>
              </a:rPr>
              <a:t>kids</a:t>
            </a:r>
            <a:r>
              <a:rPr lang="lt-LT" sz="1800" dirty="0">
                <a:effectLst/>
                <a:latin typeface="Times New Roman" panose="02020603050405020304" pitchFamily="18" charset="0"/>
                <a:ea typeface="Times New Roman" panose="02020603050405020304" pitchFamily="18" charset="0"/>
              </a:rPr>
              <a:t> amžiaus kategorijose visi akrobatiniai elementai turi būti atliekami be jokio kontakto ar sąlyčio su kitu šokėju.</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en-LT" sz="1800" dirty="0">
                <a:effectLst/>
                <a:latin typeface="Times New Roman" panose="02020603050405020304" pitchFamily="18" charset="0"/>
                <a:ea typeface="Times New Roman" panose="02020603050405020304" pitchFamily="18" charset="0"/>
              </a:rPr>
              <a:t>Pakėlimai galimi junior ir adults kategorijose. Rekvizitai </a:t>
            </a:r>
            <a:r>
              <a:rPr lang="lt-LT" sz="1800" dirty="0">
                <a:effectLst/>
                <a:latin typeface="Times New Roman" panose="02020603050405020304" pitchFamily="18" charset="0"/>
                <a:ea typeface="Times New Roman" panose="02020603050405020304" pitchFamily="18" charset="0"/>
              </a:rPr>
              <a:t>draudžiami.</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Mini </a:t>
            </a:r>
            <a:r>
              <a:rPr lang="lt-LT" sz="1800" dirty="0" err="1">
                <a:effectLst/>
                <a:latin typeface="Times New Roman" panose="02020603050405020304" pitchFamily="18" charset="0"/>
                <a:ea typeface="Times New Roman" panose="02020603050405020304" pitchFamily="18" charset="0"/>
              </a:rPr>
              <a:t>kids</a:t>
            </a:r>
            <a:r>
              <a:rPr lang="lt-LT" sz="1800" dirty="0">
                <a:effectLst/>
                <a:latin typeface="Times New Roman" panose="02020603050405020304" pitchFamily="18" charset="0"/>
                <a:ea typeface="Times New Roman" panose="02020603050405020304" pitchFamily="18" charset="0"/>
              </a:rPr>
              <a:t> ir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kategorijoje draudžiami elementai susiję su stovėjimu ant galvos, puantų technika. </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8611379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A3A77-B19B-6B43-8122-B2F893320357}"/>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Popping</a:t>
            </a:r>
            <a:br>
              <a:rPr lang="en-LT" sz="2800" b="1" kern="1600" dirty="0">
                <a:effectLst/>
                <a:latin typeface="Arial" panose="020B0604020202020204" pitchFamily="34" charset="0"/>
                <a:ea typeface="Times New Roman" panose="02020603050405020304" pitchFamily="18" charset="0"/>
              </a:rPr>
            </a:br>
            <a:endParaRPr lang="en-LT" sz="2800" dirty="0"/>
          </a:p>
        </p:txBody>
      </p:sp>
      <p:sp>
        <p:nvSpPr>
          <p:cNvPr id="3" name="Content Placeholder 2">
            <a:extLst>
              <a:ext uri="{FF2B5EF4-FFF2-40B4-BE49-F238E27FC236}">
                <a16:creationId xmlns:a16="http://schemas.microsoft.com/office/drawing/2014/main" id="{C6AF6E50-0E39-FD44-8B8C-40C3BAA71DB0}"/>
              </a:ext>
            </a:extLst>
          </p:cNvPr>
          <p:cNvSpPr>
            <a:spLocks noGrp="1"/>
          </p:cNvSpPr>
          <p:nvPr>
            <p:ph idx="1"/>
          </p:nvPr>
        </p:nvSpPr>
        <p:spPr/>
        <p:txBody>
          <a:bodyPr/>
          <a:lstStyle/>
          <a:p>
            <a:pPr indent="457200" algn="just">
              <a:lnSpc>
                <a:spcPct val="150000"/>
              </a:lnSpc>
            </a:pPr>
            <a:r>
              <a:rPr lang="lt-LT" sz="1800" dirty="0">
                <a:effectLst/>
                <a:latin typeface="Times New Roman" panose="02020603050405020304" pitchFamily="18" charset="0"/>
                <a:ea typeface="Times New Roman" panose="02020603050405020304" pitchFamily="18" charset="0"/>
              </a:rPr>
              <a:t>POPPING kategorijos varžybų kompozicijos atliekamos naudojant </a:t>
            </a:r>
            <a:r>
              <a:rPr lang="lt-LT" sz="1800" dirty="0" err="1">
                <a:effectLst/>
                <a:latin typeface="Times New Roman" panose="02020603050405020304" pitchFamily="18" charset="0"/>
                <a:ea typeface="Times New Roman" panose="02020603050405020304" pitchFamily="18" charset="0"/>
              </a:rPr>
              <a:t>Popping</a:t>
            </a:r>
            <a:r>
              <a:rPr lang="lt-LT" sz="1800" dirty="0">
                <a:effectLst/>
                <a:latin typeface="Times New Roman" panose="02020603050405020304" pitchFamily="18" charset="0"/>
                <a:ea typeface="Times New Roman" panose="02020603050405020304" pitchFamily="18" charset="0"/>
              </a:rPr>
              <a:t> šokio stiliaus technikas (</a:t>
            </a:r>
            <a:r>
              <a:rPr lang="lt-LT" sz="1800" dirty="0" err="1">
                <a:effectLst/>
                <a:latin typeface="Times New Roman" panose="02020603050405020304" pitchFamily="18" charset="0"/>
                <a:ea typeface="Times New Roman" panose="02020603050405020304" pitchFamily="18" charset="0"/>
              </a:rPr>
              <a:t>sharp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electric</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movements</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that</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flow</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into</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waves</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isolations</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robot</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pantomime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elements</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popping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animation</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electric</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shock</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walking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pupper</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ticking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locking</a:t>
            </a:r>
            <a:r>
              <a:rPr lang="lt-LT" sz="1800" dirty="0">
                <a:effectLst/>
                <a:latin typeface="Times New Roman" panose="02020603050405020304" pitchFamily="18" charset="0"/>
                <a:ea typeface="Times New Roman" panose="02020603050405020304" pitchFamily="18" charset="0"/>
              </a:rPr>
              <a:t>). Svarbu naudoti bent dvi skirtingas technikas.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Tempas – </a:t>
            </a:r>
            <a:r>
              <a:rPr lang="lt-LT" sz="1800" dirty="0" err="1">
                <a:effectLst/>
                <a:latin typeface="Times New Roman" panose="02020603050405020304" pitchFamily="18" charset="0"/>
                <a:ea typeface="Times New Roman" panose="02020603050405020304" pitchFamily="18" charset="0"/>
              </a:rPr>
              <a:t>solo</a:t>
            </a:r>
            <a:r>
              <a:rPr lang="lt-LT" sz="1800" dirty="0">
                <a:effectLst/>
                <a:latin typeface="Times New Roman" panose="02020603050405020304" pitchFamily="18" charset="0"/>
                <a:ea typeface="Times New Roman" panose="02020603050405020304" pitchFamily="18" charset="0"/>
              </a:rPr>
              <a:t> – nėra ribojimų, </a:t>
            </a:r>
            <a:r>
              <a:rPr lang="lt-LT" sz="1800" dirty="0" err="1">
                <a:effectLst/>
                <a:latin typeface="Times New Roman" panose="02020603050405020304" pitchFamily="18" charset="0"/>
                <a:ea typeface="Times New Roman" panose="02020603050405020304" pitchFamily="18" charset="0"/>
              </a:rPr>
              <a:t>duo</a:t>
            </a:r>
            <a:r>
              <a:rPr lang="lt-LT" sz="1800" dirty="0">
                <a:effectLst/>
                <a:latin typeface="Times New Roman" panose="02020603050405020304" pitchFamily="18" charset="0"/>
                <a:ea typeface="Times New Roman" panose="02020603050405020304" pitchFamily="18" charset="0"/>
              </a:rPr>
              <a:t> - 124-130 </a:t>
            </a:r>
            <a:r>
              <a:rPr lang="lt-LT" sz="1800" dirty="0" err="1">
                <a:effectLst/>
                <a:latin typeface="Times New Roman" panose="02020603050405020304" pitchFamily="18" charset="0"/>
                <a:ea typeface="Times New Roman" panose="02020603050405020304" pitchFamily="18" charset="0"/>
              </a:rPr>
              <a:t>bpm</a:t>
            </a:r>
            <a:r>
              <a:rPr lang="lt-LT" sz="1800" dirty="0">
                <a:effectLst/>
                <a:latin typeface="Times New Roman" panose="02020603050405020304" pitchFamily="18" charset="0"/>
                <a:ea typeface="Times New Roman" panose="02020603050405020304" pitchFamily="18" charset="0"/>
              </a:rPr>
              <a:t>.</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en-LT" sz="1800" dirty="0">
                <a:effectLst/>
                <a:latin typeface="Times New Roman" panose="02020603050405020304" pitchFamily="18" charset="0"/>
                <a:ea typeface="Times New Roman" panose="02020603050405020304" pitchFamily="18" charset="0"/>
              </a:rPr>
              <a:t>Pakėlimai galimi junior ir adults kategorijose. Rekvizitai negalimi, bet gali būti naudojama tam tikra atributika, kaip akiniai, kepurė ar kaukė. </a:t>
            </a:r>
          </a:p>
          <a:p>
            <a:endParaRPr lang="en-LT" dirty="0"/>
          </a:p>
        </p:txBody>
      </p:sp>
    </p:spTree>
    <p:extLst>
      <p:ext uri="{BB962C8B-B14F-4D97-AF65-F5344CB8AC3E}">
        <p14:creationId xmlns:p14="http://schemas.microsoft.com/office/powerpoint/2010/main" val="31704027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FC5A1-5959-8E40-A4F1-BE7543CD2A9A}"/>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Popping</a:t>
            </a:r>
            <a:br>
              <a:rPr lang="en-LT" sz="2800" b="1" kern="1600" dirty="0">
                <a:effectLst/>
                <a:latin typeface="Arial" panose="020B0604020202020204" pitchFamily="34" charset="0"/>
                <a:ea typeface="Times New Roman" panose="02020603050405020304" pitchFamily="18" charset="0"/>
              </a:rPr>
            </a:br>
            <a:endParaRPr lang="en-LT" sz="2800" dirty="0"/>
          </a:p>
        </p:txBody>
      </p:sp>
      <p:graphicFrame>
        <p:nvGraphicFramePr>
          <p:cNvPr id="4" name="Content Placeholder 3">
            <a:extLst>
              <a:ext uri="{FF2B5EF4-FFF2-40B4-BE49-F238E27FC236}">
                <a16:creationId xmlns:a16="http://schemas.microsoft.com/office/drawing/2014/main" id="{F69C3644-481F-9C48-8A85-4D52066F283F}"/>
              </a:ext>
            </a:extLst>
          </p:cNvPr>
          <p:cNvGraphicFramePr>
            <a:graphicFrameLocks noGrp="1"/>
          </p:cNvGraphicFramePr>
          <p:nvPr>
            <p:ph idx="1"/>
            <p:extLst>
              <p:ext uri="{D42A27DB-BD31-4B8C-83A1-F6EECF244321}">
                <p14:modId xmlns:p14="http://schemas.microsoft.com/office/powerpoint/2010/main" val="4273529065"/>
              </p:ext>
            </p:extLst>
          </p:nvPr>
        </p:nvGraphicFramePr>
        <p:xfrm>
          <a:off x="2838734" y="2743200"/>
          <a:ext cx="6632812" cy="2374710"/>
        </p:xfrm>
        <a:graphic>
          <a:graphicData uri="http://schemas.openxmlformats.org/drawingml/2006/table">
            <a:tbl>
              <a:tblPr firstRow="1" firstCol="1" bandRow="1">
                <a:tableStyleId>{5C22544A-7EE6-4342-B048-85BDC9FD1C3A}</a:tableStyleId>
              </a:tblPr>
              <a:tblGrid>
                <a:gridCol w="3316406">
                  <a:extLst>
                    <a:ext uri="{9D8B030D-6E8A-4147-A177-3AD203B41FA5}">
                      <a16:colId xmlns:a16="http://schemas.microsoft.com/office/drawing/2014/main" val="1623567585"/>
                    </a:ext>
                  </a:extLst>
                </a:gridCol>
                <a:gridCol w="3316406">
                  <a:extLst>
                    <a:ext uri="{9D8B030D-6E8A-4147-A177-3AD203B41FA5}">
                      <a16:colId xmlns:a16="http://schemas.microsoft.com/office/drawing/2014/main" val="2676025492"/>
                    </a:ext>
                  </a:extLst>
                </a:gridCol>
              </a:tblGrid>
              <a:tr h="326432">
                <a:tc>
                  <a:txBody>
                    <a:bodyPr/>
                    <a:lstStyle/>
                    <a:p>
                      <a:pPr indent="533400" algn="just">
                        <a:lnSpc>
                          <a:spcPct val="150000"/>
                        </a:lnSpc>
                      </a:pPr>
                      <a:r>
                        <a:rPr lang="lt-LT" sz="1200" kern="100">
                          <a:effectLst/>
                        </a:rPr>
                        <a:t>Amžiaus 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lt-LT" sz="1200" kern="100">
                          <a:effectLst/>
                        </a:rPr>
                        <a:t>Amžiaus ribos: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77580737"/>
                  </a:ext>
                </a:extLst>
              </a:tr>
              <a:tr h="326519">
                <a:tc>
                  <a:txBody>
                    <a:bodyPr/>
                    <a:lstStyle/>
                    <a:p>
                      <a:pPr algn="just">
                        <a:lnSpc>
                          <a:spcPct val="150000"/>
                        </a:lnSpc>
                      </a:pPr>
                      <a:r>
                        <a:rPr lang="lt-LT" sz="1200" kern="100" dirty="0">
                          <a:effectLst/>
                        </a:rPr>
                        <a:t>Mini </a:t>
                      </a:r>
                      <a:r>
                        <a:rPr lang="lt-LT" sz="1200" kern="100" dirty="0" err="1">
                          <a:effectLst/>
                        </a:rPr>
                        <a:t>kids</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7 m. ir mažiau </a:t>
                      </a:r>
                      <a:r>
                        <a:rPr lang="lt-LT" sz="1200" b="1" u="sng" kern="100" dirty="0">
                          <a:solidFill>
                            <a:srgbClr val="FF0000"/>
                          </a:solidFill>
                          <a:effectLst/>
                        </a:rPr>
                        <a:t>(8 m. ir mažiau nuo 2026 m.)</a:t>
                      </a:r>
                      <a:endParaRPr lang="en-LT" sz="1200" b="1" u="sng"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82251622"/>
                  </a:ext>
                </a:extLst>
              </a:tr>
              <a:tr h="326519">
                <a:tc>
                  <a:txBody>
                    <a:bodyPr/>
                    <a:lstStyle/>
                    <a:p>
                      <a:pPr algn="just">
                        <a:lnSpc>
                          <a:spcPct val="150000"/>
                        </a:lnSpc>
                      </a:pPr>
                      <a:r>
                        <a:rPr lang="lt-LT" sz="1200" kern="100">
                          <a:effectLst/>
                        </a:rPr>
                        <a:t>Children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12 m. ir mažiau</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671068"/>
                  </a:ext>
                </a:extLst>
              </a:tr>
              <a:tr h="697620">
                <a:tc>
                  <a:txBody>
                    <a:bodyPr/>
                    <a:lstStyle/>
                    <a:p>
                      <a:pPr algn="just">
                        <a:lnSpc>
                          <a:spcPct val="150000"/>
                        </a:lnSpc>
                      </a:pPr>
                      <a:r>
                        <a:rPr lang="lt-LT" sz="1200" kern="100" dirty="0" err="1">
                          <a:effectLst/>
                        </a:rPr>
                        <a:t>Junior</a:t>
                      </a:r>
                      <a:r>
                        <a:rPr lang="lt-LT" sz="1200" kern="100" dirty="0">
                          <a:effectLst/>
                        </a:rPr>
                        <a:t> 1</a:t>
                      </a:r>
                      <a:endParaRPr lang="en-LT" sz="1200" kern="100" dirty="0">
                        <a:effectLst/>
                      </a:endParaRPr>
                    </a:p>
                    <a:p>
                      <a:pPr algn="just">
                        <a:lnSpc>
                          <a:spcPct val="150000"/>
                        </a:lnSpc>
                      </a:pPr>
                      <a:r>
                        <a:rPr lang="lt-LT" sz="1200" kern="100" dirty="0" err="1">
                          <a:effectLst/>
                        </a:rPr>
                        <a:t>Junior</a:t>
                      </a:r>
                      <a:r>
                        <a:rPr lang="lt-LT" sz="1200" kern="100" dirty="0">
                          <a:effectLst/>
                        </a:rPr>
                        <a:t> 2</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13-14m. (tik solo ir duo)</a:t>
                      </a:r>
                      <a:endParaRPr lang="en-LT" sz="1200" kern="100">
                        <a:effectLst/>
                      </a:endParaRPr>
                    </a:p>
                    <a:p>
                      <a:pPr>
                        <a:lnSpc>
                          <a:spcPct val="150000"/>
                        </a:lnSpc>
                      </a:pPr>
                      <a:r>
                        <a:rPr lang="lt-LT" sz="1200" kern="100">
                          <a:effectLst/>
                        </a:rPr>
                        <a:t>15-16m. (tik solo ir duo)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94842840"/>
                  </a:ext>
                </a:extLst>
              </a:tr>
              <a:tr h="697620">
                <a:tc>
                  <a:txBody>
                    <a:bodyPr/>
                    <a:lstStyle/>
                    <a:p>
                      <a:pPr algn="just">
                        <a:lnSpc>
                          <a:spcPct val="150000"/>
                        </a:lnSpc>
                      </a:pPr>
                      <a:r>
                        <a:rPr lang="lt-LT" sz="1200" kern="100">
                          <a:effectLst/>
                        </a:rPr>
                        <a:t>Adult 1</a:t>
                      </a:r>
                      <a:endParaRPr lang="en-LT" sz="1200" kern="100">
                        <a:effectLst/>
                      </a:endParaRPr>
                    </a:p>
                    <a:p>
                      <a:pPr algn="just">
                        <a:lnSpc>
                          <a:spcPct val="150000"/>
                        </a:lnSpc>
                      </a:pPr>
                      <a:r>
                        <a:rPr lang="lt-LT" sz="1200" kern="100">
                          <a:effectLst/>
                        </a:rPr>
                        <a:t>Adult 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dirty="0">
                          <a:effectLst/>
                        </a:rPr>
                        <a:t>17m. </a:t>
                      </a:r>
                      <a:r>
                        <a:rPr lang="en-US" sz="1200" kern="100" dirty="0" err="1">
                          <a:effectLst/>
                        </a:rPr>
                        <a:t>ir</a:t>
                      </a:r>
                      <a:r>
                        <a:rPr lang="en-US" sz="1200" kern="100" dirty="0">
                          <a:effectLst/>
                        </a:rPr>
                        <a:t> </a:t>
                      </a:r>
                      <a:r>
                        <a:rPr lang="en-US" sz="1200" kern="100" dirty="0" err="1">
                          <a:effectLst/>
                        </a:rPr>
                        <a:t>daugiau</a:t>
                      </a:r>
                      <a:endParaRPr lang="en-LT" sz="1200" kern="100" dirty="0">
                        <a:effectLst/>
                      </a:endParaRPr>
                    </a:p>
                    <a:p>
                      <a:pPr>
                        <a:lnSpc>
                          <a:spcPct val="150000"/>
                        </a:lnSpc>
                      </a:pPr>
                      <a:r>
                        <a:rPr lang="en-US" sz="1200" kern="100" dirty="0">
                          <a:effectLst/>
                        </a:rPr>
                        <a:t>31m. </a:t>
                      </a:r>
                      <a:r>
                        <a:rPr lang="en-US" sz="1200" kern="100" dirty="0" err="1">
                          <a:effectLst/>
                        </a:rPr>
                        <a:t>ir</a:t>
                      </a:r>
                      <a:r>
                        <a:rPr lang="en-US" sz="1200" kern="100" dirty="0">
                          <a:effectLst/>
                        </a:rPr>
                        <a:t> </a:t>
                      </a:r>
                      <a:r>
                        <a:rPr lang="en-US" sz="1200" kern="100" dirty="0" err="1">
                          <a:effectLst/>
                        </a:rPr>
                        <a:t>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87860962"/>
                  </a:ext>
                </a:extLst>
              </a:tr>
            </a:tbl>
          </a:graphicData>
        </a:graphic>
      </p:graphicFrame>
      <p:sp>
        <p:nvSpPr>
          <p:cNvPr id="5" name="TextBox 4">
            <a:extLst>
              <a:ext uri="{FF2B5EF4-FFF2-40B4-BE49-F238E27FC236}">
                <a16:creationId xmlns:a16="http://schemas.microsoft.com/office/drawing/2014/main" id="{4781FB4E-1825-F349-8F69-D2186FE5DF35}"/>
              </a:ext>
            </a:extLst>
          </p:cNvPr>
          <p:cNvSpPr txBox="1"/>
          <p:nvPr/>
        </p:nvSpPr>
        <p:spPr>
          <a:xfrm>
            <a:off x="2838735" y="5689411"/>
            <a:ext cx="6632812" cy="923330"/>
          </a:xfrm>
          <a:prstGeom prst="rect">
            <a:avLst/>
          </a:prstGeom>
          <a:noFill/>
        </p:spPr>
        <p:txBody>
          <a:bodyPr wrap="square" rtlCol="0">
            <a:spAutoFit/>
          </a:bodyPr>
          <a:lstStyle/>
          <a:p>
            <a:pPr algn="ctr"/>
            <a:r>
              <a:rPr lang="lt-LT" sz="1800" dirty="0">
                <a:solidFill>
                  <a:srgbClr val="000000"/>
                </a:solidFill>
                <a:effectLst/>
                <a:latin typeface="Times New Roman" panose="02020603050405020304" pitchFamily="18" charset="0"/>
                <a:ea typeface="Times New Roman" panose="02020603050405020304" pitchFamily="18" charset="0"/>
              </a:rPr>
              <a:t>Galioja 3-jų metų amžiaus taisyklė (adults2 negalioja). </a:t>
            </a:r>
          </a:p>
          <a:p>
            <a:pPr algn="ctr"/>
            <a:r>
              <a:rPr lang="lt-LT" sz="1800" dirty="0">
                <a:solidFill>
                  <a:srgbClr val="000000"/>
                </a:solidFill>
                <a:effectLst/>
                <a:latin typeface="Times New Roman" panose="02020603050405020304" pitchFamily="18" charset="0"/>
                <a:ea typeface="Times New Roman" panose="02020603050405020304" pitchFamily="18" charset="0"/>
              </a:rPr>
              <a:t>Vyresni šokėjai negali šokti už jaunesnius.</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2690055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519D1-92C5-EF40-B770-5D49126D8851}"/>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effectLst/>
                <a:latin typeface="Times New Roman" panose="02020603050405020304" pitchFamily="18" charset="0"/>
                <a:ea typeface="Times New Roman" panose="02020603050405020304" pitchFamily="18" charset="0"/>
              </a:rPr>
              <a:t>Popping</a:t>
            </a:r>
            <a:endParaRPr lang="en-LT" sz="2800" dirty="0"/>
          </a:p>
        </p:txBody>
      </p:sp>
      <p:sp>
        <p:nvSpPr>
          <p:cNvPr id="3" name="Content Placeholder 2">
            <a:extLst>
              <a:ext uri="{FF2B5EF4-FFF2-40B4-BE49-F238E27FC236}">
                <a16:creationId xmlns:a16="http://schemas.microsoft.com/office/drawing/2014/main" id="{EB437488-433F-194A-95AB-40176DA9E6C2}"/>
              </a:ext>
            </a:extLst>
          </p:cNvPr>
          <p:cNvSpPr>
            <a:spLocks noGrp="1"/>
          </p:cNvSpPr>
          <p:nvPr>
            <p:ph idx="1"/>
          </p:nvPr>
        </p:nvSpPr>
        <p:spPr/>
        <p:txBody>
          <a:bodyPr>
            <a:normAutofit lnSpcReduction="10000"/>
          </a:bodyPr>
          <a:lstStyle/>
          <a:p>
            <a:pPr marL="0" indent="0">
              <a:buNone/>
            </a:pPr>
            <a:r>
              <a:rPr lang="en-LT" dirty="0">
                <a:latin typeface="Times New Roman" panose="02020603050405020304" pitchFamily="18" charset="0"/>
                <a:cs typeface="Times New Roman" panose="02020603050405020304" pitchFamily="18" charset="0"/>
              </a:rPr>
              <a:t>ŠOKIMO KATEGORIJOS:</a:t>
            </a:r>
          </a:p>
          <a:p>
            <a:r>
              <a:rPr lang="en-LT" dirty="0">
                <a:latin typeface="Times New Roman" panose="02020603050405020304" pitchFamily="18" charset="0"/>
                <a:cs typeface="Times New Roman" panose="02020603050405020304" pitchFamily="18" charset="0"/>
              </a:rPr>
              <a:t>SOLO MALE, SOLO FEMALE (1)</a:t>
            </a:r>
          </a:p>
          <a:p>
            <a:pPr marL="0" indent="0">
              <a:buNone/>
            </a:pPr>
            <a:r>
              <a:rPr lang="en-LT" dirty="0">
                <a:latin typeface="Times New Roman" panose="02020603050405020304" pitchFamily="18" charset="0"/>
                <a:cs typeface="Times New Roman" panose="02020603050405020304" pitchFamily="18" charset="0"/>
              </a:rPr>
              <a:t>trukmė 1:00 min., muzika organizatorių</a:t>
            </a:r>
          </a:p>
          <a:p>
            <a:r>
              <a:rPr lang="en-LT" dirty="0">
                <a:latin typeface="Times New Roman" panose="02020603050405020304" pitchFamily="18" charset="0"/>
                <a:cs typeface="Times New Roman" panose="02020603050405020304" pitchFamily="18" charset="0"/>
              </a:rPr>
              <a:t>DUO (2)</a:t>
            </a:r>
          </a:p>
          <a:p>
            <a:pPr marL="0" indent="0">
              <a:buNone/>
            </a:pPr>
            <a:r>
              <a:rPr lang="en-LT" dirty="0">
                <a:latin typeface="Times New Roman" panose="02020603050405020304" pitchFamily="18" charset="0"/>
                <a:cs typeface="Times New Roman" panose="02020603050405020304" pitchFamily="18" charset="0"/>
              </a:rPr>
              <a:t>trukmė 1:00 min., muzika organizatorių</a:t>
            </a:r>
          </a:p>
          <a:p>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Kiekviename etape solo ir duo šokėjai atlieka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du</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2-3</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 pasirodymus</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(IDO Europos ir Pasaulio čempionatuose po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LT" sz="1800" dirty="0">
                <a:effectLst/>
                <a:latin typeface="Times New Roman" panose="02020603050405020304" pitchFamily="18" charset="0"/>
                <a:ea typeface="Times New Roman" panose="02020603050405020304" pitchFamily="18" charset="0"/>
                <a:cs typeface="Times New Roman" panose="02020603050405020304" pitchFamily="18" charset="0"/>
              </a:rPr>
              <a:t>. Kiekviena kategorijos grupė pradeda pasirodymą šokdama kartu vieną minutę kiekviename etape. Šokėjų skaičius aikštelėje kiekviename etape skiriasi, priklausomai nuo etapo ir dalyvi</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ų</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skaičiaus. </a:t>
            </a:r>
          </a:p>
          <a:p>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Duo</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kategorijoje </a:t>
            </a:r>
            <a:r>
              <a:rPr lang="en-LT" sz="1800" b="1" dirty="0">
                <a:effectLst/>
                <a:latin typeface="Times New Roman" panose="02020603050405020304" pitchFamily="18" charset="0"/>
                <a:ea typeface="Times New Roman" panose="02020603050405020304" pitchFamily="18" charset="0"/>
                <a:cs typeface="Times New Roman" panose="02020603050405020304" pitchFamily="18" charset="0"/>
              </a:rPr>
              <a:t>abu šokėjai turi šokti kartu, o ne tik kiekvienas sau arba </a:t>
            </a: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atskirai</a:t>
            </a:r>
            <a:r>
              <a:rPr lang="en-LT"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L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946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BC2A7-2C27-F14A-B821-FC9E7B148502}"/>
              </a:ext>
            </a:extLst>
          </p:cNvPr>
          <p:cNvSpPr>
            <a:spLocks noGrp="1"/>
          </p:cNvSpPr>
          <p:nvPr>
            <p:ph type="title"/>
          </p:nvPr>
        </p:nvSpPr>
        <p:spPr/>
        <p:txBody>
          <a:bodyPr>
            <a:normAutofit/>
          </a:bodyPr>
          <a:lstStyle/>
          <a:p>
            <a:r>
              <a:rPr lang="en-LT" sz="3600" dirty="0">
                <a:latin typeface="Times New Roman" panose="02020603050405020304" pitchFamily="18" charset="0"/>
                <a:cs typeface="Times New Roman" panose="02020603050405020304" pitchFamily="18" charset="0"/>
              </a:rPr>
              <a:t>PROBLEMOS LIETUVOS ŠOKIŲ PASAULYJE</a:t>
            </a:r>
            <a:br>
              <a:rPr lang="en-LT" sz="3600" dirty="0">
                <a:latin typeface="Times New Roman" panose="02020603050405020304" pitchFamily="18" charset="0"/>
                <a:cs typeface="Times New Roman" panose="02020603050405020304" pitchFamily="18" charset="0"/>
              </a:rPr>
            </a:br>
            <a:endParaRPr lang="en-LT"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232541E-90BD-934F-A6D6-D39DD224BC98}"/>
              </a:ext>
            </a:extLst>
          </p:cNvPr>
          <p:cNvSpPr>
            <a:spLocks noGrp="1"/>
          </p:cNvSpPr>
          <p:nvPr>
            <p:ph idx="1"/>
          </p:nvPr>
        </p:nvSpPr>
        <p:spPr/>
        <p:txBody>
          <a:bodyPr/>
          <a:lstStyle/>
          <a:p>
            <a:r>
              <a:rPr lang="en-LT" sz="1800" dirty="0">
                <a:latin typeface="Times New Roman" panose="02020603050405020304" pitchFamily="18" charset="0"/>
                <a:cs typeface="Times New Roman" panose="02020603050405020304" pitchFamily="18" charset="0"/>
              </a:rPr>
              <a:t>Žinių stoka</a:t>
            </a:r>
          </a:p>
          <a:p>
            <a:r>
              <a:rPr lang="en-LT" sz="1800" dirty="0">
                <a:latin typeface="Times New Roman" panose="02020603050405020304" pitchFamily="18" charset="0"/>
                <a:cs typeface="Times New Roman" panose="02020603050405020304" pitchFamily="18" charset="0"/>
              </a:rPr>
              <a:t>Taisyklių nežinojimas</a:t>
            </a:r>
          </a:p>
          <a:p>
            <a:r>
              <a:rPr lang="en-LT" sz="1800" dirty="0">
                <a:latin typeface="Times New Roman" panose="02020603050405020304" pitchFamily="18" charset="0"/>
                <a:cs typeface="Times New Roman" panose="02020603050405020304" pitchFamily="18" charset="0"/>
              </a:rPr>
              <a:t>Maža populiacija</a:t>
            </a:r>
          </a:p>
          <a:p>
            <a:r>
              <a:rPr lang="en-LT" sz="1800" dirty="0">
                <a:latin typeface="Times New Roman" panose="02020603050405020304" pitchFamily="18" charset="0"/>
                <a:cs typeface="Times New Roman" panose="02020603050405020304" pitchFamily="18" charset="0"/>
              </a:rPr>
              <a:t>Finansavimo nebuvimas</a:t>
            </a:r>
          </a:p>
          <a:p>
            <a:r>
              <a:rPr lang="en-LT" sz="1800" dirty="0">
                <a:latin typeface="Times New Roman" panose="02020603050405020304" pitchFamily="18" charset="0"/>
                <a:cs typeface="Times New Roman" panose="02020603050405020304" pitchFamily="18" charset="0"/>
              </a:rPr>
              <a:t>Mokyklose įkurtų mėgėjiškų “studijų – būrelių” kiekis</a:t>
            </a:r>
          </a:p>
          <a:p>
            <a:r>
              <a:rPr lang="en-LT" sz="1800" dirty="0">
                <a:latin typeface="Times New Roman" panose="02020603050405020304" pitchFamily="18" charset="0"/>
                <a:cs typeface="Times New Roman" panose="02020603050405020304" pitchFamily="18" charset="0"/>
              </a:rPr>
              <a:t>Motyvacijos stoka</a:t>
            </a:r>
          </a:p>
          <a:p>
            <a:endParaRPr lang="en-LT" dirty="0"/>
          </a:p>
        </p:txBody>
      </p:sp>
    </p:spTree>
    <p:extLst>
      <p:ext uri="{BB962C8B-B14F-4D97-AF65-F5344CB8AC3E}">
        <p14:creationId xmlns:p14="http://schemas.microsoft.com/office/powerpoint/2010/main" val="17562296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DC39-22CC-0545-8F11-478A6A1C6D90}"/>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latin typeface="Times New Roman" panose="02020603050405020304" pitchFamily="18" charset="0"/>
                <a:ea typeface="Times New Roman" panose="02020603050405020304" pitchFamily="18" charset="0"/>
              </a:rPr>
              <a:t>Street</a:t>
            </a:r>
            <a:r>
              <a:rPr lang="lt-LT" sz="2800" b="1" kern="1600" dirty="0">
                <a:latin typeface="Times New Roman" panose="02020603050405020304" pitchFamily="18" charset="0"/>
                <a:ea typeface="Times New Roman" panose="02020603050405020304" pitchFamily="18" charset="0"/>
              </a:rPr>
              <a:t> </a:t>
            </a:r>
            <a:r>
              <a:rPr lang="lt-LT" sz="2800" b="1" kern="1600" dirty="0" err="1">
                <a:latin typeface="Times New Roman" panose="02020603050405020304" pitchFamily="18" charset="0"/>
                <a:ea typeface="Times New Roman" panose="02020603050405020304" pitchFamily="18" charset="0"/>
              </a:rPr>
              <a:t>Dance</a:t>
            </a:r>
            <a:r>
              <a:rPr lang="lt-LT" sz="2800" b="1" kern="1600" dirty="0">
                <a:latin typeface="Times New Roman" panose="02020603050405020304" pitchFamily="18" charset="0"/>
                <a:ea typeface="Times New Roman" panose="02020603050405020304" pitchFamily="18" charset="0"/>
              </a:rPr>
              <a:t> </a:t>
            </a:r>
            <a:r>
              <a:rPr lang="lt-LT" sz="2800" b="1" kern="1600" dirty="0" err="1">
                <a:latin typeface="Times New Roman" panose="02020603050405020304" pitchFamily="18" charset="0"/>
                <a:ea typeface="Times New Roman" panose="02020603050405020304" pitchFamily="18" charset="0"/>
              </a:rPr>
              <a:t>Show</a:t>
            </a:r>
            <a:endParaRPr lang="en-LT" sz="2800" dirty="0"/>
          </a:p>
        </p:txBody>
      </p:sp>
      <p:sp>
        <p:nvSpPr>
          <p:cNvPr id="3" name="Content Placeholder 2">
            <a:extLst>
              <a:ext uri="{FF2B5EF4-FFF2-40B4-BE49-F238E27FC236}">
                <a16:creationId xmlns:a16="http://schemas.microsoft.com/office/drawing/2014/main" id="{E5BA6BC1-A008-FE4A-8D65-F58D604ACED4}"/>
              </a:ext>
            </a:extLst>
          </p:cNvPr>
          <p:cNvSpPr>
            <a:spLocks noGrp="1"/>
          </p:cNvSpPr>
          <p:nvPr>
            <p:ph idx="1"/>
          </p:nvPr>
        </p:nvSpPr>
        <p:spPr/>
        <p:txBody>
          <a:bodyPr/>
          <a:lstStyle/>
          <a:p>
            <a:pPr indent="457200" algn="just">
              <a:lnSpc>
                <a:spcPct val="150000"/>
              </a:lnSpc>
            </a:pPr>
            <a:r>
              <a:rPr lang="lt-LT" sz="1800" dirty="0" err="1">
                <a:effectLst/>
                <a:latin typeface="Times New Roman" panose="02020603050405020304" pitchFamily="18" charset="0"/>
                <a:ea typeface="Times New Roman" panose="02020603050405020304" pitchFamily="18" charset="0"/>
              </a:rPr>
              <a:t>Street</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show</a:t>
            </a:r>
            <a:r>
              <a:rPr lang="lt-LT" sz="1800" dirty="0">
                <a:effectLst/>
                <a:latin typeface="Times New Roman" panose="02020603050405020304" pitchFamily="18" charset="0"/>
                <a:ea typeface="Times New Roman" panose="02020603050405020304" pitchFamily="18" charset="0"/>
              </a:rPr>
              <a:t> kategorijos varžybų kompozicijos atliekamos naudojant </a:t>
            </a:r>
            <a:r>
              <a:rPr lang="lt-LT" sz="1800" dirty="0" err="1">
                <a:effectLst/>
                <a:latin typeface="Times New Roman" panose="02020603050405020304" pitchFamily="18" charset="0"/>
                <a:ea typeface="Times New Roman" panose="02020603050405020304" pitchFamily="18" charset="0"/>
              </a:rPr>
              <a:t>Hip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Hop</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House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Locking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Popping</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Breakdance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Afrodance</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Dancehall</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Disco</a:t>
            </a:r>
            <a:r>
              <a:rPr lang="lt-LT" sz="1800" dirty="0">
                <a:effectLst/>
                <a:latin typeface="Times New Roman" panose="02020603050405020304" pitchFamily="18" charset="0"/>
                <a:ea typeface="Times New Roman" panose="02020603050405020304" pitchFamily="18" charset="0"/>
              </a:rPr>
              <a:t> </a:t>
            </a:r>
            <a:r>
              <a:rPr lang="lt-LT" sz="1800" dirty="0" err="1">
                <a:effectLst/>
                <a:latin typeface="Times New Roman" panose="02020603050405020304" pitchFamily="18" charset="0"/>
                <a:ea typeface="Times New Roman" panose="02020603050405020304" pitchFamily="18" charset="0"/>
              </a:rPr>
              <a:t>Dance</a:t>
            </a:r>
            <a:r>
              <a:rPr lang="lt-LT" sz="1800" dirty="0">
                <a:effectLst/>
                <a:latin typeface="Times New Roman" panose="02020603050405020304" pitchFamily="18" charset="0"/>
                <a:ea typeface="Times New Roman" panose="02020603050405020304" pitchFamily="18" charset="0"/>
              </a:rPr>
              <a:t> ir kt. gatvės šokių stilius. Leidžiami džiazinio, klasikinio, modernaus, šiuolaikinio šokio stiliai, tačiau jie neturėtų dominuoti. </a:t>
            </a:r>
            <a:endParaRPr lang="en-LT" sz="1800" dirty="0">
              <a:effectLst/>
              <a:latin typeface="Times New Roman" panose="02020603050405020304" pitchFamily="18" charset="0"/>
              <a:ea typeface="Times New Roman" panose="02020603050405020304" pitchFamily="18" charset="0"/>
            </a:endParaRPr>
          </a:p>
          <a:p>
            <a:pPr indent="457200" algn="just">
              <a:lnSpc>
                <a:spcPct val="150000"/>
              </a:lnSpc>
            </a:pPr>
            <a:r>
              <a:rPr lang="lt-LT" sz="1800" dirty="0">
                <a:effectLst/>
                <a:latin typeface="Times New Roman" panose="02020603050405020304" pitchFamily="18" charset="0"/>
                <a:ea typeface="Times New Roman" panose="02020603050405020304" pitchFamily="18" charset="0"/>
              </a:rPr>
              <a:t>Kompozicija privalo turėti temą arba idėją. Leidžiami pakėlimai (išskyrus Mini </a:t>
            </a:r>
            <a:r>
              <a:rPr lang="lt-LT" sz="1800" dirty="0" err="1">
                <a:effectLst/>
                <a:latin typeface="Times New Roman" panose="02020603050405020304" pitchFamily="18" charset="0"/>
                <a:ea typeface="Times New Roman" panose="02020603050405020304" pitchFamily="18" charset="0"/>
              </a:rPr>
              <a:t>kids</a:t>
            </a:r>
            <a:r>
              <a:rPr lang="lt-LT" sz="1800" dirty="0">
                <a:effectLst/>
                <a:latin typeface="Times New Roman" panose="02020603050405020304" pitchFamily="18" charset="0"/>
                <a:ea typeface="Times New Roman" panose="02020603050405020304" pitchFamily="18" charset="0"/>
              </a:rPr>
              <a:t> ir </a:t>
            </a:r>
            <a:r>
              <a:rPr lang="lt-LT" sz="1800" dirty="0" err="1">
                <a:effectLst/>
                <a:latin typeface="Times New Roman" panose="02020603050405020304" pitchFamily="18" charset="0"/>
                <a:ea typeface="Times New Roman" panose="02020603050405020304" pitchFamily="18" charset="0"/>
              </a:rPr>
              <a:t>Children</a:t>
            </a:r>
            <a:r>
              <a:rPr lang="lt-LT" sz="1800" dirty="0">
                <a:effectLst/>
                <a:latin typeface="Times New Roman" panose="02020603050405020304" pitchFamily="18" charset="0"/>
                <a:ea typeface="Times New Roman" panose="02020603050405020304" pitchFamily="18" charset="0"/>
              </a:rPr>
              <a:t> kategorijas), akrobatiniai elementai ir scenos dekoracijos, inventorius, jei šie nekelia pavojaus aplinkinių ir pačių šokėjų saugumui. </a:t>
            </a:r>
            <a:endParaRPr lang="en-LT" sz="1800" dirty="0">
              <a:effectLst/>
              <a:latin typeface="Times New Roman" panose="02020603050405020304" pitchFamily="18" charset="0"/>
              <a:ea typeface="Times New Roman" panose="02020603050405020304" pitchFamily="18" charset="0"/>
            </a:endParaRPr>
          </a:p>
          <a:p>
            <a:pPr marL="0" indent="0">
              <a:buNone/>
            </a:pPr>
            <a:endParaRPr lang="en-LT" dirty="0"/>
          </a:p>
        </p:txBody>
      </p:sp>
    </p:spTree>
    <p:extLst>
      <p:ext uri="{BB962C8B-B14F-4D97-AF65-F5344CB8AC3E}">
        <p14:creationId xmlns:p14="http://schemas.microsoft.com/office/powerpoint/2010/main" val="26079845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A9A2B-69A2-A341-9C3E-AC25B0D58F2A}"/>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latin typeface="Times New Roman" panose="02020603050405020304" pitchFamily="18" charset="0"/>
                <a:ea typeface="Times New Roman" panose="02020603050405020304" pitchFamily="18" charset="0"/>
              </a:rPr>
              <a:t>Street</a:t>
            </a:r>
            <a:r>
              <a:rPr lang="lt-LT" sz="2800" b="1" kern="1600" dirty="0">
                <a:latin typeface="Times New Roman" panose="02020603050405020304" pitchFamily="18" charset="0"/>
                <a:ea typeface="Times New Roman" panose="02020603050405020304" pitchFamily="18" charset="0"/>
              </a:rPr>
              <a:t> </a:t>
            </a:r>
            <a:r>
              <a:rPr lang="lt-LT" sz="2800" b="1" kern="1600" dirty="0" err="1">
                <a:latin typeface="Times New Roman" panose="02020603050405020304" pitchFamily="18" charset="0"/>
                <a:ea typeface="Times New Roman" panose="02020603050405020304" pitchFamily="18" charset="0"/>
              </a:rPr>
              <a:t>Dance</a:t>
            </a:r>
            <a:r>
              <a:rPr lang="lt-LT" sz="2800" b="1" kern="1600" dirty="0">
                <a:latin typeface="Times New Roman" panose="02020603050405020304" pitchFamily="18" charset="0"/>
                <a:ea typeface="Times New Roman" panose="02020603050405020304" pitchFamily="18" charset="0"/>
              </a:rPr>
              <a:t> </a:t>
            </a:r>
            <a:r>
              <a:rPr lang="lt-LT" sz="2800" b="1" kern="1600" dirty="0" err="1">
                <a:latin typeface="Times New Roman" panose="02020603050405020304" pitchFamily="18" charset="0"/>
                <a:ea typeface="Times New Roman" panose="02020603050405020304" pitchFamily="18" charset="0"/>
              </a:rPr>
              <a:t>Show</a:t>
            </a:r>
            <a:endParaRPr lang="en-LT" sz="2800" dirty="0"/>
          </a:p>
        </p:txBody>
      </p:sp>
      <p:graphicFrame>
        <p:nvGraphicFramePr>
          <p:cNvPr id="4" name="Content Placeholder 3">
            <a:extLst>
              <a:ext uri="{FF2B5EF4-FFF2-40B4-BE49-F238E27FC236}">
                <a16:creationId xmlns:a16="http://schemas.microsoft.com/office/drawing/2014/main" id="{AE53F8B7-C5DF-0E4D-A989-6255884CDF75}"/>
              </a:ext>
            </a:extLst>
          </p:cNvPr>
          <p:cNvGraphicFramePr>
            <a:graphicFrameLocks noGrp="1"/>
          </p:cNvGraphicFramePr>
          <p:nvPr>
            <p:ph idx="1"/>
            <p:extLst>
              <p:ext uri="{D42A27DB-BD31-4B8C-83A1-F6EECF244321}">
                <p14:modId xmlns:p14="http://schemas.microsoft.com/office/powerpoint/2010/main" val="2960239070"/>
              </p:ext>
            </p:extLst>
          </p:nvPr>
        </p:nvGraphicFramePr>
        <p:xfrm>
          <a:off x="2838734" y="2770495"/>
          <a:ext cx="6550926" cy="2442948"/>
        </p:xfrm>
        <a:graphic>
          <a:graphicData uri="http://schemas.openxmlformats.org/drawingml/2006/table">
            <a:tbl>
              <a:tblPr firstRow="1" firstCol="1" bandRow="1">
                <a:tableStyleId>{5C22544A-7EE6-4342-B048-85BDC9FD1C3A}</a:tableStyleId>
              </a:tblPr>
              <a:tblGrid>
                <a:gridCol w="3275463">
                  <a:extLst>
                    <a:ext uri="{9D8B030D-6E8A-4147-A177-3AD203B41FA5}">
                      <a16:colId xmlns:a16="http://schemas.microsoft.com/office/drawing/2014/main" val="14546250"/>
                    </a:ext>
                  </a:extLst>
                </a:gridCol>
                <a:gridCol w="3275463">
                  <a:extLst>
                    <a:ext uri="{9D8B030D-6E8A-4147-A177-3AD203B41FA5}">
                      <a16:colId xmlns:a16="http://schemas.microsoft.com/office/drawing/2014/main" val="678788327"/>
                    </a:ext>
                  </a:extLst>
                </a:gridCol>
              </a:tblGrid>
              <a:tr h="295220">
                <a:tc>
                  <a:txBody>
                    <a:bodyPr/>
                    <a:lstStyle/>
                    <a:p>
                      <a:pPr indent="533400" algn="just">
                        <a:lnSpc>
                          <a:spcPct val="150000"/>
                        </a:lnSpc>
                      </a:pPr>
                      <a:r>
                        <a:rPr lang="lt-LT" sz="1200" kern="100">
                          <a:effectLst/>
                        </a:rPr>
                        <a:t>Amžiaus 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lt-LT" sz="1200" kern="100">
                          <a:effectLst/>
                        </a:rPr>
                        <a:t>Amžiaus ribos: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93951268"/>
                  </a:ext>
                </a:extLst>
              </a:tr>
              <a:tr h="295298">
                <a:tc>
                  <a:txBody>
                    <a:bodyPr/>
                    <a:lstStyle/>
                    <a:p>
                      <a:pPr algn="just">
                        <a:lnSpc>
                          <a:spcPct val="150000"/>
                        </a:lnSpc>
                      </a:pPr>
                      <a:r>
                        <a:rPr lang="lt-LT" sz="1200" kern="100">
                          <a:effectLst/>
                        </a:rPr>
                        <a:t>Mini kids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7 m. ir mažiau </a:t>
                      </a:r>
                      <a:r>
                        <a:rPr lang="lt-LT" sz="1200" b="1" u="sng" kern="100" dirty="0">
                          <a:solidFill>
                            <a:srgbClr val="FF0000"/>
                          </a:solidFill>
                          <a:effectLst/>
                        </a:rPr>
                        <a:t>(8 m. ir mažiau nuo 2026 m.)</a:t>
                      </a:r>
                      <a:endParaRPr lang="en-LT" sz="1200" b="1" u="sng"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97712909"/>
                  </a:ext>
                </a:extLst>
              </a:tr>
              <a:tr h="295298">
                <a:tc>
                  <a:txBody>
                    <a:bodyPr/>
                    <a:lstStyle/>
                    <a:p>
                      <a:pPr algn="just">
                        <a:lnSpc>
                          <a:spcPct val="150000"/>
                        </a:lnSpc>
                      </a:pPr>
                      <a:r>
                        <a:rPr lang="lt-LT" sz="1200" kern="100">
                          <a:effectLst/>
                        </a:rPr>
                        <a:t>Children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12 m. ir mažiau</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42506885"/>
                  </a:ext>
                </a:extLst>
              </a:tr>
              <a:tr h="630917">
                <a:tc>
                  <a:txBody>
                    <a:bodyPr/>
                    <a:lstStyle/>
                    <a:p>
                      <a:pPr algn="just">
                        <a:lnSpc>
                          <a:spcPct val="150000"/>
                        </a:lnSpc>
                      </a:pPr>
                      <a:r>
                        <a:rPr lang="lt-LT" sz="1200" kern="100">
                          <a:effectLst/>
                        </a:rPr>
                        <a:t>Junior 1</a:t>
                      </a:r>
                      <a:endParaRPr lang="en-LT" sz="1200" kern="100">
                        <a:effectLst/>
                      </a:endParaRPr>
                    </a:p>
                    <a:p>
                      <a:pPr algn="just">
                        <a:lnSpc>
                          <a:spcPct val="150000"/>
                        </a:lnSpc>
                      </a:pPr>
                      <a:r>
                        <a:rPr lang="lt-LT" sz="1200" kern="100">
                          <a:effectLst/>
                        </a:rPr>
                        <a:t>Junior 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13-14m. (tik solo ir duo)</a:t>
                      </a:r>
                      <a:endParaRPr lang="en-LT" sz="1200" kern="100">
                        <a:effectLst/>
                      </a:endParaRPr>
                    </a:p>
                    <a:p>
                      <a:pPr>
                        <a:lnSpc>
                          <a:spcPct val="150000"/>
                        </a:lnSpc>
                      </a:pPr>
                      <a:r>
                        <a:rPr lang="lt-LT" sz="1200" kern="100">
                          <a:effectLst/>
                        </a:rPr>
                        <a:t>15-16m. (tik solo ir duo)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05521084"/>
                  </a:ext>
                </a:extLst>
              </a:tr>
              <a:tr h="295298">
                <a:tc>
                  <a:txBody>
                    <a:bodyPr/>
                    <a:lstStyle/>
                    <a:p>
                      <a:pPr algn="just">
                        <a:lnSpc>
                          <a:spcPct val="150000"/>
                        </a:lnSpc>
                      </a:pPr>
                      <a:r>
                        <a:rPr lang="lt-LT" sz="1200" kern="100">
                          <a:effectLst/>
                        </a:rPr>
                        <a:t>Junior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13-16 m. (group, 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59815765"/>
                  </a:ext>
                </a:extLst>
              </a:tr>
              <a:tr h="630917">
                <a:tc>
                  <a:txBody>
                    <a:bodyPr/>
                    <a:lstStyle/>
                    <a:p>
                      <a:pPr algn="just">
                        <a:lnSpc>
                          <a:spcPct val="150000"/>
                        </a:lnSpc>
                      </a:pPr>
                      <a:r>
                        <a:rPr lang="lt-LT" sz="1200" kern="100">
                          <a:effectLst/>
                        </a:rPr>
                        <a:t>Adult 1</a:t>
                      </a:r>
                      <a:endParaRPr lang="en-LT" sz="1200" kern="100">
                        <a:effectLst/>
                      </a:endParaRPr>
                    </a:p>
                    <a:p>
                      <a:pPr algn="just">
                        <a:lnSpc>
                          <a:spcPct val="150000"/>
                        </a:lnSpc>
                      </a:pPr>
                      <a:r>
                        <a:rPr lang="lt-LT" sz="1200" kern="100">
                          <a:effectLst/>
                        </a:rPr>
                        <a:t>Adult 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dirty="0">
                          <a:effectLst/>
                        </a:rPr>
                        <a:t>17m. </a:t>
                      </a:r>
                      <a:r>
                        <a:rPr lang="en-US" sz="1200" kern="100" dirty="0" err="1">
                          <a:effectLst/>
                        </a:rPr>
                        <a:t>ir</a:t>
                      </a:r>
                      <a:r>
                        <a:rPr lang="en-US" sz="1200" kern="100" dirty="0">
                          <a:effectLst/>
                        </a:rPr>
                        <a:t> </a:t>
                      </a:r>
                      <a:r>
                        <a:rPr lang="en-US" sz="1200" kern="100" dirty="0" err="1">
                          <a:effectLst/>
                        </a:rPr>
                        <a:t>daugiau</a:t>
                      </a:r>
                      <a:endParaRPr lang="en-LT" sz="1200" kern="100" dirty="0">
                        <a:effectLst/>
                      </a:endParaRPr>
                    </a:p>
                    <a:p>
                      <a:pPr>
                        <a:lnSpc>
                          <a:spcPct val="150000"/>
                        </a:lnSpc>
                      </a:pPr>
                      <a:r>
                        <a:rPr lang="en-US" sz="1200" kern="100" dirty="0">
                          <a:effectLst/>
                        </a:rPr>
                        <a:t>31m. </a:t>
                      </a:r>
                      <a:r>
                        <a:rPr lang="en-US" sz="1200" kern="100" dirty="0" err="1">
                          <a:effectLst/>
                        </a:rPr>
                        <a:t>ir</a:t>
                      </a:r>
                      <a:r>
                        <a:rPr lang="en-US" sz="1200" kern="100" dirty="0">
                          <a:effectLst/>
                        </a:rPr>
                        <a:t> </a:t>
                      </a:r>
                      <a:r>
                        <a:rPr lang="en-US" sz="1200" kern="100" dirty="0" err="1">
                          <a:effectLst/>
                        </a:rPr>
                        <a:t>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7061247"/>
                  </a:ext>
                </a:extLst>
              </a:tr>
            </a:tbl>
          </a:graphicData>
        </a:graphic>
      </p:graphicFrame>
      <p:sp>
        <p:nvSpPr>
          <p:cNvPr id="7" name="TextBox 6">
            <a:extLst>
              <a:ext uri="{FF2B5EF4-FFF2-40B4-BE49-F238E27FC236}">
                <a16:creationId xmlns:a16="http://schemas.microsoft.com/office/drawing/2014/main" id="{904CB37F-73DF-294B-84F4-AC27FF8ACBA0}"/>
              </a:ext>
            </a:extLst>
          </p:cNvPr>
          <p:cNvSpPr txBox="1"/>
          <p:nvPr/>
        </p:nvSpPr>
        <p:spPr>
          <a:xfrm>
            <a:off x="2838734" y="5841242"/>
            <a:ext cx="6550926" cy="923330"/>
          </a:xfrm>
          <a:prstGeom prst="rect">
            <a:avLst/>
          </a:prstGeom>
          <a:noFill/>
        </p:spPr>
        <p:txBody>
          <a:bodyPr wrap="square" rtlCol="0">
            <a:spAutoFit/>
          </a:bodyPr>
          <a:lstStyle/>
          <a:p>
            <a:pPr algn="ctr"/>
            <a:r>
              <a:rPr lang="lt-LT" sz="1800" dirty="0">
                <a:solidFill>
                  <a:srgbClr val="000000"/>
                </a:solidFill>
                <a:effectLst/>
                <a:latin typeface="Times New Roman" panose="02020603050405020304" pitchFamily="18" charset="0"/>
                <a:ea typeface="Times New Roman" panose="02020603050405020304" pitchFamily="18" charset="0"/>
              </a:rPr>
              <a:t>Galioja 3-jų metų amžiaus taisyklė (adults2 negalioja). </a:t>
            </a:r>
          </a:p>
          <a:p>
            <a:pPr algn="ctr"/>
            <a:r>
              <a:rPr lang="lt-LT" sz="1800" dirty="0">
                <a:solidFill>
                  <a:srgbClr val="000000"/>
                </a:solidFill>
                <a:effectLst/>
                <a:latin typeface="Times New Roman" panose="02020603050405020304" pitchFamily="18" charset="0"/>
                <a:ea typeface="Times New Roman" panose="02020603050405020304" pitchFamily="18" charset="0"/>
              </a:rPr>
              <a:t>Vyresni šokėjai negali šokti už jaunesnius.</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693329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ED98-A515-944C-A6AE-0391316BA557}"/>
              </a:ext>
            </a:extLst>
          </p:cNvPr>
          <p:cNvSpPr>
            <a:spLocks noGrp="1"/>
          </p:cNvSpPr>
          <p:nvPr>
            <p:ph type="title"/>
          </p:nvPr>
        </p:nvSpPr>
        <p:spPr/>
        <p:txBody>
          <a:bodyPr>
            <a:noAutofit/>
          </a:bodyPr>
          <a:lstStyle/>
          <a:p>
            <a:r>
              <a:rPr lang="en-LT" sz="2800" b="1" dirty="0">
                <a:effectLst/>
                <a:latin typeface="Times New Roman" panose="02020603050405020304" pitchFamily="18" charset="0"/>
                <a:ea typeface="Times New Roman" panose="02020603050405020304" pitchFamily="18" charset="0"/>
              </a:rPr>
              <a:t>IDO gatvės šokių kategorijos (Street Dance | Urban disciplines)</a:t>
            </a:r>
            <a:br>
              <a:rPr lang="en-LT" sz="2800" dirty="0">
                <a:effectLst/>
                <a:latin typeface="Times New Roman" panose="02020603050405020304" pitchFamily="18" charset="0"/>
                <a:ea typeface="Times New Roman" panose="02020603050405020304" pitchFamily="18" charset="0"/>
              </a:rPr>
            </a:br>
            <a:br>
              <a:rPr lang="en-LT" sz="2800" dirty="0">
                <a:effectLst/>
                <a:latin typeface="Times New Roman" panose="02020603050405020304" pitchFamily="18" charset="0"/>
                <a:ea typeface="Times New Roman" panose="02020603050405020304" pitchFamily="18" charset="0"/>
              </a:rPr>
            </a:br>
            <a:r>
              <a:rPr lang="lt-LT" sz="2800" b="1" kern="1600" dirty="0" err="1">
                <a:latin typeface="Times New Roman" panose="02020603050405020304" pitchFamily="18" charset="0"/>
                <a:ea typeface="Times New Roman" panose="02020603050405020304" pitchFamily="18" charset="0"/>
              </a:rPr>
              <a:t>Street</a:t>
            </a:r>
            <a:r>
              <a:rPr lang="lt-LT" sz="2800" b="1" kern="1600" dirty="0">
                <a:latin typeface="Times New Roman" panose="02020603050405020304" pitchFamily="18" charset="0"/>
                <a:ea typeface="Times New Roman" panose="02020603050405020304" pitchFamily="18" charset="0"/>
              </a:rPr>
              <a:t> </a:t>
            </a:r>
            <a:r>
              <a:rPr lang="lt-LT" sz="2800" b="1" kern="1600" dirty="0" err="1">
                <a:latin typeface="Times New Roman" panose="02020603050405020304" pitchFamily="18" charset="0"/>
                <a:ea typeface="Times New Roman" panose="02020603050405020304" pitchFamily="18" charset="0"/>
              </a:rPr>
              <a:t>Dance</a:t>
            </a:r>
            <a:r>
              <a:rPr lang="lt-LT" sz="2800" b="1" kern="1600" dirty="0">
                <a:latin typeface="Times New Roman" panose="02020603050405020304" pitchFamily="18" charset="0"/>
                <a:ea typeface="Times New Roman" panose="02020603050405020304" pitchFamily="18" charset="0"/>
              </a:rPr>
              <a:t> </a:t>
            </a:r>
            <a:r>
              <a:rPr lang="lt-LT" sz="2800" b="1" kern="1600" dirty="0" err="1">
                <a:latin typeface="Times New Roman" panose="02020603050405020304" pitchFamily="18" charset="0"/>
                <a:ea typeface="Times New Roman" panose="02020603050405020304" pitchFamily="18" charset="0"/>
              </a:rPr>
              <a:t>Show</a:t>
            </a:r>
            <a:endParaRPr lang="en-LT" sz="2800" dirty="0"/>
          </a:p>
        </p:txBody>
      </p:sp>
      <p:graphicFrame>
        <p:nvGraphicFramePr>
          <p:cNvPr id="4" name="Content Placeholder 3">
            <a:extLst>
              <a:ext uri="{FF2B5EF4-FFF2-40B4-BE49-F238E27FC236}">
                <a16:creationId xmlns:a16="http://schemas.microsoft.com/office/drawing/2014/main" id="{CA5570C2-6454-A041-B48A-CA0F413D13EF}"/>
              </a:ext>
            </a:extLst>
          </p:cNvPr>
          <p:cNvGraphicFramePr>
            <a:graphicFrameLocks noGrp="1"/>
          </p:cNvGraphicFramePr>
          <p:nvPr>
            <p:ph idx="1"/>
            <p:extLst>
              <p:ext uri="{D42A27DB-BD31-4B8C-83A1-F6EECF244321}">
                <p14:modId xmlns:p14="http://schemas.microsoft.com/office/powerpoint/2010/main" val="1101273290"/>
              </p:ext>
            </p:extLst>
          </p:nvPr>
        </p:nvGraphicFramePr>
        <p:xfrm>
          <a:off x="2456596" y="2429301"/>
          <a:ext cx="7465325" cy="3575714"/>
        </p:xfrm>
        <a:graphic>
          <a:graphicData uri="http://schemas.openxmlformats.org/drawingml/2006/table">
            <a:tbl>
              <a:tblPr firstRow="1" firstCol="1" bandRow="1">
                <a:tableStyleId>{5C22544A-7EE6-4342-B048-85BDC9FD1C3A}</a:tableStyleId>
              </a:tblPr>
              <a:tblGrid>
                <a:gridCol w="2881469">
                  <a:extLst>
                    <a:ext uri="{9D8B030D-6E8A-4147-A177-3AD203B41FA5}">
                      <a16:colId xmlns:a16="http://schemas.microsoft.com/office/drawing/2014/main" val="900485999"/>
                    </a:ext>
                  </a:extLst>
                </a:gridCol>
                <a:gridCol w="2983315">
                  <a:extLst>
                    <a:ext uri="{9D8B030D-6E8A-4147-A177-3AD203B41FA5}">
                      <a16:colId xmlns:a16="http://schemas.microsoft.com/office/drawing/2014/main" val="982024995"/>
                    </a:ext>
                  </a:extLst>
                </a:gridCol>
                <a:gridCol w="1600541">
                  <a:extLst>
                    <a:ext uri="{9D8B030D-6E8A-4147-A177-3AD203B41FA5}">
                      <a16:colId xmlns:a16="http://schemas.microsoft.com/office/drawing/2014/main" val="2742971504"/>
                    </a:ext>
                  </a:extLst>
                </a:gridCol>
              </a:tblGrid>
              <a:tr h="379916">
                <a:tc>
                  <a:txBody>
                    <a:bodyPr/>
                    <a:lstStyle/>
                    <a:p>
                      <a:pPr indent="533400" algn="just">
                        <a:lnSpc>
                          <a:spcPct val="150000"/>
                        </a:lnSpc>
                      </a:pPr>
                      <a:r>
                        <a:rPr lang="lt-LT" sz="1200" kern="100">
                          <a:effectLst/>
                        </a:rPr>
                        <a:t>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Pasirodymo trukmė</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pPr>
                      <a:r>
                        <a:rPr lang="lt-LT" sz="1200" kern="100">
                          <a:effectLst/>
                        </a:rPr>
                        <a:t>Šokėjų skaičius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40137280"/>
                  </a:ext>
                </a:extLst>
              </a:tr>
              <a:tr h="380017">
                <a:tc>
                  <a:txBody>
                    <a:bodyPr/>
                    <a:lstStyle/>
                    <a:p>
                      <a:pPr algn="just">
                        <a:lnSpc>
                          <a:spcPct val="150000"/>
                        </a:lnSpc>
                      </a:pPr>
                      <a:r>
                        <a:rPr lang="lt-LT" sz="1200" kern="100">
                          <a:effectLst/>
                        </a:rPr>
                        <a:t>SOLO MALE, SOLO FEMALE</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1:45 – 2:15 min. Muzika šokėjo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1</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7261877"/>
                  </a:ext>
                </a:extLst>
              </a:tr>
              <a:tr h="380017">
                <a:tc>
                  <a:txBody>
                    <a:bodyPr/>
                    <a:lstStyle/>
                    <a:p>
                      <a:pPr algn="just">
                        <a:lnSpc>
                          <a:spcPct val="150000"/>
                        </a:lnSpc>
                      </a:pPr>
                      <a:r>
                        <a:rPr lang="lt-LT" sz="1200" kern="100">
                          <a:effectLst/>
                        </a:rPr>
                        <a:t>DUO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1:45 – 2:15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76686104"/>
                  </a:ext>
                </a:extLst>
              </a:tr>
              <a:tr h="380017">
                <a:tc>
                  <a:txBody>
                    <a:bodyPr/>
                    <a:lstStyle/>
                    <a:p>
                      <a:pPr algn="just">
                        <a:lnSpc>
                          <a:spcPct val="150000"/>
                        </a:lnSpc>
                      </a:pPr>
                      <a:r>
                        <a:rPr lang="lt-LT" sz="1200" kern="100">
                          <a:effectLst/>
                        </a:rPr>
                        <a:t>GROUP</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a:effectLst/>
                        </a:rPr>
                        <a:t>2:30</a:t>
                      </a:r>
                      <a:r>
                        <a:rPr lang="lt-LT" sz="1200" kern="100">
                          <a:effectLst/>
                        </a:rPr>
                        <a:t> – 3:00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3-7</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56276376"/>
                  </a:ext>
                </a:extLst>
              </a:tr>
              <a:tr h="1675730">
                <a:tc>
                  <a:txBody>
                    <a:bodyPr/>
                    <a:lstStyle/>
                    <a:p>
                      <a:pPr algn="just">
                        <a:lnSpc>
                          <a:spcPct val="150000"/>
                        </a:lnSpc>
                      </a:pPr>
                      <a:r>
                        <a:rPr lang="lt-LT" sz="1200" kern="100">
                          <a:effectLst/>
                        </a:rPr>
                        <a:t>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dirty="0">
                          <a:effectLst/>
                        </a:rPr>
                        <a:t>2:30</a:t>
                      </a:r>
                      <a:r>
                        <a:rPr lang="lt-LT" sz="1200" kern="100" dirty="0">
                          <a:effectLst/>
                        </a:rPr>
                        <a:t> – 4:00 min. </a:t>
                      </a:r>
                      <a:endParaRPr lang="en-LT" sz="1200" kern="100" dirty="0">
                        <a:effectLst/>
                      </a:endParaRPr>
                    </a:p>
                    <a:p>
                      <a:pPr>
                        <a:lnSpc>
                          <a:spcPct val="150000"/>
                        </a:lnSpc>
                      </a:pPr>
                      <a:r>
                        <a:rPr lang="lt-LT" sz="1200" kern="100" dirty="0">
                          <a:effectLst/>
                        </a:rPr>
                        <a:t>Mini </a:t>
                      </a:r>
                      <a:r>
                        <a:rPr lang="lt-LT" sz="1200" kern="100" dirty="0" err="1">
                          <a:effectLst/>
                        </a:rPr>
                        <a:t>kids</a:t>
                      </a:r>
                      <a:r>
                        <a:rPr lang="lt-LT" sz="1200" kern="100" dirty="0">
                          <a:effectLst/>
                        </a:rPr>
                        <a:t> ir </a:t>
                      </a:r>
                      <a:r>
                        <a:rPr lang="lt-LT" sz="1200" kern="100" dirty="0" err="1">
                          <a:effectLst/>
                        </a:rPr>
                        <a:t>children</a:t>
                      </a:r>
                      <a:r>
                        <a:rPr lang="lt-LT" sz="1200" kern="100" dirty="0">
                          <a:effectLst/>
                        </a:rPr>
                        <a:t> – trukmė 2:30 – 3:00 min. </a:t>
                      </a:r>
                      <a:endParaRPr lang="en-LT" sz="1200" kern="100" dirty="0">
                        <a:effectLst/>
                      </a:endParaRPr>
                    </a:p>
                    <a:p>
                      <a:pPr>
                        <a:lnSpc>
                          <a:spcPct val="150000"/>
                        </a:lnSpc>
                      </a:pPr>
                      <a:r>
                        <a:rPr lang="lt-LT" sz="1200" kern="100" dirty="0">
                          <a:effectLst/>
                        </a:rPr>
                        <a:t>Muzika šokėjų</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8-24</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50532460"/>
                  </a:ext>
                </a:extLst>
              </a:tr>
              <a:tr h="380017">
                <a:tc>
                  <a:txBody>
                    <a:bodyPr/>
                    <a:lstStyle/>
                    <a:p>
                      <a:pPr algn="just">
                        <a:lnSpc>
                          <a:spcPct val="150000"/>
                        </a:lnSpc>
                      </a:pPr>
                      <a:r>
                        <a:rPr lang="lt-LT" sz="1200" kern="100">
                          <a:effectLst/>
                        </a:rPr>
                        <a:t>PRODUCTION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5:00 – 8:00 min. Muzika šokėjų</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25 ir 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69857293"/>
                  </a:ext>
                </a:extLst>
              </a:tr>
            </a:tbl>
          </a:graphicData>
        </a:graphic>
      </p:graphicFrame>
    </p:spTree>
    <p:extLst>
      <p:ext uri="{BB962C8B-B14F-4D97-AF65-F5344CB8AC3E}">
        <p14:creationId xmlns:p14="http://schemas.microsoft.com/office/powerpoint/2010/main" val="15096890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1879B-A4DA-CC4A-9A15-819E519DACA0}"/>
              </a:ext>
            </a:extLst>
          </p:cNvPr>
          <p:cNvSpPr>
            <a:spLocks noGrp="1"/>
          </p:cNvSpPr>
          <p:nvPr>
            <p:ph type="title"/>
          </p:nvPr>
        </p:nvSpPr>
        <p:spPr/>
        <p:txBody>
          <a:bodyPr/>
          <a:lstStyle/>
          <a:p>
            <a:r>
              <a:rPr lang="en-LT" dirty="0"/>
              <a:t>KITOS KATEGORIJOS</a:t>
            </a:r>
          </a:p>
        </p:txBody>
      </p:sp>
      <p:sp>
        <p:nvSpPr>
          <p:cNvPr id="3" name="Content Placeholder 2">
            <a:extLst>
              <a:ext uri="{FF2B5EF4-FFF2-40B4-BE49-F238E27FC236}">
                <a16:creationId xmlns:a16="http://schemas.microsoft.com/office/drawing/2014/main" id="{11C90AAE-6B9B-3942-8FA6-DE1B626C476C}"/>
              </a:ext>
            </a:extLst>
          </p:cNvPr>
          <p:cNvSpPr>
            <a:spLocks noGrp="1"/>
          </p:cNvSpPr>
          <p:nvPr>
            <p:ph idx="1"/>
          </p:nvPr>
        </p:nvSpPr>
        <p:spPr/>
        <p:txBody>
          <a:bodyPr/>
          <a:lstStyle/>
          <a:p>
            <a:r>
              <a:rPr lang="lt-LT" sz="1800" b="1" kern="1600" dirty="0" err="1">
                <a:effectLst/>
                <a:latin typeface="Times New Roman" panose="02020603050405020304" pitchFamily="18" charset="0"/>
                <a:ea typeface="Times New Roman" panose="02020603050405020304" pitchFamily="18" charset="0"/>
              </a:rPr>
              <a:t>Ballet</a:t>
            </a:r>
            <a:r>
              <a:rPr lang="lt-LT" sz="1800" b="1" kern="1600" dirty="0">
                <a:effectLst/>
                <a:latin typeface="Times New Roman" panose="02020603050405020304" pitchFamily="18" charset="0"/>
                <a:ea typeface="Times New Roman" panose="02020603050405020304" pitchFamily="18" charset="0"/>
              </a:rPr>
              <a:t> – (</a:t>
            </a:r>
            <a:r>
              <a:rPr lang="lt-LT" sz="1800" b="1" kern="1600" dirty="0" err="1">
                <a:effectLst/>
                <a:latin typeface="Times New Roman" panose="02020603050405020304" pitchFamily="18" charset="0"/>
                <a:ea typeface="Times New Roman" panose="02020603050405020304" pitchFamily="18" charset="0"/>
              </a:rPr>
              <a:t>open</a:t>
            </a:r>
            <a:r>
              <a:rPr lang="lt-LT" sz="1800" b="1" kern="1600" dirty="0">
                <a:effectLst/>
                <a:latin typeface="Times New Roman" panose="02020603050405020304" pitchFamily="18" charset="0"/>
                <a:ea typeface="Times New Roman" panose="02020603050405020304" pitchFamily="18" charset="0"/>
              </a:rPr>
              <a:t>) </a:t>
            </a:r>
            <a:r>
              <a:rPr lang="lt-LT" sz="1800" b="1" kern="1600" dirty="0" err="1">
                <a:effectLst/>
                <a:latin typeface="Times New Roman" panose="02020603050405020304" pitchFamily="18" charset="0"/>
                <a:ea typeface="Times New Roman" panose="02020603050405020304" pitchFamily="18" charset="0"/>
              </a:rPr>
              <a:t>classical</a:t>
            </a:r>
            <a:r>
              <a:rPr lang="lt-LT" sz="1800" b="1" kern="1600" dirty="0">
                <a:effectLst/>
                <a:latin typeface="Times New Roman" panose="02020603050405020304" pitchFamily="18" charset="0"/>
                <a:ea typeface="Times New Roman" panose="02020603050405020304" pitchFamily="18" charset="0"/>
              </a:rPr>
              <a:t> | Klasikinis baletas</a:t>
            </a:r>
            <a:endParaRPr lang="en-LT" sz="1800" b="1" kern="1600" dirty="0">
              <a:effectLst/>
              <a:latin typeface="Arial" panose="020B0604020202020204" pitchFamily="34" charset="0"/>
              <a:ea typeface="Times New Roman" panose="02020603050405020304" pitchFamily="18" charset="0"/>
            </a:endParaRPr>
          </a:p>
          <a:p>
            <a:r>
              <a:rPr lang="lt-LT" sz="1800" b="1" kern="1600" dirty="0" err="1">
                <a:effectLst/>
                <a:latin typeface="Times New Roman" panose="02020603050405020304" pitchFamily="18" charset="0"/>
                <a:ea typeface="Times New Roman" panose="02020603050405020304" pitchFamily="18" charset="0"/>
              </a:rPr>
              <a:t>Ballet</a:t>
            </a:r>
            <a:r>
              <a:rPr lang="lt-LT" sz="1800" b="1" kern="1600" dirty="0">
                <a:effectLst/>
                <a:latin typeface="Times New Roman" panose="02020603050405020304" pitchFamily="18" charset="0"/>
                <a:ea typeface="Times New Roman" panose="02020603050405020304" pitchFamily="18" charset="0"/>
              </a:rPr>
              <a:t> - </a:t>
            </a:r>
            <a:r>
              <a:rPr lang="lt-LT" sz="1800" b="1" kern="1600" dirty="0" err="1">
                <a:effectLst/>
                <a:latin typeface="Times New Roman" panose="02020603050405020304" pitchFamily="18" charset="0"/>
                <a:ea typeface="Times New Roman" panose="02020603050405020304" pitchFamily="18" charset="0"/>
              </a:rPr>
              <a:t>Repertoire</a:t>
            </a:r>
            <a:r>
              <a:rPr lang="lt-LT" sz="1800" b="1" kern="1600" dirty="0">
                <a:effectLst/>
                <a:latin typeface="Times New Roman" panose="02020603050405020304" pitchFamily="18" charset="0"/>
                <a:ea typeface="Times New Roman" panose="02020603050405020304" pitchFamily="18" charset="0"/>
              </a:rPr>
              <a:t> | Repertuarinis baleto stilius | baleto variacijos</a:t>
            </a:r>
          </a:p>
          <a:p>
            <a:r>
              <a:rPr lang="lt-LT" sz="1800" b="1" kern="1600" dirty="0" err="1">
                <a:effectLst/>
                <a:latin typeface="Times New Roman" panose="02020603050405020304" pitchFamily="18" charset="0"/>
                <a:ea typeface="Times New Roman" panose="02020603050405020304" pitchFamily="18" charset="0"/>
              </a:rPr>
              <a:t>Breaking</a:t>
            </a:r>
            <a:r>
              <a:rPr lang="lt-LT" sz="1800" b="1" kern="1600" dirty="0">
                <a:effectLst/>
                <a:latin typeface="Times New Roman" panose="02020603050405020304" pitchFamily="18" charset="0"/>
                <a:ea typeface="Times New Roman" panose="02020603050405020304" pitchFamily="18" charset="0"/>
              </a:rPr>
              <a:t> | Breikas</a:t>
            </a:r>
            <a:endParaRPr lang="en-LT" sz="1800" b="1" kern="1600" dirty="0">
              <a:effectLst/>
              <a:latin typeface="Arial" panose="020B0604020202020204" pitchFamily="34" charset="0"/>
              <a:ea typeface="Times New Roman" panose="02020603050405020304" pitchFamily="18" charset="0"/>
            </a:endParaRPr>
          </a:p>
          <a:p>
            <a:r>
              <a:rPr lang="lt-LT" sz="1800" b="1" dirty="0" err="1">
                <a:effectLst/>
                <a:latin typeface="Times New Roman" panose="02020603050405020304" pitchFamily="18" charset="0"/>
                <a:ea typeface="Times New Roman" panose="02020603050405020304" pitchFamily="18" charset="0"/>
              </a:rPr>
              <a:t>Pop</a:t>
            </a:r>
            <a:r>
              <a:rPr lang="lt-LT" sz="1800" b="1" dirty="0">
                <a:effectLst/>
                <a:latin typeface="Times New Roman" panose="02020603050405020304" pitchFamily="18" charset="0"/>
                <a:ea typeface="Times New Roman" panose="02020603050405020304" pitchFamily="18" charset="0"/>
              </a:rPr>
              <a:t> </a:t>
            </a:r>
            <a:r>
              <a:rPr lang="lt-LT" sz="1800" b="1" dirty="0" err="1">
                <a:effectLst/>
                <a:latin typeface="Times New Roman" panose="02020603050405020304" pitchFamily="18" charset="0"/>
                <a:ea typeface="Times New Roman" panose="02020603050405020304" pitchFamily="18" charset="0"/>
              </a:rPr>
              <a:t>Dance</a:t>
            </a:r>
            <a:endParaRPr lang="en-LT" sz="1800" dirty="0">
              <a:effectLst/>
              <a:latin typeface="Times New Roman" panose="02020603050405020304" pitchFamily="18" charset="0"/>
              <a:ea typeface="Times New Roman" panose="02020603050405020304" pitchFamily="18" charset="0"/>
            </a:endParaRPr>
          </a:p>
          <a:p>
            <a:r>
              <a:rPr lang="lt-LT" sz="1800" b="1" dirty="0" err="1">
                <a:effectLst/>
                <a:latin typeface="Times New Roman" panose="02020603050405020304" pitchFamily="18" charset="0"/>
                <a:ea typeface="Times New Roman" panose="02020603050405020304" pitchFamily="18" charset="0"/>
              </a:rPr>
              <a:t>Free</a:t>
            </a:r>
            <a:r>
              <a:rPr lang="lt-LT" sz="1800" b="1" dirty="0">
                <a:effectLst/>
                <a:latin typeface="Times New Roman" panose="02020603050405020304" pitchFamily="18" charset="0"/>
                <a:ea typeface="Times New Roman" panose="02020603050405020304" pitchFamily="18" charset="0"/>
              </a:rPr>
              <a:t> </a:t>
            </a:r>
            <a:r>
              <a:rPr lang="lt-LT" sz="1800" b="1" dirty="0" err="1">
                <a:effectLst/>
                <a:latin typeface="Times New Roman" panose="02020603050405020304" pitchFamily="18" charset="0"/>
                <a:ea typeface="Times New Roman" panose="02020603050405020304" pitchFamily="18" charset="0"/>
              </a:rPr>
              <a:t>Dance</a:t>
            </a:r>
            <a:endParaRPr lang="lt-LT" sz="1800" b="1" dirty="0">
              <a:effectLst/>
              <a:latin typeface="Times New Roman" panose="02020603050405020304" pitchFamily="18" charset="0"/>
              <a:ea typeface="Times New Roman" panose="02020603050405020304" pitchFamily="18" charset="0"/>
            </a:endParaRPr>
          </a:p>
          <a:p>
            <a:r>
              <a:rPr lang="lt-LT" sz="1800" b="1" kern="1600" dirty="0" err="1">
                <a:effectLst/>
                <a:latin typeface="Times New Roman" panose="02020603050405020304" pitchFamily="18" charset="0"/>
                <a:ea typeface="Times New Roman" panose="02020603050405020304" pitchFamily="18" charset="0"/>
              </a:rPr>
              <a:t>All</a:t>
            </a:r>
            <a:r>
              <a:rPr lang="lt-LT" sz="1800" b="1" kern="1600" dirty="0">
                <a:effectLst/>
                <a:latin typeface="Times New Roman" panose="02020603050405020304" pitchFamily="18" charset="0"/>
                <a:ea typeface="Times New Roman" panose="02020603050405020304" pitchFamily="18" charset="0"/>
              </a:rPr>
              <a:t> Style </a:t>
            </a:r>
            <a:r>
              <a:rPr lang="lt-LT" sz="1800" b="1" kern="1600" dirty="0" err="1">
                <a:effectLst/>
                <a:latin typeface="Times New Roman" panose="02020603050405020304" pitchFamily="18" charset="0"/>
                <a:ea typeface="Times New Roman" panose="02020603050405020304" pitchFamily="18" charset="0"/>
              </a:rPr>
              <a:t>Battle</a:t>
            </a:r>
            <a:endParaRPr lang="en-LT" sz="1800" b="1" kern="1600" dirty="0">
              <a:effectLst/>
              <a:latin typeface="Arial" panose="020B0604020202020204" pitchFamily="34" charset="0"/>
              <a:ea typeface="Times New Roman" panose="02020603050405020304" pitchFamily="18" charset="0"/>
            </a:endParaRPr>
          </a:p>
          <a:p>
            <a:endParaRPr lang="en-LT" sz="1800" dirty="0">
              <a:effectLst/>
              <a:latin typeface="Times New Roman" panose="02020603050405020304" pitchFamily="18" charset="0"/>
              <a:ea typeface="Times New Roman" panose="02020603050405020304" pitchFamily="18" charset="0"/>
            </a:endParaRPr>
          </a:p>
          <a:p>
            <a:endParaRPr lang="en-LT" sz="1800" b="1" kern="1600" dirty="0">
              <a:effectLst/>
              <a:latin typeface="Arial" panose="020B0604020202020204" pitchFamily="34"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0825810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3BB8C-7496-EE4D-9F1D-AEC8CD7FF569}"/>
              </a:ext>
            </a:extLst>
          </p:cNvPr>
          <p:cNvSpPr>
            <a:spLocks noGrp="1"/>
          </p:cNvSpPr>
          <p:nvPr>
            <p:ph type="title"/>
          </p:nvPr>
        </p:nvSpPr>
        <p:spPr/>
        <p:txBody>
          <a:bodyPr>
            <a:noAutofit/>
          </a:bodyPr>
          <a:lstStyle/>
          <a:p>
            <a:r>
              <a:rPr lang="en-LT" sz="3600" dirty="0"/>
              <a:t>DANCE TEAM LT </a:t>
            </a:r>
            <a:br>
              <a:rPr lang="en-LT" sz="3600" dirty="0"/>
            </a:br>
            <a:br>
              <a:rPr lang="en-LT" sz="3600" dirty="0"/>
            </a:br>
            <a:r>
              <a:rPr lang="en-LT" sz="3600" dirty="0"/>
              <a:t>PLANAI</a:t>
            </a:r>
          </a:p>
        </p:txBody>
      </p:sp>
      <p:sp>
        <p:nvSpPr>
          <p:cNvPr id="3" name="Content Placeholder 2">
            <a:extLst>
              <a:ext uri="{FF2B5EF4-FFF2-40B4-BE49-F238E27FC236}">
                <a16:creationId xmlns:a16="http://schemas.microsoft.com/office/drawing/2014/main" id="{136419A0-7929-534A-882D-955FCA9F4973}"/>
              </a:ext>
            </a:extLst>
          </p:cNvPr>
          <p:cNvSpPr>
            <a:spLocks noGrp="1"/>
          </p:cNvSpPr>
          <p:nvPr>
            <p:ph idx="1"/>
          </p:nvPr>
        </p:nvSpPr>
        <p:spPr/>
        <p:txBody>
          <a:bodyPr>
            <a:normAutofit fontScale="92500" lnSpcReduction="10000"/>
          </a:bodyPr>
          <a:lstStyle/>
          <a:p>
            <a:r>
              <a:rPr lang="en-LT" dirty="0"/>
              <a:t>Lietuviška varžybų teisėjų licenzija (kuriama).</a:t>
            </a:r>
          </a:p>
          <a:p>
            <a:r>
              <a:rPr lang="lt-LT" dirty="0"/>
              <a:t>Tarptautinių varžybų pritraukimas į Lietuvą (pvz. IDO ar kitų federacijų Europos čempionatai).</a:t>
            </a:r>
          </a:p>
          <a:p>
            <a:r>
              <a:rPr lang="lt-LT" dirty="0"/>
              <a:t>Sukurti skaitmeninę platformą šokėjams: profilis, pasiekimai, </a:t>
            </a:r>
            <a:r>
              <a:rPr lang="lt-LT" dirty="0" err="1"/>
              <a:t>video</a:t>
            </a:r>
            <a:r>
              <a:rPr lang="lt-LT" dirty="0"/>
              <a:t> </a:t>
            </a:r>
            <a:r>
              <a:rPr lang="lt-LT" dirty="0" err="1"/>
              <a:t>portfolio</a:t>
            </a:r>
            <a:r>
              <a:rPr lang="lt-LT" dirty="0"/>
              <a:t>.</a:t>
            </a:r>
          </a:p>
          <a:p>
            <a:r>
              <a:rPr lang="lt-LT" dirty="0"/>
              <a:t>Skatinti Lietuvos šokėjų delegacijas į tarptautinius čempionatus.</a:t>
            </a:r>
          </a:p>
          <a:p>
            <a:r>
              <a:rPr lang="lt-LT" dirty="0"/>
              <a:t>Mainų programos su užsienio šokių studijomis (pvz. </a:t>
            </a:r>
            <a:r>
              <a:rPr lang="lt-LT" dirty="0" err="1"/>
              <a:t>Erasmus</a:t>
            </a:r>
            <a:r>
              <a:rPr lang="lt-LT" dirty="0"/>
              <a:t>+ kultūrinės veiklos).</a:t>
            </a:r>
          </a:p>
          <a:p>
            <a:r>
              <a:rPr lang="lt-LT" dirty="0"/>
              <a:t>Varžybų transliacijos internetu, gyvi </a:t>
            </a:r>
            <a:r>
              <a:rPr lang="lt-LT" dirty="0" err="1"/>
              <a:t>stream’ai</a:t>
            </a:r>
            <a:r>
              <a:rPr lang="lt-LT" dirty="0"/>
              <a:t>.</a:t>
            </a:r>
          </a:p>
          <a:p>
            <a:r>
              <a:rPr lang="lt-LT" dirty="0"/>
              <a:t>Stiprinti šokio matomumą žiniasklaidoje ir socialiniuose tinkluose.</a:t>
            </a:r>
          </a:p>
          <a:p>
            <a:r>
              <a:rPr lang="en-LT" dirty="0"/>
              <a:t>Dalinis gabių šokėjų finansavimas.</a:t>
            </a:r>
          </a:p>
          <a:p>
            <a:endParaRPr lang="lt-LT" dirty="0"/>
          </a:p>
          <a:p>
            <a:endParaRPr lang="en-LT" dirty="0"/>
          </a:p>
          <a:p>
            <a:endParaRPr lang="en-LT" dirty="0"/>
          </a:p>
        </p:txBody>
      </p:sp>
    </p:spTree>
    <p:extLst>
      <p:ext uri="{BB962C8B-B14F-4D97-AF65-F5344CB8AC3E}">
        <p14:creationId xmlns:p14="http://schemas.microsoft.com/office/powerpoint/2010/main" val="2577549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D2D11-61EA-FE48-AD8B-B2317C3C883F}"/>
              </a:ext>
            </a:extLst>
          </p:cNvPr>
          <p:cNvSpPr>
            <a:spLocks noGrp="1"/>
          </p:cNvSpPr>
          <p:nvPr>
            <p:ph type="title"/>
          </p:nvPr>
        </p:nvSpPr>
        <p:spPr/>
        <p:txBody>
          <a:bodyPr>
            <a:normAutofit/>
          </a:bodyPr>
          <a:lstStyle/>
          <a:p>
            <a:r>
              <a:rPr lang="en-LT" sz="3600" dirty="0">
                <a:latin typeface="Times New Roman" panose="02020603050405020304" pitchFamily="18" charset="0"/>
                <a:cs typeface="Times New Roman" panose="02020603050405020304" pitchFamily="18" charset="0"/>
              </a:rPr>
              <a:t>DANCE TEAM LT </a:t>
            </a:r>
            <a:br>
              <a:rPr lang="en-LT" sz="3600" dirty="0">
                <a:latin typeface="Times New Roman" panose="02020603050405020304" pitchFamily="18" charset="0"/>
                <a:cs typeface="Times New Roman" panose="02020603050405020304" pitchFamily="18" charset="0"/>
              </a:rPr>
            </a:br>
            <a:r>
              <a:rPr lang="en-LT" sz="3600" dirty="0">
                <a:latin typeface="Times New Roman" panose="02020603050405020304" pitchFamily="18" charset="0"/>
                <a:cs typeface="Times New Roman" panose="02020603050405020304" pitchFamily="18" charset="0"/>
              </a:rPr>
              <a:t>TIKSLAI ir REZULTATAI (2022-2025m.)</a:t>
            </a:r>
          </a:p>
        </p:txBody>
      </p:sp>
      <p:sp>
        <p:nvSpPr>
          <p:cNvPr id="3" name="Content Placeholder 2">
            <a:extLst>
              <a:ext uri="{FF2B5EF4-FFF2-40B4-BE49-F238E27FC236}">
                <a16:creationId xmlns:a16="http://schemas.microsoft.com/office/drawing/2014/main" id="{B3FB9155-D077-CB4B-BF50-FA1E9B52D561}"/>
              </a:ext>
            </a:extLst>
          </p:cNvPr>
          <p:cNvSpPr>
            <a:spLocks noGrp="1"/>
          </p:cNvSpPr>
          <p:nvPr>
            <p:ph idx="1"/>
          </p:nvPr>
        </p:nvSpPr>
        <p:spPr/>
        <p:txBody>
          <a:bodyPr>
            <a:normAutofit/>
          </a:bodyPr>
          <a:lstStyle/>
          <a:p>
            <a:r>
              <a:rPr lang="en-LT" dirty="0">
                <a:latin typeface="Times New Roman" panose="02020603050405020304" pitchFamily="18" charset="0"/>
                <a:cs typeface="Times New Roman" panose="02020603050405020304" pitchFamily="18" charset="0"/>
              </a:rPr>
              <a:t>Konkretus varžybų grafikas, reitinginės varžybos</a:t>
            </a:r>
          </a:p>
          <a:p>
            <a:r>
              <a:rPr lang="en-LT" dirty="0">
                <a:latin typeface="Times New Roman" panose="02020603050405020304" pitchFamily="18" charset="0"/>
                <a:cs typeface="Times New Roman" panose="02020603050405020304" pitchFamily="18" charset="0"/>
              </a:rPr>
              <a:t>Šokėjų reitingavimo sistema</a:t>
            </a:r>
          </a:p>
          <a:p>
            <a:r>
              <a:rPr lang="en-LT" dirty="0">
                <a:latin typeface="Times New Roman" panose="02020603050405020304" pitchFamily="18" charset="0"/>
                <a:cs typeface="Times New Roman" panose="02020603050405020304" pitchFamily="18" charset="0"/>
              </a:rPr>
              <a:t>Šokėjų koordinavimas IDO Europos ir pasaulio čempionatuose</a:t>
            </a:r>
          </a:p>
          <a:p>
            <a:r>
              <a:rPr lang="en-LT" dirty="0">
                <a:latin typeface="Times New Roman" panose="02020603050405020304" pitchFamily="18" charset="0"/>
                <a:cs typeface="Times New Roman" panose="02020603050405020304" pitchFamily="18" charset="0"/>
              </a:rPr>
              <a:t>Šokių ir teorijos seminarai</a:t>
            </a:r>
          </a:p>
          <a:p>
            <a:r>
              <a:rPr lang="en-LT" dirty="0">
                <a:latin typeface="Times New Roman" panose="02020603050405020304" pitchFamily="18" charset="0"/>
                <a:cs typeface="Times New Roman" panose="02020603050405020304" pitchFamily="18" charset="0"/>
              </a:rPr>
              <a:t>Šokėjo pasas</a:t>
            </a:r>
          </a:p>
          <a:p>
            <a:r>
              <a:rPr lang="en-LT" dirty="0">
                <a:latin typeface="Times New Roman" panose="02020603050405020304" pitchFamily="18" charset="0"/>
                <a:cs typeface="Times New Roman" panose="02020603050405020304" pitchFamily="18" charset="0"/>
              </a:rPr>
              <a:t>Metiniai šokėjų apdovanojimai</a:t>
            </a:r>
          </a:p>
          <a:p>
            <a:r>
              <a:rPr lang="en-GB" dirty="0">
                <a:latin typeface="Times New Roman" panose="02020603050405020304" pitchFamily="18" charset="0"/>
                <a:cs typeface="Times New Roman" panose="02020603050405020304" pitchFamily="18" charset="0"/>
              </a:rPr>
              <a:t>D</a:t>
            </a:r>
            <a:r>
              <a:rPr lang="en-LT" dirty="0">
                <a:latin typeface="Times New Roman" panose="02020603050405020304" pitchFamily="18" charset="0"/>
                <a:cs typeface="Times New Roman" panose="02020603050405020304" pitchFamily="18" charset="0"/>
              </a:rPr>
              <a:t>anceteam.lt informacinis puslapis</a:t>
            </a:r>
          </a:p>
          <a:p>
            <a:r>
              <a:rPr lang="en-LT" dirty="0">
                <a:latin typeface="Times New Roman" panose="02020603050405020304" pitchFamily="18" charset="0"/>
                <a:cs typeface="Times New Roman" panose="02020603050405020304" pitchFamily="18" charset="0"/>
              </a:rPr>
              <a:t>Draugiška, palaikanti bendruomenė, LT vieningumas</a:t>
            </a:r>
          </a:p>
          <a:p>
            <a:endParaRPr lang="en-LT" dirty="0"/>
          </a:p>
          <a:p>
            <a:endParaRPr lang="en-LT" dirty="0"/>
          </a:p>
        </p:txBody>
      </p:sp>
    </p:spTree>
    <p:extLst>
      <p:ext uri="{BB962C8B-B14F-4D97-AF65-F5344CB8AC3E}">
        <p14:creationId xmlns:p14="http://schemas.microsoft.com/office/powerpoint/2010/main" val="4083138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7DD93-3778-9949-9D3E-C98CEA75A11F}"/>
              </a:ext>
            </a:extLst>
          </p:cNvPr>
          <p:cNvSpPr>
            <a:spLocks noGrp="1"/>
          </p:cNvSpPr>
          <p:nvPr>
            <p:ph type="title"/>
          </p:nvPr>
        </p:nvSpPr>
        <p:spPr/>
        <p:txBody>
          <a:bodyPr>
            <a:noAutofit/>
          </a:bodyPr>
          <a:lstStyle/>
          <a:p>
            <a:pPr>
              <a:lnSpc>
                <a:spcPct val="150000"/>
              </a:lnSpc>
            </a:pPr>
            <a:r>
              <a:rPr lang="lt-LT" sz="2400" b="1" dirty="0">
                <a:solidFill>
                  <a:srgbClr val="000000"/>
                </a:solidFill>
                <a:effectLst/>
                <a:latin typeface="Times New Roman" panose="02020603050405020304" pitchFamily="18" charset="0"/>
                <a:ea typeface="Times New Roman" panose="02020603050405020304" pitchFamily="18" charset="0"/>
              </a:rPr>
              <a:t>LIETUVOS ŠOKIŲ ASOCIACIJOS</a:t>
            </a:r>
            <a:r>
              <a:rPr lang="en-LT" sz="2400" b="1" dirty="0">
                <a:solidFill>
                  <a:srgbClr val="000000"/>
                </a:solidFill>
                <a:latin typeface="Times New Roman" panose="02020603050405020304" pitchFamily="18" charset="0"/>
                <a:ea typeface="Times New Roman" panose="02020603050405020304" pitchFamily="18" charset="0"/>
              </a:rPr>
              <a:t> </a:t>
            </a:r>
            <a:r>
              <a:rPr lang="lt-LT" sz="2400" b="1" dirty="0">
                <a:solidFill>
                  <a:srgbClr val="000000"/>
                </a:solidFill>
                <a:effectLst/>
                <a:latin typeface="Times New Roman" panose="02020603050405020304" pitchFamily="18" charset="0"/>
                <a:ea typeface="Times New Roman" panose="02020603050405020304" pitchFamily="18" charset="0"/>
              </a:rPr>
              <a:t>VARŽYBŲ BEI ŠOKIO KATEGORIJŲ TAISYKLĖS IR NUOSTATAI </a:t>
            </a:r>
            <a:br>
              <a:rPr lang="en-LT" sz="2400" dirty="0">
                <a:effectLst/>
                <a:latin typeface="Times New Roman" panose="02020603050405020304" pitchFamily="18" charset="0"/>
                <a:ea typeface="Times New Roman" panose="02020603050405020304" pitchFamily="18" charset="0"/>
              </a:rPr>
            </a:br>
            <a:endParaRPr lang="en-LT" sz="2400" dirty="0"/>
          </a:p>
        </p:txBody>
      </p:sp>
      <p:sp>
        <p:nvSpPr>
          <p:cNvPr id="3" name="Content Placeholder 2">
            <a:extLst>
              <a:ext uri="{FF2B5EF4-FFF2-40B4-BE49-F238E27FC236}">
                <a16:creationId xmlns:a16="http://schemas.microsoft.com/office/drawing/2014/main" id="{A6B54507-1AF6-3545-85D7-9CD3B476A755}"/>
              </a:ext>
            </a:extLst>
          </p:cNvPr>
          <p:cNvSpPr>
            <a:spLocks noGrp="1"/>
          </p:cNvSpPr>
          <p:nvPr>
            <p:ph idx="1"/>
          </p:nvPr>
        </p:nvSpPr>
        <p:spPr/>
        <p:txBody>
          <a:bodyPr>
            <a:normAutofit fontScale="70000" lnSpcReduction="20000"/>
          </a:bodyPr>
          <a:lstStyle/>
          <a:p>
            <a:pPr indent="533400" algn="just">
              <a:lnSpc>
                <a:spcPct val="150000"/>
              </a:lnSpc>
            </a:pPr>
            <a:r>
              <a:rPr lang="en-LT" sz="2300" dirty="0">
                <a:solidFill>
                  <a:srgbClr val="000000"/>
                </a:solidFill>
                <a:effectLst/>
                <a:latin typeface="Times New Roman" panose="02020603050405020304" pitchFamily="18" charset="0"/>
                <a:ea typeface="Times New Roman" panose="02020603050405020304" pitchFamily="18" charset="0"/>
              </a:rPr>
              <a:t>Šios taisyklės nustato </a:t>
            </a:r>
            <a:r>
              <a:rPr lang="lt-LT" sz="2300" dirty="0">
                <a:solidFill>
                  <a:srgbClr val="000000"/>
                </a:solidFill>
                <a:effectLst/>
                <a:latin typeface="Times New Roman" panose="02020603050405020304" pitchFamily="18" charset="0"/>
                <a:ea typeface="Times New Roman" panose="02020603050405020304" pitchFamily="18" charset="0"/>
              </a:rPr>
              <a:t>Lietuvos šokių asociacijos reitinginių šokio stilių varžybų taisykles ir jų tvarką. </a:t>
            </a:r>
            <a:endParaRPr lang="en-LT" sz="23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2300" dirty="0" err="1">
                <a:solidFill>
                  <a:srgbClr val="000000"/>
                </a:solidFill>
                <a:effectLst/>
                <a:latin typeface="Times New Roman" panose="02020603050405020304" pitchFamily="18" charset="0"/>
                <a:ea typeface="Times New Roman" panose="02020603050405020304" pitchFamily="18" charset="0"/>
              </a:rPr>
              <a:t>T</a:t>
            </a:r>
            <a:r>
              <a:rPr lang="en-LT" sz="2300" dirty="0">
                <a:solidFill>
                  <a:srgbClr val="000000"/>
                </a:solidFill>
                <a:effectLst/>
                <a:latin typeface="Times New Roman" panose="02020603050405020304" pitchFamily="18" charset="0"/>
                <a:ea typeface="Times New Roman" panose="02020603050405020304" pitchFamily="18" charset="0"/>
              </a:rPr>
              <a:t>aisyklės parengtos vadovaujantis Lietuvos Respublikos civiliniu kodeksu, kitais Lietuvos Respublikos įstatymais, Lietuvos šokių asociacijos (toliau – asociacija) įstatais bei IDO (International Dance organization) taisyklėmis. </a:t>
            </a:r>
            <a:endParaRPr lang="en-LT" sz="2300" dirty="0">
              <a:effectLst/>
              <a:latin typeface="Times New Roman" panose="02020603050405020304" pitchFamily="18" charset="0"/>
              <a:ea typeface="Times New Roman" panose="02020603050405020304" pitchFamily="18" charset="0"/>
            </a:endParaRPr>
          </a:p>
          <a:p>
            <a:pPr indent="533400" algn="just">
              <a:lnSpc>
                <a:spcPct val="150000"/>
              </a:lnSpc>
            </a:pPr>
            <a:r>
              <a:rPr lang="en-LT" sz="2300" dirty="0">
                <a:solidFill>
                  <a:srgbClr val="000000"/>
                </a:solidFill>
                <a:effectLst/>
                <a:latin typeface="Times New Roman" panose="02020603050405020304" pitchFamily="18" charset="0"/>
                <a:ea typeface="Times New Roman" panose="02020603050405020304" pitchFamily="18" charset="0"/>
              </a:rPr>
              <a:t>Šių taisyklių privalo laikytis visi </a:t>
            </a:r>
            <a:r>
              <a:rPr lang="lt-LT" sz="2300" dirty="0" err="1">
                <a:solidFill>
                  <a:srgbClr val="000000"/>
                </a:solidFill>
                <a:effectLst/>
                <a:latin typeface="Times New Roman" panose="02020603050405020304" pitchFamily="18" charset="0"/>
                <a:ea typeface="Times New Roman" panose="02020603050405020304" pitchFamily="18" charset="0"/>
              </a:rPr>
              <a:t>Dance</a:t>
            </a:r>
            <a:r>
              <a:rPr lang="lt-LT" sz="2300" dirty="0">
                <a:solidFill>
                  <a:srgbClr val="000000"/>
                </a:solidFill>
                <a:effectLst/>
                <a:latin typeface="Times New Roman" panose="02020603050405020304" pitchFamily="18" charset="0"/>
                <a:ea typeface="Times New Roman" panose="02020603050405020304" pitchFamily="18" charset="0"/>
              </a:rPr>
              <a:t> </a:t>
            </a:r>
            <a:r>
              <a:rPr lang="lt-LT" sz="2300" dirty="0" err="1">
                <a:solidFill>
                  <a:srgbClr val="000000"/>
                </a:solidFill>
                <a:effectLst/>
                <a:latin typeface="Times New Roman" panose="02020603050405020304" pitchFamily="18" charset="0"/>
                <a:ea typeface="Times New Roman" panose="02020603050405020304" pitchFamily="18" charset="0"/>
              </a:rPr>
              <a:t>Team</a:t>
            </a:r>
            <a:r>
              <a:rPr lang="lt-LT" sz="2300" dirty="0">
                <a:solidFill>
                  <a:srgbClr val="000000"/>
                </a:solidFill>
                <a:effectLst/>
                <a:latin typeface="Times New Roman" panose="02020603050405020304" pitchFamily="18" charset="0"/>
                <a:ea typeface="Times New Roman" panose="02020603050405020304" pitchFamily="18" charset="0"/>
              </a:rPr>
              <a:t> LT | Lietuvos šokių asociacijos reitinginių varžybų organizatoriai, asociacijos nariai, šokėjai, studijos, komandos. </a:t>
            </a:r>
            <a:endParaRPr lang="en-LT" sz="23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2300" dirty="0">
                <a:solidFill>
                  <a:srgbClr val="000000"/>
                </a:solidFill>
                <a:effectLst/>
                <a:latin typeface="Times New Roman" panose="02020603050405020304" pitchFamily="18" charset="0"/>
                <a:ea typeface="Times New Roman" panose="02020603050405020304" pitchFamily="18" charset="0"/>
              </a:rPr>
              <a:t>Asociacijos taisyklės ir nuostatos skelbiamos DT internetiniame puslapyje ir gali būti keičiamos steigėjų bei visuotinio narių susirinkimo. </a:t>
            </a:r>
            <a:endParaRPr lang="en-LT" sz="23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745446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C1349-11E9-C34E-B909-3CB3913CA30C}"/>
              </a:ext>
            </a:extLst>
          </p:cNvPr>
          <p:cNvSpPr>
            <a:spLocks noGrp="1"/>
          </p:cNvSpPr>
          <p:nvPr>
            <p:ph type="title"/>
          </p:nvPr>
        </p:nvSpPr>
        <p:spPr/>
        <p:txBody>
          <a:bodyPr>
            <a:normAutofit/>
          </a:bodyPr>
          <a:lstStyle/>
          <a:p>
            <a:r>
              <a:rPr lang="en-LT" dirty="0">
                <a:effectLst/>
                <a:latin typeface="Times New Roman" panose="02020603050405020304" pitchFamily="18" charset="0"/>
                <a:ea typeface="Times New Roman" panose="02020603050405020304" pitchFamily="18" charset="0"/>
              </a:rPr>
              <a:t>DT varžybos – bendros taisyklės </a:t>
            </a:r>
            <a:endParaRPr lang="en-LT" dirty="0"/>
          </a:p>
        </p:txBody>
      </p:sp>
      <p:sp>
        <p:nvSpPr>
          <p:cNvPr id="3" name="Content Placeholder 2">
            <a:extLst>
              <a:ext uri="{FF2B5EF4-FFF2-40B4-BE49-F238E27FC236}">
                <a16:creationId xmlns:a16="http://schemas.microsoft.com/office/drawing/2014/main" id="{2BB9A322-184C-9E4A-9781-E32A62F9CE36}"/>
              </a:ext>
            </a:extLst>
          </p:cNvPr>
          <p:cNvSpPr>
            <a:spLocks noGrp="1"/>
          </p:cNvSpPr>
          <p:nvPr>
            <p:ph idx="1"/>
          </p:nvPr>
        </p:nvSpPr>
        <p:spPr/>
        <p:txBody>
          <a:bodyPr>
            <a:normAutofit fontScale="77500" lnSpcReduction="20000"/>
          </a:bodyPr>
          <a:lstStyle/>
          <a:p>
            <a:pPr indent="533400" algn="just">
              <a:lnSpc>
                <a:spcPct val="150000"/>
              </a:lnSpc>
            </a:pPr>
            <a:r>
              <a:rPr lang="lt-LT" sz="1900" dirty="0">
                <a:solidFill>
                  <a:srgbClr val="000000"/>
                </a:solidFill>
                <a:effectLst/>
                <a:latin typeface="Times New Roman" panose="02020603050405020304" pitchFamily="18" charset="0"/>
                <a:ea typeface="Times New Roman" panose="02020603050405020304" pitchFamily="18" charset="0"/>
              </a:rPr>
              <a:t>Asociacijos varžybos yra skirtos visiems norintiems varžytis skirtinguose šokių stiliuose. </a:t>
            </a:r>
            <a:endParaRPr lang="en-LT" sz="19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900" dirty="0">
                <a:solidFill>
                  <a:srgbClr val="000000"/>
                </a:solidFill>
                <a:effectLst/>
                <a:latin typeface="Times New Roman" panose="02020603050405020304" pitchFamily="18" charset="0"/>
                <a:ea typeface="Times New Roman" panose="02020603050405020304" pitchFamily="18" charset="0"/>
              </a:rPr>
              <a:t>Varžybos bei reitingų sąrašai skelbiami asociacijos socialiniuose tinkluose. </a:t>
            </a:r>
            <a:endParaRPr lang="en-LT" sz="19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900" dirty="0">
                <a:solidFill>
                  <a:srgbClr val="000000"/>
                </a:solidFill>
                <a:effectLst/>
                <a:latin typeface="Times New Roman" panose="02020603050405020304" pitchFamily="18" charset="0"/>
                <a:ea typeface="Times New Roman" panose="02020603050405020304" pitchFamily="18" charset="0"/>
              </a:rPr>
              <a:t>Varžybų organizatoriai pasirūpina tinkama varžybų vieta, aikštele atitinkančia kategorijų reikalavimus, pritaikyta šokimui bei žiūrovams, kokybišku garsu, apšvietimu, danga, profesionaliais teisėjais ir DJ, varžybų aptarnaujančiu personalu (darbuotojai, savanoriai, apsauga) bei renginio prizais. Plačiau skaityti: asociacijos organizatorių taisyklės.</a:t>
            </a:r>
            <a:endParaRPr lang="en-LT" sz="19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900" dirty="0">
                <a:solidFill>
                  <a:srgbClr val="000000"/>
                </a:solidFill>
                <a:effectLst/>
                <a:latin typeface="Times New Roman" panose="02020603050405020304" pitchFamily="18" charset="0"/>
                <a:ea typeface="Times New Roman" panose="02020603050405020304" pitchFamily="18" charset="0"/>
              </a:rPr>
              <a:t>Varžybose budi medicinos darbuotojas, kuris gali suteikti pirmąją pagalbą atsitikus nelaimingam įvykiui. </a:t>
            </a:r>
            <a:endParaRPr lang="en-LT" sz="19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900" dirty="0">
                <a:solidFill>
                  <a:srgbClr val="000000"/>
                </a:solidFill>
                <a:effectLst/>
                <a:latin typeface="Times New Roman" panose="02020603050405020304" pitchFamily="18" charset="0"/>
                <a:ea typeface="Times New Roman" panose="02020603050405020304" pitchFamily="18" charset="0"/>
              </a:rPr>
              <a:t>Startiniai varžybų mokesčiai turi atitikti esamą valstybės finansinę situaciją, vadovaujantis protingumo principais. </a:t>
            </a:r>
            <a:endParaRPr lang="en-LT" sz="19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260120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EBC93-47EE-B449-83FD-92CE7E23A8C1}"/>
              </a:ext>
            </a:extLst>
          </p:cNvPr>
          <p:cNvSpPr>
            <a:spLocks noGrp="1"/>
          </p:cNvSpPr>
          <p:nvPr>
            <p:ph type="title"/>
          </p:nvPr>
        </p:nvSpPr>
        <p:spPr/>
        <p:txBody>
          <a:bodyPr/>
          <a:lstStyle/>
          <a:p>
            <a:r>
              <a:rPr lang="en-LT" dirty="0">
                <a:effectLst/>
                <a:latin typeface="Times New Roman" panose="02020603050405020304" pitchFamily="18" charset="0"/>
                <a:ea typeface="Times New Roman" panose="02020603050405020304" pitchFamily="18" charset="0"/>
              </a:rPr>
              <a:t>DT varžybos – bendros taisyklės </a:t>
            </a:r>
            <a:endParaRPr lang="en-LT" dirty="0"/>
          </a:p>
        </p:txBody>
      </p:sp>
      <p:sp>
        <p:nvSpPr>
          <p:cNvPr id="3" name="Content Placeholder 2">
            <a:extLst>
              <a:ext uri="{FF2B5EF4-FFF2-40B4-BE49-F238E27FC236}">
                <a16:creationId xmlns:a16="http://schemas.microsoft.com/office/drawing/2014/main" id="{4B66D614-5890-3C42-8DB9-2A064A9CB3DA}"/>
              </a:ext>
            </a:extLst>
          </p:cNvPr>
          <p:cNvSpPr>
            <a:spLocks noGrp="1"/>
          </p:cNvSpPr>
          <p:nvPr>
            <p:ph idx="1"/>
          </p:nvPr>
        </p:nvSpPr>
        <p:spPr/>
        <p:txBody>
          <a:bodyPr>
            <a:normAutofit fontScale="85000" lnSpcReduction="20000"/>
          </a:bodyPr>
          <a:lstStyle/>
          <a:p>
            <a:pPr indent="533400" algn="just">
              <a:lnSpc>
                <a:spcPct val="150000"/>
              </a:lnSpc>
            </a:pPr>
            <a:r>
              <a:rPr lang="lt-LT" sz="1800" dirty="0">
                <a:solidFill>
                  <a:srgbClr val="000000"/>
                </a:solidFill>
                <a:effectLst/>
                <a:latin typeface="Times New Roman" panose="02020603050405020304" pitchFamily="18" charset="0"/>
                <a:ea typeface="Times New Roman" panose="02020603050405020304" pitchFamily="18" charset="0"/>
              </a:rPr>
              <a:t>Varžybų organizatoriai ir dalyviai turi laikytis Lietuvos įstatymų, asociacijos taisyklių. </a:t>
            </a:r>
            <a:endParaRPr lang="en-LT" sz="18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800" dirty="0">
                <a:solidFill>
                  <a:srgbClr val="000000"/>
                </a:solidFill>
                <a:effectLst/>
                <a:latin typeface="Times New Roman" panose="02020603050405020304" pitchFamily="18" charset="0"/>
                <a:ea typeface="Times New Roman" panose="02020603050405020304" pitchFamily="18" charset="0"/>
              </a:rPr>
              <a:t>Varžybos organizuojamos organizatorių, kurie atitinka asociacijos taisykles ir nuostatus skirtus apibrėžti varžybų organizavimui bei patvirtinti asociacijos steigėjų.</a:t>
            </a:r>
            <a:endParaRPr lang="en-LT" sz="18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800" dirty="0">
                <a:solidFill>
                  <a:srgbClr val="000000"/>
                </a:solidFill>
                <a:effectLst/>
                <a:latin typeface="Times New Roman" panose="02020603050405020304" pitchFamily="18" charset="0"/>
                <a:ea typeface="Times New Roman" panose="02020603050405020304" pitchFamily="18" charset="0"/>
              </a:rPr>
              <a:t>Asociacija negarantuoja, kad tam tikros varžybos bus vykdomos reguliariai ir bus įtraukiamos į reitinginių varžybų sąrašą. </a:t>
            </a:r>
            <a:endParaRPr lang="en-LT" sz="18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800" dirty="0">
                <a:solidFill>
                  <a:srgbClr val="000000"/>
                </a:solidFill>
                <a:effectLst/>
                <a:latin typeface="Times New Roman" panose="02020603050405020304" pitchFamily="18" charset="0"/>
                <a:ea typeface="Times New Roman" panose="02020603050405020304" pitchFamily="18" charset="0"/>
              </a:rPr>
              <a:t>Varžybų dalyviai registruojasi per asociacijos registracijos sistemą, pateikia teisingus asmens duomenis bei gimimo datą. </a:t>
            </a:r>
            <a:endParaRPr lang="en-LT" sz="1800" dirty="0">
              <a:effectLst/>
              <a:latin typeface="Times New Roman" panose="02020603050405020304" pitchFamily="18" charset="0"/>
              <a:ea typeface="Times New Roman" panose="02020603050405020304" pitchFamily="18" charset="0"/>
            </a:endParaRPr>
          </a:p>
          <a:p>
            <a:pPr indent="533400" algn="just">
              <a:lnSpc>
                <a:spcPct val="150000"/>
              </a:lnSpc>
            </a:pPr>
            <a:r>
              <a:rPr lang="lt-LT" sz="1800" dirty="0">
                <a:solidFill>
                  <a:srgbClr val="000000"/>
                </a:solidFill>
                <a:effectLst/>
                <a:latin typeface="Times New Roman" panose="02020603050405020304" pitchFamily="18" charset="0"/>
                <a:ea typeface="Times New Roman" panose="02020603050405020304" pitchFamily="18" charset="0"/>
              </a:rPr>
              <a:t>Visi dalyviai varžybose privalo turėti jų amžių bei tapatybę patvirtinantį dokumentą. Dalyvių amžius skaičiuojamas pagal kalendorinius metus.</a:t>
            </a:r>
            <a:endParaRPr lang="en-LT" sz="1800" dirty="0">
              <a:effectLst/>
              <a:latin typeface="Times New Roman" panose="02020603050405020304" pitchFamily="18" charset="0"/>
              <a:ea typeface="Times New Roman" panose="02020603050405020304" pitchFamily="18" charset="0"/>
            </a:endParaRPr>
          </a:p>
          <a:p>
            <a:endParaRPr lang="en-LT" dirty="0"/>
          </a:p>
        </p:txBody>
      </p:sp>
    </p:spTree>
    <p:extLst>
      <p:ext uri="{BB962C8B-B14F-4D97-AF65-F5344CB8AC3E}">
        <p14:creationId xmlns:p14="http://schemas.microsoft.com/office/powerpoint/2010/main" val="390307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F3D68-C342-7943-94BA-DD28B3A37FA9}"/>
              </a:ext>
            </a:extLst>
          </p:cNvPr>
          <p:cNvSpPr>
            <a:spLocks noGrp="1"/>
          </p:cNvSpPr>
          <p:nvPr>
            <p:ph type="title"/>
          </p:nvPr>
        </p:nvSpPr>
        <p:spPr/>
        <p:txBody>
          <a:bodyPr/>
          <a:lstStyle/>
          <a:p>
            <a:r>
              <a:rPr lang="en-LT" dirty="0">
                <a:effectLst/>
                <a:latin typeface="Times New Roman" panose="02020603050405020304" pitchFamily="18" charset="0"/>
                <a:ea typeface="Times New Roman" panose="02020603050405020304" pitchFamily="18" charset="0"/>
              </a:rPr>
              <a:t>DT varžybos – bendros taisyklės </a:t>
            </a:r>
            <a:endParaRPr lang="en-LT" dirty="0"/>
          </a:p>
        </p:txBody>
      </p:sp>
      <p:graphicFrame>
        <p:nvGraphicFramePr>
          <p:cNvPr id="6" name="Content Placeholder 5">
            <a:extLst>
              <a:ext uri="{FF2B5EF4-FFF2-40B4-BE49-F238E27FC236}">
                <a16:creationId xmlns:a16="http://schemas.microsoft.com/office/drawing/2014/main" id="{C6C1A2EC-9870-8247-9A9D-45217530CAC4}"/>
              </a:ext>
            </a:extLst>
          </p:cNvPr>
          <p:cNvGraphicFramePr>
            <a:graphicFrameLocks noGrp="1"/>
          </p:cNvGraphicFramePr>
          <p:nvPr>
            <p:ph idx="1"/>
            <p:extLst>
              <p:ext uri="{D42A27DB-BD31-4B8C-83A1-F6EECF244321}">
                <p14:modId xmlns:p14="http://schemas.microsoft.com/office/powerpoint/2010/main" val="1649458964"/>
              </p:ext>
            </p:extLst>
          </p:nvPr>
        </p:nvGraphicFramePr>
        <p:xfrm>
          <a:off x="2033516" y="2552132"/>
          <a:ext cx="8557148" cy="3620068"/>
        </p:xfrm>
        <a:graphic>
          <a:graphicData uri="http://schemas.openxmlformats.org/drawingml/2006/table">
            <a:tbl>
              <a:tblPr firstRow="1" firstCol="1" bandRow="1">
                <a:tableStyleId>{5C22544A-7EE6-4342-B048-85BDC9FD1C3A}</a:tableStyleId>
              </a:tblPr>
              <a:tblGrid>
                <a:gridCol w="4278574">
                  <a:extLst>
                    <a:ext uri="{9D8B030D-6E8A-4147-A177-3AD203B41FA5}">
                      <a16:colId xmlns:a16="http://schemas.microsoft.com/office/drawing/2014/main" val="1806266866"/>
                    </a:ext>
                  </a:extLst>
                </a:gridCol>
                <a:gridCol w="4278574">
                  <a:extLst>
                    <a:ext uri="{9D8B030D-6E8A-4147-A177-3AD203B41FA5}">
                      <a16:colId xmlns:a16="http://schemas.microsoft.com/office/drawing/2014/main" val="2287409413"/>
                    </a:ext>
                  </a:extLst>
                </a:gridCol>
              </a:tblGrid>
              <a:tr h="437470">
                <a:tc>
                  <a:txBody>
                    <a:bodyPr/>
                    <a:lstStyle/>
                    <a:p>
                      <a:pPr indent="533400" algn="just">
                        <a:lnSpc>
                          <a:spcPct val="150000"/>
                        </a:lnSpc>
                      </a:pPr>
                      <a:r>
                        <a:rPr lang="lt-LT" sz="1200" kern="100">
                          <a:effectLst/>
                        </a:rPr>
                        <a:t>Amžiaus kategorijos: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lt-LT" sz="1200" kern="100">
                          <a:effectLst/>
                        </a:rPr>
                        <a:t>Amžiaus ribos: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33169180"/>
                  </a:ext>
                </a:extLst>
              </a:tr>
              <a:tr h="437586">
                <a:tc>
                  <a:txBody>
                    <a:bodyPr/>
                    <a:lstStyle/>
                    <a:p>
                      <a:pPr algn="just">
                        <a:lnSpc>
                          <a:spcPct val="150000"/>
                        </a:lnSpc>
                      </a:pPr>
                      <a:r>
                        <a:rPr lang="lt-LT" sz="1200" kern="100">
                          <a:effectLst/>
                        </a:rPr>
                        <a:t>Mini kids</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7 m. ir mažiau </a:t>
                      </a:r>
                      <a:r>
                        <a:rPr lang="lt-LT" sz="1200" b="1" u="sng" kern="100" dirty="0">
                          <a:solidFill>
                            <a:srgbClr val="FF0000"/>
                          </a:solidFill>
                          <a:effectLst/>
                        </a:rPr>
                        <a:t>(8m. Ir mažiau nuo 2026m.)</a:t>
                      </a:r>
                      <a:endParaRPr lang="en-LT" sz="1200" b="1" u="sng"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0322930"/>
                  </a:ext>
                </a:extLst>
              </a:tr>
              <a:tr h="437586">
                <a:tc>
                  <a:txBody>
                    <a:bodyPr/>
                    <a:lstStyle/>
                    <a:p>
                      <a:pPr algn="just">
                        <a:lnSpc>
                          <a:spcPct val="150000"/>
                        </a:lnSpc>
                      </a:pPr>
                      <a:r>
                        <a:rPr lang="lt-LT" sz="1200" kern="100">
                          <a:effectLst/>
                        </a:rPr>
                        <a:t>Children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dirty="0">
                          <a:effectLst/>
                        </a:rPr>
                        <a:t>12 m. ir mažiau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85435959"/>
                  </a:ext>
                </a:extLst>
              </a:tr>
              <a:tr h="934920">
                <a:tc>
                  <a:txBody>
                    <a:bodyPr/>
                    <a:lstStyle/>
                    <a:p>
                      <a:pPr algn="just">
                        <a:lnSpc>
                          <a:spcPct val="150000"/>
                        </a:lnSpc>
                      </a:pPr>
                      <a:r>
                        <a:rPr lang="lt-LT" sz="1200" kern="100">
                          <a:effectLst/>
                        </a:rPr>
                        <a:t>Junior 1</a:t>
                      </a:r>
                      <a:endParaRPr lang="en-LT" sz="1200" kern="100">
                        <a:effectLst/>
                      </a:endParaRPr>
                    </a:p>
                    <a:p>
                      <a:pPr algn="just">
                        <a:lnSpc>
                          <a:spcPct val="150000"/>
                        </a:lnSpc>
                      </a:pPr>
                      <a:r>
                        <a:rPr lang="lt-LT" sz="1200" kern="100">
                          <a:effectLst/>
                        </a:rPr>
                        <a:t>Junior 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13-14m. (tik solo ir duo)</a:t>
                      </a:r>
                      <a:endParaRPr lang="en-LT" sz="1200" kern="100">
                        <a:effectLst/>
                      </a:endParaRPr>
                    </a:p>
                    <a:p>
                      <a:pPr>
                        <a:lnSpc>
                          <a:spcPct val="150000"/>
                        </a:lnSpc>
                      </a:pPr>
                      <a:r>
                        <a:rPr lang="lt-LT" sz="1200" kern="100">
                          <a:effectLst/>
                        </a:rPr>
                        <a:t>15-16m. (tik solo ir duo)</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71391017"/>
                  </a:ext>
                </a:extLst>
              </a:tr>
              <a:tr h="437586">
                <a:tc>
                  <a:txBody>
                    <a:bodyPr/>
                    <a:lstStyle/>
                    <a:p>
                      <a:pPr algn="just">
                        <a:lnSpc>
                          <a:spcPct val="150000"/>
                        </a:lnSpc>
                      </a:pPr>
                      <a:r>
                        <a:rPr lang="lt-LT" sz="1200" kern="100">
                          <a:effectLst/>
                        </a:rPr>
                        <a:t>Junior </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lt-LT" sz="1200" kern="100">
                          <a:effectLst/>
                        </a:rPr>
                        <a:t>13-16 m. (group, formation)</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12728983"/>
                  </a:ext>
                </a:extLst>
              </a:tr>
              <a:tr h="934920">
                <a:tc>
                  <a:txBody>
                    <a:bodyPr/>
                    <a:lstStyle/>
                    <a:p>
                      <a:pPr algn="just">
                        <a:lnSpc>
                          <a:spcPct val="150000"/>
                        </a:lnSpc>
                      </a:pPr>
                      <a:r>
                        <a:rPr lang="lt-LT" sz="1200" kern="100">
                          <a:effectLst/>
                        </a:rPr>
                        <a:t>Adult 1</a:t>
                      </a:r>
                      <a:endParaRPr lang="en-LT" sz="1200" kern="100">
                        <a:effectLst/>
                      </a:endParaRPr>
                    </a:p>
                    <a:p>
                      <a:pPr algn="just">
                        <a:lnSpc>
                          <a:spcPct val="150000"/>
                        </a:lnSpc>
                      </a:pPr>
                      <a:r>
                        <a:rPr lang="lt-LT" sz="1200" kern="100">
                          <a:effectLst/>
                        </a:rPr>
                        <a:t>Adult 2</a:t>
                      </a:r>
                      <a:endParaRPr lang="en-LT"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US" sz="1200" kern="100" dirty="0">
                          <a:effectLst/>
                        </a:rPr>
                        <a:t>17m. </a:t>
                      </a:r>
                      <a:r>
                        <a:rPr lang="en-US" sz="1200" kern="100" dirty="0" err="1">
                          <a:effectLst/>
                        </a:rPr>
                        <a:t>ir</a:t>
                      </a:r>
                      <a:r>
                        <a:rPr lang="en-US" sz="1200" kern="100" dirty="0">
                          <a:effectLst/>
                        </a:rPr>
                        <a:t> </a:t>
                      </a:r>
                      <a:r>
                        <a:rPr lang="en-US" sz="1200" kern="100" dirty="0" err="1">
                          <a:effectLst/>
                        </a:rPr>
                        <a:t>daugiau</a:t>
                      </a:r>
                      <a:endParaRPr lang="en-LT" sz="1200" kern="100" dirty="0">
                        <a:effectLst/>
                      </a:endParaRPr>
                    </a:p>
                    <a:p>
                      <a:pPr>
                        <a:lnSpc>
                          <a:spcPct val="150000"/>
                        </a:lnSpc>
                      </a:pPr>
                      <a:r>
                        <a:rPr lang="en-US" sz="1200" kern="100" dirty="0">
                          <a:effectLst/>
                        </a:rPr>
                        <a:t>31m. </a:t>
                      </a:r>
                      <a:r>
                        <a:rPr lang="en-US" sz="1200" kern="100" dirty="0" err="1">
                          <a:effectLst/>
                        </a:rPr>
                        <a:t>ir</a:t>
                      </a:r>
                      <a:r>
                        <a:rPr lang="en-US" sz="1200" kern="100" dirty="0">
                          <a:effectLst/>
                        </a:rPr>
                        <a:t> </a:t>
                      </a:r>
                      <a:r>
                        <a:rPr lang="en-US" sz="1200" kern="100" dirty="0" err="1">
                          <a:effectLst/>
                        </a:rPr>
                        <a:t>daugiau</a:t>
                      </a:r>
                      <a:endParaRPr lang="en-LT"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75325868"/>
                  </a:ext>
                </a:extLst>
              </a:tr>
            </a:tbl>
          </a:graphicData>
        </a:graphic>
      </p:graphicFrame>
    </p:spTree>
    <p:extLst>
      <p:ext uri="{BB962C8B-B14F-4D97-AF65-F5344CB8AC3E}">
        <p14:creationId xmlns:p14="http://schemas.microsoft.com/office/powerpoint/2010/main" val="327232859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5800</TotalTime>
  <Words>4588</Words>
  <Application>Microsoft Macintosh PowerPoint</Application>
  <PresentationFormat>Widescreen</PresentationFormat>
  <Paragraphs>341</Paragraphs>
  <Slides>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Calibri</vt:lpstr>
      <vt:lpstr>Franklin Gothic Book</vt:lpstr>
      <vt:lpstr>Symbol</vt:lpstr>
      <vt:lpstr>Times New Roman</vt:lpstr>
      <vt:lpstr>Crop</vt:lpstr>
      <vt:lpstr>                   LIETUVOS ŠOKIŲ ASOCIACIJOS VARŽYBŲ BEI ŠOKIO KATEGORIJŲ  TAISYKLĖS IR NUOSTATAI  Rugilė Dailidaitė </vt:lpstr>
      <vt:lpstr>APIE IDO  International dance organization</vt:lpstr>
      <vt:lpstr>APIE DANCE TEAM LT Lietuvos šokių asociacija</vt:lpstr>
      <vt:lpstr>PROBLEMOS LIETUVOS ŠOKIŲ PASAULYJE </vt:lpstr>
      <vt:lpstr>DANCE TEAM LT  TIKSLAI ir REZULTATAI (2022-2025m.)</vt:lpstr>
      <vt:lpstr>LIETUVOS ŠOKIŲ ASOCIACIJOS VARŽYBŲ BEI ŠOKIO KATEGORIJŲ TAISYKLĖS IR NUOSTATAI  </vt:lpstr>
      <vt:lpstr>DT varžybos – bendros taisyklės </vt:lpstr>
      <vt:lpstr>DT varžybos – bendros taisyklės </vt:lpstr>
      <vt:lpstr>DT varžybos – bendros taisyklės </vt:lpstr>
      <vt:lpstr>DT varžybos – bendros taisyklės </vt:lpstr>
      <vt:lpstr>DT varžybos – bendros taisyklės </vt:lpstr>
      <vt:lpstr>ŠOKIŲ KATEGORIJOS IDO vs LT </vt:lpstr>
      <vt:lpstr>VARŽYBŲ DALYVIŲ VERTINIMO SISTEMOS</vt:lpstr>
      <vt:lpstr>VARŽYBŲ DALYVIŲ VERTINIMO SISTEMOS</vt:lpstr>
      <vt:lpstr>SCENINĖS IŠVAIZDOS, APRANGOS, MAKIAŽO, MUZIKOS VISOSE AMŽIAUS KATEGORIJOSE TAISYKLĖS </vt:lpstr>
      <vt:lpstr>SCENINĖS IŠVAIZDOS, APRANGOS, MAKIAŽO, MUZIKOS VISOSE AMŽIAUS KATEGORIJOSE TAISYKLĖS </vt:lpstr>
      <vt:lpstr>SCENINĖS IŠVAIZDOS, APRANGOS, MAKIAŽO, MUZIKOS VISOSE AMŽIAUS KATEGORIJOSE TAISYKLĖS </vt:lpstr>
      <vt:lpstr>ŠOKIO DISCIPLINOS - PRODUCTION</vt:lpstr>
      <vt:lpstr>ŠOKIO DISCIPLINOS - PRODUCTION</vt:lpstr>
      <vt:lpstr>IDO scenos menų kategorijos (Performing Arts disciplines)   Show Dance (Šou šokis) </vt:lpstr>
      <vt:lpstr>IDO scenos menų kategorijos (Performing Arts disciplines)   Show Dance (Šou šokis)</vt:lpstr>
      <vt:lpstr>IDO scenos menų kategorijos (Performing Arts disciplines)   Show Dance (Šou šokis)</vt:lpstr>
      <vt:lpstr>IDO scenos menų kategorijos (Performing Arts disciplines)   Show Dance (Šou šokis)</vt:lpstr>
      <vt:lpstr>IDO scenos menų kategorijos (Performing Arts disciplines)   Modern and Contemporary Dance | Šiuolaikinis šokis </vt:lpstr>
      <vt:lpstr>IDO scenos menų kategorijos (Performing Arts disciplines)   Modern and Contemporary Dance | Šiuolaikinis šokis</vt:lpstr>
      <vt:lpstr>IDO scenos menų kategorijos (Performing Arts disciplines)   Modern and Contemporary Dance | Šiuolaikinis šokis</vt:lpstr>
      <vt:lpstr>IDO scenos menų kategorijos (Performing Arts disciplines)   Modern and Contemporary Dance | Šiuolaikinis šokis</vt:lpstr>
      <vt:lpstr>IDO scenos menų kategorijos (Performing Arts disciplines)   Modern and Contemporary Dance | Šiuolaikinis šokis</vt:lpstr>
      <vt:lpstr>IDO scenos menų kategorijos (Performing Arts disciplines)  PA Improvisation (performing arts) </vt:lpstr>
      <vt:lpstr>IDO scenos menų kategorijos (Performing Arts disciplines)  PA Improvisation (performing arts)</vt:lpstr>
      <vt:lpstr>IDO scenos menų kategorijos (Performing Arts disciplines)  PA Improvisation (performing arts)</vt:lpstr>
      <vt:lpstr>IDO gatvės šokių kategorijos (Street Dance | Urban disciplines)  Hip Hop </vt:lpstr>
      <vt:lpstr>IDO gatvės šokių kategorijos (Street Dance | Urban disciplines)  Hip Hop</vt:lpstr>
      <vt:lpstr>IDO gatvės šokių kategorijos (Street Dance | Urban disciplines)  Hip Hop</vt:lpstr>
      <vt:lpstr>IDO gatvės šokių kategorijos (Street Dance | Urban disciplines)  Hip Hop</vt:lpstr>
      <vt:lpstr>IDO gatvės šokių kategorijos (Street Dance | Urban disciplines)  Hip Hop</vt:lpstr>
      <vt:lpstr>IDO gatvės šokių kategorijos (Street Dance | Urban disciplines)  Popping </vt:lpstr>
      <vt:lpstr>IDO gatvės šokių kategorijos (Street Dance | Urban disciplines)  Popping </vt:lpstr>
      <vt:lpstr>IDO gatvės šokių kategorijos (Street Dance | Urban disciplines)  Popping</vt:lpstr>
      <vt:lpstr>IDO gatvės šokių kategorijos (Street Dance | Urban disciplines)  Street Dance Show</vt:lpstr>
      <vt:lpstr>IDO gatvės šokių kategorijos (Street Dance | Urban disciplines)  Street Dance Show</vt:lpstr>
      <vt:lpstr>IDO gatvės šokių kategorijos (Street Dance | Urban disciplines)  Street Dance Show</vt:lpstr>
      <vt:lpstr>KITOS KATEGORIJOS</vt:lpstr>
      <vt:lpstr>DANCE TEAM LT   PLANAI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LIETUVOS ŠOKIŲ ASOCIACIJOS VARŽYBŲ BEI ŠOKIO KATEGORIJŲ  TAISYKLĖS IR NUOSTATAI  </dc:title>
  <dc:creator>Microsoft Office User</dc:creator>
  <cp:lastModifiedBy>Microsoft Office User</cp:lastModifiedBy>
  <cp:revision>21</cp:revision>
  <dcterms:created xsi:type="dcterms:W3CDTF">2025-09-19T19:53:29Z</dcterms:created>
  <dcterms:modified xsi:type="dcterms:W3CDTF">2025-09-28T11:51:30Z</dcterms:modified>
</cp:coreProperties>
</file>