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257" r:id="rId7"/>
    <p:sldId id="261" r:id="rId8"/>
    <p:sldId id="259" r:id="rId9"/>
    <p:sldId id="262" r:id="rId10"/>
    <p:sldId id="260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1" r:id="rId19"/>
    <p:sldId id="282" r:id="rId20"/>
    <p:sldId id="283" r:id="rId21"/>
    <p:sldId id="272" r:id="rId22"/>
    <p:sldId id="273" r:id="rId23"/>
    <p:sldId id="274" r:id="rId24"/>
    <p:sldId id="275" r:id="rId25"/>
    <p:sldId id="277" r:id="rId26"/>
    <p:sldId id="278" r:id="rId27"/>
    <p:sldId id="276" r:id="rId28"/>
    <p:sldId id="279" r:id="rId29"/>
    <p:sldId id="285" r:id="rId30"/>
    <p:sldId id="301" r:id="rId31"/>
    <p:sldId id="284" r:id="rId32"/>
    <p:sldId id="287" r:id="rId33"/>
    <p:sldId id="298" r:id="rId34"/>
    <p:sldId id="299" r:id="rId35"/>
    <p:sldId id="288" r:id="rId36"/>
    <p:sldId id="300" r:id="rId37"/>
    <p:sldId id="297" r:id="rId38"/>
    <p:sldId id="302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81" r:id="rId47"/>
    <p:sldId id="31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2" autoAdjust="0"/>
    <p:restoredTop sz="94434" autoAdjust="0"/>
  </p:normalViewPr>
  <p:slideViewPr>
    <p:cSldViewPr snapToGrid="0">
      <p:cViewPr varScale="1">
        <p:scale>
          <a:sx n="50" d="100"/>
          <a:sy n="50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7" Type="http://schemas.openxmlformats.org/officeDocument/2006/relationships/slide" Target="slides/slide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slide" Target="slides/slide53.xml" /><Relationship Id="rId61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slide" Target="slides/slide52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9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5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8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8DFB-0DDC-45DC-A90C-03291BEE9A0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AB6F-2472-4BEA-ABBA-C8B351D63F4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5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B43C-0F32-4049-8580-16450FDCFB7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5EB8A-F6EA-4CA4-BC05-395466D36778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2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E718-2D32-4554-BE54-9CAA873DA5E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1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73A1-333F-47F5-BD22-2D6B5BCFC761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5BAF-8639-4059-B640-7DCC82527552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6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EF16-E720-4D49-87A5-66864F6546A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80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3FE3B-4707-4815-9BB1-101F90CB1BF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34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BC09-86D5-4DA7-A3D3-CEE8AF4A6859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6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48BF-8218-4B0D-A06B-DB876610089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2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8DFB-0DDC-45DC-A90C-03291BEE9A0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91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AB6F-2472-4BEA-ABBA-C8B351D63F4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2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B43C-0F32-4049-8580-16450FDCFB7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5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5EB8A-F6EA-4CA4-BC05-395466D36778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99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E718-2D32-4554-BE54-9CAA873DA5E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07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73A1-333F-47F5-BD22-2D6B5BCFC761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2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5BAF-8639-4059-B640-7DCC82527552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8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55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EF16-E720-4D49-87A5-66864F6546A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1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3FE3B-4707-4815-9BB1-101F90CB1BF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12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BC09-86D5-4DA7-A3D3-CEE8AF4A6859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17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48BF-8218-4B0D-A06B-DB876610089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9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8DFB-0DDC-45DC-A90C-03291BEE9A0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06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AB6F-2472-4BEA-ABBA-C8B351D63F4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27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B43C-0F32-4049-8580-16450FDCFB7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04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5EB8A-F6EA-4CA4-BC05-395466D36778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0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E718-2D32-4554-BE54-9CAA873DA5E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34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73A1-333F-47F5-BD22-2D6B5BCFC761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2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8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5BAF-8639-4059-B640-7DCC82527552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6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EF16-E720-4D49-87A5-66864F6546A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9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3FE3B-4707-4815-9BB1-101F90CB1BF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71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BC09-86D5-4DA7-A3D3-CEE8AF4A6859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8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48BF-8218-4B0D-A06B-DB876610089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8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2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5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4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7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8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ABCF3C-C24D-44FB-AF91-830FE27AC494}" type="slidenum">
              <a:rPr lang="pt-BR" alt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8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ABCF3C-C24D-44FB-AF91-830FE27AC494}" type="slidenum">
              <a:rPr lang="pt-BR" alt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ABCF3C-C24D-44FB-AF91-830FE27AC494}" type="slidenum">
              <a:rPr lang="pt-BR" alt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9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hyperlink" Target="http://images.google.com.br/imgres?imgurl=http://www.gioelemiele.it/images/SCIAME.jpg&amp;imgrefurl=http://www.gioelemiele.it/CERA.html&amp;h=338&amp;w=450&amp;sz=135&amp;hl=pt-BR&amp;start=6&amp;tbnid=_lILDUUU0m1hJM:&amp;tbnh=95&amp;tbnw=127&amp;prev=/images?q=cera&amp;hl=pt-BR&amp;safe=off" TargetMode="Externa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8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24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7.jp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 /><Relationship Id="rId2" Type="http://schemas.openxmlformats.org/officeDocument/2006/relationships/audio" Target="../media/media1.WAV" /><Relationship Id="rId1" Type="http://schemas.microsoft.com/office/2007/relationships/media" Target="../media/media1.WAV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 /><Relationship Id="rId2" Type="http://schemas.openxmlformats.org/officeDocument/2006/relationships/image" Target="../media/image37.gi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9.gif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 /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3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3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3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3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3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37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 /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50.jpg" /><Relationship Id="rId4" Type="http://schemas.openxmlformats.org/officeDocument/2006/relationships/image" Target="../media/image49.jpg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5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5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5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5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5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 /><Relationship Id="rId1" Type="http://schemas.openxmlformats.org/officeDocument/2006/relationships/slideLayout" Target="../slideLayouts/slideLayout5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5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>
                <a:solidFill>
                  <a:schemeClr val="accent1">
                    <a:lumMod val="75000"/>
                  </a:schemeClr>
                </a:solidFill>
                <a:latin typeface="AR CHRISTY" panose="02000000000000000000" pitchFamily="2" charset="0"/>
              </a:rPr>
              <a:t>LIPÍDIOS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 CHRISTY" panose="02000000000000000000" pitchFamily="2" charset="0"/>
              </a:rPr>
              <a:t>PROF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 CHRISTY" panose="02000000000000000000" pitchFamily="2" charset="0"/>
              </a:rPr>
              <a:t>MARCONI BRITO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64" y="3558779"/>
            <a:ext cx="2850356" cy="21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76" y="94667"/>
            <a:ext cx="7886700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ÔMEGAS 3 e 6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9" y="1519707"/>
            <a:ext cx="8244894" cy="509494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393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8642" y="128788"/>
            <a:ext cx="10882648" cy="69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GLICERÍDEOS OU TRIGLICERÍDEOS OU TRIACILGLICEROL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8532" y="1966302"/>
            <a:ext cx="11921066" cy="48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2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905000" y="3581400"/>
            <a:ext cx="1371600" cy="533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905000" y="2819400"/>
            <a:ext cx="1371600" cy="533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438400" y="3505200"/>
            <a:ext cx="48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66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905000" y="4419600"/>
            <a:ext cx="1371600" cy="533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5000"/>
              </a:spcBef>
              <a:defRPr/>
            </a:pPr>
            <a:r>
              <a:rPr lang="pt-BR" altLang="pt-B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Formação de Triglicerídeos: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8686800" cy="5889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altLang="pt-BR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Ác. Graxo + Glicerina </a:t>
            </a:r>
            <a:r>
              <a:rPr lang="pt-BR" altLang="pt-BR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S Reference 1" pitchFamily="2" charset="2"/>
              </a:rPr>
              <a:t>Triglicerídio + água</a:t>
            </a:r>
            <a:endParaRPr lang="pt-BR" altLang="pt-BR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0" y="28194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pt-BR" altLang="pt-BR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pt-BR" altLang="pt-BR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COOH</a:t>
            </a:r>
          </a:p>
        </p:txBody>
      </p:sp>
      <p:grpSp>
        <p:nvGrpSpPr>
          <p:cNvPr id="92169" name="Group 9"/>
          <p:cNvGrpSpPr>
            <a:grpSpLocks/>
          </p:cNvGrpSpPr>
          <p:nvPr/>
        </p:nvGrpSpPr>
        <p:grpSpPr bwMode="auto">
          <a:xfrm>
            <a:off x="2895600" y="2819400"/>
            <a:ext cx="1905000" cy="2195513"/>
            <a:chOff x="336" y="2352"/>
            <a:chExt cx="1536" cy="1383"/>
          </a:xfrm>
        </p:grpSpPr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336" y="2352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altLang="pt-BR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 - CH</a:t>
              </a:r>
              <a:r>
                <a:rPr lang="pt-BR" altLang="pt-BR" sz="2800" b="1" baseline="-2500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336" y="2870"/>
              <a:ext cx="1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altLang="pt-BR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 - CH</a:t>
              </a:r>
            </a:p>
          </p:txBody>
        </p:sp>
        <p:sp>
          <p:nvSpPr>
            <p:cNvPr id="141340" name="Line 12"/>
            <p:cNvSpPr>
              <a:spLocks noChangeShapeType="1"/>
            </p:cNvSpPr>
            <p:nvPr/>
          </p:nvSpPr>
          <p:spPr bwMode="auto">
            <a:xfrm>
              <a:off x="1104" y="3216"/>
              <a:ext cx="0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1341" name="Line 13"/>
            <p:cNvSpPr>
              <a:spLocks noChangeShapeType="1"/>
            </p:cNvSpPr>
            <p:nvPr/>
          </p:nvSpPr>
          <p:spPr bwMode="auto">
            <a:xfrm>
              <a:off x="1104" y="2688"/>
              <a:ext cx="0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174" name="Text Box 14"/>
            <p:cNvSpPr txBox="1">
              <a:spLocks noChangeArrowheads="1"/>
            </p:cNvSpPr>
            <p:nvPr/>
          </p:nvSpPr>
          <p:spPr bwMode="auto">
            <a:xfrm>
              <a:off x="336" y="3408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altLang="pt-BR" sz="28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 - CH</a:t>
              </a:r>
              <a:r>
                <a:rPr lang="pt-BR" altLang="pt-BR" sz="2800" b="1" baseline="-2500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0" y="3657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pt-BR" altLang="pt-BR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pt-BR" altLang="pt-BR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COOH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0" y="451008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pt-BR" altLang="pt-BR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pt-BR" altLang="pt-BR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  <a:r>
              <a:rPr lang="pt-BR" altLang="pt-BR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COOH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4343400" y="3429000"/>
            <a:ext cx="714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</a:t>
            </a:r>
            <a:endParaRPr lang="pt-BR" altLang="pt-BR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2178" name="Group 18"/>
          <p:cNvGrpSpPr>
            <a:grpSpLocks/>
          </p:cNvGrpSpPr>
          <p:nvPr/>
        </p:nvGrpSpPr>
        <p:grpSpPr bwMode="auto">
          <a:xfrm>
            <a:off x="4953000" y="2819400"/>
            <a:ext cx="3733800" cy="2209800"/>
            <a:chOff x="3216" y="1872"/>
            <a:chExt cx="2352" cy="1392"/>
          </a:xfrm>
        </p:grpSpPr>
        <p:sp>
          <p:nvSpPr>
            <p:cNvPr id="92179" name="Text Box 19"/>
            <p:cNvSpPr txBox="1">
              <a:spLocks noChangeArrowheads="1"/>
            </p:cNvSpPr>
            <p:nvPr/>
          </p:nvSpPr>
          <p:spPr bwMode="auto">
            <a:xfrm>
              <a:off x="3216" y="1872"/>
              <a:ext cx="13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8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sz="28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CO</a:t>
              </a:r>
            </a:p>
          </p:txBody>
        </p:sp>
        <p:grpSp>
          <p:nvGrpSpPr>
            <p:cNvPr id="141330" name="Group 20"/>
            <p:cNvGrpSpPr>
              <a:grpSpLocks/>
            </p:cNvGrpSpPr>
            <p:nvPr/>
          </p:nvGrpSpPr>
          <p:grpSpPr bwMode="auto">
            <a:xfrm>
              <a:off x="4368" y="1881"/>
              <a:ext cx="1200" cy="1383"/>
              <a:chOff x="336" y="2352"/>
              <a:chExt cx="1536" cy="1383"/>
            </a:xfrm>
          </p:grpSpPr>
          <p:sp>
            <p:nvSpPr>
              <p:cNvPr id="92181" name="Text Box 21"/>
              <p:cNvSpPr txBox="1">
                <a:spLocks noChangeArrowheads="1"/>
              </p:cNvSpPr>
              <p:nvPr/>
            </p:nvSpPr>
            <p:spPr bwMode="auto">
              <a:xfrm>
                <a:off x="336" y="2352"/>
                <a:ext cx="15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altLang="pt-BR" sz="28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 - CH</a:t>
                </a:r>
                <a:r>
                  <a:rPr lang="pt-BR" altLang="pt-BR" sz="2800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92182" name="Text Box 22"/>
              <p:cNvSpPr txBox="1">
                <a:spLocks noChangeArrowheads="1"/>
              </p:cNvSpPr>
              <p:nvPr/>
            </p:nvSpPr>
            <p:spPr bwMode="auto">
              <a:xfrm>
                <a:off x="336" y="2870"/>
                <a:ext cx="148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altLang="pt-BR" sz="28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 - CH</a:t>
                </a:r>
              </a:p>
            </p:txBody>
          </p:sp>
          <p:sp>
            <p:nvSpPr>
              <p:cNvPr id="141335" name="Line 23"/>
              <p:cNvSpPr>
                <a:spLocks noChangeShapeType="1"/>
              </p:cNvSpPr>
              <p:nvPr/>
            </p:nvSpPr>
            <p:spPr bwMode="auto">
              <a:xfrm>
                <a:off x="1104" y="3216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1336" name="Line 24"/>
              <p:cNvSpPr>
                <a:spLocks noChangeShapeType="1"/>
              </p:cNvSpPr>
              <p:nvPr/>
            </p:nvSpPr>
            <p:spPr bwMode="auto">
              <a:xfrm>
                <a:off x="1104" y="2688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2185" name="Text Box 25"/>
              <p:cNvSpPr txBox="1">
                <a:spLocks noChangeArrowheads="1"/>
              </p:cNvSpPr>
              <p:nvPr/>
            </p:nvSpPr>
            <p:spPr bwMode="auto">
              <a:xfrm>
                <a:off x="336" y="3408"/>
                <a:ext cx="15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altLang="pt-BR" sz="28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 - CH</a:t>
                </a:r>
                <a:r>
                  <a:rPr lang="pt-BR" altLang="pt-BR" sz="2800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92186" name="Text Box 26"/>
            <p:cNvSpPr txBox="1">
              <a:spLocks noChangeArrowheads="1"/>
            </p:cNvSpPr>
            <p:nvPr/>
          </p:nvSpPr>
          <p:spPr bwMode="auto">
            <a:xfrm>
              <a:off x="3216" y="2400"/>
              <a:ext cx="13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8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sz="28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CO</a:t>
              </a:r>
            </a:p>
          </p:txBody>
        </p:sp>
        <p:sp>
          <p:nvSpPr>
            <p:cNvPr id="92187" name="Text Box 27"/>
            <p:cNvSpPr txBox="1">
              <a:spLocks noChangeArrowheads="1"/>
            </p:cNvSpPr>
            <p:nvPr/>
          </p:nvSpPr>
          <p:spPr bwMode="auto">
            <a:xfrm>
              <a:off x="3216" y="2937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8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</a:t>
              </a: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sz="2800" b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</a:t>
              </a:r>
              <a:r>
                <a:rPr lang="pt-BR" altLang="pt-BR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CO</a:t>
              </a:r>
            </a:p>
          </p:txBody>
        </p:sp>
      </p:grp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8229600" y="3581400"/>
            <a:ext cx="105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3H</a:t>
            </a:r>
            <a:r>
              <a:rPr lang="pt-BR" altLang="pt-BR" sz="2800" b="1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pt-BR" altLang="pt-BR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pt-BR" altLang="pt-BR" sz="2800" b="1" baseline="-250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>
            <a:off x="7924800" y="3505200"/>
            <a:ext cx="48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-76200" y="5105400"/>
            <a:ext cx="937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Àc. Palmítico + Glicerina </a:t>
            </a:r>
            <a:r>
              <a:rPr lang="pt-BR" altLang="pt-BR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S Reference 1" pitchFamily="2" charset="2"/>
              </a:rPr>
              <a:t>Tripalmitato de glicerila + água</a:t>
            </a:r>
            <a:endParaRPr lang="pt-BR" altLang="pt-BR" sz="2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5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4" grpId="0" autoUpdateAnimBg="0"/>
      <p:bldP spid="92165" grpId="0" animBg="1"/>
      <p:bldP spid="92166" grpId="0" autoUpdateAnimBg="0"/>
      <p:bldP spid="92167" grpId="0" animBg="1" autoUpdateAnimBg="0"/>
      <p:bldP spid="92168" grpId="0" autoUpdateAnimBg="0"/>
      <p:bldP spid="92175" grpId="0" autoUpdateAnimBg="0"/>
      <p:bldP spid="92176" grpId="0" autoUpdateAnimBg="0"/>
      <p:bldP spid="92177" grpId="0" autoUpdateAnimBg="0"/>
      <p:bldP spid="92188" grpId="0" autoUpdateAnimBg="0"/>
      <p:bldP spid="92189" grpId="0" autoUpdateAnimBg="0"/>
      <p:bldP spid="921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 de gordura de alguns alimentos: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982001"/>
            <a:ext cx="63341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Sua saúde é uma questão de escolha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8" y="1858114"/>
            <a:ext cx="5777046" cy="474238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133350"/>
            <a:ext cx="92583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"/>
            <a:ext cx="9143999" cy="67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6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9" y="-228600"/>
            <a:ext cx="1215389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6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105000"/>
              </a:spcBef>
              <a:spcAft>
                <a:spcPct val="0"/>
              </a:spcAft>
              <a:defRPr/>
            </a:pPr>
            <a:r>
              <a:rPr lang="pt-BR" altLang="pt-BR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Cerídeos (ceras):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8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São ésteres derivados de ácidos graxos superiores com álcoois superiores.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Palmitato de cerila – Cera de carnaúba 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752600" y="2590800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pt-BR" altLang="pt-BR" sz="4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15</a:t>
            </a:r>
            <a:r>
              <a: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pt-BR" altLang="pt-BR" sz="4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31</a:t>
            </a:r>
            <a:r>
              <a: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 COOC</a:t>
            </a:r>
            <a:r>
              <a:rPr lang="pt-BR" altLang="pt-BR" sz="4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26</a:t>
            </a:r>
            <a:r>
              <a: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pt-BR" altLang="pt-BR" sz="4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53</a:t>
            </a:r>
            <a:endParaRPr lang="pt-BR" alt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57200" y="5364163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Cerotato  de cetila – Cera de abelhas 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676400" y="4525963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pt-BR" altLang="pt-BR" sz="4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25</a:t>
            </a:r>
            <a:r>
              <a: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pt-BR" altLang="pt-BR" sz="4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51</a:t>
            </a:r>
            <a:r>
              <a: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 COOC</a:t>
            </a:r>
            <a:r>
              <a:rPr lang="pt-BR" altLang="pt-BR" sz="4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15</a:t>
            </a:r>
            <a:r>
              <a:rPr lang="pt-BR" alt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pt-BR" altLang="pt-BR" sz="4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31</a:t>
            </a:r>
            <a:endParaRPr lang="pt-BR" alt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utoUpdateAnimBg="0"/>
      <p:bldP spid="88067" grpId="0" autoUpdateAnimBg="0"/>
      <p:bldP spid="88068" grpId="0" autoUpdateAnimBg="0"/>
      <p:bldP spid="88069" grpId="0" autoUpdateAnimBg="0"/>
      <p:bldP spid="88070" grpId="0" autoUpdateAnimBg="0"/>
      <p:bldP spid="8807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Importância das ceras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083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pt-BR" altLang="pt-BR">
                <a:solidFill>
                  <a:schemeClr val="bg1"/>
                </a:solidFill>
              </a:rPr>
              <a:t>Produzem o brilho do cabelo humano;</a:t>
            </a:r>
          </a:p>
          <a:p>
            <a:pPr algn="just" eaLnBrk="1" hangingPunct="1"/>
            <a:r>
              <a:rPr lang="pt-BR" altLang="pt-BR">
                <a:solidFill>
                  <a:schemeClr val="bg1"/>
                </a:solidFill>
              </a:rPr>
              <a:t>Nas aves as ceras repelem a água, evitando o aumento de peso e alterações no vôo;</a:t>
            </a:r>
          </a:p>
          <a:p>
            <a:pPr algn="just" eaLnBrk="1" hangingPunct="1"/>
            <a:r>
              <a:rPr lang="pt-BR" altLang="pt-BR">
                <a:solidFill>
                  <a:schemeClr val="bg1"/>
                </a:solidFill>
              </a:rPr>
              <a:t>Nas folhas evitam a perda d’água.</a:t>
            </a:r>
          </a:p>
          <a:p>
            <a:pPr algn="just" eaLnBrk="1" hangingPunct="1"/>
            <a:r>
              <a:rPr lang="pt-BR" altLang="pt-BR">
                <a:solidFill>
                  <a:schemeClr val="bg1"/>
                </a:solidFill>
              </a:rPr>
              <a:t>As abelhas produzem cera que evita a inundação e contaminação da colméia.</a:t>
            </a:r>
          </a:p>
        </p:txBody>
      </p:sp>
      <p:pic>
        <p:nvPicPr>
          <p:cNvPr id="129028" name="Picture 5" descr="SCIA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229225"/>
            <a:ext cx="3024188" cy="1652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9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428750" y="2255045"/>
            <a:ext cx="634365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altLang="pt-BR" sz="2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Lipídios: </a:t>
            </a:r>
            <a:r>
              <a:rPr lang="pt-BR" altLang="pt-BR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são </a:t>
            </a:r>
            <a:r>
              <a:rPr lang="pt-BR" altLang="pt-BR" sz="27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ésteres</a:t>
            </a:r>
            <a:r>
              <a:rPr lang="pt-BR" altLang="pt-BR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derivados de </a:t>
            </a:r>
            <a:r>
              <a:rPr lang="pt-BR" altLang="pt-BR" sz="27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ácidos graxos</a:t>
            </a:r>
            <a:r>
              <a:rPr lang="pt-BR" altLang="pt-BR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superiores em reação com </a:t>
            </a:r>
            <a:r>
              <a:rPr lang="pt-BR" altLang="pt-BR" sz="2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álcoois</a:t>
            </a:r>
            <a:r>
              <a:rPr lang="pt-BR" altLang="pt-BR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altLang="pt-BR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São substâncias apolares  e portanto insolúveis em água e solúveis em solventes orgânicos.</a:t>
            </a:r>
          </a:p>
          <a:p>
            <a:pPr algn="just">
              <a:spcBef>
                <a:spcPct val="50000"/>
              </a:spcBef>
              <a:defRPr/>
            </a:pPr>
            <a:endParaRPr lang="pt-BR" altLang="pt-BR" sz="27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4514850" y="1112044"/>
            <a:ext cx="2686050" cy="1143000"/>
            <a:chOff x="2832" y="912"/>
            <a:chExt cx="2256" cy="960"/>
          </a:xfrm>
        </p:grpSpPr>
        <p:grpSp>
          <p:nvGrpSpPr>
            <p:cNvPr id="124933" name="Group 4"/>
            <p:cNvGrpSpPr>
              <a:grpSpLocks/>
            </p:cNvGrpSpPr>
            <p:nvPr/>
          </p:nvGrpSpPr>
          <p:grpSpPr bwMode="auto">
            <a:xfrm rot="5400000">
              <a:off x="2856" y="1080"/>
              <a:ext cx="768" cy="816"/>
              <a:chOff x="864" y="1104"/>
              <a:chExt cx="768" cy="816"/>
            </a:xfrm>
          </p:grpSpPr>
          <p:sp>
            <p:nvSpPr>
              <p:cNvPr id="124935" name="Line 5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0" cy="81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  <p:sp>
            <p:nvSpPr>
              <p:cNvPr id="124936" name="Line 6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76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350"/>
              </a:p>
            </p:txBody>
          </p:sp>
        </p:grp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648" y="912"/>
              <a:ext cx="1440" cy="77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altLang="pt-BR" sz="27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Gorduras ou óleos</a:t>
              </a:r>
            </a:p>
          </p:txBody>
        </p:sp>
      </p:grp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371600" y="4686301"/>
            <a:ext cx="6400800" cy="600164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33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Ácido + Álcool </a:t>
            </a:r>
            <a:r>
              <a:rPr lang="pt-BR" altLang="pt-BR" sz="33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S Reference 1" pitchFamily="2" charset="2"/>
              </a:rPr>
              <a:t> Éster + Água</a:t>
            </a:r>
            <a:endParaRPr lang="pt-BR" altLang="pt-BR" sz="33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1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500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Cutina – Evita a perda de água das folhas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9" y="2608106"/>
            <a:ext cx="3856713" cy="3831331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608106"/>
            <a:ext cx="4064089" cy="3985877"/>
          </a:xfrm>
        </p:spPr>
      </p:pic>
    </p:spTree>
    <p:extLst>
      <p:ext uri="{BB962C8B-B14F-4D97-AF65-F5344CB8AC3E}">
        <p14:creationId xmlns:p14="http://schemas.microsoft.com/office/powerpoint/2010/main" val="17954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20" y="365126"/>
            <a:ext cx="8284721" cy="132556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Carotenóides</a:t>
            </a:r>
            <a:br>
              <a:rPr lang="pt-BR" dirty="0"/>
            </a:br>
            <a:r>
              <a:rPr lang="pt-BR" sz="4000" b="1" dirty="0"/>
              <a:t>São pigmentos de plantas – Absorvem luz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BETACAROTENO</a:t>
            </a: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2623344"/>
            <a:ext cx="4048214" cy="3448051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LICOPENO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9006" y="2623344"/>
            <a:ext cx="36480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9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Dividindo B-caroteno no meio se produzem duas moléculas de Vitamina A</a:t>
            </a:r>
          </a:p>
        </p:txBody>
      </p:sp>
      <p:pic>
        <p:nvPicPr>
          <p:cNvPr id="144387" name="Picture 5" descr="f03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532813" cy="4392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Text Box 7"/>
          <p:cNvSpPr txBox="1">
            <a:spLocks noChangeArrowheads="1"/>
          </p:cNvSpPr>
          <p:nvPr/>
        </p:nvSpPr>
        <p:spPr bwMode="auto">
          <a:xfrm>
            <a:off x="0" y="5805488"/>
            <a:ext cx="9144000" cy="106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A vitamina A forma o pigmento rodopsina – necessário para a visão.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>
                <a:solidFill>
                  <a:srgbClr val="FFFFFF"/>
                </a:solidFill>
              </a:rPr>
              <a:t>Os carotenóides produzem as cores da cenoura, tomate, abóbora, gemas de ovo, manteiga...</a:t>
            </a:r>
          </a:p>
        </p:txBody>
      </p:sp>
    </p:spTree>
    <p:extLst>
      <p:ext uri="{BB962C8B-B14F-4D97-AF65-F5344CB8AC3E}">
        <p14:creationId xmlns:p14="http://schemas.microsoft.com/office/powerpoint/2010/main" val="214758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3200" b="1">
                <a:solidFill>
                  <a:schemeClr val="bg1"/>
                </a:solidFill>
              </a:rPr>
              <a:t>Os carotenóides são pigmentos auxiliar na fotossíntese – absorvem luz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4246562" cy="4876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pt-BR" altLang="pt-BR" sz="2800" b="1" dirty="0">
                <a:solidFill>
                  <a:schemeClr val="bg1"/>
                </a:solidFill>
              </a:rPr>
              <a:t>São fundamentais para a prevenção de doenças degenerativas, como doença arterial coronariana, câncer e outras doenças, estimulam o sistema imunológico e agem como antioxidante.</a:t>
            </a:r>
            <a:br>
              <a:rPr lang="pt-BR" altLang="pt-BR" sz="2800" b="1" dirty="0">
                <a:solidFill>
                  <a:schemeClr val="bg1"/>
                </a:solidFill>
              </a:rPr>
            </a:br>
            <a:r>
              <a:rPr lang="pt-BR" altLang="pt-BR" sz="2800" b="1" dirty="0">
                <a:solidFill>
                  <a:schemeClr val="bg1"/>
                </a:solidFill>
              </a:rPr>
              <a:t>   </a:t>
            </a:r>
            <a:br>
              <a:rPr lang="pt-BR" altLang="pt-BR" sz="2800" b="1" dirty="0">
                <a:solidFill>
                  <a:schemeClr val="bg1"/>
                </a:solidFill>
              </a:rPr>
            </a:br>
            <a:endParaRPr lang="pt-BR" altLang="pt-BR" sz="2800" b="1" dirty="0">
              <a:solidFill>
                <a:schemeClr val="bg1"/>
              </a:solidFill>
            </a:endParaRPr>
          </a:p>
        </p:txBody>
      </p:sp>
      <p:pic>
        <p:nvPicPr>
          <p:cNvPr id="145412" name="Picture 5" descr="040510_nut_pig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700213"/>
            <a:ext cx="23431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7" descr="brac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16338"/>
            <a:ext cx="2000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9" descr="abob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730625"/>
            <a:ext cx="2043112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69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CLOROFILA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CLOROPLASTOS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1" y="2896593"/>
            <a:ext cx="3868737" cy="2901552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2" y="167426"/>
            <a:ext cx="4645818" cy="6568226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9276711" cy="69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3025"/>
            <a:ext cx="7772400" cy="9080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OS ESTERÓIDES </a:t>
            </a:r>
          </a:p>
        </p:txBody>
      </p:sp>
      <p:pic>
        <p:nvPicPr>
          <p:cNvPr id="146435" name="Picture 5" descr="f03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6"/>
          <p:cNvSpPr txBox="1">
            <a:spLocks noChangeArrowheads="1"/>
          </p:cNvSpPr>
          <p:nvPr/>
        </p:nvSpPr>
        <p:spPr bwMode="auto">
          <a:xfrm>
            <a:off x="0" y="4941888"/>
            <a:ext cx="2268538" cy="147478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>
                <a:solidFill>
                  <a:srgbClr val="000000"/>
                </a:solidFill>
              </a:rPr>
              <a:t>O</a:t>
            </a:r>
            <a:r>
              <a:rPr lang="pt-BR" altLang="pt-BR" b="1">
                <a:solidFill>
                  <a:srgbClr val="000000"/>
                </a:solidFill>
              </a:rPr>
              <a:t> colesterol</a:t>
            </a:r>
            <a:r>
              <a:rPr lang="pt-BR" altLang="pt-BR">
                <a:solidFill>
                  <a:srgbClr val="000000"/>
                </a:solidFill>
              </a:rPr>
              <a:t> forma a membrana (animal) e produz hormônios esteróides.</a:t>
            </a:r>
          </a:p>
        </p:txBody>
      </p:sp>
      <p:sp>
        <p:nvSpPr>
          <p:cNvPr id="146437" name="Text Box 7"/>
          <p:cNvSpPr txBox="1">
            <a:spLocks noChangeArrowheads="1"/>
          </p:cNvSpPr>
          <p:nvPr/>
        </p:nvSpPr>
        <p:spPr bwMode="auto">
          <a:xfrm>
            <a:off x="2411413" y="4868863"/>
            <a:ext cx="2268537" cy="174942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>
                <a:solidFill>
                  <a:srgbClr val="000000"/>
                </a:solidFill>
              </a:rPr>
              <a:t>A </a:t>
            </a:r>
            <a:r>
              <a:rPr lang="pt-BR" altLang="pt-BR" b="1">
                <a:solidFill>
                  <a:srgbClr val="000000"/>
                </a:solidFill>
              </a:rPr>
              <a:t>vitamina D</a:t>
            </a:r>
            <a:r>
              <a:rPr lang="pt-BR" altLang="pt-BR">
                <a:solidFill>
                  <a:srgbClr val="000000"/>
                </a:solidFill>
              </a:rPr>
              <a:t> pode ser produzida na pele pela ação da luz sobre um derivado do colesterol..</a:t>
            </a:r>
          </a:p>
        </p:txBody>
      </p:sp>
      <p:sp>
        <p:nvSpPr>
          <p:cNvPr id="146438" name="Text Box 8"/>
          <p:cNvSpPr txBox="1">
            <a:spLocks noChangeArrowheads="1"/>
          </p:cNvSpPr>
          <p:nvPr/>
        </p:nvSpPr>
        <p:spPr bwMode="auto">
          <a:xfrm>
            <a:off x="4787900" y="4797425"/>
            <a:ext cx="2268538" cy="1200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>
                <a:solidFill>
                  <a:srgbClr val="000000"/>
                </a:solidFill>
              </a:rPr>
              <a:t>O </a:t>
            </a:r>
            <a:r>
              <a:rPr lang="pt-BR" altLang="pt-BR" b="1">
                <a:solidFill>
                  <a:srgbClr val="000000"/>
                </a:solidFill>
              </a:rPr>
              <a:t>cortisol</a:t>
            </a:r>
            <a:r>
              <a:rPr lang="pt-BR" altLang="pt-BR">
                <a:solidFill>
                  <a:srgbClr val="000000"/>
                </a:solidFill>
              </a:rPr>
              <a:t> é um hormônio secretado pelas glândulas adrenais.</a:t>
            </a:r>
          </a:p>
        </p:txBody>
      </p:sp>
      <p:sp>
        <p:nvSpPr>
          <p:cNvPr id="146439" name="Text Box 9"/>
          <p:cNvSpPr txBox="1">
            <a:spLocks noChangeArrowheads="1"/>
          </p:cNvSpPr>
          <p:nvPr/>
        </p:nvSpPr>
        <p:spPr bwMode="auto">
          <a:xfrm>
            <a:off x="7127875" y="4868863"/>
            <a:ext cx="2268538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>
                <a:solidFill>
                  <a:srgbClr val="000000"/>
                </a:solidFill>
              </a:rPr>
              <a:t>A </a:t>
            </a:r>
            <a:r>
              <a:rPr lang="pt-BR" altLang="pt-BR" b="1">
                <a:solidFill>
                  <a:srgbClr val="000000"/>
                </a:solidFill>
              </a:rPr>
              <a:t>testosterona</a:t>
            </a:r>
            <a:r>
              <a:rPr lang="pt-BR" altLang="pt-BR">
                <a:solidFill>
                  <a:srgbClr val="000000"/>
                </a:solidFill>
              </a:rPr>
              <a:t> é um hormônio sexual</a:t>
            </a:r>
          </a:p>
        </p:txBody>
      </p:sp>
      <p:sp>
        <p:nvSpPr>
          <p:cNvPr id="146440" name="Text Box 10"/>
          <p:cNvSpPr txBox="1">
            <a:spLocks noChangeArrowheads="1"/>
          </p:cNvSpPr>
          <p:nvPr/>
        </p:nvSpPr>
        <p:spPr bwMode="auto">
          <a:xfrm>
            <a:off x="215900" y="1412875"/>
            <a:ext cx="8820150" cy="9255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b="1">
                <a:solidFill>
                  <a:srgbClr val="FFFFFF"/>
                </a:solidFill>
              </a:rPr>
              <a:t>São uma família de compostos orgânicos cujos anéis múltiplos compartilham carbono. O colesterol é um dos principais esteróides sendo precursor de hormônios sexuais, glicocorticóides e vitamina D</a:t>
            </a:r>
          </a:p>
        </p:txBody>
      </p:sp>
      <p:pic>
        <p:nvPicPr>
          <p:cNvPr id="133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0" fill="hold"/>
                                        <p:tgtEl>
                                          <p:spTgt spid="133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3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ESTRUTURA DO COLESTEROL</a:t>
            </a:r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981200"/>
            <a:ext cx="3962400" cy="4195763"/>
          </a:xfrm>
          <a:ln>
            <a:solidFill>
              <a:schemeClr val="accent1"/>
            </a:solidFill>
          </a:ln>
        </p:spPr>
      </p:pic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76449"/>
            <a:ext cx="3886200" cy="400526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567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3037" y="0"/>
            <a:ext cx="1115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906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ORIGEM DO COLESTEROL</a:t>
            </a:r>
            <a:br>
              <a:rPr lang="pt-BR" dirty="0"/>
            </a:br>
            <a:r>
              <a:rPr lang="pt-BR" sz="3600" b="1" dirty="0"/>
              <a:t>70% A 90% ENDÓGENA E 10 A 30% EXÓGENA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38350"/>
            <a:ext cx="8039100" cy="4267199"/>
          </a:xfrm>
        </p:spPr>
      </p:pic>
    </p:spTree>
    <p:extLst>
      <p:ext uri="{BB962C8B-B14F-4D97-AF65-F5344CB8AC3E}">
        <p14:creationId xmlns:p14="http://schemas.microsoft.com/office/powerpoint/2010/main" val="597549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LIPOPROTEÍNAS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5624"/>
            <a:ext cx="9010650" cy="455612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/>
              <a:t>São proteínas que transportam os lipídeos plasmáticos:</a:t>
            </a:r>
          </a:p>
          <a:p>
            <a:r>
              <a:rPr lang="pt-BR" b="1" dirty="0" err="1"/>
              <a:t>Quilomícrons</a:t>
            </a:r>
            <a:r>
              <a:rPr lang="pt-BR" dirty="0"/>
              <a:t>  – Transportam triglicerídeos.</a:t>
            </a:r>
          </a:p>
          <a:p>
            <a:r>
              <a:rPr lang="pt-BR" dirty="0"/>
              <a:t>E os transportadores de colesterol e triglicerídeos.</a:t>
            </a:r>
          </a:p>
          <a:p>
            <a:pPr>
              <a:defRPr/>
            </a:pP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DE DENSIDADE  MUITO  BAIXA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(VLDL-C)</a:t>
            </a:r>
            <a:endParaRPr lang="pt-BR" altLang="pt-BR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DE DENSIDADE INTERMEDIÁRIA 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(IDL)</a:t>
            </a:r>
          </a:p>
          <a:p>
            <a:pPr>
              <a:defRPr/>
            </a:pP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DE BAIXA DENSIDADE 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LDL)</a:t>
            </a:r>
          </a:p>
          <a:p>
            <a:pPr>
              <a:defRPr/>
            </a:pP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DE ALTA DENSIDADE 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(HDL)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 à 75%  do colesterol =  LDL- C</a:t>
            </a:r>
          </a:p>
          <a:p>
            <a:pPr>
              <a:buNone/>
              <a:defRPr/>
            </a:pP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à 25%  do colesterol =  HDL- C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41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DOS LIPÍDIOS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4059260" cy="4351338"/>
          </a:xfrm>
        </p:spPr>
        <p:txBody>
          <a:bodyPr/>
          <a:lstStyle/>
          <a:p>
            <a:r>
              <a:rPr lang="pt-BR" dirty="0"/>
              <a:t>LIPÍDIOS SIMPLES   - CHO</a:t>
            </a:r>
          </a:p>
          <a:p>
            <a:endParaRPr lang="pt-BR" dirty="0"/>
          </a:p>
          <a:p>
            <a:pPr lvl="1"/>
            <a:r>
              <a:rPr lang="pt-BR" dirty="0"/>
              <a:t>GLICERÍDEOS </a:t>
            </a:r>
          </a:p>
          <a:p>
            <a:pPr lvl="1"/>
            <a:r>
              <a:rPr lang="pt-BR" dirty="0"/>
              <a:t>CERÍDEOS</a:t>
            </a:r>
          </a:p>
          <a:p>
            <a:pPr lvl="1"/>
            <a:r>
              <a:rPr lang="pt-BR" dirty="0"/>
              <a:t>CAROTENÓIDES </a:t>
            </a:r>
          </a:p>
          <a:p>
            <a:pPr lvl="1"/>
            <a:r>
              <a:rPr lang="pt-BR" dirty="0"/>
              <a:t>ESTERÓIDES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71245" y="2717441"/>
            <a:ext cx="3760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Óleos e gorduras</a:t>
            </a:r>
          </a:p>
          <a:p>
            <a:r>
              <a:rPr lang="pt-B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Ceras </a:t>
            </a:r>
          </a:p>
          <a:p>
            <a:r>
              <a:rPr lang="pt-B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Betacaroteno</a:t>
            </a:r>
          </a:p>
          <a:p>
            <a:r>
              <a:rPr lang="pt-B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Colesterol </a:t>
            </a:r>
          </a:p>
        </p:txBody>
      </p:sp>
    </p:spTree>
    <p:extLst>
      <p:ext uri="{BB962C8B-B14F-4D97-AF65-F5344CB8AC3E}">
        <p14:creationId xmlns:p14="http://schemas.microsoft.com/office/powerpoint/2010/main" val="1880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367" y="0"/>
            <a:ext cx="10315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7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276" y="0"/>
            <a:ext cx="10277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b="1" dirty="0"/>
              <a:t>Importância do Colesterol para o organismo animal: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369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b="1" dirty="0"/>
              <a:t>Formação da membrana ( controla a fluidez).</a:t>
            </a:r>
          </a:p>
          <a:p>
            <a:r>
              <a:rPr lang="pt-BR" b="1" dirty="0"/>
              <a:t>Formação dos hormônios esteroides.</a:t>
            </a:r>
          </a:p>
          <a:p>
            <a:pPr lvl="1"/>
            <a:r>
              <a:rPr lang="pt-BR" b="1" dirty="0"/>
              <a:t>Testosterona </a:t>
            </a:r>
          </a:p>
          <a:p>
            <a:pPr lvl="1"/>
            <a:r>
              <a:rPr lang="pt-BR" b="1" dirty="0"/>
              <a:t>Estrógeno</a:t>
            </a:r>
          </a:p>
          <a:p>
            <a:pPr lvl="1"/>
            <a:r>
              <a:rPr lang="pt-BR" b="1" dirty="0"/>
              <a:t>Progesterona </a:t>
            </a:r>
          </a:p>
          <a:p>
            <a:pPr lvl="1"/>
            <a:r>
              <a:rPr lang="pt-BR" b="1" dirty="0"/>
              <a:t>Cortisona ou cortisol</a:t>
            </a:r>
          </a:p>
          <a:p>
            <a:r>
              <a:rPr lang="pt-BR" b="1" dirty="0"/>
              <a:t>Formação da Vitamina D</a:t>
            </a:r>
          </a:p>
          <a:p>
            <a:r>
              <a:rPr lang="pt-BR" b="1" dirty="0"/>
              <a:t>Formação dos sais biliares no fígado.</a:t>
            </a:r>
          </a:p>
          <a:p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8650" y="5829300"/>
            <a:ext cx="817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Vegetais e bactérias não possuem colesterol na sua membrana.</a:t>
            </a:r>
          </a:p>
        </p:txBody>
      </p:sp>
    </p:spTree>
    <p:extLst>
      <p:ext uri="{BB962C8B-B14F-4D97-AF65-F5344CB8AC3E}">
        <p14:creationId xmlns:p14="http://schemas.microsoft.com/office/powerpoint/2010/main" val="17643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COLESTEROL E HORMÔNIOS SEXUAIS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5624"/>
            <a:ext cx="78867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0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HDL E LDL</a:t>
            </a:r>
          </a:p>
        </p:txBody>
      </p:sp>
      <p:pic>
        <p:nvPicPr>
          <p:cNvPr id="1026" name="Picture 2" descr="http://www.euroclinix.com.pt/images/pages/colesterol-hdl-ld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4" y="2466977"/>
            <a:ext cx="8448541" cy="48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DL-choleste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682"/>
            <a:ext cx="9144000" cy="35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opace.com.br/cb_ld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44" y="1690688"/>
            <a:ext cx="4603504" cy="373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LIPÍDICO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938242" y="1578131"/>
            <a:ext cx="3887391" cy="823912"/>
          </a:xfrm>
        </p:spPr>
        <p:txBody>
          <a:bodyPr/>
          <a:lstStyle/>
          <a:p>
            <a:r>
              <a:rPr lang="pt-BR" dirty="0"/>
              <a:t>Alterações nestes padrões dislipidemias.</a:t>
            </a:r>
          </a:p>
        </p:txBody>
      </p:sp>
      <p:pic>
        <p:nvPicPr>
          <p:cNvPr id="2050" name="Picture 2" descr="http://www.jornaldepneumologia.com.br/imagebank/1240_Tabela3_1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6" y="2505075"/>
            <a:ext cx="7017616" cy="35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94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4000" dirty="0">
                <a:solidFill>
                  <a:schemeClr val="bg1"/>
                </a:solidFill>
              </a:rPr>
              <a:t>O TRANSPORTE DO COLESTEROL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As lipoproteínas transportam o colesterol no sangue. As LDL levam o colesterol do fígado e dos intestinos para diversos tecidos, onde ele é usado para reparar membranas ou produzir esteróides. As HDL  transportam o colesterol para o fígado, onde ele é eliminado ou reciclado.</a:t>
            </a:r>
          </a:p>
        </p:txBody>
      </p:sp>
    </p:spTree>
    <p:extLst>
      <p:ext uri="{BB962C8B-B14F-4D97-AF65-F5344CB8AC3E}">
        <p14:creationId xmlns:p14="http://schemas.microsoft.com/office/powerpoint/2010/main" val="4031233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O COLESTEROL NO SANGUE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1200"/>
            <a:ext cx="3814763" cy="4114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pt-BR" altLang="pt-BR" sz="2800">
                <a:solidFill>
                  <a:schemeClr val="bg1"/>
                </a:solidFill>
              </a:rPr>
              <a:t>1- </a:t>
            </a:r>
            <a:r>
              <a:rPr lang="pt-BR" altLang="pt-BR" sz="2800" b="1">
                <a:solidFill>
                  <a:schemeClr val="bg1"/>
                </a:solidFill>
              </a:rPr>
              <a:t>O colesterol forma um complexo com os lipídeos e proteínas, chamado lipoproteína</a:t>
            </a:r>
            <a:r>
              <a:rPr lang="pt-BR" altLang="pt-BR" sz="2800">
                <a:solidFill>
                  <a:schemeClr val="bg1"/>
                </a:solidFill>
              </a:rPr>
              <a:t>. A forma que realmente apresenta malefício, quando em excesso, é a </a:t>
            </a:r>
            <a:r>
              <a:rPr lang="pt-BR" altLang="pt-BR" sz="2800" b="1">
                <a:solidFill>
                  <a:schemeClr val="bg1"/>
                </a:solidFill>
              </a:rPr>
              <a:t>LDL</a:t>
            </a:r>
            <a:r>
              <a:rPr lang="pt-BR" altLang="pt-BR" sz="280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50532" name="Picture 4" descr="Digest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16113"/>
            <a:ext cx="424815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23041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ORIGEM DA PLACA DE ATEROMA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3814762" cy="4114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800">
                <a:solidFill>
                  <a:schemeClr val="bg1"/>
                </a:solidFill>
              </a:rPr>
              <a:t>2- Nesta interação, a </a:t>
            </a:r>
            <a:r>
              <a:rPr lang="pt-BR" altLang="pt-BR" sz="2800" b="1">
                <a:solidFill>
                  <a:schemeClr val="bg1"/>
                </a:solidFill>
              </a:rPr>
              <a:t>LDL pode acabar sendo oxidada por radicais livres</a:t>
            </a:r>
            <a:r>
              <a:rPr lang="pt-BR" altLang="pt-BR" sz="2800">
                <a:solidFill>
                  <a:schemeClr val="bg1"/>
                </a:solidFill>
              </a:rPr>
              <a:t> presentes na célula </a:t>
            </a:r>
          </a:p>
        </p:txBody>
      </p:sp>
      <p:pic>
        <p:nvPicPr>
          <p:cNvPr id="151556" name="Picture 4" descr="Digest3A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39913"/>
            <a:ext cx="4319587" cy="4325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03854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ORIGEM DA PLACA DE ATEROMA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1200"/>
            <a:ext cx="3814763" cy="4114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pt-BR" altLang="pt-BR" sz="2400">
                <a:solidFill>
                  <a:schemeClr val="bg1"/>
                </a:solidFill>
              </a:rPr>
              <a:t>3- </a:t>
            </a:r>
            <a:r>
              <a:rPr lang="pt-BR" altLang="pt-BR" sz="2400" b="1">
                <a:solidFill>
                  <a:schemeClr val="bg1"/>
                </a:solidFill>
              </a:rPr>
              <a:t>Esta oxidação aciona o mecanismo de defesa</a:t>
            </a:r>
            <a:r>
              <a:rPr lang="pt-BR" altLang="pt-BR" sz="2400">
                <a:solidFill>
                  <a:schemeClr val="bg1"/>
                </a:solidFill>
              </a:rPr>
              <a:t>, desencadeando um processo inflamatório com infiltração de leucócitos. Moléculas inflamatórias acabam por promover a formação de uma capa de coágulos sobre o núcleo lipídico. </a:t>
            </a:r>
          </a:p>
        </p:txBody>
      </p:sp>
      <p:pic>
        <p:nvPicPr>
          <p:cNvPr id="152580" name="Picture 4" descr="Digest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95450"/>
            <a:ext cx="4392612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36695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03" y="365126"/>
            <a:ext cx="8090347" cy="1325563"/>
          </a:xfrm>
        </p:spPr>
        <p:txBody>
          <a:bodyPr/>
          <a:lstStyle/>
          <a:p>
            <a:r>
              <a:rPr lang="pt-BR" dirty="0"/>
              <a:t>LIPÍDIOS COMPOSTOS (CHO + NPS)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3376680" cy="2269857"/>
          </a:xfrm>
        </p:spPr>
        <p:txBody>
          <a:bodyPr/>
          <a:lstStyle/>
          <a:p>
            <a:r>
              <a:rPr lang="pt-BR" dirty="0"/>
              <a:t>FOSFOLIPÍDIOS</a:t>
            </a:r>
          </a:p>
          <a:p>
            <a:r>
              <a:rPr lang="pt-BR" dirty="0"/>
              <a:t>ESFINGOMIELINA</a:t>
            </a:r>
          </a:p>
          <a:p>
            <a:r>
              <a:rPr lang="pt-BR" dirty="0"/>
              <a:t>LIPOPROTEÍNA</a:t>
            </a:r>
          </a:p>
          <a:p>
            <a:r>
              <a:rPr lang="pt-BR" dirty="0"/>
              <a:t>VITAMINAS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14423" y="1825625"/>
            <a:ext cx="4417453" cy="183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Membrana</a:t>
            </a:r>
          </a:p>
          <a:p>
            <a:r>
              <a:rPr lang="pt-BR" sz="2400" dirty="0"/>
              <a:t>Bainha de mielina dos neurônios</a:t>
            </a:r>
          </a:p>
          <a:p>
            <a:r>
              <a:rPr lang="pt-BR" sz="2400" dirty="0"/>
              <a:t>LDL   HDL</a:t>
            </a:r>
          </a:p>
          <a:p>
            <a:r>
              <a:rPr lang="pt-BR" sz="2400" dirty="0"/>
              <a:t>ADEK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3509199"/>
            <a:ext cx="8306873" cy="37416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210" y="-257576"/>
            <a:ext cx="9652909" cy="75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ORIGEM DA PLACA DE ATEROMA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800">
                <a:solidFill>
                  <a:schemeClr val="bg1"/>
                </a:solidFill>
              </a:rPr>
              <a:t>4- Após algum tempo cria-se uma placa (ateroma) no vaso sanguíneo; sobre esta placa, pode ocorrer uma l</a:t>
            </a:r>
            <a:r>
              <a:rPr lang="pt-BR" altLang="pt-BR" sz="2800" b="1">
                <a:solidFill>
                  <a:schemeClr val="bg1"/>
                </a:solidFill>
              </a:rPr>
              <a:t>enta deposição de cálcio</a:t>
            </a:r>
            <a:r>
              <a:rPr lang="pt-BR" altLang="pt-BR" sz="2800">
                <a:solidFill>
                  <a:schemeClr val="bg1"/>
                </a:solidFill>
              </a:rPr>
              <a:t>, numa tentativa de isolar a área afetada. </a:t>
            </a:r>
          </a:p>
        </p:txBody>
      </p:sp>
      <p:pic>
        <p:nvPicPr>
          <p:cNvPr id="153604" name="Picture 4" descr="Digest5B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95450"/>
            <a:ext cx="4643437" cy="4643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29041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ORIGEM DA PLACA DE ATEROMA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3814762" cy="4114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400">
                <a:solidFill>
                  <a:schemeClr val="bg1"/>
                </a:solidFill>
              </a:rPr>
              <a:t>5- Isto pode </a:t>
            </a:r>
            <a:r>
              <a:rPr lang="pt-BR" altLang="pt-BR" sz="2400" b="1">
                <a:solidFill>
                  <a:schemeClr val="bg1"/>
                </a:solidFill>
              </a:rPr>
              <a:t>interromper o fluxo sanguíneo normal</a:t>
            </a:r>
            <a:r>
              <a:rPr lang="pt-BR" altLang="pt-BR" sz="2400">
                <a:solidFill>
                  <a:schemeClr val="bg1"/>
                </a:solidFill>
              </a:rPr>
              <a:t> (aterosclerose) e vir a provocar inúmeras doenças cardíacas. De fato, </a:t>
            </a:r>
            <a:r>
              <a:rPr lang="pt-BR" altLang="pt-BR" sz="2400" b="1">
                <a:solidFill>
                  <a:schemeClr val="bg1"/>
                </a:solidFill>
              </a:rPr>
              <a:t>a concentração elevada de LDL no sangue é a principal causa de cardiopatias</a:t>
            </a:r>
            <a:r>
              <a:rPr lang="pt-BR" altLang="pt-BR" sz="240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54628" name="Picture 4" descr="Digest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550988"/>
            <a:ext cx="4787900" cy="478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868527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ORIGEM DA PLACA DE ATEROMA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13763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800">
                <a:solidFill>
                  <a:schemeClr val="bg1"/>
                </a:solidFill>
              </a:rPr>
              <a:t>ARTÉRIA COMPROMETIDA.</a:t>
            </a:r>
          </a:p>
        </p:txBody>
      </p:sp>
      <p:pic>
        <p:nvPicPr>
          <p:cNvPr id="155652" name="Picture 4" descr="Digest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06600"/>
            <a:ext cx="3875088" cy="405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544783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COMPLICAÇÕES DA HIPERCOLESTEROLEMIA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AVC OU AVE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860661"/>
            <a:ext cx="4007843" cy="3446469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IAM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91" y="3030531"/>
            <a:ext cx="3848497" cy="3310731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54" y="2807479"/>
            <a:ext cx="3810000" cy="304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54" y="2860661"/>
            <a:ext cx="4218782" cy="344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097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369" y="-1"/>
            <a:ext cx="11140225" cy="69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5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885" y="0"/>
            <a:ext cx="10959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85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49" y="-1"/>
            <a:ext cx="10921284" cy="71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7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186" y="-164205"/>
            <a:ext cx="10959922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13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975" y="-177084"/>
            <a:ext cx="1116598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ÁCIDOS GRAXOS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SÃO ÁCIDOS CARBOXÍLICOS DE CADEIA LONGA: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2647503"/>
            <a:ext cx="7781254" cy="27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2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1" y="-305874"/>
            <a:ext cx="11462197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09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369" y="-164205"/>
            <a:ext cx="1128189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83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763" y="-228600"/>
            <a:ext cx="1147507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35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18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ÁCIDOS GRAXOS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3866077" cy="4351338"/>
          </a:xfrm>
        </p:spPr>
        <p:txBody>
          <a:bodyPr/>
          <a:lstStyle/>
          <a:p>
            <a:r>
              <a:rPr lang="pt-BR" dirty="0"/>
              <a:t>SATURADOS: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279" y="0"/>
            <a:ext cx="11294772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4704" y="-189963"/>
            <a:ext cx="1137204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0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9855" y="-206062"/>
            <a:ext cx="10612193" cy="72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9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9701" y="0"/>
            <a:ext cx="10612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9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789</Words>
  <Application>Microsoft Office PowerPoint</Application>
  <PresentationFormat>Apresentação na tela (4:3)</PresentationFormat>
  <Paragraphs>124</Paragraphs>
  <Slides>53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53</vt:i4>
      </vt:variant>
    </vt:vector>
  </HeadingPairs>
  <TitlesOfParts>
    <vt:vector size="57" baseType="lpstr">
      <vt:lpstr>Tema do Office</vt:lpstr>
      <vt:lpstr>Estrutura padrão</vt:lpstr>
      <vt:lpstr>1_Estrutura padrão</vt:lpstr>
      <vt:lpstr>2_Estrutura padrão</vt:lpstr>
      <vt:lpstr>LIPÍDIOS</vt:lpstr>
      <vt:lpstr>Apresentação do PowerPoint</vt:lpstr>
      <vt:lpstr>CLASSIFICAÇÃO DOS LIPÍDIOS</vt:lpstr>
      <vt:lpstr>LIPÍDIOS COMPOSTOS (CHO + NPS)</vt:lpstr>
      <vt:lpstr>ÁCIDOS GRAXOS</vt:lpstr>
      <vt:lpstr>ÁCIDOS GRAXOS</vt:lpstr>
      <vt:lpstr>Apresentação do PowerPoint</vt:lpstr>
      <vt:lpstr>Apresentação do PowerPoint</vt:lpstr>
      <vt:lpstr>Apresentação do PowerPoint</vt:lpstr>
      <vt:lpstr>ÔMEGAS 3 e 6</vt:lpstr>
      <vt:lpstr>Apresentação do PowerPoint</vt:lpstr>
      <vt:lpstr>GLICERÍDEOS OU TRIGLICERÍDEOS OU TRIACILGLICEROL</vt:lpstr>
      <vt:lpstr>Apresentação do PowerPoint</vt:lpstr>
      <vt:lpstr>Teor de gordura de alguns alimentos:</vt:lpstr>
      <vt:lpstr>Sua saúde é uma questão de escolha</vt:lpstr>
      <vt:lpstr>Apresentação do PowerPoint</vt:lpstr>
      <vt:lpstr>Apresentação do PowerPoint</vt:lpstr>
      <vt:lpstr>Apresentação do PowerPoint</vt:lpstr>
      <vt:lpstr>Importância das ceras</vt:lpstr>
      <vt:lpstr>Cutina – Evita a perda de água das folhas</vt:lpstr>
      <vt:lpstr>Carotenóides São pigmentos de plantas – Absorvem luz</vt:lpstr>
      <vt:lpstr>Dividindo B-caroteno no meio se produzem duas moléculas de Vitamina A</vt:lpstr>
      <vt:lpstr>Os carotenóides são pigmentos auxiliar na fotossíntese – absorvem luz</vt:lpstr>
      <vt:lpstr>CLOROFILA</vt:lpstr>
      <vt:lpstr>OS ESTERÓIDES </vt:lpstr>
      <vt:lpstr>ESTRUTURA DO COLESTEROL</vt:lpstr>
      <vt:lpstr>Apresentação do PowerPoint</vt:lpstr>
      <vt:lpstr>ORIGEM DO COLESTEROL 70% A 90% ENDÓGENA E 10 A 30% EXÓGENA</vt:lpstr>
      <vt:lpstr>LIPOPROTEÍNAS</vt:lpstr>
      <vt:lpstr>Apresentação do PowerPoint</vt:lpstr>
      <vt:lpstr>Apresentação do PowerPoint</vt:lpstr>
      <vt:lpstr>Importância do Colesterol para o organismo animal: </vt:lpstr>
      <vt:lpstr>COLESTEROL E HORMÔNIOS SEXUAIS</vt:lpstr>
      <vt:lpstr>HDL E LDL</vt:lpstr>
      <vt:lpstr>PERFIL LIPÍDICO</vt:lpstr>
      <vt:lpstr>O TRANSPORTE DO COLESTEROL</vt:lpstr>
      <vt:lpstr>O COLESTEROL NO SANGUE</vt:lpstr>
      <vt:lpstr>ORIGEM DA PLACA DE ATEROMA</vt:lpstr>
      <vt:lpstr>ORIGEM DA PLACA DE ATEROMA</vt:lpstr>
      <vt:lpstr>ORIGEM DA PLACA DE ATEROMA</vt:lpstr>
      <vt:lpstr>ORIGEM DA PLACA DE ATEROMA</vt:lpstr>
      <vt:lpstr>ORIGEM DA PLACA DE ATEROMA</vt:lpstr>
      <vt:lpstr>COMPLICAÇÕES DA HIPERCOLESTEROLEMIA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LIPÍDIOS</dc:title>
  <dc:creator>MARCONI BRITO</dc:creator>
  <cp:lastModifiedBy>MARCONI BRITO</cp:lastModifiedBy>
  <cp:revision>33</cp:revision>
  <dcterms:created xsi:type="dcterms:W3CDTF">2015-02-22T21:26:57Z</dcterms:created>
  <dcterms:modified xsi:type="dcterms:W3CDTF">2024-05-27T10:45:26Z</dcterms:modified>
</cp:coreProperties>
</file>