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1" r:id="rId2"/>
    <p:sldId id="2562" r:id="rId3"/>
    <p:sldId id="2579" r:id="rId4"/>
    <p:sldId id="2582" r:id="rId5"/>
    <p:sldId id="2583" r:id="rId6"/>
    <p:sldId id="2584" r:id="rId7"/>
    <p:sldId id="2585" r:id="rId8"/>
    <p:sldId id="2586" r:id="rId9"/>
    <p:sldId id="2587" r:id="rId10"/>
    <p:sldId id="2588" r:id="rId11"/>
    <p:sldId id="2589" r:id="rId12"/>
    <p:sldId id="2563" r:id="rId13"/>
    <p:sldId id="2564" r:id="rId14"/>
    <p:sldId id="2578" r:id="rId15"/>
    <p:sldId id="2581" r:id="rId16"/>
    <p:sldId id="2590" r:id="rId17"/>
    <p:sldId id="2565" r:id="rId18"/>
    <p:sldId id="2580" r:id="rId19"/>
    <p:sldId id="2591" r:id="rId20"/>
    <p:sldId id="2592" r:id="rId21"/>
    <p:sldId id="2593" r:id="rId22"/>
    <p:sldId id="2595" r:id="rId23"/>
    <p:sldId id="2594" r:id="rId24"/>
    <p:sldId id="2596" r:id="rId25"/>
    <p:sldId id="2597" r:id="rId26"/>
    <p:sldId id="2598" r:id="rId27"/>
    <p:sldId id="2601" r:id="rId28"/>
    <p:sldId id="2602" r:id="rId29"/>
    <p:sldId id="2600" r:id="rId30"/>
    <p:sldId id="2599" r:id="rId31"/>
    <p:sldId id="2603" r:id="rId32"/>
    <p:sldId id="2604" r:id="rId33"/>
    <p:sldId id="2605" r:id="rId34"/>
    <p:sldId id="2606" r:id="rId35"/>
    <p:sldId id="2607" r:id="rId36"/>
    <p:sldId id="2566" r:id="rId37"/>
    <p:sldId id="2568" r:id="rId3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visão de Metabolismo Energético e Introdução à Regulação Hormonal e Neural" id="{965B3792-CC9A-4521-9DE3-2AFB93C14E6F}">
          <p14:sldIdLst>
            <p14:sldId id="2561"/>
            <p14:sldId id="2562"/>
            <p14:sldId id="2579"/>
          </p14:sldIdLst>
        </p14:section>
        <p14:section name="Principais vias metabólicas" id="{4DE15A0B-4A1E-4EF9-BFD3-077DEC736D23}">
          <p14:sldIdLst>
            <p14:sldId id="2582"/>
            <p14:sldId id="2583"/>
            <p14:sldId id="2584"/>
            <p14:sldId id="2585"/>
            <p14:sldId id="2586"/>
            <p14:sldId id="2587"/>
            <p14:sldId id="2588"/>
            <p14:sldId id="2589"/>
            <p14:sldId id="2563"/>
            <p14:sldId id="2564"/>
            <p14:sldId id="2578"/>
            <p14:sldId id="2581"/>
            <p14:sldId id="2590"/>
            <p14:sldId id="2565"/>
            <p14:sldId id="2580"/>
            <p14:sldId id="2591"/>
            <p14:sldId id="2592"/>
            <p14:sldId id="2593"/>
            <p14:sldId id="2595"/>
            <p14:sldId id="2594"/>
            <p14:sldId id="2596"/>
            <p14:sldId id="2597"/>
            <p14:sldId id="2598"/>
            <p14:sldId id="2601"/>
            <p14:sldId id="2602"/>
            <p14:sldId id="2600"/>
            <p14:sldId id="2599"/>
            <p14:sldId id="2603"/>
            <p14:sldId id="2604"/>
            <p14:sldId id="2605"/>
            <p14:sldId id="2606"/>
            <p14:sldId id="2607"/>
            <p14:sldId id="2566"/>
          </p14:sldIdLst>
        </p14:section>
        <p14:section name="Sistema endócrino e metabolismo energético" id="{1466025C-4BEB-4A04-AB0F-D80A35CB1FDB}">
          <p14:sldIdLst>
            <p14:sldId id="2568"/>
          </p14:sldIdLst>
        </p14:section>
        <p14:section name="Sistema nervoso autônomo e sua influência no metabolismo energético" id="{BE5390DE-845E-4904-B6DF-222FBF87E620}">
          <p14:sldIdLst/>
        </p14:section>
        <p14:section name="Conclusão" id="{AC8E2F7F-3366-4338-A27B-177D1B8BEFA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FEA65F-44B5-44FE-9D00-A988D32BC94E}" v="1" dt="2025-04-14T02:17:02.9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NI BRITO" userId="0f3003359ceb8299" providerId="LiveId" clId="{17FEA65F-44B5-44FE-9D00-A988D32BC94E}"/>
    <pc:docChg chg="delSld modSld modSection">
      <pc:chgData name="MARCONI BRITO" userId="0f3003359ceb8299" providerId="LiveId" clId="{17FEA65F-44B5-44FE-9D00-A988D32BC94E}" dt="2025-04-14T02:17:31.306" v="23" actId="14100"/>
      <pc:docMkLst>
        <pc:docMk/>
      </pc:docMkLst>
      <pc:sldChg chg="del">
        <pc:chgData name="MARCONI BRITO" userId="0f3003359ceb8299" providerId="LiveId" clId="{17FEA65F-44B5-44FE-9D00-A988D32BC94E}" dt="2025-04-14T02:16:36.700" v="1" actId="47"/>
        <pc:sldMkLst>
          <pc:docMk/>
          <pc:sldMk cId="3823103119" sldId="2567"/>
        </pc:sldMkLst>
      </pc:sldChg>
      <pc:sldChg chg="addSp modSp mod">
        <pc:chgData name="MARCONI BRITO" userId="0f3003359ceb8299" providerId="LiveId" clId="{17FEA65F-44B5-44FE-9D00-A988D32BC94E}" dt="2025-04-14T02:17:31.306" v="23" actId="14100"/>
        <pc:sldMkLst>
          <pc:docMk/>
          <pc:sldMk cId="472536758" sldId="2568"/>
        </pc:sldMkLst>
        <pc:spChg chg="add mod">
          <ac:chgData name="MARCONI BRITO" userId="0f3003359ceb8299" providerId="LiveId" clId="{17FEA65F-44B5-44FE-9D00-A988D32BC94E}" dt="2025-04-14T02:17:31.306" v="23" actId="14100"/>
          <ac:spMkLst>
            <pc:docMk/>
            <pc:sldMk cId="472536758" sldId="2568"/>
            <ac:spMk id="3" creationId="{1C5A6CFA-E0E6-4BA8-A92C-4B539DD5F5C7}"/>
          </ac:spMkLst>
        </pc:spChg>
      </pc:sldChg>
      <pc:sldChg chg="del">
        <pc:chgData name="MARCONI BRITO" userId="0f3003359ceb8299" providerId="LiveId" clId="{17FEA65F-44B5-44FE-9D00-A988D32BC94E}" dt="2025-04-14T02:16:22.074" v="0" actId="47"/>
        <pc:sldMkLst>
          <pc:docMk/>
          <pc:sldMk cId="819321758" sldId="2569"/>
        </pc:sldMkLst>
      </pc:sldChg>
      <pc:sldChg chg="del">
        <pc:chgData name="MARCONI BRITO" userId="0f3003359ceb8299" providerId="LiveId" clId="{17FEA65F-44B5-44FE-9D00-A988D32BC94E}" dt="2025-04-14T02:16:22.074" v="0" actId="47"/>
        <pc:sldMkLst>
          <pc:docMk/>
          <pc:sldMk cId="3627224552" sldId="2570"/>
        </pc:sldMkLst>
      </pc:sldChg>
      <pc:sldChg chg="del">
        <pc:chgData name="MARCONI BRITO" userId="0f3003359ceb8299" providerId="LiveId" clId="{17FEA65F-44B5-44FE-9D00-A988D32BC94E}" dt="2025-04-14T02:16:22.074" v="0" actId="47"/>
        <pc:sldMkLst>
          <pc:docMk/>
          <pc:sldMk cId="194332614" sldId="2571"/>
        </pc:sldMkLst>
      </pc:sldChg>
      <pc:sldChg chg="del">
        <pc:chgData name="MARCONI BRITO" userId="0f3003359ceb8299" providerId="LiveId" clId="{17FEA65F-44B5-44FE-9D00-A988D32BC94E}" dt="2025-04-14T02:16:22.074" v="0" actId="47"/>
        <pc:sldMkLst>
          <pc:docMk/>
          <pc:sldMk cId="579667938" sldId="2572"/>
        </pc:sldMkLst>
      </pc:sldChg>
      <pc:sldChg chg="del">
        <pc:chgData name="MARCONI BRITO" userId="0f3003359ceb8299" providerId="LiveId" clId="{17FEA65F-44B5-44FE-9D00-A988D32BC94E}" dt="2025-04-14T02:16:22.074" v="0" actId="47"/>
        <pc:sldMkLst>
          <pc:docMk/>
          <pc:sldMk cId="4100758969" sldId="2573"/>
        </pc:sldMkLst>
      </pc:sldChg>
      <pc:sldChg chg="del">
        <pc:chgData name="MARCONI BRITO" userId="0f3003359ceb8299" providerId="LiveId" clId="{17FEA65F-44B5-44FE-9D00-A988D32BC94E}" dt="2025-04-14T02:16:22.074" v="0" actId="47"/>
        <pc:sldMkLst>
          <pc:docMk/>
          <pc:sldMk cId="2942896882" sldId="2574"/>
        </pc:sldMkLst>
      </pc:sldChg>
      <pc:sldChg chg="del">
        <pc:chgData name="MARCONI BRITO" userId="0f3003359ceb8299" providerId="LiveId" clId="{17FEA65F-44B5-44FE-9D00-A988D32BC94E}" dt="2025-04-14T02:16:22.074" v="0" actId="47"/>
        <pc:sldMkLst>
          <pc:docMk/>
          <pc:sldMk cId="3857682812" sldId="2575"/>
        </pc:sldMkLst>
      </pc:sldChg>
      <pc:sldChg chg="del">
        <pc:chgData name="MARCONI BRITO" userId="0f3003359ceb8299" providerId="LiveId" clId="{17FEA65F-44B5-44FE-9D00-A988D32BC94E}" dt="2025-04-14T02:16:22.074" v="0" actId="47"/>
        <pc:sldMkLst>
          <pc:docMk/>
          <pc:sldMk cId="2260722071" sldId="2576"/>
        </pc:sldMkLst>
      </pc:sldChg>
      <pc:sldChg chg="del">
        <pc:chgData name="MARCONI BRITO" userId="0f3003359ceb8299" providerId="LiveId" clId="{17FEA65F-44B5-44FE-9D00-A988D32BC94E}" dt="2025-04-14T02:16:22.074" v="0" actId="47"/>
        <pc:sldMkLst>
          <pc:docMk/>
          <pc:sldMk cId="824906404" sldId="257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FFE0E-4684-4044-9707-DAB9AE6BEF68}" type="datetimeFigureOut">
              <a:rPr lang="pt-BR" smtClean="0"/>
              <a:t>13/04/2025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C9B39-4BB9-4DC2-B80A-5266C797E3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67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Os conteúdos gerados pela IA podem estar incorretos.
---
Nesta apresentação, exploraremos os principais aspectos do metabolismo energético e como ele é regulado por hormônios e pelo sistema nervoso. Vamos entender as vias metabólicas fundamentais e a interação entre o sistema endócrino e o sistema nervoso autônomo na gestão do metabolismo.
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D476-C032-4CA0-9FCB-C9D4741C132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6230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sistema endócrino desempenha um papel vital na regulação do metabolismo energético, secretando hormônios que afetam a forma como o corpo utiliza energia. Vamos examinar como esses hormônios influenciam a homeostase energética.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D476-C032-4CA0-9FCB-C9D4741C1324}" type="slidenum">
              <a:rPr lang="pt-BR" smtClean="0"/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9063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Abordaremos inicialmente as principais vias metabólicas, incluindo a glicólise, o Ciclo de Krebs e a fosforilação oxidativa, além da beta-oxidação. Em seguida, discutiremos o papel do sistema endócrino, incluindo a insulina, glucagon e hormônios tireoidianos. Por fim, analisaremos a influência do sistema nervoso autônomo no metabolismo energético.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D476-C032-4CA0-9FCB-C9D4741C132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55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C62FCE-A631-0772-C6FA-C34442BA3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27DF0F0-37AA-2797-8B2B-38C767217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599B742-0944-D257-974C-5A46EAE8FE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metabolismo energético é composto por várias vias bioquímicas que convertem nutrientes em energia. Cada via desempenha um papel crucial na produção de ATP e na manutenção do equilíbrio energético do corpo. Agora, vamos explorar essas vias em maior detalhe.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281420B2-048C-AF91-FC4F-230DFD7E1D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D476-C032-4CA0-9FCB-C9D4741C132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0317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metabolismo energético é composto por várias vias bioquímicas que convertem nutrientes em energia. Cada via desempenha um papel crucial na produção de ATP e na manutenção do equilíbrio energético do corpo. Agora, vamos explorar essas vias em maior detalhe.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D476-C032-4CA0-9FCB-C9D4741C132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96632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glicólise é a primeira etapa do metabolismo da glicose, ocorrendo no citoplasma celular. Este processo converte a glicose em piruvato, gerando uma pequena quantidade de ATP e NADH. É uma via anaeróbica que pode acontecer na ausência de oxigênio, fornecendo energia rápida para as células.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D476-C032-4CA0-9FCB-C9D4741C132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432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340AC-4180-7352-FC74-2A5CE401E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49D7BF4-A21E-02EF-39B2-67EC757D86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0530A73-FAA0-148A-9A7B-2E256DDB05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glicólise é a primeira etapa do metabolismo da glicose, ocorrendo no citoplasma celular. Este processo converte a glicose em piruvato, gerando uma pequena quantidade de ATP e NADH. É uma via anaeróbica que pode acontecer na ausência de oxigênio, fornecendo energia rápida para as células.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0FFF1D6-6A6D-23A4-CD79-AAD17473F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D476-C032-4CA0-9FCB-C9D4741C1324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5117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O Ciclo de Krebs, também conhecido como ciclo do ácido cítrico, ocorre nas mitocôndrias e é fundamental para a produção de ATP. Durante este ciclo, o piruvato é convertido em acetil-CoA, que then enters the cycle, produzindo NADH, FADH₂ e GTP, além de intermediários essenciais para outras vias metabólicas.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D476-C032-4CA0-9FCB-C9D4741C132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468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C9B39-4BB9-4DC2-B80A-5266C797E301}" type="slidenum">
              <a:rPr lang="pt-BR" smtClean="0"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3612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 fosforilação oxidativa é o último estágio da respiração celular, ocorrendo nas membranas internas das mitocôndrias. A cadeia de transporte de elétrons gera um gradiente de prótons, que é utilizado pela ATP sintase para produzir ATP. Este é o principal mecanismo de geração de energia nas células.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5D476-C032-4CA0-9FCB-C9D4741C1324}" type="slidenum">
              <a:rPr lang="pt-BR" smtClean="0"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605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70" y="6209925"/>
            <a:ext cx="11155680" cy="45719"/>
          </a:xfrm>
          <a:custGeom>
            <a:avLst/>
            <a:gdLst>
              <a:gd name="connsiteX0" fmla="*/ 0 w 8715708"/>
              <a:gd name="connsiteY0" fmla="*/ 0 h 45719"/>
              <a:gd name="connsiteX1" fmla="*/ 3694525 w 8715708"/>
              <a:gd name="connsiteY1" fmla="*/ 0 h 45719"/>
              <a:gd name="connsiteX2" fmla="*/ 5021183 w 8715708"/>
              <a:gd name="connsiteY2" fmla="*/ 0 h 45719"/>
              <a:gd name="connsiteX3" fmla="*/ 8715708 w 8715708"/>
              <a:gd name="connsiteY3" fmla="*/ 0 h 45719"/>
              <a:gd name="connsiteX4" fmla="*/ 8715708 w 8715708"/>
              <a:gd name="connsiteY4" fmla="*/ 45719 h 45719"/>
              <a:gd name="connsiteX5" fmla="*/ 5021183 w 8715708"/>
              <a:gd name="connsiteY5" fmla="*/ 45719 h 45719"/>
              <a:gd name="connsiteX6" fmla="*/ 3694525 w 8715708"/>
              <a:gd name="connsiteY6" fmla="*/ 45719 h 45719"/>
              <a:gd name="connsiteX7" fmla="*/ 0 w 8715708"/>
              <a:gd name="connsiteY7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2327B2-BA4B-2C04-0751-5CB63D4AA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978408"/>
            <a:ext cx="11155680" cy="3429000"/>
          </a:xfrm>
        </p:spPr>
        <p:txBody>
          <a:bodyPr anchor="t">
            <a:norm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201176-DC7A-4C3D-3D8F-352526DA7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208" y="4480560"/>
            <a:ext cx="7104888" cy="1399032"/>
          </a:xfrm>
        </p:spPr>
        <p:txBody>
          <a:bodyPr anchor="b">
            <a:normAutofit/>
          </a:bodyPr>
          <a:lstStyle>
            <a:lvl1pPr marL="0" indent="0" algn="l">
              <a:buNone/>
              <a:defRPr sz="22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DC221-9A2E-7459-102F-C3CFB27CC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20671-6F7D-3A03-EEC1-661A87F96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53D3A-E0F9-8386-2A6C-96671FBB1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07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36771-E72D-FAD8-771E-3E196DD2E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BB827-257D-60D9-792F-E69590042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E5D2E7-C856-F78A-E88C-37547498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AB289-9591-51C9-9E3C-B6F2ACC6A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037C-790D-7442-8E43-D2740B395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04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635151-A38B-3766-6A32-FF1DF7687D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659368" y="978408"/>
            <a:ext cx="2551176" cy="536752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132D1-640C-FB9A-AD6F-D84573834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1208" y="978408"/>
            <a:ext cx="8010144" cy="536752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5F80A-4BA7-8ED8-9A62-B92194272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38113-D55A-A1A0-D1FE-53C95860F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919DDB-F89D-4B2D-21A2-82AF1D102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2572D8-D485-1DB1-34B1-C35C61C89940}"/>
              </a:ext>
            </a:extLst>
          </p:cNvPr>
          <p:cNvSpPr/>
          <p:nvPr/>
        </p:nvSpPr>
        <p:spPr>
          <a:xfrm rot="5400000">
            <a:off x="8936623" y="3585018"/>
            <a:ext cx="5325734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26D03-149A-DAB3-4B2A-E9B74F2E2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1E73D-41A7-9934-0990-9208B952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B2A3F-E719-673C-5D56-F663712D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E594A-52F5-D85E-343C-ADFEE3C72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D5C9C-B2E2-FC26-E459-9E880EF97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7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9D51F-B2D5-2804-4F7C-C99850FB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4288536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E5516-03B6-C488-EB4A-68AE681ED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5266944"/>
            <a:ext cx="5020056" cy="1088136"/>
          </a:xfrm>
        </p:spPr>
        <p:txBody>
          <a:bodyPr anchor="b">
            <a:normAutofit/>
          </a:bodyPr>
          <a:lstStyle>
            <a:lvl1pPr marL="0" indent="0">
              <a:buNone/>
              <a:defRPr sz="2200" i="1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CB4D7-49A7-D050-70B9-11A1E2D4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913F-AD00-C1EE-B01A-8590671C0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FC386-B2AF-6FAD-D053-E22D48CD7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1E1B67-3BFF-F04B-52F4-7E724FB3B24D}"/>
              </a:ext>
            </a:extLst>
          </p:cNvPr>
          <p:cNvSpPr/>
          <p:nvPr/>
        </p:nvSpPr>
        <p:spPr>
          <a:xfrm>
            <a:off x="517870" y="508090"/>
            <a:ext cx="5021183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45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E3B21-CF4D-1B01-0F4E-D32C1B21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39FF2-6858-B514-B695-58442557D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A30130-974D-B91D-5B93-EC52AABDB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BED99-6FD7-9C6B-1152-A6E42715B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253AAC-5967-2565-A715-82D3505A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B51313-69FB-E016-3CC1-62CA476ED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7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3DF9D-B849-CE37-97E4-AD37F88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64824" cy="12161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D4C626-4008-960A-E601-6AA9F4BB8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6E8D6C-AC07-ED6B-2EA8-9C40A5AEA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1208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52617E-C6D9-246B-E7B7-8159DF17C0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19672" y="2340864"/>
            <a:ext cx="5166360" cy="658368"/>
          </a:xfrm>
        </p:spPr>
        <p:txBody>
          <a:bodyPr anchor="b">
            <a:normAutofit/>
          </a:bodyPr>
          <a:lstStyle>
            <a:lvl1pPr marL="0" indent="0">
              <a:buNone/>
              <a:defRPr sz="22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BC2094-7EBC-02C5-5AB5-233E63080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19672" y="3035808"/>
            <a:ext cx="5166360" cy="3310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10BD2-59B4-FD2E-3C5E-C83AE6003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B35C4-A654-7759-BDA0-94D9D1A21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5F4347-2EC0-CA6E-2637-8048456D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74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4716D-52F2-C7FB-83B1-2DA1AD375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F4A371-AC27-6A28-32E6-74A28371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5941A-A24E-885D-E894-0326F4C40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D5E5B4-971F-FF6A-1B07-A5C85370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5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9F431F-E6DC-4137-3092-A30A0A362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AC814B-67B4-C70F-FA51-6205D5E2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EAA9C9-D895-DD20-1089-EA75EA428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0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0562-884C-9053-70C1-3B72A0B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8F509-68F0-39D5-1A8B-CE246715A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9672" y="987424"/>
            <a:ext cx="5166360" cy="535838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8E37C-27CE-3A84-FC74-BDCCD8A9A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95F79-E23E-11D2-40BF-66ED34019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7F7FC-06F3-3D89-5D1A-4EC4B1D7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4ACD5-6E0B-5713-DC9A-41E9D62A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5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D45-7CDB-D38C-2AAE-273F79767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020056" cy="2459736"/>
          </a:xfrm>
        </p:spPr>
        <p:txBody>
          <a:bodyPr anchor="t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BF0855-1744-56E4-B115-3A3C5EA783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19672" y="987424"/>
            <a:ext cx="5166360" cy="5358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5E8A1D-28AE-4A19-BD96-401D4822A5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1208" y="3575304"/>
            <a:ext cx="5020056" cy="2770632"/>
          </a:xfrm>
        </p:spPr>
        <p:txBody>
          <a:bodyPr>
            <a:normAutofit/>
          </a:bodyPr>
          <a:lstStyle>
            <a:lvl1pPr marL="0" indent="0">
              <a:buNone/>
              <a:defRPr sz="22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327DDB-CE95-4C89-DFC5-7DDBFC24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C50CD-E178-4744-9B35-B2F624D6C5E9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22C835-F3B5-943C-FFC4-D5BA9666A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09891-6E3C-ADED-01DD-15FCED37A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CC95F-0247-41B6-91CF-DC97C76A708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1A28D7-6581-4956-AAE3-9104804DF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1463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CFCCA4-57A4-08A1-FC45-D2BBA66F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1208" y="2578608"/>
            <a:ext cx="11155680" cy="3767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FAA0F4-2442-8D45-3C3D-1B8F55C868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1208" y="64190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E80C50CD-E178-4744-9B35-B2F624D6C5E9}" type="datetimeFigureOut">
              <a:rPr lang="en-US" smtClean="0"/>
              <a:pPr/>
              <a:t>4/13/2025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3785E-FB42-1D54-92AC-D0A61A8FA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1208" y="1005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9CF34-1274-DB45-4809-90E5D244A9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432" y="6419088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48CC95F-0247-41B6-91CF-DC97C76A708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F6E2FBD-D0AE-39F0-4530-0D9A661DDB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364" b="18640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508F7DC-CA28-4ACE-AF79-D7E98ED1B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89239" y="-389238"/>
            <a:ext cx="6858000" cy="7636476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B20218-A500-457C-B65C-F3D198B1F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524" y="0"/>
            <a:ext cx="12188952" cy="3652125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66F162-EAAD-DE00-709D-AAA1538CB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870" y="978408"/>
            <a:ext cx="8686796" cy="233424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500">
                <a:solidFill>
                  <a:srgbClr val="FFFFFF"/>
                </a:solidFill>
              </a:rPr>
              <a:t>Revisão de Metabolismo Energético e Introdução à Regulação Hormonal e Neural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F15FCC-2579-82A1-CB03-7BE5D510C1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870" y="3552826"/>
            <a:ext cx="3916107" cy="2653653"/>
          </a:xfrm>
        </p:spPr>
        <p:txBody>
          <a:bodyPr anchor="t">
            <a:normAutofit/>
          </a:bodyPr>
          <a:lstStyle/>
          <a:p>
            <a:pPr algn="just"/>
            <a:r>
              <a:rPr lang="pt-BR" dirty="0"/>
              <a:t>Entendimento das interações entre metabolismo e regulação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PROF. MARCONI BRITO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2C335F7-F61C-4EB4-80F2-4B1438FE6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508090"/>
            <a:ext cx="8686800" cy="1492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 descr="Imagem editada de homem sorrindo&#10;&#10;O conteúdo gerado por IA pode estar incorreto.">
            <a:extLst>
              <a:ext uri="{FF2B5EF4-FFF2-40B4-BE49-F238E27FC236}">
                <a16:creationId xmlns:a16="http://schemas.microsoft.com/office/drawing/2014/main" id="{64E62E65-2E21-089D-C4FA-E7908490A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8" y="5711621"/>
            <a:ext cx="1500996" cy="8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18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76BEA-606B-A3E3-B6F9-16E44E121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3434" y="978408"/>
            <a:ext cx="5983454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ENERGIA LIVRE LIBERADA E FORMAÇÃO DE ATP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335C390-F158-55F6-1028-6788584B7F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112" y="845389"/>
            <a:ext cx="5385356" cy="5745192"/>
          </a:xfrm>
        </p:spPr>
      </p:pic>
    </p:spTree>
    <p:extLst>
      <p:ext uri="{BB962C8B-B14F-4D97-AF65-F5344CB8AC3E}">
        <p14:creationId xmlns:p14="http://schemas.microsoft.com/office/powerpoint/2010/main" val="2174790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28AF61-7D13-F520-4362-9D08609D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NUCLEOTIDEOS E ENERGIA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57F05E1-9691-FB48-2518-B0E576C5D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5858" y="1932318"/>
            <a:ext cx="6370112" cy="4727274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45833C5-6590-89EE-0E9D-42100464672C}"/>
              </a:ext>
            </a:extLst>
          </p:cNvPr>
          <p:cNvSpPr txBox="1"/>
          <p:nvPr/>
        </p:nvSpPr>
        <p:spPr>
          <a:xfrm>
            <a:off x="7712015" y="2104845"/>
            <a:ext cx="12422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UTP </a:t>
            </a:r>
          </a:p>
          <a:p>
            <a:r>
              <a:rPr lang="pt-BR" sz="2800" b="1" dirty="0"/>
              <a:t>GTP</a:t>
            </a:r>
          </a:p>
          <a:p>
            <a:r>
              <a:rPr lang="pt-BR" sz="2800" b="1" dirty="0"/>
              <a:t>CTP</a:t>
            </a:r>
          </a:p>
          <a:p>
            <a:r>
              <a:rPr lang="pt-BR" sz="2800" b="1" dirty="0"/>
              <a:t>TPP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5C08E37-7CAC-6CB0-D91E-B169E2293852}"/>
              </a:ext>
            </a:extLst>
          </p:cNvPr>
          <p:cNvSpPr txBox="1"/>
          <p:nvPr/>
        </p:nvSpPr>
        <p:spPr>
          <a:xfrm>
            <a:off x="9195758" y="2639683"/>
            <a:ext cx="1587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accent3"/>
                </a:solidFill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1546511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C5B649-7EAD-FA76-2B53-07C0CED1C3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pt-BR" sz="7400"/>
              <a:t>Principais vias metabólicas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1433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A5DD698-26EF-F360-9378-8E953EE8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Glicólise: quebra da glicose em piruvato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105B3B6-3D38-5182-13D9-F82F252A6D8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1400" b="1"/>
              <a:t>Etapa Inicial do Metabolismo</a:t>
            </a:r>
          </a:p>
          <a:p>
            <a:pPr marL="0" lvl="1" indent="0">
              <a:buNone/>
            </a:pPr>
            <a:r>
              <a:rPr lang="pt-BR" sz="1400"/>
              <a:t>A glicólise é o primeiro passo no metabolismo da glicose, crucial para a produção de energia nas células.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400" b="1"/>
              <a:t>Conversão em Piruvato</a:t>
            </a:r>
          </a:p>
          <a:p>
            <a:pPr marL="0" lvl="1" indent="0">
              <a:buNone/>
            </a:pPr>
            <a:r>
              <a:rPr lang="pt-BR" sz="1400"/>
              <a:t>Durante a glicólise, a glicose é convertida em piruvato, preparando o caminho para processos metabólicos subsequentes.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1400" b="1"/>
              <a:t>Produção de Energia</a:t>
            </a:r>
          </a:p>
          <a:p>
            <a:pPr marL="0" lvl="1" indent="0">
              <a:buNone/>
            </a:pPr>
            <a:r>
              <a:rPr lang="pt-BR" sz="1400"/>
              <a:t>Este processo também gera ATP e NADH, fornecendo energia rápida para as células, mesmo sem oxigênio.</a:t>
            </a:r>
          </a:p>
        </p:txBody>
      </p:sp>
      <p:pic>
        <p:nvPicPr>
          <p:cNvPr id="1026" name="Picture 2" descr="Glicólise | Mind Map">
            <a:extLst>
              <a:ext uri="{FF2B5EF4-FFF2-40B4-BE49-F238E27FC236}">
                <a16:creationId xmlns:a16="http://schemas.microsoft.com/office/drawing/2014/main" id="{B7F75F68-1F75-A6F5-56E1-C329739718A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28" y="806648"/>
            <a:ext cx="4968815" cy="553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196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78439F-8A77-5B03-065C-F5BFD8601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5574792" cy="1463040"/>
          </a:xfrm>
        </p:spPr>
        <p:txBody>
          <a:bodyPr/>
          <a:lstStyle/>
          <a:p>
            <a:r>
              <a:rPr lang="pt-BR" dirty="0"/>
              <a:t>FASE PREPARATÓRIA</a:t>
            </a:r>
          </a:p>
        </p:txBody>
      </p:sp>
      <p:pic>
        <p:nvPicPr>
          <p:cNvPr id="2050" name="Picture 2" descr="Glicólise | Mind Map">
            <a:extLst>
              <a:ext uri="{FF2B5EF4-FFF2-40B4-BE49-F238E27FC236}">
                <a16:creationId xmlns:a16="http://schemas.microsoft.com/office/drawing/2014/main" id="{F8429513-2ED3-0F0D-33E6-831E055E933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338"/>
          <a:stretch/>
        </p:blipFill>
        <p:spPr bwMode="auto">
          <a:xfrm>
            <a:off x="949241" y="1640745"/>
            <a:ext cx="5284782" cy="49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95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8C29A1-555E-C941-B65C-18526B07F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74E36C2-1DD4-B5D3-73E9-906E60DCA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D4C7383-7B67-F520-EB0F-0421574DA8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F49978-C33B-80AD-049D-241C6C966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FASE DE PAGAMENTO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9DCA206-F449-9F16-731B-EF030AA55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193309-F865-60E6-D5A0-ED826D8D3B33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7746521" y="2329477"/>
            <a:ext cx="3593419" cy="3767328"/>
          </a:xfrm>
        </p:spPr>
        <p:txBody>
          <a:bodyPr>
            <a:normAutofit/>
          </a:bodyPr>
          <a:lstStyle/>
          <a:p>
            <a:pPr marL="0" indent="0">
              <a:spcBef>
                <a:spcPts val="2500"/>
              </a:spcBef>
              <a:buNone/>
            </a:pPr>
            <a:endParaRPr lang="pt-BR" sz="1400" dirty="0"/>
          </a:p>
          <a:p>
            <a:pPr marL="0" indent="0">
              <a:spcBef>
                <a:spcPts val="2500"/>
              </a:spcBef>
              <a:buNone/>
            </a:pPr>
            <a:r>
              <a:rPr lang="pt-BR" sz="2400" b="1" dirty="0"/>
              <a:t>Produção de Energia</a:t>
            </a:r>
          </a:p>
          <a:p>
            <a:pPr marL="0" lvl="1" indent="0">
              <a:buNone/>
            </a:pPr>
            <a:r>
              <a:rPr lang="pt-BR" sz="2400" dirty="0"/>
              <a:t>Este processo também gera ATP e NADH, fornecendo energia rápida para as células, mesmo sem oxigênio.</a:t>
            </a:r>
          </a:p>
        </p:txBody>
      </p:sp>
      <p:pic>
        <p:nvPicPr>
          <p:cNvPr id="1026" name="Picture 2" descr="Glicólise | Mind Map">
            <a:extLst>
              <a:ext uri="{FF2B5EF4-FFF2-40B4-BE49-F238E27FC236}">
                <a16:creationId xmlns:a16="http://schemas.microsoft.com/office/drawing/2014/main" id="{C4C102DF-C4A6-15D2-E70E-0638CB45248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4"/>
          <a:stretch/>
        </p:blipFill>
        <p:spPr bwMode="auto">
          <a:xfrm>
            <a:off x="172528" y="978408"/>
            <a:ext cx="4968815" cy="53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AA84F3-FF6A-41F0-2194-51A1DC366F70}"/>
              </a:ext>
            </a:extLst>
          </p:cNvPr>
          <p:cNvSpPr txBox="1"/>
          <p:nvPr/>
        </p:nvSpPr>
        <p:spPr>
          <a:xfrm>
            <a:off x="5740879" y="6137316"/>
            <a:ext cx="60988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1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DEVLIN</a:t>
            </a:r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, T. M. Manual de Bioquímica com correlações clínicas. 7ª Edição, Editora </a:t>
            </a:r>
            <a:r>
              <a:rPr lang="pt-BR" b="0" i="0" dirty="0" err="1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Blucher</a:t>
            </a:r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, São. Paulo - SP,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16211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40D31-8675-D395-0832-36B4263B4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DESTINOS DO PIRUVATO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360D5A3F-6F78-4B7A-8DB3-185DA271B4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5112" y="1730612"/>
            <a:ext cx="6472284" cy="4859969"/>
          </a:xfr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E41E2C6-80E9-2147-5399-B9050D114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373" y="3674527"/>
            <a:ext cx="4675517" cy="1682974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1B9DCB9-7C94-A133-6466-EAB717281797}"/>
              </a:ext>
            </a:extLst>
          </p:cNvPr>
          <p:cNvSpPr txBox="1"/>
          <p:nvPr/>
        </p:nvSpPr>
        <p:spPr>
          <a:xfrm>
            <a:off x="7694762" y="2035834"/>
            <a:ext cx="38301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3"/>
                </a:solidFill>
              </a:rPr>
              <a:t>PIRUVATO DESIDROGENASE</a:t>
            </a:r>
          </a:p>
        </p:txBody>
      </p:sp>
    </p:spTree>
    <p:extLst>
      <p:ext uri="{BB962C8B-B14F-4D97-AF65-F5344CB8AC3E}">
        <p14:creationId xmlns:p14="http://schemas.microsoft.com/office/powerpoint/2010/main" val="110156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4011650-9F90-920C-B6A7-1D82617F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4875" y="657369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Ciclo de Krebs: produção de ATP e intermediários metabólicos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1CF1D8C-C60E-97B0-0E80-00BC6271C0AC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4966744" y="1588960"/>
            <a:ext cx="6995407" cy="4675558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000" b="1" dirty="0"/>
              <a:t>Produção de ATP</a:t>
            </a:r>
          </a:p>
          <a:p>
            <a:pPr marL="0" lvl="1" indent="0">
              <a:buNone/>
            </a:pPr>
            <a:r>
              <a:rPr lang="pt-BR" sz="2000" dirty="0"/>
              <a:t>O Ciclo de Krebs é crucial na produção de ATP, fornecendo energia para processos celulares. Esta produção ocorre nas mitocôndrias durante a respiração celular.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000" b="1" dirty="0"/>
              <a:t>Conversão de Piruvato</a:t>
            </a:r>
          </a:p>
          <a:p>
            <a:pPr marL="0" lvl="1" indent="0">
              <a:buNone/>
            </a:pPr>
            <a:r>
              <a:rPr lang="pt-BR" sz="2000" dirty="0"/>
              <a:t>O piruvato é convertido em acetil-</a:t>
            </a:r>
            <a:r>
              <a:rPr lang="pt-BR" sz="2000" dirty="0" err="1"/>
              <a:t>CoA</a:t>
            </a:r>
            <a:r>
              <a:rPr lang="pt-BR" sz="2000" dirty="0"/>
              <a:t>, o que é vital para a entrada no Ciclo de Krebs. Esta conversão é um passo importante na respiração celular.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000" b="1" dirty="0"/>
              <a:t>Intermediários Metabólicos</a:t>
            </a:r>
          </a:p>
          <a:p>
            <a:pPr marL="0" lvl="1" indent="0">
              <a:buNone/>
            </a:pPr>
            <a:r>
              <a:rPr lang="pt-BR" sz="2000" dirty="0"/>
              <a:t>O Ciclo de Krebs também produz NADH, FADH₂ e GTP, que são intermediários essenciais para outras vias metabólicas. Esses compostos são fundamentais para o metabolismo celular.</a:t>
            </a:r>
          </a:p>
        </p:txBody>
      </p:sp>
      <p:pic>
        <p:nvPicPr>
          <p:cNvPr id="3" name="Espaço Reservado para Conteúdo 7">
            <a:extLst>
              <a:ext uri="{FF2B5EF4-FFF2-40B4-BE49-F238E27FC236}">
                <a16:creationId xmlns:a16="http://schemas.microsoft.com/office/drawing/2014/main" id="{C0581D71-46E2-7CD7-C964-8F908AB39D2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20" r="14799"/>
          <a:stretch/>
        </p:blipFill>
        <p:spPr>
          <a:xfrm>
            <a:off x="291069" y="1314738"/>
            <a:ext cx="4675676" cy="518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959D9F-FC68-A74C-AACF-1E61E1900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FORMAÇÃO DA ACETIL COENZIMA A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7F195A31-9310-DB97-882C-01C497C597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5112" y="1880559"/>
            <a:ext cx="5799424" cy="4779033"/>
          </a:xfr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ADBA5D5C-0B77-775D-6BB0-0FEB0EF2EAC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07834" y="1690777"/>
            <a:ext cx="5191230" cy="5167223"/>
          </a:xfrm>
        </p:spPr>
      </p:pic>
    </p:spTree>
    <p:extLst>
      <p:ext uri="{BB962C8B-B14F-4D97-AF65-F5344CB8AC3E}">
        <p14:creationId xmlns:p14="http://schemas.microsoft.com/office/powerpoint/2010/main" val="36160295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CBAD70-299F-6BB4-33CF-DD0BAA0F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8718" y="978408"/>
            <a:ext cx="4620480" cy="1463040"/>
          </a:xfrm>
        </p:spPr>
        <p:txBody>
          <a:bodyPr>
            <a:noAutofit/>
          </a:bodyPr>
          <a:lstStyle/>
          <a:p>
            <a:pPr algn="just"/>
            <a:r>
              <a:rPr lang="pt-BR" sz="2400" dirty="0"/>
              <a:t>AÇÃO DO COMPLEXO MULTIENZIMÁTICO PIRUVATO DESIDROGENASE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0500C6ED-C4FD-7858-3DFF-A42757C0AD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802" y="0"/>
            <a:ext cx="7139385" cy="6858001"/>
          </a:xfrm>
        </p:spPr>
      </p:pic>
    </p:spTree>
    <p:extLst>
      <p:ext uri="{BB962C8B-B14F-4D97-AF65-F5344CB8AC3E}">
        <p14:creationId xmlns:p14="http://schemas.microsoft.com/office/powerpoint/2010/main" val="144077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EE7B235-2A7B-1EB1-F878-D9888703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1536" y="978408"/>
            <a:ext cx="6236208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Tópicos da Apresentação</a:t>
            </a:r>
          </a:p>
        </p:txBody>
      </p:sp>
      <p:pic>
        <p:nvPicPr>
          <p:cNvPr id="5" name="Espaço Reservado para Conteúdo 4" descr="Cabeça e ombro do modelo de acupuntura.">
            <a:extLst>
              <a:ext uri="{FF2B5EF4-FFF2-40B4-BE49-F238E27FC236}">
                <a16:creationId xmlns:a16="http://schemas.microsoft.com/office/drawing/2014/main" id="{5709AA71-6A2C-4149-ADF7-DD71DB8832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rcRect l="26572" r="25155" b="1"/>
          <a:stretch/>
        </p:blipFill>
        <p:spPr>
          <a:xfrm>
            <a:off x="517869" y="508091"/>
            <a:ext cx="4221911" cy="5837918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35A45A5-4B0C-1E62-D3C9-C163A87AC2BD}"/>
              </a:ext>
            </a:extLst>
          </p:cNvPr>
          <p:cNvSpPr>
            <a:spLocks noGrp="1"/>
          </p:cNvSpPr>
          <p:nvPr>
            <p:ph sz="half" idx="2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BulletedText"/>
                  </p202:designTagLst>
                </p202:designPr>
              </p:ext>
            </p:extLst>
          </p:nvPr>
        </p:nvSpPr>
        <p:spPr>
          <a:xfrm>
            <a:off x="5431536" y="2578608"/>
            <a:ext cx="6236208" cy="37673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Principais vias metabólicas</a:t>
            </a:r>
          </a:p>
          <a:p>
            <a:r>
              <a:rPr lang="en-US"/>
              <a:t>Sistema endócrino e metabolismo energético</a:t>
            </a:r>
          </a:p>
          <a:p>
            <a:r>
              <a:rPr lang="en-US"/>
              <a:t>Sistema nervoso autônomo e sua influência no metabolismo energético</a:t>
            </a:r>
          </a:p>
        </p:txBody>
      </p:sp>
    </p:spTree>
    <p:extLst>
      <p:ext uri="{BB962C8B-B14F-4D97-AF65-F5344CB8AC3E}">
        <p14:creationId xmlns:p14="http://schemas.microsoft.com/office/powerpoint/2010/main" val="22718530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D0B627DC-8657-F671-0266-41933201FC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5275" y="0"/>
            <a:ext cx="8229599" cy="6857999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2BAE1F5-0525-A5A3-F6E2-6023E72AE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4874" y="698049"/>
            <a:ext cx="3301157" cy="1406796"/>
          </a:xfrm>
        </p:spPr>
        <p:txBody>
          <a:bodyPr>
            <a:normAutofit/>
          </a:bodyPr>
          <a:lstStyle/>
          <a:p>
            <a:pPr algn="ctr"/>
            <a:r>
              <a:rPr lang="pt-BR" sz="2400" b="1" dirty="0"/>
              <a:t>REGULAÇÃO DO PIRUVATO DESIDROGENASE</a:t>
            </a:r>
          </a:p>
        </p:txBody>
      </p:sp>
    </p:spTree>
    <p:extLst>
      <p:ext uri="{BB962C8B-B14F-4D97-AF65-F5344CB8AC3E}">
        <p14:creationId xmlns:p14="http://schemas.microsoft.com/office/powerpoint/2010/main" val="1026338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1BF87-9694-47C1-9C78-ECF51C4A6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02362"/>
            <a:ext cx="11155680" cy="695117"/>
          </a:xfrm>
        </p:spPr>
        <p:txBody>
          <a:bodyPr>
            <a:normAutofit fontScale="90000"/>
          </a:bodyPr>
          <a:lstStyle/>
          <a:p>
            <a:r>
              <a:rPr lang="pt-BR" dirty="0"/>
              <a:t>CORRELAÇÃO CLÍNICA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BA5194-DD05-B057-C764-1BD0038F6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1397479"/>
            <a:ext cx="5574792" cy="4948457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pt-BR" sz="2000" b="1" dirty="0"/>
              <a:t>Deficiência de Piruvato Desidrogenase: Resumo</a:t>
            </a:r>
            <a:endParaRPr lang="pt-BR" sz="2000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/>
              <a:t>Doença metabólica:</a:t>
            </a:r>
            <a:r>
              <a:rPr lang="pt-BR" sz="2000" dirty="0"/>
              <a:t> Afeta o metabolismo do piruvato em crianças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/>
              <a:t>Causa:</a:t>
            </a:r>
            <a:r>
              <a:rPr lang="pt-BR" sz="2000" dirty="0"/>
              <a:t> Deficiência em subunidades do complexo piruvato desidrogenase.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/>
              <a:t>Efeitos:</a:t>
            </a:r>
            <a:r>
              <a:rPr lang="pt-BR" sz="2000" dirty="0"/>
              <a:t> Elevação dos níveis séricos de lactato, piruvato e alanina, levando à acidose láctica crônica e graves defeitos neurológicos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/>
              <a:t>Diagnóstico:</a:t>
            </a:r>
            <a:r>
              <a:rPr lang="pt-BR" sz="2000" dirty="0"/>
              <a:t> Ensaio enzimático em culturas de fibroblastos de pele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/>
              <a:t>Tratamento:</a:t>
            </a:r>
            <a:r>
              <a:rPr lang="pt-BR" sz="2000" dirty="0"/>
              <a:t> Dieta pobre em carboidratos; em alguns casos, </a:t>
            </a:r>
            <a:r>
              <a:rPr lang="pt-BR" sz="2000" dirty="0" err="1"/>
              <a:t>dicloroacetato</a:t>
            </a:r>
            <a:r>
              <a:rPr lang="pt-BR" sz="2000" dirty="0"/>
              <a:t> (inibidor da proteína quinase)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000" b="1" dirty="0"/>
              <a:t>Complicação:</a:t>
            </a:r>
            <a:r>
              <a:rPr lang="pt-BR" sz="2000" dirty="0"/>
              <a:t> Choque devido à acidose láctica </a:t>
            </a:r>
          </a:p>
          <a:p>
            <a:pPr algn="just"/>
            <a:endParaRPr lang="pt-BR" sz="2000" dirty="0"/>
          </a:p>
        </p:txBody>
      </p:sp>
      <p:pic>
        <p:nvPicPr>
          <p:cNvPr id="6" name="Espaço Reservado para Conteúdo 5" descr="Imagem digital fictícia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1D8CA73B-03F4-85DF-0AC5-D3EDE53F5E4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19156" y="2578100"/>
            <a:ext cx="3767138" cy="3767138"/>
          </a:xfrm>
        </p:spPr>
      </p:pic>
    </p:spTree>
    <p:extLst>
      <p:ext uri="{BB962C8B-B14F-4D97-AF65-F5344CB8AC3E}">
        <p14:creationId xmlns:p14="http://schemas.microsoft.com/office/powerpoint/2010/main" val="9186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AC4404-9A7E-ECF1-9159-E9187F7C3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CONEXÃO AO CICLO DE KREBS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D886098C-9BD7-78E2-9537-07C3300C13B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59457" y="1604513"/>
            <a:ext cx="4986068" cy="5003321"/>
          </a:xfrm>
        </p:spPr>
      </p:pic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A1C0D5-00FD-6EE3-5431-AACE179E05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65383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796659-50BA-47D3-0B92-840083CE4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CITRATO SINTASE</a:t>
            </a:r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1E4B2666-B2D8-6F25-F43E-3CD2D03F9C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5968" y="1925854"/>
            <a:ext cx="5774062" cy="4595716"/>
          </a:xfrm>
        </p:spPr>
      </p:pic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C98E3560-FDAF-E0E9-9A51-8B4B32EC47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13428" y="1925854"/>
            <a:ext cx="4757364" cy="4419384"/>
          </a:xfrm>
        </p:spPr>
      </p:pic>
    </p:spTree>
    <p:extLst>
      <p:ext uri="{BB962C8B-B14F-4D97-AF65-F5344CB8AC3E}">
        <p14:creationId xmlns:p14="http://schemas.microsoft.com/office/powerpoint/2010/main" val="19881076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18D74-3058-FD81-8200-0D168709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D2704245-D686-F5DA-9039-9FE8CD325B8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5824026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289F5-2820-40FB-5B8B-B1816BEF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CITRATO </a:t>
            </a:r>
            <a:r>
              <a:rPr lang="pt-BR" dirty="0">
                <a:sym typeface="Wingdings" panose="05000000000000000000" pitchFamily="2" charset="2"/>
              </a:rPr>
              <a:t>CIS-ACONITATO  ISOCITRATO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48B6C7-7A18-6DE2-AF9A-566FBBA661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1794294"/>
            <a:ext cx="5166360" cy="455164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2800" dirty="0"/>
              <a:t>Citrato é convertido em </a:t>
            </a:r>
            <a:r>
              <a:rPr lang="pt-BR" sz="2800" dirty="0" err="1"/>
              <a:t>isocitrato</a:t>
            </a:r>
            <a:r>
              <a:rPr lang="pt-BR" sz="2800" dirty="0"/>
              <a:t> por uma reação reversível catalisada pela </a:t>
            </a:r>
            <a:r>
              <a:rPr lang="pt-BR" sz="2800" b="1" dirty="0" err="1"/>
              <a:t>aconitase</a:t>
            </a:r>
            <a:r>
              <a:rPr lang="pt-BR" sz="2800" dirty="0"/>
              <a:t>, na qual o grupo hidroxila do citrato é trocado por um átomo de H de um carbono adjacente. O grupo hidroxila fica localizado, então, vizinho ao grupo carboxila do </a:t>
            </a:r>
            <a:r>
              <a:rPr lang="pt-BR" sz="2800" dirty="0" err="1"/>
              <a:t>isocitrato</a:t>
            </a:r>
            <a:r>
              <a:rPr lang="pt-BR" sz="2800" dirty="0"/>
              <a:t>, onde   a descarboxilação oxidativa pode ocorrer. </a:t>
            </a:r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id="{94C63F9A-424A-F433-126A-E5D6B9767F7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13428" y="2578100"/>
            <a:ext cx="4378594" cy="3767138"/>
          </a:xfrm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BB80ED35-790B-2770-50E1-01D942DA0986}"/>
              </a:ext>
            </a:extLst>
          </p:cNvPr>
          <p:cNvSpPr/>
          <p:nvPr/>
        </p:nvSpPr>
        <p:spPr>
          <a:xfrm rot="13217994">
            <a:off x="9620065" y="2636398"/>
            <a:ext cx="500332" cy="4915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Seta: para Baixo 3">
            <a:extLst>
              <a:ext uri="{FF2B5EF4-FFF2-40B4-BE49-F238E27FC236}">
                <a16:creationId xmlns:a16="http://schemas.microsoft.com/office/drawing/2014/main" id="{2BFAD8B6-8235-D739-F592-CB38768D4FD4}"/>
              </a:ext>
            </a:extLst>
          </p:cNvPr>
          <p:cNvSpPr/>
          <p:nvPr/>
        </p:nvSpPr>
        <p:spPr>
          <a:xfrm rot="2931309">
            <a:off x="10356238" y="3163328"/>
            <a:ext cx="681940" cy="38934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C3D6D54-CD6B-1C6E-0081-147104F23A94}"/>
              </a:ext>
            </a:extLst>
          </p:cNvPr>
          <p:cNvSpPr/>
          <p:nvPr/>
        </p:nvSpPr>
        <p:spPr>
          <a:xfrm>
            <a:off x="9450712" y="1794294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</a:t>
            </a:r>
            <a:r>
              <a:rPr lang="pt-BR" sz="32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pt-BR" sz="54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  <a:endParaRPr lang="pt-BR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038A89FE-5B29-A831-C82E-590A406E4042}"/>
              </a:ext>
            </a:extLst>
          </p:cNvPr>
          <p:cNvSpPr/>
          <p:nvPr/>
        </p:nvSpPr>
        <p:spPr>
          <a:xfrm>
            <a:off x="10671217" y="2610180"/>
            <a:ext cx="1404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</a:t>
            </a:r>
            <a:r>
              <a:rPr lang="pt-BR" sz="32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r>
              <a:rPr lang="pt-BR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192056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B1F84A-92C1-F326-31BB-68AEFB82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775441"/>
          </a:xfrm>
        </p:spPr>
        <p:txBody>
          <a:bodyPr/>
          <a:lstStyle/>
          <a:p>
            <a:r>
              <a:rPr lang="pt-BR" dirty="0"/>
              <a:t>PAUSA: PARA UM CASO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FDDF54-389F-1B49-B691-1FA4741A20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968" y="1949020"/>
            <a:ext cx="5166360" cy="393057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just">
              <a:buNone/>
            </a:pPr>
            <a:r>
              <a:rPr lang="pt-BR" sz="2000" b="1" dirty="0"/>
              <a:t>Histórico do Paciente:</a:t>
            </a:r>
            <a:endParaRPr lang="pt-BR" sz="2000" dirty="0"/>
          </a:p>
          <a:p>
            <a:pPr algn="just"/>
            <a:r>
              <a:rPr lang="pt-BR" sz="2000" dirty="0"/>
              <a:t>Um homem de 45 anos é admitido no pronto-socorro apresentando um quadro de início súbito de convulsões, seguido por arritmia cardíaca e dificuldade respiratória. Seus familiares relatam que ele estava trabalhando no jardim e, acidentalmente, ingeriu uma substância que estava armazenada em um recipiente não identificado. A embalagem do produto não foi encontrada.</a:t>
            </a:r>
          </a:p>
          <a:p>
            <a:pPr algn="just"/>
            <a:endParaRPr lang="pt-BR" sz="20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98C61D4-92A4-BA6B-0C56-4D8254A064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578608"/>
            <a:ext cx="5166360" cy="37673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/>
              <a:t>Exame Físico:</a:t>
            </a:r>
            <a:endParaRPr lang="pt-BR" sz="2400" dirty="0"/>
          </a:p>
          <a:p>
            <a:pPr algn="just"/>
            <a:r>
              <a:rPr lang="pt-BR" sz="2400" dirty="0"/>
              <a:t>O paciente está inconsciente, com pupilas dilatadas e não reativas à luz. Apresenta taquicardia (frequência cardíaca elevada) e respiração irregular. A temperatura corporal está elevada.</a:t>
            </a:r>
          </a:p>
        </p:txBody>
      </p:sp>
      <p:pic>
        <p:nvPicPr>
          <p:cNvPr id="1026" name="Picture 2" descr="Falta de ar: saiba o que fazer">
            <a:extLst>
              <a:ext uri="{FF2B5EF4-FFF2-40B4-BE49-F238E27FC236}">
                <a16:creationId xmlns:a16="http://schemas.microsoft.com/office/drawing/2014/main" id="{03915AC0-3FF2-95DA-D481-BF5F970E1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283" y="10687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FE0DF05-555B-FE70-729C-B393C219E731}"/>
              </a:ext>
            </a:extLst>
          </p:cNvPr>
          <p:cNvSpPr txBox="1"/>
          <p:nvPr/>
        </p:nvSpPr>
        <p:spPr>
          <a:xfrm>
            <a:off x="527254" y="2430947"/>
            <a:ext cx="5145074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/>
              <a:t>Investigação Laboratorial:</a:t>
            </a:r>
            <a:endParaRPr lang="pt-BR" dirty="0"/>
          </a:p>
          <a:p>
            <a:r>
              <a:rPr lang="pt-BR" dirty="0"/>
              <a:t>Os exames laboratoriais revelam acidose metabólica grave, com níveis elevados de lactato no sangue. Os eletrólitos séricos estão desequilibrados, e a função renal está comprometida.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2447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4A2E7E-BB49-0F87-8BAB-FE1BC7A0DA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6A5AE7-1438-3EA6-CA7A-77B6E738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775441"/>
          </a:xfrm>
        </p:spPr>
        <p:txBody>
          <a:bodyPr/>
          <a:lstStyle/>
          <a:p>
            <a:r>
              <a:rPr lang="pt-BR" dirty="0"/>
              <a:t>PAUSA: PARA UM CASO CLÍNICO</a:t>
            </a:r>
          </a:p>
        </p:txBody>
      </p:sp>
      <p:pic>
        <p:nvPicPr>
          <p:cNvPr id="1026" name="Picture 2" descr="Falta de ar: saiba o que fazer">
            <a:extLst>
              <a:ext uri="{FF2B5EF4-FFF2-40B4-BE49-F238E27FC236}">
                <a16:creationId xmlns:a16="http://schemas.microsoft.com/office/drawing/2014/main" id="{50A0A43E-9484-8686-CFCE-BE2790AE1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283" y="10687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415789E-37FD-AFFD-70E7-AD4B75F49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327549"/>
            <a:ext cx="5166360" cy="3767328"/>
          </a:xfrm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sz="2000" b="1" dirty="0"/>
              <a:t>Suspeita Diagnóstica:</a:t>
            </a:r>
            <a:endParaRPr lang="pt-BR" sz="2000" dirty="0"/>
          </a:p>
          <a:p>
            <a:pPr algn="just"/>
            <a:r>
              <a:rPr lang="pt-BR" sz="2000" dirty="0"/>
              <a:t>Com base na rápida progressão dos sintomas neurológicos e cardiovasculares, juntamente com a acidose láctica, suspeita-se de intoxicação por uma substância que interfere no metabolismo energético celular. A história de possível exposição a um veneno de rato levanta a hipótese de intoxicação por </a:t>
            </a:r>
            <a:r>
              <a:rPr lang="pt-BR" sz="2000" dirty="0" err="1"/>
              <a:t>fluoroacetato</a:t>
            </a:r>
            <a:r>
              <a:rPr lang="pt-BR" sz="2000" dirty="0"/>
              <a:t>.</a:t>
            </a:r>
          </a:p>
          <a:p>
            <a:pPr algn="just"/>
            <a:endParaRPr lang="pt-BR" sz="2000" dirty="0"/>
          </a:p>
        </p:txBody>
      </p:sp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75C67A04-1552-EBB7-855A-B058A9837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pt-BR" sz="2000" b="1" dirty="0"/>
              <a:t>Mecanismo de Toxicidade:</a:t>
            </a:r>
            <a:endParaRPr lang="pt-BR" sz="2000" dirty="0"/>
          </a:p>
          <a:p>
            <a:pPr algn="just"/>
            <a:r>
              <a:rPr lang="pt-BR" sz="2000" dirty="0"/>
              <a:t>Ao ser metabolizado ele forma o fluorocitrato. O fluorocitrato é um potente inibidor da </a:t>
            </a:r>
            <a:r>
              <a:rPr lang="pt-BR" sz="2000" b="1" dirty="0" err="1"/>
              <a:t>aconitase</a:t>
            </a:r>
            <a:r>
              <a:rPr lang="pt-BR" sz="2000" dirty="0"/>
              <a:t>, uma enzima chave do ciclo de Krebs. Essa inibição bloqueia o ciclo, interrompendo a produção de energia celular e levando ao acúmulo de citrato. O </a:t>
            </a:r>
            <a:r>
              <a:rPr lang="pt-BR" sz="2000" dirty="0" err="1"/>
              <a:t>fluoroacetil-CoA</a:t>
            </a:r>
            <a:r>
              <a:rPr lang="pt-BR" sz="2000" dirty="0"/>
              <a:t>, um intermediário na formação do fluorocitrato, é formado pela acetil-</a:t>
            </a:r>
            <a:r>
              <a:rPr lang="pt-BR" sz="2000" dirty="0" err="1"/>
              <a:t>CoA</a:t>
            </a:r>
            <a:r>
              <a:rPr lang="pt-BR" sz="2000" dirty="0"/>
              <a:t> </a:t>
            </a:r>
            <a:r>
              <a:rPr lang="pt-BR" sz="2000" dirty="0" err="1"/>
              <a:t>sintetase</a:t>
            </a:r>
            <a:r>
              <a:rPr lang="pt-BR" sz="2000" dirty="0"/>
              <a:t> e convertido em fluorocitrato pela citrato sintase.</a:t>
            </a:r>
          </a:p>
          <a:p>
            <a:pPr algn="just"/>
            <a:endParaRPr lang="pt-BR" sz="2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CECDAF2-9738-D0EC-B065-41A8F70153A6}"/>
              </a:ext>
            </a:extLst>
          </p:cNvPr>
          <p:cNvSpPr txBox="1"/>
          <p:nvPr/>
        </p:nvSpPr>
        <p:spPr>
          <a:xfrm>
            <a:off x="521208" y="1849945"/>
            <a:ext cx="5667934" cy="258532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t-BR" b="1" dirty="0"/>
              <a:t>Tratamento:</a:t>
            </a:r>
            <a:endParaRPr lang="pt-BR" dirty="0"/>
          </a:p>
          <a:p>
            <a:r>
              <a:rPr lang="pt-BR" dirty="0"/>
              <a:t>O tratamento inicial concentra-se na estabilização do paciente, incluindo suporte ventilatório, controle das convulsões e correção da acidose e dos distúrbios eletrolíticos. Não há antídoto específico para a intoxicação por </a:t>
            </a:r>
            <a:r>
              <a:rPr lang="pt-BR" dirty="0" err="1"/>
              <a:t>fluoroacetato</a:t>
            </a:r>
            <a:r>
              <a:rPr lang="pt-BR" dirty="0"/>
              <a:t>. O tratamento é de suporte, visando manter as funções vitais até que a substância seja metabolizada e eliminada.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995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FAAF2-FBCF-DF07-90E0-5DA73784B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1D4906-C5E6-94B3-926E-5D9BEBAFB4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t-BR" sz="2400" b="1" dirty="0"/>
              <a:t>Evolução:</a:t>
            </a:r>
            <a:endParaRPr lang="pt-BR" sz="2400" dirty="0"/>
          </a:p>
          <a:p>
            <a:pPr algn="just"/>
            <a:r>
              <a:rPr lang="pt-BR" sz="2400" dirty="0"/>
              <a:t>Apesar do tratamento intensivo, o paciente evolui para óbito devido à falência de múltiplos órgãos, resultado da grave disfunção metabólica induzida pelo </a:t>
            </a:r>
            <a:r>
              <a:rPr lang="pt-BR" sz="2400" dirty="0" err="1"/>
              <a:t>fluoroacetato</a:t>
            </a:r>
            <a:r>
              <a:rPr lang="pt-BR" sz="2400" dirty="0"/>
              <a:t>.</a:t>
            </a:r>
          </a:p>
          <a:p>
            <a:pPr algn="just"/>
            <a:endParaRPr lang="pt-BR" sz="24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C2AC37-8FA7-DCD6-7782-E24E1E25E4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Discussão:</a:t>
            </a:r>
          </a:p>
        </p:txBody>
      </p:sp>
    </p:spTree>
    <p:extLst>
      <p:ext uri="{BB962C8B-B14F-4D97-AF65-F5344CB8AC3E}">
        <p14:creationId xmlns:p14="http://schemas.microsoft.com/office/powerpoint/2010/main" val="35051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97A33A-5BE8-322E-A34B-5C215E998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708588"/>
            <a:ext cx="4754880" cy="103027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Voltamos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para o </a:t>
            </a:r>
            <a:r>
              <a:rPr lang="en-US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Ciclo</a:t>
            </a: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Krebs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AAF53B-7661-D7A1-7676-A5D502F46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8" y="2578607"/>
            <a:ext cx="5145074" cy="409201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2800" b="1" dirty="0" err="1"/>
              <a:t>Isocitrato</a:t>
            </a:r>
            <a:r>
              <a:rPr lang="en-US" sz="2800" b="1" dirty="0"/>
              <a:t> </a:t>
            </a:r>
            <a:r>
              <a:rPr lang="en-US" sz="2800" b="1" dirty="0" err="1"/>
              <a:t>Desidrogenase</a:t>
            </a:r>
            <a:endParaRPr lang="en-US" sz="2800" dirty="0"/>
          </a:p>
          <a:p>
            <a:r>
              <a:rPr lang="en-US" sz="2000" b="1" dirty="0" err="1"/>
              <a:t>Reação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Converte</a:t>
            </a:r>
            <a:r>
              <a:rPr lang="en-US" sz="2000" dirty="0"/>
              <a:t> </a:t>
            </a:r>
            <a:r>
              <a:rPr lang="en-US" sz="2000" dirty="0" err="1"/>
              <a:t>isocitrato</a:t>
            </a:r>
            <a:r>
              <a:rPr lang="en-US" sz="2000" dirty="0"/>
              <a:t> </a:t>
            </a:r>
            <a:r>
              <a:rPr lang="en-US" sz="2000" dirty="0" err="1"/>
              <a:t>em</a:t>
            </a:r>
            <a:r>
              <a:rPr lang="en-US" sz="2000" dirty="0"/>
              <a:t> α-</a:t>
            </a:r>
            <a:r>
              <a:rPr lang="en-US" sz="2000" dirty="0" err="1"/>
              <a:t>cetoglutarato</a:t>
            </a:r>
            <a:r>
              <a:rPr lang="en-US" sz="2000" dirty="0"/>
              <a:t>.</a:t>
            </a:r>
          </a:p>
          <a:p>
            <a:r>
              <a:rPr lang="en-US" sz="2000" b="1" dirty="0"/>
              <a:t>Tipo de </a:t>
            </a:r>
            <a:r>
              <a:rPr lang="en-US" sz="2000" b="1" dirty="0" err="1"/>
              <a:t>Reação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Descarboxilação</a:t>
            </a:r>
            <a:r>
              <a:rPr lang="en-US" sz="2000" dirty="0"/>
              <a:t> </a:t>
            </a:r>
            <a:r>
              <a:rPr lang="en-US" sz="2000" dirty="0" err="1"/>
              <a:t>oxidativa</a:t>
            </a:r>
            <a:r>
              <a:rPr lang="en-US" sz="2000" dirty="0"/>
              <a:t>.</a:t>
            </a:r>
          </a:p>
          <a:p>
            <a:r>
              <a:rPr lang="en-US" sz="2000" b="1" dirty="0" err="1"/>
              <a:t>Coenzima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Reduz</a:t>
            </a:r>
            <a:r>
              <a:rPr lang="en-US" sz="2000" dirty="0"/>
              <a:t> NAD+ a NADH + H+.</a:t>
            </a:r>
          </a:p>
          <a:p>
            <a:r>
              <a:rPr lang="en-US" sz="2000" b="1" dirty="0" err="1"/>
              <a:t>Cofator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dirty="0" err="1"/>
              <a:t>Requer</a:t>
            </a:r>
            <a:r>
              <a:rPr lang="en-US" sz="2000" dirty="0"/>
              <a:t> </a:t>
            </a:r>
            <a:r>
              <a:rPr lang="en-US" sz="2000" dirty="0" err="1"/>
              <a:t>cátion</a:t>
            </a:r>
            <a:r>
              <a:rPr lang="en-US" sz="2000" dirty="0"/>
              <a:t> </a:t>
            </a:r>
            <a:r>
              <a:rPr lang="en-US" sz="2000" dirty="0" err="1"/>
              <a:t>divalente</a:t>
            </a:r>
            <a:r>
              <a:rPr lang="en-US" sz="2000" dirty="0"/>
              <a:t> (Mn2+ </a:t>
            </a:r>
            <a:r>
              <a:rPr lang="en-US" sz="2000" dirty="0" err="1"/>
              <a:t>ou</a:t>
            </a:r>
            <a:r>
              <a:rPr lang="en-US" sz="2000" dirty="0"/>
              <a:t> Mg2+).</a:t>
            </a:r>
          </a:p>
          <a:p>
            <a:endParaRPr lang="en-US" sz="2000" dirty="0"/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id="{A1B43569-056C-5E5E-293C-BD0F0A0DB4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20" r="14799"/>
          <a:stretch/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11F1B41-7BD6-F595-11BE-20798D220DA8}"/>
              </a:ext>
            </a:extLst>
          </p:cNvPr>
          <p:cNvSpPr txBox="1"/>
          <p:nvPr/>
        </p:nvSpPr>
        <p:spPr>
          <a:xfrm>
            <a:off x="593904" y="1927900"/>
            <a:ext cx="5288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err="1"/>
              <a:t>Isocitrato</a:t>
            </a:r>
            <a:r>
              <a:rPr lang="pt-BR" sz="2800" b="1" dirty="0"/>
              <a:t> </a:t>
            </a:r>
            <a:r>
              <a:rPr lang="pt-BR" sz="2800" dirty="0">
                <a:sym typeface="Wingdings" panose="05000000000000000000" pitchFamily="2" charset="2"/>
              </a:rPr>
              <a:t>  </a:t>
            </a:r>
            <a:r>
              <a:rPr lang="en-US" sz="2800" b="1" dirty="0"/>
              <a:t>α-</a:t>
            </a:r>
            <a:r>
              <a:rPr lang="en-US" sz="2800" b="1" dirty="0" err="1"/>
              <a:t>cetoglutarato</a:t>
            </a:r>
            <a:endParaRPr lang="pt-BR" sz="2800" b="1" dirty="0"/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93203CB0-1C59-280D-AB50-9B2166897011}"/>
              </a:ext>
            </a:extLst>
          </p:cNvPr>
          <p:cNvSpPr/>
          <p:nvPr/>
        </p:nvSpPr>
        <p:spPr>
          <a:xfrm>
            <a:off x="9773587" y="4092315"/>
            <a:ext cx="449705" cy="56962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990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32CD27-7027-AB2B-38F1-71C08EB84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Espaço Reservado para Conteúdo 5" descr="Diagrama&#10;&#10;O conteúdo gerado por IA pode estar incorreto.">
            <a:extLst>
              <a:ext uri="{FF2B5EF4-FFF2-40B4-BE49-F238E27FC236}">
                <a16:creationId xmlns:a16="http://schemas.microsoft.com/office/drawing/2014/main" id="{98F5B409-6524-491A-93D2-4969A46CE16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7" r="1" b="1"/>
          <a:stretch/>
        </p:blipFill>
        <p:spPr>
          <a:xfrm>
            <a:off x="1056791" y="0"/>
            <a:ext cx="9760733" cy="685799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6DD38CD-CFFE-4ABA-3DC8-01ED90559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84611" y="508090"/>
            <a:ext cx="6186474" cy="149279"/>
          </a:xfrm>
          <a:custGeom>
            <a:avLst/>
            <a:gdLst>
              <a:gd name="connsiteX0" fmla="*/ 0 w 6090847"/>
              <a:gd name="connsiteY0" fmla="*/ 0 h 149279"/>
              <a:gd name="connsiteX1" fmla="*/ 6090847 w 6090847"/>
              <a:gd name="connsiteY1" fmla="*/ 0 h 149279"/>
              <a:gd name="connsiteX2" fmla="*/ 6090847 w 6090847"/>
              <a:gd name="connsiteY2" fmla="*/ 149279 h 149279"/>
              <a:gd name="connsiteX3" fmla="*/ 0 w 6090847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0847" h="149279">
                <a:moveTo>
                  <a:pt x="0" y="0"/>
                </a:moveTo>
                <a:lnTo>
                  <a:pt x="6090847" y="0"/>
                </a:lnTo>
                <a:lnTo>
                  <a:pt x="6090847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19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0ADDC0-5CCD-48AB-29B7-298C7FC9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745461"/>
          </a:xfrm>
        </p:spPr>
        <p:txBody>
          <a:bodyPr>
            <a:noAutofit/>
          </a:bodyPr>
          <a:lstStyle/>
          <a:p>
            <a:r>
              <a:rPr lang="pt-BR" sz="3600" b="1" dirty="0"/>
              <a:t>Conversão de α-</a:t>
            </a:r>
            <a:r>
              <a:rPr lang="pt-BR" sz="3600" b="1" dirty="0" err="1"/>
              <a:t>cetoglutarato</a:t>
            </a:r>
            <a:r>
              <a:rPr lang="pt-BR" sz="3600" b="1" dirty="0"/>
              <a:t> em </a:t>
            </a:r>
            <a:r>
              <a:rPr lang="pt-BR" sz="3600" b="1" dirty="0" err="1"/>
              <a:t>Succinil-CoA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D5A654E-16A9-7E45-B339-4175D506AE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1207" y="1738857"/>
            <a:ext cx="5414897" cy="47569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b="1" dirty="0"/>
              <a:t>Enzima</a:t>
            </a:r>
            <a:r>
              <a:rPr lang="pt-BR" sz="2000" dirty="0"/>
              <a:t>: Catalisada pelo </a:t>
            </a:r>
            <a:r>
              <a:rPr lang="pt-BR" sz="2000" b="1" dirty="0"/>
              <a:t>complexo α-</a:t>
            </a:r>
            <a:r>
              <a:rPr lang="pt-BR" sz="2000" b="1" dirty="0" err="1"/>
              <a:t>cetoglutarato</a:t>
            </a:r>
            <a:r>
              <a:rPr lang="pt-BR" sz="2000" b="1" dirty="0"/>
              <a:t> desidrogenase.</a:t>
            </a:r>
          </a:p>
          <a:p>
            <a:pPr marL="0" indent="0">
              <a:buNone/>
            </a:pPr>
            <a:r>
              <a:rPr lang="pt-BR" sz="2000" b="1" dirty="0"/>
              <a:t>Similaridade</a:t>
            </a:r>
            <a:r>
              <a:rPr lang="pt-BR" sz="2000" dirty="0"/>
              <a:t>: Complexo é semelhante ao complexo piruvato desidrogenase.</a:t>
            </a:r>
          </a:p>
          <a:p>
            <a:pPr marL="0" indent="0">
              <a:buNone/>
            </a:pPr>
            <a:r>
              <a:rPr lang="pt-BR" sz="2000" b="1" dirty="0"/>
              <a:t>Cofatores</a:t>
            </a:r>
            <a:r>
              <a:rPr lang="pt-BR" sz="2000" dirty="0"/>
              <a:t>: Tiamina </a:t>
            </a:r>
            <a:r>
              <a:rPr lang="pt-BR" sz="2000" dirty="0" err="1"/>
              <a:t>pirofosfato</a:t>
            </a:r>
            <a:r>
              <a:rPr lang="pt-BR" sz="2000" dirty="0"/>
              <a:t>, ácido </a:t>
            </a:r>
            <a:r>
              <a:rPr lang="pt-BR" sz="2000" dirty="0" err="1"/>
              <a:t>lipoico</a:t>
            </a:r>
            <a:r>
              <a:rPr lang="pt-BR" sz="2000" dirty="0"/>
              <a:t>, </a:t>
            </a:r>
            <a:r>
              <a:rPr lang="pt-BR" sz="2000" dirty="0" err="1"/>
              <a:t>CoASH</a:t>
            </a:r>
            <a:r>
              <a:rPr lang="pt-BR" sz="2000" dirty="0"/>
              <a:t>, FAD e NAD+ participam.</a:t>
            </a:r>
          </a:p>
          <a:p>
            <a:pPr marL="0" indent="0">
              <a:buNone/>
            </a:pPr>
            <a:r>
              <a:rPr lang="pt-BR" sz="2000" b="1" dirty="0"/>
              <a:t>Complexo Enzimático: </a:t>
            </a:r>
            <a:r>
              <a:rPr lang="pt-BR" sz="2000" dirty="0"/>
              <a:t>Subunidades de α-</a:t>
            </a:r>
            <a:r>
              <a:rPr lang="pt-BR" sz="2000" dirty="0" err="1"/>
              <a:t>cetoglutarato</a:t>
            </a:r>
            <a:r>
              <a:rPr lang="pt-BR" sz="2000" dirty="0"/>
              <a:t> desidrogenase, </a:t>
            </a:r>
            <a:r>
              <a:rPr lang="pt-BR" sz="2000" dirty="0" err="1"/>
              <a:t>di-hidrolipoil</a:t>
            </a:r>
            <a:r>
              <a:rPr lang="pt-BR" sz="2000" dirty="0"/>
              <a:t> </a:t>
            </a:r>
            <a:r>
              <a:rPr lang="pt-BR" sz="2000" dirty="0" err="1"/>
              <a:t>transsuccinilase</a:t>
            </a:r>
            <a:r>
              <a:rPr lang="pt-BR" sz="2000" dirty="0"/>
              <a:t> e </a:t>
            </a:r>
            <a:r>
              <a:rPr lang="pt-BR" sz="2000" dirty="0" err="1"/>
              <a:t>di-hidrolipoil</a:t>
            </a:r>
            <a:r>
              <a:rPr lang="pt-BR" sz="2000" dirty="0"/>
              <a:t> desidrogenase.</a:t>
            </a:r>
          </a:p>
          <a:p>
            <a:pPr marL="0" indent="0">
              <a:buNone/>
            </a:pPr>
            <a:r>
              <a:rPr lang="pt-BR" sz="2000" dirty="0"/>
              <a:t>Produtos: Liberação de CO2 e NADH + H+.</a:t>
            </a:r>
          </a:p>
          <a:p>
            <a:pPr marL="0" indent="0">
              <a:buNone/>
            </a:pPr>
            <a:r>
              <a:rPr lang="pt-BR" sz="2000" dirty="0"/>
              <a:t>Características do Produto: </a:t>
            </a:r>
            <a:r>
              <a:rPr lang="pt-BR" sz="2000" dirty="0" err="1"/>
              <a:t>Succinil-CoA</a:t>
            </a:r>
            <a:r>
              <a:rPr lang="pt-BR" sz="2000" dirty="0"/>
              <a:t> é um </a:t>
            </a:r>
            <a:r>
              <a:rPr lang="pt-BR" sz="2000" dirty="0" err="1"/>
              <a:t>tioéster</a:t>
            </a:r>
            <a:r>
              <a:rPr lang="pt-BR" sz="2000" dirty="0"/>
              <a:t> rico em energia, semelhante à acetil-</a:t>
            </a:r>
            <a:r>
              <a:rPr lang="pt-BR" sz="2000" dirty="0" err="1"/>
              <a:t>CoA</a:t>
            </a:r>
            <a:r>
              <a:rPr lang="pt-BR" sz="2000" dirty="0"/>
              <a:t>.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id="{0DAA405D-0F47-98D6-3B00-91F02AB24B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20" r="14799"/>
          <a:stretch/>
        </p:blipFill>
        <p:spPr>
          <a:xfrm>
            <a:off x="6096000" y="1738857"/>
            <a:ext cx="5664523" cy="4606381"/>
          </a:xfrm>
          <a:prstGeom prst="rect">
            <a:avLst/>
          </a:prstGeom>
        </p:spPr>
      </p:pic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23DD4C88-5DCE-CE34-CB00-059DEF620E7A}"/>
              </a:ext>
            </a:extLst>
          </p:cNvPr>
          <p:cNvSpPr/>
          <p:nvPr/>
        </p:nvSpPr>
        <p:spPr>
          <a:xfrm>
            <a:off x="8334531" y="4871803"/>
            <a:ext cx="284813" cy="4497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787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E86E6E-A570-9D38-5DC5-4783F0391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11155680" cy="6705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pt-BR" sz="3600" b="1" dirty="0" err="1"/>
              <a:t>Succinil-CoA</a:t>
            </a:r>
            <a:r>
              <a:rPr lang="pt-BR" sz="3600" b="1" dirty="0"/>
              <a:t> </a:t>
            </a:r>
            <a:r>
              <a:rPr lang="pt-BR" sz="3600" b="1" dirty="0" err="1"/>
              <a:t>Sintetase</a:t>
            </a:r>
            <a:r>
              <a:rPr lang="pt-BR" sz="3600" b="1" dirty="0"/>
              <a:t> e Conservação de Energia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2513B9-0E19-6C98-307E-92D72F0F6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9672" y="2173875"/>
            <a:ext cx="5166360" cy="3972091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Reações Parciais: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Succinil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CoA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Pi +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⇌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Enz-succinil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fosfato +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CoA-SH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Enz-succinil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fosfato ⇌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-fosfato +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succinato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-fosfato + GDP ⇌ </a:t>
            </a:r>
            <a:r>
              <a:rPr kumimoji="0" lang="pt-BR" altLang="pt-BR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+ GTP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pt-BR" altLang="pt-B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Função da Fosforilação: Conserva a energia do </a:t>
            </a:r>
            <a:r>
              <a:rPr kumimoji="0" lang="pt-BR" altLang="pt-B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tioéster</a:t>
            </a: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para formação de GTP.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Uso de GTP: Usado para a síntese mitocondrial de proteínas, RNA e DNA.</a:t>
            </a:r>
          </a:p>
          <a:p>
            <a:endParaRPr lang="pt-B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EDC2D5B-75AA-0FA5-89EC-8E31A7CC1B3C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521208" y="2095435"/>
            <a:ext cx="5574792" cy="37856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Reação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 energia da ligação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tioéster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de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succinil-CoA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é conservada por fosforilação no nível do substrato.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Enzima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Succinil-CoA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sintetase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(ou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succinato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tioquinase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converte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succinil-CoA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em 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succinato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Produto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pt-BR" altLang="pt-BR" sz="2000" dirty="0">
                <a:latin typeface="Arial" panose="020B0604020202020204" pitchFamily="34" charset="0"/>
              </a:rPr>
              <a:t>R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esulta na fosforilação de GDP em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GTP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t-BR" altLang="pt-BR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Mecanismo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Envolve um intermediário enzima-</a:t>
            </a:r>
            <a:r>
              <a:rPr kumimoji="0" lang="pt-BR" altLang="pt-BR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succinil</a:t>
            </a:r>
            <a:r>
              <a:rPr kumimoji="0" lang="pt-BR" altLang="pt-B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fosfato.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Espaço Reservado para Conteúdo 7">
            <a:extLst>
              <a:ext uri="{FF2B5EF4-FFF2-40B4-BE49-F238E27FC236}">
                <a16:creationId xmlns:a16="http://schemas.microsoft.com/office/drawing/2014/main" id="{F8310B19-74D3-560E-2A56-41448EB461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20" r="14799"/>
          <a:stretch/>
        </p:blipFill>
        <p:spPr>
          <a:xfrm>
            <a:off x="6096000" y="1738857"/>
            <a:ext cx="5664523" cy="4606381"/>
          </a:xfrm>
          <a:prstGeom prst="rect">
            <a:avLst/>
          </a:prstGeom>
        </p:spPr>
      </p:pic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E5CF0393-42AF-113B-D67C-0EE9CD1F1B5F}"/>
              </a:ext>
            </a:extLst>
          </p:cNvPr>
          <p:cNvSpPr/>
          <p:nvPr/>
        </p:nvSpPr>
        <p:spPr>
          <a:xfrm rot="2914463">
            <a:off x="7337456" y="4332156"/>
            <a:ext cx="344774" cy="449705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298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AEECBB4-A332-E90C-371F-A6F7E8931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kumimoji="0" lang="en-US" altLang="pt-BR" sz="31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Succinato é oxidado a fumarato.</a:t>
            </a:r>
            <a:br>
              <a:rPr kumimoji="0" lang="en-US" altLang="pt-BR" sz="3100" b="1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1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688379F-F6E6-66FF-0162-FCD9F1DC7D1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517869" y="2112264"/>
            <a:ext cx="4672584" cy="37673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Autofit/>
          </a:bodyPr>
          <a:lstStyle/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2400" b="1" i="0" u="none" strike="noStrike" cap="none" normalizeH="0" baseline="0" dirty="0" err="1">
                <a:ln>
                  <a:noFill/>
                </a:ln>
                <a:effectLst/>
              </a:rPr>
              <a:t>Reação</a:t>
            </a:r>
            <a:r>
              <a:rPr kumimoji="0" lang="en-US" altLang="pt-BR" sz="2400" b="1" i="0" u="none" strike="noStrike" cap="none" normalizeH="0" baseline="0" dirty="0">
                <a:ln>
                  <a:noFill/>
                </a:ln>
                <a:effectLst/>
              </a:rPr>
              <a:t>: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2400" b="1" i="0" u="none" strike="noStrike" cap="none" normalizeH="0" baseline="0" dirty="0" err="1">
                <a:ln>
                  <a:noFill/>
                </a:ln>
                <a:effectLst/>
              </a:rPr>
              <a:t>Enzima</a:t>
            </a:r>
            <a:r>
              <a:rPr kumimoji="0" lang="en-US" altLang="pt-BR" sz="2400" b="1" i="0" u="none" strike="noStrike" cap="none" normalizeH="0" baseline="0" dirty="0">
                <a:ln>
                  <a:noFill/>
                </a:ln>
                <a:effectLst/>
              </a:rPr>
              <a:t>: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Succinato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desidrogenase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2400" b="1" i="0" u="none" strike="noStrike" cap="none" normalizeH="0" baseline="0" dirty="0" err="1">
                <a:ln>
                  <a:noFill/>
                </a:ln>
                <a:effectLst/>
              </a:rPr>
              <a:t>Localização</a:t>
            </a:r>
            <a:r>
              <a:rPr kumimoji="0" lang="en-US" altLang="pt-BR" sz="2400" b="1" i="0" u="none" strike="noStrike" cap="none" normalizeH="0" baseline="0" dirty="0">
                <a:ln>
                  <a:noFill/>
                </a:ln>
                <a:effectLst/>
              </a:rPr>
              <a:t>: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Membrana 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mitocondrial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interna.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2400" b="1" i="0" u="none" strike="noStrike" cap="none" normalizeH="0" baseline="0" dirty="0" err="1">
                <a:ln>
                  <a:noFill/>
                </a:ln>
                <a:effectLst/>
              </a:rPr>
              <a:t>Cofator</a:t>
            </a:r>
            <a:r>
              <a:rPr kumimoji="0" lang="en-US" altLang="pt-BR" sz="2400" b="1" i="0" u="none" strike="noStrike" cap="none" normalizeH="0" baseline="0" dirty="0">
                <a:ln>
                  <a:noFill/>
                </a:ln>
                <a:effectLst/>
              </a:rPr>
              <a:t>: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FAD (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covalentemente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ligado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).</a:t>
            </a:r>
          </a:p>
          <a:p>
            <a:pPr marL="0" marR="0" lvl="0" fontAlgn="base"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pt-BR" sz="2400" b="1" i="0" u="none" strike="noStrike" cap="none" normalizeH="0" baseline="0" dirty="0" err="1">
                <a:ln>
                  <a:noFill/>
                </a:ln>
                <a:effectLst/>
              </a:rPr>
              <a:t>Processo</a:t>
            </a:r>
            <a:r>
              <a:rPr kumimoji="0" lang="en-US" altLang="pt-BR" sz="2400" b="1" i="0" u="none" strike="noStrike" cap="none" normalizeH="0" baseline="0" dirty="0">
                <a:ln>
                  <a:noFill/>
                </a:ln>
                <a:effectLst/>
              </a:rPr>
              <a:t>: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Elétrons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e 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prótons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são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transferidos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do 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substrato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via FAD e 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centros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de ferro-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enxofre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para </a:t>
            </a:r>
            <a:r>
              <a:rPr kumimoji="0" lang="en-US" altLang="pt-BR" sz="2400" b="0" i="0" u="none" strike="noStrike" cap="none" normalizeH="0" baseline="0" dirty="0" err="1">
                <a:ln>
                  <a:noFill/>
                </a:ln>
                <a:effectLst/>
              </a:rPr>
              <a:t>coenzima</a:t>
            </a:r>
            <a:r>
              <a:rPr kumimoji="0" lang="en-US" altLang="pt-BR" sz="2400" b="0" i="0" u="none" strike="noStrike" cap="none" normalizeH="0" baseline="0" dirty="0">
                <a:ln>
                  <a:noFill/>
                </a:ln>
                <a:effectLst/>
              </a:rPr>
              <a:t> Q.</a:t>
            </a:r>
          </a:p>
        </p:txBody>
      </p:sp>
      <p:pic>
        <p:nvPicPr>
          <p:cNvPr id="8" name="Espaço Reservado para Conteúdo 7">
            <a:extLst>
              <a:ext uri="{FF2B5EF4-FFF2-40B4-BE49-F238E27FC236}">
                <a16:creationId xmlns:a16="http://schemas.microsoft.com/office/drawing/2014/main" id="{E0626449-2B74-1D6D-4F8F-FC98525B899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20" r="14799"/>
          <a:stretch/>
        </p:blipFill>
        <p:spPr>
          <a:xfrm>
            <a:off x="5958018" y="508090"/>
            <a:ext cx="5709726" cy="5846989"/>
          </a:xfrm>
          <a:prstGeom prst="rect">
            <a:avLst/>
          </a:prstGeom>
        </p:spPr>
      </p:pic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9DDEA79A-8AD9-8595-A702-D6F04B0366F1}"/>
              </a:ext>
            </a:extLst>
          </p:cNvPr>
          <p:cNvSpPr/>
          <p:nvPr/>
        </p:nvSpPr>
        <p:spPr>
          <a:xfrm rot="4850399">
            <a:off x="7243078" y="2673963"/>
            <a:ext cx="793336" cy="94225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164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4C0330F-1D4F-4552-B799-615DD237B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1426338-B232-F409-F7BC-8BA18785D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4754880" cy="1463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Fumarato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Malato</a:t>
            </a:r>
            <a: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  <a:br>
              <a:rPr lang="en-US" sz="37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BE0106-0C20-465B-A1BE-0BAC2737B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1" y="508090"/>
            <a:ext cx="4672966" cy="1492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F6A84A4-BD3E-1467-62C5-4F24CAA323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7869" y="1709928"/>
            <a:ext cx="5283324" cy="3767328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 err="1"/>
              <a:t>Fumarato</a:t>
            </a:r>
            <a:r>
              <a:rPr lang="en-US" sz="2800" dirty="0"/>
              <a:t> é </a:t>
            </a:r>
            <a:r>
              <a:rPr lang="en-US" sz="2800" dirty="0" err="1"/>
              <a:t>hidratado</a:t>
            </a:r>
            <a:r>
              <a:rPr lang="en-US" sz="2800" dirty="0"/>
              <a:t> para </a:t>
            </a:r>
            <a:r>
              <a:rPr lang="en-US" sz="2800" dirty="0" err="1"/>
              <a:t>formar</a:t>
            </a:r>
            <a:r>
              <a:rPr lang="en-US" sz="2800" dirty="0"/>
              <a:t> L-</a:t>
            </a:r>
            <a:r>
              <a:rPr lang="en-US" sz="2800" dirty="0" err="1"/>
              <a:t>malato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Enzima</a:t>
            </a:r>
            <a:r>
              <a:rPr lang="en-US" sz="2800" dirty="0"/>
              <a:t>: Fumarase.</a:t>
            </a:r>
          </a:p>
          <a:p>
            <a:r>
              <a:rPr lang="en-US" sz="2800" dirty="0"/>
              <a:t>Fumarase é um </a:t>
            </a:r>
            <a:r>
              <a:rPr lang="en-US" sz="2800" dirty="0" err="1"/>
              <a:t>homotetrâmero</a:t>
            </a:r>
            <a:r>
              <a:rPr lang="en-US" sz="2800" dirty="0"/>
              <a:t> (200 </a:t>
            </a:r>
            <a:r>
              <a:rPr lang="en-US" sz="2800" dirty="0" err="1"/>
              <a:t>kDa</a:t>
            </a:r>
            <a:r>
              <a:rPr lang="en-US" sz="2800" dirty="0"/>
              <a:t>).</a:t>
            </a:r>
          </a:p>
          <a:p>
            <a:r>
              <a:rPr lang="en-US" sz="2800" dirty="0" err="1"/>
              <a:t>Estereoespecificidade</a:t>
            </a:r>
            <a:r>
              <a:rPr lang="en-US" sz="2800" dirty="0"/>
              <a:t>: Fumarase é </a:t>
            </a:r>
            <a:r>
              <a:rPr lang="en-US" sz="2800" dirty="0" err="1"/>
              <a:t>estereoespecífica</a:t>
            </a:r>
            <a:r>
              <a:rPr lang="en-US" sz="2800" dirty="0"/>
              <a:t> para a forma trans do </a:t>
            </a:r>
            <a:r>
              <a:rPr lang="en-US" sz="2800" dirty="0" err="1"/>
              <a:t>substrato</a:t>
            </a:r>
            <a:r>
              <a:rPr lang="en-US" sz="2800" dirty="0"/>
              <a:t> (</a:t>
            </a:r>
            <a:r>
              <a:rPr lang="en-US" sz="2800" dirty="0" err="1"/>
              <a:t>fumarato</a:t>
            </a:r>
            <a:r>
              <a:rPr lang="en-US" sz="2800" dirty="0"/>
              <a:t>).</a:t>
            </a:r>
          </a:p>
          <a:p>
            <a:endParaRPr lang="en-US" sz="2800" dirty="0"/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id="{6A876E7E-1B8E-DA40-C616-51BA2CA7A9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20" r="14799"/>
          <a:stretch/>
        </p:blipFill>
        <p:spPr>
          <a:xfrm>
            <a:off x="5958017" y="508090"/>
            <a:ext cx="6034113" cy="584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313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E7A351-F3E4-C991-D49C-DF86C0D52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793" y="978408"/>
            <a:ext cx="11362095" cy="685500"/>
          </a:xfrm>
        </p:spPr>
        <p:txBody>
          <a:bodyPr>
            <a:noAutofit/>
          </a:bodyPr>
          <a:lstStyle/>
          <a:p>
            <a:r>
              <a:rPr lang="pt-BR" sz="3600" b="1" dirty="0" err="1"/>
              <a:t>Malato</a:t>
            </a:r>
            <a:r>
              <a:rPr lang="pt-BR" sz="3600" b="1" dirty="0"/>
              <a:t> Desidrogenase: L-MALATO </a:t>
            </a:r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</a:t>
            </a:r>
            <a:r>
              <a:rPr lang="pt-BR" sz="3600" b="1" dirty="0"/>
              <a:t> OXALOACETATO</a:t>
            </a:r>
            <a:br>
              <a:rPr lang="pt-BR" sz="3600" dirty="0"/>
            </a:b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2B61491-C23D-E09D-7411-EC81DE7F95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794" y="1809411"/>
            <a:ext cx="5781206" cy="468132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Reação:</a:t>
            </a:r>
            <a:r>
              <a:rPr lang="pt-BR" dirty="0"/>
              <a:t> A reação final do ciclo do ácido </a:t>
            </a:r>
            <a:r>
              <a:rPr lang="pt-BR" dirty="0" err="1"/>
              <a:t>tricarboxílico</a:t>
            </a:r>
            <a:r>
              <a:rPr lang="pt-BR" dirty="0"/>
              <a:t> (TCA) é catalisada pela </a:t>
            </a:r>
            <a:r>
              <a:rPr lang="pt-BR" dirty="0" err="1"/>
              <a:t>malato</a:t>
            </a:r>
            <a:r>
              <a:rPr lang="pt-BR" dirty="0"/>
              <a:t> desidrogenase.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Função</a:t>
            </a:r>
            <a:r>
              <a:rPr lang="pt-BR" dirty="0"/>
              <a:t>: Equivalentes de redução são transferidos para NAD+ para formar NADH + H+.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Natureza da Reação:</a:t>
            </a:r>
            <a:r>
              <a:rPr lang="pt-BR" dirty="0"/>
              <a:t> Reação endergônica.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Deslocamento da Reação:</a:t>
            </a:r>
            <a:r>
              <a:rPr lang="pt-BR" dirty="0"/>
              <a:t> A reação é deslocada para frente pela ação da citrato sintase e outras reações que removem </a:t>
            </a:r>
            <a:r>
              <a:rPr lang="pt-BR" dirty="0" err="1"/>
              <a:t>oxaloacetato</a:t>
            </a:r>
            <a:r>
              <a:rPr lang="pt-BR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Destino do NADH:</a:t>
            </a:r>
            <a:r>
              <a:rPr lang="pt-BR" dirty="0"/>
              <a:t> O NADH produzido pelas três desidrogenases NAD+-ligadas no ciclo TCA é rapidamente oxidado a NAD+ pela cadeia respiratória.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b="1" dirty="0"/>
              <a:t>Efeito da Oxidação:</a:t>
            </a:r>
            <a:r>
              <a:rPr lang="pt-BR" dirty="0"/>
              <a:t> Isso favorece a direção para frente da </a:t>
            </a:r>
            <a:r>
              <a:rPr lang="pt-BR" dirty="0" err="1"/>
              <a:t>malato</a:t>
            </a:r>
            <a:r>
              <a:rPr lang="pt-BR" dirty="0"/>
              <a:t> desidrogenase.</a:t>
            </a:r>
          </a:p>
          <a:p>
            <a:endParaRPr lang="pt-BR" dirty="0"/>
          </a:p>
        </p:txBody>
      </p:sp>
      <p:pic>
        <p:nvPicPr>
          <p:cNvPr id="5" name="Espaço Reservado para Conteúdo 7">
            <a:extLst>
              <a:ext uri="{FF2B5EF4-FFF2-40B4-BE49-F238E27FC236}">
                <a16:creationId xmlns:a16="http://schemas.microsoft.com/office/drawing/2014/main" id="{650DFCA9-1D5F-ACF9-D451-52D1E533948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220" r="14799"/>
          <a:stretch/>
        </p:blipFill>
        <p:spPr>
          <a:xfrm>
            <a:off x="5774959" y="1663908"/>
            <a:ext cx="6420109" cy="4681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88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56D2879E-4EB7-0EA1-1EB8-C9989E7B91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7764" r="-1" b="-1"/>
          <a:stretch/>
        </p:blipFill>
        <p:spPr>
          <a:xfrm>
            <a:off x="20" y="10"/>
            <a:ext cx="1218893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3997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EEF92585-7A99-6108-9663-8C59032742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3A50CA-EA93-9A7F-851A-6BB783E2F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76" y="1709928"/>
            <a:ext cx="4389120" cy="298094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3400" dirty="0"/>
              <a:t>Cadeia de transporte de elétrons e produção de ATP: Fosforilação oxidativa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BD2F66-7F31-A419-78B4-4C18C02867AE}"/>
              </a:ext>
            </a:extLst>
          </p:cNvPr>
          <p:cNvSpPr>
            <a:spLocks noGrp="1"/>
          </p:cNvSpPr>
          <p:nvPr>
            <p:ph idx="1"/>
            <p:extLst>
              <p:ext uri="{E7BDC344-281C-4309-B0C6-D0EE65EED2A8}">
                <p202:designPr xmlns:p202="http://schemas.microsoft.com/office/powerpoint/2020/02/main">
                  <p202:designTagLst>
                    <p202:designTag name="ARCH:1:CLS" val="InformationBlock"/>
                    <p202:designTag name="ARCH:1:VSVAR" val="TitledTextBox"/>
                  </p202:designTagLst>
                </p202:designPr>
              </p:ext>
            </p:extLst>
          </p:nvPr>
        </p:nvSpPr>
        <p:spPr>
          <a:xfrm>
            <a:off x="5870448" y="856989"/>
            <a:ext cx="5486400" cy="4462272"/>
          </a:xfrm>
        </p:spPr>
        <p:txBody>
          <a:bodyPr>
            <a:noAutofit/>
          </a:bodyPr>
          <a:lstStyle/>
          <a:p>
            <a:pPr marL="0" indent="0">
              <a:spcBef>
                <a:spcPts val="2500"/>
              </a:spcBef>
              <a:buNone/>
            </a:pPr>
            <a:r>
              <a:rPr lang="pt-BR" sz="2000" b="1" dirty="0"/>
              <a:t>Estágio Final da Respiração Celular</a:t>
            </a:r>
          </a:p>
          <a:p>
            <a:pPr marL="0" lvl="1" indent="0">
              <a:buNone/>
            </a:pPr>
            <a:r>
              <a:rPr lang="pt-BR" sz="2000" dirty="0"/>
              <a:t>A fosforilação oxidativa representa o último estágio da respiração celular, crucial para a geração de energia.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000" b="1" dirty="0"/>
              <a:t>Cadeia de Transporte de Elétrons</a:t>
            </a:r>
          </a:p>
          <a:p>
            <a:pPr marL="0" lvl="1" indent="0">
              <a:buNone/>
            </a:pPr>
            <a:r>
              <a:rPr lang="pt-BR" sz="2000" dirty="0"/>
              <a:t>A cadeia de transporte de elétrons é responsável por gerar um gradiente de prótons nas mitocôndrias, essencial para a produção de ATP.</a:t>
            </a:r>
          </a:p>
          <a:p>
            <a:pPr marL="0" indent="0">
              <a:spcBef>
                <a:spcPts val="2500"/>
              </a:spcBef>
              <a:buNone/>
            </a:pPr>
            <a:r>
              <a:rPr lang="pt-BR" sz="2000" b="1" dirty="0"/>
              <a:t>Produção de ATP</a:t>
            </a:r>
          </a:p>
          <a:p>
            <a:pPr marL="0" lvl="1" indent="0">
              <a:buNone/>
            </a:pPr>
            <a:r>
              <a:rPr lang="pt-BR" sz="2000" dirty="0"/>
              <a:t>A ATP sintase utiliza o gradiente de prótons gerado para produzir ATP, o principal combustível energético das células.</a:t>
            </a:r>
          </a:p>
        </p:txBody>
      </p:sp>
    </p:spTree>
    <p:extLst>
      <p:ext uri="{BB962C8B-B14F-4D97-AF65-F5344CB8AC3E}">
        <p14:creationId xmlns:p14="http://schemas.microsoft.com/office/powerpoint/2010/main" val="27618009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7EFAAB5-34A3-C2FC-70BA-7720CC8AD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BA181B-EAED-D648-8C17-CA93F61536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pt-BR" sz="7400"/>
              <a:t>Sistema endócrino e metabolismo energético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8A44BC8-2508-4575-75F6-0ED3F11E7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5A6CFA-E0E6-4BA8-A92C-4B539DD5F5C7}"/>
              </a:ext>
            </a:extLst>
          </p:cNvPr>
          <p:cNvSpPr txBox="1"/>
          <p:nvPr/>
        </p:nvSpPr>
        <p:spPr>
          <a:xfrm>
            <a:off x="6935637" y="707366"/>
            <a:ext cx="3674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A EXPANDIR.....</a:t>
            </a:r>
          </a:p>
        </p:txBody>
      </p:sp>
    </p:spTree>
    <p:extLst>
      <p:ext uri="{BB962C8B-B14F-4D97-AF65-F5344CB8AC3E}">
        <p14:creationId xmlns:p14="http://schemas.microsoft.com/office/powerpoint/2010/main" val="4725367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000345-19B7-D7E2-7EA1-746AF8060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59D1FC0-9BB8-C627-4DED-8C08DE1D0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1FC47F7-871E-77FB-A44E-5CF76F8B8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1208" y="1211766"/>
            <a:ext cx="7237052" cy="4727988"/>
          </a:xfrm>
        </p:spPr>
        <p:txBody>
          <a:bodyPr anchor="b">
            <a:normAutofit/>
          </a:bodyPr>
          <a:lstStyle/>
          <a:p>
            <a:r>
              <a:rPr lang="pt-BR" sz="7400" dirty="0"/>
              <a:t>Introdução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EA0C65E-B1D9-4904-565D-E34298BC3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6208776"/>
            <a:ext cx="7269480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erstad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4537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4BEE02-FA6D-A14A-13DA-AB37A599D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208" y="978408"/>
            <a:ext cx="3595481" cy="3303764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dirty="0" err="1"/>
              <a:t>Anabolismo</a:t>
            </a:r>
            <a:br>
              <a:rPr lang="en-US" sz="4800" dirty="0"/>
            </a:br>
            <a:r>
              <a:rPr lang="en-US" sz="4800" dirty="0"/>
              <a:t>        x</a:t>
            </a:r>
            <a:br>
              <a:rPr lang="en-US" sz="4800" dirty="0"/>
            </a:br>
            <a:r>
              <a:rPr lang="en-US" sz="4800" dirty="0" err="1"/>
              <a:t>Catabolismo</a:t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05195FE-6681-D0D9-68E8-9FB0A8C810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8151" y="965741"/>
            <a:ext cx="7522234" cy="53802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62E9C0C-DA7A-BDE0-2AA5-500243533D1E}"/>
              </a:ext>
            </a:extLst>
          </p:cNvPr>
          <p:cNvSpPr txBox="1"/>
          <p:nvPr/>
        </p:nvSpPr>
        <p:spPr>
          <a:xfrm>
            <a:off x="217099" y="5176286"/>
            <a:ext cx="31817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1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DEVLIN</a:t>
            </a:r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, T. M. Manual de Bioquímica com correlações clínicas. 7ª Edição, Editora </a:t>
            </a:r>
            <a:r>
              <a:rPr lang="pt-BR" b="0" i="0" dirty="0" err="1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Blucher</a:t>
            </a:r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, São. Paulo - SP,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3782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8E752B-DBC3-78AF-DC1E-4F58576FA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ATP    &lt;-&gt;    ADP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566B303-5FE2-1206-3B07-9D2929F397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5745"/>
          <a:stretch/>
        </p:blipFill>
        <p:spPr>
          <a:xfrm>
            <a:off x="2967489" y="2001328"/>
            <a:ext cx="8869677" cy="4245782"/>
          </a:xfr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28FBAEF-48F9-E836-6CBE-43311F0F0B21}"/>
              </a:ext>
            </a:extLst>
          </p:cNvPr>
          <p:cNvSpPr txBox="1"/>
          <p:nvPr/>
        </p:nvSpPr>
        <p:spPr>
          <a:xfrm>
            <a:off x="217099" y="5176286"/>
            <a:ext cx="31817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1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DEVLIN</a:t>
            </a:r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, T. M. Manual de Bioquímica com correlações clínicas. 7ª Edição, Editora </a:t>
            </a:r>
            <a:r>
              <a:rPr lang="pt-BR" b="0" i="0" dirty="0" err="1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Blucher</a:t>
            </a:r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, São. Paulo - SP,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5926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2F6828-1B08-0C7F-A968-18B06622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434" y="2587925"/>
            <a:ext cx="3397649" cy="162874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REAÇÕES REDOXI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648F611-FD85-F792-5914-F651056E7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7521" y="965741"/>
            <a:ext cx="6050706" cy="538026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CFC9D90-EF11-9FC3-3CDE-4416FC81736F}"/>
              </a:ext>
            </a:extLst>
          </p:cNvPr>
          <p:cNvSpPr txBox="1"/>
          <p:nvPr/>
        </p:nvSpPr>
        <p:spPr>
          <a:xfrm>
            <a:off x="8751066" y="5245297"/>
            <a:ext cx="31817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1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DEVLIN</a:t>
            </a:r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, T. M. Manual de Bioquímica com correlações clínicas. 7ª Edição, Editora </a:t>
            </a:r>
            <a:r>
              <a:rPr lang="pt-BR" b="0" i="0" dirty="0" err="1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Blucher</a:t>
            </a:r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, São. Paulo - SP,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477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33C5C-B3E2-9E47-2C69-F1A2BC135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TERMODINÂMICA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ADCF7579-B248-3D3B-105B-3417976726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957" y="1832232"/>
            <a:ext cx="3842747" cy="1218432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1A32E43-CD7E-E846-73CA-EE8D5B3F8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172" y="3114137"/>
            <a:ext cx="10039386" cy="305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83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74A975B-A886-5202-0489-6965514A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67E988-5919-57BB-C7DE-D3EAD38A30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70" y="6209925"/>
            <a:ext cx="11155680" cy="45719"/>
          </a:xfrm>
          <a:custGeom>
            <a:avLst/>
            <a:gdLst/>
            <a:ahLst/>
            <a:cxnLst/>
            <a:rect l="l" t="t" r="r" b="b"/>
            <a:pathLst>
              <a:path w="8715708" h="45719">
                <a:moveTo>
                  <a:pt x="0" y="0"/>
                </a:moveTo>
                <a:lnTo>
                  <a:pt x="3694525" y="0"/>
                </a:lnTo>
                <a:lnTo>
                  <a:pt x="5021183" y="0"/>
                </a:lnTo>
                <a:lnTo>
                  <a:pt x="8715708" y="0"/>
                </a:lnTo>
                <a:lnTo>
                  <a:pt x="8715708" y="45719"/>
                </a:lnTo>
                <a:lnTo>
                  <a:pt x="5021183" y="45719"/>
                </a:lnTo>
                <a:lnTo>
                  <a:pt x="3694525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820888B-4EA5-E0E8-6D52-7733E1E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4C958B2-BC27-F110-9164-81531D46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434" y="1375953"/>
            <a:ext cx="3397649" cy="284072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COMO PRODUZIR ATP?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6B5A8BF-0680-F9A7-27B1-3971EC934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69" y="508090"/>
            <a:ext cx="11153214" cy="149279"/>
          </a:xfrm>
          <a:custGeom>
            <a:avLst/>
            <a:gdLst>
              <a:gd name="connsiteX0" fmla="*/ 0 w 8085002"/>
              <a:gd name="connsiteY0" fmla="*/ 0 h 149279"/>
              <a:gd name="connsiteX1" fmla="*/ 8085002 w 8085002"/>
              <a:gd name="connsiteY1" fmla="*/ 0 h 149279"/>
              <a:gd name="connsiteX2" fmla="*/ 8085002 w 8085002"/>
              <a:gd name="connsiteY2" fmla="*/ 149279 h 149279"/>
              <a:gd name="connsiteX3" fmla="*/ 0 w 8085002"/>
              <a:gd name="connsiteY3" fmla="*/ 149279 h 149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5002" h="149279">
                <a:moveTo>
                  <a:pt x="0" y="0"/>
                </a:moveTo>
                <a:lnTo>
                  <a:pt x="8085002" y="0"/>
                </a:lnTo>
                <a:lnTo>
                  <a:pt x="8085002" y="149279"/>
                </a:lnTo>
                <a:lnTo>
                  <a:pt x="0" y="149279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7AA50043-1971-F374-81AB-A6C016053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275" y="0"/>
            <a:ext cx="7859225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37E2E05-AD87-FE77-52DB-C173F66FD077}"/>
              </a:ext>
            </a:extLst>
          </p:cNvPr>
          <p:cNvSpPr txBox="1"/>
          <p:nvPr/>
        </p:nvSpPr>
        <p:spPr>
          <a:xfrm>
            <a:off x="8521001" y="4872582"/>
            <a:ext cx="318170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pt-BR" b="1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DEVLIN</a:t>
            </a:r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, T. M. Manual de Bioquímica com correlações clínicas. 7ª Edição, Editora </a:t>
            </a:r>
            <a:r>
              <a:rPr lang="pt-BR" b="0" i="0" dirty="0" err="1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Blucher</a:t>
            </a:r>
            <a:r>
              <a:rPr lang="pt-BR" b="0" i="0" dirty="0">
                <a:solidFill>
                  <a:srgbClr val="CDCDCD"/>
                </a:solidFill>
                <a:effectLst/>
                <a:latin typeface="Arial" panose="020B0604020202020204" pitchFamily="34" charset="0"/>
              </a:rPr>
              <a:t>, São. Paulo - SP, 2011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8220990"/>
      </p:ext>
    </p:extLst>
  </p:cSld>
  <p:clrMapOvr>
    <a:masterClrMapping/>
  </p:clrMapOvr>
</p:sld>
</file>

<file path=ppt/theme/theme1.xml><?xml version="1.0" encoding="utf-8"?>
<a:theme xmlns:a="http://schemas.openxmlformats.org/drawingml/2006/main" name="GestaltVTI">
  <a:themeElements>
    <a:clrScheme name="Gestalt">
      <a:dk1>
        <a:srgbClr val="000000"/>
      </a:dk1>
      <a:lt1>
        <a:sysClr val="window" lastClr="FFFFFF"/>
      </a:lt1>
      <a:dk2>
        <a:srgbClr val="262626"/>
      </a:dk2>
      <a:lt2>
        <a:srgbClr val="F7F7F7"/>
      </a:lt2>
      <a:accent1>
        <a:srgbClr val="EBA000"/>
      </a:accent1>
      <a:accent2>
        <a:srgbClr val="00BAC8"/>
      </a:accent2>
      <a:accent3>
        <a:srgbClr val="E64823"/>
      </a:accent3>
      <a:accent4>
        <a:srgbClr val="4D5AFF"/>
      </a:accent4>
      <a:accent5>
        <a:srgbClr val="FE5D21"/>
      </a:accent5>
      <a:accent6>
        <a:srgbClr val="00C777"/>
      </a:accent6>
      <a:hlink>
        <a:srgbClr val="2998E3"/>
      </a:hlink>
      <a:folHlink>
        <a:srgbClr val="939393"/>
      </a:folHlink>
    </a:clrScheme>
    <a:fontScheme name="Gestalt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estaltVTI" id="{4F87C71D-53D1-4B71-BF97-FD0EA4B25665}" vid="{A110AFC4-8D8A-4C02-8885-7BA370B379B5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</TotalTime>
  <Words>1950</Words>
  <Application>Microsoft Office PowerPoint</Application>
  <PresentationFormat>Widescreen</PresentationFormat>
  <Paragraphs>156</Paragraphs>
  <Slides>37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2" baseType="lpstr">
      <vt:lpstr>Aptos</vt:lpstr>
      <vt:lpstr>Arial</vt:lpstr>
      <vt:lpstr>Bierstadt</vt:lpstr>
      <vt:lpstr>Wingdings</vt:lpstr>
      <vt:lpstr>GestaltVTI</vt:lpstr>
      <vt:lpstr>Revisão de Metabolismo Energético e Introdução à Regulação Hormonal e Neural</vt:lpstr>
      <vt:lpstr>Tópicos da Apresentação</vt:lpstr>
      <vt:lpstr>Apresentação do PowerPoint</vt:lpstr>
      <vt:lpstr>Introdução </vt:lpstr>
      <vt:lpstr>Anabolismo         x Catabolismo </vt:lpstr>
      <vt:lpstr>ATP    &lt;-&gt;    ADP</vt:lpstr>
      <vt:lpstr>REAÇÕES REDOXI</vt:lpstr>
      <vt:lpstr>TERMODINÂMICA</vt:lpstr>
      <vt:lpstr>COMO PRODUZIR ATP?</vt:lpstr>
      <vt:lpstr>ENERGIA LIVRE LIBERADA E FORMAÇÃO DE ATP</vt:lpstr>
      <vt:lpstr>NUCLEOTIDEOS E ENERGIA</vt:lpstr>
      <vt:lpstr>Principais vias metabólicas</vt:lpstr>
      <vt:lpstr>Glicólise: quebra da glicose em piruvato</vt:lpstr>
      <vt:lpstr>FASE PREPARATÓRIA</vt:lpstr>
      <vt:lpstr>FASE DE PAGAMENTO</vt:lpstr>
      <vt:lpstr>DESTINOS DO PIRUVATO</vt:lpstr>
      <vt:lpstr>Ciclo de Krebs: produção de ATP e intermediários metabólicos</vt:lpstr>
      <vt:lpstr>FORMAÇÃO DA ACETIL COENZIMA A</vt:lpstr>
      <vt:lpstr>AÇÃO DO COMPLEXO MULTIENZIMÁTICO PIRUVATO DESIDROGENASE</vt:lpstr>
      <vt:lpstr>Apresentação do PowerPoint</vt:lpstr>
      <vt:lpstr>CORRELAÇÃO CLÍNICA</vt:lpstr>
      <vt:lpstr>CONEXÃO AO CICLO DE KREBS</vt:lpstr>
      <vt:lpstr>CITRATO SINTASE</vt:lpstr>
      <vt:lpstr>Apresentação do PowerPoint</vt:lpstr>
      <vt:lpstr>CITRATO CIS-ACONITATO  ISOCITRATO</vt:lpstr>
      <vt:lpstr>PAUSA: PARA UM CASO CLÍNICO</vt:lpstr>
      <vt:lpstr>PAUSA: PARA UM CASO CLÍNICO</vt:lpstr>
      <vt:lpstr>Evolução </vt:lpstr>
      <vt:lpstr>Voltamos para o Ciclo de Krebs</vt:lpstr>
      <vt:lpstr>Conversão de α-cetoglutarato em Succinil-CoA </vt:lpstr>
      <vt:lpstr>Succinil-CoA Sintetase e Conservação de Energia </vt:lpstr>
      <vt:lpstr>Succinato é oxidado a fumarato. </vt:lpstr>
      <vt:lpstr>Fumarato  Malato: </vt:lpstr>
      <vt:lpstr>Malato Desidrogenase: L-MALATO  OXALOACETATO </vt:lpstr>
      <vt:lpstr>Apresentação do PowerPoint</vt:lpstr>
      <vt:lpstr>Cadeia de transporte de elétrons e produção de ATP: Fosforilação oxidativa</vt:lpstr>
      <vt:lpstr>Sistema endócrino e metabolismo energético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Revisão de Metabolismo Energético e Introdução à Regulação Hormonal e Neural</dc:title>
  <dc:creator>MARCONI BRITO</dc:creator>
  <cp:lastModifiedBy>MARCONI BRITO</cp:lastModifiedBy>
  <cp:revision>13</cp:revision>
  <dcterms:created xsi:type="dcterms:W3CDTF">2025-04-08T12:29:27Z</dcterms:created>
  <dcterms:modified xsi:type="dcterms:W3CDTF">2025-04-14T02:17:33Z</dcterms:modified>
</cp:coreProperties>
</file>