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notesMasterIdLst>
    <p:notesMasterId r:id="rId3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3D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023360"/>
            <a:ext cx="9144000" cy="1120140"/>
          </a:xfrm>
          <a:prstGeom prst="rect">
            <a:avLst/>
          </a:prstGeom>
          <a:solidFill>
            <a:srgbClr val="071F17"/>
          </a:solidFill>
          <a:ln w="12700">
            <a:solidFill>
              <a:srgbClr val="071F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486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CELULAR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uma célula-tronco a 200 tipos celulares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3774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0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genes são ativados seletivamente para gerar identidade celular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0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Marconi Brito | SuperBiologia.com.br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103120"/>
            <a:ext cx="3200400" cy="36576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 Indutores da Diferenciação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Comunicação celular que direciona o destino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2651760" cy="329184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88720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Indução por contato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1554480"/>
            <a:ext cx="24688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vizinhas expressam ligantes de membrana (Notch, Delta) que ativam vias de sinalização na célula-alvo. Ex.: formação de neurônios vs. células de suporte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108960" y="1188720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08960" y="1188720"/>
            <a:ext cx="2651760" cy="329184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1188720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Sinais Parácrinios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200400" y="1554480"/>
            <a:ext cx="24688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Moléculas secretadas atuam em células próximas. Morfógenos como Wnt, Sonic Hedgehog (Shh) e BMP criam gradientes de concentração que especificam posição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943600" y="1188720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7B3F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943600" y="1188720"/>
            <a:ext cx="2651760" cy="329184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188720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💊 Sinais Endócrinos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035040" y="1554480"/>
            <a:ext cx="24688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Hormônios circulantes (tiroxina, esteroides) direcionam diferenciação em longa distância. Ex.: testosterona → diferenciação de vias Wolff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74320" y="3063240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063240"/>
            <a:ext cx="2651760" cy="329184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063240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🧱 Matriz Extracelular (MEC)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5760" y="3429000"/>
            <a:ext cx="24688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Rigidez e composição da MEC ativam integrinas e mecanotransdução. Em substrato rígido: MSC → osso; macio: neurônios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108960" y="3063240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5C7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108960" y="3063240"/>
            <a:ext cx="2651760" cy="32918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00400" y="3063240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🌊 Gradientes de Morfógenos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200400" y="3429000"/>
            <a:ext cx="24688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Concentração do morfógeno determina destino. Alta [Shh] → ventral; baixa [Shh] → dorsal. Interpretado como gradiente de ativação de fatores de transcrição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0" y="3063240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6A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943600" y="3063240"/>
            <a:ext cx="2651760" cy="329184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35040" y="3063240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 Nicho Celular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035040" y="3429000"/>
            <a:ext cx="246888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Microambiente 3D que mantém células-tronco ou permite diferenciação. Inclui células de suporte, MEC, O₂, pH. Alterações no nicho → doença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integração de múltiplos sinais define o "código de destino" celular durante o desenvolvimento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Morfógenos: Gradientes que Constroem o Corpo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Sonic Hedgehog, Wnt, BMP e a especificação posicional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280160"/>
            <a:ext cx="420624" cy="5029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86384" y="1280160"/>
            <a:ext cx="420624" cy="502920"/>
          </a:xfrm>
          <a:prstGeom prst="rect">
            <a:avLst/>
          </a:prstGeom>
          <a:solidFill>
            <a:srgbClr val="0B4130"/>
          </a:solidFill>
          <a:ln w="12700">
            <a:solidFill>
              <a:srgbClr val="0B413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207008" y="1280160"/>
            <a:ext cx="420624" cy="502920"/>
          </a:xfrm>
          <a:prstGeom prst="rect">
            <a:avLst/>
          </a:prstGeom>
          <a:solidFill>
            <a:srgbClr val="0D4532"/>
          </a:solidFill>
          <a:ln w="12700">
            <a:solidFill>
              <a:srgbClr val="0D453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627632" y="1280160"/>
            <a:ext cx="420624" cy="502920"/>
          </a:xfrm>
          <a:prstGeom prst="rect">
            <a:avLst/>
          </a:prstGeom>
          <a:solidFill>
            <a:srgbClr val="0E4A34"/>
          </a:solidFill>
          <a:ln w="12700">
            <a:solidFill>
              <a:srgbClr val="0E4A3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048256" y="1280160"/>
            <a:ext cx="420624" cy="502920"/>
          </a:xfrm>
          <a:prstGeom prst="rect">
            <a:avLst/>
          </a:prstGeom>
          <a:solidFill>
            <a:srgbClr val="104E36"/>
          </a:solidFill>
          <a:ln w="12700">
            <a:solidFill>
              <a:srgbClr val="104E3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468880" y="1280160"/>
            <a:ext cx="420624" cy="502920"/>
          </a:xfrm>
          <a:prstGeom prst="rect">
            <a:avLst/>
          </a:prstGeom>
          <a:solidFill>
            <a:srgbClr val="115238"/>
          </a:solidFill>
          <a:ln w="12700">
            <a:solidFill>
              <a:srgbClr val="11523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889504" y="1280160"/>
            <a:ext cx="420624" cy="502920"/>
          </a:xfrm>
          <a:prstGeom prst="rect">
            <a:avLst/>
          </a:prstGeom>
          <a:solidFill>
            <a:srgbClr val="13563A"/>
          </a:solidFill>
          <a:ln w="12700">
            <a:solidFill>
              <a:srgbClr val="1356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310128" y="1280160"/>
            <a:ext cx="420624" cy="502920"/>
          </a:xfrm>
          <a:prstGeom prst="rect">
            <a:avLst/>
          </a:prstGeom>
          <a:solidFill>
            <a:srgbClr val="145A3C"/>
          </a:solidFill>
          <a:ln w="12700">
            <a:solidFill>
              <a:srgbClr val="145A3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1280160"/>
            <a:ext cx="420624" cy="502920"/>
          </a:xfrm>
          <a:prstGeom prst="rect">
            <a:avLst/>
          </a:prstGeom>
          <a:solidFill>
            <a:srgbClr val="155F3E"/>
          </a:solidFill>
          <a:ln w="12700">
            <a:solidFill>
              <a:srgbClr val="155F3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51376" y="1280160"/>
            <a:ext cx="420624" cy="502920"/>
          </a:xfrm>
          <a:prstGeom prst="rect">
            <a:avLst/>
          </a:prstGeom>
          <a:solidFill>
            <a:srgbClr val="176340"/>
          </a:solidFill>
          <a:ln w="12700">
            <a:solidFill>
              <a:srgbClr val="17634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0" y="1280160"/>
            <a:ext cx="420624" cy="502920"/>
          </a:xfrm>
          <a:prstGeom prst="rect">
            <a:avLst/>
          </a:prstGeom>
          <a:solidFill>
            <a:srgbClr val="186743"/>
          </a:solidFill>
          <a:ln w="12700">
            <a:solidFill>
              <a:srgbClr val="18674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992624" y="1280160"/>
            <a:ext cx="420624" cy="502920"/>
          </a:xfrm>
          <a:prstGeom prst="rect">
            <a:avLst/>
          </a:prstGeom>
          <a:solidFill>
            <a:srgbClr val="1A6B45"/>
          </a:solidFill>
          <a:ln w="12700">
            <a:solidFill>
              <a:srgbClr val="1A6B4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13248" y="1280160"/>
            <a:ext cx="420624" cy="502920"/>
          </a:xfrm>
          <a:prstGeom prst="rect">
            <a:avLst/>
          </a:prstGeom>
          <a:solidFill>
            <a:srgbClr val="1B7047"/>
          </a:solidFill>
          <a:ln w="12700">
            <a:solidFill>
              <a:srgbClr val="1B704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33872" y="1280160"/>
            <a:ext cx="420624" cy="502920"/>
          </a:xfrm>
          <a:prstGeom prst="rect">
            <a:avLst/>
          </a:prstGeom>
          <a:solidFill>
            <a:srgbClr val="1C7449"/>
          </a:solidFill>
          <a:ln w="12700">
            <a:solidFill>
              <a:srgbClr val="1C744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54496" y="1280160"/>
            <a:ext cx="420624" cy="502920"/>
          </a:xfrm>
          <a:prstGeom prst="rect">
            <a:avLst/>
          </a:prstGeom>
          <a:solidFill>
            <a:srgbClr val="1E784B"/>
          </a:solidFill>
          <a:ln w="12700">
            <a:solidFill>
              <a:srgbClr val="1E784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675120" y="1280160"/>
            <a:ext cx="420624" cy="502920"/>
          </a:xfrm>
          <a:prstGeom prst="rect">
            <a:avLst/>
          </a:prstGeom>
          <a:solidFill>
            <a:srgbClr val="1F7C4D"/>
          </a:solidFill>
          <a:ln w="12700">
            <a:solidFill>
              <a:srgbClr val="1F7C4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095744" y="1280160"/>
            <a:ext cx="420624" cy="502920"/>
          </a:xfrm>
          <a:prstGeom prst="rect">
            <a:avLst/>
          </a:prstGeom>
          <a:solidFill>
            <a:srgbClr val="21804F"/>
          </a:solidFill>
          <a:ln w="12700">
            <a:solidFill>
              <a:srgbClr val="21804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516368" y="1280160"/>
            <a:ext cx="420624" cy="502920"/>
          </a:xfrm>
          <a:prstGeom prst="rect">
            <a:avLst/>
          </a:prstGeom>
          <a:solidFill>
            <a:srgbClr val="228551"/>
          </a:solidFill>
          <a:ln w="12700">
            <a:solidFill>
              <a:srgbClr val="22855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936992" y="1280160"/>
            <a:ext cx="420624" cy="502920"/>
          </a:xfrm>
          <a:prstGeom prst="rect">
            <a:avLst/>
          </a:prstGeom>
          <a:solidFill>
            <a:srgbClr val="248953"/>
          </a:solidFill>
          <a:ln w="12700">
            <a:solidFill>
              <a:srgbClr val="24895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357616" y="1280160"/>
            <a:ext cx="420624" cy="502920"/>
          </a:xfrm>
          <a:prstGeom prst="rect">
            <a:avLst/>
          </a:prstGeom>
          <a:solidFill>
            <a:srgbClr val="258D55"/>
          </a:solidFill>
          <a:ln w="12700">
            <a:solidFill>
              <a:srgbClr val="258D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828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 [Morfógeno]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18288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Baixa [Morfógeno]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65760" y="2286000"/>
            <a:ext cx="2286000" cy="82296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1480" y="2304288"/>
            <a:ext cx="219456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Destino A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ventrais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2743200" y="2286000"/>
            <a:ext cx="2286000" cy="8229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2304288"/>
            <a:ext cx="219456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Destino B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intermediárias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400800" y="2286000"/>
            <a:ext cx="2286000" cy="822960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46520" y="2304288"/>
            <a:ext cx="219456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Destino C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dorsais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365760" y="329184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clássico: Sonic Hedgehog (Shh) no tubo neural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65760" y="361188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Shh secretado pela notocorda e placa do assoalho cria gradiente D-V no tubo neural.
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 [Shh] → progenitores ventrais → neurônios motores
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Baixa [Shh] → progenitores dorsais → interneurônios sensoriais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Notch: Inibição Lateral e Destino Celular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Comunicação célula-a-célula que decide quem diferencia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02336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402336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188720"/>
            <a:ext cx="38953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MECANISMO DA VIA NOTCH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517904"/>
            <a:ext cx="3840480" cy="3273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Ligante Delta/Jagged na célula sinal → liga ao receptor Notch na célula alvo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Clivagem proteolítica (ADAM10 + γ-secretase) libera NICD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NICD migra ao núcleo → complexo com CSL → ativa genes alvo (Hes, Hey)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 Hes/Hey reprimem fatores de diferenciação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Resultado: células vizinhas adotam destinos OPOSTOS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480560" y="1188720"/>
            <a:ext cx="43891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480560" y="1188720"/>
            <a:ext cx="438912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90288" y="1188720"/>
            <a:ext cx="42611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INIBIÇÃO LATERAL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0" y="1517904"/>
            <a:ext cx="4206240" cy="1307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que expressa mais Delta → inibe vizinhas via Notch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Vizinhas reduzem Delta → gap aumenta → célula sinal se diferencia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 de 'amplificação lateral' → padrão xadrez (ex.: células ciliadas cóclea)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480560" y="3063240"/>
            <a:ext cx="43891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80560" y="3063240"/>
            <a:ext cx="4389120" cy="292608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90288" y="3063240"/>
            <a:ext cx="42611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EXEMPLOS BIOLÓGICOS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0" y="3392424"/>
            <a:ext cx="4206240" cy="1399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Neurogênese: neuroblastos vs. células gliais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Hematopoiese: decisão linfocítica T vs. B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Intestino: células absortivas vs. caliciformes vs. Paneth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Angiogênese: célula tip vs. stalk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Farmacologia: γ-secretase inibidores em Alzheimer e LLA-T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Hematopoiese: Modelo Clássico de Diferenciação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célula-tronco hematopoiética (HSC) a 13+ linhagens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0" y="1188720"/>
            <a:ext cx="1828800" cy="685800"/>
          </a:xfrm>
          <a:prstGeom prst="ellipse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0" y="123444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HSC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097280" y="2194560"/>
            <a:ext cx="1828800" cy="64008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22402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Progenitor Mieloide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(CMP)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17920" y="2194560"/>
            <a:ext cx="1828800" cy="64008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0" y="22402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Progenitor Linfoide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(CLP)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657600" y="1874520"/>
            <a:ext cx="1097280" cy="320040"/>
          </a:xfrm>
          <a:prstGeom prst="line">
            <a:avLst/>
          </a:prstGeom>
          <a:noFill/>
          <a:ln w="19050">
            <a:solidFill>
              <a:srgbClr val="0D6E5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0" y="1874520"/>
            <a:ext cx="1645920" cy="320040"/>
          </a:xfrm>
          <a:prstGeom prst="line">
            <a:avLst/>
          </a:prstGeom>
          <a:noFill/>
          <a:ln w="19050">
            <a:solidFill>
              <a:srgbClr val="7B3FA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1440" y="3200400"/>
            <a:ext cx="685800" cy="5943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" y="3218688"/>
            <a:ext cx="6858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Eritrócito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822960" y="3200400"/>
            <a:ext cx="685800" cy="5943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3218688"/>
            <a:ext cx="6858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Plaquetas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(Megacário)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1554480" y="3200400"/>
            <a:ext cx="685800" cy="5943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54480" y="3218688"/>
            <a:ext cx="6858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Neutrófilos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2331720" y="3200400"/>
            <a:ext cx="685800" cy="5943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331720" y="3218688"/>
            <a:ext cx="6858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Monócito /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Macrófago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3063240" y="3200400"/>
            <a:ext cx="685800" cy="5943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63240" y="3218688"/>
            <a:ext cx="6858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Eosinófilo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3840480" y="3200400"/>
            <a:ext cx="685800" cy="5943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40480" y="3218688"/>
            <a:ext cx="6858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Basófilo /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Mastócito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5303520" y="3200400"/>
            <a:ext cx="822960" cy="59436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03520" y="3218688"/>
            <a:ext cx="82296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B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Plasmócito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6217920" y="3200400"/>
            <a:ext cx="822960" cy="59436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17920" y="3218688"/>
            <a:ext cx="82296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T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CD4/CD8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7132320" y="3200400"/>
            <a:ext cx="822960" cy="59436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132320" y="3218688"/>
            <a:ext cx="82296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NK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7955280" y="3200400"/>
            <a:ext cx="822960" cy="59436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955280" y="3218688"/>
            <a:ext cx="82296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plasmacitóide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274320" y="3977640"/>
            <a:ext cx="859536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5760" y="4005072"/>
            <a:ext cx="8412480" cy="9052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reguladores chave: </a:t>
            </a:r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GATA-1 → eritrocítico/megacariocítico | PU.1 → mieloide | Ikaros → linfoide | Pax5 → célula B | GATA-3 → célula T | SCF, EPO, G-CSF, TPO → citocinas reguladoras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Neurogênese: Diferenciação no Sistema Nervoso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célula radial glial ao neurônio maduro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1148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411480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188720"/>
            <a:ext cx="39867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SEQUÊNCIA DA NEUROGÊNESE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517904"/>
            <a:ext cx="3931920" cy="3273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Neuroepitélio do tubo neural → células radiais gliais (progenitoras)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Divisão assimétrica: uma célula permanece progenitora + uma neuroblasto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Neuroblasto migra pelo andaime radial glial até destino cortical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Sinais locais (Reelina, NRG1) especificam camada cortical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Axônio cresce guiado por cone de crescimento (netrina, sema, efrina)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Formação de sinapses → poda de dendritos/sinapses por microglia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Maturação: mielinização pelo oligodendrócito (SNC) ou célula de Schwann (SNP)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0" y="1188720"/>
            <a:ext cx="4297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0" y="1188720"/>
            <a:ext cx="429768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81728" y="118872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FATORES-CHAVE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63440" y="1517904"/>
            <a:ext cx="4114800" cy="1307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Ngn2, NeuroD: diferenciação neuronal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Sox2: manutenção do progenitor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Notch: inibição lateral entre progenitores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BDNF, NGF: sobrevivência neuronal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0" y="3063240"/>
            <a:ext cx="4297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0" y="3063240"/>
            <a:ext cx="4297680" cy="292608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81728" y="306324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NEUROGÊNESE ADULTA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663440" y="3392424"/>
            <a:ext cx="4114800" cy="1399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Hipocampo (giro denteado) — zona subgranular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Bulbo olfatório — zona subventricular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Estimulada por: exercício, BDNF, antidepressivos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Inibida por: estresse crônico, álcool, envelhecimento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Relevância: memória, depressão, Alzheimer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Sexual: Hormônios e Genes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SRY, gonadotropinas e a janela de sensibilidade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5029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344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 SRY (cromossomo Y) → TDF (Testis Determining Factor) → diferenciação da gônada indiferenciada em testículo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874520"/>
            <a:ext cx="4114800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874520"/>
            <a:ext cx="411480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874520"/>
            <a:ext cx="39867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MASCULINA (46,XY + SRY)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203704"/>
            <a:ext cx="393192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SRY → Sox9 → células de Sertoli se diferenciam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Sertoli → AMH (Anti-Mülleriano): regride ductos de Müller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 fetal → células de Leydig → testosterona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Testosterona → diferencia ductos de Wolff (vas deferens, epidídimo)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5α-redutase → DHT → genitália externa masculina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Defic. 5α-redutase: pseudo-hermafroditismo masculino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0" y="1874520"/>
            <a:ext cx="4297680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0" y="1874520"/>
            <a:ext cx="4297680" cy="292608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187452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FEMININA (46,XX, sem SRY)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63440" y="2203704"/>
            <a:ext cx="41148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SRY → ovário diferencia por 'default'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WNT4 / RSPO1 suprimem Sox9 e ativam rota ovariana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AMH → ductos de Müller persistem → tubas, útero, vagina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testosterona → ductos de Wolff regridem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Estrógeno fetal: diferenciação de genitália externa feminina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Condição: síndrome de Swyer (46,XY sem SRY funcional → fenótipo ♀)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Folhetos Germinativos e Destino Celular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Ectoderma, mesoderma e endoderma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27432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2743200" cy="438912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188720"/>
            <a:ext cx="2651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ECTODERMA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1691640"/>
            <a:ext cx="25603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nervoso central e periférico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Epiderme, pelos, unhas, glândulas sudoríparas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Cristalino, córnea, retina neural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Esmalte dentário, adenohipófise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da crista neural → cartilagem cranial, melanócitos, gânglios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00400" y="1188720"/>
            <a:ext cx="27432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188720"/>
            <a:ext cx="2743200" cy="438912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46120" y="1188720"/>
            <a:ext cx="2651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MESODERMA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1691640"/>
            <a:ext cx="25603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Músculos esqueléticos, cardíaco e liso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esquelético (osso, cartilagem)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circulatório (coração, vasos, sangue)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Rins, gônadas, cápsulas adrenais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Tecido conjuntivo, derme, pleura, peritônio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1188720"/>
            <a:ext cx="27432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188720"/>
            <a:ext cx="2743200" cy="438912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72200" y="1188720"/>
            <a:ext cx="2651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ENDODERMA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17920" y="1691640"/>
            <a:ext cx="25603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Epitélio do tubo digestório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Fígado, pâncreas, vesícula biliar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Epitélio respiratório (traqueia, pulmões)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Tireóide, paratireóide, timo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Bexiga urinária, uretra, glândulas vestibulares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três folhetos são estabelecidos na gastrulação (~14–21 dias); a especificação é dirigida por gradientes de Nodal, BMP e Wnt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Reprogramação Celular e iPSC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Yamanaka e a reversão do destino celular — Nobel 2012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640080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16152"/>
            <a:ext cx="822960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Shinya Yamanaka (2006): 4 fatores de transcrição (Oct4, Sox2, Klf4, c-Myc) reprogramam fibroblasto adulto → iPSC pluripotente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74320" y="2011680"/>
            <a:ext cx="411480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2011680"/>
            <a:ext cx="411480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2011680"/>
            <a:ext cx="39867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 DE REPROGRAMAÇÃO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340864"/>
            <a:ext cx="39319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Fibroblasto (diferenciado) + vetores virais (OSKM)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Oct4 + Sox2: ativam rede de pluripotência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Klf4: impede apoptose; c-Myc: acelera proliferação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Reseta metilação do DNA e marcas de histonas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Após 2–4 semanas: colônias de iPSC formadas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Capacidade de diferenciar em qualquer tecido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0" y="2011680"/>
            <a:ext cx="429768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0" y="2011680"/>
            <a:ext cx="429768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201168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APLICAÇÕES CLÍNICAS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63440" y="2340864"/>
            <a:ext cx="411480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Modelagem de doenças: iPSC de paciente → estudo patogênese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Triagem de fármacos em células humanas do próprio paciente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Terapia celular autóloga (sem rejeição imunológica)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Ex.: iPSC-cardiomiócitos para doenças cardíacas congênitas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Desafios: risco de tumorigenicidade (c-Myc), uniformidade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CRISPR + iPSC = correção gênica + diferenciação dirigida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Células-Tronco Adultas e o Nicho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Renovação tecidual ao longo da vida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20624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4206240" cy="38404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8872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Medula Óssea | HSC + MSC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4048" y="1627632"/>
            <a:ext cx="3986784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osteoblásticas endostais + endotélio sinusoidal + CXCL12
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Função: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Hematopoiese contínua (~200 bilhões eritrócitos/dia)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09160" y="1188720"/>
            <a:ext cx="420624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188720"/>
            <a:ext cx="4206240" cy="38404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18872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Cripta Intestinal | Células de Lgr5+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18888" y="1627632"/>
            <a:ext cx="3986784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de Paneth (Wnt3, EGF, Notch); gradiente Wnt cript-vilosidade
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Função: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Renovação completa do epitélio intestinal em ~5 dias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3108960"/>
            <a:ext cx="420624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3F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108960"/>
            <a:ext cx="4206240" cy="384048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10896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Folículo Piloso | Bulge (Sox9+, CD34+)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84048" y="3547872"/>
            <a:ext cx="3986784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7B3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Papila dérmica (Wnt, PDGF, BMP); ciclo anágeno-catágeno-telógeno
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7B3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Função: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Regeneração do pelo; reparo epidérmico pós-lesão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20624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206240" cy="384048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0600" y="310896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Hipocampo | NSC (Sox2+, GFAP+)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18888" y="3547872"/>
            <a:ext cx="3986784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Zona subgranular; BDNF, VEGF, serotonina
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Função: </a:t>
            </a:r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Neurogênese adulta; memória, aprendizado, humor</a:t>
            </a:r>
            <a:endParaRPr lang="en-US" sz="9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Bloqueada: O Câncer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Desdiferenciação, mutações e proliferação descontrolada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5486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16152"/>
            <a:ext cx="82296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Câncer = falha na diferenciação terminal + proliferação descontrolada + bloqueio de apoptose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74320" y="1920240"/>
            <a:ext cx="274320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920240"/>
            <a:ext cx="274320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92024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BLOQUEIO DA DIFERENCIAÇÃO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249424"/>
            <a:ext cx="25603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Mutações em fatores de transcrição mestres (ex.: PML-RARα na LAP)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Hipermetilação de promotores de genes pró-diferenciação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travam em estado progenitor proliferativo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Leucemia mieloide aguda: RUNX1 e CEBPA mutados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Terapia ATRA (ácido retinóico) → forçar diferenciação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0" y="1920240"/>
            <a:ext cx="274320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920240"/>
            <a:ext cx="274320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10128" y="192024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ONCOGENES E TUMOR-SUPRESSORES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91840" y="2249424"/>
            <a:ext cx="25603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Proto-oncogenes (Ras, Myc, Her2) → aceleração do ciclo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P53: guardião do genoma; mutado em ~50% dos cânceres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Rb: freio G1→S; mutado em retinoblastoma, pulmão, mama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Metástase: transição epitélio-mesenquima (TEM) ativa genes embrionários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Stemness: células-tronco tumorais mantêm o tumor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26480" y="1920240"/>
            <a:ext cx="274320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920240"/>
            <a:ext cx="274320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36208" y="192024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TERAPIAS-ALVO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17920" y="2249424"/>
            <a:ext cx="25603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Trastuzumab: bloqueia Her2 (câncer de mama)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Imatinib: inibe BCR-ABL (LMC) → restaura diferenciação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Inibidores de IDH1/2: AML com mutação IDH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Imunoterapia (anti-PD1): ativa TCD8 contra tumor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CAR-T: linfócitos T engenheirados com receptor tumor-específico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induzida: ATRA + arsênico (LAP-M3)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É Diferenciação Celular?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Conceito fundamental da biologia do desenvolvimento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280160"/>
            <a:ext cx="53035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371600"/>
            <a:ext cx="493776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Definição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 pelo qual células geneticamente idênticas adquirem estruturas e funções distintas ao longo do desenvolvimento.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única célula-ovo origina mais de 200 tipos celulares especializados no corpo humano adulto.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Paradoxo central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Todas as células carregam o MESMO DNA genômico, porém expressam subconjuntos distintos de genes — isso é a base da especialização.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852160" y="1280160"/>
            <a:ext cx="3017520" cy="34747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943600" y="137160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PONTO-CHAVE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0" y="1920240"/>
            <a:ext cx="283464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≠ Mutação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B0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O DNA não muda.
O que muda é quais genes são LIGADOS ou DESLIGADOS em cada tipo celular.
</a:t>
            </a:r>
            <a:endParaRPr lang="en-US" sz="1200" dirty="0"/>
          </a:p>
          <a:p>
            <a:pPr indent="0" marL="0">
              <a:buNone/>
            </a:pPr>
            <a:r>
              <a:rPr lang="en-US" sz="1100" i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Isso é chamado de EXPRESSÃO GÊNICA DIFERENCIAL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Transição Epitélio–Mesenquima (TEM)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Plasticidade celular no desenvolvimento e no câncer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1148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411480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188720"/>
            <a:ext cx="39867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 NO DESENVOLVIMENTO NORMAL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517904"/>
            <a:ext cx="3931920" cy="3273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Gastrulação: células do epiblasto → mesoderma via TEM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Crista neural: TEM → migração extensiva pelo embrião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Formação do coração (coxins endocárdicos): TEM endotelial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Fibrose tecidual: células epiteliais→ miofibroblastos pós-lesão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Regulada por: TGF-β, Wnt, Notch, Snail, Slug, Twist, ZEB1/2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0" y="1188720"/>
            <a:ext cx="42976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0" y="1188720"/>
            <a:ext cx="429768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81728" y="118872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 NO CÂNCER (pTEM)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63440" y="1517904"/>
            <a:ext cx="4114800" cy="3273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epiteliais do tumor ativam TEM via TGF-β do microambiente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Perdem E-caderina (adhesão epitelial); ganham N-caderina (mobilidade)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Adquirem vimentina, fibronectina → fenótipo mesenquimal invasivo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Extravasam vasos → metástases em órgãos distantes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de TEM parcial: maior plasticidade, pior prognóstico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TEM como alvos terapêuticos anti-metastáticos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Miogênese: Da Célula Satélite ao Miócito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Regulação da diferenciação muscular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50292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25296"/>
            <a:ext cx="82296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MyoD e Myf5 → determinação miogênica | Miogenina e MRF4 → diferenciação terminal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920240"/>
            <a:ext cx="502920" cy="502920"/>
          </a:xfrm>
          <a:prstGeom prst="ellipse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920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960120" y="1874520"/>
            <a:ext cx="79095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24128" y="1901952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 satélite (quiescente)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83280" y="1911096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Sox6, Pax7 mantêm quiescência; nicho: fibra muscular + lâmina basal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2523744"/>
            <a:ext cx="502920" cy="502920"/>
          </a:xfrm>
          <a:prstGeom prst="ellipse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252374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960120" y="2478024"/>
            <a:ext cx="79095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1024128" y="2505456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Ativação (lesão/exercício)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83280" y="2514600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IGF-1, FGF, HGF ativam; Pax7 cai; MyoD e Myf5 sobem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4320" y="3127248"/>
            <a:ext cx="502920" cy="502920"/>
          </a:xfrm>
          <a:prstGeom prst="ellipse">
            <a:avLst/>
          </a:prstGeom>
          <a:solidFill>
            <a:srgbClr val="1A8C72"/>
          </a:solidFill>
          <a:ln w="12700">
            <a:solidFill>
              <a:srgbClr val="1A8C7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1272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960120" y="3081528"/>
            <a:ext cx="79095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8C7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024128" y="3108960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8C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Proliferação de mioblastos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83280" y="3118104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amplificadora; Notch mantém pool progenitor; telômeros encurtam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" y="3730752"/>
            <a:ext cx="502920" cy="502920"/>
          </a:xfrm>
          <a:prstGeom prst="ellipse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37307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960120" y="3685032"/>
            <a:ext cx="79095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5C7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1024128" y="3712464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terminal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83280" y="3721608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Miogenina + MRF4 → saída do ciclo celular; expressão de MHC, actina, troponina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4334256"/>
            <a:ext cx="502920" cy="502920"/>
          </a:xfrm>
          <a:prstGeom prst="ellipse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43342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960120" y="4288536"/>
            <a:ext cx="79095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1024128" y="4315968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Fusão em miotubos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383280" y="4325112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Fusão de mioblastos → fibra multinucleada; MYOMAKER, MYOMERGER; síntese sarcomérica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MSC: Osteogênese vs. Adipogênese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mesma célula-tronco, destinos opostos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0" y="1188720"/>
            <a:ext cx="1828800" cy="640080"/>
          </a:xfrm>
          <a:prstGeom prst="ellipse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0" y="1207008"/>
            <a:ext cx="18288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MSC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(Multipotente)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74320" y="2103120"/>
            <a:ext cx="393192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2103120"/>
            <a:ext cx="3931920" cy="3657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21031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OSTEOGÊNESE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" y="2542032"/>
            <a:ext cx="3749040" cy="2249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Indutores: </a:t>
            </a:r>
            <a:pPr indent="0" marL="0">
              <a:buNone/>
            </a:pPr>
            <a:r>
              <a:rPr lang="en-US" sz="10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BMP-2/4/7, Wnt, IGF-1, substrato rígido (≥25 kPa)
</a:t>
            </a: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 mestre: Runx2 → Osterix
</a:t>
            </a:r>
            <a:endParaRPr lang="en-US" sz="1050" dirty="0"/>
          </a:p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Sequência: MSC → osteoprogenitor → pré-osteoblasto → osteoblasto → osteócito
</a:t>
            </a:r>
            <a:endParaRPr lang="en-US" sz="1050" dirty="0"/>
          </a:p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Produtos: colágeno I, osteocalcina, fosfatase alcalina, mineralização com cálcio/fosfato
</a:t>
            </a:r>
            <a:endParaRPr lang="en-US" sz="1050" dirty="0"/>
          </a:p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Patologia: osteoporose (redução de osteoblastos); terapia com PTH, bifosfonatos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937760" y="2103120"/>
            <a:ext cx="393192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937760" y="2103120"/>
            <a:ext cx="3931920" cy="365760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37760" y="21031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ADIPOGÊNESE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0" y="2542032"/>
            <a:ext cx="3749040" cy="22494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Indutores: </a:t>
            </a:r>
            <a:pPr indent="0" marL="0">
              <a:buNone/>
            </a:pPr>
            <a:r>
              <a:rPr lang="en-US" sz="10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Insulina, glicocorticoides, substrato macio (&lt;1 kPa), excesso calórico
</a:t>
            </a: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mestres: C/EBPβ → C/EBPα + PPARγ
</a:t>
            </a:r>
            <a:endParaRPr lang="en-US" sz="1050" dirty="0"/>
          </a:p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Sequência: MSC → pré-adipócito → adipócito imaturo → adipócito maduro
</a:t>
            </a:r>
            <a:endParaRPr lang="en-US" sz="1050" dirty="0"/>
          </a:p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Produtos: FABP4, adiponectina, leptina, lipase hormônio-sensível
</a:t>
            </a:r>
            <a:endParaRPr lang="en-US" sz="1050" dirty="0"/>
          </a:p>
          <a:p>
            <a:pPr indent="0" marL="0">
              <a:buNone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Patologia: obesidade (hipertrofia/hiperplasia adipocitária); alvo de tiazolidinedionas</a:t>
            </a:r>
            <a:endParaRPr lang="en-US" sz="10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 Regenerativa e Diferenciação Dirigida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Aplicações terapêuticas do conhecimento da diferenciação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109728" cy="11704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121615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Cardiologia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38912" y="150876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iPSC → cardiomiócitos para cardiopatias congênitas, teste de arritmia, modelagem de canalopatias. Injeção direta de células cardíacas em miocárdio infartado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09160" y="118872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7B3F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188720"/>
            <a:ext cx="109728" cy="1170432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73752" y="121615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B3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Neurologia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73752" y="150876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iPSC → neurônios dopaminérgicos (Parkinson), motoneurônios (ELA), oligodendrócitos (EM). Organoides cerebrais para estudo de microcefalia e ZIKV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246888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468880"/>
            <a:ext cx="109728" cy="1170432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249631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Endocrinologia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38912" y="278892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iPSC → células β pancreáticas → transplante em DM tipo 1. Encapsulamento em microdispositivos para evitar imunossupressão. Ex.: Vertex/VX-880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709160" y="246888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2468880"/>
            <a:ext cx="109728" cy="1170432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73752" y="249631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Ortopedia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73752" y="278892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MSC → condrócitos/osteoblastos para reparo de cartilagem e osso. Andaimes biomiméticos (hidroxiapatita, colágeno) + BMP-2 para osteogênese guiada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74320" y="374904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3749040"/>
            <a:ext cx="109728" cy="1170432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38912" y="377647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Oncologia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38912" y="406908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CAR-T e células NK derivadas de iPSC para imunoterapia universal. Modelos de câncer em organoides para triagem personalizada de fármacos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709160" y="3749040"/>
            <a:ext cx="420624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25C7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09160" y="3749040"/>
            <a:ext cx="109728" cy="1170432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73752" y="377647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Hematologia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873752" y="406908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Edição CRISPR em HSC para anemia falciforme (Casgevy/exa-cel) e beta-talassemia. Primeira terapia gênica aprovada com base na edição de CT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campo avança para diferenciação dirigida com alta pureza (&gt;90%) e escalabilidade industrial para uso clínico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Organoides: Órgãos em Miniatura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em 3D para pesquisa e medicina de precisão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5029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16152"/>
            <a:ext cx="82296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Organoide = estrutura 3D auto-organizada derivada de células-tronco que recapitula arquitetura e função de órgão real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874520"/>
            <a:ext cx="2743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874520"/>
            <a:ext cx="2743200" cy="329184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874520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Intestinal (Clevers 2009)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47472" y="2240280"/>
            <a:ext cx="2596896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Lgr5+ cripta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Sinais: EGF, Noggin, R-spondin, Wnt3a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Uso: DII, doença de Crohn, triagem de fármacos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200400" y="1874520"/>
            <a:ext cx="2743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7B3F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874520"/>
            <a:ext cx="2743200" cy="329184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73552" y="1874520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Cerebral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73552" y="2240280"/>
            <a:ext cx="2596896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iPSC / ESC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Sinais: Retinoic acid, SB, Matrigel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Uso: Microcefalia, ZIKV, Alzheimer, esquizofrenia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6126480" y="1874520"/>
            <a:ext cx="2743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874520"/>
            <a:ext cx="2743200" cy="329184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99632" y="1874520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Hepático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199632" y="2240280"/>
            <a:ext cx="2596896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Hepatoblastos / iPSC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Sinais: HGF, Oncostatin M, Dex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Uso: DHGNA, toxicidade hepática, hepatites virais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274320" y="3337560"/>
            <a:ext cx="2743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337560"/>
            <a:ext cx="2743200" cy="32918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7472" y="3337560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Pancreático (β-célula)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47472" y="3703320"/>
            <a:ext cx="2596896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iPSC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Sinais: Activin A, Wnt, RA, Pdx1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Uso: DM tipo 1, triagem de secretagogos de insulina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200400" y="3337560"/>
            <a:ext cx="2743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3337560"/>
            <a:ext cx="2743200" cy="329184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73552" y="3337560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Pulmão / Alveolar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273552" y="3703320"/>
            <a:ext cx="2596896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AT2 (SPC+)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Sinais: FGF7, Wnt, CHIR, SAG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Uso: Fibrose pulmonar, COVID-19, mucoviscidose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126480" y="3337560"/>
            <a:ext cx="2743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25C7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126480" y="3337560"/>
            <a:ext cx="2743200" cy="32918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99632" y="3337560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Tumoral (PDO)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199632" y="3703320"/>
            <a:ext cx="2596896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Biópsia do paciente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Sinais: Tumor-específico
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Uso: Teste de sensibilidade a quimio/imunoterapia in vitro</a:t>
            </a:r>
            <a:endParaRPr lang="en-US" sz="8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CRISPR-Cas9 e Diferenciação Celular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Edição gênica de precisão em células-tronco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411480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188720"/>
            <a:ext cx="39867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 CRISPR FUNCIONA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517904"/>
            <a:ext cx="3931920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sgRNA guia Cas9 até sequência-alvo (20 pb + PAM)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Cas9 corta dupla-fita → reparo por HDR (edição precisa) ou NHEJ (knockout)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editing e prime editing: sem quebra dupla → maior segurança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0" y="1188720"/>
            <a:ext cx="42976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0" y="1188720"/>
            <a:ext cx="429768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81728" y="118872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CRISPR EM CÉLULAS-TRONCO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63440" y="1517904"/>
            <a:ext cx="4114800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Correção de variantes patogênicas em HSC (ex.: HbS → HbA na falciforme)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Knockout de genes imunogênicos em iPSC → células 'universais'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Inserção de reporters (GFP) para monitorar diferenciação in vivo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CRISPRa/i: ativar/silenciar FT sem modificar DNA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3200400"/>
            <a:ext cx="85953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200400"/>
            <a:ext cx="8595360" cy="347472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20040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CLÍNICOS REAIS (2023–2024)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3611880"/>
            <a:ext cx="841248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Casgevy (Vertex/CRISPR Tx) </a:t>
            </a:r>
            <a:pPr indent="0" marL="0">
              <a:buNone/>
            </a:pPr>
            <a:r>
              <a:rPr lang="en-US" sz="10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Aprovado FDA/EMA dez/2023: edição BCL11A em HSC reativa HbF → cura funcional de anemia falciforme e β-talassemia. 1ª terapia CRISPR aprovada para uso clínico.
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Intellia NTLA-2001 </a:t>
            </a:r>
            <a:pPr indent="0" marL="0">
              <a:buNone/>
            </a:pPr>
            <a:r>
              <a:rPr lang="en-US" sz="10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Edição in vivo (sistêmica) via LNP: knockout TTR em hepatócitos → amiloidose transtiretina. Demonstra diferenciação gênica in situ sem ex vivo.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Celular no ENEM e Vestibulares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Abordagens mais cobradas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261872"/>
            <a:ext cx="438912" cy="438912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6187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1289304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células do fígado e do neurônio têm funções tão diferentes se possuem o mesmo DNA?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989320" y="1261872"/>
            <a:ext cx="2834640" cy="438912"/>
          </a:xfrm>
          <a:prstGeom prst="rect">
            <a:avLst/>
          </a:prstGeom>
          <a:solidFill>
            <a:srgbClr val="E8F5F0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35040" y="1289304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Expressão gênica diferencial / ativação seletiva de genes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20040" y="1792224"/>
            <a:ext cx="438912" cy="438912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179222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68680" y="1819656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 a diferença entre célula totipotente, pluripotente e multipotente?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989320" y="1792224"/>
            <a:ext cx="2834640" cy="438912"/>
          </a:xfrm>
          <a:prstGeom prst="rect">
            <a:avLst/>
          </a:prstGeom>
          <a:solidFill>
            <a:srgbClr val="E8F5F0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819656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Hierarquia de potência: zigoto → massa interna → progenitoras adultas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20040" y="2322576"/>
            <a:ext cx="438912" cy="438912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232257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68680" y="235000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 epigenética influencia a diferenciação sem alterar a sequência de DNA?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989320" y="2322576"/>
            <a:ext cx="2834640" cy="438912"/>
          </a:xfrm>
          <a:prstGeom prst="rect">
            <a:avLst/>
          </a:prstGeom>
          <a:solidFill>
            <a:srgbClr val="E8F5F0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2350008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Metilação do DNA, acetilação de histonas, RNA não-codificantes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20040" y="2852928"/>
            <a:ext cx="438912" cy="438912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285292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68680" y="2880360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são células-tronco e quais suas aplicações terapêuticas?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5989320" y="2852928"/>
            <a:ext cx="2834640" cy="438912"/>
          </a:xfrm>
          <a:prstGeom prst="rect">
            <a:avLst/>
          </a:prstGeom>
          <a:solidFill>
            <a:srgbClr val="E8F5F0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035040" y="288036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 embrionárias (pluripotentes), adultas (multipotentes), iPSC (reprogramadas)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3383280"/>
            <a:ext cx="438912" cy="438912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338328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68680" y="3410712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mutações em genes reguladores da divisão celular podem gerar câncer?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989320" y="3383280"/>
            <a:ext cx="2834640" cy="438912"/>
          </a:xfrm>
          <a:prstGeom prst="rect">
            <a:avLst/>
          </a:prstGeom>
          <a:solidFill>
            <a:srgbClr val="E8F5F0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0" y="341071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Proto-oncogenes, genes supressores tumorais, perda do controle do ciclo celular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274320" y="4160520"/>
            <a:ext cx="859536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187952"/>
            <a:ext cx="832104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 SuperBiologia: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ENEM frequentemente relaciona diferenciação celular com biotecnologia e medicina regenerativa. Conecte sempre o mecanismo molecular à aplicação clínica ou social.</a:t>
            </a:r>
            <a:endParaRPr lang="en-US" sz="1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Mapa Conceitual: Diferenciação Celular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Visão integrada dos mecanismos e aplicações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474720" y="1965960"/>
            <a:ext cx="2194560" cy="914400"/>
          </a:xfrm>
          <a:prstGeom prst="ellipse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0" y="201168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CELULAR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82880" y="1097280"/>
            <a:ext cx="1828800" cy="64008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28600" y="113385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Expressão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Gênica Diferencial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17920" y="1097280"/>
            <a:ext cx="1828800" cy="64008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63640" y="113385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Epigenética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(metilação, histonas)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82880" y="3383280"/>
            <a:ext cx="1828800" cy="640080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28600" y="341985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Células-Tronco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Hierarquia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217920" y="3383280"/>
            <a:ext cx="1828800" cy="640080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63640" y="341985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Sinais Indutores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(Wnt, Notch, Shh)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286000" y="822960"/>
            <a:ext cx="1828800" cy="6400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331720" y="85953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Câncer &amp;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937760" y="822960"/>
            <a:ext cx="1828800" cy="640080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983480" y="85953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Regenerativa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286000" y="4114800"/>
            <a:ext cx="1828800" cy="64008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2331720" y="415137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iPSC &amp;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Reprogramação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937760" y="4114800"/>
            <a:ext cx="1828800" cy="64008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983480" y="415137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Organoides &amp;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CRISPR</a:t>
            </a:r>
            <a:endParaRPr lang="en-US" sz="9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A3D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114800"/>
            <a:ext cx="9144000" cy="1028700"/>
          </a:xfrm>
          <a:prstGeom prst="rect">
            <a:avLst/>
          </a:prstGeom>
          <a:solidFill>
            <a:srgbClr val="071F17"/>
          </a:solidFill>
          <a:ln w="12700">
            <a:solidFill>
              <a:srgbClr val="071F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DIFERENCIAÇÃO CELULAR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3657600" cy="36576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417320"/>
            <a:ext cx="320040" cy="320040"/>
          </a:xfrm>
          <a:prstGeom prst="ellipse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4173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914400" y="1435608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genoma → expressão gênica diferencial define identidade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29384"/>
            <a:ext cx="320040" cy="320040"/>
          </a:xfrm>
          <a:prstGeom prst="ellipse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92938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14400" y="194767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de transcrição mestres controlam o destino celular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441448"/>
            <a:ext cx="320040" cy="320040"/>
          </a:xfrm>
          <a:prstGeom prst="ellipse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441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14400" y="2459736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Epigenética perpetua padrões de diferenciação hereditariamente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953512"/>
            <a:ext cx="320040" cy="320040"/>
          </a:xfrm>
          <a:prstGeom prst="ellipse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9535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914400" y="2971800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Células-tronco têm hierarquia de potência: toti &gt; pluri &gt; multi &gt; unipotente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3465576"/>
            <a:ext cx="320040" cy="320040"/>
          </a:xfrm>
          <a:prstGeom prst="ellipse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46557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3483864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Falha na diferenciação = base do câncer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3977640"/>
            <a:ext cx="320040" cy="320040"/>
          </a:xfrm>
          <a:prstGeom prst="ellipse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977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14400" y="3995928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iPSC, organoides e CRISPR revolucionam medicina regenerativa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42519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0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Marconi Brito | SuperBiologia.com.br | @super.biologia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Genoma, Células Diferentes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Expressão gênica diferencial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280160"/>
            <a:ext cx="1920240" cy="1920240"/>
          </a:xfrm>
          <a:prstGeom prst="ellipse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6916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Neurônio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2103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 neurais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ativados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051560" y="3200400"/>
            <a:ext cx="365760" cy="32004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33272" y="3182112"/>
            <a:ext cx="4023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74320" y="3520440"/>
            <a:ext cx="19202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3547872"/>
            <a:ext cx="19202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DNA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Genômico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423160" y="1280160"/>
            <a:ext cx="1920240" cy="1920240"/>
          </a:xfrm>
          <a:prstGeom prst="ellipse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23160" y="16916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Hepatócito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423160" y="2103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 metabólicos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ativados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0" y="3200400"/>
            <a:ext cx="365760" cy="32004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82112" y="3182112"/>
            <a:ext cx="4023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2423160" y="3520440"/>
            <a:ext cx="19202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23160" y="3547872"/>
            <a:ext cx="19202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DNA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Genômico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526280" y="1280160"/>
            <a:ext cx="1920240" cy="19202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26280" y="16916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Eritrócito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26280" y="2103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Globina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hiperespressada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5303520" y="3200400"/>
            <a:ext cx="365760" cy="32004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285232" y="3182112"/>
            <a:ext cx="4023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526280" y="3520440"/>
            <a:ext cx="19202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26280" y="3547872"/>
            <a:ext cx="19202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DNA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Genômico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629400" y="1280160"/>
            <a:ext cx="1920240" cy="1920240"/>
          </a:xfrm>
          <a:prstGeom prst="ellipse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29400" y="16916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Miócito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629400" y="2103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Actina / Miosina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ativadas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7406640" y="3200400"/>
            <a:ext cx="365760" cy="32004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388352" y="3182112"/>
            <a:ext cx="4023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629400" y="3520440"/>
            <a:ext cx="19202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629400" y="3547872"/>
            <a:ext cx="19202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7B3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DNA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7B3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Genômico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274320" y="470916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tipos celulares derivam de um único zigoto com genoma idêntico — diferem apenas no padrão de expressão gênica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Células-Tronco: O Ponto de Partida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Pluripotência e hierarquia de diferenciação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1148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411480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188720"/>
            <a:ext cx="39867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TOTIPOTENTES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517904"/>
            <a:ext cx="3931920" cy="3273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Zigoto e primeiras divisões (até 4ª clivagem)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Capacidade de originar QUALQUER célula incluindo anexos embrionários (placenta, âmnio)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Máximo potencial de diferenciação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Exemplo: blastômeros até mórula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0" y="1188720"/>
            <a:ext cx="4297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0" y="1188720"/>
            <a:ext cx="429768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81728" y="118872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PLURIPOTENTES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63440" y="1517904"/>
            <a:ext cx="4114800" cy="1307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 da massa interna do blastocisto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Originam todos os tecidos do embrião, mas NÃO anexos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das células-tronco embrionárias (ESC) e iPSC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0" y="3063240"/>
            <a:ext cx="4297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0" y="3063240"/>
            <a:ext cx="4297680" cy="292608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81728" y="3063240"/>
            <a:ext cx="4169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MULTIPOTENTES / UNIPOTENTES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663440" y="3392424"/>
            <a:ext cx="4114800" cy="1399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Células-tronco adultas (medula óssea, cripta intestinal)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Capacidade restrita: repõem tecido específico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Ex.: HSC → células sanguíneas; MSC → osso, cartilagem, gordura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Hierarquia de Potência Celular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zigoto às células terminalmente diferenciadas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0" y="1188720"/>
            <a:ext cx="2743200" cy="59436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91840" y="122529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TOTIPOTENTE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91840" y="148132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Zigoto + blastômeros (1–4 dias)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60320" y="1874520"/>
            <a:ext cx="4023360" cy="59436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51760" y="191109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PLURIPOTENTE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651760" y="21671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Massa interna do blastocisto (5–7 dias)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920240" y="2560320"/>
            <a:ext cx="5303520" cy="594360"/>
          </a:xfrm>
          <a:prstGeom prst="rect">
            <a:avLst/>
          </a:prstGeom>
          <a:solidFill>
            <a:srgbClr val="1A8C72"/>
          </a:solidFill>
          <a:ln w="12700">
            <a:solidFill>
              <a:srgbClr val="1A8C7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0" y="2596896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MULTIPOTENTE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11680" y="2852928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Células-tronco teciduais / progenitoras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280160" y="3246120"/>
            <a:ext cx="6583680" cy="594360"/>
          </a:xfrm>
          <a:prstGeom prst="rect">
            <a:avLst/>
          </a:prstGeom>
          <a:solidFill>
            <a:srgbClr val="25A082"/>
          </a:solidFill>
          <a:ln w="12700">
            <a:solidFill>
              <a:srgbClr val="25A0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71600" y="32826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OLIGOPOTENTE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371600" y="35387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Linhagens restritas (ex.: mieloide, linfoide)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40080" y="3931920"/>
            <a:ext cx="7863840" cy="594360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3968496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UNIPOTENTE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31520" y="4224528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 somente 1 tipo celular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 rot="16200000">
            <a:off x="274320" y="1188720"/>
            <a:ext cx="457200" cy="3337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Potência ↓  /  Especialização ↑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Expressão Gênica Diferencial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mecanismo central da diferenciação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82296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34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25C7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"Todas as células têm o mesmo DNA, mas apenas uma FRAÇÃO dos genes é expressa em cada tipo celular"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4320" y="2194560"/>
            <a:ext cx="2743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2194560"/>
            <a:ext cx="274320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219456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ATIVAÇÃO GÊNICA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523744"/>
            <a:ext cx="2560320" cy="23591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de transcrição se ligam a promotores específicos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Cromatina descondensada (eucromatina) permite transcrição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RNA polimerase II recrutada → mRNA → proteína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Ex.: MyoD ativa genes musculares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0" y="2194560"/>
            <a:ext cx="2743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2194560"/>
            <a:ext cx="274320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10128" y="219456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REPRESSÃO GÊNICA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91840" y="2523744"/>
            <a:ext cx="2560320" cy="23591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Regiões de heterocromatina bloqueiam acesso do DNA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Repressores se ligam ao promotor ou a enhancers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Silenciamento pode ser reversível ou permanente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Ex.: inativação do X (corpúsculo de Barr)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26480" y="2194560"/>
            <a:ext cx="2743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2194560"/>
            <a:ext cx="274320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36208" y="219456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17920" y="2523744"/>
            <a:ext cx="2560320" cy="23591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tipo celular → perfil único de expressão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Transcriptoma: ~2.000–20.000 genes ativos/célula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Proteoma específico define função celular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Garante identidade e estabilidade do fenótipo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de Transcrição Mestres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Proteínas que definem identidade celular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91440" cy="100584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12344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MyoD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38912" y="15361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Célula-alvo: Músculo esquelético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38912" y="175564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Ativa genes de actina, miosina, troponina; converte fibroblastos em miócitos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0" y="1188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0" y="1188720"/>
            <a:ext cx="91440" cy="10058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36592" y="12344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GATA-1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36592" y="15361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Célula-alvo: Eritrócitos / Megacariócitos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736592" y="175564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 globinas, transferrina receptor; essencial para eritropoiese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331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331720"/>
            <a:ext cx="91440" cy="1005840"/>
          </a:xfrm>
          <a:prstGeom prst="rect">
            <a:avLst/>
          </a:prstGeom>
          <a:solidFill>
            <a:srgbClr val="7B3FAF"/>
          </a:solidFill>
          <a:ln w="12700">
            <a:solidFill>
              <a:srgbClr val="7B3FA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38912" y="23774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B3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Pax6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38912" y="26791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Célula-alvo: Olho / Cérebro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38912" y="289864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 mestre do desenvolvimento ocular; conservado de drosófila a humanos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572000" y="2331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0" y="2331720"/>
            <a:ext cx="91440" cy="1005840"/>
          </a:xfrm>
          <a:prstGeom prst="rect">
            <a:avLst/>
          </a:prstGeom>
          <a:solidFill>
            <a:srgbClr val="E8A83A"/>
          </a:solidFill>
          <a:ln w="12700">
            <a:solidFill>
              <a:srgbClr val="E8A8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36592" y="23774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Sox2 + Oct4 + Nanog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736592" y="26791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Célula-alvo: Pluripotência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736592" y="289864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Trindade da stemness; mantém células-tronco; base das iPSC (Yamanaka)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74320" y="3474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74320" y="3474720"/>
            <a:ext cx="91440" cy="100584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38912" y="35204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Pdx1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38912" y="38221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Célula-alvo: Pâncreas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38912" y="404164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Direciona células para destino pancreático; ativa insulina; relevante no DM tipo 1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572000" y="3474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572000" y="3474720"/>
            <a:ext cx="91440" cy="100584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36592" y="35204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C/EBPα + PPARγ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736592" y="382219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Célula-alvo: Adipócitos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736592" y="404164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Cascata da adipogênese; ativa lipase, leptina, FABP4; alvo terapêutico em obesidade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274320" y="466344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Fatores de transcrição mestres são suficientes para 'reprogramar' o destino celular — base da terapia celular e medicina regenerativa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Epigenética e Diferenciação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Modificações além da sequência de DNA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8595360" cy="502920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3444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Epigenética = modificações hereditárias na expressão gênica SEM alterar a sequência de nucleotídeos do DNA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874520"/>
            <a:ext cx="27432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874520"/>
            <a:ext cx="2743200" cy="292608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87452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METILAÇÃO DO DNA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203704"/>
            <a:ext cx="2560320" cy="2724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Adição de grupo CH₃ em citosinas (CpG)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Metilação → silenciamento gênico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Enzimas: DNMT1, DNMT3a/b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Padrões estabelecidos durante diferenciação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Alterados na reprogramação celular e no câncer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0" y="1874520"/>
            <a:ext cx="27432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874520"/>
            <a:ext cx="2743200" cy="292608"/>
          </a:xfrm>
          <a:prstGeom prst="rect">
            <a:avLst/>
          </a:prstGeom>
          <a:solidFill>
            <a:srgbClr val="0D6E55"/>
          </a:solidFill>
          <a:ln w="12700">
            <a:solidFill>
              <a:srgbClr val="0D6E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10128" y="187452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MODIFICAÇÃO DE HISTONAS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91840" y="2203704"/>
            <a:ext cx="2560320" cy="2724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Acetilação (HAT) → cromatina aberta → transcrição ↑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Desacetilação (HDAC) → cromatina fechada → silêncio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Metilação H3K4 → ativação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Metilação H3K27 (PRC2) → repressão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Fosforilação, ubiquitinação: código de histonas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26480" y="1874520"/>
            <a:ext cx="27432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0C4B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874520"/>
            <a:ext cx="2743200" cy="292608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36208" y="1874520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RNA NÃO-CODIFICANTES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17920" y="2203704"/>
            <a:ext cx="2560320" cy="2724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miRNA: degrada mRNA ou bloqueia tradução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lncRNA: recruta complexos remodeladores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siRNA: silenciamento pós-transcricional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ncRNA X-ist: inativação do cromossomo X</a:t>
            </a:r>
            <a:endParaRPr lang="en-US" sz="10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Papel central na manutenção da identidade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54864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Cromatina: Aberta ou Fechada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8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Estado da cromatina determina acessibilidade dos genes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1148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5C7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4114800" cy="457200"/>
          </a:xfrm>
          <a:prstGeom prst="rect">
            <a:avLst/>
          </a:prstGeom>
          <a:solidFill>
            <a:srgbClr val="25C79A"/>
          </a:solidFill>
          <a:ln w="12700">
            <a:solidFill>
              <a:srgbClr val="25C7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11887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EUCROMATINA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1737360"/>
            <a:ext cx="374904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0D6E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Cromatina DESCONDENSADA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DNA acessível à maquinaria de transcrição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Acetilação de histonas predomina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RNA polimerase II tem acesso ao promotor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Genes ATIVOS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Localização: interior do núcleo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Associada a genes "housekeeping" e tecido-específicos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188720"/>
            <a:ext cx="41148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3D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188720"/>
            <a:ext cx="4114800" cy="457200"/>
          </a:xfrm>
          <a:prstGeom prst="rect">
            <a:avLst/>
          </a:prstGeom>
          <a:solidFill>
            <a:srgbClr val="0A3D2E"/>
          </a:solidFill>
          <a:ln w="12700">
            <a:solidFill>
              <a:srgbClr val="0A3D2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11887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HETEROCROMATINA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37760" y="1737360"/>
            <a:ext cx="374904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Cromatina CONDENSADA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DNA compactado e inacessível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Metilação do DNA e H3K27me3 predominam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Genes SILENCIADOS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Constituiva: regiões centroméricas/teloméricas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Facultativa: genes ativos em outro tecido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2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Exemplo: inativação do X (corpúsculo de Barr)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Diferenciação Celular</dc:title>
  <dc:subject>PptxGenJS Presentation</dc:subject>
  <dc:creator>Prof. Marconi Brito</dc:creator>
  <cp:lastModifiedBy>Prof. Marconi Brito</cp:lastModifiedBy>
  <cp:revision>1</cp:revision>
  <dcterms:created xsi:type="dcterms:W3CDTF">2026-03-25T21:34:46Z</dcterms:created>
  <dcterms:modified xsi:type="dcterms:W3CDTF">2026-03-25T21:34:46Z</dcterms:modified>
</cp:coreProperties>
</file>