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1" r:id="rId2"/>
    <p:sldId id="2562" r:id="rId3"/>
    <p:sldId id="2563" r:id="rId4"/>
    <p:sldId id="2564" r:id="rId5"/>
    <p:sldId id="2565" r:id="rId6"/>
    <p:sldId id="2566" r:id="rId7"/>
    <p:sldId id="2567" r:id="rId8"/>
    <p:sldId id="2568" r:id="rId9"/>
    <p:sldId id="2569" r:id="rId10"/>
    <p:sldId id="2570" r:id="rId11"/>
    <p:sldId id="2571" r:id="rId12"/>
    <p:sldId id="2572" r:id="rId13"/>
    <p:sldId id="2573" r:id="rId14"/>
    <p:sldId id="2574" r:id="rId15"/>
    <p:sldId id="2575" r:id="rId16"/>
    <p:sldId id="2576" r:id="rId17"/>
    <p:sldId id="2577" r:id="rId18"/>
    <p:sldId id="2578" r:id="rId19"/>
    <p:sldId id="2579" r:id="rId20"/>
    <p:sldId id="2580" r:id="rId21"/>
    <p:sldId id="2581" r:id="rId22"/>
    <p:sldId id="2582" r:id="rId23"/>
    <p:sldId id="2583" r:id="rId24"/>
    <p:sldId id="2584" r:id="rId25"/>
    <p:sldId id="2585" r:id="rId26"/>
    <p:sldId id="2586" r:id="rId27"/>
    <p:sldId id="2587" r:id="rId28"/>
    <p:sldId id="2588" r:id="rId29"/>
    <p:sldId id="2589" r:id="rId30"/>
    <p:sldId id="2590" r:id="rId31"/>
    <p:sldId id="2594" r:id="rId32"/>
    <p:sldId id="2595" r:id="rId33"/>
    <p:sldId id="2591" r:id="rId34"/>
    <p:sldId id="2592" r:id="rId35"/>
    <p:sldId id="2593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itocromo P450: Estrutura, Função e Importância Clínica" id="{9B44F530-82B7-4EC9-A830-0DEBBEC80166}">
          <p14:sldIdLst>
            <p14:sldId id="2561"/>
            <p14:sldId id="2562"/>
          </p14:sldIdLst>
        </p14:section>
        <p14:section name="O que é o Citocromo P450?" id="{D52402FE-2863-4AA6-966E-06DB20D615A3}">
          <p14:sldIdLst>
            <p14:sldId id="2563"/>
            <p14:sldId id="2564"/>
            <p14:sldId id="2565"/>
            <p14:sldId id="2566"/>
          </p14:sldIdLst>
        </p14:section>
        <p14:section name="Estrutura do Citocromo P450" id="{6AC3EFE0-51D8-4F9C-9821-CC9E4946870D}">
          <p14:sldIdLst>
            <p14:sldId id="2567"/>
            <p14:sldId id="2568"/>
            <p14:sldId id="2569"/>
            <p14:sldId id="2570"/>
          </p14:sldIdLst>
        </p14:section>
        <p14:section name="Mecanismo de Ação" id="{295B8CA1-A60D-4197-8CFE-7D3B6ED14CAF}">
          <p14:sldIdLst>
            <p14:sldId id="2571"/>
            <p14:sldId id="2572"/>
            <p14:sldId id="2573"/>
            <p14:sldId id="2574"/>
          </p14:sldIdLst>
        </p14:section>
        <p14:section name="Famílias e Isoformas do Citocromo P450" id="{EC509CC9-6E45-442B-B5D0-BA7AC128B125}">
          <p14:sldIdLst>
            <p14:sldId id="2575"/>
            <p14:sldId id="2576"/>
            <p14:sldId id="2577"/>
            <p14:sldId id="2578"/>
          </p14:sldIdLst>
        </p14:section>
        <p14:section name="Papel no Metabolismo de Fármacos" id="{D880D796-CD4D-4120-A641-1CC080809FAF}">
          <p14:sldIdLst>
            <p14:sldId id="2579"/>
            <p14:sldId id="2580"/>
            <p14:sldId id="2581"/>
            <p14:sldId id="2582"/>
          </p14:sldIdLst>
        </p14:section>
        <p14:section name="Fatores que Influenciam a Atividade do Citocromo P450" id="{3B24245A-5669-4079-A045-6DDB23F37CD9}">
          <p14:sldIdLst>
            <p14:sldId id="2583"/>
            <p14:sldId id="2584"/>
            <p14:sldId id="2585"/>
            <p14:sldId id="2586"/>
          </p14:sldIdLst>
        </p14:section>
        <p14:section name="Interações Medicamentosas e Implicações Clínicas" id="{FC7B3C1A-926C-415C-8129-CC733A7285F0}">
          <p14:sldIdLst>
            <p14:sldId id="2587"/>
            <p14:sldId id="2588"/>
            <p14:sldId id="2589"/>
            <p14:sldId id="2590"/>
            <p14:sldId id="2594"/>
            <p14:sldId id="2595"/>
          </p14:sldIdLst>
        </p14:section>
        <p14:section name="Conclusão" id="{DE41412D-524C-4704-A259-290F7EBF89BB}">
          <p14:sldIdLst>
            <p14:sldId id="2591"/>
            <p14:sldId id="2592"/>
            <p14:sldId id="25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C8095-803A-489D-B6B2-47471F22377A}" v="8" dt="2025-02-17T18:37:24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4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NI BRITO" userId="0f3003359ceb8299" providerId="LiveId" clId="{422C8095-803A-489D-B6B2-47471F22377A}"/>
    <pc:docChg chg="undo custSel addSld modSld modSection">
      <pc:chgData name="MARCONI BRITO" userId="0f3003359ceb8299" providerId="LiveId" clId="{422C8095-803A-489D-B6B2-47471F22377A}" dt="2025-02-23T16:15:33.234" v="60" actId="14100"/>
      <pc:docMkLst>
        <pc:docMk/>
      </pc:docMkLst>
      <pc:sldChg chg="addSp delSp modSp mod setBg">
        <pc:chgData name="MARCONI BRITO" userId="0f3003359ceb8299" providerId="LiveId" clId="{422C8095-803A-489D-B6B2-47471F22377A}" dt="2025-02-23T16:15:33.234" v="60" actId="14100"/>
        <pc:sldMkLst>
          <pc:docMk/>
          <pc:sldMk cId="1860133237" sldId="2593"/>
        </pc:sldMkLst>
        <pc:spChg chg="del mod ord">
          <ac:chgData name="MARCONI BRITO" userId="0f3003359ceb8299" providerId="LiveId" clId="{422C8095-803A-489D-B6B2-47471F22377A}" dt="2025-02-23T16:15:17.255" v="58" actId="478"/>
          <ac:spMkLst>
            <pc:docMk/>
            <pc:sldMk cId="1860133237" sldId="2593"/>
            <ac:spMk id="2" creationId="{164666AF-7B72-1D4B-8BB9-4BB06EE39B42}"/>
          </ac:spMkLst>
        </pc:spChg>
        <pc:spChg chg="del">
          <ac:chgData name="MARCONI BRITO" userId="0f3003359ceb8299" providerId="LiveId" clId="{422C8095-803A-489D-B6B2-47471F22377A}" dt="2025-02-23T16:14:45.355" v="51" actId="22"/>
          <ac:spMkLst>
            <pc:docMk/>
            <pc:sldMk cId="1860133237" sldId="2593"/>
            <ac:spMk id="3" creationId="{0F0D0AF6-E68C-64C6-BEE3-056E626CC670}"/>
          </ac:spMkLst>
        </pc:spChg>
        <pc:spChg chg="add del">
          <ac:chgData name="MARCONI BRITO" userId="0f3003359ceb8299" providerId="LiveId" clId="{422C8095-803A-489D-B6B2-47471F22377A}" dt="2025-02-23T16:15:01.639" v="53" actId="26606"/>
          <ac:spMkLst>
            <pc:docMk/>
            <pc:sldMk cId="1860133237" sldId="2593"/>
            <ac:spMk id="9" creationId="{A6E57D8A-04A1-AD32-1C67-039202770B82}"/>
          </ac:spMkLst>
        </pc:spChg>
        <pc:spChg chg="add del">
          <ac:chgData name="MARCONI BRITO" userId="0f3003359ceb8299" providerId="LiveId" clId="{422C8095-803A-489D-B6B2-47471F22377A}" dt="2025-02-23T16:15:01.639" v="53" actId="26606"/>
          <ac:spMkLst>
            <pc:docMk/>
            <pc:sldMk cId="1860133237" sldId="2593"/>
            <ac:spMk id="12" creationId="{744CAA32-F237-419C-A2DD-43C28D920D3C}"/>
          </ac:spMkLst>
        </pc:spChg>
        <pc:spChg chg="add">
          <ac:chgData name="MARCONI BRITO" userId="0f3003359ceb8299" providerId="LiveId" clId="{422C8095-803A-489D-B6B2-47471F22377A}" dt="2025-02-23T16:15:01.673" v="54" actId="26606"/>
          <ac:spMkLst>
            <pc:docMk/>
            <pc:sldMk cId="1860133237" sldId="2593"/>
            <ac:spMk id="16" creationId="{19F9BF86-FE94-4517-B97D-026C7515E589}"/>
          </ac:spMkLst>
        </pc:spChg>
        <pc:picChg chg="add mod ord">
          <ac:chgData name="MARCONI BRITO" userId="0f3003359ceb8299" providerId="LiveId" clId="{422C8095-803A-489D-B6B2-47471F22377A}" dt="2025-02-23T16:15:33.234" v="60" actId="14100"/>
          <ac:picMkLst>
            <pc:docMk/>
            <pc:sldMk cId="1860133237" sldId="2593"/>
            <ac:picMk id="5" creationId="{8073B6A9-3BC3-A442-6EEC-CF7B76CC1EBF}"/>
          </ac:picMkLst>
        </pc:picChg>
        <pc:cxnChg chg="add">
          <ac:chgData name="MARCONI BRITO" userId="0f3003359ceb8299" providerId="LiveId" clId="{422C8095-803A-489D-B6B2-47471F22377A}" dt="2025-02-23T16:15:01.673" v="54" actId="26606"/>
          <ac:cxnSpMkLst>
            <pc:docMk/>
            <pc:sldMk cId="1860133237" sldId="2593"/>
            <ac:cxnSpMk id="10" creationId="{118E06E4-607B-144B-382B-AD3D06B1EE8C}"/>
          </ac:cxnSpMkLst>
        </pc:cxnChg>
        <pc:cxnChg chg="add del">
          <ac:chgData name="MARCONI BRITO" userId="0f3003359ceb8299" providerId="LiveId" clId="{422C8095-803A-489D-B6B2-47471F22377A}" dt="2025-02-23T16:15:01.639" v="53" actId="26606"/>
          <ac:cxnSpMkLst>
            <pc:docMk/>
            <pc:sldMk cId="1860133237" sldId="2593"/>
            <ac:cxnSpMk id="14" creationId="{02C7985C-B0C3-CC50-E86A-B5EBA40E01DF}"/>
          </ac:cxnSpMkLst>
        </pc:cxnChg>
        <pc:cxnChg chg="add">
          <ac:chgData name="MARCONI BRITO" userId="0f3003359ceb8299" providerId="LiveId" clId="{422C8095-803A-489D-B6B2-47471F22377A}" dt="2025-02-23T16:15:01.673" v="54" actId="26606"/>
          <ac:cxnSpMkLst>
            <pc:docMk/>
            <pc:sldMk cId="1860133237" sldId="2593"/>
            <ac:cxnSpMk id="17" creationId="{59D7B6BE-A4E0-4483-BEC5-493AC3E5D2AD}"/>
          </ac:cxnSpMkLst>
        </pc:cxnChg>
      </pc:sldChg>
      <pc:sldChg chg="addSp delSp modSp new mod setBg">
        <pc:chgData name="MARCONI BRITO" userId="0f3003359ceb8299" providerId="LiveId" clId="{422C8095-803A-489D-B6B2-47471F22377A}" dt="2025-02-17T18:36:37.287" v="47" actId="26606"/>
        <pc:sldMkLst>
          <pc:docMk/>
          <pc:sldMk cId="1072948480" sldId="2594"/>
        </pc:sldMkLst>
        <pc:spChg chg="mod">
          <ac:chgData name="MARCONI BRITO" userId="0f3003359ceb8299" providerId="LiveId" clId="{422C8095-803A-489D-B6B2-47471F22377A}" dt="2025-02-17T18:36:37.287" v="47" actId="26606"/>
          <ac:spMkLst>
            <pc:docMk/>
            <pc:sldMk cId="1072948480" sldId="2594"/>
            <ac:spMk id="2" creationId="{6C05BB11-9629-EEB6-BF4F-26107D8CF29A}"/>
          </ac:spMkLst>
        </pc:spChg>
        <pc:spChg chg="add">
          <ac:chgData name="MARCONI BRITO" userId="0f3003359ceb8299" providerId="LiveId" clId="{422C8095-803A-489D-B6B2-47471F22377A}" dt="2025-02-17T18:36:37.287" v="47" actId="26606"/>
          <ac:spMkLst>
            <pc:docMk/>
            <pc:sldMk cId="1072948480" sldId="2594"/>
            <ac:spMk id="1051" creationId="{19F9BF86-FE94-4517-B97D-026C7515E589}"/>
          </ac:spMkLst>
        </pc:spChg>
        <pc:picChg chg="add mod ord">
          <ac:chgData name="MARCONI BRITO" userId="0f3003359ceb8299" providerId="LiveId" clId="{422C8095-803A-489D-B6B2-47471F22377A}" dt="2025-02-17T18:36:37.287" v="47" actId="26606"/>
          <ac:picMkLst>
            <pc:docMk/>
            <pc:sldMk cId="1072948480" sldId="2594"/>
            <ac:picMk id="1026" creationId="{9AD0CCF7-5778-43B5-8B4F-D83A51248939}"/>
          </ac:picMkLst>
        </pc:picChg>
        <pc:cxnChg chg="add">
          <ac:chgData name="MARCONI BRITO" userId="0f3003359ceb8299" providerId="LiveId" clId="{422C8095-803A-489D-B6B2-47471F22377A}" dt="2025-02-17T18:36:37.287" v="47" actId="26606"/>
          <ac:cxnSpMkLst>
            <pc:docMk/>
            <pc:sldMk cId="1072948480" sldId="2594"/>
            <ac:cxnSpMk id="1049" creationId="{118E06E4-607B-144B-382B-AD3D06B1EE8C}"/>
          </ac:cxnSpMkLst>
        </pc:cxnChg>
        <pc:cxnChg chg="add">
          <ac:chgData name="MARCONI BRITO" userId="0f3003359ceb8299" providerId="LiveId" clId="{422C8095-803A-489D-B6B2-47471F22377A}" dt="2025-02-17T18:36:37.287" v="47" actId="26606"/>
          <ac:cxnSpMkLst>
            <pc:docMk/>
            <pc:sldMk cId="1072948480" sldId="2594"/>
            <ac:cxnSpMk id="1053" creationId="{87534CB3-4CA5-DDD2-D519-C4A714A689D2}"/>
          </ac:cxnSpMkLst>
        </pc:cxnChg>
      </pc:sldChg>
      <pc:sldChg chg="addSp delSp modSp new mod setBg">
        <pc:chgData name="MARCONI BRITO" userId="0f3003359ceb8299" providerId="LiveId" clId="{422C8095-803A-489D-B6B2-47471F22377A}" dt="2025-02-17T18:38:07.427" v="50" actId="26606"/>
        <pc:sldMkLst>
          <pc:docMk/>
          <pc:sldMk cId="2896121783" sldId="2595"/>
        </pc:sldMkLst>
        <pc:spChg chg="add">
          <ac:chgData name="MARCONI BRITO" userId="0f3003359ceb8299" providerId="LiveId" clId="{422C8095-803A-489D-B6B2-47471F22377A}" dt="2025-02-17T18:38:07.427" v="50" actId="26606"/>
          <ac:spMkLst>
            <pc:docMk/>
            <pc:sldMk cId="2896121783" sldId="2595"/>
            <ac:spMk id="2057" creationId="{149F9F0F-FB8C-5565-247C-BDCC156B5CAF}"/>
          </ac:spMkLst>
        </pc:spChg>
        <pc:spChg chg="add">
          <ac:chgData name="MARCONI BRITO" userId="0f3003359ceb8299" providerId="LiveId" clId="{422C8095-803A-489D-B6B2-47471F22377A}" dt="2025-02-17T18:38:07.427" v="50" actId="26606"/>
          <ac:spMkLst>
            <pc:docMk/>
            <pc:sldMk cId="2896121783" sldId="2595"/>
            <ac:spMk id="2059" creationId="{ABA4FDDF-F59C-428B-8603-3A86D75931AB}"/>
          </ac:spMkLst>
        </pc:spChg>
        <pc:picChg chg="add mod">
          <ac:chgData name="MARCONI BRITO" userId="0f3003359ceb8299" providerId="LiveId" clId="{422C8095-803A-489D-B6B2-47471F22377A}" dt="2025-02-17T18:38:07.427" v="50" actId="26606"/>
          <ac:picMkLst>
            <pc:docMk/>
            <pc:sldMk cId="2896121783" sldId="2595"/>
            <ac:picMk id="2050" creationId="{0FE6920E-3DDA-ED90-C462-9C3C96603659}"/>
          </ac:picMkLst>
        </pc:picChg>
        <pc:cxnChg chg="add">
          <ac:chgData name="MARCONI BRITO" userId="0f3003359ceb8299" providerId="LiveId" clId="{422C8095-803A-489D-B6B2-47471F22377A}" dt="2025-02-17T18:38:07.427" v="50" actId="26606"/>
          <ac:cxnSpMkLst>
            <pc:docMk/>
            <pc:sldMk cId="2896121783" sldId="2595"/>
            <ac:cxnSpMk id="2055" creationId="{118E06E4-607B-144B-382B-AD3D06B1EE8C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F9C51-4F7C-49E9-AB66-9EA30CC7EB81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8E1413B0-E607-4AB8-82F6-4D45FBCA070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sz="2800"/>
            <a:t>Impacto da Dieta</a:t>
          </a:r>
        </a:p>
      </dgm:t>
    </dgm:pt>
    <dgm:pt modelId="{CB61CFD5-98C7-49FD-B696-E2AD06D57631}" type="parTrans" cxnId="{834F5A60-1941-4AF6-A37E-23640E418CCB}">
      <dgm:prSet/>
      <dgm:spPr/>
      <dgm:t>
        <a:bodyPr/>
        <a:lstStyle/>
        <a:p>
          <a:endParaRPr lang="pt-BR" sz="2800"/>
        </a:p>
      </dgm:t>
    </dgm:pt>
    <dgm:pt modelId="{73C1AA6A-739F-4E43-B350-01CFE8507238}" type="sibTrans" cxnId="{834F5A60-1941-4AF6-A37E-23640E418CCB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t-BR" sz="2800"/>
        </a:p>
      </dgm:t>
    </dgm:pt>
    <dgm:pt modelId="{D7E87A41-B2CE-4931-868F-8B2896D75C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000" dirty="0"/>
            <a:t>A dieta pode influenciar a atividade das enzimas do Citocromo P450, alterando a metabolização de medicamentos.</a:t>
          </a:r>
        </a:p>
      </dgm:t>
    </dgm:pt>
    <dgm:pt modelId="{98F3A42A-5F80-49D3-A4DF-4B2735825D34}" type="parTrans" cxnId="{23455FF6-C06D-44DF-AF73-8F476A914B9D}">
      <dgm:prSet/>
      <dgm:spPr/>
      <dgm:t>
        <a:bodyPr/>
        <a:lstStyle/>
        <a:p>
          <a:endParaRPr lang="pt-BR" sz="2800"/>
        </a:p>
      </dgm:t>
    </dgm:pt>
    <dgm:pt modelId="{54428905-6785-49A0-9393-4F27E0BDA6A9}" type="sibTrans" cxnId="{23455FF6-C06D-44DF-AF73-8F476A914B9D}">
      <dgm:prSet/>
      <dgm:spPr/>
      <dgm:t>
        <a:bodyPr/>
        <a:lstStyle/>
        <a:p>
          <a:endParaRPr lang="pt-BR" sz="2800"/>
        </a:p>
      </dgm:t>
    </dgm:pt>
    <dgm:pt modelId="{1ED30064-F214-49C9-BE9D-CF558AB5A62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sz="2800"/>
            <a:t>Efeitos do Tabagismo</a:t>
          </a:r>
        </a:p>
      </dgm:t>
    </dgm:pt>
    <dgm:pt modelId="{09598D21-1569-4953-8B71-394F2479BCB0}" type="parTrans" cxnId="{0ED91953-F8E2-4944-A7D5-3DE230CDA196}">
      <dgm:prSet/>
      <dgm:spPr/>
      <dgm:t>
        <a:bodyPr/>
        <a:lstStyle/>
        <a:p>
          <a:endParaRPr lang="pt-BR" sz="2800"/>
        </a:p>
      </dgm:t>
    </dgm:pt>
    <dgm:pt modelId="{3DC57597-E3AD-4C1E-A02F-78DF344E8DC4}" type="sibTrans" cxnId="{0ED91953-F8E2-4944-A7D5-3DE230CDA196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t-BR" sz="2800"/>
        </a:p>
      </dgm:t>
    </dgm:pt>
    <dgm:pt modelId="{42FD4921-752A-423B-90DC-97BCA13ABA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000"/>
            <a:t>O tabagismo pode modificar a atividade do Citocromo P450, potencializando a toxicidade de alguns fármacos.</a:t>
          </a:r>
        </a:p>
      </dgm:t>
    </dgm:pt>
    <dgm:pt modelId="{E419A42B-0DCF-440E-9F42-F76BA91C7A7C}" type="parTrans" cxnId="{09078031-66C8-4353-BE13-1F67983C916F}">
      <dgm:prSet/>
      <dgm:spPr/>
      <dgm:t>
        <a:bodyPr/>
        <a:lstStyle/>
        <a:p>
          <a:endParaRPr lang="pt-BR" sz="2800"/>
        </a:p>
      </dgm:t>
    </dgm:pt>
    <dgm:pt modelId="{4AFC5ED5-1730-4FC9-B3A2-A803B191D744}" type="sibTrans" cxnId="{09078031-66C8-4353-BE13-1F67983C916F}">
      <dgm:prSet/>
      <dgm:spPr/>
      <dgm:t>
        <a:bodyPr/>
        <a:lstStyle/>
        <a:p>
          <a:endParaRPr lang="pt-BR" sz="2800"/>
        </a:p>
      </dgm:t>
    </dgm:pt>
    <dgm:pt modelId="{D8089DCB-2B6D-4E60-A1D6-B0DC05A2CD0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sz="2800"/>
            <a:t>Consumo de Álcool</a:t>
          </a:r>
        </a:p>
      </dgm:t>
    </dgm:pt>
    <dgm:pt modelId="{2EC6BC29-07D3-412E-B52D-2E054651B314}" type="parTrans" cxnId="{CC60B615-9AC4-439D-BFC2-6E158A9399DB}">
      <dgm:prSet/>
      <dgm:spPr/>
      <dgm:t>
        <a:bodyPr/>
        <a:lstStyle/>
        <a:p>
          <a:endParaRPr lang="pt-BR" sz="2800"/>
        </a:p>
      </dgm:t>
    </dgm:pt>
    <dgm:pt modelId="{5B55AB34-5A22-4526-958A-361DD2DB2EEC}" type="sibTrans" cxnId="{CC60B615-9AC4-439D-BFC2-6E158A9399DB}">
      <dgm:prSet/>
      <dgm:spPr/>
      <dgm:t>
        <a:bodyPr/>
        <a:lstStyle/>
        <a:p>
          <a:endParaRPr lang="pt-BR" sz="2800"/>
        </a:p>
      </dgm:t>
    </dgm:pt>
    <dgm:pt modelId="{09CAA518-30E1-49C0-81B0-73D904E8A9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000"/>
            <a:t>O consumo de álcool altera a metabolização de fármacos, afetando a eficácia e a toxicidade dos tratamentos.</a:t>
          </a:r>
        </a:p>
      </dgm:t>
    </dgm:pt>
    <dgm:pt modelId="{9EEC55C2-E6C1-4DCB-915E-CF2BA470B33F}" type="parTrans" cxnId="{06C45461-650B-43AC-90C3-3C0B16EBD7E7}">
      <dgm:prSet/>
      <dgm:spPr/>
      <dgm:t>
        <a:bodyPr/>
        <a:lstStyle/>
        <a:p>
          <a:endParaRPr lang="pt-BR" sz="2800"/>
        </a:p>
      </dgm:t>
    </dgm:pt>
    <dgm:pt modelId="{B2F5E6AC-C651-4679-AF71-C95CA815B5F0}" type="sibTrans" cxnId="{06C45461-650B-43AC-90C3-3C0B16EBD7E7}">
      <dgm:prSet/>
      <dgm:spPr/>
      <dgm:t>
        <a:bodyPr/>
        <a:lstStyle/>
        <a:p>
          <a:endParaRPr lang="pt-BR" sz="2800"/>
        </a:p>
      </dgm:t>
    </dgm:pt>
    <dgm:pt modelId="{28AFA643-0097-4A39-9DE4-EC271002A356}" type="pres">
      <dgm:prSet presAssocID="{6E5F9C51-4F7C-49E9-AB66-9EA30CC7EB81}" presName="Root" presStyleCnt="0">
        <dgm:presLayoutVars>
          <dgm:dir/>
          <dgm:resizeHandles val="exact"/>
        </dgm:presLayoutVars>
      </dgm:prSet>
      <dgm:spPr/>
    </dgm:pt>
    <dgm:pt modelId="{23855075-2D29-4D81-81C7-EEFED4B963A5}" type="pres">
      <dgm:prSet presAssocID="{8E1413B0-E607-4AB8-82F6-4D45FBCA0703}" presName="Composite" presStyleCnt="0"/>
      <dgm:spPr/>
    </dgm:pt>
    <dgm:pt modelId="{54A23CAD-82A7-4430-9B89-14929FC1BC26}" type="pres">
      <dgm:prSet presAssocID="{8E1413B0-E607-4AB8-82F6-4D45FBCA0703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r="6726" b="-2"/>
          <a:stretch/>
        </a:blipFill>
      </dgm:spPr>
      <dgm:extLst>
        <a:ext uri="{E40237B7-FDA0-4F09-8148-C483321AD2D9}">
          <dgm14:cNvPr xmlns:dgm14="http://schemas.microsoft.com/office/drawing/2010/diagram" id="0" name="" descr="Legumes coloridos alinhados com garfo e panela"/>
        </a:ext>
      </dgm:extLst>
    </dgm:pt>
    <dgm:pt modelId="{6BAC976E-BE38-4DE1-9505-774059CA1452}" type="pres">
      <dgm:prSet presAssocID="{8E1413B0-E607-4AB8-82F6-4D45FBCA0703}" presName="Subtitle" presStyleLbl="revTx" presStyleIdx="0" presStyleCnt="6">
        <dgm:presLayoutVars>
          <dgm:chMax val="0"/>
          <dgm:bulletEnabled/>
        </dgm:presLayoutVars>
      </dgm:prSet>
      <dgm:spPr/>
    </dgm:pt>
    <dgm:pt modelId="{D62B21D2-CB7B-48F6-88B5-40A33DA14941}" type="pres">
      <dgm:prSet presAssocID="{8E1413B0-E607-4AB8-82F6-4D45FBCA0703}" presName="Description" presStyleLbl="revTx" presStyleIdx="1" presStyleCnt="6">
        <dgm:presLayoutVars>
          <dgm:bulletEnabled/>
        </dgm:presLayoutVars>
      </dgm:prSet>
      <dgm:spPr/>
    </dgm:pt>
    <dgm:pt modelId="{8C1B7495-A142-4AFC-BE58-D765360518A3}" type="pres">
      <dgm:prSet presAssocID="{73C1AA6A-739F-4E43-B350-01CFE8507238}" presName="sibTrans" presStyleLbl="sibTrans2D1" presStyleIdx="0" presStyleCnt="0"/>
      <dgm:spPr/>
    </dgm:pt>
    <dgm:pt modelId="{9CF8B01F-A52C-4842-8352-61D50BB376DF}" type="pres">
      <dgm:prSet presAssocID="{1ED30064-F214-49C9-BE9D-CF558AB5A62D}" presName="Composite" presStyleCnt="0"/>
      <dgm:spPr/>
    </dgm:pt>
    <dgm:pt modelId="{218185F5-5172-44C3-9130-484BB083CF0D}" type="pres">
      <dgm:prSet presAssocID="{1ED30064-F214-49C9-BE9D-CF558AB5A62D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17495" b="-6"/>
          <a:stretch/>
        </a:blipFill>
      </dgm:spPr>
      <dgm:extLst>
        <a:ext uri="{E40237B7-FDA0-4F09-8148-C483321AD2D9}">
          <dgm14:cNvPr xmlns:dgm14="http://schemas.microsoft.com/office/drawing/2010/diagram" id="0" name="" descr="Pare de fumar - cigarros quebrados"/>
        </a:ext>
      </dgm:extLst>
    </dgm:pt>
    <dgm:pt modelId="{2206A4EC-95BE-4E73-AB53-E5E21C8207BA}" type="pres">
      <dgm:prSet presAssocID="{1ED30064-F214-49C9-BE9D-CF558AB5A62D}" presName="Subtitle" presStyleLbl="revTx" presStyleIdx="2" presStyleCnt="6">
        <dgm:presLayoutVars>
          <dgm:chMax val="0"/>
          <dgm:bulletEnabled/>
        </dgm:presLayoutVars>
      </dgm:prSet>
      <dgm:spPr/>
    </dgm:pt>
    <dgm:pt modelId="{3D51E2C6-C155-45EE-9FE4-46EAF54168B1}" type="pres">
      <dgm:prSet presAssocID="{1ED30064-F214-49C9-BE9D-CF558AB5A62D}" presName="Description" presStyleLbl="revTx" presStyleIdx="3" presStyleCnt="6">
        <dgm:presLayoutVars>
          <dgm:bulletEnabled/>
        </dgm:presLayoutVars>
      </dgm:prSet>
      <dgm:spPr/>
    </dgm:pt>
    <dgm:pt modelId="{A2E900D0-7AD6-4E95-920B-AF2E0849B384}" type="pres">
      <dgm:prSet presAssocID="{3DC57597-E3AD-4C1E-A02F-78DF344E8DC4}" presName="sibTrans" presStyleLbl="sibTrans2D1" presStyleIdx="0" presStyleCnt="0"/>
      <dgm:spPr/>
    </dgm:pt>
    <dgm:pt modelId="{9A3E9455-E76F-45A9-A86A-C4F8F7C5447A}" type="pres">
      <dgm:prSet presAssocID="{D8089DCB-2B6D-4E60-A1D6-B0DC05A2CD07}" presName="Composite" presStyleCnt="0"/>
      <dgm:spPr/>
    </dgm:pt>
    <dgm:pt modelId="{0981B29E-A223-4952-8689-E4D38D0BE432}" type="pres">
      <dgm:prSet presAssocID="{D8089DCB-2B6D-4E60-A1D6-B0DC05A2CD07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9" r="11569" b="-2"/>
          <a:stretch/>
        </a:blipFill>
      </dgm:spPr>
      <dgm:extLst>
        <a:ext uri="{E40237B7-FDA0-4F09-8148-C483321AD2D9}">
          <dgm14:cNvPr xmlns:dgm14="http://schemas.microsoft.com/office/drawing/2010/diagram" id="0" name="" descr="Blister de pílulas, cápsulas e copo de água na mesa de madeira fecham o foco seletivo. Conceito de tomar remédio"/>
        </a:ext>
      </dgm:extLst>
    </dgm:pt>
    <dgm:pt modelId="{DB24FE43-36F5-4128-AC5B-9F4B67B01B99}" type="pres">
      <dgm:prSet presAssocID="{D8089DCB-2B6D-4E60-A1D6-B0DC05A2CD07}" presName="Subtitle" presStyleLbl="revTx" presStyleIdx="4" presStyleCnt="6">
        <dgm:presLayoutVars>
          <dgm:chMax val="0"/>
          <dgm:bulletEnabled/>
        </dgm:presLayoutVars>
      </dgm:prSet>
      <dgm:spPr/>
    </dgm:pt>
    <dgm:pt modelId="{6B364800-4F5F-4D1D-93AE-5ADFB2C864EE}" type="pres">
      <dgm:prSet presAssocID="{D8089DCB-2B6D-4E60-A1D6-B0DC05A2CD07}" presName="Description" presStyleLbl="revTx" presStyleIdx="5" presStyleCnt="6">
        <dgm:presLayoutVars>
          <dgm:bulletEnabled/>
        </dgm:presLayoutVars>
      </dgm:prSet>
      <dgm:spPr/>
    </dgm:pt>
  </dgm:ptLst>
  <dgm:cxnLst>
    <dgm:cxn modelId="{3941F304-D71C-4BAF-97B8-3113DA66E637}" type="presOf" srcId="{42FD4921-752A-423B-90DC-97BCA13ABA65}" destId="{3D51E2C6-C155-45EE-9FE4-46EAF54168B1}" srcOrd="0" destOrd="0" presId="urn:microsoft.com/office/officeart/2024/3/layout/verticalVisualTextBlock1"/>
    <dgm:cxn modelId="{CC60B615-9AC4-439D-BFC2-6E158A9399DB}" srcId="{6E5F9C51-4F7C-49E9-AB66-9EA30CC7EB81}" destId="{D8089DCB-2B6D-4E60-A1D6-B0DC05A2CD07}" srcOrd="2" destOrd="0" parTransId="{2EC6BC29-07D3-412E-B52D-2E054651B314}" sibTransId="{5B55AB34-5A22-4526-958A-361DD2DB2EEC}"/>
    <dgm:cxn modelId="{77E77831-F2E4-4A55-A040-13D693FB72F8}" type="presOf" srcId="{73C1AA6A-739F-4E43-B350-01CFE8507238}" destId="{8C1B7495-A142-4AFC-BE58-D765360518A3}" srcOrd="0" destOrd="0" presId="urn:microsoft.com/office/officeart/2024/3/layout/verticalVisualTextBlock1"/>
    <dgm:cxn modelId="{09078031-66C8-4353-BE13-1F67983C916F}" srcId="{1ED30064-F214-49C9-BE9D-CF558AB5A62D}" destId="{42FD4921-752A-423B-90DC-97BCA13ABA65}" srcOrd="0" destOrd="0" parTransId="{E419A42B-0DCF-440E-9F42-F76BA91C7A7C}" sibTransId="{4AFC5ED5-1730-4FC9-B3A2-A803B191D744}"/>
    <dgm:cxn modelId="{DD97223F-D030-4D2A-8E96-D8F69D494456}" type="presOf" srcId="{3DC57597-E3AD-4C1E-A02F-78DF344E8DC4}" destId="{A2E900D0-7AD6-4E95-920B-AF2E0849B384}" srcOrd="0" destOrd="0" presId="urn:microsoft.com/office/officeart/2024/3/layout/verticalVisualTextBlock1"/>
    <dgm:cxn modelId="{834F5A60-1941-4AF6-A37E-23640E418CCB}" srcId="{6E5F9C51-4F7C-49E9-AB66-9EA30CC7EB81}" destId="{8E1413B0-E607-4AB8-82F6-4D45FBCA0703}" srcOrd="0" destOrd="0" parTransId="{CB61CFD5-98C7-49FD-B696-E2AD06D57631}" sibTransId="{73C1AA6A-739F-4E43-B350-01CFE8507238}"/>
    <dgm:cxn modelId="{06C45461-650B-43AC-90C3-3C0B16EBD7E7}" srcId="{D8089DCB-2B6D-4E60-A1D6-B0DC05A2CD07}" destId="{09CAA518-30E1-49C0-81B0-73D904E8A9E8}" srcOrd="0" destOrd="0" parTransId="{9EEC55C2-E6C1-4DCB-915E-CF2BA470B33F}" sibTransId="{B2F5E6AC-C651-4679-AF71-C95CA815B5F0}"/>
    <dgm:cxn modelId="{F1B21852-B56E-48A6-B6F3-9EAA68D99FB7}" type="presOf" srcId="{8E1413B0-E607-4AB8-82F6-4D45FBCA0703}" destId="{6BAC976E-BE38-4DE1-9505-774059CA1452}" srcOrd="0" destOrd="0" presId="urn:microsoft.com/office/officeart/2024/3/layout/verticalVisualTextBlock1"/>
    <dgm:cxn modelId="{0ED91953-F8E2-4944-A7D5-3DE230CDA196}" srcId="{6E5F9C51-4F7C-49E9-AB66-9EA30CC7EB81}" destId="{1ED30064-F214-49C9-BE9D-CF558AB5A62D}" srcOrd="1" destOrd="0" parTransId="{09598D21-1569-4953-8B71-394F2479BCB0}" sibTransId="{3DC57597-E3AD-4C1E-A02F-78DF344E8DC4}"/>
    <dgm:cxn modelId="{CB124057-FCE4-4107-8BAF-434E8C5EB923}" type="presOf" srcId="{1ED30064-F214-49C9-BE9D-CF558AB5A62D}" destId="{2206A4EC-95BE-4E73-AB53-E5E21C8207BA}" srcOrd="0" destOrd="0" presId="urn:microsoft.com/office/officeart/2024/3/layout/verticalVisualTextBlock1"/>
    <dgm:cxn modelId="{98EF17DA-653C-4E17-A88E-8E2CF32FEE7C}" type="presOf" srcId="{09CAA518-30E1-49C0-81B0-73D904E8A9E8}" destId="{6B364800-4F5F-4D1D-93AE-5ADFB2C864EE}" srcOrd="0" destOrd="0" presId="urn:microsoft.com/office/officeart/2024/3/layout/verticalVisualTextBlock1"/>
    <dgm:cxn modelId="{49413DDC-67BC-4F45-BB8C-106A259247E0}" type="presOf" srcId="{D8089DCB-2B6D-4E60-A1D6-B0DC05A2CD07}" destId="{DB24FE43-36F5-4128-AC5B-9F4B67B01B99}" srcOrd="0" destOrd="0" presId="urn:microsoft.com/office/officeart/2024/3/layout/verticalVisualTextBlock1"/>
    <dgm:cxn modelId="{325546E3-4DB4-4E5C-A449-EA6D5A7B15B5}" type="presOf" srcId="{D7E87A41-B2CE-4931-868F-8B2896D75C3E}" destId="{D62B21D2-CB7B-48F6-88B5-40A33DA14941}" srcOrd="0" destOrd="0" presId="urn:microsoft.com/office/officeart/2024/3/layout/verticalVisualTextBlock1"/>
    <dgm:cxn modelId="{23455FF6-C06D-44DF-AF73-8F476A914B9D}" srcId="{8E1413B0-E607-4AB8-82F6-4D45FBCA0703}" destId="{D7E87A41-B2CE-4931-868F-8B2896D75C3E}" srcOrd="0" destOrd="0" parTransId="{98F3A42A-5F80-49D3-A4DF-4B2735825D34}" sibTransId="{54428905-6785-49A0-9393-4F27E0BDA6A9}"/>
    <dgm:cxn modelId="{23E118FE-AEEE-4D76-B41A-ED932E74B405}" type="presOf" srcId="{6E5F9C51-4F7C-49E9-AB66-9EA30CC7EB81}" destId="{28AFA643-0097-4A39-9DE4-EC271002A356}" srcOrd="0" destOrd="0" presId="urn:microsoft.com/office/officeart/2024/3/layout/verticalVisualTextBlock1"/>
    <dgm:cxn modelId="{9CD2AB5C-32D7-4AC7-9A62-837055C2447C}" type="presParOf" srcId="{28AFA643-0097-4A39-9DE4-EC271002A356}" destId="{23855075-2D29-4D81-81C7-EEFED4B963A5}" srcOrd="0" destOrd="0" presId="urn:microsoft.com/office/officeart/2024/3/layout/verticalVisualTextBlock1"/>
    <dgm:cxn modelId="{5D12E69E-77F6-4C77-917E-3CBA946CDDA8}" type="presParOf" srcId="{23855075-2D29-4D81-81C7-EEFED4B963A5}" destId="{54A23CAD-82A7-4430-9B89-14929FC1BC26}" srcOrd="0" destOrd="0" presId="urn:microsoft.com/office/officeart/2024/3/layout/verticalVisualTextBlock1"/>
    <dgm:cxn modelId="{BFB1B4C9-FC1E-4B60-AD44-2181058F2D3C}" type="presParOf" srcId="{23855075-2D29-4D81-81C7-EEFED4B963A5}" destId="{6BAC976E-BE38-4DE1-9505-774059CA1452}" srcOrd="1" destOrd="0" presId="urn:microsoft.com/office/officeart/2024/3/layout/verticalVisualTextBlock1"/>
    <dgm:cxn modelId="{224A8314-8F26-4439-8965-2030DBC44E0A}" type="presParOf" srcId="{23855075-2D29-4D81-81C7-EEFED4B963A5}" destId="{D62B21D2-CB7B-48F6-88B5-40A33DA14941}" srcOrd="2" destOrd="0" presId="urn:microsoft.com/office/officeart/2024/3/layout/verticalVisualTextBlock1"/>
    <dgm:cxn modelId="{309F9D65-37CE-4324-81CA-B41BDAC36F34}" type="presParOf" srcId="{28AFA643-0097-4A39-9DE4-EC271002A356}" destId="{8C1B7495-A142-4AFC-BE58-D765360518A3}" srcOrd="1" destOrd="0" presId="urn:microsoft.com/office/officeart/2024/3/layout/verticalVisualTextBlock1"/>
    <dgm:cxn modelId="{272C0478-4F90-4978-9426-06A224EDCA78}" type="presParOf" srcId="{28AFA643-0097-4A39-9DE4-EC271002A356}" destId="{9CF8B01F-A52C-4842-8352-61D50BB376DF}" srcOrd="2" destOrd="0" presId="urn:microsoft.com/office/officeart/2024/3/layout/verticalVisualTextBlock1"/>
    <dgm:cxn modelId="{A8ACB329-BA1E-45F4-ACDD-6A8298662D56}" type="presParOf" srcId="{9CF8B01F-A52C-4842-8352-61D50BB376DF}" destId="{218185F5-5172-44C3-9130-484BB083CF0D}" srcOrd="0" destOrd="0" presId="urn:microsoft.com/office/officeart/2024/3/layout/verticalVisualTextBlock1"/>
    <dgm:cxn modelId="{B02E419F-A2CA-456D-9E31-62D72E241275}" type="presParOf" srcId="{9CF8B01F-A52C-4842-8352-61D50BB376DF}" destId="{2206A4EC-95BE-4E73-AB53-E5E21C8207BA}" srcOrd="1" destOrd="0" presId="urn:microsoft.com/office/officeart/2024/3/layout/verticalVisualTextBlock1"/>
    <dgm:cxn modelId="{85AFCC5F-4307-434F-8F76-9E76BE4AB4DF}" type="presParOf" srcId="{9CF8B01F-A52C-4842-8352-61D50BB376DF}" destId="{3D51E2C6-C155-45EE-9FE4-46EAF54168B1}" srcOrd="2" destOrd="0" presId="urn:microsoft.com/office/officeart/2024/3/layout/verticalVisualTextBlock1"/>
    <dgm:cxn modelId="{FB621CB3-37A7-4F0F-8F77-176FE55D21C2}" type="presParOf" srcId="{28AFA643-0097-4A39-9DE4-EC271002A356}" destId="{A2E900D0-7AD6-4E95-920B-AF2E0849B384}" srcOrd="3" destOrd="0" presId="urn:microsoft.com/office/officeart/2024/3/layout/verticalVisualTextBlock1"/>
    <dgm:cxn modelId="{596D67B9-456F-4306-B041-E7CF618B9231}" type="presParOf" srcId="{28AFA643-0097-4A39-9DE4-EC271002A356}" destId="{9A3E9455-E76F-45A9-A86A-C4F8F7C5447A}" srcOrd="4" destOrd="0" presId="urn:microsoft.com/office/officeart/2024/3/layout/verticalVisualTextBlock1"/>
    <dgm:cxn modelId="{0D11AFAC-B24B-4B64-8FA1-2ACB02A1923E}" type="presParOf" srcId="{9A3E9455-E76F-45A9-A86A-C4F8F7C5447A}" destId="{0981B29E-A223-4952-8689-E4D38D0BE432}" srcOrd="0" destOrd="0" presId="urn:microsoft.com/office/officeart/2024/3/layout/verticalVisualTextBlock1"/>
    <dgm:cxn modelId="{BC5E32B8-7208-4FFE-8F35-32BE0D33F14B}" type="presParOf" srcId="{9A3E9455-E76F-45A9-A86A-C4F8F7C5447A}" destId="{DB24FE43-36F5-4128-AC5B-9F4B67B01B99}" srcOrd="1" destOrd="0" presId="urn:microsoft.com/office/officeart/2024/3/layout/verticalVisualTextBlock1"/>
    <dgm:cxn modelId="{21D80044-9BF7-47B9-B4F2-874B8F89C2A8}" type="presParOf" srcId="{9A3E9455-E76F-45A9-A86A-C4F8F7C5447A}" destId="{6B364800-4F5F-4D1D-93AE-5ADFB2C864EE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B6DDC0-C5A7-4464-B4F8-1F3FD94529FA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EDD526-4EAC-4E65-8AB4-C56233110D1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/>
            <a:t>Importância do Citocromo P450</a:t>
          </a:r>
          <a:endParaRPr lang="en-US"/>
        </a:p>
      </dgm:t>
    </dgm:pt>
    <dgm:pt modelId="{0F87BE68-AE25-412C-A07A-E457A80D5E16}" type="parTrans" cxnId="{886FA3C9-B95C-4D0F-AB87-8E729C91A973}">
      <dgm:prSet/>
      <dgm:spPr/>
      <dgm:t>
        <a:bodyPr/>
        <a:lstStyle/>
        <a:p>
          <a:endParaRPr lang="en-US"/>
        </a:p>
      </dgm:t>
    </dgm:pt>
    <dgm:pt modelId="{6F6C5726-61DC-4ACA-8A78-ADFEB0B45056}" type="sibTrans" cxnId="{886FA3C9-B95C-4D0F-AB87-8E729C91A973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269F2FA-396F-404F-B5D8-CA0323B72A4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O Citocromo P450 desempenha um papel crucial no metabolismo de fármacos, afetando a eficácia e segurança das terapias.</a:t>
          </a:r>
          <a:endParaRPr lang="en-US"/>
        </a:p>
      </dgm:t>
    </dgm:pt>
    <dgm:pt modelId="{ED0C1D5F-4584-4269-9A90-21CE107CF2D1}" type="parTrans" cxnId="{7DBFE8AC-1935-47E7-896F-84EEF16F9BB4}">
      <dgm:prSet/>
      <dgm:spPr/>
      <dgm:t>
        <a:bodyPr/>
        <a:lstStyle/>
        <a:p>
          <a:endParaRPr lang="en-US"/>
        </a:p>
      </dgm:t>
    </dgm:pt>
    <dgm:pt modelId="{4A530F5D-F3F4-49E5-9B7D-0F27ECF85383}" type="sibTrans" cxnId="{7DBFE8AC-1935-47E7-896F-84EEF16F9BB4}">
      <dgm:prSet/>
      <dgm:spPr/>
      <dgm:t>
        <a:bodyPr/>
        <a:lstStyle/>
        <a:p>
          <a:endParaRPr lang="en-US"/>
        </a:p>
      </dgm:t>
    </dgm:pt>
    <dgm:pt modelId="{AAD2F678-330C-4222-AC3A-A5E5309647D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/>
            <a:t>Estrutura e Função</a:t>
          </a:r>
          <a:endParaRPr lang="en-US"/>
        </a:p>
      </dgm:t>
    </dgm:pt>
    <dgm:pt modelId="{4C608071-23DE-47D9-9A18-5E58AF06124F}" type="parTrans" cxnId="{A46EFFD4-BBB6-4AC7-82CE-F87C77F41123}">
      <dgm:prSet/>
      <dgm:spPr/>
      <dgm:t>
        <a:bodyPr/>
        <a:lstStyle/>
        <a:p>
          <a:endParaRPr lang="en-US"/>
        </a:p>
      </dgm:t>
    </dgm:pt>
    <dgm:pt modelId="{ED648233-E38F-4E3B-96A5-E32C6718D716}" type="sibTrans" cxnId="{A46EFFD4-BBB6-4AC7-82CE-F87C77F41123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2CA07314-02E9-4AC7-A31B-5D4E0B973E4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Compreender a estrutura e a função do Citocromo P450 é essencial para melhorar a prática clínica e o desenvolvimento de medicamentos.</a:t>
          </a:r>
          <a:endParaRPr lang="en-US"/>
        </a:p>
      </dgm:t>
    </dgm:pt>
    <dgm:pt modelId="{F001B261-CB98-46AF-9AD8-81E6ADB153FB}" type="parTrans" cxnId="{026D083B-51C5-4973-8E52-7A7446395F46}">
      <dgm:prSet/>
      <dgm:spPr/>
      <dgm:t>
        <a:bodyPr/>
        <a:lstStyle/>
        <a:p>
          <a:endParaRPr lang="en-US"/>
        </a:p>
      </dgm:t>
    </dgm:pt>
    <dgm:pt modelId="{1C81327F-DD4B-475B-9F68-7CB85DEC2880}" type="sibTrans" cxnId="{026D083B-51C5-4973-8E52-7A7446395F46}">
      <dgm:prSet/>
      <dgm:spPr/>
      <dgm:t>
        <a:bodyPr/>
        <a:lstStyle/>
        <a:p>
          <a:endParaRPr lang="en-US"/>
        </a:p>
      </dgm:t>
    </dgm:pt>
    <dgm:pt modelId="{644643A0-41C0-42D9-B0EA-317B11FCFB8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/>
            <a:t>Fatores Influenciadores</a:t>
          </a:r>
          <a:endParaRPr lang="en-US"/>
        </a:p>
      </dgm:t>
    </dgm:pt>
    <dgm:pt modelId="{811BBA4D-456E-40C0-9BAF-6CDA77715CAE}" type="parTrans" cxnId="{310321C5-C6D0-49AB-B396-29DD94424CFB}">
      <dgm:prSet/>
      <dgm:spPr/>
      <dgm:t>
        <a:bodyPr/>
        <a:lstStyle/>
        <a:p>
          <a:endParaRPr lang="en-US"/>
        </a:p>
      </dgm:t>
    </dgm:pt>
    <dgm:pt modelId="{7525F1E6-8F23-4D6C-9AAD-178905A9B748}" type="sibTrans" cxnId="{310321C5-C6D0-49AB-B396-29DD94424CFB}">
      <dgm:prSet/>
      <dgm:spPr/>
      <dgm:t>
        <a:bodyPr/>
        <a:lstStyle/>
        <a:p>
          <a:endParaRPr lang="en-US"/>
        </a:p>
      </dgm:t>
    </dgm:pt>
    <dgm:pt modelId="{69B62ADB-8605-4D97-80E0-7917F7EEAC81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Fatores como genética, dieta e interações medicamentosas podem afetar a atividade do Citocromo P450 e impactar os tratamentos.</a:t>
          </a:r>
          <a:endParaRPr lang="en-US"/>
        </a:p>
      </dgm:t>
    </dgm:pt>
    <dgm:pt modelId="{9369BA91-64AA-48A1-82BE-8D431FA53B22}" type="parTrans" cxnId="{BD04CC85-9441-4B71-A2CC-C43424032869}">
      <dgm:prSet/>
      <dgm:spPr/>
      <dgm:t>
        <a:bodyPr/>
        <a:lstStyle/>
        <a:p>
          <a:endParaRPr lang="en-US"/>
        </a:p>
      </dgm:t>
    </dgm:pt>
    <dgm:pt modelId="{6C1782E0-56A1-4F6B-BEB8-A994DCF4D541}" type="sibTrans" cxnId="{BD04CC85-9441-4B71-A2CC-C43424032869}">
      <dgm:prSet/>
      <dgm:spPr/>
      <dgm:t>
        <a:bodyPr/>
        <a:lstStyle/>
        <a:p>
          <a:endParaRPr lang="en-US"/>
        </a:p>
      </dgm:t>
    </dgm:pt>
    <dgm:pt modelId="{9123F005-284B-4F10-A465-EEB6C441845E}" type="pres">
      <dgm:prSet presAssocID="{71B6DDC0-C5A7-4464-B4F8-1F3FD94529FA}" presName="Name0" presStyleCnt="0">
        <dgm:presLayoutVars>
          <dgm:dir/>
          <dgm:resizeHandles val="exact"/>
        </dgm:presLayoutVars>
      </dgm:prSet>
      <dgm:spPr/>
    </dgm:pt>
    <dgm:pt modelId="{4869961A-E2B7-4D33-93BA-544090087747}" type="pres">
      <dgm:prSet presAssocID="{B9EDD526-4EAC-4E65-8AB4-C56233110D18}" presName="compNode" presStyleCnt="0"/>
      <dgm:spPr/>
    </dgm:pt>
    <dgm:pt modelId="{B1217B27-A8C2-43C9-A0CD-EBC753AA44BE}" type="pres">
      <dgm:prSet presAssocID="{B9EDD526-4EAC-4E65-8AB4-C56233110D18}" presName="pictRect" presStyleLbl="revTx" presStyleIdx="0" presStyleCnt="6">
        <dgm:presLayoutVars>
          <dgm:chMax val="0"/>
          <dgm:bulletEnabled/>
        </dgm:presLayoutVars>
      </dgm:prSet>
      <dgm:spPr/>
    </dgm:pt>
    <dgm:pt modelId="{D2DF338F-1722-4382-B73A-B585B62554FB}" type="pres">
      <dgm:prSet presAssocID="{B9EDD526-4EAC-4E65-8AB4-C56233110D18}" presName="textRect" presStyleLbl="revTx" presStyleIdx="1" presStyleCnt="6">
        <dgm:presLayoutVars>
          <dgm:bulletEnabled/>
        </dgm:presLayoutVars>
      </dgm:prSet>
      <dgm:spPr/>
    </dgm:pt>
    <dgm:pt modelId="{3C16A870-E708-493B-BECE-5E8DC31CF45F}" type="pres">
      <dgm:prSet presAssocID="{6F6C5726-61DC-4ACA-8A78-ADFEB0B45056}" presName="sibTrans" presStyleLbl="sibTrans2D1" presStyleIdx="0" presStyleCnt="0"/>
      <dgm:spPr/>
    </dgm:pt>
    <dgm:pt modelId="{B0114EC0-12BB-4B13-9B2D-2D9F0EF19E34}" type="pres">
      <dgm:prSet presAssocID="{AAD2F678-330C-4222-AC3A-A5E5309647DA}" presName="compNode" presStyleCnt="0"/>
      <dgm:spPr/>
    </dgm:pt>
    <dgm:pt modelId="{2C81FE4B-C434-428C-8756-2E87A866BE65}" type="pres">
      <dgm:prSet presAssocID="{AAD2F678-330C-4222-AC3A-A5E5309647DA}" presName="pictRect" presStyleLbl="revTx" presStyleIdx="2" presStyleCnt="6">
        <dgm:presLayoutVars>
          <dgm:chMax val="0"/>
          <dgm:bulletEnabled/>
        </dgm:presLayoutVars>
      </dgm:prSet>
      <dgm:spPr/>
    </dgm:pt>
    <dgm:pt modelId="{7C20BCA6-4FB4-439E-B3AE-C7179993E699}" type="pres">
      <dgm:prSet presAssocID="{AAD2F678-330C-4222-AC3A-A5E5309647DA}" presName="textRect" presStyleLbl="revTx" presStyleIdx="3" presStyleCnt="6">
        <dgm:presLayoutVars>
          <dgm:bulletEnabled/>
        </dgm:presLayoutVars>
      </dgm:prSet>
      <dgm:spPr/>
    </dgm:pt>
    <dgm:pt modelId="{AC1BD41C-5818-4E90-BDAE-9F05DC085B9B}" type="pres">
      <dgm:prSet presAssocID="{ED648233-E38F-4E3B-96A5-E32C6718D716}" presName="sibTrans" presStyleLbl="sibTrans2D1" presStyleIdx="0" presStyleCnt="0"/>
      <dgm:spPr/>
    </dgm:pt>
    <dgm:pt modelId="{ACCF5366-B291-47C4-8CAB-427D66EB674F}" type="pres">
      <dgm:prSet presAssocID="{644643A0-41C0-42D9-B0EA-317B11FCFB89}" presName="compNode" presStyleCnt="0"/>
      <dgm:spPr/>
    </dgm:pt>
    <dgm:pt modelId="{BD697F28-8FCD-493D-9E5E-C02F85B9C7FC}" type="pres">
      <dgm:prSet presAssocID="{644643A0-41C0-42D9-B0EA-317B11FCFB89}" presName="pictRect" presStyleLbl="revTx" presStyleIdx="4" presStyleCnt="6">
        <dgm:presLayoutVars>
          <dgm:chMax val="0"/>
          <dgm:bulletEnabled/>
        </dgm:presLayoutVars>
      </dgm:prSet>
      <dgm:spPr/>
    </dgm:pt>
    <dgm:pt modelId="{7FF5D214-84B9-498C-AEB9-AAED209B12AE}" type="pres">
      <dgm:prSet presAssocID="{644643A0-41C0-42D9-B0EA-317B11FCFB89}" presName="textRect" presStyleLbl="revTx" presStyleIdx="5" presStyleCnt="6">
        <dgm:presLayoutVars>
          <dgm:bulletEnabled/>
        </dgm:presLayoutVars>
      </dgm:prSet>
      <dgm:spPr/>
    </dgm:pt>
  </dgm:ptLst>
  <dgm:cxnLst>
    <dgm:cxn modelId="{879B140B-70C9-4EB0-AE8D-8A8D286B6117}" type="presOf" srcId="{2CA07314-02E9-4AC7-A31B-5D4E0B973E45}" destId="{7C20BCA6-4FB4-439E-B3AE-C7179993E699}" srcOrd="0" destOrd="0" presId="urn:microsoft.com/office/officeart/2024/3/layout/hArchList1"/>
    <dgm:cxn modelId="{065BC710-339A-42A9-9318-1FB24778537E}" type="presOf" srcId="{AAD2F678-330C-4222-AC3A-A5E5309647DA}" destId="{2C81FE4B-C434-428C-8756-2E87A866BE65}" srcOrd="0" destOrd="0" presId="urn:microsoft.com/office/officeart/2024/3/layout/hArchList1"/>
    <dgm:cxn modelId="{2B7A6A13-EBC3-439F-B2CB-F27430E44EC5}" type="presOf" srcId="{ED648233-E38F-4E3B-96A5-E32C6718D716}" destId="{AC1BD41C-5818-4E90-BDAE-9F05DC085B9B}" srcOrd="0" destOrd="0" presId="urn:microsoft.com/office/officeart/2024/3/layout/hArchList1"/>
    <dgm:cxn modelId="{026D083B-51C5-4973-8E52-7A7446395F46}" srcId="{AAD2F678-330C-4222-AC3A-A5E5309647DA}" destId="{2CA07314-02E9-4AC7-A31B-5D4E0B973E45}" srcOrd="0" destOrd="0" parTransId="{F001B261-CB98-46AF-9AD8-81E6ADB153FB}" sibTransId="{1C81327F-DD4B-475B-9F68-7CB85DEC2880}"/>
    <dgm:cxn modelId="{B0A9853C-9FAB-4B06-906E-DF7A81D0AE91}" type="presOf" srcId="{B9EDD526-4EAC-4E65-8AB4-C56233110D18}" destId="{B1217B27-A8C2-43C9-A0CD-EBC753AA44BE}" srcOrd="0" destOrd="0" presId="urn:microsoft.com/office/officeart/2024/3/layout/hArchList1"/>
    <dgm:cxn modelId="{0BA33F43-C5D8-4361-AE7B-1A439A087C72}" type="presOf" srcId="{69B62ADB-8605-4D97-80E0-7917F7EEAC81}" destId="{7FF5D214-84B9-498C-AEB9-AAED209B12AE}" srcOrd="0" destOrd="0" presId="urn:microsoft.com/office/officeart/2024/3/layout/hArchList1"/>
    <dgm:cxn modelId="{BD04CC85-9441-4B71-A2CC-C43424032869}" srcId="{644643A0-41C0-42D9-B0EA-317B11FCFB89}" destId="{69B62ADB-8605-4D97-80E0-7917F7EEAC81}" srcOrd="0" destOrd="0" parTransId="{9369BA91-64AA-48A1-82BE-8D431FA53B22}" sibTransId="{6C1782E0-56A1-4F6B-BEB8-A994DCF4D541}"/>
    <dgm:cxn modelId="{5C1E2D8E-529E-4A14-BB67-E7227BBE40EA}" type="presOf" srcId="{71B6DDC0-C5A7-4464-B4F8-1F3FD94529FA}" destId="{9123F005-284B-4F10-A465-EEB6C441845E}" srcOrd="0" destOrd="0" presId="urn:microsoft.com/office/officeart/2024/3/layout/hArchList1"/>
    <dgm:cxn modelId="{53B42BA8-62F7-4C21-A49A-FC5BC8B99ADD}" type="presOf" srcId="{F269F2FA-396F-404F-B5D8-CA0323B72A47}" destId="{D2DF338F-1722-4382-B73A-B585B62554FB}" srcOrd="0" destOrd="0" presId="urn:microsoft.com/office/officeart/2024/3/layout/hArchList1"/>
    <dgm:cxn modelId="{7DBFE8AC-1935-47E7-896F-84EEF16F9BB4}" srcId="{B9EDD526-4EAC-4E65-8AB4-C56233110D18}" destId="{F269F2FA-396F-404F-B5D8-CA0323B72A47}" srcOrd="0" destOrd="0" parTransId="{ED0C1D5F-4584-4269-9A90-21CE107CF2D1}" sibTransId="{4A530F5D-F3F4-49E5-9B7D-0F27ECF85383}"/>
    <dgm:cxn modelId="{AC4B26B7-4978-4E9E-B63A-BB1FAFC8A865}" type="presOf" srcId="{6F6C5726-61DC-4ACA-8A78-ADFEB0B45056}" destId="{3C16A870-E708-493B-BECE-5E8DC31CF45F}" srcOrd="0" destOrd="0" presId="urn:microsoft.com/office/officeart/2024/3/layout/hArchList1"/>
    <dgm:cxn modelId="{310321C5-C6D0-49AB-B396-29DD94424CFB}" srcId="{71B6DDC0-C5A7-4464-B4F8-1F3FD94529FA}" destId="{644643A0-41C0-42D9-B0EA-317B11FCFB89}" srcOrd="2" destOrd="0" parTransId="{811BBA4D-456E-40C0-9BAF-6CDA77715CAE}" sibTransId="{7525F1E6-8F23-4D6C-9AAD-178905A9B748}"/>
    <dgm:cxn modelId="{886FA3C9-B95C-4D0F-AB87-8E729C91A973}" srcId="{71B6DDC0-C5A7-4464-B4F8-1F3FD94529FA}" destId="{B9EDD526-4EAC-4E65-8AB4-C56233110D18}" srcOrd="0" destOrd="0" parTransId="{0F87BE68-AE25-412C-A07A-E457A80D5E16}" sibTransId="{6F6C5726-61DC-4ACA-8A78-ADFEB0B45056}"/>
    <dgm:cxn modelId="{A46EFFD4-BBB6-4AC7-82CE-F87C77F41123}" srcId="{71B6DDC0-C5A7-4464-B4F8-1F3FD94529FA}" destId="{AAD2F678-330C-4222-AC3A-A5E5309647DA}" srcOrd="1" destOrd="0" parTransId="{4C608071-23DE-47D9-9A18-5E58AF06124F}" sibTransId="{ED648233-E38F-4E3B-96A5-E32C6718D716}"/>
    <dgm:cxn modelId="{C837A9F9-2431-4574-98A6-F4D6896ED89C}" type="presOf" srcId="{644643A0-41C0-42D9-B0EA-317B11FCFB89}" destId="{BD697F28-8FCD-493D-9E5E-C02F85B9C7FC}" srcOrd="0" destOrd="0" presId="urn:microsoft.com/office/officeart/2024/3/layout/hArchList1"/>
    <dgm:cxn modelId="{42417B54-307E-4698-860F-C520D93EA0D3}" type="presParOf" srcId="{9123F005-284B-4F10-A465-EEB6C441845E}" destId="{4869961A-E2B7-4D33-93BA-544090087747}" srcOrd="0" destOrd="0" presId="urn:microsoft.com/office/officeart/2024/3/layout/hArchList1"/>
    <dgm:cxn modelId="{5528690F-6F8A-4CF8-8AF2-39711FAC038A}" type="presParOf" srcId="{4869961A-E2B7-4D33-93BA-544090087747}" destId="{B1217B27-A8C2-43C9-A0CD-EBC753AA44BE}" srcOrd="0" destOrd="0" presId="urn:microsoft.com/office/officeart/2024/3/layout/hArchList1"/>
    <dgm:cxn modelId="{EB3DBAB6-62CE-4E77-BAA3-34B9A7F309A4}" type="presParOf" srcId="{4869961A-E2B7-4D33-93BA-544090087747}" destId="{D2DF338F-1722-4382-B73A-B585B62554FB}" srcOrd="1" destOrd="0" presId="urn:microsoft.com/office/officeart/2024/3/layout/hArchList1"/>
    <dgm:cxn modelId="{7A7D87C3-316F-4A7B-899E-D913D4AE8663}" type="presParOf" srcId="{9123F005-284B-4F10-A465-EEB6C441845E}" destId="{3C16A870-E708-493B-BECE-5E8DC31CF45F}" srcOrd="1" destOrd="0" presId="urn:microsoft.com/office/officeart/2024/3/layout/hArchList1"/>
    <dgm:cxn modelId="{8F4932E9-E15A-4B11-8EAD-CD633B8DE845}" type="presParOf" srcId="{9123F005-284B-4F10-A465-EEB6C441845E}" destId="{B0114EC0-12BB-4B13-9B2D-2D9F0EF19E34}" srcOrd="2" destOrd="0" presId="urn:microsoft.com/office/officeart/2024/3/layout/hArchList1"/>
    <dgm:cxn modelId="{15263D01-6B8C-4F2F-9FCA-E9346E0D5F1C}" type="presParOf" srcId="{B0114EC0-12BB-4B13-9B2D-2D9F0EF19E34}" destId="{2C81FE4B-C434-428C-8756-2E87A866BE65}" srcOrd="0" destOrd="0" presId="urn:microsoft.com/office/officeart/2024/3/layout/hArchList1"/>
    <dgm:cxn modelId="{A02CC518-7943-457F-AE2A-2A9BBBAE0505}" type="presParOf" srcId="{B0114EC0-12BB-4B13-9B2D-2D9F0EF19E34}" destId="{7C20BCA6-4FB4-439E-B3AE-C7179993E699}" srcOrd="1" destOrd="0" presId="urn:microsoft.com/office/officeart/2024/3/layout/hArchList1"/>
    <dgm:cxn modelId="{38804F70-4259-428F-9DC8-9B798FE4AE71}" type="presParOf" srcId="{9123F005-284B-4F10-A465-EEB6C441845E}" destId="{AC1BD41C-5818-4E90-BDAE-9F05DC085B9B}" srcOrd="3" destOrd="0" presId="urn:microsoft.com/office/officeart/2024/3/layout/hArchList1"/>
    <dgm:cxn modelId="{17C4AB89-0699-4F03-AEEB-1B8519ED7F2E}" type="presParOf" srcId="{9123F005-284B-4F10-A465-EEB6C441845E}" destId="{ACCF5366-B291-47C4-8CAB-427D66EB674F}" srcOrd="4" destOrd="0" presId="urn:microsoft.com/office/officeart/2024/3/layout/hArchList1"/>
    <dgm:cxn modelId="{F6E156F4-4CE1-456C-80E2-F42337C1305E}" type="presParOf" srcId="{ACCF5366-B291-47C4-8CAB-427D66EB674F}" destId="{BD697F28-8FCD-493D-9E5E-C02F85B9C7FC}" srcOrd="0" destOrd="0" presId="urn:microsoft.com/office/officeart/2024/3/layout/hArchList1"/>
    <dgm:cxn modelId="{303A8674-1520-4E8E-9003-6AA6ABA2BA87}" type="presParOf" srcId="{ACCF5366-B291-47C4-8CAB-427D66EB674F}" destId="{7FF5D214-84B9-498C-AEB9-AAED209B12AE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23CAD-82A7-4430-9B89-14929FC1BC26}">
      <dsp:nvSpPr>
        <dsp:cNvPr id="0" name=""/>
        <dsp:cNvSpPr/>
      </dsp:nvSpPr>
      <dsp:spPr>
        <a:xfrm>
          <a:off x="0" y="0"/>
          <a:ext cx="1681599" cy="16815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r="6726" b="-2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AC976E-BE38-4DE1-9505-774059CA1452}">
      <dsp:nvSpPr>
        <dsp:cNvPr id="0" name=""/>
        <dsp:cNvSpPr/>
      </dsp:nvSpPr>
      <dsp:spPr>
        <a:xfrm>
          <a:off x="1861599" y="0"/>
          <a:ext cx="5167674" cy="524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35560" bIns="3556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2800" kern="1200"/>
            <a:t>Impacto da Dieta</a:t>
          </a:r>
        </a:p>
      </dsp:txBody>
      <dsp:txXfrm>
        <a:off x="1861599" y="0"/>
        <a:ext cx="5167674" cy="524205"/>
      </dsp:txXfrm>
    </dsp:sp>
    <dsp:sp modelId="{D62B21D2-CB7B-48F6-88B5-40A33DA14941}">
      <dsp:nvSpPr>
        <dsp:cNvPr id="0" name=""/>
        <dsp:cNvSpPr/>
      </dsp:nvSpPr>
      <dsp:spPr>
        <a:xfrm>
          <a:off x="1861599" y="524205"/>
          <a:ext cx="5167674" cy="115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A dieta pode influenciar a atividade das enzimas do Citocromo P450, alterando a metabolização de medicamentos.</a:t>
          </a:r>
        </a:p>
      </dsp:txBody>
      <dsp:txXfrm>
        <a:off x="1861599" y="524205"/>
        <a:ext cx="5167674" cy="1157394"/>
      </dsp:txXfrm>
    </dsp:sp>
    <dsp:sp modelId="{218185F5-5172-44C3-9130-484BB083CF0D}">
      <dsp:nvSpPr>
        <dsp:cNvPr id="0" name=""/>
        <dsp:cNvSpPr/>
      </dsp:nvSpPr>
      <dsp:spPr>
        <a:xfrm>
          <a:off x="0" y="1816127"/>
          <a:ext cx="1681599" cy="168159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17495" b="-6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06A4EC-95BE-4E73-AB53-E5E21C8207BA}">
      <dsp:nvSpPr>
        <dsp:cNvPr id="0" name=""/>
        <dsp:cNvSpPr/>
      </dsp:nvSpPr>
      <dsp:spPr>
        <a:xfrm>
          <a:off x="1861599" y="1816127"/>
          <a:ext cx="5167674" cy="524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35560" bIns="3556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2800" kern="1200"/>
            <a:t>Efeitos do Tabagismo</a:t>
          </a:r>
        </a:p>
      </dsp:txBody>
      <dsp:txXfrm>
        <a:off x="1861599" y="1816127"/>
        <a:ext cx="5167674" cy="524205"/>
      </dsp:txXfrm>
    </dsp:sp>
    <dsp:sp modelId="{3D51E2C6-C155-45EE-9FE4-46EAF54168B1}">
      <dsp:nvSpPr>
        <dsp:cNvPr id="0" name=""/>
        <dsp:cNvSpPr/>
      </dsp:nvSpPr>
      <dsp:spPr>
        <a:xfrm>
          <a:off x="1861599" y="2340333"/>
          <a:ext cx="5167674" cy="115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O tabagismo pode modificar a atividade do Citocromo P450, potencializando a toxicidade de alguns fármacos.</a:t>
          </a:r>
        </a:p>
      </dsp:txBody>
      <dsp:txXfrm>
        <a:off x="1861599" y="2340333"/>
        <a:ext cx="5167674" cy="1157394"/>
      </dsp:txXfrm>
    </dsp:sp>
    <dsp:sp modelId="{0981B29E-A223-4952-8689-E4D38D0BE432}">
      <dsp:nvSpPr>
        <dsp:cNvPr id="0" name=""/>
        <dsp:cNvSpPr/>
      </dsp:nvSpPr>
      <dsp:spPr>
        <a:xfrm>
          <a:off x="0" y="3632255"/>
          <a:ext cx="1681599" cy="16815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9" r="11569" b="-2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24FE43-36F5-4128-AC5B-9F4B67B01B99}">
      <dsp:nvSpPr>
        <dsp:cNvPr id="0" name=""/>
        <dsp:cNvSpPr/>
      </dsp:nvSpPr>
      <dsp:spPr>
        <a:xfrm>
          <a:off x="1861599" y="3632255"/>
          <a:ext cx="5167674" cy="524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35560" bIns="3556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2800" kern="1200"/>
            <a:t>Consumo de Álcool</a:t>
          </a:r>
        </a:p>
      </dsp:txBody>
      <dsp:txXfrm>
        <a:off x="1861599" y="3632255"/>
        <a:ext cx="5167674" cy="524205"/>
      </dsp:txXfrm>
    </dsp:sp>
    <dsp:sp modelId="{6B364800-4F5F-4D1D-93AE-5ADFB2C864EE}">
      <dsp:nvSpPr>
        <dsp:cNvPr id="0" name=""/>
        <dsp:cNvSpPr/>
      </dsp:nvSpPr>
      <dsp:spPr>
        <a:xfrm>
          <a:off x="1861599" y="4156461"/>
          <a:ext cx="5167674" cy="115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O consumo de álcool altera a metabolização de fármacos, afetando a eficácia e a toxicidade dos tratamentos.</a:t>
          </a:r>
        </a:p>
      </dsp:txBody>
      <dsp:txXfrm>
        <a:off x="1861599" y="4156461"/>
        <a:ext cx="5167674" cy="1157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17B27-A8C2-43C9-A0CD-EBC753AA44BE}">
      <dsp:nvSpPr>
        <dsp:cNvPr id="0" name=""/>
        <dsp:cNvSpPr/>
      </dsp:nvSpPr>
      <dsp:spPr>
        <a:xfrm>
          <a:off x="0" y="0"/>
          <a:ext cx="3238500" cy="60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800" kern="1200"/>
            <a:t>Importância do Citocromo P450</a:t>
          </a:r>
          <a:endParaRPr lang="en-US" sz="1800" kern="1200"/>
        </a:p>
      </dsp:txBody>
      <dsp:txXfrm>
        <a:off x="0" y="0"/>
        <a:ext cx="3238500" cy="600626"/>
      </dsp:txXfrm>
    </dsp:sp>
    <dsp:sp modelId="{D2DF338F-1722-4382-B73A-B585B62554FB}">
      <dsp:nvSpPr>
        <dsp:cNvPr id="0" name=""/>
        <dsp:cNvSpPr/>
      </dsp:nvSpPr>
      <dsp:spPr>
        <a:xfrm>
          <a:off x="0" y="600626"/>
          <a:ext cx="3238500" cy="3089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O Citocromo P450 desempenha um papel crucial no metabolismo de fármacos, afetando a eficácia e segurança das terapias.</a:t>
          </a:r>
          <a:endParaRPr lang="en-US" sz="1400" kern="1200"/>
        </a:p>
      </dsp:txBody>
      <dsp:txXfrm>
        <a:off x="0" y="600626"/>
        <a:ext cx="3238500" cy="3089730"/>
      </dsp:txXfrm>
    </dsp:sp>
    <dsp:sp modelId="{2C81FE4B-C434-428C-8756-2E87A866BE65}">
      <dsp:nvSpPr>
        <dsp:cNvPr id="0" name=""/>
        <dsp:cNvSpPr/>
      </dsp:nvSpPr>
      <dsp:spPr>
        <a:xfrm>
          <a:off x="3562350" y="0"/>
          <a:ext cx="3238500" cy="60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800" kern="1200"/>
            <a:t>Estrutura e Função</a:t>
          </a:r>
          <a:endParaRPr lang="en-US" sz="1800" kern="1200"/>
        </a:p>
      </dsp:txBody>
      <dsp:txXfrm>
        <a:off x="3562350" y="0"/>
        <a:ext cx="3238500" cy="600626"/>
      </dsp:txXfrm>
    </dsp:sp>
    <dsp:sp modelId="{7C20BCA6-4FB4-439E-B3AE-C7179993E699}">
      <dsp:nvSpPr>
        <dsp:cNvPr id="0" name=""/>
        <dsp:cNvSpPr/>
      </dsp:nvSpPr>
      <dsp:spPr>
        <a:xfrm>
          <a:off x="3562350" y="600626"/>
          <a:ext cx="3238500" cy="3089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Compreender a estrutura e a função do Citocromo P450 é essencial para melhorar a prática clínica e o desenvolvimento de medicamentos.</a:t>
          </a:r>
          <a:endParaRPr lang="en-US" sz="1400" kern="1200"/>
        </a:p>
      </dsp:txBody>
      <dsp:txXfrm>
        <a:off x="3562350" y="600626"/>
        <a:ext cx="3238500" cy="3089730"/>
      </dsp:txXfrm>
    </dsp:sp>
    <dsp:sp modelId="{BD697F28-8FCD-493D-9E5E-C02F85B9C7FC}">
      <dsp:nvSpPr>
        <dsp:cNvPr id="0" name=""/>
        <dsp:cNvSpPr/>
      </dsp:nvSpPr>
      <dsp:spPr>
        <a:xfrm>
          <a:off x="7124700" y="0"/>
          <a:ext cx="3238500" cy="60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800" kern="1200"/>
            <a:t>Fatores Influenciadores</a:t>
          </a:r>
          <a:endParaRPr lang="en-US" sz="1800" kern="1200"/>
        </a:p>
      </dsp:txBody>
      <dsp:txXfrm>
        <a:off x="7124700" y="0"/>
        <a:ext cx="3238500" cy="600626"/>
      </dsp:txXfrm>
    </dsp:sp>
    <dsp:sp modelId="{7FF5D214-84B9-498C-AEB9-AAED209B12AE}">
      <dsp:nvSpPr>
        <dsp:cNvPr id="0" name=""/>
        <dsp:cNvSpPr/>
      </dsp:nvSpPr>
      <dsp:spPr>
        <a:xfrm>
          <a:off x="7124700" y="600626"/>
          <a:ext cx="3238500" cy="3089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Fatores como genética, dieta e interações medicamentosas podem afetar a atividade do Citocromo P450 e impactar os tratamentos.</a:t>
          </a:r>
          <a:endParaRPr lang="en-US" sz="1400" kern="1200"/>
        </a:p>
      </dsp:txBody>
      <dsp:txXfrm>
        <a:off x="7124700" y="600626"/>
        <a:ext cx="3238500" cy="3089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00DCF-FEA6-4AAD-A0C1-11B3C70EB01A}" type="datetimeFigureOut">
              <a:rPr lang="pt-BR" smtClean="0"/>
              <a:t>23/02/2025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54AC1-2B39-495A-A6D9-E6A1C59BA0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17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conteúdos gerados pela IA podem estar incorretos.
---
O Citocromo P450 é um grupo de enzimas essenciais para o metabolismo de diversas substâncias no organismo. Neste trabalho, abordaremos a estrutura, função e a relevância clínica dessas enzimas na farmacologia e na biotransformação de fármacos.
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513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sítio ativo do Citocromo P450 é onde ocorre a interação com os substratos. A oxidação resultante é uma etapa crítica no metabolismo, facilitando a transformação de substâncias bioativas em metabólitos.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32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mecanismo de ação do Citocromo P450 envolve a ligação do substrato ao sítio ativo, seguido pela redução do ferro no grupo heme e a ligação do oxigênio, resultando na oxidação do substrato. Este processo é essencial para a função metabólica das enzimas.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96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ligação do substrato ao sítio ativo é a primeira etapa crucial no mecanismo de ação do Citocromo P450. Essa interação determina a especificidade da enzima para diferentes substratos.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184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redução do ferro no grupo heme é uma etapa vital que permite a ativação do oxigênio. Essa reação é fundamental para a oxidação subsequente do substrato ligado.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298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Após a redução do ferro, o oxigênio se liga e é ativado, conduzindo à oxidação do substrato. Este processo resulta na transformação química que é essencial para o metabolismo.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203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Citocromo P450 é dividido em várias famílias e isoformas, sendo as mais importantes as famílias CYP1, CYP2 e CYP3. Cada uma delas tem isoformas específicas que desempenham papéis distintos no metabolismo de fármacos.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86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famílias CYP1, CYP2 e CYP3 incluem algumas das isoformas mais relevantes para a metabolização de fármacos. Cada família contém várias isoformas que têm especificidades e funções diferentes.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427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Isoformas como CYP3A4 e CYP2D6 são cruciais na metabolização de uma ampla gama de medicamentos. A compreensão de sua função é essencial para o desenvolvimento de terapias eficazes e seguras.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08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polimorfismos genéticos nas enzimas do Citocromo P450 podem afetar a metabolização de fármacos, levando a variações na resposta dos pacientes ao tratamento. Esses fatores devem ser considerados na prática clínica.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506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enzimas do Citocromo P450 desempenham um papel vital na fase I do metabolismo de fármacos, que inclui reações de oxidação, redução e hidrólise. Essas reações transformam os fármacos em metabólitos mais polares.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66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Discutiremos o que é o Citocromo P450, sua estrutura e o mecanismo de ação. Em seguida, analisaremos as diferentes famílias e isoformas, seu papel no metabolismo de fármacos, e fatores que influenciam sua atividade. Por fim, abordaremos interações medicamentosas e suas implicações clínicas.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563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Na fase I do metabolismo, as reações de oxidação, redução e hidrólise são fundamentais para a conversão de substâncias lipofílicas em compostos mais hidrofílicos, facilitando sua excreção.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2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metabolização pelos citocromos P450 resulta em produtos mais polares, que são mais facilmente eliminados do organismo, contribuindo para a desintoxicação.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508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enzimas do Citocromo P450 podem ativar pró-fármacos, convertendo-os em formas ativas, ou inativar fármacos, diminuindo sua eficácia. Essa dualidade é crucial na farmacologia.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376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Vários fatores podem influenciar a atividade das enzimas do Citocromo P450, incluindo fatores genéticos, indutores e inibidores enzimáticos e fatores ambientais, como dieta e consumo de substâncias.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843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polimorfismos genéticos podem resultar em variabilidade na atividade das enzimas do Citocromo P450 entre indivíduos, afetando a metabolização de fármacos e a resposta ao tratamento.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920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Indutores como a rifampicina podem aumentar a atividade do Citocromo P450, enquanto inibidores como o cetoconazol podem reduzi-la. Essas interações têm implicações significativas na terapia medicamentosa.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15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Factores ambientais como a dieta, o tabagismo e o consumo de álcool podem modificar a atividade das enzimas do Citocromo P450, afetando a metabolização de fármacos e a toxicidade.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842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Interações medicamentosas envolvendo o Citocromo P450 podem levar a consequências clínicas significativas. Vamos discutir alguns exemplos notáveis e suas implicações na prática clínica.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535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cetoconazol é um inibidor potente do CYP3A4, resultando em aumentações nas concentrações de outros fármacos metabolizados por esta isoforma. Isso pode levar a reações adversas graves.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426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rifampicina é um indutor do CYP3A4, potencializando a metabolização de outros fármacos. Essa indução pode resultar em diminuições significativas na eficácia desses medicamentos.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01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Citocromo P450 é uma família de enzimas hepáticas que desempenha um papel crucial no metabolismo de substâncias xenobióticas e endógenas. Elas estão localizadas em vários tecidos, principalmente no fígado, e são fundamentais para a biotransformação de compostos químicos.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598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interações medicamentosas são comuns e podem ter consequências clínicas sérias. Exemplos incluem a interação entre anticoagulantes e inibidores do Citocromo P450, que podem afetar a eficácia do tratamento.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374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Citocromo P450 é fundamental para o metabolismo de fármacos e outras substâncias no organismo. Compreender sua estrutura, função e fatores que influenciam sua atividade é crucial para a prática clínica e o desenvolvimento de terapias personalizadas.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93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Essas enzimas são chamadas de 'citocromo P450' devido à sua capacidade de absorver luz a 450 nm quando ligadas ao monóxido de carbono. Elas são vitais para a metabolização de medicamentos e toxinas, contribuindo para a detoxificação do organismo.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84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Embora o fígado seja o principal local onde o Citocromo P450 é encontrado, essas enzimas também estão presentes em outros tecidos como o intestino, pulmões e pele, desempenhando papéis importantes em processos metabólicos específicos.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44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enzimas do Citocromo P450 são responsáveis pela oxidação de substâncias, facilitando a conversão de compostos lipofílicos em formas mais hidrofílicas, o que é crucial para a excreção dos mesmos pelo organismo.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99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estrutura do Citocromo P450 é composta por proteínas de membrana que estão associadas ao retículo endoplasmático. Sua estrutura única permite a ligação ao oxigênio molecular, fundamental para suas reações químicas.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61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enzimas do Citocromo P450 são localizadas nas membranas do retículo endoplasmático, onde interagem com outras proteínas e substratos, desempenhando um papel vital na metabolização de fármacos.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57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grupo heme é um componente central da estrutura do Citocromo P450, permitindo a ligação ao oxigênio e a realização de reações de oxidação necessárias para o metabolismo de substratos, incluindo fármacos.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C0294-8CC4-418C-B6AB-D9194F0BA17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5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0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8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71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4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9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4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As fórmulas químicas são escritas em papel">
            <a:extLst>
              <a:ext uri="{FF2B5EF4-FFF2-40B4-BE49-F238E27FC236}">
                <a16:creationId xmlns:a16="http://schemas.microsoft.com/office/drawing/2014/main" id="{C655B846-790C-42BE-8B59-0CB15F9C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r="9091" b="9093"/>
          <a:stretch/>
        </p:blipFill>
        <p:spPr>
          <a:xfrm>
            <a:off x="20" y="152"/>
            <a:ext cx="12191980" cy="685784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6E34B8-7DDF-129A-297F-CA96826B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985233"/>
            <a:ext cx="5758628" cy="335585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5600">
                <a:solidFill>
                  <a:srgbClr val="FFFFFF"/>
                </a:solidFill>
              </a:rPr>
              <a:t>Citocromo P450: Estrutura, Função e Importância Clínica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BCBB5C-2D65-142B-2A01-B2163C9A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251621"/>
            <a:ext cx="4439920" cy="1104721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pt-BR">
                <a:solidFill>
                  <a:srgbClr val="FFFFFF"/>
                </a:solidFill>
              </a:rPr>
              <a:t>Essenciais para o metabolismo e farmacologia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95436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262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2" name="Straight Connector 5135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43" name="Rectangle 5137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he relationships between cytochromes P450 and H2O2: Production ...">
            <a:extLst>
              <a:ext uri="{FF2B5EF4-FFF2-40B4-BE49-F238E27FC236}">
                <a16:creationId xmlns:a16="http://schemas.microsoft.com/office/drawing/2014/main" id="{D8ABF1F1-A8CF-94AA-1661-401EE9E7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11557" b="-2"/>
          <a:stretch/>
        </p:blipFill>
        <p:spPr bwMode="auto">
          <a:xfrm>
            <a:off x="-1" y="914399"/>
            <a:ext cx="6657255" cy="535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44" name="Straight Connector 5139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55CE102-C0B5-F5FD-A90A-08F922F7C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4" y="914400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Sítio ativo e reações de oxidação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90578B-178A-AED1-EDE6-D4CA1FD5CEE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269904" y="2176036"/>
            <a:ext cx="4789823" cy="468196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Interação com Substratos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b="1" dirty="0"/>
              <a:t>O sítio ativo do Citocromo P450 é crucial para a interação com substratos, iniciando o processo de oxidação.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Processo de Oxidação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b="1" dirty="0"/>
              <a:t>A oxidação realizada pelo Citocromo P450 é uma etapa essencial no metabolismo de substâncias bioativas.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Transformação em Metabólitos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b="1" dirty="0"/>
              <a:t>A oxidação transforma substâncias bioativas em metabólitos, facilitando sua excreção e eliminação do organismo.</a:t>
            </a:r>
          </a:p>
        </p:txBody>
      </p:sp>
    </p:spTree>
    <p:extLst>
      <p:ext uri="{BB962C8B-B14F-4D97-AF65-F5344CB8AC3E}">
        <p14:creationId xmlns:p14="http://schemas.microsoft.com/office/powerpoint/2010/main" val="94610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ídeo 12" descr="Engrenagens em movimento">
            <a:extLst>
              <a:ext uri="{FF2B5EF4-FFF2-40B4-BE49-F238E27FC236}">
                <a16:creationId xmlns:a16="http://schemas.microsoft.com/office/drawing/2014/main" id="{B820CAF4-8377-B9D3-F08D-16CF5507A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-1" b="28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62DF0B-9560-12A0-37ED-9E67EFAFA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914400"/>
            <a:ext cx="4892948" cy="3427867"/>
          </a:xfrm>
        </p:spPr>
        <p:txBody>
          <a:bodyPr anchor="t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Mecanismo de Ação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20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914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9BBA96D-760C-44C0-B94F-3FDC8357B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 modelo de uma fita de DNA com nucleotídeos representados como uma nuvem e o sólido da espinha dorsal. Isolado em preto.">
            <a:extLst>
              <a:ext uri="{FF2B5EF4-FFF2-40B4-BE49-F238E27FC236}">
                <a16:creationId xmlns:a16="http://schemas.microsoft.com/office/drawing/2014/main" id="{0C3960EB-7D3F-4B20-B40A-601EDA40B0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9085" b="159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AA5F1BF-F733-47EA-A79A-01F3AD5A7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0600" y="1071435"/>
            <a:ext cx="10208830" cy="4719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135B6B-609D-82EF-C20A-C35CED75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863" y="1584797"/>
            <a:ext cx="3305701" cy="3584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Ligação do substrato ao sítio ativo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9DE345-5BCC-A580-DCE2-EEAB7FD6CDCC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337314" y="1641371"/>
            <a:ext cx="5214006" cy="3532869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2400" b="1"/>
              <a:t>Importância da Ligação</a:t>
            </a:r>
          </a:p>
          <a:p>
            <a:pPr marL="0" lvl="1" indent="0">
              <a:buNone/>
            </a:pPr>
            <a:r>
              <a:rPr lang="pt-BR" sz="2000"/>
              <a:t>A ligação do substrato ao sítio ativo é essencial para o funcionamento do Citocromo P450, iniciando sua ação catalítica.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400" b="1"/>
              <a:t>Especificidade Enzimática</a:t>
            </a:r>
          </a:p>
          <a:p>
            <a:pPr marL="0" lvl="1" indent="0">
              <a:buNone/>
            </a:pPr>
            <a:r>
              <a:rPr lang="pt-BR" sz="2000"/>
              <a:t>Essa interação determina a especificidade da enzima para substratos distintos, influenciando sua atividade e função.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2938D1-813E-4650-AAB9-E09257454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83456" y="5765296"/>
            <a:ext cx="102159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3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Molécula de cloroquina renderizada em 3D. Símbolos de cores - turquesa = carbono, azul = nitrogênio, branco = hidrogênio, verde = cloro">
            <a:extLst>
              <a:ext uri="{FF2B5EF4-FFF2-40B4-BE49-F238E27FC236}">
                <a16:creationId xmlns:a16="http://schemas.microsoft.com/office/drawing/2014/main" id="{2420FB29-D9C5-45C3-A3C4-653958A624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6994" r="2" b="2"/>
          <a:stretch/>
        </p:blipFill>
        <p:spPr>
          <a:xfrm>
            <a:off x="-1" y="914399"/>
            <a:ext cx="6657255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74B545D-0C72-8C0D-D86F-0F54C620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4" y="914400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Redução do ferro no grupo heme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6F47EB-60A8-0598-06A1-21E5579149E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918386" y="2176036"/>
            <a:ext cx="5273614" cy="4121887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2400" b="1" dirty="0"/>
              <a:t>Importância da Redução do Ferro</a:t>
            </a:r>
          </a:p>
          <a:p>
            <a:pPr marL="0" lvl="1" indent="0">
              <a:buNone/>
            </a:pPr>
            <a:r>
              <a:rPr lang="pt-BR" sz="2400" dirty="0"/>
              <a:t>A redução do ferro no grupo heme é crucial para a ativação do oxigênio, permitindo reações bioquímicas essenciais.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400" b="1" dirty="0"/>
              <a:t>Oxidação do Substrato</a:t>
            </a:r>
          </a:p>
          <a:p>
            <a:pPr marL="0" lvl="1" indent="0">
              <a:buNone/>
            </a:pPr>
            <a:r>
              <a:rPr lang="pt-BR" sz="2400" dirty="0"/>
              <a:t>Após a ativação do oxigênio, ocorre a oxidação do substrato ligado, essencial para processos biológicos.</a:t>
            </a:r>
          </a:p>
        </p:txBody>
      </p:sp>
    </p:spTree>
    <p:extLst>
      <p:ext uri="{BB962C8B-B14F-4D97-AF65-F5344CB8AC3E}">
        <p14:creationId xmlns:p14="http://schemas.microsoft.com/office/powerpoint/2010/main" val="1777922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025DBA-8780-9CA0-2826-FF6E3BD1A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774468" y="6271515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80B0C8E-8326-3573-028A-4CE1080B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400"/>
            <a:ext cx="6291472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 err="1"/>
              <a:t>Ligação</a:t>
            </a:r>
            <a:r>
              <a:rPr lang="en-US" sz="3400" dirty="0"/>
              <a:t> do </a:t>
            </a:r>
            <a:r>
              <a:rPr lang="en-US" sz="3400" dirty="0" err="1"/>
              <a:t>oxigênio</a:t>
            </a:r>
            <a:r>
              <a:rPr lang="en-US" sz="3400" dirty="0"/>
              <a:t> e </a:t>
            </a:r>
            <a:r>
              <a:rPr lang="en-US" sz="3400" dirty="0" err="1"/>
              <a:t>oxidação</a:t>
            </a:r>
            <a:r>
              <a:rPr lang="en-US" sz="3400" dirty="0"/>
              <a:t> do </a:t>
            </a:r>
            <a:r>
              <a:rPr lang="en-US" sz="3400" dirty="0" err="1"/>
              <a:t>substrato</a:t>
            </a:r>
            <a:endParaRPr lang="en-US" sz="34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7B4917-0BFB-AEB1-9493-67A950915CC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07034" y="2176036"/>
            <a:ext cx="6724518" cy="412394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2500"/>
              </a:spcBef>
              <a:buNone/>
            </a:pPr>
            <a:r>
              <a:rPr lang="pt-BR" b="1" dirty="0"/>
              <a:t>Redução do Ferro</a:t>
            </a:r>
          </a:p>
          <a:p>
            <a:pPr marL="0" lvl="1" indent="0" algn="just">
              <a:buNone/>
            </a:pPr>
            <a:r>
              <a:rPr lang="pt-BR" sz="2000" dirty="0"/>
              <a:t>A redução do ferro é um passo inicial crucial que permite a ativação do oxigênio para reações químicas.</a:t>
            </a:r>
          </a:p>
          <a:p>
            <a:pPr marL="0" indent="0" algn="just">
              <a:spcBef>
                <a:spcPts val="2500"/>
              </a:spcBef>
              <a:buNone/>
            </a:pPr>
            <a:r>
              <a:rPr lang="pt-BR" b="1" dirty="0"/>
              <a:t>Ativação do Oxigênio</a:t>
            </a:r>
          </a:p>
          <a:p>
            <a:pPr marL="0" lvl="1" indent="0" algn="just">
              <a:buNone/>
            </a:pPr>
            <a:r>
              <a:rPr lang="pt-BR" sz="2000" dirty="0"/>
              <a:t>Após a redução, o oxigênio se liga e se ativa, preparando-se para o processo de oxidação do substrato.</a:t>
            </a:r>
          </a:p>
          <a:p>
            <a:pPr marL="0" indent="0" algn="just">
              <a:spcBef>
                <a:spcPts val="2500"/>
              </a:spcBef>
              <a:buNone/>
            </a:pPr>
            <a:r>
              <a:rPr lang="pt-BR" b="1" dirty="0"/>
              <a:t>Oxidação do Substrato</a:t>
            </a:r>
          </a:p>
          <a:p>
            <a:pPr marL="0" lvl="1" indent="0" algn="just">
              <a:buNone/>
            </a:pPr>
            <a:r>
              <a:rPr lang="pt-BR" sz="2000" dirty="0"/>
              <a:t>A oxidação do substrato é um processo crucial que resulta em transformações químicas essenciais para o metabolismo.</a:t>
            </a:r>
          </a:p>
        </p:txBody>
      </p:sp>
      <p:pic>
        <p:nvPicPr>
          <p:cNvPr id="3" name="Picture 2" descr="The relationships between cytochromes P450 and H2O2: Production ...">
            <a:extLst>
              <a:ext uri="{FF2B5EF4-FFF2-40B4-BE49-F238E27FC236}">
                <a16:creationId xmlns:a16="http://schemas.microsoft.com/office/drawing/2014/main" id="{5E19F24A-6262-7652-DE6E-46D3DAB5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11557" b="-2"/>
          <a:stretch/>
        </p:blipFill>
        <p:spPr bwMode="auto">
          <a:xfrm>
            <a:off x="7132065" y="2011679"/>
            <a:ext cx="4852901" cy="39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53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E2D0D7-C948-47A8-836B-8D68047BD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6564" y="1249217"/>
            <a:ext cx="8298873" cy="2258284"/>
          </a:xfrm>
        </p:spPr>
        <p:txBody>
          <a:bodyPr anchor="b">
            <a:normAutofit/>
          </a:bodyPr>
          <a:lstStyle/>
          <a:p>
            <a:pPr algn="ctr"/>
            <a:r>
              <a:rPr lang="pt-BR" sz="6600"/>
              <a:t>Famílias e Isoformas do Citocromo P450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10C1D6-7EDE-467F-89EA-E0244EB62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0240" y="4290504"/>
            <a:ext cx="7315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907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1" name="Straight Connector 6150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hylogenetic relationship of the different CYP clans. Five CYP genomes ...">
            <a:extLst>
              <a:ext uri="{FF2B5EF4-FFF2-40B4-BE49-F238E27FC236}">
                <a16:creationId xmlns:a16="http://schemas.microsoft.com/office/drawing/2014/main" id="{C7A10D7E-C03F-EFB5-B4D5-72EC162A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0" r="-1" b="13018"/>
          <a:stretch/>
        </p:blipFill>
        <p:spPr bwMode="auto">
          <a:xfrm>
            <a:off x="20" y="10"/>
            <a:ext cx="485787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73D1A647-9CF1-9259-44D5-EA906C1E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21" y="1371600"/>
            <a:ext cx="6034187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Principais famílias: CYP1, CYP2, CYP3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C605FB-6EE9-2EB2-2A14-633E83622DF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30107" y="2551063"/>
            <a:ext cx="8281358" cy="422475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b="1" dirty="0" err="1"/>
              <a:t>Familia</a:t>
            </a:r>
            <a:r>
              <a:rPr lang="pt-BR" b="1" dirty="0"/>
              <a:t> CYP1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A família CYP1 inclui isoformas que desempenham papéis cruciais na metabolização de fármacos e compostos ambientais.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b="1" dirty="0" err="1"/>
              <a:t>Familia</a:t>
            </a:r>
            <a:r>
              <a:rPr lang="pt-BR" b="1" dirty="0"/>
              <a:t> CYP2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A família CYP2 é conhecida por sua variedade de isoformas, cada uma com funções específicas na metabolização de medicamentos.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b="1" dirty="0" err="1"/>
              <a:t>Familia</a:t>
            </a:r>
            <a:r>
              <a:rPr lang="pt-BR" b="1" dirty="0"/>
              <a:t> CYP3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A família CYP3 contém algumas das isoformas mais abundantes, altamente relevantes para a metabolização de fármacos na saúde humana.</a:t>
            </a:r>
          </a:p>
        </p:txBody>
      </p:sp>
    </p:spTree>
    <p:extLst>
      <p:ext uri="{BB962C8B-B14F-4D97-AF65-F5344CB8AC3E}">
        <p14:creationId xmlns:p14="http://schemas.microsoft.com/office/powerpoint/2010/main" val="1419542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Abundância de ícones médicos em figuras geométricas">
            <a:extLst>
              <a:ext uri="{FF2B5EF4-FFF2-40B4-BE49-F238E27FC236}">
                <a16:creationId xmlns:a16="http://schemas.microsoft.com/office/drawing/2014/main" id="{6FF1A8C1-77FF-4BC0-8D96-EE0C300278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2806" r="6986"/>
          <a:stretch/>
        </p:blipFill>
        <p:spPr>
          <a:xfrm>
            <a:off x="-1" y="914399"/>
            <a:ext cx="6657255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CADF3751-A954-7BD2-2A4F-99027A53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4" y="914400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Isoformas médicas relevância: CYP3A4, CYP2D6, CYP2C9, CYP2C19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B43F42-155A-8665-FD3B-85320A03D679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269905" y="2176036"/>
            <a:ext cx="4261104" cy="4121887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Importância das Isoformas</a:t>
            </a:r>
          </a:p>
          <a:p>
            <a:pPr marL="0" lvl="1" indent="0">
              <a:buNone/>
            </a:pPr>
            <a:r>
              <a:rPr lang="pt-BR" sz="2000" dirty="0"/>
              <a:t>Isoformas como CYP3A4 e CYP2D6 têm um papel crucial na metabolização de medicamentos, afetando sua eficácia e segurança.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Desenvolvimento de Terapias</a:t>
            </a:r>
          </a:p>
          <a:p>
            <a:pPr marL="0" lvl="1" indent="0">
              <a:buNone/>
            </a:pPr>
            <a:r>
              <a:rPr lang="pt-BR" sz="2000" dirty="0"/>
              <a:t>A compreensão das funções dessas isoformas é fundamental para o desenvolvimento de terapias eficazes e personalizadas.</a:t>
            </a:r>
          </a:p>
        </p:txBody>
      </p:sp>
    </p:spTree>
    <p:extLst>
      <p:ext uri="{BB962C8B-B14F-4D97-AF65-F5344CB8AC3E}">
        <p14:creationId xmlns:p14="http://schemas.microsoft.com/office/powerpoint/2010/main" val="3294190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Geneticamente modificado ">
            <a:extLst>
              <a:ext uri="{FF2B5EF4-FFF2-40B4-BE49-F238E27FC236}">
                <a16:creationId xmlns:a16="http://schemas.microsoft.com/office/drawing/2014/main" id="{F8B9A896-E9CB-428A-912D-69058A8FEB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8220" r="42075" b="1"/>
          <a:stretch/>
        </p:blipFill>
        <p:spPr>
          <a:xfrm>
            <a:off x="20" y="914399"/>
            <a:ext cx="4416532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CDA48E03-C3B0-0D51-7913-39F12541E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914400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Polimorfismos</a:t>
            </a:r>
            <a:r>
              <a:rPr lang="en-US" dirty="0"/>
              <a:t> </a:t>
            </a:r>
            <a:r>
              <a:rPr lang="en-US" dirty="0" err="1"/>
              <a:t>genéticos</a:t>
            </a:r>
            <a:endParaRPr lang="en-US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AEA949-4A1A-5EEE-A404-F8376A29A2CA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029200" y="1779219"/>
            <a:ext cx="6501810" cy="4121885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Impacto dos Polimorfismos</a:t>
            </a:r>
          </a:p>
          <a:p>
            <a:pPr marL="0" lvl="1" indent="0">
              <a:buNone/>
            </a:pPr>
            <a:r>
              <a:rPr lang="pt-BR" dirty="0"/>
              <a:t>Os polimorfismos genéticos podem alterar a eficácia e a segurança de medicamentos, impactando diretamente na resposta do paciente ao tratamento.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Citocromo P450</a:t>
            </a:r>
          </a:p>
          <a:p>
            <a:pPr marL="0" lvl="1" indent="0">
              <a:buNone/>
            </a:pPr>
            <a:r>
              <a:rPr lang="pt-BR" dirty="0"/>
              <a:t>As enzimas do Citocromo P450 desempenham um papel essencial na metabolização de fármacos e sua variação genética é crucial na medicina personalizada.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Considerações Clínicas</a:t>
            </a:r>
          </a:p>
          <a:p>
            <a:pPr marL="0" lvl="1" indent="0">
              <a:buNone/>
            </a:pPr>
            <a:r>
              <a:rPr lang="pt-BR" dirty="0"/>
              <a:t>É fundamental que os médicos considerem os polimorfismos genéticos ao prescrever tratamentos, visando uma abordagem personalizada e eficaz.</a:t>
            </a:r>
          </a:p>
        </p:txBody>
      </p:sp>
    </p:spTree>
    <p:extLst>
      <p:ext uri="{BB962C8B-B14F-4D97-AF65-F5344CB8AC3E}">
        <p14:creationId xmlns:p14="http://schemas.microsoft.com/office/powerpoint/2010/main" val="1029948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71ACB1-B4E3-575C-BB03-A0251D12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19" y="1115844"/>
            <a:ext cx="7680960" cy="4631911"/>
          </a:xfrm>
        </p:spPr>
        <p:txBody>
          <a:bodyPr anchor="b">
            <a:normAutofit/>
          </a:bodyPr>
          <a:lstStyle/>
          <a:p>
            <a:r>
              <a:rPr lang="pt-BR" sz="6500"/>
              <a:t>Papel no Metabolismo de Fármacos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0BBAA-A5EC-5D5D-32E6-9F7EA604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131" y="6268313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87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 modelo de bola e bastão de piretrina. Um inseticida muito comum extraído de plantas de crisântemo. Isolado no branco.">
            <a:extLst>
              <a:ext uri="{FF2B5EF4-FFF2-40B4-BE49-F238E27FC236}">
                <a16:creationId xmlns:a16="http://schemas.microsoft.com/office/drawing/2014/main" id="{36081A38-B3CB-485C-AAED-DFCB38EE51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992" r="5743"/>
          <a:stretch/>
        </p:blipFill>
        <p:spPr>
          <a:xfrm>
            <a:off x="-1" y="914399"/>
            <a:ext cx="6657255" cy="535352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7950C379-05C4-54F0-A89F-43D2A0EA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4" y="914400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Tópicos</a:t>
            </a:r>
            <a:r>
              <a:rPr lang="en-US" sz="3600" dirty="0"/>
              <a:t> a </a:t>
            </a:r>
            <a:r>
              <a:rPr lang="en-US" sz="3600"/>
              <a:t>serem</a:t>
            </a:r>
            <a:r>
              <a:rPr lang="en-US" sz="3600" dirty="0"/>
              <a:t> </a:t>
            </a:r>
            <a:r>
              <a:rPr lang="en-US" sz="3600"/>
              <a:t>abordados</a:t>
            </a:r>
            <a:endParaRPr lang="en-US" sz="36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D0466F-84EC-4B0B-6771-32804B1B7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9905" y="2176036"/>
            <a:ext cx="4261104" cy="41218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900"/>
              <a:t>O que é o Citocromo P450?</a:t>
            </a:r>
          </a:p>
          <a:p>
            <a:pPr>
              <a:lnSpc>
                <a:spcPct val="110000"/>
              </a:lnSpc>
            </a:pPr>
            <a:r>
              <a:rPr lang="en-US" sz="1900"/>
              <a:t>Estrutura do Citocromo P450</a:t>
            </a:r>
          </a:p>
          <a:p>
            <a:pPr>
              <a:lnSpc>
                <a:spcPct val="110000"/>
              </a:lnSpc>
            </a:pPr>
            <a:r>
              <a:rPr lang="en-US" sz="1900"/>
              <a:t>Mecanismo de Ação</a:t>
            </a:r>
          </a:p>
          <a:p>
            <a:pPr>
              <a:lnSpc>
                <a:spcPct val="110000"/>
              </a:lnSpc>
            </a:pPr>
            <a:r>
              <a:rPr lang="en-US" sz="1900"/>
              <a:t>Famílias e Isoformas do Citocromo P450</a:t>
            </a:r>
          </a:p>
          <a:p>
            <a:pPr>
              <a:lnSpc>
                <a:spcPct val="110000"/>
              </a:lnSpc>
            </a:pPr>
            <a:r>
              <a:rPr lang="en-US" sz="1900"/>
              <a:t>Papel no Metabolismo de Fármacos</a:t>
            </a:r>
          </a:p>
          <a:p>
            <a:pPr>
              <a:lnSpc>
                <a:spcPct val="110000"/>
              </a:lnSpc>
            </a:pPr>
            <a:r>
              <a:rPr lang="en-US" sz="1900"/>
              <a:t>Fatores que Influenciam a Atividade do Citocromo P450</a:t>
            </a:r>
          </a:p>
          <a:p>
            <a:pPr>
              <a:lnSpc>
                <a:spcPct val="110000"/>
              </a:lnSpc>
            </a:pPr>
            <a:r>
              <a:rPr lang="en-US" sz="1900"/>
              <a:t>Interações Medicamentosas e Implicações Clínicas</a:t>
            </a:r>
          </a:p>
        </p:txBody>
      </p:sp>
    </p:spTree>
    <p:extLst>
      <p:ext uri="{BB962C8B-B14F-4D97-AF65-F5344CB8AC3E}">
        <p14:creationId xmlns:p14="http://schemas.microsoft.com/office/powerpoint/2010/main" val="368607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FC4DF108-DFAD-D968-8AA4-BEFAED7B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20771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Fase I do </a:t>
            </a:r>
            <a:r>
              <a:rPr lang="en-US" sz="3400" dirty="0" err="1"/>
              <a:t>metabolismo</a:t>
            </a:r>
            <a:r>
              <a:rPr lang="en-US" sz="3400" dirty="0"/>
              <a:t>: </a:t>
            </a:r>
            <a:r>
              <a:rPr lang="en-US" sz="3400" dirty="0" err="1"/>
              <a:t>oxidação</a:t>
            </a:r>
            <a:r>
              <a:rPr lang="en-US" sz="3400" dirty="0"/>
              <a:t>, </a:t>
            </a:r>
            <a:r>
              <a:rPr lang="en-US" sz="3400" dirty="0" err="1"/>
              <a:t>redução</a:t>
            </a:r>
            <a:r>
              <a:rPr lang="en-US" sz="3400" dirty="0"/>
              <a:t>, </a:t>
            </a:r>
            <a:r>
              <a:rPr lang="en-US" sz="3400" dirty="0" err="1"/>
              <a:t>hidrólise</a:t>
            </a:r>
            <a:endParaRPr lang="en-US" sz="34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2CEC86-1E5C-68FC-6FFB-A0233C483DD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48574" y="1576694"/>
            <a:ext cx="11404120" cy="4121885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2400" b="1" dirty="0"/>
              <a:t>Reações de Oxidação</a:t>
            </a:r>
          </a:p>
          <a:p>
            <a:pPr marL="0" lvl="1" indent="0">
              <a:buNone/>
            </a:pPr>
            <a:r>
              <a:rPr lang="pt-BR" sz="2400" dirty="0"/>
              <a:t>As reações de oxidação são essenciais para transformar substâncias lipofílicas em formas mais reativas e excretáveis.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400" b="1" dirty="0"/>
              <a:t>Reações de Redução</a:t>
            </a:r>
          </a:p>
          <a:p>
            <a:pPr marL="0" lvl="1" indent="0">
              <a:buNone/>
            </a:pPr>
            <a:r>
              <a:rPr lang="pt-BR" sz="2400" dirty="0"/>
              <a:t>As reações de redução ajudam a converter metabólitos, tornando-os mais solúveis em água e facilitando sua excreção.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400" b="1" dirty="0"/>
              <a:t>Hidrólise</a:t>
            </a:r>
          </a:p>
          <a:p>
            <a:pPr marL="0" lvl="1" indent="0">
              <a:buNone/>
            </a:pPr>
            <a:r>
              <a:rPr lang="pt-BR" sz="2400" dirty="0"/>
              <a:t>A hidrólise é um processo crucial que quebra ligações químicas, tornando as substâncias mais acessíveis para excreção.</a:t>
            </a:r>
          </a:p>
        </p:txBody>
      </p:sp>
    </p:spTree>
    <p:extLst>
      <p:ext uri="{BB962C8B-B14F-4D97-AF65-F5344CB8AC3E}">
        <p14:creationId xmlns:p14="http://schemas.microsoft.com/office/powerpoint/2010/main" val="25548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Mulher em pé cercada por friut voador e vegetais.">
            <a:extLst>
              <a:ext uri="{FF2B5EF4-FFF2-40B4-BE49-F238E27FC236}">
                <a16:creationId xmlns:a16="http://schemas.microsoft.com/office/drawing/2014/main" id="{4B9CB82C-849A-416B-8376-2FA37F7098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4647" r="19356" b="1"/>
          <a:stretch/>
        </p:blipFill>
        <p:spPr>
          <a:xfrm>
            <a:off x="20" y="914399"/>
            <a:ext cx="4416532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6DAD748A-BD6A-3DCA-B96D-50C25BA5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914400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Transformação de fármacos em metabólitos mais polares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4E851F-CD40-7425-14CB-A3F94B31B9A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623757" y="1917241"/>
            <a:ext cx="7366959" cy="4121885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Papel dos Citocromos P450</a:t>
            </a:r>
          </a:p>
          <a:p>
            <a:pPr marL="0" lvl="1" indent="0">
              <a:buNone/>
            </a:pPr>
            <a:r>
              <a:rPr lang="pt-BR" sz="2000" dirty="0"/>
              <a:t>Os citocromos P450 são enzimas essenciais na metabolização de fármacos, transformando substâncias em metabólitos mais polares.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Metabolização e Eliminação</a:t>
            </a:r>
          </a:p>
          <a:p>
            <a:pPr marL="0" lvl="1" indent="0">
              <a:buNone/>
            </a:pPr>
            <a:r>
              <a:rPr lang="pt-BR" sz="2000" dirty="0"/>
              <a:t>A transformação de fármacos em metabólitos mais polares facilita sua eliminação do organismo, contribuindo para a desintoxicação.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Desintoxicação do Organismo</a:t>
            </a:r>
          </a:p>
          <a:p>
            <a:pPr marL="0" lvl="1" indent="0">
              <a:buNone/>
            </a:pPr>
            <a:r>
              <a:rPr lang="pt-BR" sz="2000" dirty="0"/>
              <a:t>A metabolização eficiente ajuda na desintoxicação do organismo, mantendo a saúde e o equilíbrio interno.</a:t>
            </a:r>
          </a:p>
        </p:txBody>
      </p:sp>
    </p:spTree>
    <p:extLst>
      <p:ext uri="{BB962C8B-B14F-4D97-AF65-F5344CB8AC3E}">
        <p14:creationId xmlns:p14="http://schemas.microsoft.com/office/powerpoint/2010/main" val="390629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Evolução da nanotecnologia e autoproliferação de agentes terapêuticos">
            <a:extLst>
              <a:ext uri="{FF2B5EF4-FFF2-40B4-BE49-F238E27FC236}">
                <a16:creationId xmlns:a16="http://schemas.microsoft.com/office/drawing/2014/main" id="{62346043-11A9-46E0-A874-D123DF8AE0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692" r="26902" b="-2"/>
          <a:stretch/>
        </p:blipFill>
        <p:spPr>
          <a:xfrm>
            <a:off x="20" y="914399"/>
            <a:ext cx="4416532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A5BC3417-DB22-8EAF-48B4-0B99CEB0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914400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Ativação ou inativação de pró-fármacos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292781-9844-88D1-18A6-9433B87AFCDA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623758" y="1934495"/>
            <a:ext cx="7435970" cy="4121885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Ativação de Pró-fármacos</a:t>
            </a:r>
          </a:p>
          <a:p>
            <a:pPr marL="0" lvl="1" indent="0">
              <a:buNone/>
            </a:pPr>
            <a:r>
              <a:rPr lang="pt-BR" sz="2000" dirty="0"/>
              <a:t>As enzimas do Citocromo P450 ativam pró-fármacos, transformando-os em suas formas ativas para exercer efeito terapêutico.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Inativação de Fármacos</a:t>
            </a:r>
          </a:p>
          <a:p>
            <a:pPr marL="0" lvl="1" indent="0">
              <a:buNone/>
            </a:pPr>
            <a:r>
              <a:rPr lang="pt-BR" sz="2000" dirty="0"/>
              <a:t>Além de ativar, essas enzimas também podem inativar fármacos, reduzindo sua eficácia e alterando a resposta do paciente.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Importância na Farmacologia</a:t>
            </a:r>
          </a:p>
          <a:p>
            <a:pPr marL="0" lvl="1" indent="0">
              <a:buNone/>
            </a:pPr>
            <a:r>
              <a:rPr lang="pt-BR" sz="2000" dirty="0"/>
              <a:t>A dualidade de ativação e inativação dos fármacos pelas enzimas P450 é fundamental para o entendimento da farmacologia e do tratamento personalizado.</a:t>
            </a:r>
          </a:p>
        </p:txBody>
      </p:sp>
    </p:spTree>
    <p:extLst>
      <p:ext uri="{BB962C8B-B14F-4D97-AF65-F5344CB8AC3E}">
        <p14:creationId xmlns:p14="http://schemas.microsoft.com/office/powerpoint/2010/main" val="74555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B5DBF4-09A4-5688-E26E-639BFD37A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19" y="1115844"/>
            <a:ext cx="7680960" cy="4631911"/>
          </a:xfrm>
        </p:spPr>
        <p:txBody>
          <a:bodyPr anchor="b">
            <a:normAutofit/>
          </a:bodyPr>
          <a:lstStyle/>
          <a:p>
            <a:r>
              <a:rPr lang="pt-BR" sz="6500"/>
              <a:t>Fatores que Influenciam a Atividade do Citocromo P450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0BBAA-A5EC-5D5D-32E6-9F7EA604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131" y="6268313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144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ADN">
            <a:extLst>
              <a:ext uri="{FF2B5EF4-FFF2-40B4-BE49-F238E27FC236}">
                <a16:creationId xmlns:a16="http://schemas.microsoft.com/office/drawing/2014/main" id="{A5927186-ABEB-4CE2-8ACC-1B2006CE3A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32226" r="26526" b="1"/>
          <a:stretch/>
        </p:blipFill>
        <p:spPr>
          <a:xfrm>
            <a:off x="20" y="914399"/>
            <a:ext cx="4416532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F90BC7A-9F3B-003D-62DD-1BCACBC8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914400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Influência genética: polimorfismos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54293EB-1F49-4730-57EE-DAB7BC4C28E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029200" y="2176036"/>
            <a:ext cx="6944264" cy="4121885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Polimorfismos Genéticos</a:t>
            </a:r>
          </a:p>
          <a:p>
            <a:pPr marL="0" lvl="1" indent="0">
              <a:buNone/>
            </a:pPr>
            <a:r>
              <a:rPr lang="pt-BR" dirty="0"/>
              <a:t>Os polimorfismos são variações na sequência de DNA que podem impactar diferentes características fenotípicas nos indivíduos.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Enzimas do Citocromo P450</a:t>
            </a:r>
          </a:p>
          <a:p>
            <a:pPr marL="0" lvl="1" indent="0">
              <a:buNone/>
            </a:pPr>
            <a:r>
              <a:rPr lang="pt-BR" dirty="0"/>
              <a:t>As enzimas do Citocromo P450 desempenham um papel vital na metabolização de fármacos e podem variar entre indivíduos devido a polimorfismos genéticos.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Impacto na Metabolização de Fármacos</a:t>
            </a:r>
          </a:p>
          <a:p>
            <a:pPr marL="0" lvl="1" indent="0">
              <a:buNone/>
            </a:pPr>
            <a:r>
              <a:rPr lang="pt-BR" dirty="0"/>
              <a:t>A variabilidade na atividade das enzimas P450 pode influenciar a eficácia e segurança dos tratamentos farmacológicos em diferentes indivíduos.</a:t>
            </a:r>
          </a:p>
        </p:txBody>
      </p:sp>
    </p:spTree>
    <p:extLst>
      <p:ext uri="{BB962C8B-B14F-4D97-AF65-F5344CB8AC3E}">
        <p14:creationId xmlns:p14="http://schemas.microsoft.com/office/powerpoint/2010/main" val="1310561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5F3078D-1AAB-46AB-8D0B-4EEE382F70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5038" r="38556" b="-2"/>
          <a:stretch/>
        </p:blipFill>
        <p:spPr>
          <a:xfrm>
            <a:off x="20" y="914399"/>
            <a:ext cx="4416532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9637C87-0B1C-2B9F-491E-6FC0F3D1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914400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 err="1"/>
              <a:t>Indutores</a:t>
            </a:r>
            <a:r>
              <a:rPr lang="en-US" sz="3400" dirty="0"/>
              <a:t> e </a:t>
            </a:r>
            <a:r>
              <a:rPr lang="en-US" sz="3400" dirty="0" err="1"/>
              <a:t>inibidores</a:t>
            </a:r>
            <a:r>
              <a:rPr lang="en-US" sz="3400" dirty="0"/>
              <a:t> </a:t>
            </a:r>
            <a:r>
              <a:rPr lang="en-US" sz="3400" dirty="0" err="1"/>
              <a:t>enzimáticos</a:t>
            </a:r>
            <a:endParaRPr lang="en-US" sz="34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410914-D6CA-31DA-D3FF-0DA40B1CD23D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029200" y="2176036"/>
            <a:ext cx="6501810" cy="4121885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Indutores Enzimáticos</a:t>
            </a:r>
          </a:p>
          <a:p>
            <a:pPr marL="0" lvl="1" indent="0">
              <a:buNone/>
            </a:pPr>
            <a:r>
              <a:rPr lang="pt-BR" dirty="0"/>
              <a:t>Indutores como a rifampicina aumentam a atividade do Citocromo P450, influenciando o metabolismo de medicamentos.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Inibidores Enzimáticos</a:t>
            </a:r>
          </a:p>
          <a:p>
            <a:pPr marL="0" lvl="1" indent="0">
              <a:buNone/>
            </a:pPr>
            <a:r>
              <a:rPr lang="pt-BR" dirty="0"/>
              <a:t>Inibidores como o cetoconazol podem reduzir a atividade do Citocromo P450, afetando a eficácia dos medicamentos.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Implicações Terapêuticas</a:t>
            </a:r>
          </a:p>
          <a:p>
            <a:pPr marL="0" lvl="1" indent="0">
              <a:buNone/>
            </a:pPr>
            <a:r>
              <a:rPr lang="pt-BR" dirty="0"/>
              <a:t>As interações entre indutores e inibidores enzimáticos têm implicações significativas na terapia medicamentosa e no ajuste de doses.</a:t>
            </a:r>
          </a:p>
        </p:txBody>
      </p:sp>
    </p:spTree>
    <p:extLst>
      <p:ext uri="{BB962C8B-B14F-4D97-AF65-F5344CB8AC3E}">
        <p14:creationId xmlns:p14="http://schemas.microsoft.com/office/powerpoint/2010/main" val="2331752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53AE3C-AC4F-907C-B473-B9A30D215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5ACA08-9BD5-43C4-798A-277F7F27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400"/>
            <a:ext cx="3412998" cy="1839433"/>
          </a:xfrm>
        </p:spPr>
        <p:txBody>
          <a:bodyPr>
            <a:normAutofit/>
          </a:bodyPr>
          <a:lstStyle/>
          <a:p>
            <a:r>
              <a:rPr lang="pt-BR" sz="3300"/>
              <a:t>Fatores ambientais: dieta, tabagismo, álcool</a:t>
            </a:r>
          </a:p>
        </p:txBody>
      </p:sp>
      <p:graphicFrame>
        <p:nvGraphicFramePr>
          <p:cNvPr id="4" name="Espaço Reservado para Conteúdo 4">
            <a:extLst>
              <a:ext uri="{FF2B5EF4-FFF2-40B4-BE49-F238E27FC236}">
                <a16:creationId xmlns:a16="http://schemas.microsoft.com/office/drawing/2014/main" id="{C59EF3EF-6DAC-4CDE-98B9-314B4E3FD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0736111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4632670" y="1014984"/>
          <a:ext cx="7029274" cy="5314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418858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ídeo 12" descr="Compostos Químicos">
            <a:extLst>
              <a:ext uri="{FF2B5EF4-FFF2-40B4-BE49-F238E27FC236}">
                <a16:creationId xmlns:a16="http://schemas.microsoft.com/office/drawing/2014/main" id="{220B887A-E466-5D07-A0CD-ABCFAA21C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-1" b="28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0EFFEC-1F22-E94E-F0A2-99AB721D5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914400"/>
            <a:ext cx="4892948" cy="3427867"/>
          </a:xfrm>
        </p:spPr>
        <p:txBody>
          <a:bodyPr anchor="t">
            <a:normAutofit/>
          </a:bodyPr>
          <a:lstStyle/>
          <a:p>
            <a:r>
              <a:rPr lang="pt-BR" sz="5000">
                <a:solidFill>
                  <a:srgbClr val="FFFFFF"/>
                </a:solidFill>
              </a:rPr>
              <a:t>Interações Medicamentosas e Implicações Clínicas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20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335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9BBA96D-760C-44C0-B94F-3FDC8357B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Sistema de neurônios em amarelo e azul claro">
            <a:extLst>
              <a:ext uri="{FF2B5EF4-FFF2-40B4-BE49-F238E27FC236}">
                <a16:creationId xmlns:a16="http://schemas.microsoft.com/office/drawing/2014/main" id="{76F0C931-C5B7-4CA8-8765-5D56767C34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8721" b="85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AA5F1BF-F733-47EA-A79A-01F3AD5A7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0600" y="1071435"/>
            <a:ext cx="10208830" cy="4719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00B9F1-2939-A7AA-ABE2-4DA4ED17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863" y="1584797"/>
            <a:ext cx="3305701" cy="3584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/>
              <a:t>Inibição</a:t>
            </a:r>
            <a:r>
              <a:rPr lang="en-US" sz="3600" dirty="0"/>
              <a:t> do CYP3A4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/>
              <a:t>cetoconazol</a:t>
            </a:r>
            <a:endParaRPr lang="en-US" sz="36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16CEDE-4464-4BF5-4CD0-DFAC35CD7B38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520242" y="1641371"/>
            <a:ext cx="6031078" cy="35328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600" b="1" dirty="0"/>
              <a:t>CYP3A4 e Sua Importância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1600" dirty="0"/>
              <a:t>O CYP3A4 é uma das isoformas mais importantes do sistema enzimático que metaboliza muitos medicamentos no corpo humano.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600" b="1" dirty="0"/>
              <a:t>Efeito do Cetoconazol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1600" dirty="0"/>
              <a:t>O cetoconazol atua como um inibidor potente do CYP3A4, resultando em aumento das concentrações plasmáticas de outros medicamentos.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600" b="1" dirty="0"/>
              <a:t>Risco de Reações Adversas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1600" dirty="0"/>
              <a:t>O aumento das concentrações de fármacos pode levar a reações adversas graves, exigindo monitoramento cuidadoso durante o tratamento com cetoconazol.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2938D1-813E-4650-AAB9-E09257454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83456" y="5765296"/>
            <a:ext cx="102159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6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9" name="Straight Connector 819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95979E-676B-A800-8995-3A6EE15B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399"/>
            <a:ext cx="10847494" cy="11710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Indução do CYP3A4 por rifampicina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992E2B8-CDD2-F5C1-3A0E-46D1F39885C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727939" y="1721450"/>
            <a:ext cx="6406436" cy="3760459"/>
          </a:xfrm>
        </p:spPr>
        <p:txBody>
          <a:bodyPr anchor="t"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2800" b="1" dirty="0"/>
              <a:t>Rifampicina como indutor</a:t>
            </a:r>
          </a:p>
          <a:p>
            <a:pPr marL="0" lvl="1" indent="0">
              <a:buNone/>
            </a:pPr>
            <a:r>
              <a:rPr lang="pt-BR" sz="2400" dirty="0"/>
              <a:t>A rifampicina atua como um indutor do CYP3A4, acelerando a metabolização de medicamentos coadministrados.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800" b="1" dirty="0"/>
              <a:t>Efeitos na eficácia dos fármacos</a:t>
            </a:r>
          </a:p>
          <a:p>
            <a:pPr marL="0" lvl="1" indent="0">
              <a:buNone/>
            </a:pPr>
            <a:r>
              <a:rPr lang="pt-BR" sz="2400" dirty="0"/>
              <a:t>A indução do CYP3A4 pela rifampicina pode levar a uma diminuição significativa na eficácia de outros fármacos, exigindo monitoramento cuidadoso.</a:t>
            </a:r>
          </a:p>
        </p:txBody>
      </p:sp>
      <p:pic>
        <p:nvPicPr>
          <p:cNvPr id="8194" name="Picture 2" descr="Resultado de imagem para rifampicina">
            <a:extLst>
              <a:ext uri="{FF2B5EF4-FFF2-40B4-BE49-F238E27FC236}">
                <a16:creationId xmlns:a16="http://schemas.microsoft.com/office/drawing/2014/main" id="{F0679FCC-F8F8-1263-ABDC-2FB16E0757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232" y="2319747"/>
            <a:ext cx="4169319" cy="369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2EA0F4A6-3CC9-C9E2-BA02-58FA29F7D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2253" y="6272784"/>
            <a:ext cx="1084749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57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inical importance of the cytochromes P450 - The Lancet">
            <a:extLst>
              <a:ext uri="{FF2B5EF4-FFF2-40B4-BE49-F238E27FC236}">
                <a16:creationId xmlns:a16="http://schemas.microsoft.com/office/drawing/2014/main" id="{CB8FB7A3-AD28-946D-963F-7B30F2A7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5" r="9091" b="13138"/>
          <a:stretch/>
        </p:blipFill>
        <p:spPr bwMode="auto">
          <a:xfrm>
            <a:off x="20" y="152"/>
            <a:ext cx="12191980" cy="68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3E2CCF-C7D0-3152-63E1-90AFF467A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985233"/>
            <a:ext cx="5758628" cy="3355853"/>
          </a:xfrm>
        </p:spPr>
        <p:txBody>
          <a:bodyPr anchor="t">
            <a:normAutofit/>
          </a:bodyPr>
          <a:lstStyle/>
          <a:p>
            <a:r>
              <a:rPr lang="pt-BR" sz="6000">
                <a:solidFill>
                  <a:srgbClr val="FFFFFF"/>
                </a:solidFill>
              </a:rPr>
              <a:t>O que é o Citocromo P450?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95436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860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Pílulas em contorno desenhado da cabeça da pessoa em fundo de papel pardo.  Observe que todos os desenhos e arte são meus.  ">
            <a:extLst>
              <a:ext uri="{FF2B5EF4-FFF2-40B4-BE49-F238E27FC236}">
                <a16:creationId xmlns:a16="http://schemas.microsoft.com/office/drawing/2014/main" id="{96A7E78F-CAC4-493D-AFBB-167C8FDBFB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6098" r="2" b="30225"/>
          <a:stretch/>
        </p:blipFill>
        <p:spPr>
          <a:xfrm>
            <a:off x="-1" y="914399"/>
            <a:ext cx="6657255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E7C6DB1-D4B8-DDA0-4992-41BF9350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4" y="914400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Exemplos de interações e consequências clínicas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5A1B03-3DD0-DFE4-224F-24AFC680A9ED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269905" y="2176036"/>
            <a:ext cx="4261104" cy="4121887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Interações Medicamentosas Comuns</a:t>
            </a:r>
          </a:p>
          <a:p>
            <a:pPr marL="0" lvl="1" indent="0">
              <a:buNone/>
            </a:pPr>
            <a:r>
              <a:rPr lang="pt-BR" dirty="0"/>
              <a:t>As interações medicamentosas são frequentes e podem ocorrer entre diferentes classes de medicamentos, levando a complicações clínicas. É essencial monitorar essas interações para garantir a segurança do paciente.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Anticoagulantes e Citocromo P450</a:t>
            </a:r>
          </a:p>
          <a:p>
            <a:pPr marL="0" lvl="1" indent="0">
              <a:buNone/>
            </a:pPr>
            <a:r>
              <a:rPr lang="pt-BR" dirty="0"/>
              <a:t>A interação entre anticoagulantes e inibidores do Citocromo P450 pode reduzir a eficácia dos anticoagulantes e aumentar o risco de eventos adversos.</a:t>
            </a:r>
          </a:p>
        </p:txBody>
      </p:sp>
    </p:spTree>
    <p:extLst>
      <p:ext uri="{BB962C8B-B14F-4D97-AF65-F5344CB8AC3E}">
        <p14:creationId xmlns:p14="http://schemas.microsoft.com/office/powerpoint/2010/main" val="625816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05BB11-9629-EEB6-BF4F-26107D8C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915" y="1006933"/>
            <a:ext cx="2982141" cy="2643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Interações medicamentosas</a:t>
            </a:r>
          </a:p>
        </p:txBody>
      </p:sp>
      <p:pic>
        <p:nvPicPr>
          <p:cNvPr id="1026" name="Picture 2" descr="Interação medicamentosa Tecnologia FARMACÊUTICAS 1 | Interação ...">
            <a:extLst>
              <a:ext uri="{FF2B5EF4-FFF2-40B4-BE49-F238E27FC236}">
                <a16:creationId xmlns:a16="http://schemas.microsoft.com/office/drawing/2014/main" id="{9AD0CCF7-5778-43B5-8B4F-D83A512489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439"/>
          <a:stretch/>
        </p:blipFill>
        <p:spPr bwMode="auto">
          <a:xfrm>
            <a:off x="1284554" y="809596"/>
            <a:ext cx="6436862" cy="528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87534CB3-4CA5-DDD2-D519-C4A714A68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16943" y="3999192"/>
            <a:ext cx="5486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948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49F9F0F-FB8C-5565-247C-BDCC156B5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abelas de InteraçõesMedicamentosas – Partner Solutions">
            <a:extLst>
              <a:ext uri="{FF2B5EF4-FFF2-40B4-BE49-F238E27FC236}">
                <a16:creationId xmlns:a16="http://schemas.microsoft.com/office/drawing/2014/main" id="{0FE6920E-3DDA-ED90-C462-9C3C966036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7911"/>
          <a:stretch/>
        </p:blipFill>
        <p:spPr bwMode="auto">
          <a:xfrm>
            <a:off x="1" y="1"/>
            <a:ext cx="12192000" cy="6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2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37580D-1176-4083-A9A1-BD8ED0899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479E4B-6A95-FFA1-F35F-24C87E12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0152" cy="1139911"/>
          </a:xfrm>
        </p:spPr>
        <p:txBody>
          <a:bodyPr>
            <a:normAutofit/>
          </a:bodyPr>
          <a:lstStyle/>
          <a:p>
            <a:r>
              <a:rPr lang="pt-BR"/>
              <a:t>Conclusão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C96FDC-E4C2-7D8A-44BA-572E7CD9E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1585" y="1027306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Espaço Reservado para Conteúdo 2">
            <a:extLst>
              <a:ext uri="{FF2B5EF4-FFF2-40B4-BE49-F238E27FC236}">
                <a16:creationId xmlns:a16="http://schemas.microsoft.com/office/drawing/2014/main" id="{83CE60B9-80B6-CAD2-1C1F-199704E255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481106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914400" y="2607561"/>
          <a:ext cx="10363200" cy="369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079029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79CBA-C192-E69A-AE25-D8605E5F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Mãos na massa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D1A1A6-E313-7D4F-850F-59A29C38B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Casos Clínicos</a:t>
            </a:r>
          </a:p>
        </p:txBody>
      </p:sp>
    </p:spTree>
    <p:extLst>
      <p:ext uri="{BB962C8B-B14F-4D97-AF65-F5344CB8AC3E}">
        <p14:creationId xmlns:p14="http://schemas.microsoft.com/office/powerpoint/2010/main" val="3482274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59D7B6BE-A4E0-4483-BEC5-493AC3E5D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4596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073B6A9-3BC3-A442-6EEC-CF7B76CC1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52"/>
            <a:ext cx="12192000" cy="68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9BBA96D-760C-44C0-B94F-3FDC8357B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Examine o crescimento celular em um tubo de ensaio.">
            <a:extLst>
              <a:ext uri="{FF2B5EF4-FFF2-40B4-BE49-F238E27FC236}">
                <a16:creationId xmlns:a16="http://schemas.microsoft.com/office/drawing/2014/main" id="{7AB8A4BA-BF2F-49D2-AE41-144CDB72ED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7392" b="2608"/>
          <a:stretch/>
        </p:blipFill>
        <p:spPr>
          <a:xfrm>
            <a:off x="20" y="17263"/>
            <a:ext cx="12191980" cy="685799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AA5F1BF-F733-47EA-A79A-01F3AD5A7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0600" y="1071435"/>
            <a:ext cx="10208830" cy="4719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51989B-79CF-E20D-B507-E7D6B787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279" y="1584797"/>
            <a:ext cx="3305701" cy="3584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Família de </a:t>
            </a:r>
            <a:r>
              <a:rPr lang="en-US" sz="3600" dirty="0" err="1"/>
              <a:t>enzimas</a:t>
            </a:r>
            <a:r>
              <a:rPr lang="en-US" sz="3600" dirty="0"/>
              <a:t> </a:t>
            </a:r>
            <a:r>
              <a:rPr lang="en-US" sz="3600" dirty="0" err="1"/>
              <a:t>hepáticas</a:t>
            </a:r>
            <a:r>
              <a:rPr lang="en-US" sz="3600" dirty="0"/>
              <a:t> </a:t>
            </a:r>
            <a:r>
              <a:rPr lang="en-US" sz="3600" dirty="0" err="1"/>
              <a:t>dependentes</a:t>
            </a:r>
            <a:r>
              <a:rPr lang="en-US" sz="3600" dirty="0"/>
              <a:t> de </a:t>
            </a:r>
            <a:r>
              <a:rPr lang="en-US" sz="3600" dirty="0" err="1"/>
              <a:t>citocromo</a:t>
            </a:r>
            <a:endParaRPr lang="en-US" sz="36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A810D3-6668-4066-4602-AD537C596698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349980" y="1106531"/>
            <a:ext cx="6849450" cy="35328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b="1" dirty="0"/>
              <a:t>Citocromo P450</a:t>
            </a:r>
            <a:endParaRPr lang="pt-BR" sz="1400" b="1" dirty="0"/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As enzimas da família citocromo P450 são essenciais para a metabolização de substâncias químicas no fígado.</a:t>
            </a:r>
            <a:endParaRPr lang="pt-BR" sz="1400" dirty="0"/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b="1" dirty="0"/>
              <a:t>Metabolização de Medicamentos</a:t>
            </a:r>
            <a:endParaRPr lang="pt-BR" sz="1400" b="1" dirty="0"/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Essas enzimas transformam medicamentos em formas que podem ser facilmente eliminadas pelo corpo, reduzindo toxicidade.</a:t>
            </a:r>
            <a:endParaRPr lang="pt-BR" sz="1400" dirty="0"/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b="1" dirty="0"/>
              <a:t>Detoxificação</a:t>
            </a:r>
            <a:endParaRPr lang="pt-BR" sz="1400" b="1" dirty="0"/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O citocromo P450 também desempenha um papel crucial na detoxificação de toxinas e substâncias nocivas no organismo.</a:t>
            </a:r>
            <a:endParaRPr lang="pt-BR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2938D1-813E-4650-AAB9-E09257454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83456" y="5765296"/>
            <a:ext cx="102159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0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esultado de imagem para  figado">
            <a:extLst>
              <a:ext uri="{FF2B5EF4-FFF2-40B4-BE49-F238E27FC236}">
                <a16:creationId xmlns:a16="http://schemas.microsoft.com/office/drawing/2014/main" id="{0219525D-98FA-2973-2992-972D2D1EB6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r="24083" b="1"/>
          <a:stretch/>
        </p:blipFill>
        <p:spPr bwMode="auto">
          <a:xfrm>
            <a:off x="20" y="914399"/>
            <a:ext cx="4416532" cy="535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E5CE91F5-E273-DBE6-1997-E5E322A6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914400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Localização</a:t>
            </a:r>
            <a:r>
              <a:rPr lang="en-US" sz="3700" dirty="0"/>
              <a:t> </a:t>
            </a:r>
            <a:r>
              <a:rPr lang="en-US" sz="3700"/>
              <a:t>em</a:t>
            </a:r>
            <a:r>
              <a:rPr lang="en-US" sz="3700" dirty="0"/>
              <a:t> </a:t>
            </a:r>
            <a:r>
              <a:rPr lang="en-US" sz="3700"/>
              <a:t>alguns</a:t>
            </a:r>
            <a:r>
              <a:rPr lang="en-US" sz="3700" dirty="0"/>
              <a:t> </a:t>
            </a:r>
            <a:r>
              <a:rPr lang="en-US" sz="3700"/>
              <a:t>tecidos</a:t>
            </a:r>
            <a:endParaRPr lang="en-US" sz="37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161C59-CE44-5AA1-37D3-C3A0886583D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029200" y="1623947"/>
            <a:ext cx="6501810" cy="412188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2400" b="1" dirty="0"/>
              <a:t>Fígado como Principal Local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O fígado é o principal local onde o Citocromo P450 é encontrado, vital para o metabolismo de substâncias.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2400" b="1" dirty="0"/>
              <a:t>Presença em Outros Tecidos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Além do fígado, o Citocromo P450 também está presente no intestino, pulmões e pele, contribuindo para o metabolismo.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2400" b="1" dirty="0"/>
              <a:t>Papéis Metabólicos Importantes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sz="2000" dirty="0"/>
              <a:t>Essas enzimas desempenham papéis essenciais em processos metabólicos específicos, afetando a absorção e eliminação de substâncias.</a:t>
            </a:r>
          </a:p>
        </p:txBody>
      </p:sp>
    </p:spTree>
    <p:extLst>
      <p:ext uri="{BB962C8B-B14F-4D97-AF65-F5344CB8AC3E}">
        <p14:creationId xmlns:p14="http://schemas.microsoft.com/office/powerpoint/2010/main" val="332735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faísca elétrica salta entre duas fitas de DNA. Isolado em preto.">
            <a:extLst>
              <a:ext uri="{FF2B5EF4-FFF2-40B4-BE49-F238E27FC236}">
                <a16:creationId xmlns:a16="http://schemas.microsoft.com/office/drawing/2014/main" id="{D5E12147-315B-4A08-BD48-72EADEA74F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8420" r="30331" b="1"/>
          <a:stretch/>
        </p:blipFill>
        <p:spPr>
          <a:xfrm>
            <a:off x="20" y="914399"/>
            <a:ext cx="4416532" cy="53535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ECE1B00D-4AD1-972D-31B5-2D3DE2DA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76046"/>
            <a:ext cx="6501810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 err="1"/>
              <a:t>Função</a:t>
            </a:r>
            <a:r>
              <a:rPr lang="en-US" sz="3400" dirty="0"/>
              <a:t> no </a:t>
            </a:r>
            <a:r>
              <a:rPr lang="en-US" sz="3400" dirty="0" err="1"/>
              <a:t>metabolismo</a:t>
            </a:r>
            <a:r>
              <a:rPr lang="en-US" sz="3400" dirty="0"/>
              <a:t> de </a:t>
            </a:r>
            <a:r>
              <a:rPr lang="en-US" sz="3400" dirty="0" err="1"/>
              <a:t>substâncias</a:t>
            </a:r>
            <a:endParaRPr lang="en-US" sz="34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C34B03-5EA4-20E3-3EE6-00628005A7A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727275" y="1399656"/>
            <a:ext cx="6952891" cy="4121885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Oxidação de Substâncias</a:t>
            </a:r>
          </a:p>
          <a:p>
            <a:pPr marL="0" lvl="1" indent="0">
              <a:buNone/>
            </a:pPr>
            <a:r>
              <a:rPr lang="pt-BR" sz="2000" dirty="0"/>
              <a:t>As enzimas do Citocromo P450 desempenham um papel vital na oxidação de várias substâncias químicas, facilitando seu metabolismo.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Conversão Lipofílica para Hidrofílica</a:t>
            </a:r>
          </a:p>
          <a:p>
            <a:pPr marL="0" lvl="1" indent="0">
              <a:buNone/>
            </a:pPr>
            <a:r>
              <a:rPr lang="pt-BR" sz="2000" dirty="0"/>
              <a:t>A conversão de compostos lipofílicos em formas mais hidrofílicas permite melhor excreção pelo organismo, essencial para a homeostase.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b="1" dirty="0"/>
              <a:t>Importância para Excreção</a:t>
            </a:r>
          </a:p>
          <a:p>
            <a:pPr marL="0" lvl="1" indent="0">
              <a:buNone/>
            </a:pPr>
            <a:r>
              <a:rPr lang="pt-BR" sz="2000" dirty="0"/>
              <a:t>A função das enzimas do Citocromo P450 é crucial para a excreção eficiente de substâncias, evitando toxicidade no organismo.</a:t>
            </a:r>
          </a:p>
        </p:txBody>
      </p:sp>
    </p:spTree>
    <p:extLst>
      <p:ext uri="{BB962C8B-B14F-4D97-AF65-F5344CB8AC3E}">
        <p14:creationId xmlns:p14="http://schemas.microsoft.com/office/powerpoint/2010/main" val="1452209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ídeo 12" descr="Molécula Circulante">
            <a:extLst>
              <a:ext uri="{FF2B5EF4-FFF2-40B4-BE49-F238E27FC236}">
                <a16:creationId xmlns:a16="http://schemas.microsoft.com/office/drawing/2014/main" id="{E3D4D3E8-F173-8CBE-D552-1AFCF3B3B0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 r="-1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02B183-5265-F3A3-18B7-2ABB49E86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914400"/>
            <a:ext cx="4892948" cy="3427867"/>
          </a:xfrm>
        </p:spPr>
        <p:txBody>
          <a:bodyPr anchor="t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Estrutura do Citocromo P450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20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918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7A3B70-CCC3-4E4E-23BE-7782A72B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7801"/>
            <a:ext cx="10847494" cy="11710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 err="1"/>
              <a:t>Proteínas</a:t>
            </a:r>
            <a:r>
              <a:rPr lang="en-US" sz="3700" dirty="0"/>
              <a:t> de membrana </a:t>
            </a:r>
            <a:r>
              <a:rPr lang="en-US" sz="3700" dirty="0" err="1"/>
              <a:t>associadas</a:t>
            </a:r>
            <a:r>
              <a:rPr lang="en-US" sz="3700" dirty="0"/>
              <a:t> </a:t>
            </a:r>
            <a:r>
              <a:rPr lang="en-US" sz="3700" dirty="0" err="1"/>
              <a:t>ao</a:t>
            </a:r>
            <a:r>
              <a:rPr lang="en-US" sz="3700" dirty="0"/>
              <a:t> </a:t>
            </a:r>
            <a:r>
              <a:rPr lang="en-US" sz="3700" dirty="0" err="1"/>
              <a:t>retículo</a:t>
            </a:r>
            <a:r>
              <a:rPr lang="en-US" sz="3700" dirty="0"/>
              <a:t> </a:t>
            </a:r>
            <a:r>
              <a:rPr lang="en-US" sz="3700" dirty="0" err="1"/>
              <a:t>endoplasmático</a:t>
            </a:r>
            <a:endParaRPr lang="en-US" sz="37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6EC607-0D4F-8B76-8FA0-24343F5A302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361425" y="1207702"/>
            <a:ext cx="5117343" cy="4463988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Função das Enzimas P450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dirty="0"/>
              <a:t>As enzimas do Citocromo P450 são essenciais na metabolização de fármacos, influenciando a eficácia e a toxicidade das drogas.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Interações Proteicas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dirty="0"/>
              <a:t>As enzimas P450 interagem com outras proteínas e substratos nas membranas do retículo endoplasmático, facilitando reações bioquímicas complexas.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Localização no Retículo Endoplasmático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dirty="0"/>
              <a:t>As enzimas do Citocromo P450 estão localizadas nas membranas do retículo endoplasmático, onde desempenham sua função metabólica.</a:t>
            </a:r>
          </a:p>
        </p:txBody>
      </p:sp>
      <p:pic>
        <p:nvPicPr>
          <p:cNvPr id="3074" name="Picture 2" descr="Resultado de imagem para citocromo p450 estrutura">
            <a:extLst>
              <a:ext uri="{FF2B5EF4-FFF2-40B4-BE49-F238E27FC236}">
                <a16:creationId xmlns:a16="http://schemas.microsoft.com/office/drawing/2014/main" id="{DC7E8C77-03BD-B411-7DE3-EEAB4205EAC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232" y="2256287"/>
            <a:ext cx="5648193" cy="37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2EA0F4A6-3CC9-C9E2-BA02-58FA29F7D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2253" y="6272784"/>
            <a:ext cx="1084749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589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3" name="Straight Connector 4102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0CE816-8FEC-09A4-C7A2-32B1D012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2806"/>
            <a:ext cx="5737859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Grupo heme e </a:t>
            </a:r>
            <a:r>
              <a:rPr lang="en-US" sz="3400" dirty="0" err="1"/>
              <a:t>ligação</a:t>
            </a:r>
            <a:r>
              <a:rPr lang="en-US" sz="3400" dirty="0"/>
              <a:t> </a:t>
            </a:r>
            <a:r>
              <a:rPr lang="en-US" sz="3400" dirty="0" err="1"/>
              <a:t>ao</a:t>
            </a:r>
            <a:r>
              <a:rPr lang="en-US" sz="3400" dirty="0"/>
              <a:t> </a:t>
            </a:r>
            <a:r>
              <a:rPr lang="en-US" sz="3400" dirty="0" err="1"/>
              <a:t>oxigênio</a:t>
            </a:r>
            <a:r>
              <a:rPr lang="en-US" sz="3400" dirty="0"/>
              <a:t> molecular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BB34D1-1849-48A9-44A0-E0127A0B352B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40080" y="2288177"/>
            <a:ext cx="5737860" cy="366698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Estrutura do Grupo Heme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b="1" dirty="0"/>
              <a:t>O grupo heme é uma molécula complexa que contém ferro e é essencial para várias funções biológicas, incluindo o transporte de oxigênio.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Função do Citocromo P450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b="1" dirty="0"/>
              <a:t>O Citocromo P450 é uma enzima que desempenha um papel crucial nas reações de oxidação e no metabolismo de substâncias no organismo.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pt-BR" sz="1800" b="1" dirty="0"/>
              <a:t>Ligação ao Oxigênio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pt-BR" b="1" dirty="0"/>
              <a:t>A estrutura do grupo heme permite a ligação ao oxigênio molecular, fundamental para as reações de oxidação que ocorrem no metabolismo.</a:t>
            </a: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The catalytic cycle of cytochrome P450: a fascinating choreography ...">
            <a:extLst>
              <a:ext uri="{FF2B5EF4-FFF2-40B4-BE49-F238E27FC236}">
                <a16:creationId xmlns:a16="http://schemas.microsoft.com/office/drawing/2014/main" id="{D55CF155-3588-74D0-CCBC-197D1678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23" y="668625"/>
            <a:ext cx="5425692" cy="49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20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2723</Words>
  <Application>Microsoft Office PowerPoint</Application>
  <PresentationFormat>Widescreen</PresentationFormat>
  <Paragraphs>226</Paragraphs>
  <Slides>35</Slides>
  <Notes>31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Aptos</vt:lpstr>
      <vt:lpstr>Arial</vt:lpstr>
      <vt:lpstr>Bierstadt</vt:lpstr>
      <vt:lpstr>Grandview Display</vt:lpstr>
      <vt:lpstr>DashVTI</vt:lpstr>
      <vt:lpstr>Citocromo P450: Estrutura, Função e Importância Clínica</vt:lpstr>
      <vt:lpstr>Tópicos a serem abordados</vt:lpstr>
      <vt:lpstr>O que é o Citocromo P450?</vt:lpstr>
      <vt:lpstr>Família de enzimas hepáticas dependentes de citocromo</vt:lpstr>
      <vt:lpstr>Localização em alguns tecidos</vt:lpstr>
      <vt:lpstr>Função no metabolismo de substâncias</vt:lpstr>
      <vt:lpstr>Estrutura do Citocromo P450</vt:lpstr>
      <vt:lpstr>Proteínas de membrana associadas ao retículo endoplasmático</vt:lpstr>
      <vt:lpstr>Grupo heme e ligação ao oxigênio molecular</vt:lpstr>
      <vt:lpstr>Sítio ativo e reações de oxidação</vt:lpstr>
      <vt:lpstr>Mecanismo de Ação</vt:lpstr>
      <vt:lpstr>Ligação do substrato ao sítio ativo</vt:lpstr>
      <vt:lpstr>Redução do ferro no grupo heme</vt:lpstr>
      <vt:lpstr>Ligação do oxigênio e oxidação do substrato</vt:lpstr>
      <vt:lpstr>Famílias e Isoformas do Citocromo P450</vt:lpstr>
      <vt:lpstr>Principais famílias: CYP1, CYP2, CYP3</vt:lpstr>
      <vt:lpstr>Isoformas médicas relevância: CYP3A4, CYP2D6, CYP2C9, CYP2C19</vt:lpstr>
      <vt:lpstr>Polimorfismos genéticos</vt:lpstr>
      <vt:lpstr>Papel no Metabolismo de Fármacos</vt:lpstr>
      <vt:lpstr>Fase I do metabolismo: oxidação, redução, hidrólise</vt:lpstr>
      <vt:lpstr>Transformação de fármacos em metabólitos mais polares</vt:lpstr>
      <vt:lpstr>Ativação ou inativação de pró-fármacos</vt:lpstr>
      <vt:lpstr>Fatores que Influenciam a Atividade do Citocromo P450</vt:lpstr>
      <vt:lpstr>Influência genética: polimorfismos</vt:lpstr>
      <vt:lpstr>Indutores e inibidores enzimáticos</vt:lpstr>
      <vt:lpstr>Fatores ambientais: dieta, tabagismo, álcool</vt:lpstr>
      <vt:lpstr>Interações Medicamentosas e Implicações Clínicas</vt:lpstr>
      <vt:lpstr>Inibição do CYP3A4 por cetoconazol</vt:lpstr>
      <vt:lpstr>Indução do CYP3A4 por rifampicina</vt:lpstr>
      <vt:lpstr>Exemplos de interações e consequências clínicas</vt:lpstr>
      <vt:lpstr>Interações medicamentosas</vt:lpstr>
      <vt:lpstr>Apresentação do PowerPoint</vt:lpstr>
      <vt:lpstr>Conclusão</vt:lpstr>
      <vt:lpstr>Mãos na massa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MARCONI BRITO</dc:creator>
  <cp:lastModifiedBy>MARCONI BRITO</cp:lastModifiedBy>
  <cp:revision>1</cp:revision>
  <dcterms:created xsi:type="dcterms:W3CDTF">2025-02-17T01:24:36Z</dcterms:created>
  <dcterms:modified xsi:type="dcterms:W3CDTF">2025-02-23T16:15:33Z</dcterms:modified>
</cp:coreProperties>
</file>