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notesMasterIdLst>
    <p:notesMasterId r:id="rId51"/>
  </p:notesMasterIdLst>
  <p:sldSz cx="14630400" cy="8229600"/>
  <p:notesSz cx="8229600" cy="14630400"/>
  <p:embeddedFontLst>
    <p:embeddedFont>
      <p:font typeface="Kanit Light"/>
      <p:regular r:id="rId56"/>
    </p:embeddedFont>
    <p:embeddedFont>
      <p:font typeface="Kanit Light"/>
      <p:regular r:id="rId57"/>
    </p:embeddedFont>
    <p:embeddedFont>
      <p:font typeface="Kanit Light"/>
      <p:regular r:id="rId58"/>
    </p:embeddedFont>
    <p:embeddedFont>
      <p:font typeface="Kanit Light"/>
      <p:regular r:id="rId59"/>
    </p:embeddedFont>
    <p:embeddedFont>
      <p:font typeface="Martel Sans"/>
      <p:regular r:id="rId60"/>
    </p:embeddedFont>
    <p:embeddedFont>
      <p:font typeface="Martel Sans"/>
      <p:regular r:id="rId6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56" Type="http://schemas.openxmlformats.org/officeDocument/2006/relationships/font" Target="fonts/font1.fntdata"/><Relationship Id="rId57" Type="http://schemas.openxmlformats.org/officeDocument/2006/relationships/font" Target="fonts/font2.fntdata"/><Relationship Id="rId58" Type="http://schemas.openxmlformats.org/officeDocument/2006/relationships/font" Target="fonts/font3.fntdata"/><Relationship Id="rId59" Type="http://schemas.openxmlformats.org/officeDocument/2006/relationships/font" Target="fonts/font4.fntdata"/><Relationship Id="rId60" Type="http://schemas.openxmlformats.org/officeDocument/2006/relationships/font" Target="fonts/font5.fntdata"/><Relationship Id="rId6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0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sv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sv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image" Target="../media/image-16-9.svg"/><Relationship Id="rId10" Type="http://schemas.openxmlformats.org/officeDocument/2006/relationships/image" Target="../media/image-16-10.png"/><Relationship Id="rId11" Type="http://schemas.openxmlformats.org/officeDocument/2006/relationships/image" Target="../media/image-16-11.png"/><Relationship Id="rId12" Type="http://schemas.openxmlformats.org/officeDocument/2006/relationships/image" Target="../media/image-16-12.svg"/><Relationship Id="rId13" Type="http://schemas.openxmlformats.org/officeDocument/2006/relationships/image" Target="../media/image-16-13.png"/><Relationship Id="rId14" Type="http://schemas.openxmlformats.org/officeDocument/2006/relationships/image" Target="../media/image-16-14.png"/><Relationship Id="rId15" Type="http://schemas.openxmlformats.org/officeDocument/2006/relationships/image" Target="../media/image-16-15.svg"/><Relationship Id="rId16" Type="http://schemas.openxmlformats.org/officeDocument/2006/relationships/slideLayout" Target="../slideLayouts/slideLayout17.xml"/><Relationship Id="rId17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svg"/><Relationship Id="rId4" Type="http://schemas.openxmlformats.org/officeDocument/2006/relationships/image" Target="../media/image-17-4.png"/><Relationship Id="rId5" Type="http://schemas.openxmlformats.org/officeDocument/2006/relationships/image" Target="../media/image-17-5.svg"/><Relationship Id="rId6" Type="http://schemas.openxmlformats.org/officeDocument/2006/relationships/image" Target="../media/image-17-6.png"/><Relationship Id="rId7" Type="http://schemas.openxmlformats.org/officeDocument/2006/relationships/image" Target="../media/image-17-7.svg"/><Relationship Id="rId8" Type="http://schemas.openxmlformats.org/officeDocument/2006/relationships/image" Target="../media/image-17-8.png"/><Relationship Id="rId9" Type="http://schemas.openxmlformats.org/officeDocument/2006/relationships/image" Target="../media/image-17-9.svg"/><Relationship Id="rId10" Type="http://schemas.openxmlformats.org/officeDocument/2006/relationships/image" Target="../media/image-17-10.png"/><Relationship Id="rId11" Type="http://schemas.openxmlformats.org/officeDocument/2006/relationships/image" Target="../media/image-17-11.svg"/><Relationship Id="rId12" Type="http://schemas.openxmlformats.org/officeDocument/2006/relationships/slideLayout" Target="../slideLayouts/slideLayout18.xml"/><Relationship Id="rId1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svg"/><Relationship Id="rId3" Type="http://schemas.openxmlformats.org/officeDocument/2006/relationships/image" Target="../media/image-18-3.png"/><Relationship Id="rId4" Type="http://schemas.openxmlformats.org/officeDocument/2006/relationships/image" Target="../media/image-18-4.svg"/><Relationship Id="rId5" Type="http://schemas.openxmlformats.org/officeDocument/2006/relationships/image" Target="../media/image-18-5.png"/><Relationship Id="rId6" Type="http://schemas.openxmlformats.org/officeDocument/2006/relationships/image" Target="../media/image-18-6.svg"/><Relationship Id="rId7" Type="http://schemas.openxmlformats.org/officeDocument/2006/relationships/image" Target="../media/image-18-7.png"/><Relationship Id="rId8" Type="http://schemas.openxmlformats.org/officeDocument/2006/relationships/image" Target="../media/image-18-8.svg"/><Relationship Id="rId9" Type="http://schemas.openxmlformats.org/officeDocument/2006/relationships/slideLayout" Target="../slideLayouts/slideLayout19.xml"/><Relationship Id="rId10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slideLayout" Target="../slideLayouts/slideLayout21.xml"/><Relationship Id="rId6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svg"/><Relationship Id="rId4" Type="http://schemas.openxmlformats.org/officeDocument/2006/relationships/image" Target="../media/image-25-4.png"/><Relationship Id="rId5" Type="http://schemas.openxmlformats.org/officeDocument/2006/relationships/image" Target="../media/image-25-5.svg"/><Relationship Id="rId6" Type="http://schemas.openxmlformats.org/officeDocument/2006/relationships/image" Target="../media/image-25-6.png"/><Relationship Id="rId7" Type="http://schemas.openxmlformats.org/officeDocument/2006/relationships/image" Target="../media/image-25-7.svg"/><Relationship Id="rId8" Type="http://schemas.openxmlformats.org/officeDocument/2006/relationships/image" Target="../media/image-25-8.png"/><Relationship Id="rId9" Type="http://schemas.openxmlformats.org/officeDocument/2006/relationships/image" Target="../media/image-25-9.svg"/><Relationship Id="rId10" Type="http://schemas.openxmlformats.org/officeDocument/2006/relationships/slideLayout" Target="../slideLayouts/slideLayout26.xml"/><Relationship Id="rId11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svg"/><Relationship Id="rId3" Type="http://schemas.openxmlformats.org/officeDocument/2006/relationships/image" Target="../media/image-29-3.png"/><Relationship Id="rId4" Type="http://schemas.openxmlformats.org/officeDocument/2006/relationships/image" Target="../media/image-29-4.svg"/><Relationship Id="rId5" Type="http://schemas.openxmlformats.org/officeDocument/2006/relationships/slideLayout" Target="../slideLayouts/slideLayout30.xml"/><Relationship Id="rId6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slideLayout" Target="../slideLayouts/slideLayout31.xm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slideLayout" Target="../slideLayouts/slideLayout33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image" Target="../media/image-33-3.png"/><Relationship Id="rId4" Type="http://schemas.openxmlformats.org/officeDocument/2006/relationships/image" Target="../media/image-33-4.png"/><Relationship Id="rId5" Type="http://schemas.openxmlformats.org/officeDocument/2006/relationships/slideLayout" Target="../slideLayouts/slideLayout34.xml"/><Relationship Id="rId6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35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slideLayout" Target="../slideLayouts/slideLayout38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39-2.png"/><Relationship Id="rId3" Type="http://schemas.openxmlformats.org/officeDocument/2006/relationships/image" Target="../media/image-39-3.png"/><Relationship Id="rId4" Type="http://schemas.openxmlformats.org/officeDocument/2006/relationships/image" Target="../media/image-39-4.png"/><Relationship Id="rId5" Type="http://schemas.openxmlformats.org/officeDocument/2006/relationships/slideLayout" Target="../slideLayouts/slideLayout40.xml"/><Relationship Id="rId6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slideLayout" Target="../slideLayouts/slideLayout4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slideLayout" Target="../slideLayouts/slideLayout42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42-2.png"/><Relationship Id="rId3" Type="http://schemas.openxmlformats.org/officeDocument/2006/relationships/image" Target="../media/image-42-3.png"/><Relationship Id="rId4" Type="http://schemas.openxmlformats.org/officeDocument/2006/relationships/image" Target="../media/image-42-4.png"/><Relationship Id="rId5" Type="http://schemas.openxmlformats.org/officeDocument/2006/relationships/slideLayout" Target="../slideLayouts/slideLayout43.xml"/><Relationship Id="rId6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4-1.png"/><Relationship Id="rId2" Type="http://schemas.openxmlformats.org/officeDocument/2006/relationships/image" Target="../media/image-44-2.svg"/><Relationship Id="rId3" Type="http://schemas.openxmlformats.org/officeDocument/2006/relationships/image" Target="../media/image-44-3.png"/><Relationship Id="rId4" Type="http://schemas.openxmlformats.org/officeDocument/2006/relationships/image" Target="../media/image-44-4.svg"/><Relationship Id="rId5" Type="http://schemas.openxmlformats.org/officeDocument/2006/relationships/slideLayout" Target="../slideLayouts/slideLayout45.xml"/><Relationship Id="rId6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5-1.png"/><Relationship Id="rId2" Type="http://schemas.openxmlformats.org/officeDocument/2006/relationships/slideLayout" Target="../slideLayouts/slideLayout46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7-1.png"/><Relationship Id="rId2" Type="http://schemas.openxmlformats.org/officeDocument/2006/relationships/image" Target="../media/image-47-2.svg"/><Relationship Id="rId3" Type="http://schemas.openxmlformats.org/officeDocument/2006/relationships/slideLayout" Target="../slideLayouts/slideLayout48.xml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8-1.png"/><Relationship Id="rId2" Type="http://schemas.openxmlformats.org/officeDocument/2006/relationships/image" Target="../media/image-48-2.png"/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Bases Bioquímicas da Tuberculose: Da Infecção ao Diagnóstico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Compreendendo os mecanismos moleculares fundamentais da doença infecciosa mais mortal do mundo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3908"/>
            <a:ext cx="6781919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Estados Metabólicos da Tuberculose</a:t>
            </a:r>
            <a:endParaRPr lang="en-US" sz="3300" dirty="0"/>
          </a:p>
        </p:txBody>
      </p:sp>
      <p:sp>
        <p:nvSpPr>
          <p:cNvPr id="3" name="Shape 1"/>
          <p:cNvSpPr/>
          <p:nvPr/>
        </p:nvSpPr>
        <p:spPr>
          <a:xfrm>
            <a:off x="3939302" y="1650325"/>
            <a:ext cx="22860" cy="4371618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4" name="Shape 2"/>
          <p:cNvSpPr/>
          <p:nvPr/>
        </p:nvSpPr>
        <p:spPr>
          <a:xfrm>
            <a:off x="770930" y="1650325"/>
            <a:ext cx="3156942" cy="1939171"/>
          </a:xfrm>
          <a:prstGeom prst="roundRect">
            <a:avLst>
              <a:gd name="adj" fmla="val 3685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631394" y="1827967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TB Ativa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948571" y="2221230"/>
            <a:ext cx="2809280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Metabolismo aeróbio ativo:</a:t>
            </a:r>
            <a:pPr algn="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replicação bacilar rápida, alta demanda energética, síntese intensa de componentes de parede celular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3973592" y="3844647"/>
            <a:ext cx="3156942" cy="2177296"/>
          </a:xfrm>
          <a:prstGeom prst="rect">
            <a:avLst/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143613" y="4022288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TB Latente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4143613" y="4415552"/>
            <a:ext cx="2809280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Estado de dormência metabólica: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metabolismo reduzido, resistência a antibióticos que requerem replicação ativa, pode persistir por décadas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7407831" y="1506855"/>
            <a:ext cx="6558915" cy="5938838"/>
          </a:xfrm>
          <a:prstGeom prst="roundRect">
            <a:avLst>
              <a:gd name="adj" fmla="val 2062"/>
            </a:avLst>
          </a:prstGeom>
          <a:solidFill>
            <a:srgbClr val="437066"/>
          </a:solidFill>
          <a:ln/>
        </p:spPr>
      </p:sp>
      <p:sp>
        <p:nvSpPr>
          <p:cNvPr id="11" name="Text 9"/>
          <p:cNvSpPr/>
          <p:nvPr/>
        </p:nvSpPr>
        <p:spPr>
          <a:xfrm>
            <a:off x="7577852" y="1634371"/>
            <a:ext cx="2973705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Implicação Clínica Fundamental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577852" y="1951077"/>
            <a:ext cx="6218873" cy="372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 estado metabólico explica a necessidade de tratamento prolongado (mínimo 6 meses). Bacilos dormentes são metabolicamente inativos e requerem medicações específicas como a pirazinamida.</a:t>
            </a:r>
            <a:endParaRPr lang="en-US" sz="3300" dirty="0"/>
          </a:p>
        </p:txBody>
      </p:sp>
      <p:sp>
        <p:nvSpPr>
          <p:cNvPr id="13" name="Text 11"/>
          <p:cNvSpPr/>
          <p:nvPr/>
        </p:nvSpPr>
        <p:spPr>
          <a:xfrm>
            <a:off x="7577852" y="5723334"/>
            <a:ext cx="6218873" cy="1594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Esta dualidade metabólica é o principal desafio terapêutico da tuberculose.</a:t>
            </a:r>
            <a:endParaRPr lang="en-US" sz="3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425291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5095399"/>
            <a:ext cx="2730937" cy="426244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4" name="Text 1"/>
          <p:cNvSpPr/>
          <p:nvPr/>
        </p:nvSpPr>
        <p:spPr>
          <a:xfrm>
            <a:off x="929878" y="5163383"/>
            <a:ext cx="245876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RESPOSTA DO HOSPEDEIRO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5612368"/>
            <a:ext cx="116400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Alterações Metabólicas Sistêmicas no Paciente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666130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tuberculose ativa provoca profundas alterações no metabolismo do hospedeiro, manifestando-se como síndrome consumptiva que caracteriza a doença há séculos.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6672"/>
            <a:ext cx="104363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 Estado Hipermetabólico da Tuberculose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09079"/>
            <a:ext cx="3090505" cy="3173849"/>
          </a:xfrm>
          <a:prstGeom prst="roundRect">
            <a:avLst>
              <a:gd name="adj" fmla="val 4734"/>
            </a:avLst>
          </a:prstGeom>
          <a:solidFill>
            <a:srgbClr val="FFFFFF"/>
          </a:solidFill>
          <a:ln w="30480">
            <a:solidFill>
              <a:srgbClr val="C5D2C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109079"/>
            <a:ext cx="121920" cy="3173849"/>
          </a:xfrm>
          <a:prstGeom prst="roundRect">
            <a:avLst>
              <a:gd name="adj" fmla="val 78139"/>
            </a:avLst>
          </a:prstGeom>
          <a:solidFill>
            <a:srgbClr val="437066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366373"/>
            <a:ext cx="24844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Hipermetabolismo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856792"/>
            <a:ext cx="248447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Aumento do gasto energético basal em 20-40%, mediado por citocinas inflamatórias (TNF-α, IL-1, IL-6)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111109" y="3109079"/>
            <a:ext cx="3090624" cy="3173849"/>
          </a:xfrm>
          <a:prstGeom prst="roundRect">
            <a:avLst>
              <a:gd name="adj" fmla="val 4734"/>
            </a:avLst>
          </a:prstGeom>
          <a:solidFill>
            <a:srgbClr val="FFFFFF"/>
          </a:solidFill>
          <a:ln w="30480">
            <a:solidFill>
              <a:srgbClr val="C5D2CF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080629" y="3109079"/>
            <a:ext cx="121920" cy="3173849"/>
          </a:xfrm>
          <a:prstGeom prst="roundRect">
            <a:avLst>
              <a:gd name="adj" fmla="val 78139"/>
            </a:avLst>
          </a:prstGeom>
          <a:solidFill>
            <a:srgbClr val="437066"/>
          </a:solidFill>
          <a:ln/>
        </p:spPr>
      </p:sp>
      <p:sp>
        <p:nvSpPr>
          <p:cNvPr id="9" name="Text 7"/>
          <p:cNvSpPr/>
          <p:nvPr/>
        </p:nvSpPr>
        <p:spPr>
          <a:xfrm>
            <a:off x="4459843" y="3366373"/>
            <a:ext cx="248459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Catabolismo Proteico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459843" y="4211122"/>
            <a:ext cx="248459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Degradação muscular acelerada para fornecer aminoácidos, resultando em perda de massa magra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428548" y="3109079"/>
            <a:ext cx="3090624" cy="3173849"/>
          </a:xfrm>
          <a:prstGeom prst="roundRect">
            <a:avLst>
              <a:gd name="adj" fmla="val 4734"/>
            </a:avLst>
          </a:prstGeom>
          <a:solidFill>
            <a:srgbClr val="FFFFFF"/>
          </a:solidFill>
          <a:ln w="30480">
            <a:solidFill>
              <a:srgbClr val="C5D2CF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398067" y="3109079"/>
            <a:ext cx="121920" cy="3173849"/>
          </a:xfrm>
          <a:prstGeom prst="roundRect">
            <a:avLst>
              <a:gd name="adj" fmla="val 78139"/>
            </a:avLst>
          </a:prstGeom>
          <a:solidFill>
            <a:srgbClr val="437066"/>
          </a:solidFill>
          <a:ln/>
        </p:spPr>
      </p:sp>
      <p:sp>
        <p:nvSpPr>
          <p:cNvPr id="13" name="Text 11"/>
          <p:cNvSpPr/>
          <p:nvPr/>
        </p:nvSpPr>
        <p:spPr>
          <a:xfrm>
            <a:off x="7777282" y="3366373"/>
            <a:ext cx="248459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Anorexia Bioquímica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777282" y="4211122"/>
            <a:ext cx="248459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Mediada por leptina e citocinas pró-inflamatórias que atuam no hipotálamo suprimindo apetite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10745986" y="3109079"/>
            <a:ext cx="3090624" cy="3173849"/>
          </a:xfrm>
          <a:prstGeom prst="roundRect">
            <a:avLst>
              <a:gd name="adj" fmla="val 4734"/>
            </a:avLst>
          </a:prstGeom>
          <a:solidFill>
            <a:srgbClr val="FFFFFF"/>
          </a:solidFill>
          <a:ln w="30480">
            <a:solidFill>
              <a:srgbClr val="C5D2CF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10715506" y="3109079"/>
            <a:ext cx="121920" cy="3173849"/>
          </a:xfrm>
          <a:prstGeom prst="roundRect">
            <a:avLst>
              <a:gd name="adj" fmla="val 78139"/>
            </a:avLst>
          </a:prstGeom>
          <a:solidFill>
            <a:srgbClr val="437066"/>
          </a:solidFill>
          <a:ln/>
        </p:spPr>
      </p:sp>
      <p:sp>
        <p:nvSpPr>
          <p:cNvPr id="17" name="Text 15"/>
          <p:cNvSpPr/>
          <p:nvPr/>
        </p:nvSpPr>
        <p:spPr>
          <a:xfrm>
            <a:off x="11094720" y="3366373"/>
            <a:ext cx="24845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Hipoalbuminemia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1094720" y="3856792"/>
            <a:ext cx="248459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Redução da síntese hepática de albumina, aumento da permeabilidade vascular e perdas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6182"/>
            <a:ext cx="11750516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Anemia de Doença Crônica: Metabolismo do Ferro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93790" y="2096929"/>
            <a:ext cx="6258520" cy="5016222"/>
          </a:xfrm>
          <a:prstGeom prst="roundRect">
            <a:avLst>
              <a:gd name="adj" fmla="val 180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104549"/>
            <a:ext cx="6242566" cy="126908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17508" y="2234922"/>
            <a:ext cx="164603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Exame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3101935" y="2234922"/>
            <a:ext cx="1642229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Anemia de Doença Crônica (TB)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5182553" y="2234922"/>
            <a:ext cx="1646039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Anemia Ferropriva (Falta de Ferro)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801410" y="3373636"/>
            <a:ext cx="6242566" cy="59686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17508" y="3504009"/>
            <a:ext cx="164603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Ferro Sérico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3101935" y="3504009"/>
            <a:ext cx="164222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Baixo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5182553" y="3504009"/>
            <a:ext cx="164603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Baixo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801410" y="3970496"/>
            <a:ext cx="6242566" cy="126908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17508" y="4100870"/>
            <a:ext cx="164603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Ferritina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3101935" y="4100870"/>
            <a:ext cx="1642229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Normal ou Alta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(ferro está estocado)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5182553" y="4100870"/>
            <a:ext cx="1646039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Baixa (estoques vazios)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801410" y="5239583"/>
            <a:ext cx="6242566" cy="9329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17508" y="5369957"/>
            <a:ext cx="164603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Transferrina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3101935" y="5369957"/>
            <a:ext cx="1642229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Baixa ou Normal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5182553" y="5369957"/>
            <a:ext cx="164603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Alta</a:t>
            </a:r>
            <a:endParaRPr lang="en-US" sz="1650" dirty="0"/>
          </a:p>
        </p:txBody>
      </p:sp>
      <p:sp>
        <p:nvSpPr>
          <p:cNvPr id="20" name="Shape 18"/>
          <p:cNvSpPr/>
          <p:nvPr/>
        </p:nvSpPr>
        <p:spPr>
          <a:xfrm>
            <a:off x="801410" y="6172557"/>
            <a:ext cx="6242566" cy="9329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017508" y="6302931"/>
            <a:ext cx="1646039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Saturação de Transferrina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3101935" y="6302931"/>
            <a:ext cx="164222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Reduzida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5182553" y="6302931"/>
            <a:ext cx="164603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Muito Reduzida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7585710" y="3076099"/>
            <a:ext cx="4002286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Mecanismo Bioquímico Complexo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585710" y="3617357"/>
            <a:ext cx="6258520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anemia na TB não é por deficiência de ferro, mas por sequestro. A </a:t>
            </a:r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hepcidina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peptídeo regulador produzido pelo fígado em resposta à IL-6, bloqueia a liberação de ferro dos macrófagos.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7585710" y="5146000"/>
            <a:ext cx="6258520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Características laboratoriais: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ferro sérico baixo, ferritina normal ou elevada, transferrina baixa, saturação de transferrina reduzida.</a:t>
            </a:r>
            <a:endParaRPr lang="en-US" sz="16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4385"/>
            <a:ext cx="9802892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Alterações no Metabolismo de Carboidratos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891546"/>
            <a:ext cx="4241244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Intolerância à Glicose e Resistência Insulínica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93790" y="2712958"/>
            <a:ext cx="4241244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inflamação crônica induz resistência periférica à insulina através de múltiplos mecanismos: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93790" y="3809047"/>
            <a:ext cx="4241244" cy="2482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TNF-α interfere na sinalização do receptor de insulina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Aumento de ácidos graxos livres circulantes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Elevação de hormônios contra-reguladores (cortisol, catecolaminas)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Inflamação crônica ativa vias de serina-quinase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93790" y="6456713"/>
            <a:ext cx="424124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Pacientes com TB têm 3-4 vezes maior risco de desenvolver diabetes mellitus.</a:t>
            </a:r>
            <a:endParaRPr lang="en-US" sz="16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0573" y="2479119"/>
            <a:ext cx="7473077" cy="3572351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8128278" y="6051471"/>
            <a:ext cx="204073" cy="204073"/>
          </a:xfrm>
          <a:prstGeom prst="roundRect">
            <a:avLst>
              <a:gd name="adj" fmla="val 8961"/>
            </a:avLst>
          </a:prstGeom>
          <a:solidFill>
            <a:srgbClr val="1D302C"/>
          </a:solidFill>
          <a:ln/>
        </p:spPr>
      </p:sp>
      <p:sp>
        <p:nvSpPr>
          <p:cNvPr id="9" name="Text 6"/>
          <p:cNvSpPr/>
          <p:nvPr/>
        </p:nvSpPr>
        <p:spPr>
          <a:xfrm>
            <a:off x="8393311" y="6051471"/>
            <a:ext cx="807601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TB Ativa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9353312" y="6051471"/>
            <a:ext cx="204073" cy="204073"/>
          </a:xfrm>
          <a:prstGeom prst="roundRect">
            <a:avLst>
              <a:gd name="adj" fmla="val 8961"/>
            </a:avLst>
          </a:prstGeom>
          <a:solidFill>
            <a:srgbClr val="3E685E"/>
          </a:solidFill>
          <a:ln/>
        </p:spPr>
      </p:sp>
      <p:sp>
        <p:nvSpPr>
          <p:cNvPr id="11" name="Text 8"/>
          <p:cNvSpPr/>
          <p:nvPr/>
        </p:nvSpPr>
        <p:spPr>
          <a:xfrm>
            <a:off x="9618345" y="6051471"/>
            <a:ext cx="1776532" cy="204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Controle Saudável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42529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353883"/>
            <a:ext cx="104516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Resposta Inflamatória Local: O Granuloma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640282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 granuloma é uma estrutura organizada de células imunes que representa a resposta metabólica e imunológica complexa do hospedeiro ao M. tuberculosis.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93981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Metabolismo Oxidativo no Granuloma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9522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Fagocitose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42692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Macrófagos internalizam M. tuberculosis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3492" y="3378756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5132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Burst Oxidativo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00370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NADPH oxidase gera superóxido (O₂⁻)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3010" y="3114080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2692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Óxido Nítrico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759643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iNOS produz NO com ação microbicida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19423" y="4800838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37790" y="60252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Espécies Reativas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37790" y="6515695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Formação de peroxinitrito (ONOO⁻)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70564" y="6107906"/>
            <a:ext cx="339328" cy="33932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857256" y="54048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Resistência Bacilar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5895261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M. tb possui catalase-peroxidase protetora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10595" y="5229106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17648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Via da Quinurenina: Metabolismo do Triptofano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85028"/>
            <a:ext cx="8284131" cy="3108484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8432" y="3876815"/>
            <a:ext cx="427895" cy="4278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87204" y="5318554"/>
            <a:ext cx="1249453" cy="481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Produção de NAD+</a:t>
            </a:r>
            <a:endParaRPr lang="en-US" sz="15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1935" y="3877617"/>
            <a:ext cx="427895" cy="42789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912551" y="5318554"/>
            <a:ext cx="1249454" cy="481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Metabólitos neurotóxicos</a:t>
            </a:r>
            <a:endParaRPr lang="en-US" sz="15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5840" y="3877617"/>
            <a:ext cx="427895" cy="42789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346456" y="5318554"/>
            <a:ext cx="1249453" cy="481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Formação de quinurenina</a:t>
            </a:r>
            <a:endParaRPr lang="en-US" sz="1500" dirty="0"/>
          </a:p>
        </p:txBody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69744" y="3877617"/>
            <a:ext cx="427895" cy="42789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2780360" y="5198208"/>
            <a:ext cx="1249453" cy="722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Triptofano → N-formil-quinurenina</a:t>
            </a:r>
            <a:endParaRPr lang="en-US" sz="1500" dirty="0"/>
          </a:p>
        </p:txBody>
      </p:sp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5091" y="3877617"/>
            <a:ext cx="427895" cy="42789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180033" y="5318554"/>
            <a:ext cx="1249453" cy="481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IFN-γ ativa IDO</a:t>
            </a:r>
            <a:endParaRPr lang="en-US" sz="1500" dirty="0"/>
          </a:p>
        </p:txBody>
      </p:sp>
      <p:sp>
        <p:nvSpPr>
          <p:cNvPr id="14" name="Text 6"/>
          <p:cNvSpPr/>
          <p:nvPr/>
        </p:nvSpPr>
        <p:spPr>
          <a:xfrm>
            <a:off x="9638943" y="2245162"/>
            <a:ext cx="33094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Relevância Clínica Múltipla</a:t>
            </a:r>
            <a:endParaRPr lang="en-US" sz="2200" dirty="0"/>
          </a:p>
        </p:txBody>
      </p:sp>
      <p:sp>
        <p:nvSpPr>
          <p:cNvPr id="15" name="Text 7"/>
          <p:cNvSpPr/>
          <p:nvPr/>
        </p:nvSpPr>
        <p:spPr>
          <a:xfrm>
            <a:off x="9638943" y="2826306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ativação da via da quinurenina durante TB tem implicações importantes:</a:t>
            </a:r>
            <a:endParaRPr lang="en-US" sz="1750" dirty="0"/>
          </a:p>
        </p:txBody>
      </p:sp>
      <p:sp>
        <p:nvSpPr>
          <p:cNvPr id="16" name="Text 8"/>
          <p:cNvSpPr/>
          <p:nvPr/>
        </p:nvSpPr>
        <p:spPr>
          <a:xfrm>
            <a:off x="9638943" y="4119086"/>
            <a:ext cx="4205168" cy="2903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Imunomodulação: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depleção de triptofano inibe proliferação de linfócitos T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Neurotoxicidade: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ácido quinolínico pode causar sintomas neuropsiquiátricos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Marcador diagnóstico: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razão quinurenina/triptofano elevada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9881"/>
            <a:ext cx="11249501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Formação do Granuloma: Aspectos Metabólicos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1116925" y="2571274"/>
            <a:ext cx="6095762" cy="215384"/>
          </a:xfrm>
          <a:prstGeom prst="roundRect">
            <a:avLst>
              <a:gd name="adj" fmla="val 4202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2355711"/>
            <a:ext cx="646390" cy="646390"/>
          </a:xfrm>
          <a:prstGeom prst="roundRect">
            <a:avLst>
              <a:gd name="adj" fmla="val 7073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5358" y="2517279"/>
            <a:ext cx="323136" cy="3231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09174" y="320682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Recrutamento Celular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09174" y="3666173"/>
            <a:ext cx="5988248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Quimiocinas (CCL2, CXCL10) atraem monócitos e linfócitos. Alto consumo de ATP para migração.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740610" y="2248138"/>
            <a:ext cx="6095881" cy="215384"/>
          </a:xfrm>
          <a:prstGeom prst="roundRect">
            <a:avLst>
              <a:gd name="adj" fmla="val 4202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417475" y="2032575"/>
            <a:ext cx="646390" cy="646390"/>
          </a:xfrm>
          <a:prstGeom prst="roundRect">
            <a:avLst>
              <a:gd name="adj" fmla="val 7073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9043" y="2194143"/>
            <a:ext cx="323136" cy="3231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32859" y="2883694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Diferenciação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7632859" y="3343037"/>
            <a:ext cx="5988368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Macrófagos transformam-se em células epitelioides. Mudança metabólica de glicolítico para oxidativo.</a:t>
            </a:r>
            <a:endParaRPr lang="en-US" sz="1650" dirty="0"/>
          </a:p>
        </p:txBody>
      </p:sp>
      <p:sp>
        <p:nvSpPr>
          <p:cNvPr id="13" name="Shape 9"/>
          <p:cNvSpPr/>
          <p:nvPr/>
        </p:nvSpPr>
        <p:spPr>
          <a:xfrm>
            <a:off x="1116925" y="5297091"/>
            <a:ext cx="6095762" cy="215384"/>
          </a:xfrm>
          <a:prstGeom prst="roundRect">
            <a:avLst>
              <a:gd name="adj" fmla="val 4202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93790" y="5081528"/>
            <a:ext cx="646390" cy="646390"/>
          </a:xfrm>
          <a:prstGeom prst="roundRect">
            <a:avLst>
              <a:gd name="adj" fmla="val 7073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358" y="5243096"/>
            <a:ext cx="323136" cy="3231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09174" y="5932646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Células Gigantes</a:t>
            </a:r>
            <a:endParaRPr lang="en-US" sz="2100" dirty="0"/>
          </a:p>
        </p:txBody>
      </p:sp>
      <p:sp>
        <p:nvSpPr>
          <p:cNvPr id="17" name="Text 12"/>
          <p:cNvSpPr/>
          <p:nvPr/>
        </p:nvSpPr>
        <p:spPr>
          <a:xfrm>
            <a:off x="1009174" y="6391989"/>
            <a:ext cx="5988248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Fusão de macrófagos forma células gigantes multinucleadas tipo Langhans com metabolismo alterado.</a:t>
            </a:r>
            <a:endParaRPr lang="en-US" sz="1650" dirty="0"/>
          </a:p>
        </p:txBody>
      </p:sp>
      <p:sp>
        <p:nvSpPr>
          <p:cNvPr id="18" name="Shape 13"/>
          <p:cNvSpPr/>
          <p:nvPr/>
        </p:nvSpPr>
        <p:spPr>
          <a:xfrm>
            <a:off x="7740610" y="4973955"/>
            <a:ext cx="6095881" cy="215384"/>
          </a:xfrm>
          <a:prstGeom prst="roundRect">
            <a:avLst>
              <a:gd name="adj" fmla="val 4202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417475" y="4758392"/>
            <a:ext cx="646390" cy="646390"/>
          </a:xfrm>
          <a:prstGeom prst="roundRect">
            <a:avLst>
              <a:gd name="adj" fmla="val 7073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79043" y="4919960"/>
            <a:ext cx="323136" cy="323136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32859" y="560951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Necrose Caseosa</a:t>
            </a:r>
            <a:endParaRPr lang="en-US" sz="2100" dirty="0"/>
          </a:p>
        </p:txBody>
      </p:sp>
      <p:sp>
        <p:nvSpPr>
          <p:cNvPr id="22" name="Text 16"/>
          <p:cNvSpPr/>
          <p:nvPr/>
        </p:nvSpPr>
        <p:spPr>
          <a:xfrm>
            <a:off x="7632859" y="6068854"/>
            <a:ext cx="5988368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Centro hipóxico sofre necrose. Acúmulo de debris celulares, lipídios e bacilos dormentes.</a:t>
            </a:r>
            <a:endParaRPr lang="en-US" sz="16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94053"/>
            <a:ext cx="1650325" cy="426244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062038"/>
            <a:ext cx="137814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NUTRIÇÃO E TB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511022"/>
            <a:ext cx="105707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 Ciclo Vicioso: Desnutrição e Tuberculose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15114"/>
            <a:ext cx="6244709" cy="416516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99521" y="3127296"/>
            <a:ext cx="39133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Interação Metabólica Complexa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599521" y="370844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Desnutrição aumenta o risco de TB ativa em 2-3 vezes, enquanto TB causa perda ponderal média de 10-15% do peso corporal.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500122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Mecanismos bioquímicos: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568196"/>
            <a:ext cx="6244709" cy="1088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Deficiência proteica prejudica síntese de anticorpos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Redução de micronutrientes afeta função de células T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Baixa albumina compromete transporte de fármacos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488" y="2731175"/>
            <a:ext cx="4919305" cy="2767132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793790" y="2433042"/>
            <a:ext cx="2791301" cy="426244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5" name="Text 1"/>
          <p:cNvSpPr/>
          <p:nvPr/>
        </p:nvSpPr>
        <p:spPr>
          <a:xfrm>
            <a:off x="929878" y="2501027"/>
            <a:ext cx="251912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METABOLISMO BACTERIANO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793790" y="295001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 Metabolismo Único do Mycobacterium tuberculosis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793790" y="470773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 M. tuberculosis possui características metabólicas extraordinárias que explicam sua capacidade de sobrevivência prolongada no hospedeiro e sua resistência aos mecanismos de defesa imunológicos.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0972"/>
            <a:ext cx="100076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Deficiências Vitamínicas na Tuberculose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273379"/>
            <a:ext cx="883920" cy="883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61197" y="2273379"/>
            <a:ext cx="18805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Vitamina D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961197" y="2763798"/>
            <a:ext cx="1880592" cy="4354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Essencial para ativação de peptídeos antimicrobianos (catelicidina). Deficiência associada a maior risco de TB ativa. Modula resposta imune inata e adaptativa.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2273379"/>
            <a:ext cx="883920" cy="8839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92685" y="2273379"/>
            <a:ext cx="18807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Vitamina 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92685" y="2763798"/>
            <a:ext cx="1880711" cy="3991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Crítica para integridade de mucosas respiratórias. Deficiência aumenta susceptibilidade à infecção. Participa na diferenciação de linfócitos T.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2273379"/>
            <a:ext cx="883920" cy="8839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624292" y="2273379"/>
            <a:ext cx="18807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Vitamina C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624292" y="2763798"/>
            <a:ext cx="1880711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Antioxidante que protege contra dano oxidativo. Suporta função de neutrófilos e macrófagos. Aumenta resistência a infecções.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2273379"/>
            <a:ext cx="883920" cy="88392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1955899" y="2273379"/>
            <a:ext cx="18807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Complexo B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1955899" y="2763798"/>
            <a:ext cx="1880711" cy="3991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B6 (piridoxina) essencial para metabolismo imune. B12 e folato para proliferação celular. Deficiência agrava neuropatia periférica.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62376"/>
            <a:ext cx="98415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Necessidades Metabólicas Aumentadas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38130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+30%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1455420" y="41699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Calorias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66034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Aumento necessário no aporte calórico para compensar hipermetabolismo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3138130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+50%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5897523" y="41699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Proteínas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35893" y="466034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Necessidade proteica elevada para reposição de massa magra perdida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677995" y="3138130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2-3x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10339626" y="41699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Micronutrientes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7995" y="466034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Demanda multiplicada de vitaminas e minerais para suporte imunológico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00420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suplementação nutricional adequada melhora resposta ao tratamento e reduz mortalidade em 40-60%.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33042"/>
            <a:ext cx="2709863" cy="426244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4" name="Text 1"/>
          <p:cNvSpPr/>
          <p:nvPr/>
        </p:nvSpPr>
        <p:spPr>
          <a:xfrm>
            <a:off x="929878" y="2501027"/>
            <a:ext cx="243768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DIAGNÓSTICO BIOQUÍMICO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295001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Bases Bioquímicas do Diagnóstico de Tuberculose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470773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Cada método diagnóstico explora propriedades bioquímicas específicas do M. tuberculosis ou da resposta imunológica do hospedeiro.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6778"/>
            <a:ext cx="12089844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Baciloscopia: Princípio da Álcool-Ácido Resistência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2071926"/>
            <a:ext cx="4223147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Fundamento Bioquímico da Coloração de Ziehl-Neelsen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93790" y="2949773"/>
            <a:ext cx="4223147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técnica explora a composição lipídica única da parede celular micobacteriana: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93790" y="3806190"/>
            <a:ext cx="4223147" cy="235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Font typeface="+mj-lt"/>
              <a:buAutoNum type="arabicPeriod" startAt="1"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Fucsina básica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penetra aquecida através da camada lipídica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Font typeface="+mj-lt"/>
              <a:buAutoNum type="arabicPeriod" startAt="2"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Ácidos micólicos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retêm o corante mesmo após tratamento com álcool-ácido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Font typeface="+mj-lt"/>
              <a:buAutoNum type="arabicPeriod" startAt="3"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Azul de metileno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cora o fundo, criando contraste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93790" y="6343490"/>
            <a:ext cx="4223147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Bacilos aparecem vermelho-róseos sobre fundo azul.</a:t>
            </a:r>
            <a:endParaRPr lang="en-US" sz="16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0337" y="2184678"/>
            <a:ext cx="7510462" cy="48404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9174"/>
            <a:ext cx="67862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Limitações da Baciloscopia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19695"/>
            <a:ext cx="8284131" cy="46390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284928"/>
            <a:ext cx="30603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Carga Bacilar Necessária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2866073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Limite de detecção: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5.000-10.000 bacilos/mL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de escarro.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3795951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Implicações clínicas: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638943" y="4362926"/>
            <a:ext cx="4205168" cy="2540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Resultado negativo não exclui TB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Paucibacilar em crianças e imunossuprimidos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Necessidade de métodos complementares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Alta especificidade (~98%) quando positiva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2114"/>
            <a:ext cx="109324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Teste Tuberculínico (PPD): Base Imunológica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3852" y="1884521"/>
            <a:ext cx="10142696" cy="464200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1188" y="3043506"/>
            <a:ext cx="652132" cy="6521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010178" y="5240786"/>
            <a:ext cx="1904228" cy="733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Recrutamento/macrófagos</a:t>
            </a:r>
            <a:endParaRPr lang="en-US" sz="23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3771" y="3044729"/>
            <a:ext cx="652132" cy="65213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610329" y="5240786"/>
            <a:ext cx="1904228" cy="733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Liberação de citocinas</a:t>
            </a:r>
            <a:endParaRPr lang="en-US" sz="23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6964" y="3044729"/>
            <a:ext cx="652133" cy="652133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5223523" y="5240786"/>
            <a:ext cx="1904228" cy="733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Reconhecimento T</a:t>
            </a:r>
            <a:endParaRPr lang="en-US" sz="2300" dirty="0"/>
          </a:p>
        </p:txBody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17115" y="3044729"/>
            <a:ext cx="652133" cy="652133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2784546" y="5424199"/>
            <a:ext cx="1904228" cy="36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Injeção PPD</a:t>
            </a:r>
            <a:endParaRPr lang="en-US" sz="2300" dirty="0"/>
          </a:p>
        </p:txBody>
      </p:sp>
      <p:sp>
        <p:nvSpPr>
          <p:cNvPr id="12" name="Text 5"/>
          <p:cNvSpPr/>
          <p:nvPr/>
        </p:nvSpPr>
        <p:spPr>
          <a:xfrm>
            <a:off x="793790" y="678168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reação é mediada por linfócitos T CD4+ de memória, não por anticorpos. A enduração representa infiltrado celular local.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6697"/>
            <a:ext cx="97050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Bioquímica da Reação Cutânea ao PPD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09104"/>
            <a:ext cx="13042821" cy="2773799"/>
          </a:xfrm>
          <a:prstGeom prst="roundRect">
            <a:avLst>
              <a:gd name="adj" fmla="val 3435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3316724"/>
            <a:ext cx="3256836" cy="2758559"/>
          </a:xfrm>
          <a:prstGeom prst="roundRect">
            <a:avLst>
              <a:gd name="adj" fmla="val 3454"/>
            </a:avLst>
          </a:prstGeom>
          <a:solidFill>
            <a:srgbClr val="DFECE9"/>
          </a:solidFill>
          <a:ln/>
        </p:spPr>
      </p:sp>
      <p:sp>
        <p:nvSpPr>
          <p:cNvPr id="5" name="Text 3"/>
          <p:cNvSpPr/>
          <p:nvPr/>
        </p:nvSpPr>
        <p:spPr>
          <a:xfrm>
            <a:off x="1028224" y="3543538"/>
            <a:ext cx="28032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0-12 horas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8224" y="4033957"/>
            <a:ext cx="280320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Apresentação de antígenos por células de Langerhans. Reconhecimento inicial por células T.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058245" y="3316724"/>
            <a:ext cx="3256955" cy="2758559"/>
          </a:xfrm>
          <a:prstGeom prst="rect">
            <a:avLst/>
          </a:prstGeom>
          <a:solidFill>
            <a:srgbClr val="DFECE9"/>
          </a:solidFill>
          <a:ln/>
        </p:spPr>
      </p:sp>
      <p:sp>
        <p:nvSpPr>
          <p:cNvPr id="8" name="Shape 6"/>
          <p:cNvSpPr/>
          <p:nvPr/>
        </p:nvSpPr>
        <p:spPr>
          <a:xfrm>
            <a:off x="4058245" y="3316724"/>
            <a:ext cx="30480" cy="2758559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9" name="Text 7"/>
          <p:cNvSpPr/>
          <p:nvPr/>
        </p:nvSpPr>
        <p:spPr>
          <a:xfrm>
            <a:off x="4285059" y="3543538"/>
            <a:ext cx="28033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12-24 horas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285059" y="4033957"/>
            <a:ext cx="280332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Proliferação clonal de linfócitos T. Produção inicial de citocinas pró-inflamatórias.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315200" y="3316724"/>
            <a:ext cx="3256836" cy="2758559"/>
          </a:xfrm>
          <a:prstGeom prst="rect">
            <a:avLst/>
          </a:prstGeom>
          <a:solidFill>
            <a:srgbClr val="DFECE9"/>
          </a:solidFill>
          <a:ln/>
        </p:spPr>
      </p:sp>
      <p:sp>
        <p:nvSpPr>
          <p:cNvPr id="12" name="Shape 10"/>
          <p:cNvSpPr/>
          <p:nvPr/>
        </p:nvSpPr>
        <p:spPr>
          <a:xfrm>
            <a:off x="7315200" y="3316724"/>
            <a:ext cx="30480" cy="2758559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13" name="Text 11"/>
          <p:cNvSpPr/>
          <p:nvPr/>
        </p:nvSpPr>
        <p:spPr>
          <a:xfrm>
            <a:off x="7542014" y="3543538"/>
            <a:ext cx="28032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24-48 horas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542014" y="4033957"/>
            <a:ext cx="280320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Pico de secreção de IFN-γ, TNF-α, IL-2. Recrutamento massivo de macrófagos.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10572036" y="3316724"/>
            <a:ext cx="3256955" cy="2758559"/>
          </a:xfrm>
          <a:prstGeom prst="rect">
            <a:avLst/>
          </a:prstGeom>
          <a:solidFill>
            <a:srgbClr val="DFECE9"/>
          </a:solidFill>
          <a:ln/>
        </p:spPr>
      </p:sp>
      <p:sp>
        <p:nvSpPr>
          <p:cNvPr id="16" name="Shape 14"/>
          <p:cNvSpPr/>
          <p:nvPr/>
        </p:nvSpPr>
        <p:spPr>
          <a:xfrm>
            <a:off x="10572036" y="3316724"/>
            <a:ext cx="30480" cy="2758559"/>
          </a:xfrm>
          <a:prstGeom prst="roundRect">
            <a:avLst>
              <a:gd name="adj" fmla="val 312558"/>
            </a:avLst>
          </a:prstGeom>
          <a:solidFill>
            <a:srgbClr val="C5D2CF"/>
          </a:solidFill>
          <a:ln/>
        </p:spPr>
      </p:sp>
      <p:sp>
        <p:nvSpPr>
          <p:cNvPr id="17" name="Text 15"/>
          <p:cNvSpPr/>
          <p:nvPr/>
        </p:nvSpPr>
        <p:spPr>
          <a:xfrm>
            <a:off x="10798850" y="3543538"/>
            <a:ext cx="28033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48-72 horas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0798850" y="4033957"/>
            <a:ext cx="280332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Enduração máxima. Infiltrado celular denso com edema local. Momento ideal para leitura.</a:t>
            </a:r>
            <a:endParaRPr lang="en-US" sz="17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7953"/>
            <a:ext cx="96584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Fatores que Afetam a Resposta ao PPD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93708"/>
            <a:ext cx="36353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Falso-Negativos Bioquímicos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74852"/>
            <a:ext cx="6244709" cy="2540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Desnutrição proteica: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deficiência de aminoácidos essenciais prejudica síntese de citocinas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Imunossupressão: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redução de células T CD4+ (HIV, corticoides)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TB disseminada: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anergia por exaustão imunológica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Infecção recente: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janela imunológica de 2-8 semanas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Deficiências vitamínicas: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vitamina D, zinco, ferro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436168" y="2766893"/>
            <a:ext cx="6571417" cy="3744754"/>
          </a:xfrm>
          <a:prstGeom prst="roundRect">
            <a:avLst>
              <a:gd name="adj" fmla="val 4361"/>
            </a:avLst>
          </a:prstGeom>
          <a:solidFill>
            <a:srgbClr val="437066"/>
          </a:solidFill>
          <a:ln/>
        </p:spPr>
      </p:sp>
      <p:sp>
        <p:nvSpPr>
          <p:cNvPr id="6" name="Text 4"/>
          <p:cNvSpPr/>
          <p:nvPr/>
        </p:nvSpPr>
        <p:spPr>
          <a:xfrm>
            <a:off x="7662982" y="2993708"/>
            <a:ext cx="37804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Interpretação Contextualizada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62982" y="3574852"/>
            <a:ext cx="61177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interpretação do PPD deve considerar o estado nutricional, imunológico e metabólico do paciente.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662982" y="4504730"/>
            <a:ext cx="6117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Valores de referência: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662982" y="5071705"/>
            <a:ext cx="611778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≥5mm: imunossuprimidos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≥10mm: grupos de risco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≥15mm: população geral</a:t>
            </a:r>
            <a:endParaRPr lang="en-US" sz="1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8563"/>
            <a:ext cx="100258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IGRA: Interferon-Gamma Release Assays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20948"/>
            <a:ext cx="8284131" cy="36365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99080" y="5052371"/>
            <a:ext cx="1452137" cy="224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Coleta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2199080" y="5340604"/>
            <a:ext cx="1452137" cy="718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Sangue total + antígenos ESAT‑6/CFP‑10 (16–24h)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6276235" y="5355564"/>
            <a:ext cx="1452137" cy="224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Quantificação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276235" y="5643798"/>
            <a:ext cx="1452137" cy="359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ELISA mede IFN‑γ; corte 0,35 UI/mL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249626" y="3202292"/>
            <a:ext cx="1452137" cy="224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Estimulação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249626" y="3490525"/>
            <a:ext cx="1452137" cy="538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Linfócitos T liberam IFN‑γ se sensibilizados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9638943" y="2164318"/>
            <a:ext cx="420516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Vantagens Bioquímicas sobre PPD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9638943" y="3099792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Especificidade molecular: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antígenos ESAT-6 e CFP-10 ausentes na BCG e maioria das micobactérias não-tuberculosas.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638943" y="4755475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Quantificação objetiva: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dosagem de IFN-γ por imunoensaio, eliminando subjetividade.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9638943" y="6048256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Sensibilidade: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85-95% em imunocompetentes, superior ao PPD em imunossuprimidos.</a:t>
            </a:r>
            <a:endParaRPr lang="en-US" sz="1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6040"/>
            <a:ext cx="101086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Antígenos Específicos do M. tuberculosis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18448"/>
            <a:ext cx="6407944" cy="3137059"/>
          </a:xfrm>
          <a:prstGeom prst="roundRect">
            <a:avLst>
              <a:gd name="adj" fmla="val 3037"/>
            </a:avLst>
          </a:prstGeom>
          <a:solidFill>
            <a:srgbClr val="FFFFFF"/>
          </a:solidFill>
          <a:ln w="30480">
            <a:solidFill>
              <a:srgbClr val="C5D2C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848928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DFECE9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27621" y="3015139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51084" y="37561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ESAT-6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51084" y="4246602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Early Secreted Antigenic Target-6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Proteína de 6 kDa secretada precocemente. Codificada pela região RD1 do genoma, ausente na BCG.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2818448"/>
            <a:ext cx="6408063" cy="3137059"/>
          </a:xfrm>
          <a:prstGeom prst="roundRect">
            <a:avLst>
              <a:gd name="adj" fmla="val 3037"/>
            </a:avLst>
          </a:prstGeom>
          <a:solidFill>
            <a:srgbClr val="FFFFFF"/>
          </a:solidFill>
          <a:ln w="30480">
            <a:solidFill>
              <a:srgbClr val="C5D2C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459027" y="2848928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DFECE9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498" y="3015139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85842" y="37561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CFP-10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85842" y="4246602"/>
            <a:ext cx="589347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Culture Filtrate Protein-10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Proteína de 10 kDa, também da região RD1. Forma complexo heterodimérico com ESAT-6, aumentando antigenicidade.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793790" y="621065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Estas proteínas são essenciais para virulência do M. tuberculosis, envolvidas na ruptura de membranas fagossomais.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488" y="2907506"/>
            <a:ext cx="4919305" cy="2414588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793790" y="1398270"/>
            <a:ext cx="1379815" cy="426244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5" name="Text 1"/>
          <p:cNvSpPr/>
          <p:nvPr/>
        </p:nvSpPr>
        <p:spPr>
          <a:xfrm>
            <a:off x="929878" y="1466255"/>
            <a:ext cx="110763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BIOQUÍMICA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793790" y="19152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As Bases Bioquímicas da Tuberculose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793790" y="3672959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infecção por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Mycobacterium tuberculosis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é moldada por uma intrincada rede de processos bioquímicos que permitem ao patógeno sobreviver e prosperar dentro do hospedeiro. Estudar esses mecanismos é fundamental para desvendar as estratégias de persistência e resistência que caracterizam esta doença.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93790" y="574262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As próximas seções aprofundarão como a composição da parede celular, o metabolismo lipídico e as vias de sinalização contribuem para a patogênese e adaptabilidade do bacilo.</a:t>
            </a:r>
            <a:endParaRPr lang="en-US" sz="17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8" y="2474952"/>
            <a:ext cx="4919305" cy="3279577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6280190" y="2425422"/>
            <a:ext cx="1989415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437066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6423898" y="2501027"/>
            <a:ext cx="170199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37066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TESTE MOLECULAR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6280190" y="295763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GeneXpert: Revolução no Diagnóstico Rápido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6280190" y="471535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Teste molecular automatizado que combina amplificação de DNA e detecção de resistência em menos de 2 horas, transformando o cenário diagnóstico da tuberculose.</a:t>
            </a:r>
            <a:endParaRPr lang="en-US" sz="17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4593"/>
            <a:ext cx="83181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Princípio Molecular do GeneXpert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022044"/>
            <a:ext cx="6407944" cy="30480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196352"/>
            <a:ext cx="29681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Liquefação e inativação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686770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Reagente com NaOH e isotiocianato de guanidina liquefaz escarro e inativa bacilos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428548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3022044"/>
            <a:ext cx="6408063" cy="30480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9" name="Text 7"/>
          <p:cNvSpPr/>
          <p:nvPr/>
        </p:nvSpPr>
        <p:spPr>
          <a:xfrm>
            <a:off x="7428548" y="3196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Extração de DNA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28548" y="3686770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Lise celular e purificação automatizada de ácidos nucleicos em cartucho descartável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PCR em tempo real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93790" y="5829181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Amplificação da região do gene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rpoB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com sondas fluorescentes moleculares específicas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164455"/>
            <a:ext cx="6408063" cy="30480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17" name="Text 15"/>
          <p:cNvSpPr/>
          <p:nvPr/>
        </p:nvSpPr>
        <p:spPr>
          <a:xfrm>
            <a:off x="7428548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Detecção simultânea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28548" y="5829181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Identificação de M. tuberculosis e mutações de resistência à rifampicina em único teste</a:t>
            </a:r>
            <a:endParaRPr lang="en-US" sz="17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2943"/>
            <a:ext cx="8434149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Gene </a:t>
            </a:r>
            <a:pPr algn="l" indent="0" marL="0">
              <a:lnSpc>
                <a:spcPts val="5300"/>
              </a:lnSpc>
              <a:buNone/>
            </a:pPr>
            <a:r>
              <a:rPr lang="en-US" sz="4200" i="1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rpoB</a:t>
            </a:r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: Marcador de Resistência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868091"/>
            <a:ext cx="4223147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Base Molecular da Resistência à Rifampicina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93790" y="2745938"/>
            <a:ext cx="4223147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 gene </a:t>
            </a:r>
            <a:pPr algn="l" indent="0" marL="0">
              <a:lnSpc>
                <a:spcPts val="2600"/>
              </a:lnSpc>
              <a:buNone/>
            </a:pPr>
            <a:r>
              <a:rPr lang="en-US" sz="16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rpoB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codifica a subunidade β da RNA polimerase DNA-dependente, alvo da rifampicina.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93790" y="3938468"/>
            <a:ext cx="4223147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Região de Determinação de Resistência à Rifampicina (RRDR):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81 pares de bases (códons 507-533) onde ocorrem 95% das mutações.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93790" y="5467112"/>
            <a:ext cx="422314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Mutações mais frequentes: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93790" y="5987415"/>
            <a:ext cx="4223147" cy="1344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S531L (substituição serina→leucina): 40-50%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H526Y, H526D: 20-30%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D516V: 10-15%</a:t>
            </a:r>
            <a:endParaRPr lang="en-US" sz="16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5336" y="2184797"/>
            <a:ext cx="6403777" cy="484024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468" y="640913"/>
            <a:ext cx="5602962" cy="401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Desempenho Diagnóstico do GeneXpert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3189923" y="2024777"/>
            <a:ext cx="1581983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98%</a:t>
            </a:r>
            <a:endParaRPr lang="en-US" sz="25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6329" y="1220867"/>
            <a:ext cx="1929289" cy="192928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77183" y="3255169"/>
            <a:ext cx="1607701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Sensibilidade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692468" y="3499723"/>
            <a:ext cx="6577132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Em casos com baciloscopia positiva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9858256" y="2024777"/>
            <a:ext cx="1581983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76%</a:t>
            </a:r>
            <a:endParaRPr lang="en-US" sz="25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663" y="1220867"/>
            <a:ext cx="1929289" cy="192928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45397" y="3255169"/>
            <a:ext cx="1607701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Sensibilidade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7360682" y="3499723"/>
            <a:ext cx="6577251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Em casos com baciloscopia negativa</a:t>
            </a:r>
            <a:endParaRPr lang="en-US" sz="1000" dirty="0"/>
          </a:p>
        </p:txBody>
      </p:sp>
      <p:sp>
        <p:nvSpPr>
          <p:cNvPr id="11" name="Text 7"/>
          <p:cNvSpPr/>
          <p:nvPr/>
        </p:nvSpPr>
        <p:spPr>
          <a:xfrm>
            <a:off x="3189923" y="4642723"/>
            <a:ext cx="1581983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99%</a:t>
            </a:r>
            <a:endParaRPr lang="en-US" sz="250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329" y="3838813"/>
            <a:ext cx="1929289" cy="192928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177183" y="5873115"/>
            <a:ext cx="1607701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Especificidade</a:t>
            </a:r>
            <a:endParaRPr lang="en-US" sz="1250" dirty="0"/>
          </a:p>
        </p:txBody>
      </p:sp>
      <p:sp>
        <p:nvSpPr>
          <p:cNvPr id="14" name="Text 9"/>
          <p:cNvSpPr/>
          <p:nvPr/>
        </p:nvSpPr>
        <p:spPr>
          <a:xfrm>
            <a:off x="692468" y="6117669"/>
            <a:ext cx="6577132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Para detecção de M. tuberculosis</a:t>
            </a:r>
            <a:endParaRPr lang="en-US" sz="1000" dirty="0"/>
          </a:p>
        </p:txBody>
      </p:sp>
      <p:sp>
        <p:nvSpPr>
          <p:cNvPr id="15" name="Text 10"/>
          <p:cNvSpPr/>
          <p:nvPr/>
        </p:nvSpPr>
        <p:spPr>
          <a:xfrm>
            <a:off x="9858256" y="4642723"/>
            <a:ext cx="1581983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95%</a:t>
            </a:r>
            <a:endParaRPr lang="en-US" sz="25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663" y="3838813"/>
            <a:ext cx="1929289" cy="192928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45397" y="5873115"/>
            <a:ext cx="1607701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Sensibilidade</a:t>
            </a:r>
            <a:endParaRPr lang="en-US" sz="1250" dirty="0"/>
          </a:p>
        </p:txBody>
      </p:sp>
      <p:sp>
        <p:nvSpPr>
          <p:cNvPr id="18" name="Text 12"/>
          <p:cNvSpPr/>
          <p:nvPr/>
        </p:nvSpPr>
        <p:spPr>
          <a:xfrm>
            <a:off x="7360682" y="6117669"/>
            <a:ext cx="6577251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Para detecção de resistência à rifampicina</a:t>
            </a:r>
            <a:endParaRPr lang="en-US" sz="1000" dirty="0"/>
          </a:p>
        </p:txBody>
      </p:sp>
      <p:sp>
        <p:nvSpPr>
          <p:cNvPr id="19" name="Text 13"/>
          <p:cNvSpPr/>
          <p:nvPr/>
        </p:nvSpPr>
        <p:spPr>
          <a:xfrm>
            <a:off x="692468" y="6388060"/>
            <a:ext cx="1607701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Vantagens Clínicas</a:t>
            </a:r>
            <a:endParaRPr lang="en-US" sz="1250" dirty="0"/>
          </a:p>
        </p:txBody>
      </p:sp>
      <p:sp>
        <p:nvSpPr>
          <p:cNvPr id="20" name="Text 14"/>
          <p:cNvSpPr/>
          <p:nvPr/>
        </p:nvSpPr>
        <p:spPr>
          <a:xfrm>
            <a:off x="692468" y="6698218"/>
            <a:ext cx="13245465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Rapidez:</a:t>
            </a:r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resultado em 2 horas vs. 2-8 semanas da cultura</a:t>
            </a:r>
            <a:endParaRPr lang="en-US" sz="1000" dirty="0"/>
          </a:p>
        </p:txBody>
      </p:sp>
      <p:sp>
        <p:nvSpPr>
          <p:cNvPr id="21" name="Text 15"/>
          <p:cNvSpPr/>
          <p:nvPr/>
        </p:nvSpPr>
        <p:spPr>
          <a:xfrm>
            <a:off x="692468" y="6941344"/>
            <a:ext cx="13245465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Detecção precoce de MDR-TB:</a:t>
            </a:r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resistência à rifampicina indica 90% de chance de multirresistência</a:t>
            </a:r>
            <a:endParaRPr lang="en-US" sz="1000" dirty="0"/>
          </a:p>
        </p:txBody>
      </p:sp>
      <p:sp>
        <p:nvSpPr>
          <p:cNvPr id="22" name="Text 16"/>
          <p:cNvSpPr/>
          <p:nvPr/>
        </p:nvSpPr>
        <p:spPr>
          <a:xfrm>
            <a:off x="692468" y="7184469"/>
            <a:ext cx="13245465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Menor carga bacilar:</a:t>
            </a:r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detecta 131 bacilos/mL (vs. 5.000-10.000 da baciloscopia)</a:t>
            </a:r>
            <a:endParaRPr lang="en-US" sz="1000" dirty="0"/>
          </a:p>
        </p:txBody>
      </p:sp>
      <p:sp>
        <p:nvSpPr>
          <p:cNvPr id="23" name="Text 17"/>
          <p:cNvSpPr/>
          <p:nvPr/>
        </p:nvSpPr>
        <p:spPr>
          <a:xfrm>
            <a:off x="692468" y="7427595"/>
            <a:ext cx="13245465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Aplicabilidade:</a:t>
            </a:r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amostras paucibacilares, TB extrapulmonar, crianças</a:t>
            </a:r>
            <a:endParaRPr lang="en-US" sz="1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86778"/>
            <a:ext cx="2810470" cy="426244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954762"/>
            <a:ext cx="253829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MARCADORES BIOQUÍMICOS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403747"/>
            <a:ext cx="71325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Adenosina Deaminase (ADA)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4341019"/>
            <a:ext cx="2029778" cy="111335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384590" y="2679502"/>
            <a:ext cx="56299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Marcador Enzimático de Atividade Linfocítica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3384590" y="3260646"/>
            <a:ext cx="104595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ADA catalisa conversão de adenosina em inosina e 2'-desoxiadenosina em 2'-desoxiinosina.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3384590" y="3827621"/>
            <a:ext cx="104595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Relevância diagnóstica: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linfócitos T ativados em tuberculose apresentam alta atividade de ADA, particularmente a isoenzima ADA2.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3384590" y="4757499"/>
            <a:ext cx="104595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Aplicações clínicas: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3384590" y="5324475"/>
            <a:ext cx="10459522" cy="1088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TB pleural: sensibilidade 92%, especificidade 90%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TB peritoneal: sensibilidade 93%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TB meníngea: sensibilidade 79%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384590" y="6617322"/>
            <a:ext cx="104595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Valores &gt;40 U/L em líquidos biológicos sugerem fortemente TB.</a:t>
            </a:r>
            <a:endParaRPr lang="en-US" sz="17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65246"/>
            <a:ext cx="105503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Análise Bioquímica de Líquidos Biológicos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27653"/>
            <a:ext cx="3090505" cy="3136702"/>
          </a:xfrm>
          <a:prstGeom prst="roundRect">
            <a:avLst>
              <a:gd name="adj" fmla="val 3083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362087"/>
            <a:ext cx="26216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Proteínas Totais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852505"/>
            <a:ext cx="262163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TB: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&gt;2.5 g/dL (exsudato)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Mecanismo: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aumento da permeabilidade capilar por inflamação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4111109" y="3127653"/>
            <a:ext cx="3090624" cy="3136702"/>
          </a:xfrm>
          <a:prstGeom prst="roundRect">
            <a:avLst>
              <a:gd name="adj" fmla="val 308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345543" y="3362087"/>
            <a:ext cx="2621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Glicose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345543" y="3852505"/>
            <a:ext cx="262175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TB: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&lt;60 mg/dL (pleural), &lt;40 mg/dL (meninge)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Mecanismo: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consumo por células inflamatórias e bactérias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3127653"/>
            <a:ext cx="3090624" cy="3136702"/>
          </a:xfrm>
          <a:prstGeom prst="roundRect">
            <a:avLst>
              <a:gd name="adj" fmla="val 308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62982" y="3362087"/>
            <a:ext cx="2621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LDH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62982" y="3852505"/>
            <a:ext cx="26217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TB: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elevada (&gt;200 U/L)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Mecanismo: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liberada por lise celular e necrose tecidual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0745986" y="3127653"/>
            <a:ext cx="3090624" cy="3136702"/>
          </a:xfrm>
          <a:prstGeom prst="roundRect">
            <a:avLst>
              <a:gd name="adj" fmla="val 308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980420" y="3362087"/>
            <a:ext cx="2621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Citologia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980420" y="3852505"/>
            <a:ext cx="26217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TB: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predomínio linfocítico (&gt;50%)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Mecanismo: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resposta imune celular tipo IV</a:t>
            </a:r>
            <a:endParaRPr lang="en-US" sz="17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1657"/>
            <a:ext cx="89379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Lactato Desidrogenase (LDH) em TB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7411"/>
            <a:ext cx="420516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Marcador de Dano Celular e Atividade Metabólica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82885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LDH catalisa conversão reversível de lactato a piruvato, enzima citoplasmática liberada na lise celular.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75666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Isoenzimas na TB: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42642"/>
            <a:ext cx="4205168" cy="2177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LDH-2 e LDH-3: predomínio em derrames pleurais tuberculosos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Razão LDH pleural/sérica &gt;0.6 indica exsudato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Valores muito elevados (&gt;1000 U/L) sugerem empiema ou malignidade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19695"/>
            <a:ext cx="8284131" cy="463903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433042"/>
            <a:ext cx="1514713" cy="426244"/>
          </a:xfrm>
          <a:prstGeom prst="roundRect">
            <a:avLst>
              <a:gd name="adj" fmla="val 17880"/>
            </a:avLst>
          </a:prstGeom>
          <a:solidFill>
            <a:srgbClr val="DFECE9"/>
          </a:solidFill>
          <a:ln/>
        </p:spPr>
      </p:sp>
      <p:sp>
        <p:nvSpPr>
          <p:cNvPr id="4" name="Text 1"/>
          <p:cNvSpPr/>
          <p:nvPr/>
        </p:nvSpPr>
        <p:spPr>
          <a:xfrm>
            <a:off x="6416278" y="2501027"/>
            <a:ext cx="124253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TRATAMENTO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280190" y="295001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Bases Bioquímicas do Tratamento Antituberculoso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6280190" y="470773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Compreender os mecanismos moleculares de ação dos fármacos antituberculose é essencial para otimizar tratamento e entender resistência bacteriana.</a:t>
            </a:r>
            <a:endParaRPr lang="en-US" sz="17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6042"/>
            <a:ext cx="8013859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Rifampicina: Inibição da Transcrição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8961" y="3097411"/>
            <a:ext cx="7473077" cy="29481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71519" y="4118425"/>
            <a:ext cx="1486614" cy="202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Ligação à β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2371519" y="4378217"/>
            <a:ext cx="1486614" cy="461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Rifampicina liga-se à subunidade β da RNA polimerase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4219729" y="4457099"/>
            <a:ext cx="1486613" cy="202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Bloqueio do canal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4219729" y="4716891"/>
            <a:ext cx="1486613" cy="307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Obstrui o canal de saída do RNA nascente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6089513" y="4118425"/>
            <a:ext cx="1486614" cy="404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Interrupção da elongação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089513" y="4580478"/>
            <a:ext cx="1486614" cy="461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0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Elongação do RNA e síntese proteica são interrompidas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9602867" y="1813203"/>
            <a:ext cx="3394829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Mecanismo Molecular de Ação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9602867" y="2315766"/>
            <a:ext cx="4241244" cy="1241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rifampicina é um antibiótico bactericida que inibe especificamente a RNA polimerase bacteriana sem afetar a enzima humana.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602867" y="3722132"/>
            <a:ext cx="424124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Características farmacológicas: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9602867" y="4197668"/>
            <a:ext cx="4241244" cy="1861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Liga-se com alta afinidade ao sítio ativo da enzima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Ativa contra bacilos em replicação ativa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Concentração inibitória mínima: 0.05-0.5 μg/mL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Penetra bem em tecidos e granulomas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9602867" y="6224732"/>
            <a:ext cx="4241244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rifampicina é o fármaco mais potente do esquema básico, permitindo redução do tempo de tratamento.</a:t>
            </a:r>
            <a:endParaRPr lang="en-US" sz="16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6429"/>
            <a:ext cx="123800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Isoniazida: Inibidor da Síntese de Ácidos Micólicos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18836"/>
            <a:ext cx="6521410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Pró-droga Inativa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3743325"/>
            <a:ext cx="60677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Isoniazida é administrada como pró-droga inativa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118836"/>
            <a:ext cx="6521410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2014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Ativação Enzimática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42014" y="3743325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Catalase-peroxidase bacteriana (KatG) converte em forma ativa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695944"/>
            <a:ext cx="6521410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58300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Inibição da InhA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20604" y="6320433"/>
            <a:ext cx="60677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Forma ativa inibe enoil-ACP redutase (InhA)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695944"/>
            <a:ext cx="6521410" cy="90725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42014" y="58300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Bloqueio de Síntese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42014" y="6320433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Interrupção da síntese de ácidos micólicos da parede celular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0983"/>
            <a:ext cx="86078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Características Metabólicas Únicas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13390"/>
            <a:ext cx="3090505" cy="2765227"/>
          </a:xfrm>
          <a:prstGeom prst="roundRect">
            <a:avLst>
              <a:gd name="adj" fmla="val 3445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547824"/>
            <a:ext cx="262163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Parede Celular Lipídica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4392573"/>
            <a:ext cx="262163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60% de lipídios, rica em ácidos micólicos - barreira impermeável que confere resistência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4111109" y="3313390"/>
            <a:ext cx="3090624" cy="2765227"/>
          </a:xfrm>
          <a:prstGeom prst="roundRect">
            <a:avLst>
              <a:gd name="adj" fmla="val 3445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345543" y="3547824"/>
            <a:ext cx="262175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Metabolismo Aeróbio Estrito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345543" y="4392573"/>
            <a:ext cx="26217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Dependência absoluta de oxigênio para crescimento e sobrevivência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3313390"/>
            <a:ext cx="3090624" cy="2765227"/>
          </a:xfrm>
          <a:prstGeom prst="roundRect">
            <a:avLst>
              <a:gd name="adj" fmla="val 3445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62982" y="3547824"/>
            <a:ext cx="2621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Crescimento Lento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62982" y="4038243"/>
            <a:ext cx="26217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Tempo de duplicação: 15-20 horas (vs. 20 minutos de E. coli)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0745986" y="3313390"/>
            <a:ext cx="3090624" cy="2765227"/>
          </a:xfrm>
          <a:prstGeom prst="roundRect">
            <a:avLst>
              <a:gd name="adj" fmla="val 3445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980420" y="3547824"/>
            <a:ext cx="262175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Sobrevivência Intracelular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980420" y="4392573"/>
            <a:ext cx="26217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Capacidade única de persistir dentro de macrófagos hospedeiros</a:t>
            </a:r>
            <a:endParaRPr lang="en-US" sz="17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9497"/>
            <a:ext cx="8426529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Pirazinamida: Fármaco Esterilizante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638532" y="1719977"/>
            <a:ext cx="4533662" cy="5770007"/>
          </a:xfrm>
          <a:prstGeom prst="roundRect">
            <a:avLst>
              <a:gd name="adj" fmla="val 3422"/>
            </a:avLst>
          </a:prstGeom>
          <a:solidFill>
            <a:srgbClr val="437066"/>
          </a:solidFill>
          <a:ln/>
        </p:spPr>
      </p:sp>
      <p:sp>
        <p:nvSpPr>
          <p:cNvPr id="4" name="Text 2"/>
          <p:cNvSpPr/>
          <p:nvPr/>
        </p:nvSpPr>
        <p:spPr>
          <a:xfrm>
            <a:off x="853916" y="1924645"/>
            <a:ext cx="404991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Mecanismo pH-Dependente Único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853916" y="2465903"/>
            <a:ext cx="4102894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pirazinamida é o único fármaco ativo contra bacilos semi-dormentes em ambiente ácido do fagolisossomo (pH 5.5).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853916" y="3994547"/>
            <a:ext cx="4102894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Ativação e ação: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853916" y="4514850"/>
            <a:ext cx="4102894" cy="2689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Font typeface="+mj-lt"/>
              <a:buAutoNum type="arabicPeriod" startAt="1"/>
            </a:pPr>
            <a:r>
              <a:rPr lang="en-US" sz="16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Pirazinamidase (PncA) converte em ácido pirazinoico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Font typeface="+mj-lt"/>
              <a:buAutoNum type="arabicPeriod" startAt="2"/>
            </a:pPr>
            <a:r>
              <a:rPr lang="en-US" sz="16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Ácido pirazinoico acumula no citoplasma bacteriano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Font typeface="+mj-lt"/>
              <a:buAutoNum type="arabicPeriod" startAt="3"/>
            </a:pPr>
            <a:r>
              <a:rPr lang="en-US" sz="16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Acidifica pH intracelular, colapsando gradiente de prótons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Font typeface="+mj-lt"/>
              <a:buAutoNum type="arabicPeriod" startAt="4"/>
            </a:pPr>
            <a:r>
              <a:rPr lang="en-US" sz="16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Inibe múltiplos alvos (síntese de ácidos graxos, coenzima A)</a:t>
            </a:r>
            <a:endParaRPr lang="en-US" sz="16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2573" y="2338149"/>
            <a:ext cx="4889183" cy="453366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6200"/>
            <a:ext cx="92690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Etambutol: Inibidor da Parede Celular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324463"/>
            <a:ext cx="3389471" cy="26296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44283" y="2301954"/>
            <a:ext cx="47373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Alvo: Biossíntese de Arabinogalactana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4744283" y="2883098"/>
            <a:ext cx="909982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Etambutol inibe arabinosil transferases (EmbCAB), enzimas que catalisam polimerização de arabinose na arabinogalactana.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744283" y="3812977"/>
            <a:ext cx="909982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Consequências bioquímicas: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744283" y="4379952"/>
            <a:ext cx="9099828" cy="1451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Interrupção da síntese da parede celular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Acúmulo de precursores arabinose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Aumento da permeabilidade celular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Potencialização de outros fármacos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744283" y="6035724"/>
            <a:ext cx="909982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Efeito adverso importante: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neurite óptica por quelação de zinco e cobre, essenciais para enzimas retinianas (raro em doses convencionais).</a:t>
            </a:r>
            <a:endParaRPr lang="en-US" sz="17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3499"/>
            <a:ext cx="108184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Mecanismos de Ação: Resumo Comparativo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85906"/>
            <a:ext cx="2194560" cy="21945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639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Rifampicina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54372"/>
            <a:ext cx="304800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Alvo: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RNA polimerase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Efeito: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Bactericida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Fase ativa: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Replicação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2485906"/>
            <a:ext cx="2194560" cy="21945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49639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Isoniazida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5454372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Alvo: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Síntese de ácidos micólicos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Efeito: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Bactericida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Fase ativa: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Replicação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2485906"/>
            <a:ext cx="2194560" cy="21945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49639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Pirazinamida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5454372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Alvo: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Múltiplos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Efeito: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Esterilizante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Fase ativa: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Semi-dormência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2485906"/>
            <a:ext cx="2194560" cy="219456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49639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Etambutol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5454372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Alvo: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Arabinogalactana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Efeito: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Bacteriostático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Fase ativa: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Replicação</a:t>
            </a:r>
            <a:endParaRPr lang="en-US" sz="17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875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Resistência Bacteriana: Bases Genéticas e Bioquímicas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660100"/>
            <a:ext cx="3090505" cy="3120628"/>
          </a:xfrm>
          <a:prstGeom prst="roundRect">
            <a:avLst>
              <a:gd name="adj" fmla="val 4734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629620"/>
            <a:ext cx="3090505" cy="121920"/>
          </a:xfrm>
          <a:prstGeom prst="roundRect">
            <a:avLst>
              <a:gd name="adj" fmla="val 78139"/>
            </a:avLst>
          </a:prstGeom>
          <a:solidFill>
            <a:srgbClr val="437066"/>
          </a:solidFill>
          <a:ln/>
        </p:spPr>
      </p:sp>
      <p:sp>
        <p:nvSpPr>
          <p:cNvPr id="5" name="Shape 3"/>
          <p:cNvSpPr/>
          <p:nvPr/>
        </p:nvSpPr>
        <p:spPr>
          <a:xfrm>
            <a:off x="1998762" y="33199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7066"/>
          </a:solidFill>
          <a:ln/>
        </p:spPr>
      </p:sp>
      <p:sp>
        <p:nvSpPr>
          <p:cNvPr id="6" name="Text 4"/>
          <p:cNvSpPr/>
          <p:nvPr/>
        </p:nvSpPr>
        <p:spPr>
          <a:xfrm>
            <a:off x="2202835" y="349007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4227076"/>
            <a:ext cx="257591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Mutações Cromossômicas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5071824"/>
            <a:ext cx="257591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Alterações espontâneas em genes alvo dos fármacos. Frequência: 1 em 10⁶-10⁸ bacilos.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4111109" y="3660100"/>
            <a:ext cx="3090624" cy="3120628"/>
          </a:xfrm>
          <a:prstGeom prst="roundRect">
            <a:avLst>
              <a:gd name="adj" fmla="val 4734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4111109" y="3629620"/>
            <a:ext cx="3090624" cy="121920"/>
          </a:xfrm>
          <a:prstGeom prst="roundRect">
            <a:avLst>
              <a:gd name="adj" fmla="val 78139"/>
            </a:avLst>
          </a:prstGeom>
          <a:solidFill>
            <a:srgbClr val="437066"/>
          </a:solidFill>
          <a:ln/>
        </p:spPr>
      </p:sp>
      <p:sp>
        <p:nvSpPr>
          <p:cNvPr id="11" name="Shape 9"/>
          <p:cNvSpPr/>
          <p:nvPr/>
        </p:nvSpPr>
        <p:spPr>
          <a:xfrm>
            <a:off x="5316200" y="33199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7066"/>
          </a:solidFill>
          <a:ln/>
        </p:spPr>
      </p:sp>
      <p:sp>
        <p:nvSpPr>
          <p:cNvPr id="12" name="Text 10"/>
          <p:cNvSpPr/>
          <p:nvPr/>
        </p:nvSpPr>
        <p:spPr>
          <a:xfrm>
            <a:off x="5520273" y="349007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4368403" y="4227076"/>
            <a:ext cx="257603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Seleção de Resistentes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4368403" y="5071824"/>
            <a:ext cx="257603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Monoterapia ou tratamento inadequado seleciona cepas mutantes resistentes.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3660100"/>
            <a:ext cx="3090624" cy="3120628"/>
          </a:xfrm>
          <a:prstGeom prst="roundRect">
            <a:avLst>
              <a:gd name="adj" fmla="val 4734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7428548" y="3629620"/>
            <a:ext cx="3090624" cy="121920"/>
          </a:xfrm>
          <a:prstGeom prst="roundRect">
            <a:avLst>
              <a:gd name="adj" fmla="val 78139"/>
            </a:avLst>
          </a:prstGeom>
          <a:solidFill>
            <a:srgbClr val="437066"/>
          </a:solidFill>
          <a:ln/>
        </p:spPr>
      </p:sp>
      <p:sp>
        <p:nvSpPr>
          <p:cNvPr id="17" name="Shape 15"/>
          <p:cNvSpPr/>
          <p:nvPr/>
        </p:nvSpPr>
        <p:spPr>
          <a:xfrm>
            <a:off x="8633639" y="33199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7066"/>
          </a:solidFill>
          <a:ln/>
        </p:spPr>
      </p:sp>
      <p:sp>
        <p:nvSpPr>
          <p:cNvPr id="18" name="Text 16"/>
          <p:cNvSpPr/>
          <p:nvPr/>
        </p:nvSpPr>
        <p:spPr>
          <a:xfrm>
            <a:off x="8837712" y="349007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7685842" y="4227076"/>
            <a:ext cx="257603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Amplificação de Resistência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685842" y="5071824"/>
            <a:ext cx="257603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Bacilos resistentes multiplicam-se, tornando-se população predominante.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10745986" y="3660100"/>
            <a:ext cx="3090624" cy="3120628"/>
          </a:xfrm>
          <a:prstGeom prst="roundRect">
            <a:avLst>
              <a:gd name="adj" fmla="val 4734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10745986" y="3629620"/>
            <a:ext cx="3090624" cy="121920"/>
          </a:xfrm>
          <a:prstGeom prst="roundRect">
            <a:avLst>
              <a:gd name="adj" fmla="val 78139"/>
            </a:avLst>
          </a:prstGeom>
          <a:solidFill>
            <a:srgbClr val="437066"/>
          </a:solidFill>
          <a:ln/>
        </p:spPr>
      </p:sp>
      <p:sp>
        <p:nvSpPr>
          <p:cNvPr id="23" name="Shape 21"/>
          <p:cNvSpPr/>
          <p:nvPr/>
        </p:nvSpPr>
        <p:spPr>
          <a:xfrm>
            <a:off x="11951077" y="33199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7066"/>
          </a:solidFill>
          <a:ln/>
        </p:spPr>
      </p:sp>
      <p:sp>
        <p:nvSpPr>
          <p:cNvPr id="24" name="Text 22"/>
          <p:cNvSpPr/>
          <p:nvPr/>
        </p:nvSpPr>
        <p:spPr>
          <a:xfrm>
            <a:off x="12155150" y="349007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11003280" y="4227076"/>
            <a:ext cx="257603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Multirresistência (MDR-TB)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11003280" y="5071824"/>
            <a:ext cx="257603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Resistência simultânea a rifampicina e isoniazida por múltiplas mutações.</a:t>
            </a:r>
            <a:endParaRPr lang="en-US" sz="17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7778"/>
            <a:ext cx="100928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TB-MDR e TB-XDR: Definições e Impacto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71869"/>
            <a:ext cx="3008948" cy="4134683"/>
          </a:xfrm>
          <a:prstGeom prst="roundRect">
            <a:avLst>
              <a:gd name="adj" fmla="val 316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80630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7066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2993350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713559"/>
            <a:ext cx="25400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TB-MDR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294703"/>
            <a:ext cx="254007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Multidrug-resistant TB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: resistência a rifampicina E isoniazida (fármacos mais potentes)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029551" y="2571869"/>
            <a:ext cx="3008948" cy="4134683"/>
          </a:xfrm>
          <a:prstGeom prst="roundRect">
            <a:avLst>
              <a:gd name="adj" fmla="val 316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263985" y="280630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7066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1152" y="2993350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263985" y="3713559"/>
            <a:ext cx="25400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TB-XDR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4263985" y="4294703"/>
            <a:ext cx="254007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Extensively drug-resistant TB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: TB-MDR + resistência a fluoroquinolona e injetável de segunda linha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7599521" y="2543532"/>
            <a:ext cx="41496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Bases Moleculares da Resistência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7599521" y="312467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Rifampicina: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mutações no gene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rpoB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(95% dos casos)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7599521" y="36916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Isoniazida: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mutações em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katG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(50-95%) ou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inhA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(20-35%)</a:t>
            </a:r>
            <a:endParaRPr lang="en-US" sz="1750" dirty="0"/>
          </a:p>
        </p:txBody>
      </p:sp>
      <p:sp>
        <p:nvSpPr>
          <p:cNvPr id="16" name="Text 12"/>
          <p:cNvSpPr/>
          <p:nvPr/>
        </p:nvSpPr>
        <p:spPr>
          <a:xfrm>
            <a:off x="7599521" y="425862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Impacto clínico: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tratamento de 18-24 meses, múltiplos fármacos tóxicos, taxa de cura &lt;60% (MDR) e &lt;30% (XDR).</a:t>
            </a:r>
            <a:endParaRPr lang="en-US" sz="17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6778"/>
            <a:ext cx="8095774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Hepatotoxicidade Medicamentosa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2071926"/>
            <a:ext cx="4223147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Metabolismo Hepático dos Tuberculostáticos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93790" y="2949773"/>
            <a:ext cx="4223147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Todos os fármacos de primeira linha sofrem metabolismo hepático extenso: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93790" y="3806190"/>
            <a:ext cx="4223147" cy="2016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Isoniazida: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N-acetilação (NAT2) produz metabólitos hepatotóxicos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Rifampicina: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indução de CYP450, competição por glicuronidação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Pirazinamida: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metabolismo por amidases hepáticas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93790" y="6007331"/>
            <a:ext cx="4223147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Acetiladores lentos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(polimorfismo NAT2) têm maior risco de hepatotoxicidade por isoniazida.</a:t>
            </a:r>
            <a:endParaRPr lang="en-US" sz="16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0337" y="2398871"/>
            <a:ext cx="7879080" cy="3765709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8323064" y="6021738"/>
            <a:ext cx="215384" cy="215384"/>
          </a:xfrm>
          <a:prstGeom prst="roundRect">
            <a:avLst>
              <a:gd name="adj" fmla="val 8491"/>
            </a:avLst>
          </a:prstGeom>
          <a:solidFill>
            <a:srgbClr val="1D302C"/>
          </a:solidFill>
          <a:ln/>
        </p:spPr>
      </p:sp>
      <p:sp>
        <p:nvSpPr>
          <p:cNvPr id="9" name="Text 6"/>
          <p:cNvSpPr/>
          <p:nvPr/>
        </p:nvSpPr>
        <p:spPr>
          <a:xfrm>
            <a:off x="8599408" y="6021738"/>
            <a:ext cx="814268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Semana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9566077" y="6021738"/>
            <a:ext cx="215384" cy="215384"/>
          </a:xfrm>
          <a:prstGeom prst="roundRect">
            <a:avLst>
              <a:gd name="adj" fmla="val 8491"/>
            </a:avLst>
          </a:prstGeom>
          <a:solidFill>
            <a:srgbClr val="3E685E"/>
          </a:solidFill>
          <a:ln/>
        </p:spPr>
      </p:sp>
      <p:sp>
        <p:nvSpPr>
          <p:cNvPr id="11" name="Text 8"/>
          <p:cNvSpPr/>
          <p:nvPr/>
        </p:nvSpPr>
        <p:spPr>
          <a:xfrm>
            <a:off x="9842421" y="6021738"/>
            <a:ext cx="943451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ALT (U/L)</a:t>
            </a:r>
            <a:endParaRPr lang="en-US" sz="16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1441"/>
            <a:ext cx="116615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Monitoramento Laboratorial e Fatores de Risco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63310" y="3133368"/>
            <a:ext cx="60960" cy="3125272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4" name="Text 2"/>
          <p:cNvSpPr/>
          <p:nvPr/>
        </p:nvSpPr>
        <p:spPr>
          <a:xfrm>
            <a:off x="1081564" y="3163848"/>
            <a:ext cx="42143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Monitoramento de Transaminases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1564" y="3654266"/>
            <a:ext cx="609183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Indicação: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mensal em pacientes de risco, ou se sintomas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Suspensão: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ALT/AST &gt;3x limite superior (com sintomas) ou &gt;5x (assintomático)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Reintrodução: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escalonada após normalização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6404" y="3133368"/>
            <a:ext cx="60960" cy="3125272"/>
          </a:xfrm>
          <a:prstGeom prst="rect">
            <a:avLst/>
          </a:prstGeom>
          <a:solidFill>
            <a:srgbClr val="437066"/>
          </a:solidFill>
          <a:ln/>
        </p:spPr>
      </p:sp>
      <p:sp>
        <p:nvSpPr>
          <p:cNvPr id="7" name="Text 5"/>
          <p:cNvSpPr/>
          <p:nvPr/>
        </p:nvSpPr>
        <p:spPr>
          <a:xfrm>
            <a:off x="7744658" y="3163848"/>
            <a:ext cx="49241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Fatores de Risco para Hepatotoxicidade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744658" y="3654266"/>
            <a:ext cx="6091952" cy="2177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Consumo de álcool (indução de CYP2E1)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Hepatopatias pré-existentes (hepatite B/C, cirrose)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Desnutrição (deficiência de glutationa)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Coinfecção HIV com uso de antirretrovirais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Idade avançada (&gt;60 anos)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Polimorfismos genéticos (NAT2, GSTM1)</a:t>
            </a:r>
            <a:endParaRPr lang="en-US" sz="175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49642"/>
            <a:ext cx="2114193" cy="343614"/>
          </a:xfrm>
          <a:prstGeom prst="roundRect">
            <a:avLst>
              <a:gd name="adj" fmla="val 18853"/>
            </a:avLst>
          </a:prstGeom>
          <a:solidFill>
            <a:srgbClr val="DFECE9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09399" y="1044297"/>
            <a:ext cx="154186" cy="1541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40619" y="1007388"/>
            <a:ext cx="1651754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INTEGRAÇÃO CLÍNICA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93790" y="1366361"/>
            <a:ext cx="6911459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Mensagens-Chave para a Prática</a:t>
            </a:r>
            <a:endParaRPr lang="en-US" sz="3750" dirty="0"/>
          </a:p>
        </p:txBody>
      </p:sp>
      <p:sp>
        <p:nvSpPr>
          <p:cNvPr id="6" name="Shape 3"/>
          <p:cNvSpPr/>
          <p:nvPr/>
        </p:nvSpPr>
        <p:spPr>
          <a:xfrm>
            <a:off x="793790" y="2214563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391364" y="2280761"/>
            <a:ext cx="705123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TB é uma doença sistêmica com profundas alterações metabólicas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391364" y="2680216"/>
            <a:ext cx="1244524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Hipermetabolismo, catabolismo proteico e deficiências nutricionais são parte integrante da fisiopatologia, não apenas consequências.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93790" y="3293150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391364" y="3359348"/>
            <a:ext cx="744295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 metabolismo único do M. tuberculosis explica características clínicas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1391364" y="3758803"/>
            <a:ext cx="1244524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Crescimento lento, capacidade de dormência e parede lipídica justificam tratamento prolongado e dificuldade diagnóstica.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793790" y="4371737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391364" y="4437936"/>
            <a:ext cx="6145887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Cada teste diagnóstico tem bases bioquímicas específicas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1391364" y="4837390"/>
            <a:ext cx="1244524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Compreender os fundamentos moleculares orienta escolha e interpretação dos exames complementares.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793790" y="5450324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1391364" y="5516523"/>
            <a:ext cx="507765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Tratamento prolongado: justificativa metabólica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1391364" y="5915978"/>
            <a:ext cx="1244524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Bacilos em diferentes estados metabólicos requerem exposição prolongada a múltiplos fármacos com mecanismos complementares.</a:t>
            </a:r>
            <a:endParaRPr lang="en-US" sz="1500" dirty="0"/>
          </a:p>
        </p:txBody>
      </p:sp>
      <p:sp>
        <p:nvSpPr>
          <p:cNvPr id="18" name="Shape 15"/>
          <p:cNvSpPr/>
          <p:nvPr/>
        </p:nvSpPr>
        <p:spPr>
          <a:xfrm>
            <a:off x="793790" y="6528911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1391364" y="6595110"/>
            <a:ext cx="5886212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Integração metabolismo-imunologia-clínica é essencial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1391364" y="6994565"/>
            <a:ext cx="1244524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Abordagem na APS deve considerar aspectos nutricionais, metabólicos e imunológicos além do tratamento antimicrobiano.</a:t>
            </a:r>
            <a:endParaRPr lang="en-US" sz="15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8" y="2474952"/>
            <a:ext cx="4919305" cy="327957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58305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Da Bioquímica à Prática Clínica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6280190" y="334077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 conhecimento das bases bioquímicas da tuberculose empodera profissionais de saúde para diagnóstico precoce, tratamento adequado e manejo de complicações, traduzindo ciência molecular em melhores desfechos clínicos.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620351" y="5302687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"Compreender a bioquímica da TB é compreender a doença em sua essência molecular, permitindo decisões clínicas mais informadas e eficazes."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6280190" y="5047536"/>
            <a:ext cx="30480" cy="1599009"/>
          </a:xfrm>
          <a:prstGeom prst="rect">
            <a:avLst/>
          </a:prstGeom>
          <a:solidFill>
            <a:srgbClr val="437066"/>
          </a:solidFill>
          <a:ln/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8566"/>
            <a:ext cx="4807029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Referências Bibliográficas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93790" y="1695331"/>
            <a:ext cx="13042821" cy="500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World Health Organization (WHO). (2023).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Global Tuberculosis Report 2023.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WHO Press.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Ministério da Saúde do Brasil. (2019).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Manual de Recomendações para o Controle da Tuberculose no Brasil.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Brasília, DF.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Lodish, H., Berk, A., Zipursky, S. L., Matsudaira, P., Baltimore, D., &amp; Darnell, J. (2000).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Molecular Cell Biology.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4th edition. W. H. Freeman. (Section on bacterial metabolism).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Mandell, G. L., Bennett, J. E., &amp; Dolin, R. (2020).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Mandell, Douglas, and Bennett's Principles and Practice of Infectious Diseases.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9th ed. Elsevier. (Chapter on Mycobacterium tuberculosis).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Harrison, T. R., &amp; Jameson, J. L. (2018).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Harrison's Principles of Internal Medicine.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20th ed. McGraw-Hill Education. (Section on Tuberculosis and Host Response).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Barry, C. E. 3rd, et al. (2007). The spectrum of metabolism in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Mycobacterium tuberculosis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during infection.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Nature Reviews Microbiology,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5(5), 374-384.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Pai, M., et al. (2014). New tools and emerging technologies for the diagnosis of tuberculosis: what is on the horizon?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Clinical Infectious Diseases,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58(5), 716-722.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Blanchard, J. S. (1996).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Mycobacterium tuberculosis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and the Biochemistry of its Drug Targets.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Annual Review of Biochemistry,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65, 217-239.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Dheda, K., et al. (2017). Emergency response for XDR-TB: A historical perspective from South Africa.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Lancet Respiratory Medicine,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5(2), 160-165.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Silva, R. F., et al. (2018). Adenosine Deaminase Activity in Tuberculosis: A Biomarker for Diagnosis and Treatment Monitoring.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Journal of Clinical Tuberculosis and Other Mycobacterial Diseases,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11, 44-48.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Zumla, A., et al. (2015). Tuberculosis.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New England Journal of Medicine,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373(23), 2208-2210.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Palomino, J. C., &amp; Leavens, R. S. (2017).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Antituberculosis Drug Resistance in the World: Report 2017.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WHO Press.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Gengenbacher, M., &amp; Kaufmann, S. H. (2012).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Mycobacterium tuberculosis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metabolism: an interplay of virulence and survival.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FEMS Microbiology Reviews,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36(4), 704-739.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Cole, S. T., et al. (1998). Deciphering the biology of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Mycobacterium tuberculosis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from the complete genome sequence.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Nature,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393(6685), 537-544.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Drain, P. K., et al. (2020). Micronutrients in HIV-infected adults with and without tuberculosis in Tanzania. </a:t>
            </a:r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Journal of Nutritional Biochemistry,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84, 108453.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0337"/>
            <a:ext cx="119569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Estrutura da Parede Celular: A Fortaleza Lipídica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94428"/>
            <a:ext cx="6380559" cy="50896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735372" y="2403991"/>
            <a:ext cx="45829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Composição Bioquímica Excepcional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735372" y="2985135"/>
            <a:ext cx="61087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parede celular do M. tuberculosis é a mais complexa entre as bactérias, com três camadas distintas: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735372" y="3915013"/>
            <a:ext cx="6108740" cy="18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Ácidos micólicos de cadeia longa (C60-C90)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Arabinogalactana ligada covalentemente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Peptideoglicano como estrutura basal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Lipoarabinomanana (LAM) com funções imunomoduladoras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735372" y="5933709"/>
            <a:ext cx="61087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Esta estrutura confere impermeabilidade a antibióticos hidrofílicos e resistência à dessecação.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8236"/>
            <a:ext cx="119569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Estrutura da Parede Celular: A Fortaleza Lipídica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457819"/>
            <a:ext cx="63805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735372" y="2403991"/>
            <a:ext cx="45829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Composição Bioquímica Excepcional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735372" y="2985135"/>
            <a:ext cx="61087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parede celular do M. tuberculosis é a mais complexa entre as bactérias, com três camadas distintas: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735372" y="3915013"/>
            <a:ext cx="6108740" cy="18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Ácidos micólicos de cadeia longa (C60-C90)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Arabinogalactana ligada covalentemente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Peptideoglicano como estrutura basal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Lipoarabinomanana (LAM) com funções imunomoduladoras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735372" y="5933709"/>
            <a:ext cx="61087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Esta estrutura confere impermeabilidade a antibióticos hidrofílicos e resistência à dessecação.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0830" y="544830"/>
            <a:ext cx="8968740" cy="71399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91647"/>
            <a:ext cx="2582942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437066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37498" y="867251"/>
            <a:ext cx="229552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37066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ADAPTAÇÃO METABÓLICA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32385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Metabolismo Intracelular: Estratégias de Sobrevivência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81576"/>
            <a:ext cx="1767840" cy="17678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5132903"/>
            <a:ext cx="304800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Metabolismo de Ácidos Graxos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977652"/>
            <a:ext cx="30480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Utiliza lipídios do hospedeiro como principal fonte de energia durante infecção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3081576"/>
            <a:ext cx="1767840" cy="17678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125278" y="5132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Glioxilato Shunt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4125278" y="5623322"/>
            <a:ext cx="30481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Via metabólica alternativa essencial para sobrevivência em ambiente pobre em glicose dos macrófagos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3081576"/>
            <a:ext cx="1767840" cy="176784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56884" y="5132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Síntese de Trehalose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456884" y="5623322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Dissacarídeo protetor contra estresse oxidativo, osmótico e térmico</a:t>
            </a:r>
            <a:endParaRPr lang="en-US" sz="17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3081576"/>
            <a:ext cx="1767840" cy="176784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788491" y="5132903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Fatores de Virulência Lipídicos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10788491" y="5977652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Produção de sulfolipídios e lipoarabinomanana que modulam resposta imune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1507"/>
            <a:ext cx="8640723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 Glioxilato Shunt: Chave da Persistência</a:t>
            </a:r>
            <a:endParaRPr lang="en-US" sz="3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664018"/>
            <a:ext cx="9363313" cy="4994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287488" y="1627108"/>
            <a:ext cx="1556623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793790" y="7027545"/>
            <a:ext cx="1304282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Esta via permite ao M. tuberculosis converter ácidos graxos em carboidratos, essencial para sobrevivência em macrófagos onde glicose é escassa. As enzimas isocitrato liase e malato sintase são exclusivas de patógenos intracelulares.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2026-02-09T16:15:16Z</dcterms:created>
  <dcterms:modified xsi:type="dcterms:W3CDTF">2026-02-09T16:15:16Z</dcterms:modified>
</cp:coreProperties>
</file>