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1" r:id="rId2"/>
    <p:sldId id="2562" r:id="rId3"/>
    <p:sldId id="2563" r:id="rId4"/>
    <p:sldId id="270" r:id="rId5"/>
    <p:sldId id="275" r:id="rId6"/>
    <p:sldId id="344" r:id="rId7"/>
    <p:sldId id="342" r:id="rId8"/>
    <p:sldId id="343" r:id="rId9"/>
    <p:sldId id="268" r:id="rId10"/>
    <p:sldId id="266" r:id="rId11"/>
    <p:sldId id="267" r:id="rId12"/>
    <p:sldId id="341" r:id="rId13"/>
    <p:sldId id="269" r:id="rId14"/>
    <p:sldId id="271" r:id="rId15"/>
    <p:sldId id="2564" r:id="rId16"/>
    <p:sldId id="2565" r:id="rId17"/>
    <p:sldId id="2584" r:id="rId18"/>
    <p:sldId id="2585" r:id="rId19"/>
    <p:sldId id="2586" r:id="rId20"/>
    <p:sldId id="2587" r:id="rId21"/>
    <p:sldId id="2588" r:id="rId22"/>
    <p:sldId id="276" r:id="rId23"/>
    <p:sldId id="2566" r:id="rId24"/>
    <p:sldId id="2567" r:id="rId25"/>
    <p:sldId id="2568" r:id="rId26"/>
    <p:sldId id="273" r:id="rId27"/>
    <p:sldId id="274" r:id="rId28"/>
    <p:sldId id="2569" r:id="rId29"/>
    <p:sldId id="2589" r:id="rId30"/>
    <p:sldId id="2590" r:id="rId31"/>
    <p:sldId id="277" r:id="rId32"/>
    <p:sldId id="278" r:id="rId33"/>
    <p:sldId id="272" r:id="rId34"/>
    <p:sldId id="2570" r:id="rId35"/>
    <p:sldId id="2571" r:id="rId36"/>
    <p:sldId id="2572" r:id="rId37"/>
    <p:sldId id="280" r:id="rId38"/>
    <p:sldId id="281" r:id="rId39"/>
    <p:sldId id="282" r:id="rId40"/>
    <p:sldId id="283" r:id="rId41"/>
    <p:sldId id="284" r:id="rId42"/>
    <p:sldId id="286" r:id="rId43"/>
    <p:sldId id="287" r:id="rId44"/>
    <p:sldId id="288" r:id="rId45"/>
    <p:sldId id="297" r:id="rId46"/>
    <p:sldId id="298" r:id="rId47"/>
    <p:sldId id="302" r:id="rId48"/>
    <p:sldId id="300" r:id="rId49"/>
    <p:sldId id="303" r:id="rId50"/>
    <p:sldId id="304" r:id="rId51"/>
    <p:sldId id="306" r:id="rId52"/>
    <p:sldId id="307" r:id="rId53"/>
    <p:sldId id="308" r:id="rId54"/>
    <p:sldId id="2573" r:id="rId55"/>
    <p:sldId id="2574" r:id="rId56"/>
    <p:sldId id="2575" r:id="rId57"/>
    <p:sldId id="2576" r:id="rId58"/>
    <p:sldId id="2577" r:id="rId59"/>
    <p:sldId id="2591" r:id="rId60"/>
    <p:sldId id="2578" r:id="rId61"/>
    <p:sldId id="2579" r:id="rId62"/>
    <p:sldId id="2580" r:id="rId63"/>
    <p:sldId id="2581" r:id="rId64"/>
    <p:sldId id="2582" r:id="rId65"/>
    <p:sldId id="2583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ção Enzimática: Mecanismos e Importância na Medicina" id="{8799C7CF-ECE0-46F8-A06A-7A9E9E9C69F1}">
          <p14:sldIdLst>
            <p14:sldId id="2561"/>
            <p14:sldId id="2562"/>
          </p14:sldIdLst>
        </p14:section>
        <p14:section name="Introdução às enzimas" id="{E7AD7B94-19D8-454F-BD42-E517704EB677}">
          <p14:sldIdLst>
            <p14:sldId id="2563"/>
            <p14:sldId id="270"/>
            <p14:sldId id="275"/>
            <p14:sldId id="344"/>
            <p14:sldId id="342"/>
            <p14:sldId id="343"/>
            <p14:sldId id="268"/>
            <p14:sldId id="266"/>
            <p14:sldId id="267"/>
            <p14:sldId id="341"/>
            <p14:sldId id="269"/>
            <p14:sldId id="271"/>
            <p14:sldId id="2564"/>
            <p14:sldId id="2565"/>
            <p14:sldId id="2584"/>
            <p14:sldId id="2585"/>
            <p14:sldId id="2586"/>
            <p14:sldId id="2587"/>
            <p14:sldId id="2588"/>
            <p14:sldId id="276"/>
            <p14:sldId id="2566"/>
          </p14:sldIdLst>
        </p14:section>
        <p14:section name="Mecanismo de ação enzimática" id="{B78BECD5-8C30-4C6D-9747-14ACD8B8DED4}">
          <p14:sldIdLst>
            <p14:sldId id="2567"/>
            <p14:sldId id="2568"/>
            <p14:sldId id="273"/>
            <p14:sldId id="274"/>
            <p14:sldId id="2569"/>
            <p14:sldId id="2589"/>
            <p14:sldId id="2590"/>
            <p14:sldId id="277"/>
            <p14:sldId id="278"/>
            <p14:sldId id="272"/>
            <p14:sldId id="2570"/>
          </p14:sldIdLst>
        </p14:section>
        <p14:section name="Regulação da atividade enzimática" id="{0C38BAFB-B62A-4CE6-88C4-89817A265EC5}">
          <p14:sldIdLst>
            <p14:sldId id="2571"/>
            <p14:sldId id="2572"/>
            <p14:sldId id="280"/>
            <p14:sldId id="281"/>
            <p14:sldId id="282"/>
            <p14:sldId id="283"/>
            <p14:sldId id="284"/>
            <p14:sldId id="286"/>
            <p14:sldId id="287"/>
            <p14:sldId id="288"/>
            <p14:sldId id="297"/>
            <p14:sldId id="298"/>
            <p14:sldId id="302"/>
            <p14:sldId id="300"/>
            <p14:sldId id="303"/>
            <p14:sldId id="304"/>
            <p14:sldId id="306"/>
            <p14:sldId id="307"/>
            <p14:sldId id="308"/>
            <p14:sldId id="2573"/>
            <p14:sldId id="2574"/>
          </p14:sldIdLst>
        </p14:section>
        <p14:section name="Aplicações clínicas das enzimas" id="{031AB2A9-80B5-4927-8E68-05296E6552AA}">
          <p14:sldIdLst>
            <p14:sldId id="2575"/>
            <p14:sldId id="2576"/>
            <p14:sldId id="2577"/>
            <p14:sldId id="2591"/>
            <p14:sldId id="2578"/>
          </p14:sldIdLst>
        </p14:section>
        <p14:section name="Estudos de casos clínicos envolvendo atividade enzimática" id="{661ABFA1-129B-424B-8001-B731C1022A22}">
          <p14:sldIdLst>
            <p14:sldId id="2579"/>
            <p14:sldId id="2580"/>
            <p14:sldId id="2581"/>
            <p14:sldId id="2582"/>
          </p14:sldIdLst>
        </p14:section>
        <p14:section name="Conclusão" id="{F88D81C4-D3CF-4D96-9AEC-A08B845C6AE9}">
          <p14:sldIdLst>
            <p14:sldId id="25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9BDBB-4898-47BB-85DB-F296256AC7E0}" v="51" dt="2025-02-17T02:10:41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NI BRITO" userId="0f3003359ceb8299" providerId="LiveId" clId="{4C59BDBB-4898-47BB-85DB-F296256AC7E0}"/>
    <pc:docChg chg="custSel addSld delSld modSld modSection">
      <pc:chgData name="MARCONI BRITO" userId="0f3003359ceb8299" providerId="LiveId" clId="{4C59BDBB-4898-47BB-85DB-F296256AC7E0}" dt="2025-02-17T02:11:22.648" v="282" actId="403"/>
      <pc:docMkLst>
        <pc:docMk/>
      </pc:docMkLst>
      <pc:sldChg chg="modSp add mod">
        <pc:chgData name="MARCONI BRITO" userId="0f3003359ceb8299" providerId="LiveId" clId="{4C59BDBB-4898-47BB-85DB-F296256AC7E0}" dt="2025-02-17T01:46:20.258" v="28" actId="1036"/>
        <pc:sldMkLst>
          <pc:docMk/>
          <pc:sldMk cId="0" sldId="280"/>
        </pc:sldMkLst>
        <pc:spChg chg="mod">
          <ac:chgData name="MARCONI BRITO" userId="0f3003359ceb8299" providerId="LiveId" clId="{4C59BDBB-4898-47BB-85DB-F296256AC7E0}" dt="2025-02-17T01:46:09.097" v="16" actId="1036"/>
          <ac:spMkLst>
            <pc:docMk/>
            <pc:sldMk cId="0" sldId="280"/>
            <ac:spMk id="153602" creationId="{BA66DDCE-C8DE-FDBD-8AA3-0D37C33796A6}"/>
          </ac:spMkLst>
        </pc:spChg>
        <pc:spChg chg="mod">
          <ac:chgData name="MARCONI BRITO" userId="0f3003359ceb8299" providerId="LiveId" clId="{4C59BDBB-4898-47BB-85DB-F296256AC7E0}" dt="2025-02-17T01:46:20.258" v="28" actId="1036"/>
          <ac:spMkLst>
            <pc:docMk/>
            <pc:sldMk cId="0" sldId="280"/>
            <ac:spMk id="153605" creationId="{EEDBB09D-751D-A0AF-B73F-37E4551F159D}"/>
          </ac:spMkLst>
        </pc:spChg>
      </pc:sldChg>
      <pc:sldChg chg="modSp add mod">
        <pc:chgData name="MARCONI BRITO" userId="0f3003359ceb8299" providerId="LiveId" clId="{4C59BDBB-4898-47BB-85DB-F296256AC7E0}" dt="2025-02-17T01:46:27.236" v="30" actId="27636"/>
        <pc:sldMkLst>
          <pc:docMk/>
          <pc:sldMk cId="0" sldId="281"/>
        </pc:sldMkLst>
        <pc:spChg chg="mod">
          <ac:chgData name="MARCONI BRITO" userId="0f3003359ceb8299" providerId="LiveId" clId="{4C59BDBB-4898-47BB-85DB-F296256AC7E0}" dt="2025-02-17T01:46:27.236" v="30" actId="27636"/>
          <ac:spMkLst>
            <pc:docMk/>
            <pc:sldMk cId="0" sldId="281"/>
            <ac:spMk id="154626" creationId="{231BA9FE-DAA4-85C9-1E32-D2893DF5132C}"/>
          </ac:spMkLst>
        </pc:spChg>
      </pc:sldChg>
      <pc:sldChg chg="modSp add mod">
        <pc:chgData name="MARCONI BRITO" userId="0f3003359ceb8299" providerId="LiveId" clId="{4C59BDBB-4898-47BB-85DB-F296256AC7E0}" dt="2025-02-17T01:46:39.848" v="32" actId="27636"/>
        <pc:sldMkLst>
          <pc:docMk/>
          <pc:sldMk cId="0" sldId="282"/>
        </pc:sldMkLst>
        <pc:spChg chg="mod">
          <ac:chgData name="MARCONI BRITO" userId="0f3003359ceb8299" providerId="LiveId" clId="{4C59BDBB-4898-47BB-85DB-F296256AC7E0}" dt="2025-02-17T01:46:39.848" v="32" actId="27636"/>
          <ac:spMkLst>
            <pc:docMk/>
            <pc:sldMk cId="0" sldId="282"/>
            <ac:spMk id="155650" creationId="{7A3AA738-3601-24AD-82DE-BFA4129DDF49}"/>
          </ac:spMkLst>
        </pc:spChg>
      </pc:sldChg>
      <pc:sldChg chg="modSp add mod">
        <pc:chgData name="MARCONI BRITO" userId="0f3003359ceb8299" providerId="LiveId" clId="{4C59BDBB-4898-47BB-85DB-F296256AC7E0}" dt="2025-02-17T01:46:54.172" v="34" actId="27636"/>
        <pc:sldMkLst>
          <pc:docMk/>
          <pc:sldMk cId="0" sldId="283"/>
        </pc:sldMkLst>
        <pc:spChg chg="mod">
          <ac:chgData name="MARCONI BRITO" userId="0f3003359ceb8299" providerId="LiveId" clId="{4C59BDBB-4898-47BB-85DB-F296256AC7E0}" dt="2025-02-17T01:46:54.172" v="34" actId="27636"/>
          <ac:spMkLst>
            <pc:docMk/>
            <pc:sldMk cId="0" sldId="283"/>
            <ac:spMk id="157698" creationId="{11EC71D0-3F20-60F3-F9D6-5DD9EDD1013B}"/>
          </ac:spMkLst>
        </pc:spChg>
      </pc:sldChg>
      <pc:sldChg chg="add">
        <pc:chgData name="MARCONI BRITO" userId="0f3003359ceb8299" providerId="LiveId" clId="{4C59BDBB-4898-47BB-85DB-F296256AC7E0}" dt="2025-02-17T01:44:46.275" v="0"/>
        <pc:sldMkLst>
          <pc:docMk/>
          <pc:sldMk cId="0" sldId="284"/>
        </pc:sldMkLst>
      </pc:sldChg>
      <pc:sldChg chg="add del">
        <pc:chgData name="MARCONI BRITO" userId="0f3003359ceb8299" providerId="LiveId" clId="{4C59BDBB-4898-47BB-85DB-F296256AC7E0}" dt="2025-02-17T01:47:46.334" v="35" actId="47"/>
        <pc:sldMkLst>
          <pc:docMk/>
          <pc:sldMk cId="0" sldId="285"/>
        </pc:sldMkLst>
      </pc:sldChg>
      <pc:sldChg chg="modSp add mod">
        <pc:chgData name="MARCONI BRITO" userId="0f3003359ceb8299" providerId="LiveId" clId="{4C59BDBB-4898-47BB-85DB-F296256AC7E0}" dt="2025-02-17T01:47:55.662" v="37" actId="27636"/>
        <pc:sldMkLst>
          <pc:docMk/>
          <pc:sldMk cId="0" sldId="286"/>
        </pc:sldMkLst>
        <pc:spChg chg="mod">
          <ac:chgData name="MARCONI BRITO" userId="0f3003359ceb8299" providerId="LiveId" clId="{4C59BDBB-4898-47BB-85DB-F296256AC7E0}" dt="2025-02-17T01:47:55.662" v="37" actId="27636"/>
          <ac:spMkLst>
            <pc:docMk/>
            <pc:sldMk cId="0" sldId="286"/>
            <ac:spMk id="161794" creationId="{4F2F3FAA-A4BF-218A-F8E5-10A8B9A9B857}"/>
          </ac:spMkLst>
        </pc:spChg>
      </pc:sldChg>
      <pc:sldChg chg="add">
        <pc:chgData name="MARCONI BRITO" userId="0f3003359ceb8299" providerId="LiveId" clId="{4C59BDBB-4898-47BB-85DB-F296256AC7E0}" dt="2025-02-17T01:44:46.275" v="0"/>
        <pc:sldMkLst>
          <pc:docMk/>
          <pc:sldMk cId="0" sldId="287"/>
        </pc:sldMkLst>
      </pc:sldChg>
      <pc:sldChg chg="add">
        <pc:chgData name="MARCONI BRITO" userId="0f3003359ceb8299" providerId="LiveId" clId="{4C59BDBB-4898-47BB-85DB-F296256AC7E0}" dt="2025-02-17T01:44:46.275" v="0"/>
        <pc:sldMkLst>
          <pc:docMk/>
          <pc:sldMk cId="0" sldId="288"/>
        </pc:sldMkLst>
      </pc:sldChg>
      <pc:sldChg chg="add del">
        <pc:chgData name="MARCONI BRITO" userId="0f3003359ceb8299" providerId="LiveId" clId="{4C59BDBB-4898-47BB-85DB-F296256AC7E0}" dt="2025-02-17T01:49:32.119" v="39" actId="47"/>
        <pc:sldMkLst>
          <pc:docMk/>
          <pc:sldMk cId="0" sldId="289"/>
        </pc:sldMkLst>
      </pc:sldChg>
      <pc:sldChg chg="add del">
        <pc:chgData name="MARCONI BRITO" userId="0f3003359ceb8299" providerId="LiveId" clId="{4C59BDBB-4898-47BB-85DB-F296256AC7E0}" dt="2025-02-17T01:49:58.090" v="42" actId="47"/>
        <pc:sldMkLst>
          <pc:docMk/>
          <pc:sldMk cId="0" sldId="290"/>
        </pc:sldMkLst>
      </pc:sldChg>
      <pc:sldChg chg="add del">
        <pc:chgData name="MARCONI BRITO" userId="0f3003359ceb8299" providerId="LiveId" clId="{4C59BDBB-4898-47BB-85DB-F296256AC7E0}" dt="2025-02-17T01:50:00.460" v="43" actId="47"/>
        <pc:sldMkLst>
          <pc:docMk/>
          <pc:sldMk cId="0" sldId="291"/>
        </pc:sldMkLst>
      </pc:sldChg>
      <pc:sldChg chg="add del">
        <pc:chgData name="MARCONI BRITO" userId="0f3003359ceb8299" providerId="LiveId" clId="{4C59BDBB-4898-47BB-85DB-F296256AC7E0}" dt="2025-02-17T01:49:49.848" v="40" actId="47"/>
        <pc:sldMkLst>
          <pc:docMk/>
          <pc:sldMk cId="0" sldId="292"/>
        </pc:sldMkLst>
      </pc:sldChg>
      <pc:sldChg chg="add del">
        <pc:chgData name="MARCONI BRITO" userId="0f3003359ceb8299" providerId="LiveId" clId="{4C59BDBB-4898-47BB-85DB-F296256AC7E0}" dt="2025-02-17T01:49:51.950" v="41" actId="47"/>
        <pc:sldMkLst>
          <pc:docMk/>
          <pc:sldMk cId="0" sldId="293"/>
        </pc:sldMkLst>
      </pc:sldChg>
      <pc:sldChg chg="add del">
        <pc:chgData name="MARCONI BRITO" userId="0f3003359ceb8299" providerId="LiveId" clId="{4C59BDBB-4898-47BB-85DB-F296256AC7E0}" dt="2025-02-17T01:50:01.167" v="44" actId="47"/>
        <pc:sldMkLst>
          <pc:docMk/>
          <pc:sldMk cId="0" sldId="294"/>
        </pc:sldMkLst>
      </pc:sldChg>
      <pc:sldChg chg="add del">
        <pc:chgData name="MARCONI BRITO" userId="0f3003359ceb8299" providerId="LiveId" clId="{4C59BDBB-4898-47BB-85DB-F296256AC7E0}" dt="2025-02-17T01:50:02.044" v="45" actId="47"/>
        <pc:sldMkLst>
          <pc:docMk/>
          <pc:sldMk cId="0" sldId="295"/>
        </pc:sldMkLst>
      </pc:sldChg>
      <pc:sldChg chg="add del">
        <pc:chgData name="MARCONI BRITO" userId="0f3003359ceb8299" providerId="LiveId" clId="{4C59BDBB-4898-47BB-85DB-F296256AC7E0}" dt="2025-02-17T01:50:03.033" v="46" actId="47"/>
        <pc:sldMkLst>
          <pc:docMk/>
          <pc:sldMk cId="0" sldId="296"/>
        </pc:sldMkLst>
      </pc:sldChg>
      <pc:sldChg chg="modSp add mod">
        <pc:chgData name="MARCONI BRITO" userId="0f3003359ceb8299" providerId="LiveId" clId="{4C59BDBB-4898-47BB-85DB-F296256AC7E0}" dt="2025-02-17T01:50:16.034" v="56" actId="1035"/>
        <pc:sldMkLst>
          <pc:docMk/>
          <pc:sldMk cId="0" sldId="297"/>
        </pc:sldMkLst>
        <pc:spChg chg="mod">
          <ac:chgData name="MARCONI BRITO" userId="0f3003359ceb8299" providerId="LiveId" clId="{4C59BDBB-4898-47BB-85DB-F296256AC7E0}" dt="2025-02-17T01:50:16.034" v="56" actId="1035"/>
          <ac:spMkLst>
            <pc:docMk/>
            <pc:sldMk cId="0" sldId="297"/>
            <ac:spMk id="177154" creationId="{EBC12ABD-2DC9-4F47-8886-026A856111D0}"/>
          </ac:spMkLst>
        </pc:spChg>
      </pc:sldChg>
      <pc:sldChg chg="modSp add mod">
        <pc:chgData name="MARCONI BRITO" userId="0f3003359ceb8299" providerId="LiveId" clId="{4C59BDBB-4898-47BB-85DB-F296256AC7E0}" dt="2025-02-17T01:51:49.353" v="120" actId="113"/>
        <pc:sldMkLst>
          <pc:docMk/>
          <pc:sldMk cId="0" sldId="298"/>
        </pc:sldMkLst>
        <pc:spChg chg="mod">
          <ac:chgData name="MARCONI BRITO" userId="0f3003359ceb8299" providerId="LiveId" clId="{4C59BDBB-4898-47BB-85DB-F296256AC7E0}" dt="2025-02-17T01:50:55.526" v="87" actId="1036"/>
          <ac:spMkLst>
            <pc:docMk/>
            <pc:sldMk cId="0" sldId="298"/>
            <ac:spMk id="178178" creationId="{829D0B27-71B7-4D03-AFB7-2A801C246649}"/>
          </ac:spMkLst>
        </pc:spChg>
        <pc:spChg chg="mod">
          <ac:chgData name="MARCONI BRITO" userId="0f3003359ceb8299" providerId="LiveId" clId="{4C59BDBB-4898-47BB-85DB-F296256AC7E0}" dt="2025-02-17T01:51:29.862" v="118" actId="1038"/>
          <ac:spMkLst>
            <pc:docMk/>
            <pc:sldMk cId="0" sldId="298"/>
            <ac:spMk id="178203" creationId="{0F4C5C11-DA30-EEEC-7E39-86101A2F6333}"/>
          </ac:spMkLst>
        </pc:spChg>
        <pc:spChg chg="mod">
          <ac:chgData name="MARCONI BRITO" userId="0f3003359ceb8299" providerId="LiveId" clId="{4C59BDBB-4898-47BB-85DB-F296256AC7E0}" dt="2025-02-17T01:51:29.862" v="118" actId="1038"/>
          <ac:spMkLst>
            <pc:docMk/>
            <pc:sldMk cId="0" sldId="298"/>
            <ac:spMk id="178206" creationId="{612FC17B-DDD6-C8B3-0037-BCC2EC4AB29F}"/>
          </ac:spMkLst>
        </pc:spChg>
        <pc:spChg chg="mod">
          <ac:chgData name="MARCONI BRITO" userId="0f3003359ceb8299" providerId="LiveId" clId="{4C59BDBB-4898-47BB-85DB-F296256AC7E0}" dt="2025-02-17T01:51:49.353" v="120" actId="113"/>
          <ac:spMkLst>
            <pc:docMk/>
            <pc:sldMk cId="0" sldId="298"/>
            <ac:spMk id="178208" creationId="{87BA1645-F587-055E-2360-C035FA85D06E}"/>
          </ac:spMkLst>
        </pc:spChg>
        <pc:grpChg chg="mod">
          <ac:chgData name="MARCONI BRITO" userId="0f3003359ceb8299" providerId="LiveId" clId="{4C59BDBB-4898-47BB-85DB-F296256AC7E0}" dt="2025-02-17T01:51:29.862" v="118" actId="1038"/>
          <ac:grpSpMkLst>
            <pc:docMk/>
            <pc:sldMk cId="0" sldId="298"/>
            <ac:grpSpMk id="178214" creationId="{23A90BBD-CF47-2FE4-42BD-15BC4D9A1FFF}"/>
          </ac:grpSpMkLst>
        </pc:grpChg>
      </pc:sldChg>
      <pc:sldChg chg="add del">
        <pc:chgData name="MARCONI BRITO" userId="0f3003359ceb8299" providerId="LiveId" clId="{4C59BDBB-4898-47BB-85DB-F296256AC7E0}" dt="2025-02-17T01:52:19.077" v="121" actId="47"/>
        <pc:sldMkLst>
          <pc:docMk/>
          <pc:sldMk cId="0" sldId="299"/>
        </pc:sldMkLst>
      </pc:sldChg>
      <pc:sldChg chg="modSp add mod">
        <pc:chgData name="MARCONI BRITO" userId="0f3003359ceb8299" providerId="LiveId" clId="{4C59BDBB-4898-47BB-85DB-F296256AC7E0}" dt="2025-02-17T01:54:48.868" v="149" actId="20577"/>
        <pc:sldMkLst>
          <pc:docMk/>
          <pc:sldMk cId="0" sldId="300"/>
        </pc:sldMkLst>
        <pc:spChg chg="mod">
          <ac:chgData name="MARCONI BRITO" userId="0f3003359ceb8299" providerId="LiveId" clId="{4C59BDBB-4898-47BB-85DB-F296256AC7E0}" dt="2025-02-17T01:53:38.052" v="136" actId="1035"/>
          <ac:spMkLst>
            <pc:docMk/>
            <pc:sldMk cId="0" sldId="300"/>
            <ac:spMk id="180226" creationId="{C3587D57-AA7F-566C-1E6D-013C62471872}"/>
          </ac:spMkLst>
        </pc:spChg>
        <pc:spChg chg="mod">
          <ac:chgData name="MARCONI BRITO" userId="0f3003359ceb8299" providerId="LiveId" clId="{4C59BDBB-4898-47BB-85DB-F296256AC7E0}" dt="2025-02-17T01:54:48.868" v="149" actId="20577"/>
          <ac:spMkLst>
            <pc:docMk/>
            <pc:sldMk cId="0" sldId="300"/>
            <ac:spMk id="180248" creationId="{F9CAC8E4-C2F0-09E7-F2A6-F55D57ABB0B8}"/>
          </ac:spMkLst>
        </pc:spChg>
        <pc:spChg chg="mod">
          <ac:chgData name="MARCONI BRITO" userId="0f3003359ceb8299" providerId="LiveId" clId="{4C59BDBB-4898-47BB-85DB-F296256AC7E0}" dt="2025-02-17T01:54:44.303" v="146" actId="1076"/>
          <ac:spMkLst>
            <pc:docMk/>
            <pc:sldMk cId="0" sldId="300"/>
            <ac:spMk id="180250" creationId="{0C84B242-10A7-6526-FB80-FDA673D116A9}"/>
          </ac:spMkLst>
        </pc:spChg>
        <pc:spChg chg="mod">
          <ac:chgData name="MARCONI BRITO" userId="0f3003359ceb8299" providerId="LiveId" clId="{4C59BDBB-4898-47BB-85DB-F296256AC7E0}" dt="2025-02-17T01:54:44.303" v="146" actId="1076"/>
          <ac:spMkLst>
            <pc:docMk/>
            <pc:sldMk cId="0" sldId="300"/>
            <ac:spMk id="180252" creationId="{251C8F7D-5490-22B6-0664-EA1A97F2CC2A}"/>
          </ac:spMkLst>
        </pc:spChg>
        <pc:spChg chg="mod">
          <ac:chgData name="MARCONI BRITO" userId="0f3003359ceb8299" providerId="LiveId" clId="{4C59BDBB-4898-47BB-85DB-F296256AC7E0}" dt="2025-02-17T01:54:44.303" v="146" actId="1076"/>
          <ac:spMkLst>
            <pc:docMk/>
            <pc:sldMk cId="0" sldId="300"/>
            <ac:spMk id="180257" creationId="{D7FA39E4-2E8D-A76D-D545-B97D3B16577B}"/>
          </ac:spMkLst>
        </pc:spChg>
        <pc:spChg chg="mod">
          <ac:chgData name="MARCONI BRITO" userId="0f3003359ceb8299" providerId="LiveId" clId="{4C59BDBB-4898-47BB-85DB-F296256AC7E0}" dt="2025-02-17T01:54:44.303" v="146" actId="1076"/>
          <ac:spMkLst>
            <pc:docMk/>
            <pc:sldMk cId="0" sldId="300"/>
            <ac:spMk id="180263" creationId="{36C710EF-E7D9-5485-BDB9-8C713402F11B}"/>
          </ac:spMkLst>
        </pc:spChg>
        <pc:grpChg chg="mod">
          <ac:chgData name="MARCONI BRITO" userId="0f3003359ceb8299" providerId="LiveId" clId="{4C59BDBB-4898-47BB-85DB-F296256AC7E0}" dt="2025-02-17T01:54:44.303" v="146" actId="1076"/>
          <ac:grpSpMkLst>
            <pc:docMk/>
            <pc:sldMk cId="0" sldId="300"/>
            <ac:grpSpMk id="180264" creationId="{EC6B0BDD-7222-32C9-85B2-08C8C52F6160}"/>
          </ac:grpSpMkLst>
        </pc:grpChg>
      </pc:sldChg>
      <pc:sldChg chg="add del">
        <pc:chgData name="MARCONI BRITO" userId="0f3003359ceb8299" providerId="LiveId" clId="{4C59BDBB-4898-47BB-85DB-F296256AC7E0}" dt="2025-02-17T01:54:57.507" v="150" actId="47"/>
        <pc:sldMkLst>
          <pc:docMk/>
          <pc:sldMk cId="0" sldId="301"/>
        </pc:sldMkLst>
      </pc:sldChg>
      <pc:sldChg chg="add">
        <pc:chgData name="MARCONI BRITO" userId="0f3003359ceb8299" providerId="LiveId" clId="{4C59BDBB-4898-47BB-85DB-F296256AC7E0}" dt="2025-02-17T01:44:46.275" v="0"/>
        <pc:sldMkLst>
          <pc:docMk/>
          <pc:sldMk cId="0" sldId="302"/>
        </pc:sldMkLst>
      </pc:sldChg>
      <pc:sldChg chg="add">
        <pc:chgData name="MARCONI BRITO" userId="0f3003359ceb8299" providerId="LiveId" clId="{4C59BDBB-4898-47BB-85DB-F296256AC7E0}" dt="2025-02-17T01:44:46.275" v="0"/>
        <pc:sldMkLst>
          <pc:docMk/>
          <pc:sldMk cId="0" sldId="303"/>
        </pc:sldMkLst>
      </pc:sldChg>
      <pc:sldChg chg="modSp add mod">
        <pc:chgData name="MARCONI BRITO" userId="0f3003359ceb8299" providerId="LiveId" clId="{4C59BDBB-4898-47BB-85DB-F296256AC7E0}" dt="2025-02-17T01:56:22.283" v="155" actId="1076"/>
        <pc:sldMkLst>
          <pc:docMk/>
          <pc:sldMk cId="0" sldId="304"/>
        </pc:sldMkLst>
        <pc:spChg chg="mod">
          <ac:chgData name="MARCONI BRITO" userId="0f3003359ceb8299" providerId="LiveId" clId="{4C59BDBB-4898-47BB-85DB-F296256AC7E0}" dt="2025-02-17T01:55:44.408" v="152" actId="14100"/>
          <ac:spMkLst>
            <pc:docMk/>
            <pc:sldMk cId="0" sldId="304"/>
            <ac:spMk id="184322" creationId="{2E6D8C60-0A7A-900E-0AFB-02B95F6DA04D}"/>
          </ac:spMkLst>
        </pc:spChg>
        <pc:spChg chg="mod">
          <ac:chgData name="MARCONI BRITO" userId="0f3003359ceb8299" providerId="LiveId" clId="{4C59BDBB-4898-47BB-85DB-F296256AC7E0}" dt="2025-02-17T01:56:15.736" v="154" actId="20577"/>
          <ac:spMkLst>
            <pc:docMk/>
            <pc:sldMk cId="0" sldId="304"/>
            <ac:spMk id="184328" creationId="{818A8E23-8AA2-5CE6-0A37-A38B16344129}"/>
          </ac:spMkLst>
        </pc:spChg>
        <pc:spChg chg="mod">
          <ac:chgData name="MARCONI BRITO" userId="0f3003359ceb8299" providerId="LiveId" clId="{4C59BDBB-4898-47BB-85DB-F296256AC7E0}" dt="2025-02-17T01:56:22.283" v="155" actId="1076"/>
          <ac:spMkLst>
            <pc:docMk/>
            <pc:sldMk cId="0" sldId="304"/>
            <ac:spMk id="184333" creationId="{E20B64CB-951F-AC90-AA8B-1CD589445A85}"/>
          </ac:spMkLst>
        </pc:spChg>
        <pc:picChg chg="mod">
          <ac:chgData name="MARCONI BRITO" userId="0f3003359ceb8299" providerId="LiveId" clId="{4C59BDBB-4898-47BB-85DB-F296256AC7E0}" dt="2025-02-17T01:55:56.540" v="153" actId="1076"/>
          <ac:picMkLst>
            <pc:docMk/>
            <pc:sldMk cId="0" sldId="304"/>
            <ac:picMk id="184335" creationId="{B196CE15-B6EF-69ED-5C9E-B52BDE36F164}"/>
          </ac:picMkLst>
        </pc:picChg>
      </pc:sldChg>
      <pc:sldChg chg="add del">
        <pc:chgData name="MARCONI BRITO" userId="0f3003359ceb8299" providerId="LiveId" clId="{4C59BDBB-4898-47BB-85DB-F296256AC7E0}" dt="2025-02-17T01:56:45.022" v="156" actId="47"/>
        <pc:sldMkLst>
          <pc:docMk/>
          <pc:sldMk cId="0" sldId="305"/>
        </pc:sldMkLst>
      </pc:sldChg>
      <pc:sldChg chg="modSp add mod">
        <pc:chgData name="MARCONI BRITO" userId="0f3003359ceb8299" providerId="LiveId" clId="{4C59BDBB-4898-47BB-85DB-F296256AC7E0}" dt="2025-02-17T01:57:04.072" v="226" actId="1038"/>
        <pc:sldMkLst>
          <pc:docMk/>
          <pc:sldMk cId="0" sldId="306"/>
        </pc:sldMkLst>
        <pc:spChg chg="mod">
          <ac:chgData name="MARCONI BRITO" userId="0f3003359ceb8299" providerId="LiveId" clId="{4C59BDBB-4898-47BB-85DB-F296256AC7E0}" dt="2025-02-17T01:57:04.072" v="226" actId="1038"/>
          <ac:spMkLst>
            <pc:docMk/>
            <pc:sldMk cId="0" sldId="306"/>
            <ac:spMk id="187394" creationId="{E3A96FE4-21EC-BD61-5710-7BDC27FD5EC9}"/>
          </ac:spMkLst>
        </pc:spChg>
      </pc:sldChg>
      <pc:sldChg chg="modSp add mod">
        <pc:chgData name="MARCONI BRITO" userId="0f3003359ceb8299" providerId="LiveId" clId="{4C59BDBB-4898-47BB-85DB-F296256AC7E0}" dt="2025-02-17T01:57:57.937" v="238" actId="1035"/>
        <pc:sldMkLst>
          <pc:docMk/>
          <pc:sldMk cId="0" sldId="307"/>
        </pc:sldMkLst>
        <pc:spChg chg="mod">
          <ac:chgData name="MARCONI BRITO" userId="0f3003359ceb8299" providerId="LiveId" clId="{4C59BDBB-4898-47BB-85DB-F296256AC7E0}" dt="2025-02-17T01:57:57.937" v="238" actId="1035"/>
          <ac:spMkLst>
            <pc:docMk/>
            <pc:sldMk cId="0" sldId="307"/>
            <ac:spMk id="188418" creationId="{79E1E054-0F6D-7075-22BD-478E9780AB33}"/>
          </ac:spMkLst>
        </pc:spChg>
      </pc:sldChg>
      <pc:sldChg chg="modSp add mod">
        <pc:chgData name="MARCONI BRITO" userId="0f3003359ceb8299" providerId="LiveId" clId="{4C59BDBB-4898-47BB-85DB-F296256AC7E0}" dt="2025-02-17T02:01:03.510" v="250" actId="1038"/>
        <pc:sldMkLst>
          <pc:docMk/>
          <pc:sldMk cId="0" sldId="308"/>
        </pc:sldMkLst>
        <pc:spChg chg="mod">
          <ac:chgData name="MARCONI BRITO" userId="0f3003359ceb8299" providerId="LiveId" clId="{4C59BDBB-4898-47BB-85DB-F296256AC7E0}" dt="2025-02-17T02:01:03.510" v="250" actId="1038"/>
          <ac:spMkLst>
            <pc:docMk/>
            <pc:sldMk cId="0" sldId="308"/>
            <ac:spMk id="189442" creationId="{3513C025-FD7F-FABE-AA2E-B1C9C59A2F3A}"/>
          </ac:spMkLst>
        </pc:spChg>
      </pc:sldChg>
      <pc:sldChg chg="add del">
        <pc:chgData name="MARCONI BRITO" userId="0f3003359ceb8299" providerId="LiveId" clId="{4C59BDBB-4898-47BB-85DB-F296256AC7E0}" dt="2025-02-17T01:48:57.182" v="38" actId="47"/>
        <pc:sldMkLst>
          <pc:docMk/>
          <pc:sldMk cId="0" sldId="345"/>
        </pc:sldMkLst>
      </pc:sldChg>
      <pc:sldChg chg="addSp delSp modSp new mod setBg">
        <pc:chgData name="MARCONI BRITO" userId="0f3003359ceb8299" providerId="LiveId" clId="{4C59BDBB-4898-47BB-85DB-F296256AC7E0}" dt="2025-02-17T02:11:22.648" v="282" actId="403"/>
        <pc:sldMkLst>
          <pc:docMk/>
          <pc:sldMk cId="2708328490" sldId="2591"/>
        </pc:sldMkLst>
        <pc:spChg chg="mod or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2" creationId="{ED47FF60-792D-058E-8E95-9B5E153AF9FE}"/>
          </ac:spMkLst>
        </pc:spChg>
        <pc:spChg chg="del">
          <ac:chgData name="MARCONI BRITO" userId="0f3003359ceb8299" providerId="LiveId" clId="{4C59BDBB-4898-47BB-85DB-F296256AC7E0}" dt="2025-02-17T02:07:23.474" v="273"/>
          <ac:spMkLst>
            <pc:docMk/>
            <pc:sldMk cId="2708328490" sldId="2591"/>
            <ac:spMk id="3" creationId="{CF69674B-B182-E7A7-A75F-010296AA251D}"/>
          </ac:spMkLst>
        </pc:spChg>
        <pc:spChg chg="del">
          <ac:chgData name="MARCONI BRITO" userId="0f3003359ceb8299" providerId="LiveId" clId="{4C59BDBB-4898-47BB-85DB-F296256AC7E0}" dt="2025-02-17T02:08:00.861" v="274"/>
          <ac:spMkLst>
            <pc:docMk/>
            <pc:sldMk cId="2708328490" sldId="2591"/>
            <ac:spMk id="4" creationId="{2513969E-5180-9AEE-C818-21E70D7F55A4}"/>
          </ac:spMkLst>
        </pc:spChg>
        <pc:spChg chg="add del mod">
          <ac:chgData name="MARCONI BRITO" userId="0f3003359ceb8299" providerId="LiveId" clId="{4C59BDBB-4898-47BB-85DB-F296256AC7E0}" dt="2025-02-17T02:11:22.648" v="282" actId="403"/>
          <ac:spMkLst>
            <pc:docMk/>
            <pc:sldMk cId="2708328490" sldId="2591"/>
            <ac:spMk id="31752" creationId="{FF7C526A-94EC-7215-169E-7BC0F2C7D3BC}"/>
          </ac:spMkLst>
        </pc:spChg>
        <pc:spChg chg="ad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31755" creationId="{ADE57300-C7FF-4578-99A0-42B0295B123C}"/>
          </ac:spMkLst>
        </pc:spChg>
        <pc:spChg chg="ad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31757" creationId="{DB8F8250-7A81-4A19-87AD-FFB2CE4E39A5}"/>
          </ac:spMkLst>
        </pc:spChg>
        <pc:spChg chg="ad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31759" creationId="{499F38FC-2DEA-2647-C409-EF75720C1017}"/>
          </ac:spMkLst>
        </pc:spChg>
        <pc:spChg chg="ad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31761" creationId="{2CD0D193-B981-FE7D-7D46-D739C7E5B5FB}"/>
          </ac:spMkLst>
        </pc:spChg>
        <pc:spChg chg="add">
          <ac:chgData name="MARCONI BRITO" userId="0f3003359ceb8299" providerId="LiveId" clId="{4C59BDBB-4898-47BB-85DB-F296256AC7E0}" dt="2025-02-17T02:08:04.513" v="275" actId="26606"/>
          <ac:spMkLst>
            <pc:docMk/>
            <pc:sldMk cId="2708328490" sldId="2591"/>
            <ac:spMk id="31763" creationId="{14435763-D116-E6B0-3992-6801EF0F0FF2}"/>
          </ac:spMkLst>
        </pc:spChg>
        <pc:picChg chg="add mod ord">
          <ac:chgData name="MARCONI BRITO" userId="0f3003359ceb8299" providerId="LiveId" clId="{4C59BDBB-4898-47BB-85DB-F296256AC7E0}" dt="2025-02-17T02:08:04.513" v="275" actId="26606"/>
          <ac:picMkLst>
            <pc:docMk/>
            <pc:sldMk cId="2708328490" sldId="2591"/>
            <ac:picMk id="31746" creationId="{CA03C7DB-1FFE-7605-4C26-670A2559AE9A}"/>
          </ac:picMkLst>
        </pc:picChg>
        <pc:picChg chg="add mod">
          <ac:chgData name="MARCONI BRITO" userId="0f3003359ceb8299" providerId="LiveId" clId="{4C59BDBB-4898-47BB-85DB-F296256AC7E0}" dt="2025-02-17T02:08:04.513" v="275" actId="26606"/>
          <ac:picMkLst>
            <pc:docMk/>
            <pc:sldMk cId="2708328490" sldId="2591"/>
            <ac:picMk id="31748" creationId="{61F33312-9DE6-9413-22D1-30B07DA551D2}"/>
          </ac:picMkLst>
        </pc:picChg>
        <pc:picChg chg="add mod">
          <ac:chgData name="MARCONI BRITO" userId="0f3003359ceb8299" providerId="LiveId" clId="{4C59BDBB-4898-47BB-85DB-F296256AC7E0}" dt="2025-02-17T02:10:41.308" v="277"/>
          <ac:picMkLst>
            <pc:docMk/>
            <pc:sldMk cId="2708328490" sldId="2591"/>
            <ac:picMk id="31750" creationId="{805C75C6-F7E2-4710-F159-AB61F77CC14B}"/>
          </ac:picMkLst>
        </pc:picChg>
      </pc:sldChg>
      <pc:sldMasterChg chg="delSldLayout">
        <pc:chgData name="MARCONI BRITO" userId="0f3003359ceb8299" providerId="LiveId" clId="{4C59BDBB-4898-47BB-85DB-F296256AC7E0}" dt="2025-02-17T01:50:00.460" v="43" actId="47"/>
        <pc:sldMasterMkLst>
          <pc:docMk/>
          <pc:sldMasterMk cId="4200203272" sldId="2147483660"/>
        </pc:sldMasterMkLst>
        <pc:sldLayoutChg chg="del">
          <pc:chgData name="MARCONI BRITO" userId="0f3003359ceb8299" providerId="LiveId" clId="{4C59BDBB-4898-47BB-85DB-F296256AC7E0}" dt="2025-02-17T01:50:00.460" v="43" actId="47"/>
          <pc:sldLayoutMkLst>
            <pc:docMk/>
            <pc:sldMasterMk cId="4200203272" sldId="2147483660"/>
            <pc:sldLayoutMk cId="1225570587" sldId="214748367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8C1A0-02C5-4BBE-8F5C-D72F3BD693FB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06ADE15-B8D3-4134-93BE-3C702084506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Fenilcetonúria</a:t>
          </a:r>
        </a:p>
      </dgm:t>
    </dgm:pt>
    <dgm:pt modelId="{87A41B69-CED7-428F-8D26-3ABB0B27DCC3}" type="parTrans" cxnId="{65E72464-7C1D-491F-B96C-0F63B2D98F2D}">
      <dgm:prSet/>
      <dgm:spPr/>
      <dgm:t>
        <a:bodyPr/>
        <a:lstStyle/>
        <a:p>
          <a:endParaRPr lang="pt-BR" sz="2400"/>
        </a:p>
      </dgm:t>
    </dgm:pt>
    <dgm:pt modelId="{8AD8E641-C17C-4E14-A66C-E0433656404C}" type="sibTrans" cxnId="{65E72464-7C1D-491F-B96C-0F63B2D98F2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01D88126-BA50-4D7C-880E-3DD80399D7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A fenilcetonúria é uma doença metabólica causada pela deficiência da enzima fenilalanina </a:t>
          </a:r>
          <a:r>
            <a:rPr lang="pt-BR" sz="1800" dirty="0" err="1"/>
            <a:t>hidroxilase</a:t>
          </a:r>
          <a:r>
            <a:rPr lang="pt-BR" sz="1800" dirty="0"/>
            <a:t>, levando ao acúmulo de fenilalanina no corpo.</a:t>
          </a:r>
        </a:p>
      </dgm:t>
    </dgm:pt>
    <dgm:pt modelId="{E790EE95-2BEF-4370-8675-A2D6A8A32342}" type="parTrans" cxnId="{03B0433C-4B32-499B-B283-B244A0BF9FE8}">
      <dgm:prSet/>
      <dgm:spPr/>
      <dgm:t>
        <a:bodyPr/>
        <a:lstStyle/>
        <a:p>
          <a:endParaRPr lang="pt-BR" sz="2400"/>
        </a:p>
      </dgm:t>
    </dgm:pt>
    <dgm:pt modelId="{3E27EC9E-F729-4F1D-B360-3DD9773D0555}" type="sibTrans" cxnId="{03B0433C-4B32-499B-B283-B244A0BF9FE8}">
      <dgm:prSet/>
      <dgm:spPr/>
      <dgm:t>
        <a:bodyPr/>
        <a:lstStyle/>
        <a:p>
          <a:endParaRPr lang="pt-BR" sz="2400"/>
        </a:p>
      </dgm:t>
    </dgm:pt>
    <dgm:pt modelId="{5A123388-62AD-47B4-97FB-129F90A0572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Galactosemia</a:t>
          </a:r>
        </a:p>
      </dgm:t>
    </dgm:pt>
    <dgm:pt modelId="{372F12B2-AD01-4A22-802B-16F785326057}" type="parTrans" cxnId="{1AA8552C-7987-4771-BA18-8E463ABF4F78}">
      <dgm:prSet/>
      <dgm:spPr/>
      <dgm:t>
        <a:bodyPr/>
        <a:lstStyle/>
        <a:p>
          <a:endParaRPr lang="pt-BR" sz="2400"/>
        </a:p>
      </dgm:t>
    </dgm:pt>
    <dgm:pt modelId="{1E4237C5-2848-4259-B49A-243C82CE3A50}" type="sibTrans" cxnId="{1AA8552C-7987-4771-BA18-8E463ABF4F7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pt-BR" sz="2400"/>
        </a:p>
      </dgm:t>
    </dgm:pt>
    <dgm:pt modelId="{BE12A6EE-A954-4FE7-80BC-460722D483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A </a:t>
          </a:r>
          <a:r>
            <a:rPr lang="pt-BR" sz="1800" dirty="0" err="1"/>
            <a:t>galactosemia</a:t>
          </a:r>
          <a:r>
            <a:rPr lang="pt-BR" sz="1800" dirty="0"/>
            <a:t> é uma condição metabólica que ocorre devido à deficiência de enzimas responsáveis pelo metabolismo da galactose.</a:t>
          </a:r>
        </a:p>
      </dgm:t>
    </dgm:pt>
    <dgm:pt modelId="{0AB3BAFA-17E0-47E9-8A7C-7BCFEE6408DC}" type="parTrans" cxnId="{C08A03CD-4FF5-4992-83D0-E3082A0C63D7}">
      <dgm:prSet/>
      <dgm:spPr/>
      <dgm:t>
        <a:bodyPr/>
        <a:lstStyle/>
        <a:p>
          <a:endParaRPr lang="pt-BR" sz="2400"/>
        </a:p>
      </dgm:t>
    </dgm:pt>
    <dgm:pt modelId="{CFDB04AE-54E6-4437-8250-9464491BA732}" type="sibTrans" cxnId="{C08A03CD-4FF5-4992-83D0-E3082A0C63D7}">
      <dgm:prSet/>
      <dgm:spPr/>
      <dgm:t>
        <a:bodyPr/>
        <a:lstStyle/>
        <a:p>
          <a:endParaRPr lang="pt-BR" sz="2400"/>
        </a:p>
      </dgm:t>
    </dgm:pt>
    <dgm:pt modelId="{91573AD4-36BD-4929-BB77-B6C7A26318D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2400"/>
            <a:t>Importância do Estudo</a:t>
          </a:r>
        </a:p>
      </dgm:t>
    </dgm:pt>
    <dgm:pt modelId="{7C9D1FDC-2BDD-40DE-8669-9074FB7B1636}" type="parTrans" cxnId="{1BB81DC4-5D71-4BAD-B9F2-65CAC2A3F434}">
      <dgm:prSet/>
      <dgm:spPr/>
      <dgm:t>
        <a:bodyPr/>
        <a:lstStyle/>
        <a:p>
          <a:endParaRPr lang="pt-BR" sz="2400"/>
        </a:p>
      </dgm:t>
    </dgm:pt>
    <dgm:pt modelId="{B47A72D5-9A85-4789-B901-F66C2C153763}" type="sibTrans" cxnId="{1BB81DC4-5D71-4BAD-B9F2-65CAC2A3F434}">
      <dgm:prSet/>
      <dgm:spPr/>
      <dgm:t>
        <a:bodyPr/>
        <a:lstStyle/>
        <a:p>
          <a:endParaRPr lang="pt-BR" sz="2400"/>
        </a:p>
      </dgm:t>
    </dgm:pt>
    <dgm:pt modelId="{89880830-2638-4871-A886-B7B720132F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/>
            <a:t>Estudar essas deficiências enzimáticas é essencial para entender seus efeitos na saúde e desenvolver tratamentos adequados.</a:t>
          </a:r>
        </a:p>
      </dgm:t>
    </dgm:pt>
    <dgm:pt modelId="{E3EE5923-C3CA-44C8-97CF-E907FCA88EFC}" type="parTrans" cxnId="{D4B81CDA-35C4-466D-8A8D-93213A2D108B}">
      <dgm:prSet/>
      <dgm:spPr/>
      <dgm:t>
        <a:bodyPr/>
        <a:lstStyle/>
        <a:p>
          <a:endParaRPr lang="pt-BR" sz="2400"/>
        </a:p>
      </dgm:t>
    </dgm:pt>
    <dgm:pt modelId="{A01C1A8F-3FA5-4D93-B134-7769F043A903}" type="sibTrans" cxnId="{D4B81CDA-35C4-466D-8A8D-93213A2D108B}">
      <dgm:prSet/>
      <dgm:spPr/>
      <dgm:t>
        <a:bodyPr/>
        <a:lstStyle/>
        <a:p>
          <a:endParaRPr lang="pt-BR" sz="2400"/>
        </a:p>
      </dgm:t>
    </dgm:pt>
    <dgm:pt modelId="{35734ACA-8653-48DB-BCB3-E3D3FD3DC962}" type="pres">
      <dgm:prSet presAssocID="{B758C1A0-02C5-4BBE-8F5C-D72F3BD693FB}" presName="Root" presStyleCnt="0">
        <dgm:presLayoutVars>
          <dgm:dir/>
          <dgm:resizeHandles val="exact"/>
        </dgm:presLayoutVars>
      </dgm:prSet>
      <dgm:spPr/>
    </dgm:pt>
    <dgm:pt modelId="{F72929A8-3BA6-4C86-BE67-FCC96319FAC4}" type="pres">
      <dgm:prSet presAssocID="{306ADE15-B8D3-4134-93BE-3C702084506E}" presName="Composite" presStyleCnt="0"/>
      <dgm:spPr/>
    </dgm:pt>
    <dgm:pt modelId="{E06683A6-0440-48A6-A8BD-97EDB5FB85C6}" type="pres">
      <dgm:prSet presAssocID="{306ADE15-B8D3-4134-93BE-3C702084506E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39610"/>
          <a:stretch/>
        </a:blipFill>
      </dgm:spPr>
      <dgm:extLst>
        <a:ext uri="{E40237B7-FDA0-4F09-8148-C483321AD2D9}">
          <dgm14:cNvPr xmlns:dgm14="http://schemas.microsoft.com/office/drawing/2010/diagram" id="0" name="" descr="Uma fileira de alfinetes coloridos"/>
        </a:ext>
      </dgm:extLst>
    </dgm:pt>
    <dgm:pt modelId="{4E253FB1-6E7F-46EA-90F6-438F82ED3E1E}" type="pres">
      <dgm:prSet presAssocID="{306ADE15-B8D3-4134-93BE-3C702084506E}" presName="Subtitle" presStyleLbl="revTx" presStyleIdx="0" presStyleCnt="6">
        <dgm:presLayoutVars>
          <dgm:chMax val="0"/>
          <dgm:bulletEnabled/>
        </dgm:presLayoutVars>
      </dgm:prSet>
      <dgm:spPr/>
    </dgm:pt>
    <dgm:pt modelId="{FF4AF9F4-8CF2-461E-8E6B-2E3AF7D8E340}" type="pres">
      <dgm:prSet presAssocID="{306ADE15-B8D3-4134-93BE-3C702084506E}" presName="Description" presStyleLbl="revTx" presStyleIdx="1" presStyleCnt="6">
        <dgm:presLayoutVars>
          <dgm:bulletEnabled/>
        </dgm:presLayoutVars>
      </dgm:prSet>
      <dgm:spPr/>
    </dgm:pt>
    <dgm:pt modelId="{454549FD-5EF3-4B16-8529-4D5DF99E1549}" type="pres">
      <dgm:prSet presAssocID="{8AD8E641-C17C-4E14-A66C-E0433656404C}" presName="sibTrans" presStyleLbl="sibTrans2D1" presStyleIdx="0" presStyleCnt="0"/>
      <dgm:spPr/>
    </dgm:pt>
    <dgm:pt modelId="{28104BB9-4776-4D38-9B76-FC86F62F22B3}" type="pres">
      <dgm:prSet presAssocID="{5A123388-62AD-47B4-97FB-129F90A05728}" presName="Composite" presStyleCnt="0"/>
      <dgm:spPr/>
    </dgm:pt>
    <dgm:pt modelId="{C7286282-E74B-47EC-9AB9-F76293CC014C}" type="pres">
      <dgm:prSet presAssocID="{5A123388-62AD-47B4-97FB-129F90A05728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14800" b="5"/>
          <a:stretch/>
        </a:blipFill>
      </dgm:spPr>
      <dgm:extLst>
        <a:ext uri="{E40237B7-FDA0-4F09-8148-C483321AD2D9}">
          <dgm14:cNvPr xmlns:dgm14="http://schemas.microsoft.com/office/drawing/2010/diagram" id="0" name="" descr="&quot;Um modelo de bola e bastão de dióxido de enxofre (ou dióxido de enxofre). É usado como conservante para frutas e vinhos, bem como em muitas aplicações industriais. É comumente produzido na queima de combustíveis fósseis e leva à poluição atmosférica e chuva ácida. Isolado em branco.&quot;"/>
        </a:ext>
      </dgm:extLst>
    </dgm:pt>
    <dgm:pt modelId="{6EDC18C3-AFB4-4B9F-BC7D-1D385D3F0264}" type="pres">
      <dgm:prSet presAssocID="{5A123388-62AD-47B4-97FB-129F90A05728}" presName="Subtitle" presStyleLbl="revTx" presStyleIdx="2" presStyleCnt="6">
        <dgm:presLayoutVars>
          <dgm:chMax val="0"/>
          <dgm:bulletEnabled/>
        </dgm:presLayoutVars>
      </dgm:prSet>
      <dgm:spPr/>
    </dgm:pt>
    <dgm:pt modelId="{F32C610E-D367-4C9C-95D5-B158AA102B07}" type="pres">
      <dgm:prSet presAssocID="{5A123388-62AD-47B4-97FB-129F90A05728}" presName="Description" presStyleLbl="revTx" presStyleIdx="3" presStyleCnt="6">
        <dgm:presLayoutVars>
          <dgm:bulletEnabled/>
        </dgm:presLayoutVars>
      </dgm:prSet>
      <dgm:spPr/>
    </dgm:pt>
    <dgm:pt modelId="{E94F0176-ADBB-4CD6-B5BB-D49464465A1E}" type="pres">
      <dgm:prSet presAssocID="{1E4237C5-2848-4259-B49A-243C82CE3A50}" presName="sibTrans" presStyleLbl="sibTrans2D1" presStyleIdx="0" presStyleCnt="0"/>
      <dgm:spPr/>
    </dgm:pt>
    <dgm:pt modelId="{4DBA2FB9-9360-4B3D-85D4-F0FBDC59EA55}" type="pres">
      <dgm:prSet presAssocID="{91573AD4-36BD-4929-BB77-B6C7A26318DD}" presName="Composite" presStyleCnt="0"/>
      <dgm:spPr/>
    </dgm:pt>
    <dgm:pt modelId="{BC7F590D-0631-43B6-BEB0-95609CF21BAC}" type="pres">
      <dgm:prSet presAssocID="{91573AD4-36BD-4929-BB77-B6C7A26318DD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30123" b="-2"/>
          <a:stretch/>
        </a:blipFill>
      </dgm:spPr>
      <dgm:extLst>
        <a:ext uri="{E40237B7-FDA0-4F09-8148-C483321AD2D9}">
          <dgm14:cNvPr xmlns:dgm14="http://schemas.microsoft.com/office/drawing/2010/diagram" id="0" name="" descr="Grupo de alunos fazendo um experimento no laboratório - Incluindo pessoa com necessidades especiais"/>
        </a:ext>
      </dgm:extLst>
    </dgm:pt>
    <dgm:pt modelId="{85F14A14-AFF2-4D42-B2BA-1EB7DCDB5513}" type="pres">
      <dgm:prSet presAssocID="{91573AD4-36BD-4929-BB77-B6C7A26318DD}" presName="Subtitle" presStyleLbl="revTx" presStyleIdx="4" presStyleCnt="6">
        <dgm:presLayoutVars>
          <dgm:chMax val="0"/>
          <dgm:bulletEnabled/>
        </dgm:presLayoutVars>
      </dgm:prSet>
      <dgm:spPr/>
    </dgm:pt>
    <dgm:pt modelId="{355F3E98-D6FD-42BF-9E80-184575C0FA33}" type="pres">
      <dgm:prSet presAssocID="{91573AD4-36BD-4929-BB77-B6C7A26318DD}" presName="Description" presStyleLbl="revTx" presStyleIdx="5" presStyleCnt="6">
        <dgm:presLayoutVars>
          <dgm:bulletEnabled/>
        </dgm:presLayoutVars>
      </dgm:prSet>
      <dgm:spPr/>
    </dgm:pt>
  </dgm:ptLst>
  <dgm:cxnLst>
    <dgm:cxn modelId="{1AA8552C-7987-4771-BA18-8E463ABF4F78}" srcId="{B758C1A0-02C5-4BBE-8F5C-D72F3BD693FB}" destId="{5A123388-62AD-47B4-97FB-129F90A05728}" srcOrd="1" destOrd="0" parTransId="{372F12B2-AD01-4A22-802B-16F785326057}" sibTransId="{1E4237C5-2848-4259-B49A-243C82CE3A50}"/>
    <dgm:cxn modelId="{F1A9333B-90A3-43AA-AC24-C87D5A7C0EAD}" type="presOf" srcId="{5A123388-62AD-47B4-97FB-129F90A05728}" destId="{6EDC18C3-AFB4-4B9F-BC7D-1D385D3F0264}" srcOrd="0" destOrd="0" presId="urn:microsoft.com/office/officeart/2024/3/layout/verticalVisualTextBlock1"/>
    <dgm:cxn modelId="{03B0433C-4B32-499B-B283-B244A0BF9FE8}" srcId="{306ADE15-B8D3-4134-93BE-3C702084506E}" destId="{01D88126-BA50-4D7C-880E-3DD80399D700}" srcOrd="0" destOrd="0" parTransId="{E790EE95-2BEF-4370-8675-A2D6A8A32342}" sibTransId="{3E27EC9E-F729-4F1D-B360-3DD9773D0555}"/>
    <dgm:cxn modelId="{65E72464-7C1D-491F-B96C-0F63B2D98F2D}" srcId="{B758C1A0-02C5-4BBE-8F5C-D72F3BD693FB}" destId="{306ADE15-B8D3-4134-93BE-3C702084506E}" srcOrd="0" destOrd="0" parTransId="{87A41B69-CED7-428F-8D26-3ABB0B27DCC3}" sibTransId="{8AD8E641-C17C-4E14-A66C-E0433656404C}"/>
    <dgm:cxn modelId="{851C406C-58FD-40DF-AF45-00F13E33CB46}" type="presOf" srcId="{B758C1A0-02C5-4BBE-8F5C-D72F3BD693FB}" destId="{35734ACA-8653-48DB-BCB3-E3D3FD3DC962}" srcOrd="0" destOrd="0" presId="urn:microsoft.com/office/officeart/2024/3/layout/verticalVisualTextBlock1"/>
    <dgm:cxn modelId="{CA1D6350-F700-4CAD-8177-9D6995E45865}" type="presOf" srcId="{1E4237C5-2848-4259-B49A-243C82CE3A50}" destId="{E94F0176-ADBB-4CD6-B5BB-D49464465A1E}" srcOrd="0" destOrd="0" presId="urn:microsoft.com/office/officeart/2024/3/layout/verticalVisualTextBlock1"/>
    <dgm:cxn modelId="{5C947C70-64A5-4C8B-AC95-2B126FDA663B}" type="presOf" srcId="{8AD8E641-C17C-4E14-A66C-E0433656404C}" destId="{454549FD-5EF3-4B16-8529-4D5DF99E1549}" srcOrd="0" destOrd="0" presId="urn:microsoft.com/office/officeart/2024/3/layout/verticalVisualTextBlock1"/>
    <dgm:cxn modelId="{62928571-E61D-4A23-9532-DB0E6366F7EE}" type="presOf" srcId="{306ADE15-B8D3-4134-93BE-3C702084506E}" destId="{4E253FB1-6E7F-46EA-90F6-438F82ED3E1E}" srcOrd="0" destOrd="0" presId="urn:microsoft.com/office/officeart/2024/3/layout/verticalVisualTextBlock1"/>
    <dgm:cxn modelId="{0BF3F056-5137-48E2-B5C0-4622422C6C1A}" type="presOf" srcId="{89880830-2638-4871-A886-B7B720132FC3}" destId="{355F3E98-D6FD-42BF-9E80-184575C0FA33}" srcOrd="0" destOrd="0" presId="urn:microsoft.com/office/officeart/2024/3/layout/verticalVisualTextBlock1"/>
    <dgm:cxn modelId="{0FAE9D79-90F3-4361-98B3-5AFD54A7013C}" type="presOf" srcId="{91573AD4-36BD-4929-BB77-B6C7A26318DD}" destId="{85F14A14-AFF2-4D42-B2BA-1EB7DCDB5513}" srcOrd="0" destOrd="0" presId="urn:microsoft.com/office/officeart/2024/3/layout/verticalVisualTextBlock1"/>
    <dgm:cxn modelId="{780C8DAD-913D-457D-A84F-8EA161172E5E}" type="presOf" srcId="{01D88126-BA50-4D7C-880E-3DD80399D700}" destId="{FF4AF9F4-8CF2-461E-8E6B-2E3AF7D8E340}" srcOrd="0" destOrd="0" presId="urn:microsoft.com/office/officeart/2024/3/layout/verticalVisualTextBlock1"/>
    <dgm:cxn modelId="{4FD80EBD-821B-4662-BBE8-6D71778B5A15}" type="presOf" srcId="{BE12A6EE-A954-4FE7-80BC-460722D483CD}" destId="{F32C610E-D367-4C9C-95D5-B158AA102B07}" srcOrd="0" destOrd="0" presId="urn:microsoft.com/office/officeart/2024/3/layout/verticalVisualTextBlock1"/>
    <dgm:cxn modelId="{1BB81DC4-5D71-4BAD-B9F2-65CAC2A3F434}" srcId="{B758C1A0-02C5-4BBE-8F5C-D72F3BD693FB}" destId="{91573AD4-36BD-4929-BB77-B6C7A26318DD}" srcOrd="2" destOrd="0" parTransId="{7C9D1FDC-2BDD-40DE-8669-9074FB7B1636}" sibTransId="{B47A72D5-9A85-4789-B901-F66C2C153763}"/>
    <dgm:cxn modelId="{C08A03CD-4FF5-4992-83D0-E3082A0C63D7}" srcId="{5A123388-62AD-47B4-97FB-129F90A05728}" destId="{BE12A6EE-A954-4FE7-80BC-460722D483CD}" srcOrd="0" destOrd="0" parTransId="{0AB3BAFA-17E0-47E9-8A7C-7BCFEE6408DC}" sibTransId="{CFDB04AE-54E6-4437-8250-9464491BA732}"/>
    <dgm:cxn modelId="{D4B81CDA-35C4-466D-8A8D-93213A2D108B}" srcId="{91573AD4-36BD-4929-BB77-B6C7A26318DD}" destId="{89880830-2638-4871-A886-B7B720132FC3}" srcOrd="0" destOrd="0" parTransId="{E3EE5923-C3CA-44C8-97CF-E907FCA88EFC}" sibTransId="{A01C1A8F-3FA5-4D93-B134-7769F043A903}"/>
    <dgm:cxn modelId="{0364F4A6-42DB-4DEB-AB34-51A9234144CA}" type="presParOf" srcId="{35734ACA-8653-48DB-BCB3-E3D3FD3DC962}" destId="{F72929A8-3BA6-4C86-BE67-FCC96319FAC4}" srcOrd="0" destOrd="0" presId="urn:microsoft.com/office/officeart/2024/3/layout/verticalVisualTextBlock1"/>
    <dgm:cxn modelId="{8C62BD4A-3D0B-4E2C-A967-318859473F46}" type="presParOf" srcId="{F72929A8-3BA6-4C86-BE67-FCC96319FAC4}" destId="{E06683A6-0440-48A6-A8BD-97EDB5FB85C6}" srcOrd="0" destOrd="0" presId="urn:microsoft.com/office/officeart/2024/3/layout/verticalVisualTextBlock1"/>
    <dgm:cxn modelId="{27DE349E-D153-492C-93A8-9C96CE4B9F6B}" type="presParOf" srcId="{F72929A8-3BA6-4C86-BE67-FCC96319FAC4}" destId="{4E253FB1-6E7F-46EA-90F6-438F82ED3E1E}" srcOrd="1" destOrd="0" presId="urn:microsoft.com/office/officeart/2024/3/layout/verticalVisualTextBlock1"/>
    <dgm:cxn modelId="{3962BF89-EEF1-4359-A7F0-7E113FF9152B}" type="presParOf" srcId="{F72929A8-3BA6-4C86-BE67-FCC96319FAC4}" destId="{FF4AF9F4-8CF2-461E-8E6B-2E3AF7D8E340}" srcOrd="2" destOrd="0" presId="urn:microsoft.com/office/officeart/2024/3/layout/verticalVisualTextBlock1"/>
    <dgm:cxn modelId="{F2B32CD4-03A6-4DD9-94A7-8FD3547EC870}" type="presParOf" srcId="{35734ACA-8653-48DB-BCB3-E3D3FD3DC962}" destId="{454549FD-5EF3-4B16-8529-4D5DF99E1549}" srcOrd="1" destOrd="0" presId="urn:microsoft.com/office/officeart/2024/3/layout/verticalVisualTextBlock1"/>
    <dgm:cxn modelId="{380B4440-94C8-49D1-9DF4-A8DB11ECBCDF}" type="presParOf" srcId="{35734ACA-8653-48DB-BCB3-E3D3FD3DC962}" destId="{28104BB9-4776-4D38-9B76-FC86F62F22B3}" srcOrd="2" destOrd="0" presId="urn:microsoft.com/office/officeart/2024/3/layout/verticalVisualTextBlock1"/>
    <dgm:cxn modelId="{ED83B9E1-C57E-4AF5-A17D-BFC60824AD86}" type="presParOf" srcId="{28104BB9-4776-4D38-9B76-FC86F62F22B3}" destId="{C7286282-E74B-47EC-9AB9-F76293CC014C}" srcOrd="0" destOrd="0" presId="urn:microsoft.com/office/officeart/2024/3/layout/verticalVisualTextBlock1"/>
    <dgm:cxn modelId="{37A331E8-AB3D-45CC-8DA7-BA6DBFD18426}" type="presParOf" srcId="{28104BB9-4776-4D38-9B76-FC86F62F22B3}" destId="{6EDC18C3-AFB4-4B9F-BC7D-1D385D3F0264}" srcOrd="1" destOrd="0" presId="urn:microsoft.com/office/officeart/2024/3/layout/verticalVisualTextBlock1"/>
    <dgm:cxn modelId="{1C8F100C-1AF5-43E0-87DF-34EC390740BB}" type="presParOf" srcId="{28104BB9-4776-4D38-9B76-FC86F62F22B3}" destId="{F32C610E-D367-4C9C-95D5-B158AA102B07}" srcOrd="2" destOrd="0" presId="urn:microsoft.com/office/officeart/2024/3/layout/verticalVisualTextBlock1"/>
    <dgm:cxn modelId="{520ABE62-FE90-4300-8277-45C4BA058787}" type="presParOf" srcId="{35734ACA-8653-48DB-BCB3-E3D3FD3DC962}" destId="{E94F0176-ADBB-4CD6-B5BB-D49464465A1E}" srcOrd="3" destOrd="0" presId="urn:microsoft.com/office/officeart/2024/3/layout/verticalVisualTextBlock1"/>
    <dgm:cxn modelId="{12F260DC-27FB-41E2-AFF4-640703313AF8}" type="presParOf" srcId="{35734ACA-8653-48DB-BCB3-E3D3FD3DC962}" destId="{4DBA2FB9-9360-4B3D-85D4-F0FBDC59EA55}" srcOrd="4" destOrd="0" presId="urn:microsoft.com/office/officeart/2024/3/layout/verticalVisualTextBlock1"/>
    <dgm:cxn modelId="{8C1EE12F-CABE-41DC-8F29-0A2E4A267ABC}" type="presParOf" srcId="{4DBA2FB9-9360-4B3D-85D4-F0FBDC59EA55}" destId="{BC7F590D-0631-43B6-BEB0-95609CF21BAC}" srcOrd="0" destOrd="0" presId="urn:microsoft.com/office/officeart/2024/3/layout/verticalVisualTextBlock1"/>
    <dgm:cxn modelId="{6BCE7EFF-FAB1-4774-8A54-471585518878}" type="presParOf" srcId="{4DBA2FB9-9360-4B3D-85D4-F0FBDC59EA55}" destId="{85F14A14-AFF2-4D42-B2BA-1EB7DCDB5513}" srcOrd="1" destOrd="0" presId="urn:microsoft.com/office/officeart/2024/3/layout/verticalVisualTextBlock1"/>
    <dgm:cxn modelId="{9B591FAD-F8A3-4217-84E8-377BDB9F19AF}" type="presParOf" srcId="{4DBA2FB9-9360-4B3D-85D4-F0FBDC59EA55}" destId="{355F3E98-D6FD-42BF-9E80-184575C0FA33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6EDEF-0F52-4505-8203-22C676F01646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9856C-96C1-427A-BAA0-34EB448D95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Importância das Enzimas</a:t>
          </a:r>
          <a:endParaRPr lang="en-US"/>
        </a:p>
      </dgm:t>
    </dgm:pt>
    <dgm:pt modelId="{5E85EDC6-09D8-447B-8505-EDFFA5D1471C}" type="parTrans" cxnId="{A91E16F2-55D2-466E-A3D9-A448822001C2}">
      <dgm:prSet/>
      <dgm:spPr/>
      <dgm:t>
        <a:bodyPr/>
        <a:lstStyle/>
        <a:p>
          <a:endParaRPr lang="en-US"/>
        </a:p>
      </dgm:t>
    </dgm:pt>
    <dgm:pt modelId="{6243BA8A-9A35-4BEE-A142-F22FA5CDF262}" type="sibTrans" cxnId="{A91E16F2-55D2-466E-A3D9-A448822001C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DA9063B-F250-4272-AF31-EA459C60BB9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As enzimas desempenham papéis essenciais em processos biológicos, sendo fundamentais para a vida e a saúde.</a:t>
          </a:r>
          <a:endParaRPr lang="en-US"/>
        </a:p>
      </dgm:t>
    </dgm:pt>
    <dgm:pt modelId="{5CE4AF46-3605-4E3C-904E-541FBF8F2A1D}" type="parTrans" cxnId="{941105FC-6B8C-4472-90C6-AF9897D8051E}">
      <dgm:prSet/>
      <dgm:spPr/>
      <dgm:t>
        <a:bodyPr/>
        <a:lstStyle/>
        <a:p>
          <a:endParaRPr lang="en-US"/>
        </a:p>
      </dgm:t>
    </dgm:pt>
    <dgm:pt modelId="{D5851CAE-3227-44EC-950F-502D664E052C}" type="sibTrans" cxnId="{941105FC-6B8C-4472-90C6-AF9897D8051E}">
      <dgm:prSet/>
      <dgm:spPr/>
      <dgm:t>
        <a:bodyPr/>
        <a:lstStyle/>
        <a:p>
          <a:endParaRPr lang="en-US"/>
        </a:p>
      </dgm:t>
    </dgm:pt>
    <dgm:pt modelId="{90BADEB0-2AEE-441A-A241-280494CF575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Aplicações Clínicas</a:t>
          </a:r>
          <a:endParaRPr lang="en-US"/>
        </a:p>
      </dgm:t>
    </dgm:pt>
    <dgm:pt modelId="{33FB8C65-EAB0-4DEC-B0A0-103910ACE847}" type="parTrans" cxnId="{2F9DAAF0-4F7B-4809-A675-561A6B64D848}">
      <dgm:prSet/>
      <dgm:spPr/>
      <dgm:t>
        <a:bodyPr/>
        <a:lstStyle/>
        <a:p>
          <a:endParaRPr lang="en-US"/>
        </a:p>
      </dgm:t>
    </dgm:pt>
    <dgm:pt modelId="{EDD2FB95-2B2F-4C19-A295-DB45F3C94871}" type="sibTrans" cxnId="{2F9DAAF0-4F7B-4809-A675-561A6B64D84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0377BC2-20E9-475D-9C55-60DB3312D67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compreensão das enzimas é crucial para o desenvolvimento de novas terapias e diagnósticos na medicina moderna.</a:t>
          </a:r>
          <a:endParaRPr lang="en-US"/>
        </a:p>
      </dgm:t>
    </dgm:pt>
    <dgm:pt modelId="{653A6396-3D42-40D9-A426-2D2BDF4B1EA9}" type="parTrans" cxnId="{3E3A311F-28DA-4370-A5B1-3B70F51A0C93}">
      <dgm:prSet/>
      <dgm:spPr/>
      <dgm:t>
        <a:bodyPr/>
        <a:lstStyle/>
        <a:p>
          <a:endParaRPr lang="en-US"/>
        </a:p>
      </dgm:t>
    </dgm:pt>
    <dgm:pt modelId="{6785A47F-7F5D-48EB-81DB-EF51DEEB2865}" type="sibTrans" cxnId="{3E3A311F-28DA-4370-A5B1-3B70F51A0C93}">
      <dgm:prSet/>
      <dgm:spPr/>
      <dgm:t>
        <a:bodyPr/>
        <a:lstStyle/>
        <a:p>
          <a:endParaRPr lang="en-US"/>
        </a:p>
      </dgm:t>
    </dgm:pt>
    <dgm:pt modelId="{D29BA303-5AFE-4069-AC18-21CB47CE09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Avanços Futuros</a:t>
          </a:r>
          <a:endParaRPr lang="en-US"/>
        </a:p>
      </dgm:t>
    </dgm:pt>
    <dgm:pt modelId="{9986E3C5-4C45-4FE6-BB89-C0C6A22786BB}" type="parTrans" cxnId="{CD4416D7-B206-4434-8D6B-7F6956D720F4}">
      <dgm:prSet/>
      <dgm:spPr/>
      <dgm:t>
        <a:bodyPr/>
        <a:lstStyle/>
        <a:p>
          <a:endParaRPr lang="en-US"/>
        </a:p>
      </dgm:t>
    </dgm:pt>
    <dgm:pt modelId="{254D4B60-228A-49E5-849C-D93234FA078E}" type="sibTrans" cxnId="{CD4416D7-B206-4434-8D6B-7F6956D720F4}">
      <dgm:prSet/>
      <dgm:spPr/>
      <dgm:t>
        <a:bodyPr/>
        <a:lstStyle/>
        <a:p>
          <a:endParaRPr lang="en-US"/>
        </a:p>
      </dgm:t>
    </dgm:pt>
    <dgm:pt modelId="{8480FDED-64A4-463D-A452-6E9282D3D96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pesquisa contínua em enzimas promete grandes avanços e inovações na biologia e medicina nos próximos anos.</a:t>
          </a:r>
          <a:endParaRPr lang="en-US"/>
        </a:p>
      </dgm:t>
    </dgm:pt>
    <dgm:pt modelId="{75504768-7307-4F3A-AD03-D46FC706AA49}" type="parTrans" cxnId="{2F2043D0-45DD-4E3C-9E65-781980CA376A}">
      <dgm:prSet/>
      <dgm:spPr/>
      <dgm:t>
        <a:bodyPr/>
        <a:lstStyle/>
        <a:p>
          <a:endParaRPr lang="en-US"/>
        </a:p>
      </dgm:t>
    </dgm:pt>
    <dgm:pt modelId="{3F6A8DD0-9780-4D21-90BA-C38E687CF3DB}" type="sibTrans" cxnId="{2F2043D0-45DD-4E3C-9E65-781980CA376A}">
      <dgm:prSet/>
      <dgm:spPr/>
      <dgm:t>
        <a:bodyPr/>
        <a:lstStyle/>
        <a:p>
          <a:endParaRPr lang="en-US"/>
        </a:p>
      </dgm:t>
    </dgm:pt>
    <dgm:pt modelId="{C0826692-419D-4116-8DB9-720850DF0C4F}" type="pres">
      <dgm:prSet presAssocID="{D156EDEF-0F52-4505-8203-22C676F01646}" presName="Name0" presStyleCnt="0">
        <dgm:presLayoutVars>
          <dgm:dir/>
          <dgm:resizeHandles val="exact"/>
        </dgm:presLayoutVars>
      </dgm:prSet>
      <dgm:spPr/>
    </dgm:pt>
    <dgm:pt modelId="{E280C615-A45B-4627-B807-C8125827B082}" type="pres">
      <dgm:prSet presAssocID="{9939856C-96C1-427A-BAA0-34EB448D9526}" presName="compNode" presStyleCnt="0"/>
      <dgm:spPr/>
    </dgm:pt>
    <dgm:pt modelId="{966654AB-B2A1-436D-A40A-D3EEB4D21E75}" type="pres">
      <dgm:prSet presAssocID="{9939856C-96C1-427A-BAA0-34EB448D9526}" presName="pictRect" presStyleLbl="revTx" presStyleIdx="0" presStyleCnt="6">
        <dgm:presLayoutVars>
          <dgm:chMax val="0"/>
          <dgm:bulletEnabled/>
        </dgm:presLayoutVars>
      </dgm:prSet>
      <dgm:spPr/>
    </dgm:pt>
    <dgm:pt modelId="{CB4B09B0-71D7-46E5-97B0-CE073033ADF8}" type="pres">
      <dgm:prSet presAssocID="{9939856C-96C1-427A-BAA0-34EB448D9526}" presName="textRect" presStyleLbl="revTx" presStyleIdx="1" presStyleCnt="6">
        <dgm:presLayoutVars>
          <dgm:bulletEnabled/>
        </dgm:presLayoutVars>
      </dgm:prSet>
      <dgm:spPr/>
    </dgm:pt>
    <dgm:pt modelId="{60BC7F81-800D-4156-9F7C-2FB3982404D1}" type="pres">
      <dgm:prSet presAssocID="{6243BA8A-9A35-4BEE-A142-F22FA5CDF262}" presName="sibTrans" presStyleLbl="sibTrans2D1" presStyleIdx="0" presStyleCnt="0"/>
      <dgm:spPr/>
    </dgm:pt>
    <dgm:pt modelId="{961F1EC2-322A-466C-A666-0EAA44A086A7}" type="pres">
      <dgm:prSet presAssocID="{90BADEB0-2AEE-441A-A241-280494CF5754}" presName="compNode" presStyleCnt="0"/>
      <dgm:spPr/>
    </dgm:pt>
    <dgm:pt modelId="{BA8044D4-C9FB-4B5C-9B41-5D97401FEE48}" type="pres">
      <dgm:prSet presAssocID="{90BADEB0-2AEE-441A-A241-280494CF5754}" presName="pictRect" presStyleLbl="revTx" presStyleIdx="2" presStyleCnt="6">
        <dgm:presLayoutVars>
          <dgm:chMax val="0"/>
          <dgm:bulletEnabled/>
        </dgm:presLayoutVars>
      </dgm:prSet>
      <dgm:spPr/>
    </dgm:pt>
    <dgm:pt modelId="{FC2FA110-C2C9-4C57-B697-44CFE1B85238}" type="pres">
      <dgm:prSet presAssocID="{90BADEB0-2AEE-441A-A241-280494CF5754}" presName="textRect" presStyleLbl="revTx" presStyleIdx="3" presStyleCnt="6">
        <dgm:presLayoutVars>
          <dgm:bulletEnabled/>
        </dgm:presLayoutVars>
      </dgm:prSet>
      <dgm:spPr/>
    </dgm:pt>
    <dgm:pt modelId="{6763D5C2-1105-4673-A7B4-1885A7AF4E17}" type="pres">
      <dgm:prSet presAssocID="{EDD2FB95-2B2F-4C19-A295-DB45F3C94871}" presName="sibTrans" presStyleLbl="sibTrans2D1" presStyleIdx="0" presStyleCnt="0"/>
      <dgm:spPr/>
    </dgm:pt>
    <dgm:pt modelId="{8BC6629F-A4B2-4F6E-8113-633B199DB469}" type="pres">
      <dgm:prSet presAssocID="{D29BA303-5AFE-4069-AC18-21CB47CE09E3}" presName="compNode" presStyleCnt="0"/>
      <dgm:spPr/>
    </dgm:pt>
    <dgm:pt modelId="{B51576CE-B205-4A1C-8C77-5BF198792310}" type="pres">
      <dgm:prSet presAssocID="{D29BA303-5AFE-4069-AC18-21CB47CE09E3}" presName="pictRect" presStyleLbl="revTx" presStyleIdx="4" presStyleCnt="6">
        <dgm:presLayoutVars>
          <dgm:chMax val="0"/>
          <dgm:bulletEnabled/>
        </dgm:presLayoutVars>
      </dgm:prSet>
      <dgm:spPr/>
    </dgm:pt>
    <dgm:pt modelId="{B2BE0B59-BAF7-475D-B501-8FC8137E2A01}" type="pres">
      <dgm:prSet presAssocID="{D29BA303-5AFE-4069-AC18-21CB47CE09E3}" presName="textRect" presStyleLbl="revTx" presStyleIdx="5" presStyleCnt="6">
        <dgm:presLayoutVars>
          <dgm:bulletEnabled/>
        </dgm:presLayoutVars>
      </dgm:prSet>
      <dgm:spPr/>
    </dgm:pt>
  </dgm:ptLst>
  <dgm:cxnLst>
    <dgm:cxn modelId="{2F3EC306-74E3-4209-9BC7-271A89DBB3DB}" type="presOf" srcId="{D29BA303-5AFE-4069-AC18-21CB47CE09E3}" destId="{B51576CE-B205-4A1C-8C77-5BF198792310}" srcOrd="0" destOrd="0" presId="urn:microsoft.com/office/officeart/2024/3/layout/hArchList1"/>
    <dgm:cxn modelId="{502A0E1E-6587-4916-9AB1-1120668EE82F}" type="presOf" srcId="{D156EDEF-0F52-4505-8203-22C676F01646}" destId="{C0826692-419D-4116-8DB9-720850DF0C4F}" srcOrd="0" destOrd="0" presId="urn:microsoft.com/office/officeart/2024/3/layout/hArchList1"/>
    <dgm:cxn modelId="{3E3A311F-28DA-4370-A5B1-3B70F51A0C93}" srcId="{90BADEB0-2AEE-441A-A241-280494CF5754}" destId="{00377BC2-20E9-475D-9C55-60DB3312D671}" srcOrd="0" destOrd="0" parTransId="{653A6396-3D42-40D9-A426-2D2BDF4B1EA9}" sibTransId="{6785A47F-7F5D-48EB-81DB-EF51DEEB2865}"/>
    <dgm:cxn modelId="{619A0325-D342-449D-BD56-4FDA616657FB}" type="presOf" srcId="{9DA9063B-F250-4272-AF31-EA459C60BB9D}" destId="{CB4B09B0-71D7-46E5-97B0-CE073033ADF8}" srcOrd="0" destOrd="0" presId="urn:microsoft.com/office/officeart/2024/3/layout/hArchList1"/>
    <dgm:cxn modelId="{5399AF3B-028E-4718-B02C-F7B3624D9DB5}" type="presOf" srcId="{9939856C-96C1-427A-BAA0-34EB448D9526}" destId="{966654AB-B2A1-436D-A40A-D3EEB4D21E75}" srcOrd="0" destOrd="0" presId="urn:microsoft.com/office/officeart/2024/3/layout/hArchList1"/>
    <dgm:cxn modelId="{CDCC2E40-8229-4319-803C-EF85EBDD278C}" type="presOf" srcId="{00377BC2-20E9-475D-9C55-60DB3312D671}" destId="{FC2FA110-C2C9-4C57-B697-44CFE1B85238}" srcOrd="0" destOrd="0" presId="urn:microsoft.com/office/officeart/2024/3/layout/hArchList1"/>
    <dgm:cxn modelId="{C352085A-7EDE-4ACC-9158-F9FD249EF727}" type="presOf" srcId="{6243BA8A-9A35-4BEE-A142-F22FA5CDF262}" destId="{60BC7F81-800D-4156-9F7C-2FB3982404D1}" srcOrd="0" destOrd="0" presId="urn:microsoft.com/office/officeart/2024/3/layout/hArchList1"/>
    <dgm:cxn modelId="{A442958B-A2E8-488A-8F0C-D4A7603AE2C3}" type="presOf" srcId="{90BADEB0-2AEE-441A-A241-280494CF5754}" destId="{BA8044D4-C9FB-4B5C-9B41-5D97401FEE48}" srcOrd="0" destOrd="0" presId="urn:microsoft.com/office/officeart/2024/3/layout/hArchList1"/>
    <dgm:cxn modelId="{05FB6492-A611-4E10-BFAB-9FC971804ACD}" type="presOf" srcId="{8480FDED-64A4-463D-A452-6E9282D3D965}" destId="{B2BE0B59-BAF7-475D-B501-8FC8137E2A01}" srcOrd="0" destOrd="0" presId="urn:microsoft.com/office/officeart/2024/3/layout/hArchList1"/>
    <dgm:cxn modelId="{5ADA70A7-C75F-462B-9809-7C5461A30EB1}" type="presOf" srcId="{EDD2FB95-2B2F-4C19-A295-DB45F3C94871}" destId="{6763D5C2-1105-4673-A7B4-1885A7AF4E17}" srcOrd="0" destOrd="0" presId="urn:microsoft.com/office/officeart/2024/3/layout/hArchList1"/>
    <dgm:cxn modelId="{2F2043D0-45DD-4E3C-9E65-781980CA376A}" srcId="{D29BA303-5AFE-4069-AC18-21CB47CE09E3}" destId="{8480FDED-64A4-463D-A452-6E9282D3D965}" srcOrd="0" destOrd="0" parTransId="{75504768-7307-4F3A-AD03-D46FC706AA49}" sibTransId="{3F6A8DD0-9780-4D21-90BA-C38E687CF3DB}"/>
    <dgm:cxn modelId="{CD4416D7-B206-4434-8D6B-7F6956D720F4}" srcId="{D156EDEF-0F52-4505-8203-22C676F01646}" destId="{D29BA303-5AFE-4069-AC18-21CB47CE09E3}" srcOrd="2" destOrd="0" parTransId="{9986E3C5-4C45-4FE6-BB89-C0C6A22786BB}" sibTransId="{254D4B60-228A-49E5-849C-D93234FA078E}"/>
    <dgm:cxn modelId="{2F9DAAF0-4F7B-4809-A675-561A6B64D848}" srcId="{D156EDEF-0F52-4505-8203-22C676F01646}" destId="{90BADEB0-2AEE-441A-A241-280494CF5754}" srcOrd="1" destOrd="0" parTransId="{33FB8C65-EAB0-4DEC-B0A0-103910ACE847}" sibTransId="{EDD2FB95-2B2F-4C19-A295-DB45F3C94871}"/>
    <dgm:cxn modelId="{A91E16F2-55D2-466E-A3D9-A448822001C2}" srcId="{D156EDEF-0F52-4505-8203-22C676F01646}" destId="{9939856C-96C1-427A-BAA0-34EB448D9526}" srcOrd="0" destOrd="0" parTransId="{5E85EDC6-09D8-447B-8505-EDFFA5D1471C}" sibTransId="{6243BA8A-9A35-4BEE-A142-F22FA5CDF262}"/>
    <dgm:cxn modelId="{941105FC-6B8C-4472-90C6-AF9897D8051E}" srcId="{9939856C-96C1-427A-BAA0-34EB448D9526}" destId="{9DA9063B-F250-4272-AF31-EA459C60BB9D}" srcOrd="0" destOrd="0" parTransId="{5CE4AF46-3605-4E3C-904E-541FBF8F2A1D}" sibTransId="{D5851CAE-3227-44EC-950F-502D664E052C}"/>
    <dgm:cxn modelId="{6A13B22A-528E-4FB0-8D0A-4B8796805A4E}" type="presParOf" srcId="{C0826692-419D-4116-8DB9-720850DF0C4F}" destId="{E280C615-A45B-4627-B807-C8125827B082}" srcOrd="0" destOrd="0" presId="urn:microsoft.com/office/officeart/2024/3/layout/hArchList1"/>
    <dgm:cxn modelId="{F965BD3B-E8AE-4DAE-B766-36735E71E06C}" type="presParOf" srcId="{E280C615-A45B-4627-B807-C8125827B082}" destId="{966654AB-B2A1-436D-A40A-D3EEB4D21E75}" srcOrd="0" destOrd="0" presId="urn:microsoft.com/office/officeart/2024/3/layout/hArchList1"/>
    <dgm:cxn modelId="{A530F956-7669-49C4-B878-5ECE4988B4FD}" type="presParOf" srcId="{E280C615-A45B-4627-B807-C8125827B082}" destId="{CB4B09B0-71D7-46E5-97B0-CE073033ADF8}" srcOrd="1" destOrd="0" presId="urn:microsoft.com/office/officeart/2024/3/layout/hArchList1"/>
    <dgm:cxn modelId="{947A6FAA-417B-43E8-A1C1-AF07717EA6F6}" type="presParOf" srcId="{C0826692-419D-4116-8DB9-720850DF0C4F}" destId="{60BC7F81-800D-4156-9F7C-2FB3982404D1}" srcOrd="1" destOrd="0" presId="urn:microsoft.com/office/officeart/2024/3/layout/hArchList1"/>
    <dgm:cxn modelId="{7A315EF7-AD6F-434E-BF16-87B134643691}" type="presParOf" srcId="{C0826692-419D-4116-8DB9-720850DF0C4F}" destId="{961F1EC2-322A-466C-A666-0EAA44A086A7}" srcOrd="2" destOrd="0" presId="urn:microsoft.com/office/officeart/2024/3/layout/hArchList1"/>
    <dgm:cxn modelId="{C859A55C-0E7E-41A7-A9E5-D1E75759EE19}" type="presParOf" srcId="{961F1EC2-322A-466C-A666-0EAA44A086A7}" destId="{BA8044D4-C9FB-4B5C-9B41-5D97401FEE48}" srcOrd="0" destOrd="0" presId="urn:microsoft.com/office/officeart/2024/3/layout/hArchList1"/>
    <dgm:cxn modelId="{5820F682-BA56-4614-AE21-81A3438B8A01}" type="presParOf" srcId="{961F1EC2-322A-466C-A666-0EAA44A086A7}" destId="{FC2FA110-C2C9-4C57-B697-44CFE1B85238}" srcOrd="1" destOrd="0" presId="urn:microsoft.com/office/officeart/2024/3/layout/hArchList1"/>
    <dgm:cxn modelId="{D5AC1954-4EB6-4451-8840-761FAC677F79}" type="presParOf" srcId="{C0826692-419D-4116-8DB9-720850DF0C4F}" destId="{6763D5C2-1105-4673-A7B4-1885A7AF4E17}" srcOrd="3" destOrd="0" presId="urn:microsoft.com/office/officeart/2024/3/layout/hArchList1"/>
    <dgm:cxn modelId="{B86AAD9F-B15B-4278-A2C1-95518CFD5778}" type="presParOf" srcId="{C0826692-419D-4116-8DB9-720850DF0C4F}" destId="{8BC6629F-A4B2-4F6E-8113-633B199DB469}" srcOrd="4" destOrd="0" presId="urn:microsoft.com/office/officeart/2024/3/layout/hArchList1"/>
    <dgm:cxn modelId="{32E3ADB7-6CF5-417C-99F6-89BCA8F32307}" type="presParOf" srcId="{8BC6629F-A4B2-4F6E-8113-633B199DB469}" destId="{B51576CE-B205-4A1C-8C77-5BF198792310}" srcOrd="0" destOrd="0" presId="urn:microsoft.com/office/officeart/2024/3/layout/hArchList1"/>
    <dgm:cxn modelId="{F7D32A18-E247-4D2A-8665-6CBDD2DDA1CC}" type="presParOf" srcId="{8BC6629F-A4B2-4F6E-8113-633B199DB469}" destId="{B2BE0B59-BAF7-475D-B501-8FC8137E2A01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83A6-0440-48A6-A8BD-97EDB5FB85C6}">
      <dsp:nvSpPr>
        <dsp:cNvPr id="0" name=""/>
        <dsp:cNvSpPr/>
      </dsp:nvSpPr>
      <dsp:spPr>
        <a:xfrm>
          <a:off x="0" y="0"/>
          <a:ext cx="1681599" cy="1681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39610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53FB1-6E7F-46EA-90F6-438F82ED3E1E}">
      <dsp:nvSpPr>
        <dsp:cNvPr id="0" name=""/>
        <dsp:cNvSpPr/>
      </dsp:nvSpPr>
      <dsp:spPr>
        <a:xfrm>
          <a:off x="1861599" y="0"/>
          <a:ext cx="5167674" cy="46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Fenilcetonúria</a:t>
          </a:r>
        </a:p>
      </dsp:txBody>
      <dsp:txXfrm>
        <a:off x="1861599" y="0"/>
        <a:ext cx="5167674" cy="464864"/>
      </dsp:txXfrm>
    </dsp:sp>
    <dsp:sp modelId="{FF4AF9F4-8CF2-461E-8E6B-2E3AF7D8E340}">
      <dsp:nvSpPr>
        <dsp:cNvPr id="0" name=""/>
        <dsp:cNvSpPr/>
      </dsp:nvSpPr>
      <dsp:spPr>
        <a:xfrm>
          <a:off x="1861599" y="464864"/>
          <a:ext cx="5167674" cy="1216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fenilcetonúria é uma doença metabólica causada pela deficiência da enzima fenilalanina </a:t>
          </a:r>
          <a:r>
            <a:rPr lang="pt-BR" sz="1800" kern="1200" dirty="0" err="1"/>
            <a:t>hidroxilase</a:t>
          </a:r>
          <a:r>
            <a:rPr lang="pt-BR" sz="1800" kern="1200" dirty="0"/>
            <a:t>, levando ao acúmulo de fenilalanina no corpo.</a:t>
          </a:r>
        </a:p>
      </dsp:txBody>
      <dsp:txXfrm>
        <a:off x="1861599" y="464864"/>
        <a:ext cx="5167674" cy="1216735"/>
      </dsp:txXfrm>
    </dsp:sp>
    <dsp:sp modelId="{C7286282-E74B-47EC-9AB9-F76293CC014C}">
      <dsp:nvSpPr>
        <dsp:cNvPr id="0" name=""/>
        <dsp:cNvSpPr/>
      </dsp:nvSpPr>
      <dsp:spPr>
        <a:xfrm>
          <a:off x="0" y="1816127"/>
          <a:ext cx="1681599" cy="1681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14800" b="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C18C3-AFB4-4B9F-BC7D-1D385D3F0264}">
      <dsp:nvSpPr>
        <dsp:cNvPr id="0" name=""/>
        <dsp:cNvSpPr/>
      </dsp:nvSpPr>
      <dsp:spPr>
        <a:xfrm>
          <a:off x="1861599" y="1816127"/>
          <a:ext cx="5167674" cy="46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Galactosemia</a:t>
          </a:r>
        </a:p>
      </dsp:txBody>
      <dsp:txXfrm>
        <a:off x="1861599" y="1816127"/>
        <a:ext cx="5167674" cy="464864"/>
      </dsp:txXfrm>
    </dsp:sp>
    <dsp:sp modelId="{F32C610E-D367-4C9C-95D5-B158AA102B07}">
      <dsp:nvSpPr>
        <dsp:cNvPr id="0" name=""/>
        <dsp:cNvSpPr/>
      </dsp:nvSpPr>
      <dsp:spPr>
        <a:xfrm>
          <a:off x="1861599" y="2280992"/>
          <a:ext cx="5167674" cy="1216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</a:t>
          </a:r>
          <a:r>
            <a:rPr lang="pt-BR" sz="1800" kern="1200" dirty="0" err="1"/>
            <a:t>galactosemia</a:t>
          </a:r>
          <a:r>
            <a:rPr lang="pt-BR" sz="1800" kern="1200" dirty="0"/>
            <a:t> é uma condição metabólica que ocorre devido à deficiência de enzimas responsáveis pelo metabolismo da galactose.</a:t>
          </a:r>
        </a:p>
      </dsp:txBody>
      <dsp:txXfrm>
        <a:off x="1861599" y="2280992"/>
        <a:ext cx="5167674" cy="1216735"/>
      </dsp:txXfrm>
    </dsp:sp>
    <dsp:sp modelId="{BC7F590D-0631-43B6-BEB0-95609CF21BAC}">
      <dsp:nvSpPr>
        <dsp:cNvPr id="0" name=""/>
        <dsp:cNvSpPr/>
      </dsp:nvSpPr>
      <dsp:spPr>
        <a:xfrm>
          <a:off x="0" y="3632255"/>
          <a:ext cx="1681599" cy="1681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3012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14A14-AFF2-4D42-B2BA-1EB7DCDB5513}">
      <dsp:nvSpPr>
        <dsp:cNvPr id="0" name=""/>
        <dsp:cNvSpPr/>
      </dsp:nvSpPr>
      <dsp:spPr>
        <a:xfrm>
          <a:off x="1861599" y="3632255"/>
          <a:ext cx="5167674" cy="46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400" kern="1200"/>
            <a:t>Importância do Estudo</a:t>
          </a:r>
        </a:p>
      </dsp:txBody>
      <dsp:txXfrm>
        <a:off x="1861599" y="3632255"/>
        <a:ext cx="5167674" cy="464864"/>
      </dsp:txXfrm>
    </dsp:sp>
    <dsp:sp modelId="{355F3E98-D6FD-42BF-9E80-184575C0FA33}">
      <dsp:nvSpPr>
        <dsp:cNvPr id="0" name=""/>
        <dsp:cNvSpPr/>
      </dsp:nvSpPr>
      <dsp:spPr>
        <a:xfrm>
          <a:off x="1861599" y="4097120"/>
          <a:ext cx="5167674" cy="1216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Estudar essas deficiências enzimáticas é essencial para entender seus efeitos na saúde e desenvolver tratamentos adequados.</a:t>
          </a:r>
        </a:p>
      </dsp:txBody>
      <dsp:txXfrm>
        <a:off x="1861599" y="4097120"/>
        <a:ext cx="5167674" cy="1216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654AB-B2A1-436D-A40A-D3EEB4D21E75}">
      <dsp:nvSpPr>
        <dsp:cNvPr id="0" name=""/>
        <dsp:cNvSpPr/>
      </dsp:nvSpPr>
      <dsp:spPr>
        <a:xfrm>
          <a:off x="0" y="0"/>
          <a:ext cx="3485379" cy="354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Importância das Enzimas</a:t>
          </a:r>
          <a:endParaRPr lang="en-US" sz="1800" kern="1200"/>
        </a:p>
      </dsp:txBody>
      <dsp:txXfrm>
        <a:off x="0" y="0"/>
        <a:ext cx="3485379" cy="354443"/>
      </dsp:txXfrm>
    </dsp:sp>
    <dsp:sp modelId="{CB4B09B0-71D7-46E5-97B0-CE073033ADF8}">
      <dsp:nvSpPr>
        <dsp:cNvPr id="0" name=""/>
        <dsp:cNvSpPr/>
      </dsp:nvSpPr>
      <dsp:spPr>
        <a:xfrm>
          <a:off x="0" y="354443"/>
          <a:ext cx="3485379" cy="20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As enzimas desempenham papéis essenciais em processos biológicos, sendo fundamentais para a vida e a saúde.</a:t>
          </a:r>
          <a:endParaRPr lang="en-US" sz="1400" kern="1200"/>
        </a:p>
      </dsp:txBody>
      <dsp:txXfrm>
        <a:off x="0" y="354443"/>
        <a:ext cx="3485379" cy="2090292"/>
      </dsp:txXfrm>
    </dsp:sp>
    <dsp:sp modelId="{BA8044D4-C9FB-4B5C-9B41-5D97401FEE48}">
      <dsp:nvSpPr>
        <dsp:cNvPr id="0" name=""/>
        <dsp:cNvSpPr/>
      </dsp:nvSpPr>
      <dsp:spPr>
        <a:xfrm>
          <a:off x="3833917" y="0"/>
          <a:ext cx="3485379" cy="354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Aplicações Clínicas</a:t>
          </a:r>
          <a:endParaRPr lang="en-US" sz="1800" kern="1200"/>
        </a:p>
      </dsp:txBody>
      <dsp:txXfrm>
        <a:off x="3833917" y="0"/>
        <a:ext cx="3485379" cy="354443"/>
      </dsp:txXfrm>
    </dsp:sp>
    <dsp:sp modelId="{FC2FA110-C2C9-4C57-B697-44CFE1B85238}">
      <dsp:nvSpPr>
        <dsp:cNvPr id="0" name=""/>
        <dsp:cNvSpPr/>
      </dsp:nvSpPr>
      <dsp:spPr>
        <a:xfrm>
          <a:off x="3833917" y="354443"/>
          <a:ext cx="3485379" cy="20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 compreensão das enzimas é crucial para o desenvolvimento de novas terapias e diagnósticos na medicina moderna.</a:t>
          </a:r>
          <a:endParaRPr lang="en-US" sz="1400" kern="1200"/>
        </a:p>
      </dsp:txBody>
      <dsp:txXfrm>
        <a:off x="3833917" y="354443"/>
        <a:ext cx="3485379" cy="2090292"/>
      </dsp:txXfrm>
    </dsp:sp>
    <dsp:sp modelId="{B51576CE-B205-4A1C-8C77-5BF198792310}">
      <dsp:nvSpPr>
        <dsp:cNvPr id="0" name=""/>
        <dsp:cNvSpPr/>
      </dsp:nvSpPr>
      <dsp:spPr>
        <a:xfrm>
          <a:off x="7667834" y="0"/>
          <a:ext cx="3485379" cy="354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/>
            <a:t>Avanços Futuros</a:t>
          </a:r>
          <a:endParaRPr lang="en-US" sz="1800" kern="1200"/>
        </a:p>
      </dsp:txBody>
      <dsp:txXfrm>
        <a:off x="7667834" y="0"/>
        <a:ext cx="3485379" cy="354443"/>
      </dsp:txXfrm>
    </dsp:sp>
    <dsp:sp modelId="{B2BE0B59-BAF7-475D-B501-8FC8137E2A01}">
      <dsp:nvSpPr>
        <dsp:cNvPr id="0" name=""/>
        <dsp:cNvSpPr/>
      </dsp:nvSpPr>
      <dsp:spPr>
        <a:xfrm>
          <a:off x="7667834" y="354443"/>
          <a:ext cx="3485379" cy="209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 pesquisa contínua em enzimas promete grandes avanços e inovações na biologia e medicina nos próximos anos.</a:t>
          </a:r>
          <a:endParaRPr lang="en-US" sz="1400" kern="1200"/>
        </a:p>
      </dsp:txBody>
      <dsp:txXfrm>
        <a:off x="7667834" y="354443"/>
        <a:ext cx="3485379" cy="20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1A13-9B10-468E-AD0A-5EC74960DD5B}" type="datetimeFigureOut">
              <a:rPr lang="pt-BR" smtClean="0"/>
              <a:t>16/02/2025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FE15-98BA-4A40-B42B-6B25565B35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pela IA podem estar incorretos.
---
As enzimas desempenham um papel crucial em processos biológicos, facilitando reações químicas essenciais para a vida. Nesta apresentação, vamos explorar os mecanismos de ação das enzimas, sua regulação e aplicações clínicas, destacando sua importância na medicina moderna.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96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atividade enzimática pode ser influenciada por fatores como temperatura, pH e concentração de substrato. Compreender essas variáveis é importante para otimizar reações enzimáticas em ambientes laboratoriais e clínicos.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1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regulação da atividade enzimática é essencial para o controle das vias metabólicas. Vamos explorar os mecanismos de inibição enzimática, modulação alostérica e regulação por fosforilação, que ajudam a manter a homeostase no organismo.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35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inibição enzimática é um processo onde moléculas inibidoras reduzem a atividade das enzimas. A inibição competitiva compete com o substrato pelo local ativo, enquanto a inibição não competitiva se liga a um local diferente, afetando a função enzimática de maneiras distintas.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2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alostéricas possuem locais de ligação distintos onde moléculas reguladoras podem se ligar, alterando a atividade da enzima. Essa modulação é uma forma de regulação fina, permitindo que o organismo responda rapidamente a mudanças nas condições internas e externas.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0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fosforilação é um mecanismo comum de regulação enzimática que pode ativar ou desativar enzimas. Outros mecanismos pós-traducionais também desempenham um papel importante na modulação da atividade enzimática, adaptando a função enzimática às necessidades celulares.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12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têm diversas aplicações clínicas, desde marcadores diagnósticos até terapias enzimáticas. Vamos explorar como as enzimas são utilizadas para diagnosticar doenças, suas terapias e o desenvolvimento de medicamentos enzimáticos.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09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são frequentemente utilizadas como marcadores diagnósticos em testes laboratoriais. Níveis alterados de certas enzimas no sangue podem indicar a presença de doenças, permitindo diagnósticos precoces e monitoramento de condições clínicas.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9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terapêuticas são usadas em várias condições médicas, como na terapia de substituição enzimática para tratar deficiências enzimáticas. Essas aplicações demonstram o potencial das enzimas na promoção da saúde e tratamento de doenças.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54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desenvolvimento de medicamentos enzimáticos está se expandindo, com novas pesquisas focadas na criação de inibidores enzimáticos e enzimas de terapia que podem tratar com eficácia várias doenças. Isso representa um avanço significativo na farmacologia.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238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Para ilustrar a importância das enzimas na medicina, discutiremos estudos de casos clínicos que envolvem deficiências enzimáticas, doenças metabólicas e terapias enzimáticas bem-sucedidas, demonstrando o impacto real das enzimas na saúde dos pacientes.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2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Iniciaremos com uma introdução às enzimas, definindo suas características e funções. Em seguida, abordaremos o mecanismo de ação enzimática, seguido pela regulação da atividade enzimática. Depois, discutiremos aplicações clínicas e finalizaremos com estudos de casos clínicos relevantes.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214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Deficiências enzimáticas podem levar a doenças metabólicas graves, como a fenilcetonúria e a galactosemia. Estudar essas condições é fundamental para entender como as enzimas afetam a saúde e para desenvolver tratamentos eficazes.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910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também desempenham papéis em processos patológicos, como o câncer e doenças cardiovasculares. Compreender como a atividade enzimática é alterada em doenças pode ajudar no desenvolvimento de novas estratégias terapêuticas.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094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Diversas terapias enzimáticas têm mostrado sucesso clínico no tratamento de condições como diabetes e doenças genéticas. Essas terapias exemplificam como a ciência das enzimas pode ser aplicada na medicina para melhorar a qualidade de vida dos pacientes.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55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 suma, as enzimas são fundamentais para a biologia e medicina. Compreender seus mecanismos de ação, regulação e aplicações clínicas é vital para o avanço da medicina moderna e para o desenvolvimento de novas terapias e diagnósticos. A pesquisa contínua nessa área promete grandes avanços futuros.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6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são biomoléculas que aceleram reações químicas. Elas são fundamentais para o metabolismo e possuem características únicas que as distinguem. Vamos conhecer mais sobre como as enzimas são classificadas e a importância delas nas reações biológicas.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55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são catalisadores biológicos que aumentam a velocidade das reações sem serem consumidas no processo. Possuem especificidade, eficiência e são geralmente proteínas, embora algumas sejam de natureza enzimática. Essas propriedades são essenciais para a regulação dos processos metabólicos.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58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enzimas podem ser classificadas em várias categorias, como hidrolases, </a:t>
            </a:r>
            <a:r>
              <a:rPr lang="pt-BR" dirty="0" err="1"/>
              <a:t>oxidorredutases</a:t>
            </a:r>
            <a:r>
              <a:rPr lang="pt-BR" dirty="0"/>
              <a:t> e transferases, com base na reação que catalisam. Essa classificação ajuda a entender melhor suas funções e aplicações em diferentes contextos biológicos e clínicos.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1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enzimas desempenham papéis centrais no metabolismo celular, facilitando reações anabólicas e catabólicas. Elas são fundamentais para a produção de energia, síntese de biomoléculas e degradação de substâncias, garantindo o funcionamento adequado do organismo.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9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Compreender o mecanismo de ação das enzimas é crucial para a biologia e medicina. Vamos discutir como as enzimas interagem com substratos, a teoria chave-fechadura e o modelo de encaixe induzido, além dos fatores que influenciam a atividade enzimática.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4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teoria chave-fechadura sugere que a enzima e o substrato se encaixam perfeitamente, enquanto o modelo de encaixe induzido propõe uma flexibilidade nas estruturas. Ambas as teorias são fundamentais para entender como as enzimas catalisam reações de forma eficiente.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4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enzimas diminuem a energia de ativação necessária para que uma reação ocorra. Isso permite que reações que normalmente seriam lentas aconteçam rapidamente, o que é vital para a sobrevivência celular e a homeostase do organismo.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5CA8B-AD46-4888-A46B-39D810BF44A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19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7A477-EF36-B3C8-1830-6D547F27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192088"/>
            <a:ext cx="10945283" cy="963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82A570CD-2A41-8060-CDF3-3B6540B9B07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55651" y="1490663"/>
            <a:ext cx="11004549" cy="4891087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906291-0F60-04FE-BDF3-A697FFE7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196F75-D6BA-C559-A36C-76A408E9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2649A-332E-F68B-1B99-4E59B985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8788242A-1AC1-4712-AD9F-93C4C60167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61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EB012-DB01-4029-4D78-11EDD52C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192088"/>
            <a:ext cx="10945283" cy="963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2A699-3D41-7B30-C62F-A6ABA95273A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1" y="1490663"/>
            <a:ext cx="5399616" cy="48910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6D814E-38AB-6E33-A4A0-A1657254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8467" y="1490663"/>
            <a:ext cx="5401733" cy="48910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EA04B4-BC24-6E0C-FA9C-0A37D752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AE0869-1909-DA9D-14E9-0E63EBE7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A79CEE-3360-05E7-9534-A387197F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E23CF61B-600E-440C-AFBC-A5D588586E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9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12" descr="Cápsulas e pílulas dentro de uma tigela de vidro">
            <a:extLst>
              <a:ext uri="{FF2B5EF4-FFF2-40B4-BE49-F238E27FC236}">
                <a16:creationId xmlns:a16="http://schemas.microsoft.com/office/drawing/2014/main" id="{C7CCB18A-E981-9E4B-5259-2A19DA80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91" r="-1" b="598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67B3E2DB-180D-4752-BBB6-987822D6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41F981-05D3-4483-7861-80AAC6383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052" y="971397"/>
            <a:ext cx="5870184" cy="233377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800">
                <a:solidFill>
                  <a:srgbClr val="FFFFFF"/>
                </a:solidFill>
              </a:rPr>
              <a:t>Ação Enzimática: Mecanismos e Importância na Medicina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0AF5-1A67-6049-A407-7EE5382B3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5052" y="4482450"/>
            <a:ext cx="5824468" cy="1724029"/>
          </a:xfrm>
        </p:spPr>
        <p:txBody>
          <a:bodyPr anchor="t">
            <a:norm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</a:rPr>
              <a:t>Entenda como enzimas afetam a saúde e tratamentos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321" y="508090"/>
            <a:ext cx="611481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2" name="Rectangle 133291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4" name="Rectangle 133293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6" name="Rectangle 133295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8" name="Rectangle 13329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300" name="Rectangle 133299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335D73E0-0BCF-1F7F-D9F0-E2156C5BD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68" y="841283"/>
            <a:ext cx="3465681" cy="2916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pt-BR" sz="3400">
                <a:solidFill>
                  <a:schemeClr val="tx2"/>
                </a:solidFill>
              </a:rPr>
              <a:t>ENZIMAS – CLASSIFICAÇÃO</a:t>
            </a:r>
          </a:p>
        </p:txBody>
      </p:sp>
      <p:sp>
        <p:nvSpPr>
          <p:cNvPr id="133276" name="Rectangle 156">
            <a:extLst>
              <a:ext uri="{FF2B5EF4-FFF2-40B4-BE49-F238E27FC236}">
                <a16:creationId xmlns:a16="http://schemas.microsoft.com/office/drawing/2014/main" id="{5A080A20-EDBC-A32A-A9A7-A72B2A59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68" y="4078794"/>
            <a:ext cx="3465681" cy="19008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0">
              <a:spcBef>
                <a:spcPts val="1000"/>
              </a:spcBef>
              <a:buClr>
                <a:schemeClr val="accent2"/>
              </a:buClr>
            </a:pPr>
            <a:r>
              <a:rPr lang="en-US" altLang="pt-BR" sz="2200" i="1">
                <a:latin typeface="+mn-lt"/>
              </a:rPr>
              <a:t>Classificação das enzimas segundo a Comissão de Enzimas.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21F1A691-1C77-1B67-045F-FF4794D5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AC594F-8367-4668-988C-8C0983A8922F}" type="slidenum">
              <a:rPr lang="en-US" altLang="pt-BR"/>
              <a:pPr>
                <a:spcAft>
                  <a:spcPts val="600"/>
                </a:spcAft>
              </a:pPr>
              <a:t>10</a:t>
            </a:fld>
            <a:endParaRPr lang="en-US" altLang="pt-BR"/>
          </a:p>
        </p:txBody>
      </p:sp>
      <p:sp>
        <p:nvSpPr>
          <p:cNvPr id="133302" name="Freeform: Shape 133301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3287" name="Group 167">
            <a:extLst>
              <a:ext uri="{FF2B5EF4-FFF2-40B4-BE49-F238E27FC236}">
                <a16:creationId xmlns:a16="http://schemas.microsoft.com/office/drawing/2014/main" id="{BF5302A7-87BA-DD6D-6B63-C790FAA96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50824"/>
              </p:ext>
            </p:extLst>
          </p:nvPr>
        </p:nvGraphicFramePr>
        <p:xfrm>
          <a:off x="4466514" y="40485"/>
          <a:ext cx="7575962" cy="68579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575962">
                  <a:extLst>
                    <a:ext uri="{9D8B030D-6E8A-4147-A177-3AD203B41FA5}">
                      <a16:colId xmlns:a16="http://schemas.microsoft.com/office/drawing/2014/main" val="2910718924"/>
                    </a:ext>
                  </a:extLst>
                </a:gridCol>
              </a:tblGrid>
              <a:tr h="2473370">
                <a:tc>
                  <a:txBody>
                    <a:bodyPr/>
                    <a:lstStyle>
                      <a:lvl1pPr algn="l" defTabSz="723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 defTabSz="723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 defTabSz="723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 defTabSz="723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 defTabSz="7239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defTabSz="7239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defTabSz="7239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defTabSz="7239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defTabSz="7239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723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1. Oxido-redutases</a:t>
                      </a: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(reações de oxidação-redução ou transferência de elétrons)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1.1.atuando em CH-OH                  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1.2.atuando em C=O                              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1.3.atuando em C=O-                    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1.4.atuando em CH-NH</a:t>
                      </a:r>
                      <a:r>
                        <a:rPr kumimoji="0" lang="pt-BR" altLang="pt-BR" sz="1600" b="1" i="0" u="none" strike="noStrike" cap="none" spc="0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              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1.5.atuando em CH-NH-               </a:t>
                      </a:r>
                    </a:p>
                    <a:p>
                      <a:pPr marL="0" marR="0" lvl="0" indent="0" algn="just" defTabSz="7239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1.6.atuando em NADH, NADPH</a:t>
                      </a:r>
                      <a:endParaRPr kumimoji="0" lang="pt-BR" altLang="pt-BR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57389" marT="22956" marB="172167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839008"/>
                  </a:ext>
                </a:extLst>
              </a:tr>
              <a:tr h="24733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pt-BR" altLang="pt-BR" sz="1600" b="1" i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Transferases</a:t>
                      </a: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(transferem grupos funcionais entre moléculas)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2.1.grupos com um carbono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2.2.grupos aldeído ou cetona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2.3.grupos </a:t>
                      </a:r>
                      <a:r>
                        <a:rPr kumimoji="0" lang="pt-BR" altLang="pt-BR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acil</a:t>
                      </a: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2.4.grupos </a:t>
                      </a:r>
                      <a:r>
                        <a:rPr kumimoji="0" lang="pt-BR" altLang="pt-BR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glicosil</a:t>
                      </a:r>
                      <a:endParaRPr kumimoji="0" lang="pt-BR" altLang="pt-BR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2.7.grupos fosfatos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2.8.grupos contendo enxofre </a:t>
                      </a:r>
                      <a:endParaRPr kumimoji="0" lang="pt-BR" altLang="pt-BR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57389" marT="22956" marB="17216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90893"/>
                  </a:ext>
                </a:extLst>
              </a:tr>
              <a:tr h="19112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pt-BR" altLang="pt-BR" sz="1600" b="1" i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Hidrolases</a:t>
                      </a:r>
                      <a:r>
                        <a:rPr kumimoji="0" lang="pt-BR" altLang="pt-BR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(reações de hidrólise)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3.1.ésteres             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3.2.ligações glicosídicas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3.4.ligações peptídicas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3.5.outras ligações C-N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3.6.anidridos ácidos</a:t>
                      </a:r>
                      <a:endParaRPr kumimoji="0" lang="pt-BR" altLang="pt-BR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57389" marT="22956" marB="17216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4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4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9" name="Rectangle 13621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21" name="Rectangle 13622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23" name="Rectangle 13622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25" name="Rectangle 13622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6227" name="Rectangle 136226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8D41097B-FF83-2273-F3D5-18FECBA14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68" y="841283"/>
            <a:ext cx="3465681" cy="2916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pt-BR" sz="3400">
                <a:solidFill>
                  <a:schemeClr val="tx2"/>
                </a:solidFill>
              </a:rPr>
              <a:t>ENZIMAS – CLASSIFICAÇÃO</a:t>
            </a:r>
          </a:p>
        </p:txBody>
      </p:sp>
      <p:sp>
        <p:nvSpPr>
          <p:cNvPr id="136209" name="Rectangle 17">
            <a:extLst>
              <a:ext uri="{FF2B5EF4-FFF2-40B4-BE49-F238E27FC236}">
                <a16:creationId xmlns:a16="http://schemas.microsoft.com/office/drawing/2014/main" id="{C6338162-3CAC-C110-294D-3FEB7A50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68" y="4078794"/>
            <a:ext cx="3465681" cy="19008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0">
              <a:spcBef>
                <a:spcPts val="1000"/>
              </a:spcBef>
              <a:buClr>
                <a:schemeClr val="accent2"/>
              </a:buClr>
            </a:pPr>
            <a:r>
              <a:rPr lang="en-US" altLang="pt-BR" sz="2200" i="1">
                <a:latin typeface="+mn-lt"/>
              </a:rPr>
              <a:t>Classificação das enzimas segundo a Comissão de Enzimas.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252C16A1-8E85-9FC2-6421-F9D38F91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981B33-5380-4FD0-8921-8CF4CECED0AD}" type="slidenum">
              <a:rPr lang="en-US" altLang="pt-BR"/>
              <a:pPr>
                <a:spcAft>
                  <a:spcPts val="600"/>
                </a:spcAft>
              </a:pPr>
              <a:t>11</a:t>
            </a:fld>
            <a:endParaRPr lang="en-US" altLang="pt-BR"/>
          </a:p>
        </p:txBody>
      </p:sp>
      <p:sp>
        <p:nvSpPr>
          <p:cNvPr id="136229" name="Freeform: Shape 136228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6214" name="Group 22">
            <a:extLst>
              <a:ext uri="{FF2B5EF4-FFF2-40B4-BE49-F238E27FC236}">
                <a16:creationId xmlns:a16="http://schemas.microsoft.com/office/drawing/2014/main" id="{5A7AAA79-D071-5C81-8F06-8E7AA40A4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1466"/>
              </p:ext>
            </p:extLst>
          </p:nvPr>
        </p:nvGraphicFramePr>
        <p:xfrm>
          <a:off x="4140679" y="11477"/>
          <a:ext cx="7951547" cy="6844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951547">
                  <a:extLst>
                    <a:ext uri="{9D8B030D-6E8A-4147-A177-3AD203B41FA5}">
                      <a16:colId xmlns:a16="http://schemas.microsoft.com/office/drawing/2014/main" val="3714961876"/>
                    </a:ext>
                  </a:extLst>
                </a:gridCol>
              </a:tblGrid>
              <a:tr h="11008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8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pt-BR" altLang="pt-BR" sz="1800" b="1" i="1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Liases</a:t>
                      </a:r>
                      <a:r>
                        <a:rPr kumimoji="0" lang="pt-BR" altLang="pt-BR" sz="18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(catalisam a quebra de ligações covalentes e a remoção de moléculas de água, amônia e gás carbônico)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8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4.1. =C=C=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8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4.2. =C=O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1800" b="1" i="0" u="none" strike="noStrike" cap="all" spc="6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4.3. =C=N-</a:t>
                      </a:r>
                      <a:endParaRPr kumimoji="0" lang="pt-BR" altLang="pt-BR" sz="1800" b="1" i="0" u="none" strike="noStrike" cap="all" spc="6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8780" marR="88780" marT="88780" marB="88780" anchor="b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23621"/>
                  </a:ext>
                </a:extLst>
              </a:tr>
              <a:tr h="1115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pt-BR" altLang="pt-BR" sz="2400" b="1" i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Isomerases</a:t>
                      </a:r>
                      <a:r>
                        <a:rPr kumimoji="0" lang="pt-BR" altLang="pt-BR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(transferência de grupos dentro da mesma molécula para formar isômeros)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5.1.racemases</a:t>
                      </a:r>
                      <a:endParaRPr kumimoji="0" lang="pt-BR" altLang="pt-BR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8780" marR="88780" marT="44390" marB="887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02064"/>
                  </a:ext>
                </a:extLst>
              </a:tr>
              <a:tr h="1825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pt-BR" altLang="pt-BR" sz="2400" b="1" i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Ligases </a:t>
                      </a:r>
                      <a:r>
                        <a:rPr kumimoji="0" lang="pt-BR" altLang="pt-BR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(catalisam reações de formação de novas moléculas a partir da ligação entre duas pré-existentes, sempre às custas de energia)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6.1. C-O         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6.2. C-S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6.3. C-N                  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pt-BR" altLang="pt-BR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            6.4. C-C</a:t>
                      </a:r>
                      <a:endParaRPr kumimoji="0" lang="pt-BR" altLang="pt-BR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8780" marR="88780" marT="44390" marB="8878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8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1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11" name="Rectangle 22969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12" name="Rectangle 22970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13" name="Rectangle 22970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14" name="Rectangle 22970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15" name="Rectangle 229706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D8B3AF82-1360-43F5-5E31-75EB61528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208" y="978408"/>
            <a:ext cx="3397649" cy="3303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pt-BR" sz="3000" dirty="0"/>
              <a:t>ENZIMAS – CLASSIFICAÇÃO</a:t>
            </a:r>
          </a:p>
        </p:txBody>
      </p:sp>
      <p:sp>
        <p:nvSpPr>
          <p:cNvPr id="229393" name="Rectangle 17">
            <a:extLst>
              <a:ext uri="{FF2B5EF4-FFF2-40B4-BE49-F238E27FC236}">
                <a16:creationId xmlns:a16="http://schemas.microsoft.com/office/drawing/2014/main" id="{468FDD69-D9EF-E380-394F-280DF6F4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08" y="4354633"/>
            <a:ext cx="3397649" cy="1706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0">
              <a:spcBef>
                <a:spcPts val="1000"/>
              </a:spcBef>
              <a:buClr>
                <a:schemeClr val="accent2"/>
              </a:buClr>
            </a:pPr>
            <a:r>
              <a:rPr lang="en-US" altLang="pt-BR" sz="2200" i="1" dirty="0">
                <a:latin typeface="+mn-lt"/>
              </a:rPr>
              <a:t> Subclasses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DA8B1086-FA56-E797-FC38-5E3BFA5A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3F9E740-5DDE-4CE3-9FDB-81AAFE6D1246}" type="slidenum">
              <a:rPr lang="en-US" altLang="pt-BR"/>
              <a:pPr>
                <a:spcAft>
                  <a:spcPts val="600"/>
                </a:spcAft>
              </a:pPr>
              <a:t>12</a:t>
            </a:fld>
            <a:endParaRPr lang="en-US" altLang="pt-BR"/>
          </a:p>
        </p:txBody>
      </p:sp>
      <p:sp>
        <p:nvSpPr>
          <p:cNvPr id="229716" name="Freeform: Shape 229708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9694" name="Picture 318">
            <a:extLst>
              <a:ext uri="{FF2B5EF4-FFF2-40B4-BE49-F238E27FC236}">
                <a16:creationId xmlns:a16="http://schemas.microsoft.com/office/drawing/2014/main" id="{490D9CCB-9631-C1D9-1DE5-2362126D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6830" y="965741"/>
            <a:ext cx="8402128" cy="38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6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BF1DEB05-032F-8B5E-107D-A303CE96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0485-B716-48FB-81BE-C811B6E3C1EE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E05F3902-4CA3-0A80-DDD6-D6BC23B50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59115" y="116217"/>
            <a:ext cx="6027827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NOMENCLATURA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05FEB2B8-C232-9FAB-59CF-5C25332E5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490664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38245" name="Line 5">
            <a:extLst>
              <a:ext uri="{FF2B5EF4-FFF2-40B4-BE49-F238E27FC236}">
                <a16:creationId xmlns:a16="http://schemas.microsoft.com/office/drawing/2014/main" id="{0192AAFB-32CC-07EC-E186-D7E2D9627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7176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74B15CBC-8043-EFA9-03B6-CB522B3B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1435100"/>
            <a:ext cx="4279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/>
              <a:t>ADP + D-Glicose-6-</a:t>
            </a:r>
            <a:r>
              <a:rPr lang="pt-BR" altLang="pt-BR" sz="2800">
                <a:solidFill>
                  <a:srgbClr val="FF3300"/>
                </a:solidFill>
              </a:rPr>
              <a:t>fosfato</a:t>
            </a:r>
            <a:endParaRPr lang="pt-BR" altLang="pt-BR" sz="2800">
              <a:latin typeface="Times New Roman" panose="02020603050405020304" pitchFamily="18" charset="0"/>
            </a:endParaRP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132E01EC-AFA9-C580-5BD7-67ACBEA4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12876"/>
            <a:ext cx="3600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 dirty="0"/>
              <a:t>AT</a:t>
            </a:r>
            <a:r>
              <a:rPr lang="pt-BR" altLang="pt-BR" sz="2800" dirty="0">
                <a:solidFill>
                  <a:srgbClr val="FF3300"/>
                </a:solidFill>
              </a:rPr>
              <a:t>P</a:t>
            </a:r>
            <a:r>
              <a:rPr lang="pt-BR" altLang="pt-BR" sz="2800" dirty="0"/>
              <a:t> + D-Glicose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D4CC4F06-9483-EBD8-4292-FDF6611F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2139950"/>
            <a:ext cx="5406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2800" dirty="0">
                <a:solidFill>
                  <a:schemeClr val="accent4">
                    <a:lumMod val="50000"/>
                  </a:schemeClr>
                </a:solidFill>
              </a:rPr>
              <a:t>IUB - </a:t>
            </a:r>
            <a:r>
              <a:rPr lang="pt-BR" altLang="pt-BR" sz="2800" dirty="0" err="1">
                <a:solidFill>
                  <a:schemeClr val="accent4">
                    <a:lumMod val="50000"/>
                  </a:schemeClr>
                </a:solidFill>
              </a:rPr>
              <a:t>ATP:glicose</a:t>
            </a:r>
            <a:r>
              <a:rPr lang="pt-BR" altLang="pt-BR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altLang="pt-BR" sz="2800" dirty="0" err="1">
                <a:solidFill>
                  <a:schemeClr val="accent4">
                    <a:lumMod val="50000"/>
                  </a:schemeClr>
                </a:solidFill>
              </a:rPr>
              <a:t>fosfotransferase</a:t>
            </a:r>
            <a:endParaRPr lang="pt-BR" altLang="pt-B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CA39E4B9-29AE-2DB9-00F5-EE7C229E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708275"/>
            <a:ext cx="298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E.C. 2.7.1.1</a:t>
            </a:r>
            <a:endParaRPr lang="pt-BR" altLang="pt-BR" sz="24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56BE09DA-21C4-8E76-F95B-6C375FB8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357563"/>
            <a:ext cx="868203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pt-BR" altLang="pt-BR" sz="2800" dirty="0"/>
              <a:t>classe - Transferase</a:t>
            </a:r>
          </a:p>
          <a:p>
            <a:pPr algn="l"/>
            <a:r>
              <a:rPr lang="pt-BR" altLang="pt-BR" sz="2800" b="1" dirty="0">
                <a:solidFill>
                  <a:srgbClr val="008000"/>
                </a:solidFill>
              </a:rPr>
              <a:t>7</a:t>
            </a:r>
            <a:r>
              <a:rPr lang="pt-BR" altLang="pt-BR" sz="2800" dirty="0"/>
              <a:t> - subclasse - </a:t>
            </a:r>
            <a:r>
              <a:rPr lang="pt-BR" altLang="pt-BR" sz="2800" dirty="0" err="1"/>
              <a:t>Fosfotransferases</a:t>
            </a:r>
            <a:r>
              <a:rPr lang="pt-BR" altLang="pt-BR" sz="2800" dirty="0"/>
              <a:t> </a:t>
            </a:r>
          </a:p>
          <a:p>
            <a:pPr algn="l"/>
            <a:r>
              <a:rPr lang="pt-BR" altLang="pt-BR" sz="2800" b="1" dirty="0">
                <a:solidFill>
                  <a:srgbClr val="008000"/>
                </a:solidFill>
              </a:rPr>
              <a:t>1</a:t>
            </a:r>
            <a:r>
              <a:rPr lang="pt-BR" altLang="pt-BR" sz="2800" dirty="0"/>
              <a:t> - </a:t>
            </a:r>
            <a:r>
              <a:rPr lang="pt-BR" altLang="pt-BR" sz="2800" dirty="0" err="1"/>
              <a:t>sub-subclasse</a:t>
            </a:r>
            <a:r>
              <a:rPr lang="pt-BR" altLang="pt-BR" sz="2800" dirty="0"/>
              <a:t> - </a:t>
            </a:r>
            <a:r>
              <a:rPr lang="pt-BR" altLang="pt-BR" sz="2800" dirty="0" err="1"/>
              <a:t>Fosfotransferase</a:t>
            </a:r>
            <a:r>
              <a:rPr lang="pt-BR" altLang="pt-BR" sz="2800" dirty="0"/>
              <a:t> que utiliza grupo hidroxila como receptor</a:t>
            </a:r>
          </a:p>
          <a:p>
            <a:pPr algn="l"/>
            <a:r>
              <a:rPr lang="pt-BR" altLang="pt-BR" sz="2800" b="1" dirty="0">
                <a:solidFill>
                  <a:srgbClr val="008000"/>
                </a:solidFill>
              </a:rPr>
              <a:t>1</a:t>
            </a:r>
            <a:r>
              <a:rPr lang="pt-BR" altLang="pt-BR" sz="2800" dirty="0"/>
              <a:t> - indica ser a D-glicose o receptor do grupo fosfato</a:t>
            </a:r>
          </a:p>
        </p:txBody>
      </p:sp>
      <p:sp>
        <p:nvSpPr>
          <p:cNvPr id="138253" name="Text Box 13">
            <a:extLst>
              <a:ext uri="{FF2B5EF4-FFF2-40B4-BE49-F238E27FC236}">
                <a16:creationId xmlns:a16="http://schemas.microsoft.com/office/drawing/2014/main" id="{BFF80589-BBEA-339C-76B7-094CB3F8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734050"/>
            <a:ext cx="635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Nome trivial: Hexoquinase</a:t>
            </a:r>
            <a:endParaRPr lang="pt-BR" altLang="pt-BR" sz="32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13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866E121-17CF-96F9-0AA6-57B08BF7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AFEE-F98C-4F42-8787-1AA83AB46EFA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40FD7326-F4BE-6ABE-CFC8-C2A5A7397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9049" y="172530"/>
            <a:ext cx="5783864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id="{7A216943-6325-43A3-B9FA-4AF6C9D5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4"/>
            <a:ext cx="8682038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dirty="0"/>
              <a:t>Aceleram reações químicas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400" dirty="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300" dirty="0" err="1"/>
              <a:t>Ex</a:t>
            </a:r>
            <a:r>
              <a:rPr lang="pt-BR" altLang="pt-BR" sz="2300" dirty="0"/>
              <a:t>: Decomposição do H</a:t>
            </a:r>
            <a:r>
              <a:rPr lang="pt-BR" altLang="pt-BR" sz="2300" baseline="-25000" dirty="0"/>
              <a:t>2</a:t>
            </a:r>
            <a:r>
              <a:rPr lang="pt-BR" altLang="pt-BR" sz="2300" dirty="0"/>
              <a:t>O</a:t>
            </a:r>
            <a:r>
              <a:rPr lang="pt-BR" altLang="pt-BR" sz="2300" baseline="-25000" dirty="0"/>
              <a:t>2</a:t>
            </a:r>
            <a:r>
              <a:rPr lang="pt-BR" altLang="pt-BR" sz="2400" dirty="0"/>
              <a:t> </a:t>
            </a:r>
          </a:p>
        </p:txBody>
      </p:sp>
      <p:sp>
        <p:nvSpPr>
          <p:cNvPr id="140316" name="Rectangle 28">
            <a:extLst>
              <a:ext uri="{FF2B5EF4-FFF2-40B4-BE49-F238E27FC236}">
                <a16:creationId xmlns:a16="http://schemas.microsoft.com/office/drawing/2014/main" id="{072E975D-E253-4574-569A-FC94E32E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0365" name="Group 77">
            <a:extLst>
              <a:ext uri="{FF2B5EF4-FFF2-40B4-BE49-F238E27FC236}">
                <a16:creationId xmlns:a16="http://schemas.microsoft.com/office/drawing/2014/main" id="{3E8294F3-0B70-CE09-732F-0CED8E6BDDB7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225800"/>
            <a:ext cx="8501063" cy="2952750"/>
            <a:chOff x="204" y="1888"/>
            <a:chExt cx="5355" cy="1860"/>
          </a:xfrm>
        </p:grpSpPr>
        <p:grpSp>
          <p:nvGrpSpPr>
            <p:cNvPr id="140354" name="Group 66">
              <a:extLst>
                <a:ext uri="{FF2B5EF4-FFF2-40B4-BE49-F238E27FC236}">
                  <a16:creationId xmlns:a16="http://schemas.microsoft.com/office/drawing/2014/main" id="{17CDDA29-326A-DCFC-9E38-85C004554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" y="1891"/>
              <a:ext cx="5215" cy="1773"/>
              <a:chOff x="220" y="1833"/>
              <a:chExt cx="5215" cy="1773"/>
            </a:xfrm>
          </p:grpSpPr>
          <p:grpSp>
            <p:nvGrpSpPr>
              <p:cNvPr id="140353" name="Group 65">
                <a:extLst>
                  <a:ext uri="{FF2B5EF4-FFF2-40B4-BE49-F238E27FC236}">
                    <a16:creationId xmlns:a16="http://schemas.microsoft.com/office/drawing/2014/main" id="{18B1B48D-E8E9-F915-021E-D3130DE1D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" y="1833"/>
                <a:ext cx="5215" cy="1773"/>
                <a:chOff x="220" y="1833"/>
                <a:chExt cx="5215" cy="1773"/>
              </a:xfrm>
            </p:grpSpPr>
            <p:sp>
              <p:nvSpPr>
                <p:cNvPr id="140340" name="Text Box 52">
                  <a:extLst>
                    <a:ext uri="{FF2B5EF4-FFF2-40B4-BE49-F238E27FC236}">
                      <a16:creationId xmlns:a16="http://schemas.microsoft.com/office/drawing/2014/main" id="{EDCAB4AE-594A-7047-3DC7-9BA3E24AB3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2" y="1833"/>
                  <a:ext cx="1807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 b="1" dirty="0"/>
                    <a:t>Condições da Reação</a:t>
                  </a:r>
                </a:p>
              </p:txBody>
            </p:sp>
            <p:sp>
              <p:nvSpPr>
                <p:cNvPr id="140341" name="Text Box 53">
                  <a:extLst>
                    <a:ext uri="{FF2B5EF4-FFF2-40B4-BE49-F238E27FC236}">
                      <a16:creationId xmlns:a16="http://schemas.microsoft.com/office/drawing/2014/main" id="{0FED640D-A676-C81F-4F23-926FD3593D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" y="1833"/>
                  <a:ext cx="1894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/>
                    <a:t>Energia livre de Ativação</a:t>
                  </a:r>
                </a:p>
                <a:p>
                  <a:r>
                    <a:rPr lang="pt-BR" altLang="pt-BR" sz="2100"/>
                    <a:t>KJ/mol             Kcal/mol</a:t>
                  </a:r>
                </a:p>
              </p:txBody>
            </p:sp>
            <p:sp>
              <p:nvSpPr>
                <p:cNvPr id="140342" name="Text Box 54">
                  <a:extLst>
                    <a:ext uri="{FF2B5EF4-FFF2-40B4-BE49-F238E27FC236}">
                      <a16:creationId xmlns:a16="http://schemas.microsoft.com/office/drawing/2014/main" id="{46BA450A-2043-9299-081E-EDB9034DA2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9" y="1834"/>
                  <a:ext cx="936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/>
                    <a:t>Velocidade</a:t>
                  </a:r>
                </a:p>
                <a:p>
                  <a:r>
                    <a:rPr lang="pt-BR" altLang="pt-BR" sz="2100"/>
                    <a:t>Relativa</a:t>
                  </a:r>
                  <a:endParaRPr lang="pt-BR" altLang="pt-BR" sz="2100" b="1"/>
                </a:p>
              </p:txBody>
            </p:sp>
            <p:sp>
              <p:nvSpPr>
                <p:cNvPr id="140343" name="Text Box 55">
                  <a:extLst>
                    <a:ext uri="{FF2B5EF4-FFF2-40B4-BE49-F238E27FC236}">
                      <a16:creationId xmlns:a16="http://schemas.microsoft.com/office/drawing/2014/main" id="{78B0928F-8AAD-C17B-24D2-FBCC5CEB1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" y="2385"/>
                  <a:ext cx="1604" cy="1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400"/>
                    <a:t>Sem catalisador</a:t>
                  </a:r>
                </a:p>
                <a:p>
                  <a:endParaRPr lang="pt-BR" altLang="pt-BR" sz="2400"/>
                </a:p>
                <a:p>
                  <a:r>
                    <a:rPr lang="pt-BR" altLang="pt-BR" sz="2400" b="1">
                      <a:solidFill>
                        <a:srgbClr val="3333FF"/>
                      </a:solidFill>
                    </a:rPr>
                    <a:t>Platina</a:t>
                  </a:r>
                </a:p>
                <a:p>
                  <a:endParaRPr lang="pt-BR" altLang="pt-BR" sz="2400" b="1"/>
                </a:p>
                <a:p>
                  <a:r>
                    <a:rPr lang="pt-BR" altLang="pt-BR" sz="2400" b="1">
                      <a:solidFill>
                        <a:srgbClr val="FF0000"/>
                      </a:solidFill>
                    </a:rPr>
                    <a:t>Enzima Catalase</a:t>
                  </a:r>
                  <a:endParaRPr lang="pt-BR" altLang="pt-BR" sz="2400"/>
                </a:p>
              </p:txBody>
            </p:sp>
            <p:sp>
              <p:nvSpPr>
                <p:cNvPr id="140344" name="Text Box 56">
                  <a:extLst>
                    <a:ext uri="{FF2B5EF4-FFF2-40B4-BE49-F238E27FC236}">
                      <a16:creationId xmlns:a16="http://schemas.microsoft.com/office/drawing/2014/main" id="{37AC5A20-F80B-966C-1FE1-1290F5AD63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5" y="2394"/>
                  <a:ext cx="1688" cy="1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300"/>
                    <a:t> 75,2                 18,0</a:t>
                  </a:r>
                </a:p>
                <a:p>
                  <a:endParaRPr lang="pt-BR" altLang="pt-BR" sz="2300"/>
                </a:p>
                <a:p>
                  <a:r>
                    <a:rPr lang="pt-BR" altLang="pt-BR" sz="2300" b="1">
                      <a:solidFill>
                        <a:srgbClr val="3333FF"/>
                      </a:solidFill>
                    </a:rPr>
                    <a:t> 48,9                 11,7</a:t>
                  </a:r>
                </a:p>
                <a:p>
                  <a:endParaRPr lang="pt-BR" altLang="pt-BR" sz="2300">
                    <a:solidFill>
                      <a:srgbClr val="000099"/>
                    </a:solidFill>
                  </a:endParaRPr>
                </a:p>
                <a:p>
                  <a:r>
                    <a:rPr lang="pt-BR" altLang="pt-BR" sz="2300" b="1">
                      <a:solidFill>
                        <a:srgbClr val="FF0000"/>
                      </a:solidFill>
                    </a:rPr>
                    <a:t> 23,0                  5,5</a:t>
                  </a:r>
                </a:p>
              </p:txBody>
            </p:sp>
          </p:grpSp>
          <p:sp>
            <p:nvSpPr>
              <p:cNvPr id="140345" name="Text Box 57">
                <a:extLst>
                  <a:ext uri="{FF2B5EF4-FFF2-40B4-BE49-F238E27FC236}">
                    <a16:creationId xmlns:a16="http://schemas.microsoft.com/office/drawing/2014/main" id="{4A7C01EC-B3BE-611D-45AD-0CBC8505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1" y="2386"/>
                <a:ext cx="1133" cy="1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2400"/>
                  <a:t>1</a:t>
                </a:r>
              </a:p>
              <a:p>
                <a:endParaRPr lang="pt-BR" altLang="pt-BR" sz="2400"/>
              </a:p>
              <a:p>
                <a:r>
                  <a:rPr lang="pt-BR" altLang="pt-BR" sz="2400">
                    <a:solidFill>
                      <a:srgbClr val="000099"/>
                    </a:solidFill>
                  </a:rPr>
                  <a:t>    </a:t>
                </a:r>
                <a:r>
                  <a:rPr lang="pt-BR" altLang="pt-BR" sz="2300" b="1">
                    <a:solidFill>
                      <a:srgbClr val="3333FF"/>
                    </a:solidFill>
                  </a:rPr>
                  <a:t>2,77 x 10</a:t>
                </a:r>
                <a:r>
                  <a:rPr lang="pt-BR" altLang="pt-BR" sz="2300" b="1" baseline="30000">
                    <a:solidFill>
                      <a:srgbClr val="3333FF"/>
                    </a:solidFill>
                  </a:rPr>
                  <a:t>4</a:t>
                </a:r>
                <a:endParaRPr lang="pt-BR" altLang="pt-BR" sz="2300" b="1">
                  <a:solidFill>
                    <a:srgbClr val="3333FF"/>
                  </a:solidFill>
                </a:endParaRPr>
              </a:p>
              <a:p>
                <a:endParaRPr lang="pt-BR" altLang="pt-BR" sz="2300" b="1"/>
              </a:p>
              <a:p>
                <a:r>
                  <a:rPr lang="pt-BR" altLang="pt-BR" sz="2300" b="1">
                    <a:solidFill>
                      <a:srgbClr val="006600"/>
                    </a:solidFill>
                  </a:rPr>
                  <a:t>    </a:t>
                </a:r>
                <a:r>
                  <a:rPr lang="pt-BR" altLang="pt-BR" sz="2300" b="1">
                    <a:solidFill>
                      <a:srgbClr val="FF0000"/>
                    </a:solidFill>
                  </a:rPr>
                  <a:t>6,51 x 10</a:t>
                </a:r>
                <a:r>
                  <a:rPr lang="pt-BR" altLang="pt-BR" sz="2300" b="1" baseline="30000">
                    <a:solidFill>
                      <a:srgbClr val="FF0000"/>
                    </a:solidFill>
                  </a:rPr>
                  <a:t>8</a:t>
                </a:r>
                <a:endParaRPr lang="pt-BR" altLang="pt-BR" sz="2300" b="1"/>
              </a:p>
            </p:txBody>
          </p:sp>
        </p:grpSp>
        <p:grpSp>
          <p:nvGrpSpPr>
            <p:cNvPr id="140364" name="Group 76">
              <a:extLst>
                <a:ext uri="{FF2B5EF4-FFF2-40B4-BE49-F238E27FC236}">
                  <a16:creationId xmlns:a16="http://schemas.microsoft.com/office/drawing/2014/main" id="{DC205E39-CB99-C5E2-264D-BAC22A021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888"/>
              <a:ext cx="5355" cy="1860"/>
              <a:chOff x="204" y="1888"/>
              <a:chExt cx="5355" cy="1860"/>
            </a:xfrm>
          </p:grpSpPr>
          <p:sp>
            <p:nvSpPr>
              <p:cNvPr id="140346" name="Rectangle 58">
                <a:extLst>
                  <a:ext uri="{FF2B5EF4-FFF2-40B4-BE49-F238E27FC236}">
                    <a16:creationId xmlns:a16="http://schemas.microsoft.com/office/drawing/2014/main" id="{71E847CC-2622-B2EE-A28F-38DE716E8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88"/>
                <a:ext cx="5353" cy="18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0363" name="Group 75">
                <a:extLst>
                  <a:ext uri="{FF2B5EF4-FFF2-40B4-BE49-F238E27FC236}">
                    <a16:creationId xmlns:a16="http://schemas.microsoft.com/office/drawing/2014/main" id="{20E63E5F-B8E6-C138-AE8B-AC8259229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1888"/>
                <a:ext cx="5355" cy="1860"/>
                <a:chOff x="204" y="1888"/>
                <a:chExt cx="5355" cy="1860"/>
              </a:xfrm>
            </p:grpSpPr>
            <p:sp>
              <p:nvSpPr>
                <p:cNvPr id="140347" name="Line 59">
                  <a:extLst>
                    <a:ext uri="{FF2B5EF4-FFF2-40B4-BE49-F238E27FC236}">
                      <a16:creationId xmlns:a16="http://schemas.microsoft.com/office/drawing/2014/main" id="{5F9B7679-861D-5D2D-92BB-586AC3F66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1888"/>
                  <a:ext cx="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48" name="Line 60">
                  <a:extLst>
                    <a:ext uri="{FF2B5EF4-FFF2-40B4-BE49-F238E27FC236}">
                      <a16:creationId xmlns:a16="http://schemas.microsoft.com/office/drawing/2014/main" id="{C5ECB580-5E94-575A-B2F6-34449404A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1888"/>
                  <a:ext cx="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49" name="Line 61">
                  <a:extLst>
                    <a:ext uri="{FF2B5EF4-FFF2-40B4-BE49-F238E27FC236}">
                      <a16:creationId xmlns:a16="http://schemas.microsoft.com/office/drawing/2014/main" id="{5C0843F7-AAB6-E5FE-B524-B64AB96CC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343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50" name="Line 62">
                  <a:extLst>
                    <a:ext uri="{FF2B5EF4-FFF2-40B4-BE49-F238E27FC236}">
                      <a16:creationId xmlns:a16="http://schemas.microsoft.com/office/drawing/2014/main" id="{5ECC4AA3-1CFE-A5A7-7DA1-2E4045A4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3255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51" name="Line 63">
                  <a:extLst>
                    <a:ext uri="{FF2B5EF4-FFF2-40B4-BE49-F238E27FC236}">
                      <a16:creationId xmlns:a16="http://schemas.microsoft.com/office/drawing/2014/main" id="{6DFD0814-779F-E602-2606-21F50C4A72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2795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40355" name="Group 67">
            <a:extLst>
              <a:ext uri="{FF2B5EF4-FFF2-40B4-BE49-F238E27FC236}">
                <a16:creationId xmlns:a16="http://schemas.microsoft.com/office/drawing/2014/main" id="{9ECD1537-1AE5-8245-B278-EEBE93FDE62E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1882777"/>
            <a:ext cx="5254625" cy="758826"/>
            <a:chOff x="1383" y="1824"/>
            <a:chExt cx="3310" cy="478"/>
          </a:xfrm>
        </p:grpSpPr>
        <p:sp>
          <p:nvSpPr>
            <p:cNvPr id="140356" name="Rectangle 68">
              <a:extLst>
                <a:ext uri="{FF2B5EF4-FFF2-40B4-BE49-F238E27FC236}">
                  <a16:creationId xmlns:a16="http://schemas.microsoft.com/office/drawing/2014/main" id="{69F2B362-83B2-E22D-F252-C553D3BF4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995"/>
              <a:ext cx="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990033"/>
                  </a:solidFill>
                </a:rPr>
                <a:t>H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  <a:r>
                <a:rPr lang="pt-BR" altLang="pt-BR" sz="2400" b="1">
                  <a:solidFill>
                    <a:srgbClr val="990033"/>
                  </a:solidFill>
                </a:rPr>
                <a:t>O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140357" name="Line 69">
              <a:extLst>
                <a:ext uri="{FF2B5EF4-FFF2-40B4-BE49-F238E27FC236}">
                  <a16:creationId xmlns:a16="http://schemas.microsoft.com/office/drawing/2014/main" id="{95737D4F-5761-0F9A-31BE-D10E7CC7D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216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0358" name="Rectangle 70">
              <a:extLst>
                <a:ext uri="{FF2B5EF4-FFF2-40B4-BE49-F238E27FC236}">
                  <a16:creationId xmlns:a16="http://schemas.microsoft.com/office/drawing/2014/main" id="{916B5A75-038C-E726-EBF7-E2E5FD170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996"/>
              <a:ext cx="4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H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endParaRPr lang="pt-BR" altLang="pt-BR" sz="24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140359" name="Rectangle 71">
              <a:extLst>
                <a:ext uri="{FF2B5EF4-FFF2-40B4-BE49-F238E27FC236}">
                  <a16:creationId xmlns:a16="http://schemas.microsoft.com/office/drawing/2014/main" id="{CB25798A-7839-9CB7-492B-46D872A7E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995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40360" name="Text Box 72">
              <a:extLst>
                <a:ext uri="{FF2B5EF4-FFF2-40B4-BE49-F238E27FC236}">
                  <a16:creationId xmlns:a16="http://schemas.microsoft.com/office/drawing/2014/main" id="{1E5EE26F-01BB-5271-6B7F-86EBC3EE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011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/>
                <a:t>+</a:t>
              </a:r>
            </a:p>
          </p:txBody>
        </p:sp>
        <p:sp>
          <p:nvSpPr>
            <p:cNvPr id="140361" name="Text Box 73">
              <a:extLst>
                <a:ext uri="{FF2B5EF4-FFF2-40B4-BE49-F238E27FC236}">
                  <a16:creationId xmlns:a16="http://schemas.microsoft.com/office/drawing/2014/main" id="{22FAA984-EE8A-EE59-B19A-FDEF1E710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1824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000" b="1">
                  <a:solidFill>
                    <a:srgbClr val="FF0000"/>
                  </a:solidFill>
                </a:rPr>
                <a:t>Catalase</a:t>
              </a:r>
              <a:endParaRPr lang="pt-BR" altLang="pt-BR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18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D72D9-382C-A987-537C-264A052D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17366"/>
            <a:ext cx="6267414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/>
              <a:t>Definição</a:t>
            </a:r>
            <a:r>
              <a:rPr lang="en-US" sz="3700" dirty="0"/>
              <a:t> e </a:t>
            </a:r>
            <a:r>
              <a:rPr lang="en-US" sz="3700" dirty="0" err="1"/>
              <a:t>características</a:t>
            </a:r>
            <a:r>
              <a:rPr lang="en-US" sz="3700" dirty="0"/>
              <a:t> das </a:t>
            </a:r>
            <a:r>
              <a:rPr lang="en-US" sz="3700" dirty="0" err="1"/>
              <a:t>enzimas</a:t>
            </a:r>
            <a:endParaRPr lang="en-US" sz="37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A85044-B951-290F-D544-B9005AD0D33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10652" y="2114511"/>
            <a:ext cx="7602315" cy="45968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 dirty="0"/>
              <a:t>Catalisadores Biológicos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 dirty="0"/>
              <a:t>As enzimas atuam como catalisadores biológicos, acelerando reações químicas sem serem consumidas durante o processo.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 dirty="0"/>
              <a:t>Especificidade e Eficiência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 dirty="0"/>
              <a:t>Uma característica crucial das enzimas é sua especificidade e eficiência, permitindo que funcionem em condições específicas.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 dirty="0"/>
              <a:t>Natureza das Enzimas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 dirty="0"/>
              <a:t>A maioria das enzimas é composta por proteínas, embora existam algumas que não tenham essa composição.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 dirty="0"/>
              <a:t>Regulação Metabólica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 dirty="0"/>
              <a:t>As enzimas desempenham um papel essencial na regulação dos processos metabólicos, controlando a velocidade das reações químicas.</a:t>
            </a: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esultado de imagem para enzimas">
            <a:extLst>
              <a:ext uri="{FF2B5EF4-FFF2-40B4-BE49-F238E27FC236}">
                <a16:creationId xmlns:a16="http://schemas.microsoft.com/office/drawing/2014/main" id="{60FBAE8E-32F5-2C9A-8C93-F21C8B5D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492" y="976160"/>
            <a:ext cx="4364590" cy="27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enzimas">
            <a:extLst>
              <a:ext uri="{FF2B5EF4-FFF2-40B4-BE49-F238E27FC236}">
                <a16:creationId xmlns:a16="http://schemas.microsoft.com/office/drawing/2014/main" id="{EEBB8995-47B4-90B0-9364-9C462074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92" y="3883669"/>
            <a:ext cx="2531918" cy="28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9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6F979E-004A-8D01-6DA8-B3736BE1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624" y="976160"/>
            <a:ext cx="5513832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Classificação</a:t>
            </a:r>
            <a:r>
              <a:rPr lang="en-US" sz="4400" dirty="0"/>
              <a:t> das </a:t>
            </a:r>
            <a:r>
              <a:rPr lang="en-US" sz="4400"/>
              <a:t>enzimas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946140-4BF9-DC92-C457-627C315D759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35624" y="2578608"/>
            <a:ext cx="5513832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/>
              <a:t>Hidrolases</a:t>
            </a:r>
          </a:p>
          <a:p>
            <a:pPr marL="0" lvl="1" indent="0">
              <a:buNone/>
            </a:pPr>
            <a:r>
              <a:rPr lang="pt-BR"/>
              <a:t>Hidrolases são enzimas que catalisam a quebra de ligações químicas através da adição de água. Elas desempenham papéis cruciais na digestão e metabolismo.</a:t>
            </a:r>
          </a:p>
        </p:txBody>
      </p:sp>
      <p:pic>
        <p:nvPicPr>
          <p:cNvPr id="4098" name="Picture 2" descr="ENZIMAS 2 ENZIMAS HISTRICO Catlise biolgica incio sc">
            <a:extLst>
              <a:ext uri="{FF2B5EF4-FFF2-40B4-BE49-F238E27FC236}">
                <a16:creationId xmlns:a16="http://schemas.microsoft.com/office/drawing/2014/main" id="{CC9060E7-B583-9980-BDD4-168C322A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7" y="1567116"/>
            <a:ext cx="4959823" cy="37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5624" y="508090"/>
            <a:ext cx="5513832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Resultado de imagem para hidrolases">
            <a:extLst>
              <a:ext uri="{FF2B5EF4-FFF2-40B4-BE49-F238E27FC236}">
                <a16:creationId xmlns:a16="http://schemas.microsoft.com/office/drawing/2014/main" id="{9965837F-DA70-891B-53D9-A2078033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75" y="4919815"/>
            <a:ext cx="495331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10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C4DA63-D650-9DD9-E652-15205BC6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7"/>
            <a:ext cx="3585679" cy="46115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indent="0">
              <a:lnSpc>
                <a:spcPct val="90000"/>
              </a:lnSpc>
            </a:pPr>
            <a:r>
              <a:rPr lang="en-US" sz="2800" dirty="0" err="1"/>
              <a:t>Oxidorredutases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Oxidorredutases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enzimas</a:t>
            </a:r>
            <a:r>
              <a:rPr lang="en-US" sz="2800" dirty="0"/>
              <a:t> que </a:t>
            </a:r>
            <a:r>
              <a:rPr lang="en-US" sz="2800" dirty="0" err="1"/>
              <a:t>catalisam</a:t>
            </a:r>
            <a:r>
              <a:rPr lang="en-US" sz="2800" dirty="0"/>
              <a:t> </a:t>
            </a:r>
            <a:r>
              <a:rPr lang="en-US" sz="2800" dirty="0" err="1"/>
              <a:t>reações</a:t>
            </a:r>
            <a:r>
              <a:rPr lang="en-US" sz="2800" dirty="0"/>
              <a:t> de </a:t>
            </a:r>
            <a:r>
              <a:rPr lang="en-US" sz="2800" dirty="0" err="1"/>
              <a:t>oxidação-redução</a:t>
            </a:r>
            <a:r>
              <a:rPr lang="en-US" sz="2800" dirty="0"/>
              <a:t>, </a:t>
            </a:r>
            <a:r>
              <a:rPr lang="en-US" sz="2800" dirty="0" err="1"/>
              <a:t>transferindo</a:t>
            </a:r>
            <a:r>
              <a:rPr lang="en-US" sz="2800" dirty="0"/>
              <a:t> </a:t>
            </a:r>
            <a:r>
              <a:rPr lang="en-US" sz="2800" dirty="0" err="1"/>
              <a:t>elétrons</a:t>
            </a:r>
            <a:r>
              <a:rPr lang="en-US" sz="2800" dirty="0"/>
              <a:t> entre </a:t>
            </a:r>
            <a:r>
              <a:rPr lang="en-US" sz="2800" dirty="0" err="1"/>
              <a:t>moléculas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 err="1"/>
              <a:t>Elas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fundamentais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processos</a:t>
            </a:r>
            <a:r>
              <a:rPr lang="en-US" sz="2800" dirty="0"/>
              <a:t> </a:t>
            </a:r>
            <a:r>
              <a:rPr lang="en-US" sz="2800" dirty="0" err="1"/>
              <a:t>metabólicos</a:t>
            </a:r>
            <a:r>
              <a:rPr lang="en-US" sz="2800" dirty="0"/>
              <a:t>.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Qual É A Importância do pH Para o Funcionamento das Enzimas? | Mundo ...">
            <a:extLst>
              <a:ext uri="{FF2B5EF4-FFF2-40B4-BE49-F238E27FC236}">
                <a16:creationId xmlns:a16="http://schemas.microsoft.com/office/drawing/2014/main" id="{374DC85E-2330-0758-5AAC-E392A3A827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274" y="965741"/>
            <a:ext cx="7173690" cy="53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0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412C-34DA-51B3-7F63-846664C3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841283"/>
            <a:ext cx="3465681" cy="2916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2"/>
                </a:solidFill>
              </a:rPr>
              <a:t>Transferases</a:t>
            </a:r>
            <a:br>
              <a:rPr lang="en-US" sz="1900" dirty="0">
                <a:solidFill>
                  <a:schemeClr val="tx2"/>
                </a:solidFill>
              </a:rPr>
            </a:br>
            <a:br>
              <a:rPr lang="en-US" sz="1900" dirty="0">
                <a:solidFill>
                  <a:schemeClr val="tx2"/>
                </a:solidFill>
              </a:rPr>
            </a:br>
            <a:r>
              <a:rPr lang="en-US" sz="1900" dirty="0" err="1">
                <a:solidFill>
                  <a:schemeClr val="tx2"/>
                </a:solidFill>
              </a:rPr>
              <a:t>Transferases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são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enzimas</a:t>
            </a:r>
            <a:r>
              <a:rPr lang="en-US" sz="1900" dirty="0">
                <a:solidFill>
                  <a:schemeClr val="tx2"/>
                </a:solidFill>
              </a:rPr>
              <a:t> que </a:t>
            </a:r>
            <a:r>
              <a:rPr lang="en-US" sz="1900" dirty="0" err="1">
                <a:solidFill>
                  <a:schemeClr val="tx2"/>
                </a:solidFill>
              </a:rPr>
              <a:t>catalisam</a:t>
            </a:r>
            <a:r>
              <a:rPr lang="en-US" sz="1900" dirty="0">
                <a:solidFill>
                  <a:schemeClr val="tx2"/>
                </a:solidFill>
              </a:rPr>
              <a:t> a </a:t>
            </a:r>
            <a:r>
              <a:rPr lang="en-US" sz="1900" dirty="0" err="1">
                <a:solidFill>
                  <a:schemeClr val="tx2"/>
                </a:solidFill>
              </a:rPr>
              <a:t>transferência</a:t>
            </a:r>
            <a:r>
              <a:rPr lang="en-US" sz="1900" dirty="0">
                <a:solidFill>
                  <a:schemeClr val="tx2"/>
                </a:solidFill>
              </a:rPr>
              <a:t> de </a:t>
            </a:r>
            <a:r>
              <a:rPr lang="en-US" sz="1900" dirty="0" err="1">
                <a:solidFill>
                  <a:schemeClr val="tx2"/>
                </a:solidFill>
              </a:rPr>
              <a:t>grupos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funcionais</a:t>
            </a:r>
            <a:r>
              <a:rPr lang="en-US" sz="1900" dirty="0">
                <a:solidFill>
                  <a:schemeClr val="tx2"/>
                </a:solidFill>
              </a:rPr>
              <a:t> entre </a:t>
            </a:r>
            <a:r>
              <a:rPr lang="en-US" sz="1900" dirty="0" err="1">
                <a:solidFill>
                  <a:schemeClr val="tx2"/>
                </a:solidFill>
              </a:rPr>
              <a:t>moléculas</a:t>
            </a:r>
            <a:r>
              <a:rPr lang="en-US" sz="1900" dirty="0">
                <a:solidFill>
                  <a:schemeClr val="tx2"/>
                </a:solidFill>
              </a:rPr>
              <a:t>. </a:t>
            </a:r>
            <a:r>
              <a:rPr lang="en-US" sz="1900" dirty="0" err="1">
                <a:solidFill>
                  <a:schemeClr val="tx2"/>
                </a:solidFill>
              </a:rPr>
              <a:t>Elas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estão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envolvidas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em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diversas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reações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metabólicas</a:t>
            </a:r>
            <a:r>
              <a:rPr lang="en-US" sz="1900" dirty="0">
                <a:solidFill>
                  <a:schemeClr val="tx2"/>
                </a:solidFill>
              </a:rPr>
              <a:t>.</a:t>
            </a:r>
            <a:br>
              <a:rPr lang="en-US" sz="1900" dirty="0">
                <a:solidFill>
                  <a:schemeClr val="tx2"/>
                </a:solidFill>
              </a:rPr>
            </a:br>
            <a:endParaRPr lang="en-US" sz="1900" dirty="0">
              <a:solidFill>
                <a:schemeClr val="tx2"/>
              </a:solidFill>
            </a:endParaRPr>
          </a:p>
        </p:txBody>
      </p:sp>
      <p:pic>
        <p:nvPicPr>
          <p:cNvPr id="6146" name="Picture 2" descr="Transferases-Creative Enzymes">
            <a:extLst>
              <a:ext uri="{FF2B5EF4-FFF2-40B4-BE49-F238E27FC236}">
                <a16:creationId xmlns:a16="http://schemas.microsoft.com/office/drawing/2014/main" id="{00DF24E4-8490-9DB5-5419-4464E9F01C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2996" y="1788256"/>
            <a:ext cx="7311136" cy="31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CF044-E469-DB05-793E-2C8BD5D5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/>
            </a:pPr>
            <a: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pt-BR" sz="3200" b="1" i="1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Liases</a:t>
            </a:r>
            <a: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b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catalisam a quebra de ligações covalentes e a remoção de moléculas de água, amônia e gás carbônico</a:t>
            </a:r>
            <a:br>
              <a:rPr kumimoji="0" lang="pt-BR" altLang="pt-BR" sz="3200" b="1" i="0" u="none" strike="noStrike" kern="1200" cap="all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lang="pt-BR" sz="8000" dirty="0"/>
          </a:p>
        </p:txBody>
      </p:sp>
      <p:pic>
        <p:nvPicPr>
          <p:cNvPr id="7170" name="Picture 2" descr="ENZIMAS 2 ENZIMAS HISTRICO Catlise biolgica incio sc">
            <a:extLst>
              <a:ext uri="{FF2B5EF4-FFF2-40B4-BE49-F238E27FC236}">
                <a16:creationId xmlns:a16="http://schemas.microsoft.com/office/drawing/2014/main" id="{1A673038-1CB9-0301-B626-6800D9CFD8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8" r="26567"/>
          <a:stretch/>
        </p:blipFill>
        <p:spPr bwMode="auto">
          <a:xfrm>
            <a:off x="7195153" y="978408"/>
            <a:ext cx="3406775" cy="18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PT - ENZIMAS PowerPoint Presentation, free download - ID:5734325">
            <a:extLst>
              <a:ext uri="{FF2B5EF4-FFF2-40B4-BE49-F238E27FC236}">
                <a16:creationId xmlns:a16="http://schemas.microsoft.com/office/drawing/2014/main" id="{E4187404-805C-C602-CFDC-67BAC1BD54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6914" r="7342"/>
          <a:stretch/>
        </p:blipFill>
        <p:spPr bwMode="auto">
          <a:xfrm>
            <a:off x="5814204" y="3209026"/>
            <a:ext cx="5762445" cy="35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Espaço Reservado para Conteúdo 4" descr="Examine o crescimento celular em um tubo de ensaio.">
            <a:extLst>
              <a:ext uri="{FF2B5EF4-FFF2-40B4-BE49-F238E27FC236}">
                <a16:creationId xmlns:a16="http://schemas.microsoft.com/office/drawing/2014/main" id="{8396FE0D-8F49-413F-B11D-D8A1D51D25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117" r="23892"/>
          <a:stretch/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122AC-4E05-8650-2B14-7DD3E45A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547" y="976160"/>
            <a:ext cx="4822899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Tópicos a serem abordados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BA121-12FC-C57E-4996-82E4A85B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064" y="2578608"/>
            <a:ext cx="5187068" cy="33032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Introdução</a:t>
            </a:r>
            <a:r>
              <a:rPr lang="en-US" sz="2400" b="1" dirty="0"/>
              <a:t> </a:t>
            </a:r>
            <a:r>
              <a:rPr lang="en-US" sz="2400" b="1" dirty="0" err="1"/>
              <a:t>às</a:t>
            </a:r>
            <a:r>
              <a:rPr lang="en-US" sz="2400" b="1" dirty="0"/>
              <a:t> </a:t>
            </a:r>
            <a:r>
              <a:rPr lang="en-US" sz="2400" b="1" dirty="0" err="1"/>
              <a:t>enzimas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Mecanismo</a:t>
            </a:r>
            <a:r>
              <a:rPr lang="en-US" sz="2400" b="1" dirty="0"/>
              <a:t> de </a:t>
            </a:r>
            <a:r>
              <a:rPr lang="en-US" sz="2400" b="1" dirty="0" err="1"/>
              <a:t>ação</a:t>
            </a:r>
            <a:r>
              <a:rPr lang="en-US" sz="2400" b="1" dirty="0"/>
              <a:t> </a:t>
            </a:r>
            <a:r>
              <a:rPr lang="en-US" sz="2400" b="1" dirty="0" err="1"/>
              <a:t>enzimática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Regulação</a:t>
            </a:r>
            <a:r>
              <a:rPr lang="en-US" sz="2400" b="1" dirty="0"/>
              <a:t> da </a:t>
            </a:r>
            <a:r>
              <a:rPr lang="en-US" sz="2400" b="1" dirty="0" err="1"/>
              <a:t>atividade</a:t>
            </a:r>
            <a:r>
              <a:rPr lang="en-US" sz="2400" b="1" dirty="0"/>
              <a:t> </a:t>
            </a:r>
            <a:r>
              <a:rPr lang="en-US" sz="2400" b="1" dirty="0" err="1"/>
              <a:t>enzimática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Aplicações</a:t>
            </a:r>
            <a:r>
              <a:rPr lang="en-US" sz="2400" b="1" dirty="0"/>
              <a:t> </a:t>
            </a:r>
            <a:r>
              <a:rPr lang="en-US" sz="2400" b="1" dirty="0" err="1"/>
              <a:t>clínicas</a:t>
            </a:r>
            <a:r>
              <a:rPr lang="en-US" sz="2400" b="1" dirty="0"/>
              <a:t> das </a:t>
            </a:r>
            <a:r>
              <a:rPr lang="en-US" sz="2400" b="1" dirty="0" err="1"/>
              <a:t>enzimas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Estudos</a:t>
            </a:r>
            <a:r>
              <a:rPr lang="en-US" sz="2400" b="1" dirty="0"/>
              <a:t> de </a:t>
            </a:r>
            <a:r>
              <a:rPr lang="en-US" sz="2400" b="1" dirty="0" err="1"/>
              <a:t>casos</a:t>
            </a:r>
            <a:r>
              <a:rPr lang="en-US" sz="2400" b="1" dirty="0"/>
              <a:t> </a:t>
            </a:r>
            <a:r>
              <a:rPr lang="en-US" sz="2400" b="1" dirty="0" err="1"/>
              <a:t>clínicos</a:t>
            </a:r>
            <a:r>
              <a:rPr lang="en-US" sz="2400" b="1" dirty="0"/>
              <a:t> </a:t>
            </a:r>
            <a:r>
              <a:rPr lang="en-US" sz="2400" b="1" dirty="0" err="1"/>
              <a:t>envolvendo</a:t>
            </a:r>
            <a:r>
              <a:rPr lang="en-US" sz="2400" b="1" dirty="0"/>
              <a:t> </a:t>
            </a:r>
            <a:r>
              <a:rPr lang="en-US" sz="2400" b="1" dirty="0" err="1"/>
              <a:t>atividade</a:t>
            </a:r>
            <a:r>
              <a:rPr lang="en-US" sz="2400" b="1" dirty="0"/>
              <a:t> </a:t>
            </a:r>
            <a:r>
              <a:rPr lang="en-US" sz="2400" b="1" dirty="0" err="1"/>
              <a:t>enzimática</a:t>
            </a:r>
            <a:endParaRPr lang="en-US" sz="2400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4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05751-CF8E-468B-4B4E-72C88FB6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397649" cy="3303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pt-BR" sz="2600" i="1" u="none" strike="noStrike" cap="none" spc="0" normalizeH="0" baseline="0">
                <a:ln>
                  <a:noFill/>
                </a:ln>
                <a:effectLst/>
              </a:rPr>
              <a:t>Isomerases</a:t>
            </a:r>
            <a:br>
              <a:rPr kumimoji="0" lang="en-US" altLang="pt-BR" sz="2600" i="1" u="none" strike="noStrike" cap="none" spc="0" normalizeH="0" baseline="0">
                <a:ln>
                  <a:noFill/>
                </a:ln>
                <a:effectLst/>
              </a:rPr>
            </a:br>
            <a:br>
              <a:rPr kumimoji="0" lang="en-US" altLang="pt-BR" sz="2600" i="1" u="none" strike="noStrike" cap="none" spc="0" normalizeH="0" baseline="0">
                <a:ln>
                  <a:noFill/>
                </a:ln>
                <a:effectLst/>
              </a:rPr>
            </a:br>
            <a:r>
              <a:rPr kumimoji="0" lang="en-US" altLang="pt-BR" sz="2600" i="1" u="none" strike="noStrike" cap="none" spc="0" normalizeH="0" baseline="0">
                <a:ln>
                  <a:noFill/>
                </a:ln>
                <a:effectLst/>
              </a:rPr>
              <a:t>T</a:t>
            </a:r>
            <a:r>
              <a:rPr kumimoji="0" lang="en-US" altLang="pt-BR" sz="2600" i="0" u="none" strike="noStrike" cap="none" spc="0" normalizeH="0" baseline="0">
                <a:ln>
                  <a:noFill/>
                </a:ln>
                <a:effectLst/>
              </a:rPr>
              <a:t>ransferência de grupos dentro da mesma molécula para formar isômeros</a:t>
            </a:r>
            <a:br>
              <a:rPr kumimoji="0" lang="en-US" altLang="pt-BR" sz="2600" i="0" u="none" strike="noStrike" cap="none" spc="0" normalizeH="0" baseline="0">
                <a:ln>
                  <a:noFill/>
                </a:ln>
                <a:effectLst/>
              </a:rPr>
            </a:br>
            <a:endParaRPr lang="en-US" sz="2600"/>
          </a:p>
        </p:txBody>
      </p:sp>
      <p:sp>
        <p:nvSpPr>
          <p:cNvPr id="16401" name="Freeform: Shape 16400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6" name="Picture 2" descr="13.2: Isomerization reactions - Chemistry LibreTexts">
            <a:extLst>
              <a:ext uri="{FF2B5EF4-FFF2-40B4-BE49-F238E27FC236}">
                <a16:creationId xmlns:a16="http://schemas.microsoft.com/office/drawing/2014/main" id="{9DE0A7F7-CA01-ED5C-4A73-DBF285412E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154" y="965741"/>
            <a:ext cx="7551931" cy="25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nzymes">
            <a:extLst>
              <a:ext uri="{FF2B5EF4-FFF2-40B4-BE49-F238E27FC236}">
                <a16:creationId xmlns:a16="http://schemas.microsoft.com/office/drawing/2014/main" id="{93210412-E20F-2883-B589-3CB8DBFAC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8" b="25528"/>
          <a:stretch/>
        </p:blipFill>
        <p:spPr bwMode="auto">
          <a:xfrm>
            <a:off x="4856644" y="4728700"/>
            <a:ext cx="6076950" cy="14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0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23" name="Rectangle 17422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133BF-CBBD-42EE-C4FB-9EA47475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000768"/>
            <a:ext cx="3566452" cy="2985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tabLst>
                <a:tab pos="800100" algn="l"/>
              </a:tabLst>
              <a:defRPr/>
            </a:pPr>
            <a:r>
              <a:rPr kumimoji="0" lang="en-US" altLang="pt-BR" sz="2300" i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Ligases </a:t>
            </a:r>
            <a:br>
              <a:rPr lang="en-US" altLang="pt-BR" sz="2300"/>
            </a:br>
            <a:br>
              <a:rPr lang="en-US" altLang="pt-BR" sz="2300"/>
            </a:br>
            <a:r>
              <a:rPr lang="en-US" altLang="pt-BR" sz="2300"/>
              <a:t>C</a:t>
            </a:r>
            <a:r>
              <a:rPr kumimoji="0" lang="en-US" altLang="pt-BR" sz="230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atalisam reações de formação de novas moléculas a partir da ligação entre duas pré-existentes, sempre às custas de energia</a:t>
            </a:r>
            <a:br>
              <a:rPr kumimoji="0" lang="en-US" altLang="pt-BR" sz="230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endParaRPr lang="en-US" sz="2300"/>
          </a:p>
        </p:txBody>
      </p:sp>
      <p:sp>
        <p:nvSpPr>
          <p:cNvPr id="17425" name="Freeform: Shape 17424">
            <a:extLst>
              <a:ext uri="{FF2B5EF4-FFF2-40B4-BE49-F238E27FC236}">
                <a16:creationId xmlns:a16="http://schemas.microsoft.com/office/drawing/2014/main" id="{BD0C058D-27D4-3139-E199-E2C11099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410" name="Picture 2" descr="Enzymes - Function and Types | ChemTalk">
            <a:extLst>
              <a:ext uri="{FF2B5EF4-FFF2-40B4-BE49-F238E27FC236}">
                <a16:creationId xmlns:a16="http://schemas.microsoft.com/office/drawing/2014/main" id="{E31AE94E-D239-3703-7915-5387122F55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595" y="2507105"/>
            <a:ext cx="7333488" cy="19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Freeform: Shape 17426">
            <a:extLst>
              <a:ext uri="{FF2B5EF4-FFF2-40B4-BE49-F238E27FC236}">
                <a16:creationId xmlns:a16="http://schemas.microsoft.com/office/drawing/2014/main" id="{E94E0531-D614-3CB6-996E-FF0184A33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C4BA84C-0EAA-4C0C-AEB6-F4080AE1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E08-29B2-4E10-A21B-F1803B1FDE4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8F65729C-FD91-6AAD-480C-58EA617C8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5074" y="239718"/>
            <a:ext cx="5989639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400A19C3-5BD3-6445-2317-257712ACB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490664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5412" name="Text Box 4">
            <a:extLst>
              <a:ext uri="{FF2B5EF4-FFF2-40B4-BE49-F238E27FC236}">
                <a16:creationId xmlns:a16="http://schemas.microsoft.com/office/drawing/2014/main" id="{026928D3-E2C0-BAA7-F2E2-1BB17CB70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3"/>
            <a:ext cx="868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>
              <a:sym typeface="Symbol" panose="05050102010706020507" pitchFamily="18" charset="2"/>
            </a:endParaRPr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D01E771-3445-ABB0-BAA8-D6CF7154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5434" name="Text Box 26">
            <a:extLst>
              <a:ext uri="{FF2B5EF4-FFF2-40B4-BE49-F238E27FC236}">
                <a16:creationId xmlns:a16="http://schemas.microsoft.com/office/drawing/2014/main" id="{A92B11E9-3E35-4525-97C3-0283595A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514475"/>
            <a:ext cx="475591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Não são consumidos na reação</a:t>
            </a:r>
          </a:p>
        </p:txBody>
      </p:sp>
      <p:grpSp>
        <p:nvGrpSpPr>
          <p:cNvPr id="145435" name="Group 27">
            <a:extLst>
              <a:ext uri="{FF2B5EF4-FFF2-40B4-BE49-F238E27FC236}">
                <a16:creationId xmlns:a16="http://schemas.microsoft.com/office/drawing/2014/main" id="{78157B64-B4A3-FCF9-BF34-9510DEC97FBB}"/>
              </a:ext>
            </a:extLst>
          </p:cNvPr>
          <p:cNvGrpSpPr>
            <a:grpSpLocks/>
          </p:cNvGrpSpPr>
          <p:nvPr/>
        </p:nvGrpSpPr>
        <p:grpSpPr bwMode="auto">
          <a:xfrm>
            <a:off x="3289301" y="2895602"/>
            <a:ext cx="5291138" cy="758826"/>
            <a:chOff x="1339" y="1824"/>
            <a:chExt cx="3333" cy="478"/>
          </a:xfrm>
        </p:grpSpPr>
        <p:sp>
          <p:nvSpPr>
            <p:cNvPr id="145436" name="Rectangle 28">
              <a:extLst>
                <a:ext uri="{FF2B5EF4-FFF2-40B4-BE49-F238E27FC236}">
                  <a16:creationId xmlns:a16="http://schemas.microsoft.com/office/drawing/2014/main" id="{172C6D4D-0F8E-7888-04C4-DC7FF317F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1963"/>
              <a:ext cx="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 dirty="0">
                  <a:solidFill>
                    <a:srgbClr val="990033"/>
                  </a:solidFill>
                </a:rPr>
                <a:t>H</a:t>
              </a:r>
              <a:r>
                <a:rPr lang="pt-BR" altLang="pt-BR" sz="2400" b="1" baseline="-25000" dirty="0">
                  <a:solidFill>
                    <a:srgbClr val="990033"/>
                  </a:solidFill>
                </a:rPr>
                <a:t>2</a:t>
              </a:r>
              <a:r>
                <a:rPr lang="pt-BR" altLang="pt-BR" sz="2400" b="1" dirty="0">
                  <a:solidFill>
                    <a:srgbClr val="990033"/>
                  </a:solidFill>
                </a:rPr>
                <a:t>O</a:t>
              </a:r>
              <a:r>
                <a:rPr lang="pt-BR" altLang="pt-BR" sz="2400" b="1" baseline="-25000" dirty="0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145437" name="Line 29">
              <a:extLst>
                <a:ext uri="{FF2B5EF4-FFF2-40B4-BE49-F238E27FC236}">
                  <a16:creationId xmlns:a16="http://schemas.microsoft.com/office/drawing/2014/main" id="{AC392CE2-7498-812D-6E8D-A3640F470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216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38" name="Rectangle 30">
              <a:extLst>
                <a:ext uri="{FF2B5EF4-FFF2-40B4-BE49-F238E27FC236}">
                  <a16:creationId xmlns:a16="http://schemas.microsoft.com/office/drawing/2014/main" id="{05DFB96F-B9CA-3AC8-093A-B974982C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1964"/>
              <a:ext cx="4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 dirty="0">
                  <a:solidFill>
                    <a:schemeClr val="accent2"/>
                  </a:solidFill>
                </a:rPr>
                <a:t>H</a:t>
              </a:r>
              <a:r>
                <a:rPr lang="pt-BR" altLang="pt-BR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pt-BR" altLang="pt-BR" sz="2400" b="1" dirty="0">
                  <a:solidFill>
                    <a:schemeClr val="accent2"/>
                  </a:solidFill>
                </a:rPr>
                <a:t>O</a:t>
              </a:r>
              <a:endParaRPr lang="pt-BR" altLang="pt-BR" sz="2400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45439" name="Rectangle 31">
              <a:extLst>
                <a:ext uri="{FF2B5EF4-FFF2-40B4-BE49-F238E27FC236}">
                  <a16:creationId xmlns:a16="http://schemas.microsoft.com/office/drawing/2014/main" id="{154D135C-D3A5-5AE0-F886-08D666F3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1963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 dirty="0">
                  <a:solidFill>
                    <a:schemeClr val="accent2"/>
                  </a:solidFill>
                </a:rPr>
                <a:t>O</a:t>
              </a:r>
              <a:r>
                <a:rPr lang="pt-BR" altLang="pt-BR" sz="2400" b="1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45440" name="Text Box 32">
              <a:extLst>
                <a:ext uri="{FF2B5EF4-FFF2-40B4-BE49-F238E27FC236}">
                  <a16:creationId xmlns:a16="http://schemas.microsoft.com/office/drawing/2014/main" id="{270EC37B-E41D-1718-86B5-8A095537C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011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/>
                <a:t>+</a:t>
              </a:r>
            </a:p>
          </p:txBody>
        </p:sp>
        <p:sp>
          <p:nvSpPr>
            <p:cNvPr id="145441" name="Text Box 33">
              <a:extLst>
                <a:ext uri="{FF2B5EF4-FFF2-40B4-BE49-F238E27FC236}">
                  <a16:creationId xmlns:a16="http://schemas.microsoft.com/office/drawing/2014/main" id="{F1B6AE0C-0200-2992-2016-846101649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1824"/>
              <a:ext cx="13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2800" b="1" dirty="0">
                  <a:solidFill>
                    <a:srgbClr val="FF0000"/>
                  </a:solidFill>
                </a:rPr>
                <a:t>Catalase</a:t>
              </a:r>
              <a:endParaRPr lang="pt-BR" altLang="pt-BR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5442" name="Group 34">
            <a:extLst>
              <a:ext uri="{FF2B5EF4-FFF2-40B4-BE49-F238E27FC236}">
                <a16:creationId xmlns:a16="http://schemas.microsoft.com/office/drawing/2014/main" id="{83782B68-223A-1FE8-CAD0-D530969B955A}"/>
              </a:ext>
            </a:extLst>
          </p:cNvPr>
          <p:cNvGrpSpPr>
            <a:grpSpLocks/>
          </p:cNvGrpSpPr>
          <p:nvPr/>
        </p:nvGrpSpPr>
        <p:grpSpPr bwMode="auto">
          <a:xfrm>
            <a:off x="2736851" y="4206875"/>
            <a:ext cx="6018213" cy="1022350"/>
            <a:chOff x="719" y="2675"/>
            <a:chExt cx="3791" cy="644"/>
          </a:xfrm>
        </p:grpSpPr>
        <p:sp>
          <p:nvSpPr>
            <p:cNvPr id="145443" name="Rectangle 35">
              <a:extLst>
                <a:ext uri="{FF2B5EF4-FFF2-40B4-BE49-F238E27FC236}">
                  <a16:creationId xmlns:a16="http://schemas.microsoft.com/office/drawing/2014/main" id="{8A14FC5D-AC2D-DFFC-0642-FF35392C7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2679"/>
              <a:ext cx="11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6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 </a:t>
              </a:r>
              <a:r>
                <a:rPr lang="pt-BR" altLang="pt-BR" sz="6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145444" name="Line 36">
              <a:extLst>
                <a:ext uri="{FF2B5EF4-FFF2-40B4-BE49-F238E27FC236}">
                  <a16:creationId xmlns:a16="http://schemas.microsoft.com/office/drawing/2014/main" id="{97B8089F-491D-A3F3-61AA-DCD267773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07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45" name="Rectangle 37">
              <a:extLst>
                <a:ext uri="{FF2B5EF4-FFF2-40B4-BE49-F238E27FC236}">
                  <a16:creationId xmlns:a16="http://schemas.microsoft.com/office/drawing/2014/main" id="{1618F585-C05A-A524-52E6-92EA9175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675"/>
              <a:ext cx="11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6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Espaço Reservado para Conteúdo 4" descr="Close-up de células">
            <a:extLst>
              <a:ext uri="{FF2B5EF4-FFF2-40B4-BE49-F238E27FC236}">
                <a16:creationId xmlns:a16="http://schemas.microsoft.com/office/drawing/2014/main" id="{E786CFAB-FB24-4D97-8A95-6F7929558E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4548" r="20523" b="1"/>
          <a:stretch/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848C55-2959-B741-A309-7D8C1925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9820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Papel das enzimas no metabolismo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4538F3-5BD8-BC69-3D0E-26FB2140203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7871" y="2302562"/>
            <a:ext cx="4672966" cy="37673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Função das Enzimas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As enzimas atuam como catalisadores, acelerando reações químicas essenciais para o metabolismo celular.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Reações Anabólicas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As enzimas facilitam reações anabólicas, que são responsáveis pela síntese de biomoléculas essenciais ao organismo.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Reações Catabólicas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As enzimas também desempenham um papel fundamental nas reações catabólicas, que degradam substâncias para produzir energia.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27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A0A86A-012D-1A6A-1E6F-77A27C52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Mecanismo de ação enzimática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7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445" name="Rectangle 18444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6C667C-DA9A-2CB9-EB7E-5C70BABD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7" y="976160"/>
            <a:ext cx="6300216" cy="13229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Teoria </a:t>
            </a:r>
            <a:r>
              <a:rPr lang="en-US" sz="3700"/>
              <a:t>chave-fechadura</a:t>
            </a:r>
            <a:r>
              <a:rPr lang="en-US" sz="3700" dirty="0"/>
              <a:t> e </a:t>
            </a:r>
            <a:r>
              <a:rPr lang="en-US" sz="3700"/>
              <a:t>modelo</a:t>
            </a:r>
            <a:r>
              <a:rPr lang="en-US" sz="3700" dirty="0"/>
              <a:t> de </a:t>
            </a:r>
            <a:r>
              <a:rPr lang="en-US" sz="3700"/>
              <a:t>encaixe</a:t>
            </a:r>
            <a:r>
              <a:rPr lang="en-US" sz="3700" dirty="0"/>
              <a:t> </a:t>
            </a:r>
            <a:r>
              <a:rPr lang="en-US" sz="3700"/>
              <a:t>induzido</a:t>
            </a:r>
            <a:endParaRPr lang="en-US" sz="37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EDF7E3-2AD8-EBD2-9F2A-022B8208C73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507224" y="1088204"/>
            <a:ext cx="416052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Teoria Chave-Fechadura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A teoria chave-fechadura sugere que enzimas e substratos se encaixam de forma precisa, como uma chave em uma fechadura.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Modelo de Encaixe Induzido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O modelo de encaixe induzido propõe que a estrutura da enzima pode se adaptar para se encaixar melhor ao substrato, mostrando flexibilidade.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pt-BR" sz="1800" b="1"/>
              <a:t>Importância das Teorias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pt-BR"/>
              <a:t>Ambas as teorias são fundamentais para entender como as enzimas catalisam reações de forma eficiente, melhorando a biologia molecular.</a:t>
            </a:r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Enzimas: o que são, função, classificação - Brasil Escola">
            <a:extLst>
              <a:ext uri="{FF2B5EF4-FFF2-40B4-BE49-F238E27FC236}">
                <a16:creationId xmlns:a16="http://schemas.microsoft.com/office/drawing/2014/main" id="{E8AE21E8-D104-11DA-2622-AF1CE3E1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7" y="2514027"/>
            <a:ext cx="6281928" cy="3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8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87A1B4B-B3B5-E901-E0A0-DD687D75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C735-A31A-4726-B802-97D9CA5B8476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ED1619DE-A2D5-ACA2-2F15-0D11DF66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38354"/>
            <a:ext cx="914400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</a:t>
            </a:r>
            <a:r>
              <a:rPr lang="pt-BR" altLang="pt-BR" sz="2400" dirty="0">
                <a:latin typeface="Goudy Stout" panose="0202090407030B020401" pitchFamily="18" charset="0"/>
              </a:rPr>
              <a:t> </a:t>
            </a:r>
            <a:br>
              <a:rPr lang="pt-BR" altLang="pt-BR" sz="2400" dirty="0">
                <a:latin typeface="Goudy Stout" panose="0202090407030B020401" pitchFamily="18" charset="0"/>
              </a:rPr>
            </a:br>
            <a:r>
              <a:rPr lang="pt-BR" altLang="pt-BR" sz="2400" dirty="0">
                <a:latin typeface="Goudy Stout" panose="0202090407030B020401" pitchFamily="18" charset="0"/>
              </a:rPr>
              <a:t>LIGAÇÃO ENZIMA - SUBSTRATO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C42BC71-DF16-9EB1-F6F1-F51DC28D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E3936F66-7ABB-5C13-FB7B-680E5BEB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2358" name="Rectangle 22">
            <a:extLst>
              <a:ext uri="{FF2B5EF4-FFF2-40B4-BE49-F238E27FC236}">
                <a16:creationId xmlns:a16="http://schemas.microsoft.com/office/drawing/2014/main" id="{FC73982E-7B87-FA0C-64A0-5210A35D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1644102"/>
            <a:ext cx="9391650" cy="14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Emil Fischer (1894): </a:t>
            </a:r>
            <a:r>
              <a:rPr lang="pt-BR" altLang="pt-BR" sz="2400"/>
              <a:t>alto grau de especificidade das enzimas originou </a:t>
            </a:r>
            <a:r>
              <a:rPr lang="pt-BR" altLang="pt-BR" sz="2400">
                <a:sym typeface="Symbol" panose="05050102010706020507" pitchFamily="18" charset="2"/>
              </a:rPr>
              <a:t> </a:t>
            </a:r>
            <a:r>
              <a:rPr lang="pt-BR" altLang="pt-BR" sz="2400" b="1">
                <a:solidFill>
                  <a:schemeClr val="accent2"/>
                </a:solidFill>
              </a:rPr>
              <a:t>Chave-Fechadura </a:t>
            </a:r>
            <a:r>
              <a:rPr lang="pt-BR" altLang="pt-BR" sz="2400" b="1">
                <a:solidFill>
                  <a:schemeClr val="accent2"/>
                </a:solidFill>
                <a:sym typeface="Webdings" panose="05030102010509060703" pitchFamily="18" charset="2"/>
              </a:rPr>
              <a:t></a:t>
            </a:r>
            <a:r>
              <a:rPr lang="pt-BR" altLang="pt-BR" sz="2400">
                <a:sym typeface="Webdings" panose="05030102010509060703" pitchFamily="18" charset="2"/>
              </a:rPr>
              <a:t>, que considera que a enzima possui sitio ativo complementar ao substrato. </a:t>
            </a:r>
            <a:endParaRPr lang="pt-BR" altLang="pt-BR" sz="2400"/>
          </a:p>
          <a:p>
            <a:endParaRPr lang="pt-BR" altLang="pt-BR" sz="2400"/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049264D3-2390-E63E-FDBC-ADE5100F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pic>
        <p:nvPicPr>
          <p:cNvPr id="142365" name="Picture 29">
            <a:extLst>
              <a:ext uri="{FF2B5EF4-FFF2-40B4-BE49-F238E27FC236}">
                <a16:creationId xmlns:a16="http://schemas.microsoft.com/office/drawing/2014/main" id="{0E0A0649-B09C-332D-8E38-D578C4C9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9"/>
          <a:stretch>
            <a:fillRect/>
          </a:stretch>
        </p:blipFill>
        <p:spPr bwMode="auto">
          <a:xfrm>
            <a:off x="1524000" y="2876429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E0E83458-DE0B-BA2B-E768-68FC28D3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25F8-6864-4F52-BD5D-DAAFBC936E8E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B882F9C8-6129-727A-EC4B-6D78EEA16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07365"/>
            <a:ext cx="914400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</a:t>
            </a:r>
            <a:r>
              <a:rPr lang="pt-BR" altLang="pt-BR" sz="2600" dirty="0">
                <a:latin typeface="Goudy Stout" panose="0202090407030B020401" pitchFamily="18" charset="0"/>
              </a:rPr>
              <a:t> </a:t>
            </a:r>
            <a:br>
              <a:rPr lang="pt-BR" altLang="pt-BR" sz="2600" dirty="0">
                <a:latin typeface="Goudy Stout" panose="0202090407030B020401" pitchFamily="18" charset="0"/>
              </a:rPr>
            </a:br>
            <a:r>
              <a:rPr lang="pt-BR" altLang="pt-BR" sz="2400" dirty="0">
                <a:latin typeface="Goudy Stout" panose="0202090407030B020401" pitchFamily="18" charset="0"/>
              </a:rPr>
              <a:t>LIGAÇÃO ENZIMA - SUBSTRATO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6F161E0-697B-3FE9-C4C1-E77046203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DAF81182-1B53-39A9-C25F-5C0088330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20B8BA28-FE64-16A8-AD07-FE8D266BF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688552"/>
            <a:ext cx="8820150" cy="14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dirty="0" err="1"/>
              <a:t>Koshland</a:t>
            </a:r>
            <a:r>
              <a:rPr lang="pt-BR" altLang="pt-BR" sz="2500" dirty="0"/>
              <a:t> (1958): </a:t>
            </a:r>
            <a:r>
              <a:rPr lang="pt-BR" altLang="pt-BR" sz="2400" b="1" dirty="0">
                <a:solidFill>
                  <a:schemeClr val="accent2"/>
                </a:solidFill>
              </a:rPr>
              <a:t>Encaixe Induzido,</a:t>
            </a:r>
            <a:r>
              <a:rPr lang="pt-BR" altLang="pt-BR" sz="2400" dirty="0">
                <a:sym typeface="Wingdings" panose="05000000000000000000" pitchFamily="2" charset="2"/>
              </a:rPr>
              <a:t> enzima e o </a:t>
            </a:r>
            <a:r>
              <a:rPr lang="pt-BR" altLang="pt-BR" sz="2400" dirty="0" err="1">
                <a:sym typeface="Wingdings" panose="05000000000000000000" pitchFamily="2" charset="2"/>
              </a:rPr>
              <a:t>o</a:t>
            </a:r>
            <a:r>
              <a:rPr lang="pt-BR" altLang="pt-BR" sz="2400" dirty="0">
                <a:sym typeface="Wingdings" panose="05000000000000000000" pitchFamily="2" charset="2"/>
              </a:rPr>
              <a:t> substrato sofrem conformação para o encaixe. O substrato é distorcido para conformação exata do estado de transição.</a:t>
            </a:r>
            <a:endParaRPr lang="pt-BR" altLang="pt-BR" sz="2400" dirty="0"/>
          </a:p>
          <a:p>
            <a:endParaRPr lang="pt-BR" altLang="pt-BR" sz="2400" dirty="0"/>
          </a:p>
        </p:txBody>
      </p:sp>
      <p:sp>
        <p:nvSpPr>
          <p:cNvPr id="143367" name="Text Box 7">
            <a:extLst>
              <a:ext uri="{FF2B5EF4-FFF2-40B4-BE49-F238E27FC236}">
                <a16:creationId xmlns:a16="http://schemas.microsoft.com/office/drawing/2014/main" id="{9E811516-0EF0-7C8E-A985-B5126E6A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F8089841-4593-7845-F612-88E28F1C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7"/>
          <a:stretch>
            <a:fillRect/>
          </a:stretch>
        </p:blipFill>
        <p:spPr bwMode="auto">
          <a:xfrm>
            <a:off x="1524000" y="2924176"/>
            <a:ext cx="9144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Evolução da nanotecnologia e autoproliferação de agentes terapêuticos">
            <a:extLst>
              <a:ext uri="{FF2B5EF4-FFF2-40B4-BE49-F238E27FC236}">
                <a16:creationId xmlns:a16="http://schemas.microsoft.com/office/drawing/2014/main" id="{A1835BB4-E59C-44A4-A025-BEFB52AF5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555" r="29765" b="-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BDEBA0-9EA0-1C49-E169-522E51A7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976160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Energia de ativação e catálise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B88092-676C-C861-786B-BB4A7426346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2319076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Função das Enzimas</a:t>
            </a:r>
          </a:p>
          <a:p>
            <a:pPr marL="0" lvl="1" indent="0">
              <a:buNone/>
            </a:pPr>
            <a:r>
              <a:rPr lang="pt-BR" dirty="0"/>
              <a:t>As enzimas atuam como catalisadores que aceleram reações químicas, reduzindo a energia necessária para que ocorram.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Energia de Ativação</a:t>
            </a:r>
          </a:p>
          <a:p>
            <a:pPr marL="0" lvl="1" indent="0">
              <a:buNone/>
            </a:pPr>
            <a:r>
              <a:rPr lang="pt-BR" dirty="0"/>
              <a:t>A energia de ativação é a energia mínima necessária para iniciar uma reação química. Enzimas ajudam a diminuir essa barreira.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Importância para a Vida</a:t>
            </a:r>
          </a:p>
          <a:p>
            <a:pPr marL="0" lvl="1" indent="0">
              <a:buNone/>
            </a:pPr>
            <a:r>
              <a:rPr lang="pt-BR" dirty="0"/>
              <a:t>As reações rápidas facilitadas por enzimas são essenciais para a sobrevivência celular e a manutenção da homeostase no organismo.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0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866E121-17CF-96F9-0AA6-57B08BF7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AFEE-F98C-4F42-8787-1AA83AB46EFA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40FD7326-F4BE-6ABE-CFC8-C2A5A7397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603851"/>
            <a:ext cx="8532812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id="{7A216943-6325-43A3-B9FA-4AF6C9D5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4"/>
            <a:ext cx="8682038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Aceleram reações químicas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40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300"/>
              <a:t>Ex: Decomposição do H</a:t>
            </a:r>
            <a:r>
              <a:rPr lang="pt-BR" altLang="pt-BR" sz="2300" baseline="-25000"/>
              <a:t>2</a:t>
            </a:r>
            <a:r>
              <a:rPr lang="pt-BR" altLang="pt-BR" sz="2300"/>
              <a:t>O</a:t>
            </a:r>
            <a:r>
              <a:rPr lang="pt-BR" altLang="pt-BR" sz="2300" baseline="-25000"/>
              <a:t>2</a:t>
            </a:r>
            <a:r>
              <a:rPr lang="pt-BR" altLang="pt-BR" sz="2400"/>
              <a:t> </a:t>
            </a:r>
          </a:p>
        </p:txBody>
      </p:sp>
      <p:sp>
        <p:nvSpPr>
          <p:cNvPr id="140316" name="Rectangle 28">
            <a:extLst>
              <a:ext uri="{FF2B5EF4-FFF2-40B4-BE49-F238E27FC236}">
                <a16:creationId xmlns:a16="http://schemas.microsoft.com/office/drawing/2014/main" id="{072E975D-E253-4574-569A-FC94E32E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0365" name="Group 77">
            <a:extLst>
              <a:ext uri="{FF2B5EF4-FFF2-40B4-BE49-F238E27FC236}">
                <a16:creationId xmlns:a16="http://schemas.microsoft.com/office/drawing/2014/main" id="{3E8294F3-0B70-CE09-732F-0CED8E6BDDB7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225800"/>
            <a:ext cx="8501063" cy="2952750"/>
            <a:chOff x="204" y="1888"/>
            <a:chExt cx="5355" cy="1860"/>
          </a:xfrm>
        </p:grpSpPr>
        <p:grpSp>
          <p:nvGrpSpPr>
            <p:cNvPr id="140354" name="Group 66">
              <a:extLst>
                <a:ext uri="{FF2B5EF4-FFF2-40B4-BE49-F238E27FC236}">
                  <a16:creationId xmlns:a16="http://schemas.microsoft.com/office/drawing/2014/main" id="{17CDDA29-326A-DCFC-9E38-85C004554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" y="1891"/>
              <a:ext cx="5215" cy="1773"/>
              <a:chOff x="220" y="1833"/>
              <a:chExt cx="5215" cy="1773"/>
            </a:xfrm>
          </p:grpSpPr>
          <p:grpSp>
            <p:nvGrpSpPr>
              <p:cNvPr id="140353" name="Group 65">
                <a:extLst>
                  <a:ext uri="{FF2B5EF4-FFF2-40B4-BE49-F238E27FC236}">
                    <a16:creationId xmlns:a16="http://schemas.microsoft.com/office/drawing/2014/main" id="{18B1B48D-E8E9-F915-021E-D3130DE1D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" y="1833"/>
                <a:ext cx="5215" cy="1773"/>
                <a:chOff x="220" y="1833"/>
                <a:chExt cx="5215" cy="1773"/>
              </a:xfrm>
            </p:grpSpPr>
            <p:sp>
              <p:nvSpPr>
                <p:cNvPr id="140340" name="Text Box 52">
                  <a:extLst>
                    <a:ext uri="{FF2B5EF4-FFF2-40B4-BE49-F238E27FC236}">
                      <a16:creationId xmlns:a16="http://schemas.microsoft.com/office/drawing/2014/main" id="{EDCAB4AE-594A-7047-3DC7-9BA3E24AB3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2" y="1833"/>
                  <a:ext cx="172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/>
                    <a:t>Condições da Reação</a:t>
                  </a:r>
                </a:p>
              </p:txBody>
            </p:sp>
            <p:sp>
              <p:nvSpPr>
                <p:cNvPr id="140341" name="Text Box 53">
                  <a:extLst>
                    <a:ext uri="{FF2B5EF4-FFF2-40B4-BE49-F238E27FC236}">
                      <a16:creationId xmlns:a16="http://schemas.microsoft.com/office/drawing/2014/main" id="{0FED640D-A676-C81F-4F23-926FD3593D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" y="1833"/>
                  <a:ext cx="1894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/>
                    <a:t>Energia livre de Ativação</a:t>
                  </a:r>
                </a:p>
                <a:p>
                  <a:r>
                    <a:rPr lang="pt-BR" altLang="pt-BR" sz="2100"/>
                    <a:t>KJ/mol             Kcal/mol</a:t>
                  </a:r>
                </a:p>
              </p:txBody>
            </p:sp>
            <p:sp>
              <p:nvSpPr>
                <p:cNvPr id="140342" name="Text Box 54">
                  <a:extLst>
                    <a:ext uri="{FF2B5EF4-FFF2-40B4-BE49-F238E27FC236}">
                      <a16:creationId xmlns:a16="http://schemas.microsoft.com/office/drawing/2014/main" id="{46BA450A-2043-9299-081E-EDB9034DA2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9" y="1834"/>
                  <a:ext cx="936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100"/>
                    <a:t>Velocidade</a:t>
                  </a:r>
                </a:p>
                <a:p>
                  <a:r>
                    <a:rPr lang="pt-BR" altLang="pt-BR" sz="2100"/>
                    <a:t>Relativa</a:t>
                  </a:r>
                  <a:endParaRPr lang="pt-BR" altLang="pt-BR" sz="2100" b="1"/>
                </a:p>
              </p:txBody>
            </p:sp>
            <p:sp>
              <p:nvSpPr>
                <p:cNvPr id="140343" name="Text Box 55">
                  <a:extLst>
                    <a:ext uri="{FF2B5EF4-FFF2-40B4-BE49-F238E27FC236}">
                      <a16:creationId xmlns:a16="http://schemas.microsoft.com/office/drawing/2014/main" id="{78B0928F-8AAD-C17B-24D2-FBCC5CEB1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" y="2385"/>
                  <a:ext cx="1604" cy="1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400"/>
                    <a:t>Sem catalisador</a:t>
                  </a:r>
                </a:p>
                <a:p>
                  <a:endParaRPr lang="pt-BR" altLang="pt-BR" sz="2400"/>
                </a:p>
                <a:p>
                  <a:r>
                    <a:rPr lang="pt-BR" altLang="pt-BR" sz="2400" b="1">
                      <a:solidFill>
                        <a:srgbClr val="3333FF"/>
                      </a:solidFill>
                    </a:rPr>
                    <a:t>Platina</a:t>
                  </a:r>
                </a:p>
                <a:p>
                  <a:endParaRPr lang="pt-BR" altLang="pt-BR" sz="2400" b="1"/>
                </a:p>
                <a:p>
                  <a:r>
                    <a:rPr lang="pt-BR" altLang="pt-BR" sz="2400" b="1">
                      <a:solidFill>
                        <a:srgbClr val="FF0000"/>
                      </a:solidFill>
                    </a:rPr>
                    <a:t>Enzima Catalase</a:t>
                  </a:r>
                  <a:endParaRPr lang="pt-BR" altLang="pt-BR" sz="2400"/>
                </a:p>
              </p:txBody>
            </p:sp>
            <p:sp>
              <p:nvSpPr>
                <p:cNvPr id="140344" name="Text Box 56">
                  <a:extLst>
                    <a:ext uri="{FF2B5EF4-FFF2-40B4-BE49-F238E27FC236}">
                      <a16:creationId xmlns:a16="http://schemas.microsoft.com/office/drawing/2014/main" id="{37AC5A20-F80B-966C-1FE1-1290F5AD63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5" y="2394"/>
                  <a:ext cx="1688" cy="1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300"/>
                    <a:t> 75,2                 18,0</a:t>
                  </a:r>
                </a:p>
                <a:p>
                  <a:endParaRPr lang="pt-BR" altLang="pt-BR" sz="2300"/>
                </a:p>
                <a:p>
                  <a:r>
                    <a:rPr lang="pt-BR" altLang="pt-BR" sz="2300" b="1">
                      <a:solidFill>
                        <a:srgbClr val="3333FF"/>
                      </a:solidFill>
                    </a:rPr>
                    <a:t> 48,9                 11,7</a:t>
                  </a:r>
                </a:p>
                <a:p>
                  <a:endParaRPr lang="pt-BR" altLang="pt-BR" sz="2300">
                    <a:solidFill>
                      <a:srgbClr val="000099"/>
                    </a:solidFill>
                  </a:endParaRPr>
                </a:p>
                <a:p>
                  <a:r>
                    <a:rPr lang="pt-BR" altLang="pt-BR" sz="2300" b="1">
                      <a:solidFill>
                        <a:srgbClr val="FF0000"/>
                      </a:solidFill>
                    </a:rPr>
                    <a:t> 23,0                  5,5</a:t>
                  </a:r>
                </a:p>
              </p:txBody>
            </p:sp>
          </p:grpSp>
          <p:sp>
            <p:nvSpPr>
              <p:cNvPr id="140345" name="Text Box 57">
                <a:extLst>
                  <a:ext uri="{FF2B5EF4-FFF2-40B4-BE49-F238E27FC236}">
                    <a16:creationId xmlns:a16="http://schemas.microsoft.com/office/drawing/2014/main" id="{4A7C01EC-B3BE-611D-45AD-0CBC8505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1" y="2386"/>
                <a:ext cx="1133" cy="1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2400"/>
                  <a:t>1</a:t>
                </a:r>
              </a:p>
              <a:p>
                <a:endParaRPr lang="pt-BR" altLang="pt-BR" sz="2400"/>
              </a:p>
              <a:p>
                <a:r>
                  <a:rPr lang="pt-BR" altLang="pt-BR" sz="2400">
                    <a:solidFill>
                      <a:srgbClr val="000099"/>
                    </a:solidFill>
                  </a:rPr>
                  <a:t>    </a:t>
                </a:r>
                <a:r>
                  <a:rPr lang="pt-BR" altLang="pt-BR" sz="2300" b="1">
                    <a:solidFill>
                      <a:srgbClr val="3333FF"/>
                    </a:solidFill>
                  </a:rPr>
                  <a:t>2,77 x 10</a:t>
                </a:r>
                <a:r>
                  <a:rPr lang="pt-BR" altLang="pt-BR" sz="2300" b="1" baseline="30000">
                    <a:solidFill>
                      <a:srgbClr val="3333FF"/>
                    </a:solidFill>
                  </a:rPr>
                  <a:t>4</a:t>
                </a:r>
                <a:endParaRPr lang="pt-BR" altLang="pt-BR" sz="2300" b="1">
                  <a:solidFill>
                    <a:srgbClr val="3333FF"/>
                  </a:solidFill>
                </a:endParaRPr>
              </a:p>
              <a:p>
                <a:endParaRPr lang="pt-BR" altLang="pt-BR" sz="2300" b="1"/>
              </a:p>
              <a:p>
                <a:r>
                  <a:rPr lang="pt-BR" altLang="pt-BR" sz="2300" b="1">
                    <a:solidFill>
                      <a:srgbClr val="006600"/>
                    </a:solidFill>
                  </a:rPr>
                  <a:t>    </a:t>
                </a:r>
                <a:r>
                  <a:rPr lang="pt-BR" altLang="pt-BR" sz="2300" b="1">
                    <a:solidFill>
                      <a:srgbClr val="FF0000"/>
                    </a:solidFill>
                  </a:rPr>
                  <a:t>6,51 x 10</a:t>
                </a:r>
                <a:r>
                  <a:rPr lang="pt-BR" altLang="pt-BR" sz="2300" b="1" baseline="30000">
                    <a:solidFill>
                      <a:srgbClr val="FF0000"/>
                    </a:solidFill>
                  </a:rPr>
                  <a:t>8</a:t>
                </a:r>
                <a:endParaRPr lang="pt-BR" altLang="pt-BR" sz="2300" b="1"/>
              </a:p>
            </p:txBody>
          </p:sp>
        </p:grpSp>
        <p:grpSp>
          <p:nvGrpSpPr>
            <p:cNvPr id="140364" name="Group 76">
              <a:extLst>
                <a:ext uri="{FF2B5EF4-FFF2-40B4-BE49-F238E27FC236}">
                  <a16:creationId xmlns:a16="http://schemas.microsoft.com/office/drawing/2014/main" id="{DC205E39-CB99-C5E2-264D-BAC22A021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888"/>
              <a:ext cx="5355" cy="1860"/>
              <a:chOff x="204" y="1888"/>
              <a:chExt cx="5355" cy="1860"/>
            </a:xfrm>
          </p:grpSpPr>
          <p:sp>
            <p:nvSpPr>
              <p:cNvPr id="140346" name="Rectangle 58">
                <a:extLst>
                  <a:ext uri="{FF2B5EF4-FFF2-40B4-BE49-F238E27FC236}">
                    <a16:creationId xmlns:a16="http://schemas.microsoft.com/office/drawing/2014/main" id="{71E847CC-2622-B2EE-A28F-38DE716E8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888"/>
                <a:ext cx="5353" cy="18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0363" name="Group 75">
                <a:extLst>
                  <a:ext uri="{FF2B5EF4-FFF2-40B4-BE49-F238E27FC236}">
                    <a16:creationId xmlns:a16="http://schemas.microsoft.com/office/drawing/2014/main" id="{20E63E5F-B8E6-C138-AE8B-AC8259229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1888"/>
                <a:ext cx="5355" cy="1860"/>
                <a:chOff x="204" y="1888"/>
                <a:chExt cx="5355" cy="1860"/>
              </a:xfrm>
            </p:grpSpPr>
            <p:sp>
              <p:nvSpPr>
                <p:cNvPr id="140347" name="Line 59">
                  <a:extLst>
                    <a:ext uri="{FF2B5EF4-FFF2-40B4-BE49-F238E27FC236}">
                      <a16:creationId xmlns:a16="http://schemas.microsoft.com/office/drawing/2014/main" id="{5F9B7679-861D-5D2D-92BB-586AC3F66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4" y="1888"/>
                  <a:ext cx="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48" name="Line 60">
                  <a:extLst>
                    <a:ext uri="{FF2B5EF4-FFF2-40B4-BE49-F238E27FC236}">
                      <a16:creationId xmlns:a16="http://schemas.microsoft.com/office/drawing/2014/main" id="{C5ECB580-5E94-575A-B2F6-34449404A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1888"/>
                  <a:ext cx="0" cy="18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49" name="Line 61">
                  <a:extLst>
                    <a:ext uri="{FF2B5EF4-FFF2-40B4-BE49-F238E27FC236}">
                      <a16:creationId xmlns:a16="http://schemas.microsoft.com/office/drawing/2014/main" id="{5C0843F7-AAB6-E5FE-B524-B64AB96CC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343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50" name="Line 62">
                  <a:extLst>
                    <a:ext uri="{FF2B5EF4-FFF2-40B4-BE49-F238E27FC236}">
                      <a16:creationId xmlns:a16="http://schemas.microsoft.com/office/drawing/2014/main" id="{5ECC4AA3-1CFE-A5A7-7DA1-2E4045A4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3255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351" name="Line 63">
                  <a:extLst>
                    <a:ext uri="{FF2B5EF4-FFF2-40B4-BE49-F238E27FC236}">
                      <a16:creationId xmlns:a16="http://schemas.microsoft.com/office/drawing/2014/main" id="{6DFD0814-779F-E602-2606-21F50C4A72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" y="2795"/>
                  <a:ext cx="53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40355" name="Group 67">
            <a:extLst>
              <a:ext uri="{FF2B5EF4-FFF2-40B4-BE49-F238E27FC236}">
                <a16:creationId xmlns:a16="http://schemas.microsoft.com/office/drawing/2014/main" id="{9ECD1537-1AE5-8245-B278-EEBE93FDE62E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1882777"/>
            <a:ext cx="5254625" cy="758826"/>
            <a:chOff x="1383" y="1824"/>
            <a:chExt cx="3310" cy="478"/>
          </a:xfrm>
        </p:grpSpPr>
        <p:sp>
          <p:nvSpPr>
            <p:cNvPr id="140356" name="Rectangle 68">
              <a:extLst>
                <a:ext uri="{FF2B5EF4-FFF2-40B4-BE49-F238E27FC236}">
                  <a16:creationId xmlns:a16="http://schemas.microsoft.com/office/drawing/2014/main" id="{69F2B362-83B2-E22D-F252-C553D3BF4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995"/>
              <a:ext cx="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990033"/>
                  </a:solidFill>
                </a:rPr>
                <a:t>H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  <a:r>
                <a:rPr lang="pt-BR" altLang="pt-BR" sz="2400" b="1">
                  <a:solidFill>
                    <a:srgbClr val="990033"/>
                  </a:solidFill>
                </a:rPr>
                <a:t>O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140357" name="Line 69">
              <a:extLst>
                <a:ext uri="{FF2B5EF4-FFF2-40B4-BE49-F238E27FC236}">
                  <a16:creationId xmlns:a16="http://schemas.microsoft.com/office/drawing/2014/main" id="{95737D4F-5761-0F9A-31BE-D10E7CC7D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216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0358" name="Rectangle 70">
              <a:extLst>
                <a:ext uri="{FF2B5EF4-FFF2-40B4-BE49-F238E27FC236}">
                  <a16:creationId xmlns:a16="http://schemas.microsoft.com/office/drawing/2014/main" id="{916B5A75-038C-E726-EBF7-E2E5FD170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996"/>
              <a:ext cx="4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H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endParaRPr lang="pt-BR" altLang="pt-BR" sz="24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140359" name="Rectangle 71">
              <a:extLst>
                <a:ext uri="{FF2B5EF4-FFF2-40B4-BE49-F238E27FC236}">
                  <a16:creationId xmlns:a16="http://schemas.microsoft.com/office/drawing/2014/main" id="{CB25798A-7839-9CB7-492B-46D872A7E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995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40360" name="Text Box 72">
              <a:extLst>
                <a:ext uri="{FF2B5EF4-FFF2-40B4-BE49-F238E27FC236}">
                  <a16:creationId xmlns:a16="http://schemas.microsoft.com/office/drawing/2014/main" id="{1E5EE26F-01BB-5271-6B7F-86EBC3EE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011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/>
                <a:t>+</a:t>
              </a:r>
            </a:p>
          </p:txBody>
        </p:sp>
        <p:sp>
          <p:nvSpPr>
            <p:cNvPr id="140361" name="Text Box 73">
              <a:extLst>
                <a:ext uri="{FF2B5EF4-FFF2-40B4-BE49-F238E27FC236}">
                  <a16:creationId xmlns:a16="http://schemas.microsoft.com/office/drawing/2014/main" id="{22FAA984-EE8A-EE59-B19A-FDEF1E710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1824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000" b="1">
                  <a:solidFill>
                    <a:srgbClr val="FF0000"/>
                  </a:solidFill>
                </a:rPr>
                <a:t>Catalase</a:t>
              </a:r>
              <a:endParaRPr lang="pt-BR" altLang="pt-BR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66710B-2D25-9CE9-391C-EF74931C0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8" y="841283"/>
            <a:ext cx="3465681" cy="2916472"/>
          </a:xfrm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tx2"/>
                </a:solidFill>
              </a:rPr>
              <a:t>Introdução às enzimas</a:t>
            </a:r>
          </a:p>
        </p:txBody>
      </p:sp>
      <p:pic>
        <p:nvPicPr>
          <p:cNvPr id="2050" name="Picture 2" descr="Resultado de imagem para enzimas">
            <a:extLst>
              <a:ext uri="{FF2B5EF4-FFF2-40B4-BE49-F238E27FC236}">
                <a16:creationId xmlns:a16="http://schemas.microsoft.com/office/drawing/2014/main" id="{D88DCDEC-D2E7-4EA9-78D3-2126EF90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2996" y="1078156"/>
            <a:ext cx="7311136" cy="4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1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C4BA84C-0EAA-4C0C-AEB6-F4080AE1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E08-29B2-4E10-A21B-F1803B1FDE4D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8F65729C-FD91-6AAD-480C-58EA617C8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21101"/>
            <a:ext cx="860425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400A19C3-5BD3-6445-2317-257712ACB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490664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5412" name="Text Box 4">
            <a:extLst>
              <a:ext uri="{FF2B5EF4-FFF2-40B4-BE49-F238E27FC236}">
                <a16:creationId xmlns:a16="http://schemas.microsoft.com/office/drawing/2014/main" id="{026928D3-E2C0-BAA7-F2E2-1BB17CB70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3"/>
            <a:ext cx="868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>
              <a:sym typeface="Symbol" panose="05050102010706020507" pitchFamily="18" charset="2"/>
            </a:endParaRPr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D01E771-3445-ABB0-BAA8-D6CF71548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5434" name="Text Box 26">
            <a:extLst>
              <a:ext uri="{FF2B5EF4-FFF2-40B4-BE49-F238E27FC236}">
                <a16:creationId xmlns:a16="http://schemas.microsoft.com/office/drawing/2014/main" id="{A92B11E9-3E35-4525-97C3-0283595A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42279"/>
            <a:ext cx="500855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b="1" dirty="0"/>
              <a:t>Não são consumidos na reação</a:t>
            </a:r>
          </a:p>
        </p:txBody>
      </p:sp>
      <p:grpSp>
        <p:nvGrpSpPr>
          <p:cNvPr id="145435" name="Group 27">
            <a:extLst>
              <a:ext uri="{FF2B5EF4-FFF2-40B4-BE49-F238E27FC236}">
                <a16:creationId xmlns:a16="http://schemas.microsoft.com/office/drawing/2014/main" id="{78157B64-B4A3-FCF9-BF34-9510DEC97FBB}"/>
              </a:ext>
            </a:extLst>
          </p:cNvPr>
          <p:cNvGrpSpPr>
            <a:grpSpLocks/>
          </p:cNvGrpSpPr>
          <p:nvPr/>
        </p:nvGrpSpPr>
        <p:grpSpPr bwMode="auto">
          <a:xfrm>
            <a:off x="3289301" y="2895603"/>
            <a:ext cx="5291138" cy="881064"/>
            <a:chOff x="1339" y="1824"/>
            <a:chExt cx="3333" cy="555"/>
          </a:xfrm>
        </p:grpSpPr>
        <p:sp>
          <p:nvSpPr>
            <p:cNvPr id="145436" name="Rectangle 28">
              <a:extLst>
                <a:ext uri="{FF2B5EF4-FFF2-40B4-BE49-F238E27FC236}">
                  <a16:creationId xmlns:a16="http://schemas.microsoft.com/office/drawing/2014/main" id="{172C6D4D-0F8E-7888-04C4-DC7FF317F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1963"/>
              <a:ext cx="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990033"/>
                  </a:solidFill>
                </a:rPr>
                <a:t>H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  <a:r>
                <a:rPr lang="pt-BR" altLang="pt-BR" sz="2400" b="1">
                  <a:solidFill>
                    <a:srgbClr val="990033"/>
                  </a:solidFill>
                </a:rPr>
                <a:t>O</a:t>
              </a:r>
              <a:r>
                <a:rPr lang="pt-BR" altLang="pt-BR" sz="2400" b="1" baseline="-25000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145437" name="Line 29">
              <a:extLst>
                <a:ext uri="{FF2B5EF4-FFF2-40B4-BE49-F238E27FC236}">
                  <a16:creationId xmlns:a16="http://schemas.microsoft.com/office/drawing/2014/main" id="{AC392CE2-7498-812D-6E8D-A3640F470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216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45438" name="Rectangle 30">
              <a:extLst>
                <a:ext uri="{FF2B5EF4-FFF2-40B4-BE49-F238E27FC236}">
                  <a16:creationId xmlns:a16="http://schemas.microsoft.com/office/drawing/2014/main" id="{05DFB96F-B9CA-3AC8-093A-B974982C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964"/>
              <a:ext cx="4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H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endParaRPr lang="pt-BR" altLang="pt-BR" sz="24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145439" name="Rectangle 31">
              <a:extLst>
                <a:ext uri="{FF2B5EF4-FFF2-40B4-BE49-F238E27FC236}">
                  <a16:creationId xmlns:a16="http://schemas.microsoft.com/office/drawing/2014/main" id="{154D135C-D3A5-5AE0-F886-08D666F3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1963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chemeClr val="accent2"/>
                  </a:solidFill>
                </a:rPr>
                <a:t>O</a:t>
              </a:r>
              <a:r>
                <a:rPr lang="pt-BR" altLang="pt-BR" sz="2400" b="1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45440" name="Text Box 32">
              <a:extLst>
                <a:ext uri="{FF2B5EF4-FFF2-40B4-BE49-F238E27FC236}">
                  <a16:creationId xmlns:a16="http://schemas.microsoft.com/office/drawing/2014/main" id="{270EC37B-E41D-1718-86B5-8A095537C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2011"/>
              <a:ext cx="26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200" b="1"/>
                <a:t>+</a:t>
              </a:r>
            </a:p>
          </p:txBody>
        </p:sp>
        <p:sp>
          <p:nvSpPr>
            <p:cNvPr id="145441" name="Text Box 33">
              <a:extLst>
                <a:ext uri="{FF2B5EF4-FFF2-40B4-BE49-F238E27FC236}">
                  <a16:creationId xmlns:a16="http://schemas.microsoft.com/office/drawing/2014/main" id="{F1B6AE0C-0200-2992-2016-846101649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1824"/>
              <a:ext cx="11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2800" b="1" dirty="0">
                  <a:solidFill>
                    <a:srgbClr val="FF0000"/>
                  </a:solidFill>
                </a:rPr>
                <a:t>Catalase</a:t>
              </a:r>
              <a:endParaRPr lang="pt-BR" altLang="pt-BR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5442" name="Group 34">
            <a:extLst>
              <a:ext uri="{FF2B5EF4-FFF2-40B4-BE49-F238E27FC236}">
                <a16:creationId xmlns:a16="http://schemas.microsoft.com/office/drawing/2014/main" id="{83782B68-223A-1FE8-CAD0-D530969B955A}"/>
              </a:ext>
            </a:extLst>
          </p:cNvPr>
          <p:cNvGrpSpPr>
            <a:grpSpLocks/>
          </p:cNvGrpSpPr>
          <p:nvPr/>
        </p:nvGrpSpPr>
        <p:grpSpPr bwMode="auto">
          <a:xfrm>
            <a:off x="2736851" y="4206875"/>
            <a:ext cx="6018213" cy="1022350"/>
            <a:chOff x="719" y="2675"/>
            <a:chExt cx="3791" cy="644"/>
          </a:xfrm>
        </p:grpSpPr>
        <p:sp>
          <p:nvSpPr>
            <p:cNvPr id="145443" name="Rectangle 35">
              <a:extLst>
                <a:ext uri="{FF2B5EF4-FFF2-40B4-BE49-F238E27FC236}">
                  <a16:creationId xmlns:a16="http://schemas.microsoft.com/office/drawing/2014/main" id="{8A14FC5D-AC2D-DFFC-0642-FF35392C7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2679"/>
              <a:ext cx="11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6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 </a:t>
              </a:r>
              <a:r>
                <a:rPr lang="pt-BR" altLang="pt-BR" sz="6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145444" name="Line 36">
              <a:extLst>
                <a:ext uri="{FF2B5EF4-FFF2-40B4-BE49-F238E27FC236}">
                  <a16:creationId xmlns:a16="http://schemas.microsoft.com/office/drawing/2014/main" id="{97B8089F-491D-A3F3-61AA-DCD267773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07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45" name="Rectangle 37">
              <a:extLst>
                <a:ext uri="{FF2B5EF4-FFF2-40B4-BE49-F238E27FC236}">
                  <a16:creationId xmlns:a16="http://schemas.microsoft.com/office/drawing/2014/main" id="{1618F585-C05A-A524-52E6-92EA9175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2675"/>
              <a:ext cx="11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6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pt-BR" altLang="pt-BR" sz="600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6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5CA51678-3FE9-386F-C122-9C73E622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5DF-EB57-42F8-897A-5E69FD9623AE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8BB6BAEC-FA93-089C-E8AB-619F7A840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38354"/>
            <a:ext cx="860425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99FCBE0-1FAB-CEC2-0549-F15E4D3B7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490664"/>
            <a:ext cx="8326437" cy="4891087"/>
          </a:xfrm>
        </p:spPr>
        <p:txBody>
          <a:bodyPr/>
          <a:lstStyle/>
          <a:p>
            <a:pPr indent="79375"/>
            <a:endParaRPr lang="pt-BR" altLang="pt-BR" sz="2900" dirty="0"/>
          </a:p>
          <a:p>
            <a:pPr indent="79375"/>
            <a:endParaRPr lang="pt-BR" altLang="pt-BR" sz="2900" dirty="0"/>
          </a:p>
          <a:p>
            <a:pPr indent="79375"/>
            <a:endParaRPr lang="pt-BR" altLang="pt-BR" sz="2900" dirty="0"/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id="{02F78178-32E1-B293-5D6A-AF63017C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3"/>
            <a:ext cx="868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>
              <a:sym typeface="Symbol" panose="05050102010706020507" pitchFamily="18" charset="2"/>
            </a:endParaRP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53C5A373-F40F-3E78-F87F-058A976B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514475"/>
            <a:ext cx="548900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Atuam em pequenas concentrações</a:t>
            </a:r>
            <a:r>
              <a:rPr lang="pt-BR" altLang="pt-BR" sz="2500" b="1">
                <a:solidFill>
                  <a:srgbClr val="008000"/>
                </a:solidFill>
              </a:rPr>
              <a:t> </a:t>
            </a:r>
            <a:endParaRPr lang="pt-BR" altLang="pt-BR" sz="2500"/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9164E22D-5BC5-DFAA-C7B9-2214A941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51139"/>
            <a:ext cx="393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1 molécula de  Catalase</a:t>
            </a:r>
          </a:p>
        </p:txBody>
      </p:sp>
      <p:sp>
        <p:nvSpPr>
          <p:cNvPr id="146451" name="Line 19">
            <a:extLst>
              <a:ext uri="{FF2B5EF4-FFF2-40B4-BE49-F238E27FC236}">
                <a16:creationId xmlns:a16="http://schemas.microsoft.com/office/drawing/2014/main" id="{F55167BF-23EB-376C-92A4-65B27A8C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068638"/>
            <a:ext cx="1219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4F3ACE11-4CC1-B6CD-4508-C80E1368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670" y="2362740"/>
            <a:ext cx="4693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400" b="1" dirty="0"/>
              <a:t>D</a:t>
            </a:r>
            <a:r>
              <a:rPr lang="pt-BR" altLang="pt-BR" sz="2400" dirty="0"/>
              <a:t>ecompõe</a:t>
            </a:r>
          </a:p>
          <a:p>
            <a:r>
              <a:rPr lang="pt-BR" altLang="pt-BR" sz="2400" dirty="0"/>
              <a:t>5 000 000 de moléculas de  H</a:t>
            </a:r>
            <a:r>
              <a:rPr lang="pt-BR" altLang="pt-BR" sz="2400" baseline="-25000" dirty="0"/>
              <a:t>2</a:t>
            </a:r>
            <a:r>
              <a:rPr lang="pt-BR" altLang="pt-BR" sz="2400" dirty="0"/>
              <a:t>O</a:t>
            </a:r>
            <a:r>
              <a:rPr lang="pt-BR" altLang="pt-BR" sz="2400" baseline="-25000" dirty="0"/>
              <a:t>2</a:t>
            </a:r>
          </a:p>
          <a:p>
            <a:r>
              <a:rPr lang="pt-BR" altLang="pt-BR" sz="2400" dirty="0"/>
              <a:t>pH = 6,8  em 1 min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C72421AA-F697-6B63-490A-4A263190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581526"/>
            <a:ext cx="93532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>
                <a:solidFill>
                  <a:srgbClr val="0066FF"/>
                </a:solidFill>
              </a:rPr>
              <a:t>Número de renovação =</a:t>
            </a:r>
            <a:r>
              <a:rPr lang="pt-BR" alt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800" dirty="0"/>
              <a:t>n° de moléculas de substrato convertidas em produto por uma única molécula de enzima em uma dada unidade de tempo.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B798382-3D7A-0426-298B-8A612E23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CB13-5550-45FA-96FF-C189B03A8AA1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BB3073CE-D6CB-7590-79EA-888CD09A5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21102"/>
            <a:ext cx="860425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CATALISADORES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CFBD7F58-97B2-3A05-0D8C-41789F670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0739" y="1490664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7460" name="Text Box 4">
            <a:extLst>
              <a:ext uri="{FF2B5EF4-FFF2-40B4-BE49-F238E27FC236}">
                <a16:creationId xmlns:a16="http://schemas.microsoft.com/office/drawing/2014/main" id="{90C730A9-DBBC-7851-1BC8-B28F2448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3"/>
            <a:ext cx="868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endParaRPr lang="pt-BR" altLang="pt-BR" sz="2400">
              <a:sym typeface="Symbol" panose="05050102010706020507" pitchFamily="18" charset="2"/>
            </a:endParaRP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FB0F40E2-C10B-E46F-9E2A-BCEA58B5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7462" name="Text Box 6">
            <a:extLst>
              <a:ext uri="{FF2B5EF4-FFF2-40B4-BE49-F238E27FC236}">
                <a16:creationId xmlns:a16="http://schemas.microsoft.com/office/drawing/2014/main" id="{25C7134A-2469-3EBB-75A7-AB551573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1546226"/>
            <a:ext cx="8972550" cy="24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587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538163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01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27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4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98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dirty="0"/>
              <a:t>Não alteram o estado de equilíbrio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pt-BR" altLang="pt-BR" sz="2400" dirty="0">
                <a:sym typeface="Symbol" panose="05050102010706020507" pitchFamily="18" charset="2"/>
              </a:rPr>
              <a:t>Abaixam a energia de ativação;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pt-BR" altLang="pt-BR" sz="2400" dirty="0" err="1">
                <a:sym typeface="Symbol" panose="05050102010706020507" pitchFamily="18" charset="2"/>
              </a:rPr>
              <a:t>Keq</a:t>
            </a:r>
            <a:r>
              <a:rPr lang="pt-BR" altLang="pt-BR" sz="2400" dirty="0">
                <a:sym typeface="Symbol" panose="05050102010706020507" pitchFamily="18" charset="2"/>
              </a:rPr>
              <a:t> não é afetado pela enzima.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dirty="0"/>
              <a:t>Não apresenta efeito termodinâmico global</a:t>
            </a:r>
            <a:r>
              <a:rPr lang="pt-BR" altLang="pt-BR" sz="2500" b="1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pt-BR" altLang="pt-BR" sz="2400" dirty="0">
                <a:sym typeface="Symbol" panose="05050102010706020507" pitchFamily="18" charset="2"/>
              </a:rPr>
              <a:t>G não é afetada pela enzima.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400" dirty="0">
              <a:sym typeface="Symbol" panose="05050102010706020507" pitchFamily="18" charset="2"/>
            </a:endParaRPr>
          </a:p>
        </p:txBody>
      </p:sp>
      <p:sp>
        <p:nvSpPr>
          <p:cNvPr id="147485" name="Rectangle 29">
            <a:extLst>
              <a:ext uri="{FF2B5EF4-FFF2-40B4-BE49-F238E27FC236}">
                <a16:creationId xmlns:a16="http://schemas.microsoft.com/office/drawing/2014/main" id="{7E1969EA-8BE8-DF3A-7060-5AA6EAF6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5218113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7533" name="Group 77">
            <a:extLst>
              <a:ext uri="{FF2B5EF4-FFF2-40B4-BE49-F238E27FC236}">
                <a16:creationId xmlns:a16="http://schemas.microsoft.com/office/drawing/2014/main" id="{500A0FD7-FFC0-C7DD-A954-3C4B5D7E586C}"/>
              </a:ext>
            </a:extLst>
          </p:cNvPr>
          <p:cNvGrpSpPr>
            <a:grpSpLocks/>
          </p:cNvGrpSpPr>
          <p:nvPr/>
        </p:nvGrpSpPr>
        <p:grpSpPr bwMode="auto">
          <a:xfrm>
            <a:off x="1473201" y="3644901"/>
            <a:ext cx="9447213" cy="2778275"/>
            <a:chOff x="-32" y="2387"/>
            <a:chExt cx="5816" cy="1671"/>
          </a:xfrm>
        </p:grpSpPr>
        <p:sp>
          <p:nvSpPr>
            <p:cNvPr id="147490" name="Text Box 34">
              <a:extLst>
                <a:ext uri="{FF2B5EF4-FFF2-40B4-BE49-F238E27FC236}">
                  <a16:creationId xmlns:a16="http://schemas.microsoft.com/office/drawing/2014/main" id="{3193109F-A4A7-B073-18B9-B3F7173D4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" y="3065"/>
              <a:ext cx="118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900" b="1">
                  <a:solidFill>
                    <a:srgbClr val="FF6600"/>
                  </a:solidFill>
                </a:rPr>
                <a:t>Diferença entre</a:t>
              </a:r>
            </a:p>
            <a:p>
              <a:r>
                <a:rPr lang="pt-BR" altLang="pt-BR" sz="1900" b="1">
                  <a:solidFill>
                    <a:srgbClr val="FF6600"/>
                  </a:solidFill>
                </a:rPr>
                <a:t>a energia livre </a:t>
              </a:r>
            </a:p>
            <a:p>
              <a:r>
                <a:rPr lang="pt-BR" altLang="pt-BR" sz="1900" b="1">
                  <a:solidFill>
                    <a:srgbClr val="FF6600"/>
                  </a:solidFill>
                </a:rPr>
                <a:t>de S e P</a:t>
              </a:r>
            </a:p>
          </p:txBody>
        </p:sp>
        <p:grpSp>
          <p:nvGrpSpPr>
            <p:cNvPr id="147532" name="Group 76">
              <a:extLst>
                <a:ext uri="{FF2B5EF4-FFF2-40B4-BE49-F238E27FC236}">
                  <a16:creationId xmlns:a16="http://schemas.microsoft.com/office/drawing/2014/main" id="{04E2B785-8E3F-01E0-511B-CE8C2A513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" y="2387"/>
              <a:ext cx="4512" cy="1671"/>
              <a:chOff x="1272" y="2387"/>
              <a:chExt cx="4512" cy="1671"/>
            </a:xfrm>
          </p:grpSpPr>
          <p:sp>
            <p:nvSpPr>
              <p:cNvPr id="147472" name="Line 16">
                <a:extLst>
                  <a:ext uri="{FF2B5EF4-FFF2-40B4-BE49-F238E27FC236}">
                    <a16:creationId xmlns:a16="http://schemas.microsoft.com/office/drawing/2014/main" id="{36BA24FB-6C59-88DE-ECA0-7168CA34E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5" y="3773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7531" name="Group 75">
                <a:extLst>
                  <a:ext uri="{FF2B5EF4-FFF2-40B4-BE49-F238E27FC236}">
                    <a16:creationId xmlns:a16="http://schemas.microsoft.com/office/drawing/2014/main" id="{4FBFAA7D-97FB-32AF-3A8C-2EC7886BB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2" y="2387"/>
                <a:ext cx="4512" cy="1671"/>
                <a:chOff x="1272" y="2387"/>
                <a:chExt cx="4512" cy="1671"/>
              </a:xfrm>
            </p:grpSpPr>
            <p:sp>
              <p:nvSpPr>
                <p:cNvPr id="147488" name="AutoShape 32">
                  <a:extLst>
                    <a:ext uri="{FF2B5EF4-FFF2-40B4-BE49-F238E27FC236}">
                      <a16:creationId xmlns:a16="http://schemas.microsoft.com/office/drawing/2014/main" id="{18F6AD64-E588-4DA7-181E-B16C89B1A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3249"/>
                  <a:ext cx="96" cy="240"/>
                </a:xfrm>
                <a:prstGeom prst="leftBrace">
                  <a:avLst>
                    <a:gd name="adj1" fmla="val 20833"/>
                    <a:gd name="adj2" fmla="val 50000"/>
                  </a:avLst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7470" name="Text Box 14">
                  <a:extLst>
                    <a:ext uri="{FF2B5EF4-FFF2-40B4-BE49-F238E27FC236}">
                      <a16:creationId xmlns:a16="http://schemas.microsoft.com/office/drawing/2014/main" id="{1AB95B0F-4053-982F-1D7F-05406DAC7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817"/>
                  <a:ext cx="1497" cy="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altLang="pt-BR" sz="2000"/>
                    <a:t>Caminho da Reação</a:t>
                  </a:r>
                </a:p>
              </p:txBody>
            </p:sp>
            <p:sp>
              <p:nvSpPr>
                <p:cNvPr id="147483" name="Rectangle 27">
                  <a:extLst>
                    <a:ext uri="{FF2B5EF4-FFF2-40B4-BE49-F238E27FC236}">
                      <a16:creationId xmlns:a16="http://schemas.microsoft.com/office/drawing/2014/main" id="{A3BBAA2D-56CE-8E8C-556D-B47CE4967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2" y="2849"/>
                  <a:ext cx="2592" cy="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t-BR" altLang="pt-BR" sz="2000">
                      <a:solidFill>
                        <a:srgbClr val="FF0000"/>
                      </a:solidFill>
                    </a:rPr>
                    <a:t>Energia de ativação </a:t>
                  </a:r>
                  <a:r>
                    <a:rPr lang="pt-BR" altLang="pt-BR" sz="2000" u="sng">
                      <a:solidFill>
                        <a:srgbClr val="FF0000"/>
                      </a:solidFill>
                    </a:rPr>
                    <a:t>com </a:t>
                  </a:r>
                  <a:r>
                    <a:rPr lang="pt-BR" altLang="pt-BR" sz="2000">
                      <a:solidFill>
                        <a:srgbClr val="FF0000"/>
                      </a:solidFill>
                    </a:rPr>
                    <a:t>enzima</a:t>
                  </a:r>
                </a:p>
              </p:txBody>
            </p:sp>
            <p:sp>
              <p:nvSpPr>
                <p:cNvPr id="147469" name="Text Box 13">
                  <a:extLst>
                    <a:ext uri="{FF2B5EF4-FFF2-40B4-BE49-F238E27FC236}">
                      <a16:creationId xmlns:a16="http://schemas.microsoft.com/office/drawing/2014/main" id="{1173B86A-1716-1DA5-AFAB-273B89DE46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9037">
                  <a:off x="1092" y="2680"/>
                  <a:ext cx="605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altLang="pt-BR" sz="2000"/>
                    <a:t>Energia</a:t>
                  </a:r>
                </a:p>
              </p:txBody>
            </p:sp>
            <p:sp>
              <p:nvSpPr>
                <p:cNvPr id="147471" name="Line 15">
                  <a:extLst>
                    <a:ext uri="{FF2B5EF4-FFF2-40B4-BE49-F238E27FC236}">
                      <a16:creationId xmlns:a16="http://schemas.microsoft.com/office/drawing/2014/main" id="{5636EA2B-C74F-B56D-4817-9323115DE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5" y="2387"/>
                  <a:ext cx="0" cy="13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47530" name="Group 74">
                  <a:extLst>
                    <a:ext uri="{FF2B5EF4-FFF2-40B4-BE49-F238E27FC236}">
                      <a16:creationId xmlns:a16="http://schemas.microsoft.com/office/drawing/2014/main" id="{E27057A0-C682-150D-99F4-E4504131A7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65" y="2478"/>
                  <a:ext cx="3564" cy="940"/>
                  <a:chOff x="1565" y="2478"/>
                  <a:chExt cx="3564" cy="940"/>
                </a:xfrm>
              </p:grpSpPr>
              <p:sp>
                <p:nvSpPr>
                  <p:cNvPr id="147478" name="Text Box 22">
                    <a:extLst>
                      <a:ext uri="{FF2B5EF4-FFF2-40B4-BE49-F238E27FC236}">
                        <a16:creationId xmlns:a16="http://schemas.microsoft.com/office/drawing/2014/main" id="{E8C6E7EC-4267-C7FF-5E3E-8AEF613CDD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1" y="2617"/>
                    <a:ext cx="2298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2000">
                        <a:solidFill>
                          <a:srgbClr val="008000"/>
                        </a:solidFill>
                      </a:rPr>
                      <a:t>Energia de ativação </a:t>
                    </a:r>
                    <a:r>
                      <a:rPr lang="pt-BR" altLang="pt-BR" sz="2000" u="sng">
                        <a:solidFill>
                          <a:srgbClr val="008000"/>
                        </a:solidFill>
                      </a:rPr>
                      <a:t>sem</a:t>
                    </a:r>
                    <a:r>
                      <a:rPr lang="pt-BR" altLang="pt-BR" sz="2000">
                        <a:solidFill>
                          <a:srgbClr val="008000"/>
                        </a:solidFill>
                      </a:rPr>
                      <a:t> enzima</a:t>
                    </a:r>
                  </a:p>
                </p:txBody>
              </p:sp>
              <p:sp>
                <p:nvSpPr>
                  <p:cNvPr id="147479" name="Text Box 23">
                    <a:extLst>
                      <a:ext uri="{FF2B5EF4-FFF2-40B4-BE49-F238E27FC236}">
                        <a16:creationId xmlns:a16="http://schemas.microsoft.com/office/drawing/2014/main" id="{1FADF974-1E4B-7A5B-8DD3-7A94B194B6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2953"/>
                    <a:ext cx="195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S</a:t>
                    </a:r>
                    <a:endParaRPr lang="pt-BR" altLang="pt-BR" sz="32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480" name="Text Box 24">
                    <a:extLst>
                      <a:ext uri="{FF2B5EF4-FFF2-40B4-BE49-F238E27FC236}">
                        <a16:creationId xmlns:a16="http://schemas.microsoft.com/office/drawing/2014/main" id="{A1C06785-DAC0-E9F0-7166-3E67D677C8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3122"/>
                    <a:ext cx="288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t-BR" altLang="pt-BR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P</a:t>
                    </a:r>
                    <a:endParaRPr lang="pt-BR" altLang="pt-BR" sz="32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7529" name="Group 73">
                    <a:extLst>
                      <a:ext uri="{FF2B5EF4-FFF2-40B4-BE49-F238E27FC236}">
                        <a16:creationId xmlns:a16="http://schemas.microsoft.com/office/drawing/2014/main" id="{78605848-0587-BBB0-6E73-6FCBF8755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5" y="2478"/>
                    <a:ext cx="1680" cy="940"/>
                    <a:chOff x="1565" y="2478"/>
                    <a:chExt cx="1680" cy="940"/>
                  </a:xfrm>
                </p:grpSpPr>
                <p:sp>
                  <p:nvSpPr>
                    <p:cNvPr id="147475" name="Line 19">
                      <a:extLst>
                        <a:ext uri="{FF2B5EF4-FFF2-40B4-BE49-F238E27FC236}">
                          <a16:creationId xmlns:a16="http://schemas.microsoft.com/office/drawing/2014/main" id="{C343742A-5C53-E832-C320-A22F1D14D8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3" y="3287"/>
                      <a:ext cx="672" cy="0"/>
                    </a:xfrm>
                    <a:prstGeom prst="line">
                      <a:avLst/>
                    </a:prstGeom>
                    <a:noFill/>
                    <a:ln w="2857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47484" name="Line 28">
                      <a:extLst>
                        <a:ext uri="{FF2B5EF4-FFF2-40B4-BE49-F238E27FC236}">
                          <a16:creationId xmlns:a16="http://schemas.microsoft.com/office/drawing/2014/main" id="{8AC5F08A-5617-ECEF-352A-270F41D731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1" y="3059"/>
                      <a:ext cx="110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 type="arrow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147520" name="Group 64">
                      <a:extLst>
                        <a:ext uri="{FF2B5EF4-FFF2-40B4-BE49-F238E27FC236}">
                          <a16:creationId xmlns:a16="http://schemas.microsoft.com/office/drawing/2014/main" id="{D7C988C7-EF11-A824-62BE-5F0CA4BDFD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5" y="2478"/>
                      <a:ext cx="1380" cy="940"/>
                      <a:chOff x="1565" y="2491"/>
                      <a:chExt cx="1380" cy="940"/>
                    </a:xfrm>
                  </p:grpSpPr>
                  <p:sp>
                    <p:nvSpPr>
                      <p:cNvPr id="147521" name="Line 65">
                        <a:extLst>
                          <a:ext uri="{FF2B5EF4-FFF2-40B4-BE49-F238E27FC236}">
                            <a16:creationId xmlns:a16="http://schemas.microsoft.com/office/drawing/2014/main" id="{93947D26-9928-0EB1-EB86-A1DCD6E175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57" y="3431"/>
                        <a:ext cx="28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2" name="Freeform 66">
                        <a:extLst>
                          <a:ext uri="{FF2B5EF4-FFF2-40B4-BE49-F238E27FC236}">
                            <a16:creationId xmlns:a16="http://schemas.microsoft.com/office/drawing/2014/main" id="{8B9D0DD6-D69F-05A2-B025-28EDD55223C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5" y="2737"/>
                        <a:ext cx="864" cy="682"/>
                      </a:xfrm>
                      <a:custGeom>
                        <a:avLst/>
                        <a:gdLst>
                          <a:gd name="T0" fmla="*/ 0 w 864"/>
                          <a:gd name="T1" fmla="*/ 448 h 544"/>
                          <a:gd name="T2" fmla="*/ 432 w 864"/>
                          <a:gd name="T3" fmla="*/ 16 h 544"/>
                          <a:gd name="T4" fmla="*/ 864 w 864"/>
                          <a:gd name="T5" fmla="*/ 544 h 5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864" h="544">
                            <a:moveTo>
                              <a:pt x="0" y="448"/>
                            </a:moveTo>
                            <a:cubicBezTo>
                              <a:pt x="144" y="224"/>
                              <a:pt x="288" y="0"/>
                              <a:pt x="432" y="16"/>
                            </a:cubicBezTo>
                            <a:cubicBezTo>
                              <a:pt x="576" y="32"/>
                              <a:pt x="792" y="456"/>
                              <a:pt x="864" y="544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3" name="Freeform 67">
                        <a:extLst>
                          <a:ext uri="{FF2B5EF4-FFF2-40B4-BE49-F238E27FC236}">
                            <a16:creationId xmlns:a16="http://schemas.microsoft.com/office/drawing/2014/main" id="{317A6EC6-4326-D869-F116-5BBCFB0793E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5" y="2491"/>
                        <a:ext cx="864" cy="922"/>
                      </a:xfrm>
                      <a:custGeom>
                        <a:avLst/>
                        <a:gdLst>
                          <a:gd name="T0" fmla="*/ 0 w 864"/>
                          <a:gd name="T1" fmla="*/ 688 h 784"/>
                          <a:gd name="T2" fmla="*/ 480 w 864"/>
                          <a:gd name="T3" fmla="*/ 16 h 784"/>
                          <a:gd name="T4" fmla="*/ 864 w 864"/>
                          <a:gd name="T5" fmla="*/ 784 h 7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864" h="784">
                            <a:moveTo>
                              <a:pt x="0" y="688"/>
                            </a:moveTo>
                            <a:cubicBezTo>
                              <a:pt x="168" y="344"/>
                              <a:pt x="336" y="0"/>
                              <a:pt x="480" y="16"/>
                            </a:cubicBezTo>
                            <a:cubicBezTo>
                              <a:pt x="624" y="32"/>
                              <a:pt x="800" y="656"/>
                              <a:pt x="864" y="784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4" name="Line 68">
                        <a:extLst>
                          <a:ext uri="{FF2B5EF4-FFF2-40B4-BE49-F238E27FC236}">
                            <a16:creationId xmlns:a16="http://schemas.microsoft.com/office/drawing/2014/main" id="{4AFF12F9-10E0-B48D-B9CB-9C7302F6FE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37" y="2579"/>
                        <a:ext cx="0" cy="67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5" name="Line 69">
                        <a:extLst>
                          <a:ext uri="{FF2B5EF4-FFF2-40B4-BE49-F238E27FC236}">
                            <a16:creationId xmlns:a16="http://schemas.microsoft.com/office/drawing/2014/main" id="{9A47BBBC-DB8B-14D1-18B3-EE3C4385FA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37" y="2771"/>
                        <a:ext cx="624" cy="24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6" name="Line 70">
                        <a:extLst>
                          <a:ext uri="{FF2B5EF4-FFF2-40B4-BE49-F238E27FC236}">
                            <a16:creationId xmlns:a16="http://schemas.microsoft.com/office/drawing/2014/main" id="{2F5F04E6-EC11-76A0-3B82-6C6C9AE35F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1" y="2819"/>
                        <a:ext cx="0" cy="48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 type="triangl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7" name="Line 71">
                        <a:extLst>
                          <a:ext uri="{FF2B5EF4-FFF2-40B4-BE49-F238E27FC236}">
                            <a16:creationId xmlns:a16="http://schemas.microsoft.com/office/drawing/2014/main" id="{585CF600-AB6A-6DFE-6D51-4208F20C43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65" y="3293"/>
                        <a:ext cx="24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47528" name="Line 72">
                        <a:extLst>
                          <a:ext uri="{FF2B5EF4-FFF2-40B4-BE49-F238E27FC236}">
                            <a16:creationId xmlns:a16="http://schemas.microsoft.com/office/drawing/2014/main" id="{D73C7144-8E91-EECC-9E31-DF2E44BA30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81" y="3423"/>
                        <a:ext cx="1072" cy="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2F4EC5D1-35AC-FFBD-C90C-F126A372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116E-2E5C-4060-9611-1FC21456CCFA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2AA57E8-1CAB-FC17-8A16-6DEFE674A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21103"/>
            <a:ext cx="8604250" cy="1155700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700">
                <a:latin typeface="Goudy Stout" panose="0202090407030B020401" pitchFamily="18" charset="0"/>
              </a:rPr>
              <a:t>COMPONENTES DA REAÇÃO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77B7323-1A4F-AFDB-621E-A88FDAED4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grpSp>
        <p:nvGrpSpPr>
          <p:cNvPr id="141338" name="Group 26">
            <a:extLst>
              <a:ext uri="{FF2B5EF4-FFF2-40B4-BE49-F238E27FC236}">
                <a16:creationId xmlns:a16="http://schemas.microsoft.com/office/drawing/2014/main" id="{FBC42532-2C19-9A2D-8B47-EB89F7C2D29F}"/>
              </a:ext>
            </a:extLst>
          </p:cNvPr>
          <p:cNvGrpSpPr>
            <a:grpSpLocks/>
          </p:cNvGrpSpPr>
          <p:nvPr/>
        </p:nvGrpSpPr>
        <p:grpSpPr bwMode="auto">
          <a:xfrm>
            <a:off x="1523999" y="2041527"/>
            <a:ext cx="7142589" cy="862013"/>
            <a:chOff x="144" y="1366"/>
            <a:chExt cx="3517" cy="543"/>
          </a:xfrm>
        </p:grpSpPr>
        <p:sp>
          <p:nvSpPr>
            <p:cNvPr id="141339" name="Rectangle 27">
              <a:extLst>
                <a:ext uri="{FF2B5EF4-FFF2-40B4-BE49-F238E27FC236}">
                  <a16:creationId xmlns:a16="http://schemas.microsoft.com/office/drawing/2014/main" id="{50408765-BF05-8F99-80C4-C8B05841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66"/>
              <a:ext cx="351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pt-BR" altLang="pt-BR" sz="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pt-BR" altLang="pt-BR" sz="50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pt-BR" altLang="pt-BR" sz="50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pt-BR" altLang="pt-BR" sz="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pt-BR" altLang="pt-BR" sz="50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pt-BR" altLang="pt-BR" sz="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pt-BR" altLang="pt-BR" sz="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pt-BR" altLang="pt-BR" sz="50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</a:t>
              </a:r>
              <a:r>
                <a:rPr lang="pt-BR" altLang="pt-BR" sz="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 </a:t>
              </a:r>
              <a:r>
                <a:rPr lang="pt-BR" altLang="pt-BR" sz="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 </a:t>
              </a:r>
              <a:r>
                <a:rPr lang="pt-BR" altLang="pt-BR" sz="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</a:p>
          </p:txBody>
        </p:sp>
        <p:grpSp>
          <p:nvGrpSpPr>
            <p:cNvPr id="141340" name="Group 28">
              <a:extLst>
                <a:ext uri="{FF2B5EF4-FFF2-40B4-BE49-F238E27FC236}">
                  <a16:creationId xmlns:a16="http://schemas.microsoft.com/office/drawing/2014/main" id="{C055A45C-50D0-E6A4-1A8D-3FCA24173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" y="1584"/>
              <a:ext cx="1816" cy="96"/>
              <a:chOff x="1018" y="1584"/>
              <a:chExt cx="1816" cy="96"/>
            </a:xfrm>
          </p:grpSpPr>
          <p:grpSp>
            <p:nvGrpSpPr>
              <p:cNvPr id="141341" name="Group 29">
                <a:extLst>
                  <a:ext uri="{FF2B5EF4-FFF2-40B4-BE49-F238E27FC236}">
                    <a16:creationId xmlns:a16="http://schemas.microsoft.com/office/drawing/2014/main" id="{E6261A12-2058-06C7-5C7A-6ACADB71AB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8" y="1599"/>
                <a:ext cx="736" cy="81"/>
                <a:chOff x="322" y="2943"/>
                <a:chExt cx="736" cy="81"/>
              </a:xfrm>
            </p:grpSpPr>
            <p:sp>
              <p:nvSpPr>
                <p:cNvPr id="141342" name="Line 30">
                  <a:extLst>
                    <a:ext uri="{FF2B5EF4-FFF2-40B4-BE49-F238E27FC236}">
                      <a16:creationId xmlns:a16="http://schemas.microsoft.com/office/drawing/2014/main" id="{AAA5D923-4239-5211-15A0-6BE715035D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" y="2943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1343" name="Line 31">
                  <a:extLst>
                    <a:ext uri="{FF2B5EF4-FFF2-40B4-BE49-F238E27FC236}">
                      <a16:creationId xmlns:a16="http://schemas.microsoft.com/office/drawing/2014/main" id="{B4CF481E-2FFF-C325-FF79-3E0A73593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" y="3024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stealth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41344" name="Group 32">
                <a:extLst>
                  <a:ext uri="{FF2B5EF4-FFF2-40B4-BE49-F238E27FC236}">
                    <a16:creationId xmlns:a16="http://schemas.microsoft.com/office/drawing/2014/main" id="{F4F3583E-B158-6DD1-A401-C99E91E12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8" y="1584"/>
                <a:ext cx="672" cy="96"/>
                <a:chOff x="922" y="2928"/>
                <a:chExt cx="672" cy="96"/>
              </a:xfrm>
            </p:grpSpPr>
            <p:sp>
              <p:nvSpPr>
                <p:cNvPr id="141345" name="Line 33">
                  <a:extLst>
                    <a:ext uri="{FF2B5EF4-FFF2-40B4-BE49-F238E27FC236}">
                      <a16:creationId xmlns:a16="http://schemas.microsoft.com/office/drawing/2014/main" id="{A9F38CD4-B5C3-F4EF-0754-0CCD5D29E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" y="2928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1346" name="Line 34">
                  <a:extLst>
                    <a:ext uri="{FF2B5EF4-FFF2-40B4-BE49-F238E27FC236}">
                      <a16:creationId xmlns:a16="http://schemas.microsoft.com/office/drawing/2014/main" id="{86A92190-9C8A-E122-49B5-C6BEE5265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" y="3024"/>
                  <a:ext cx="6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stealth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41353" name="Text Box 41">
            <a:extLst>
              <a:ext uri="{FF2B5EF4-FFF2-40B4-BE49-F238E27FC236}">
                <a16:creationId xmlns:a16="http://schemas.microsoft.com/office/drawing/2014/main" id="{9AB3E7D8-445D-924F-3A56-581DEA7E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6" y="5173664"/>
            <a:ext cx="30349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Substrato se liga ao </a:t>
            </a:r>
          </a:p>
          <a:p>
            <a:r>
              <a:rPr lang="pt-BR" altLang="pt-BR" sz="2400" b="1"/>
              <a:t>SÍTIO ATIVO</a:t>
            </a:r>
          </a:p>
          <a:p>
            <a:r>
              <a:rPr lang="pt-BR" altLang="pt-BR" sz="2400" b="1"/>
              <a:t>da enzima</a:t>
            </a:r>
          </a:p>
        </p:txBody>
      </p:sp>
      <p:sp>
        <p:nvSpPr>
          <p:cNvPr id="141354" name="AutoShape 42">
            <a:extLst>
              <a:ext uri="{FF2B5EF4-FFF2-40B4-BE49-F238E27FC236}">
                <a16:creationId xmlns:a16="http://schemas.microsoft.com/office/drawing/2014/main" id="{1369B248-F1A6-587A-8B9C-50F930897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48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1355" name="Picture 43">
            <a:extLst>
              <a:ext uri="{FF2B5EF4-FFF2-40B4-BE49-F238E27FC236}">
                <a16:creationId xmlns:a16="http://schemas.microsoft.com/office/drawing/2014/main" id="{2F65B7E5-9CC4-04CD-DE35-7AD0DFEB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838200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56" name="Picture 44">
            <a:extLst>
              <a:ext uri="{FF2B5EF4-FFF2-40B4-BE49-F238E27FC236}">
                <a16:creationId xmlns:a16="http://schemas.microsoft.com/office/drawing/2014/main" id="{005750D2-9162-BA91-1FEB-7F2C500B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191000"/>
            <a:ext cx="61912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57" name="Picture 45">
            <a:extLst>
              <a:ext uri="{FF2B5EF4-FFF2-40B4-BE49-F238E27FC236}">
                <a16:creationId xmlns:a16="http://schemas.microsoft.com/office/drawing/2014/main" id="{86B231D8-E665-ACAA-C367-FA08E54B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9794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58" name="Picture 46">
            <a:extLst>
              <a:ext uri="{FF2B5EF4-FFF2-40B4-BE49-F238E27FC236}">
                <a16:creationId xmlns:a16="http://schemas.microsoft.com/office/drawing/2014/main" id="{F757891C-7432-824A-5721-4460C456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15240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59" name="Picture 47">
            <a:extLst>
              <a:ext uri="{FF2B5EF4-FFF2-40B4-BE49-F238E27FC236}">
                <a16:creationId xmlns:a16="http://schemas.microsoft.com/office/drawing/2014/main" id="{8EA27B5B-482E-4932-595E-FF7F6975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1"/>
            <a:ext cx="16002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61" name="Picture 49">
            <a:extLst>
              <a:ext uri="{FF2B5EF4-FFF2-40B4-BE49-F238E27FC236}">
                <a16:creationId xmlns:a16="http://schemas.microsoft.com/office/drawing/2014/main" id="{685476D6-B0F1-A6FD-5084-6E67C03C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6" y="3581400"/>
            <a:ext cx="1438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Duas cores diferentes de ondas de rádio / som / luz sobrepostas.">
            <a:extLst>
              <a:ext uri="{FF2B5EF4-FFF2-40B4-BE49-F238E27FC236}">
                <a16:creationId xmlns:a16="http://schemas.microsoft.com/office/drawing/2014/main" id="{BDB05AFD-1E7A-4AC2-894C-46FCA6C33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895" r="31425" b="-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C5550B-5190-39CA-B410-E0FEC4F9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648354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Fatores</a:t>
            </a:r>
            <a:r>
              <a:rPr lang="en-US" sz="4400" dirty="0"/>
              <a:t> que </a:t>
            </a:r>
            <a:r>
              <a:rPr lang="en-US" sz="4400" dirty="0" err="1"/>
              <a:t>afetam</a:t>
            </a:r>
            <a:r>
              <a:rPr lang="en-US" sz="4400" dirty="0"/>
              <a:t> a </a:t>
            </a:r>
            <a:r>
              <a:rPr lang="en-US" sz="4400" dirty="0" err="1"/>
              <a:t>atividade</a:t>
            </a:r>
            <a:r>
              <a:rPr lang="en-US" sz="4400" dirty="0"/>
              <a:t> </a:t>
            </a:r>
            <a:r>
              <a:rPr lang="en-US" sz="4400" dirty="0" err="1"/>
              <a:t>enzimática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D5F50E-EACD-D5DC-0E93-23F27A73420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55079" y="1991272"/>
            <a:ext cx="6935638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Influência da Temperatura</a:t>
            </a:r>
          </a:p>
          <a:p>
            <a:pPr marL="0" lvl="1" indent="0">
              <a:buNone/>
            </a:pPr>
            <a:r>
              <a:rPr lang="pt-BR" sz="2000" dirty="0"/>
              <a:t>A temperatura pode afetar a taxa de atividade enzimática, com cada enzima tendo uma temperatura ótima para funcionar eficientemente.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Impacto do pH</a:t>
            </a:r>
          </a:p>
          <a:p>
            <a:pPr marL="0" lvl="1" indent="0">
              <a:buNone/>
            </a:pPr>
            <a:r>
              <a:rPr lang="pt-BR" sz="2000" dirty="0"/>
              <a:t>O pH do ambiente pode influenciar a atividade enzimática, já que cada enzima tem um intervalo de pH ideal para funcionar.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Concentração de Substrato</a:t>
            </a:r>
          </a:p>
          <a:p>
            <a:pPr marL="0" lvl="1" indent="0">
              <a:buNone/>
            </a:pPr>
            <a:r>
              <a:rPr lang="pt-BR" sz="2000" dirty="0"/>
              <a:t>A concentração de substrato é um fator crítico que afeta a velocidade da reação enzimática, aumentando a atividade até um certo ponto.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D54B8A-169B-9BE4-14FE-5A4AD306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Regulação da atividade enzimática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As bolhas de comunicação vermelhas com espaço de cópia são conectadas umas às outras com setas pretas. Esta imagem mostra as mídias sociais e a comunicação online entre as pessoas.">
            <a:extLst>
              <a:ext uri="{FF2B5EF4-FFF2-40B4-BE49-F238E27FC236}">
                <a16:creationId xmlns:a16="http://schemas.microsoft.com/office/drawing/2014/main" id="{32547094-BBF9-49ED-AF30-B4E9BF5546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975" r="32752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6E558F-830F-0CCE-261A-3609651E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976160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Inibição enzimática (competitiva e não competitiva)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5109C3-83AE-DF51-5666-E910C320715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2018581"/>
            <a:ext cx="6232310" cy="432742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Conceito de Inibição Enzimática</a:t>
            </a:r>
          </a:p>
          <a:p>
            <a:pPr marL="0" lvl="1" indent="0">
              <a:buNone/>
            </a:pPr>
            <a:r>
              <a:rPr lang="pt-BR" dirty="0"/>
              <a:t>A inibição enzimática envolve a redução da atividade enzimática por moléculas inibidoras, essencial para entender a regulação metabólica.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Inibição Competitiva</a:t>
            </a:r>
          </a:p>
          <a:p>
            <a:pPr marL="0" lvl="1" indent="0">
              <a:buNone/>
            </a:pPr>
            <a:r>
              <a:rPr lang="pt-BR" dirty="0"/>
              <a:t>Na inibição competitiva, o inibidor compete com o substrato pelo local ativo da enzima, podendo ser superado por altas concentrações de substrato.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Inibição Não Competitiva</a:t>
            </a:r>
          </a:p>
          <a:p>
            <a:pPr marL="0" lvl="1" indent="0">
              <a:buNone/>
            </a:pPr>
            <a:r>
              <a:rPr lang="pt-BR" dirty="0"/>
              <a:t>A inibição não competitiva ocorre quando o inibidor se liga a um local diferente, alterando a estrutura da enzima e reduzindo sua atividade.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3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FE4F17F0-8D6A-877A-3F57-D39700B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D002-2C3E-4212-8ED9-08C095458E31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BA66DDCE-C8DE-FDBD-8AA3-0D37C3379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793629"/>
            <a:ext cx="8604250" cy="1155700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</a:t>
            </a:r>
            <a:r>
              <a:rPr lang="pt-BR" altLang="pt-BR" sz="2600" dirty="0">
                <a:latin typeface="Goudy Stout" panose="0202090407030B020401" pitchFamily="18" charset="0"/>
              </a:rPr>
              <a:t> </a:t>
            </a:r>
            <a:br>
              <a:rPr lang="pt-BR" altLang="pt-BR" sz="2600" dirty="0">
                <a:latin typeface="Goudy Stout" panose="0202090407030B020401" pitchFamily="18" charset="0"/>
              </a:rPr>
            </a:br>
            <a:r>
              <a:rPr lang="pt-BR" altLang="pt-BR" sz="2600" dirty="0">
                <a:latin typeface="Goudy Stout" panose="0202090407030B020401" pitchFamily="18" charset="0"/>
              </a:rPr>
              <a:t>ATIVIDADE ENZIMÁTICA</a:t>
            </a:r>
            <a:endParaRPr lang="pt-BR" altLang="pt-BR" sz="2400" dirty="0">
              <a:latin typeface="Goudy Stout" panose="0202090407030B020401" pitchFamily="18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F3A6654-9792-5E67-679B-82E62DC7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3554066F-24C8-B0B7-82A6-79BB80C1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EEDBB09D-751D-A0AF-B73F-37E4551F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947401"/>
            <a:ext cx="8820150" cy="36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762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428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8138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3200" dirty="0"/>
              <a:t>Fatores que alteram a velocidade de reações enzimáticas:</a:t>
            </a:r>
          </a:p>
          <a:p>
            <a:pPr lvl="4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3200" dirty="0">
                <a:solidFill>
                  <a:schemeClr val="accent2"/>
                </a:solidFill>
              </a:rPr>
              <a:t>-</a:t>
            </a:r>
            <a:r>
              <a:rPr lang="pt-BR" altLang="pt-BR" sz="3200" dirty="0"/>
              <a:t> pH;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3200" dirty="0"/>
              <a:t>	</a:t>
            </a:r>
            <a:r>
              <a:rPr lang="pt-BR" altLang="pt-BR" sz="3200" dirty="0">
                <a:solidFill>
                  <a:schemeClr val="accent2"/>
                </a:solidFill>
              </a:rPr>
              <a:t>-</a:t>
            </a:r>
            <a:r>
              <a:rPr lang="pt-BR" altLang="pt-BR" sz="3200" dirty="0"/>
              <a:t> temperatura;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3200" dirty="0"/>
              <a:t>	</a:t>
            </a:r>
            <a:r>
              <a:rPr lang="pt-BR" altLang="pt-BR" sz="3200" dirty="0">
                <a:solidFill>
                  <a:schemeClr val="accent2"/>
                </a:solidFill>
              </a:rPr>
              <a:t>- </a:t>
            </a:r>
            <a:r>
              <a:rPr lang="pt-BR" altLang="pt-BR" sz="3200" dirty="0"/>
              <a:t>concentração das enzimas;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3200" dirty="0"/>
              <a:t>	</a:t>
            </a:r>
            <a:r>
              <a:rPr lang="pt-BR" altLang="pt-BR" sz="3200" dirty="0">
                <a:solidFill>
                  <a:schemeClr val="accent2"/>
                </a:solidFill>
              </a:rPr>
              <a:t>-</a:t>
            </a:r>
            <a:r>
              <a:rPr lang="pt-BR" altLang="pt-BR" sz="3200" dirty="0"/>
              <a:t> concentração dos substratos;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3200" dirty="0"/>
              <a:t>	</a:t>
            </a:r>
            <a:r>
              <a:rPr lang="pt-BR" altLang="pt-BR" sz="3200" dirty="0">
                <a:solidFill>
                  <a:schemeClr val="accent2"/>
                </a:solidFill>
              </a:rPr>
              <a:t>-</a:t>
            </a:r>
            <a:r>
              <a:rPr lang="pt-BR" altLang="pt-BR" sz="3200" dirty="0"/>
              <a:t> presença de inibidores.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BBD3720D-2BB5-A0A7-E620-9913B588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EBC8A825-912F-067C-67AD-61968D32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75B8-8901-4E0E-B31F-45436B57F6F1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231BA9FE-DAA4-85C9-1E32-D2893DF5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604250" cy="1155700"/>
          </a:xfrm>
        </p:spPr>
        <p:txBody>
          <a:bodyPr>
            <a:normAutofit fontScale="90000"/>
          </a:bodyPr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800" dirty="0">
                <a:latin typeface="Goudy Stout" panose="0202090407030B020401" pitchFamily="18" charset="0"/>
              </a:rPr>
              <a:t>INFLUÊNCIA DO PH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01274BF-47AC-581A-E9A4-C64AF75A8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0CBA3712-B543-CE48-66EB-B6DDFA98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407624"/>
            <a:ext cx="8820150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762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428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8138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O efeito do pH  sobre a enzima deve-se às variações no estado de ionização dos componentes do sistema à medida que o pH varia.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Enzimas </a:t>
            </a:r>
            <a:r>
              <a:rPr lang="pt-BR" altLang="pt-BR" sz="2400">
                <a:sym typeface="Symbol" panose="05050102010706020507" pitchFamily="18" charset="2"/>
              </a:rPr>
              <a:t> grupos ionizáveis, existem em ≠ estados de ionização.</a:t>
            </a:r>
            <a:endParaRPr lang="pt-BR" altLang="pt-BR" sz="2400">
              <a:solidFill>
                <a:srgbClr val="008000"/>
              </a:solidFill>
              <a:sym typeface="Symbol" panose="05050102010706020507" pitchFamily="18" charset="2"/>
            </a:endParaRP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3E26FABC-D51B-E9DE-B8B9-A778A9F0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pic>
        <p:nvPicPr>
          <p:cNvPr id="154632" name="Picture 8">
            <a:extLst>
              <a:ext uri="{FF2B5EF4-FFF2-40B4-BE49-F238E27FC236}">
                <a16:creationId xmlns:a16="http://schemas.microsoft.com/office/drawing/2014/main" id="{B219DB8B-2518-9B8E-A125-EC44733C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924175"/>
            <a:ext cx="558006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6AC5B59E-607F-62B3-8C95-E76115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AC33-6416-449C-B111-E989518C18F6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7A3AA738-3601-24AD-82DE-BFA4129DD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800" dirty="0">
                <a:latin typeface="Goudy Stout" panose="0202090407030B020401" pitchFamily="18" charset="0"/>
              </a:rPr>
              <a:t>INFLUÊNCIA DO PH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889343EC-6990-BCDC-0976-FE86889AC1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 dirty="0"/>
          </a:p>
          <a:p>
            <a:pPr indent="79375"/>
            <a:endParaRPr lang="pt-BR" altLang="pt-BR" sz="2500" dirty="0"/>
          </a:p>
          <a:p>
            <a:pPr indent="79375"/>
            <a:endParaRPr lang="pt-BR" altLang="pt-BR" sz="2500" dirty="0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B43151AC-B846-A1CE-C7B5-943F1D5A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D5E7C5C0-3748-94CB-3BAA-720CA8A4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320989"/>
            <a:ext cx="9144000" cy="287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762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42875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8138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 dirty="0"/>
              <a:t>A estabilidade de uma enzima ao pH depende: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/>
              <a:t>   </a:t>
            </a:r>
            <a:r>
              <a:rPr lang="pt-BR" altLang="pt-BR" sz="2400" dirty="0">
                <a:solidFill>
                  <a:schemeClr val="accent2"/>
                </a:solidFill>
              </a:rPr>
              <a:t>- </a:t>
            </a:r>
            <a:r>
              <a:rPr lang="pt-BR" altLang="pt-BR" sz="2400" dirty="0"/>
              <a:t>temperatura;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/>
              <a:t>   </a:t>
            </a:r>
            <a:r>
              <a:rPr lang="pt-BR" altLang="pt-BR" sz="2400" dirty="0">
                <a:solidFill>
                  <a:schemeClr val="accent2"/>
                </a:solidFill>
              </a:rPr>
              <a:t>-</a:t>
            </a:r>
            <a:r>
              <a:rPr lang="pt-BR" altLang="pt-BR" sz="2400" dirty="0"/>
              <a:t> força iônica;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chemeClr val="accent2"/>
                </a:solidFill>
              </a:rPr>
              <a:t>   -</a:t>
            </a:r>
            <a:r>
              <a:rPr lang="pt-BR" altLang="pt-BR" sz="2400" dirty="0"/>
              <a:t> natureza química do tampão;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chemeClr val="accent2"/>
                </a:solidFill>
              </a:rPr>
              <a:t>   -</a:t>
            </a:r>
            <a:r>
              <a:rPr lang="pt-BR" altLang="pt-BR" sz="2400" dirty="0"/>
              <a:t> concentração de íons metálicos contaminantes;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/>
              <a:t>   </a:t>
            </a:r>
            <a:r>
              <a:rPr lang="pt-BR" altLang="pt-BR" sz="2400" dirty="0">
                <a:solidFill>
                  <a:schemeClr val="accent2"/>
                </a:solidFill>
              </a:rPr>
              <a:t>-</a:t>
            </a:r>
            <a:r>
              <a:rPr lang="pt-BR" altLang="pt-BR" sz="2400" dirty="0"/>
              <a:t> concentração de substratos ou cofatores da enzima;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 dirty="0"/>
              <a:t>   </a:t>
            </a:r>
            <a:r>
              <a:rPr lang="pt-BR" altLang="pt-BR" sz="2400" dirty="0">
                <a:solidFill>
                  <a:schemeClr val="accent2"/>
                </a:solidFill>
              </a:rPr>
              <a:t>-</a:t>
            </a:r>
            <a:r>
              <a:rPr lang="pt-BR" altLang="pt-BR" sz="2400" dirty="0"/>
              <a:t> concentração da enzima.</a:t>
            </a:r>
          </a:p>
        </p:txBody>
      </p:sp>
      <p:sp>
        <p:nvSpPr>
          <p:cNvPr id="155654" name="Text Box 6">
            <a:extLst>
              <a:ext uri="{FF2B5EF4-FFF2-40B4-BE49-F238E27FC236}">
                <a16:creationId xmlns:a16="http://schemas.microsoft.com/office/drawing/2014/main" id="{6F6A81F3-8DB9-72FB-335D-25B33457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graphicFrame>
        <p:nvGraphicFramePr>
          <p:cNvPr id="155731" name="Group 83">
            <a:extLst>
              <a:ext uri="{FF2B5EF4-FFF2-40B4-BE49-F238E27FC236}">
                <a16:creationId xmlns:a16="http://schemas.microsoft.com/office/drawing/2014/main" id="{A703A5FC-3668-FDB5-23C3-FDD2C97A3A5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24564" y="4240214"/>
          <a:ext cx="4491037" cy="2303463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:a16="http://schemas.microsoft.com/office/drawing/2014/main" val="516279426"/>
                    </a:ext>
                  </a:extLst>
                </a:gridCol>
                <a:gridCol w="2792412">
                  <a:extLst>
                    <a:ext uri="{9D8B030D-6E8A-4147-A177-3AD203B41FA5}">
                      <a16:colId xmlns:a16="http://schemas.microsoft.com/office/drawing/2014/main" val="1541470881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ENZIMA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pH ÓTIMO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05524"/>
                  </a:ext>
                </a:extLst>
              </a:tr>
              <a:tr h="3841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Pepsina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42806"/>
                  </a:ext>
                </a:extLst>
              </a:tr>
              <a:tr h="3841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Tripsina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72094"/>
                  </a:ext>
                </a:extLst>
              </a:tr>
              <a:tr h="382588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Catalasa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78018"/>
                  </a:ext>
                </a:extLst>
              </a:tr>
              <a:tr h="3841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Arginasa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64877"/>
                  </a:ext>
                </a:extLst>
              </a:tr>
              <a:tr h="3841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Fumarasa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819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Rectangle 139273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76" name="Rectangle 139275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78" name="Rectangle 139277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280" name="Rectangle 139279">
            <a:extLst>
              <a:ext uri="{FF2B5EF4-FFF2-40B4-BE49-F238E27FC236}">
                <a16:creationId xmlns:a16="http://schemas.microsoft.com/office/drawing/2014/main" id="{83AC883F-69DD-D349-B469-8CDE2139F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234166BF-FAC8-6FBF-70FE-75BBF65FA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208" y="978409"/>
            <a:ext cx="4032504" cy="2121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effectLst/>
              </a:rPr>
              <a:t>ENZIMAS – NOMEnclatura</a:t>
            </a:r>
            <a:endParaRPr lang="en-US" altLang="pt-BR" sz="4000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8C67AC7-225E-6C05-2125-86E0A7E3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679" y="1033272"/>
            <a:ext cx="7527065" cy="53127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66700" indent="-7938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695450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292475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471863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39290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3862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48434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3006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pt-BR" sz="2800" dirty="0" err="1">
                <a:latin typeface="+mn-lt"/>
              </a:rPr>
              <a:t>Século</a:t>
            </a:r>
            <a:r>
              <a:rPr lang="en-US" altLang="pt-BR" sz="2800" dirty="0">
                <a:latin typeface="+mn-lt"/>
              </a:rPr>
              <a:t> XIX - </a:t>
            </a:r>
            <a:r>
              <a:rPr lang="en-US" altLang="pt-BR" sz="2800" dirty="0" err="1">
                <a:latin typeface="+mn-lt"/>
              </a:rPr>
              <a:t>poucas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enzimas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identificadas</a:t>
            </a:r>
            <a:endParaRPr lang="en-US" altLang="pt-BR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  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       - </a:t>
            </a:r>
            <a:r>
              <a:rPr lang="en-US" altLang="pt-BR" sz="2800" dirty="0" err="1">
                <a:latin typeface="+mn-lt"/>
              </a:rPr>
              <a:t>Adição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sufixo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b="1" dirty="0">
                <a:latin typeface="+mn-lt"/>
              </a:rPr>
              <a:t>”ASE”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nome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substrato</a:t>
            </a:r>
            <a:r>
              <a:rPr lang="en-US" altLang="pt-BR" sz="2800" dirty="0">
                <a:latin typeface="+mn-lt"/>
              </a:rPr>
              <a:t>: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US" altLang="pt-BR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	* </a:t>
            </a:r>
            <a:r>
              <a:rPr lang="en-US" altLang="pt-BR" sz="2800" dirty="0" err="1">
                <a:latin typeface="+mn-lt"/>
              </a:rPr>
              <a:t>gorduras</a:t>
            </a:r>
            <a:r>
              <a:rPr lang="en-US" altLang="pt-BR" sz="2800" dirty="0">
                <a:latin typeface="+mn-lt"/>
              </a:rPr>
              <a:t> (</a:t>
            </a:r>
            <a:r>
              <a:rPr lang="en-US" altLang="pt-BR" sz="2800" dirty="0" err="1">
                <a:latin typeface="+mn-lt"/>
              </a:rPr>
              <a:t>lipo</a:t>
            </a:r>
            <a:r>
              <a:rPr lang="en-US" altLang="pt-BR" sz="2800" dirty="0">
                <a:latin typeface="+mn-lt"/>
              </a:rPr>
              <a:t> - grego) – LIPASE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	* amido (</a:t>
            </a:r>
            <a:r>
              <a:rPr lang="en-US" altLang="pt-BR" sz="2800" dirty="0" err="1">
                <a:latin typeface="+mn-lt"/>
              </a:rPr>
              <a:t>amylon</a:t>
            </a:r>
            <a:r>
              <a:rPr lang="en-US" altLang="pt-BR" sz="2800" dirty="0">
                <a:latin typeface="+mn-lt"/>
              </a:rPr>
              <a:t> - grego) – AMILASE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US" altLang="pt-BR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       - </a:t>
            </a:r>
            <a:r>
              <a:rPr lang="en-US" altLang="pt-BR" sz="2800" dirty="0" err="1">
                <a:latin typeface="+mn-lt"/>
              </a:rPr>
              <a:t>Nomes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arbitrários</a:t>
            </a:r>
            <a:r>
              <a:rPr lang="en-US" altLang="pt-BR" sz="2800" dirty="0">
                <a:latin typeface="+mn-lt"/>
              </a:rPr>
              <a:t>: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	* </a:t>
            </a:r>
            <a:r>
              <a:rPr lang="en-US" altLang="pt-BR" sz="2800" dirty="0" err="1">
                <a:latin typeface="+mn-lt"/>
              </a:rPr>
              <a:t>Tripsina</a:t>
            </a:r>
            <a:r>
              <a:rPr lang="en-US" altLang="pt-BR" sz="2800" dirty="0">
                <a:latin typeface="+mn-lt"/>
              </a:rPr>
              <a:t> e </a:t>
            </a:r>
            <a:r>
              <a:rPr lang="en-US" altLang="pt-BR" sz="2800" dirty="0" err="1">
                <a:latin typeface="+mn-lt"/>
              </a:rPr>
              <a:t>pepsina</a:t>
            </a:r>
            <a:r>
              <a:rPr lang="en-US" altLang="pt-BR" sz="2800" dirty="0">
                <a:latin typeface="+mn-lt"/>
              </a:rPr>
              <a:t> – proteases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US" altLang="pt-BR" sz="28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pt-BR" sz="2800" dirty="0">
                <a:latin typeface="+mn-lt"/>
              </a:rPr>
              <a:t>   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8AFA6770-0D1B-310A-5011-88BF52CA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5581F7-244A-43AB-A35C-2A745E721DC4}" type="slidenum">
              <a:rPr lang="en-US" altLang="pt-BR"/>
              <a:pPr>
                <a:spcAft>
                  <a:spcPts val="600"/>
                </a:spcAft>
              </a:pPr>
              <a:t>4</a:t>
            </a:fld>
            <a:endParaRPr lang="en-US" altLang="pt-BR"/>
          </a:p>
        </p:txBody>
      </p:sp>
      <p:sp>
        <p:nvSpPr>
          <p:cNvPr id="139282" name="Rectangle 139281">
            <a:extLst>
              <a:ext uri="{FF2B5EF4-FFF2-40B4-BE49-F238E27FC236}">
                <a16:creationId xmlns:a16="http://schemas.microsoft.com/office/drawing/2014/main" id="{5B0749EA-BE79-9EB1-B769-385489D4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03336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271" name="Graphic 139270" descr="Frasco">
            <a:extLst>
              <a:ext uri="{FF2B5EF4-FFF2-40B4-BE49-F238E27FC236}">
                <a16:creationId xmlns:a16="http://schemas.microsoft.com/office/drawing/2014/main" id="{D9F21134-A899-800D-0C79-5454B2E7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69" y="3511363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6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12AAED5E-CD41-55F2-3F8E-29EDA4C3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A408-F53C-4291-9705-1D5793692098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11EC71D0-3F20-60F3-F9D6-5DD9EDD1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92088"/>
            <a:ext cx="8532812" cy="963612"/>
          </a:xfrm>
        </p:spPr>
        <p:txBody>
          <a:bodyPr>
            <a:normAutofit fontScale="90000"/>
          </a:bodyPr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200" dirty="0">
                <a:latin typeface="Goudy Stout" panose="0202090407030B020401" pitchFamily="18" charset="0"/>
              </a:rPr>
              <a:t>INFLUÊNCIA DA TEMPERATURA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67099E90-E8F6-C174-3FF4-17BC1B2A59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63A30D36-8591-6901-FF50-A84B2BE1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9DEA16A4-8195-3C22-5777-CF435A6A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3878"/>
            <a:ext cx="9144000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668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7165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51038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>
                <a:sym typeface="Symbol" panose="05050102010706020507" pitchFamily="18" charset="2"/>
              </a:rPr>
              <a:t></a:t>
            </a:r>
            <a:r>
              <a:rPr lang="pt-BR" altLang="pt-BR" sz="2400"/>
              <a:t> temperatura dois efeitos ocorrem: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lphaLcParenBoth"/>
            </a:pPr>
            <a:r>
              <a:rPr lang="pt-BR" altLang="pt-BR" sz="2400"/>
              <a:t> a taxa de reação aumenta, como se observa na maioria das reações químicas;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lphaLcParenBoth"/>
            </a:pPr>
            <a:r>
              <a:rPr lang="pt-BR" altLang="pt-BR" sz="2400"/>
              <a:t> a estabilidade da proteína decresce devido a desativação térmica.</a:t>
            </a:r>
          </a:p>
        </p:txBody>
      </p:sp>
      <p:sp>
        <p:nvSpPr>
          <p:cNvPr id="157702" name="Text Box 6">
            <a:extLst>
              <a:ext uri="{FF2B5EF4-FFF2-40B4-BE49-F238E27FC236}">
                <a16:creationId xmlns:a16="http://schemas.microsoft.com/office/drawing/2014/main" id="{DDE5CBAD-DF83-3D12-1606-45D3A3F0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4365626"/>
            <a:ext cx="4033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pic>
        <p:nvPicPr>
          <p:cNvPr id="157729" name="Picture 33">
            <a:extLst>
              <a:ext uri="{FF2B5EF4-FFF2-40B4-BE49-F238E27FC236}">
                <a16:creationId xmlns:a16="http://schemas.microsoft.com/office/drawing/2014/main" id="{60B22C88-AA1E-27BE-1FE0-206F78B8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213100"/>
            <a:ext cx="471646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30" name="Text Box 34">
            <a:extLst>
              <a:ext uri="{FF2B5EF4-FFF2-40B4-BE49-F238E27FC236}">
                <a16:creationId xmlns:a16="http://schemas.microsoft.com/office/drawing/2014/main" id="{0263B40C-F160-6FE5-C1C2-821046CB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73463"/>
            <a:ext cx="4249738" cy="243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Enzima </a:t>
            </a:r>
            <a:r>
              <a:rPr lang="pt-BR" altLang="pt-BR" sz="2400">
                <a:sym typeface="Symbol" panose="05050102010706020507" pitchFamily="18" charset="2"/>
              </a:rPr>
              <a:t> </a:t>
            </a:r>
            <a:r>
              <a:rPr lang="pt-BR" altLang="pt-BR" sz="2400"/>
              <a:t>temperatura ótima para que atinja sua atividade máxima, é a temperatura máxima na qual a enzima possui uma atividade cte. por um período de tempo</a:t>
            </a:r>
            <a:r>
              <a:rPr lang="pt-BR" altLang="pt-BR" sz="25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2C72E1DD-BF4B-6624-F296-32D5BB7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768F-E8F3-4886-8CF5-778DF61E8E86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28727149-E8AB-4CFD-4044-21CB4E429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92088"/>
            <a:ext cx="8532812" cy="963612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200">
                <a:latin typeface="Goudy Stout" panose="0202090407030B020401" pitchFamily="18" charset="0"/>
              </a:rPr>
              <a:t>INFLUÊNCIA DA TEMPERATURA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4121778-EE76-7B9B-6829-CF67559355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5C3FB1FB-5EE4-8C9A-DCC0-90CD3F3F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6E05CEA4-8A19-B8A6-9664-0518188B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469785"/>
            <a:ext cx="8569325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668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7165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51038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O efeito da temperatura depende: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chemeClr val="accent2"/>
                </a:solidFill>
              </a:rPr>
              <a:t>	- </a:t>
            </a:r>
            <a:r>
              <a:rPr lang="pt-BR" altLang="pt-BR" sz="2400"/>
              <a:t>pH e a força iônica do meio;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chemeClr val="accent2"/>
                </a:solidFill>
              </a:rPr>
              <a:t>-</a:t>
            </a:r>
            <a:r>
              <a:rPr lang="pt-BR" altLang="pt-BR" sz="2400"/>
              <a:t> a presença ou ausência de ligantes.</a:t>
            </a:r>
            <a:r>
              <a:rPr lang="pt-BR" altLang="pt-BR" sz="2500" b="1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pt-BR" altLang="pt-BR" sz="2500" b="1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Acima desta temperatura, o </a:t>
            </a:r>
            <a:r>
              <a:rPr lang="pt-BR" altLang="pt-BR" sz="2400">
                <a:sym typeface="Symbol" panose="05050102010706020507" pitchFamily="18" charset="2"/>
              </a:rPr>
              <a:t></a:t>
            </a:r>
            <a:r>
              <a:rPr lang="pt-BR" altLang="pt-BR" sz="2400"/>
              <a:t> velocidade de reação devido a temperatura é compensado pela perda de atividade catalítica devido a desnaturação térmica.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9E349AC5-0ADC-7A57-5B5B-88174D723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graphicFrame>
        <p:nvGraphicFramePr>
          <p:cNvPr id="158757" name="Group 37">
            <a:extLst>
              <a:ext uri="{FF2B5EF4-FFF2-40B4-BE49-F238E27FC236}">
                <a16:creationId xmlns:a16="http://schemas.microsoft.com/office/drawing/2014/main" id="{1F9F9ADB-6BD4-2736-4F0F-63B1D0F7424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232400" y="4292600"/>
          <a:ext cx="5435600" cy="2252664"/>
        </p:xfrm>
        <a:graphic>
          <a:graphicData uri="http://schemas.openxmlformats.org/drawingml/2006/table">
            <a:tbl>
              <a:tblPr/>
              <a:tblGrid>
                <a:gridCol w="2055813">
                  <a:extLst>
                    <a:ext uri="{9D8B030D-6E8A-4147-A177-3AD203B41FA5}">
                      <a16:colId xmlns:a16="http://schemas.microsoft.com/office/drawing/2014/main" val="3664603383"/>
                    </a:ext>
                  </a:extLst>
                </a:gridCol>
                <a:gridCol w="3379787">
                  <a:extLst>
                    <a:ext uri="{9D8B030D-6E8A-4147-A177-3AD203B41FA5}">
                      <a16:colId xmlns:a16="http://schemas.microsoft.com/office/drawing/2014/main" val="2789941192"/>
                    </a:ext>
                  </a:extLst>
                </a:gridCol>
              </a:tblGrid>
              <a:tr h="56356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ENZIMA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TEMPERATURA ÓTIMA (°C)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31560"/>
                  </a:ext>
                </a:extLst>
              </a:tr>
              <a:tr h="56356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Pepsina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31,6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723512"/>
                  </a:ext>
                </a:extLst>
              </a:tr>
              <a:tr h="56197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Tripsina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25,5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19313"/>
                  </a:ext>
                </a:extLst>
              </a:tr>
              <a:tr h="56356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Urease</a:t>
                      </a:r>
                      <a:endParaRPr kumimoji="0" lang="pt-BR" alt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</a:rPr>
                        <a:t>20,8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95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70A2924E-148F-686C-0F2D-101C448B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4113-96E4-4039-9265-140AA75EF44F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4F2F3FAA-A4BF-218A-F8E5-10A8B9A9B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92088"/>
            <a:ext cx="8532812" cy="963612"/>
          </a:xfrm>
        </p:spPr>
        <p:txBody>
          <a:bodyPr>
            <a:normAutofit fontScale="90000"/>
          </a:bodyPr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800" dirty="0">
                <a:latin typeface="Goudy Stout" panose="0202090407030B020401" pitchFamily="18" charset="0"/>
              </a:rPr>
              <a:t>INFLUÊNCIA DA [E]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EC15654-2D0B-6309-54F2-FBCE9654DE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 dirty="0"/>
          </a:p>
          <a:p>
            <a:pPr indent="79375"/>
            <a:endParaRPr lang="pt-BR" altLang="pt-BR" sz="2500" dirty="0"/>
          </a:p>
          <a:p>
            <a:pPr indent="79375"/>
            <a:endParaRPr lang="pt-BR" altLang="pt-BR" sz="2500" dirty="0"/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772E4A9F-D5F0-18BE-655C-7CB2FA87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36660479-EEDC-4A85-8EE8-9D93F4EC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561088"/>
            <a:ext cx="8569325" cy="47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668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7165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51038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Velocidade de transformação do S em P </a:t>
            </a:r>
            <a:r>
              <a:rPr lang="pt-BR" altLang="pt-BR" sz="2500" dirty="0">
                <a:sym typeface="Symbol" panose="05050102010706020507" pitchFamily="18" charset="2"/>
              </a:rPr>
              <a:t> </a:t>
            </a:r>
            <a:r>
              <a:rPr lang="pt-BR" altLang="pt-BR" sz="2400" dirty="0" err="1">
                <a:sym typeface="Symbol" panose="05050102010706020507" pitchFamily="18" charset="2"/>
              </a:rPr>
              <a:t>qtidade</a:t>
            </a:r>
            <a:r>
              <a:rPr lang="pt-BR" altLang="pt-BR" sz="2400" dirty="0">
                <a:sym typeface="Symbol" panose="05050102010706020507" pitchFamily="18" charset="2"/>
              </a:rPr>
              <a:t> de 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>
                <a:sym typeface="Symbol" panose="05050102010706020507" pitchFamily="18" charset="2"/>
              </a:rPr>
              <a:t> Desvios da linearidade ocorrem: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Presença de inibidores na solução de enzima;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Presença de substâncias tóxicas;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Presença de um ativador que dissocia a enzima;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Limitações impostas pelo método de análise.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>
                <a:sym typeface="Symbol" panose="05050102010706020507" pitchFamily="18" charset="2"/>
              </a:rPr>
              <a:t>Recomenda-se: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Enzimas com alto grau de pureza;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Substratos puros;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-"/>
            </a:pPr>
            <a:r>
              <a:rPr lang="pt-BR" altLang="pt-BR" sz="2400" dirty="0">
                <a:sym typeface="Symbol" panose="05050102010706020507" pitchFamily="18" charset="2"/>
              </a:rPr>
              <a:t> Métodos de análise confiável.</a:t>
            </a: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id="{B117780E-8780-206E-3670-15F790C6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2329D5F-DC32-6402-1AAE-22D5917F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2F56-32C3-434C-8885-82B6ABAA0077}" type="slidenum">
              <a:rPr lang="pt-BR" altLang="pt-BR"/>
              <a:pPr/>
              <a:t>43</a:t>
            </a:fld>
            <a:endParaRPr lang="pt-BR" altLang="pt-BR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3EC437E-C32C-F7A7-525F-191BA16CB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92088"/>
            <a:ext cx="8532812" cy="963612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800">
                <a:latin typeface="Goudy Stout" panose="0202090407030B020401" pitchFamily="18" charset="0"/>
              </a:rPr>
              <a:t>INFLUÊNCIA DA [S]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D2D4B807-A8CE-B2AC-16D9-AD0CE03EA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1BA55323-AE2C-4C67-D89E-3FE204B4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476038"/>
            <a:ext cx="8642350" cy="15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668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7165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51038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[S] varia durante o curso da reação à medida que S é convertido em P.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Medir V</a:t>
            </a:r>
            <a:r>
              <a:rPr lang="pt-BR" altLang="pt-BR" sz="1600"/>
              <a:t>o</a:t>
            </a:r>
            <a:r>
              <a:rPr lang="pt-BR" altLang="pt-BR" sz="1200"/>
              <a:t> </a:t>
            </a:r>
            <a:r>
              <a:rPr lang="pt-BR" altLang="pt-BR" sz="2400"/>
              <a:t>= velocidade inicial da reação.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  <a:sym typeface="Symbol" panose="05050102010706020507" pitchFamily="18" charset="2"/>
            </a:endParaRP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00F05A47-67EA-1753-2719-08EAE05D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384676"/>
            <a:ext cx="4033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9CD16087-E328-30B6-4C5F-2221735DF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3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62855" name="Group 39">
            <a:extLst>
              <a:ext uri="{FF2B5EF4-FFF2-40B4-BE49-F238E27FC236}">
                <a16:creationId xmlns:a16="http://schemas.microsoft.com/office/drawing/2014/main" id="{995DBF56-61FA-F6BE-F5A9-93F3E484F9BC}"/>
              </a:ext>
            </a:extLst>
          </p:cNvPr>
          <p:cNvGrpSpPr>
            <a:grpSpLocks/>
          </p:cNvGrpSpPr>
          <p:nvPr/>
        </p:nvGrpSpPr>
        <p:grpSpPr bwMode="auto">
          <a:xfrm>
            <a:off x="6988176" y="2552700"/>
            <a:ext cx="3641725" cy="3968750"/>
            <a:chOff x="3562" y="1608"/>
            <a:chExt cx="2294" cy="2500"/>
          </a:xfrm>
        </p:grpSpPr>
        <p:sp>
          <p:nvSpPr>
            <p:cNvPr id="162836" name="Rectangle 20">
              <a:extLst>
                <a:ext uri="{FF2B5EF4-FFF2-40B4-BE49-F238E27FC236}">
                  <a16:creationId xmlns:a16="http://schemas.microsoft.com/office/drawing/2014/main" id="{AE7B55C9-846F-E368-36C9-8120956D6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608"/>
              <a:ext cx="48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pt-BR" altLang="pt-BR" sz="2000"/>
                <a:t>		v</a:t>
              </a:r>
              <a:r>
                <a:rPr lang="pt-BR" altLang="pt-BR" sz="1600"/>
                <a:t>o</a:t>
              </a:r>
            </a:p>
            <a:p>
              <a:pPr algn="l"/>
              <a:endParaRPr lang="pt-BR" altLang="pt-BR" sz="2000"/>
            </a:p>
          </p:txBody>
        </p:sp>
        <p:sp>
          <p:nvSpPr>
            <p:cNvPr id="162837" name="Text Box 21">
              <a:extLst>
                <a:ext uri="{FF2B5EF4-FFF2-40B4-BE49-F238E27FC236}">
                  <a16:creationId xmlns:a16="http://schemas.microsoft.com/office/drawing/2014/main" id="{880E7C3F-9DC7-FD7F-E94B-DC8FCF6AA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6" y="3820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pt-BR" sz="2400"/>
                <a:t>[S]</a:t>
              </a:r>
            </a:p>
          </p:txBody>
        </p:sp>
        <p:grpSp>
          <p:nvGrpSpPr>
            <p:cNvPr id="162851" name="Group 35">
              <a:extLst>
                <a:ext uri="{FF2B5EF4-FFF2-40B4-BE49-F238E27FC236}">
                  <a16:creationId xmlns:a16="http://schemas.microsoft.com/office/drawing/2014/main" id="{1188D73F-CEDF-B3B0-2C5B-4CF479939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4" y="1833"/>
              <a:ext cx="1956" cy="2007"/>
              <a:chOff x="3696" y="2037"/>
              <a:chExt cx="1956" cy="2007"/>
            </a:xfrm>
          </p:grpSpPr>
          <p:grpSp>
            <p:nvGrpSpPr>
              <p:cNvPr id="162832" name="Group 16">
                <a:extLst>
                  <a:ext uri="{FF2B5EF4-FFF2-40B4-BE49-F238E27FC236}">
                    <a16:creationId xmlns:a16="http://schemas.microsoft.com/office/drawing/2014/main" id="{5816A7A4-ED75-3039-2956-27054C8C2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2" y="2037"/>
                <a:ext cx="1950" cy="2000"/>
                <a:chOff x="3888" y="10368"/>
                <a:chExt cx="4464" cy="2131"/>
              </a:xfrm>
            </p:grpSpPr>
            <p:sp>
              <p:nvSpPr>
                <p:cNvPr id="162833" name="Line 17">
                  <a:extLst>
                    <a:ext uri="{FF2B5EF4-FFF2-40B4-BE49-F238E27FC236}">
                      <a16:creationId xmlns:a16="http://schemas.microsoft.com/office/drawing/2014/main" id="{27691150-D9F9-1CB4-276B-AE075A275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8" y="10368"/>
                  <a:ext cx="0" cy="213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2834" name="Line 18">
                  <a:extLst>
                    <a:ext uri="{FF2B5EF4-FFF2-40B4-BE49-F238E27FC236}">
                      <a16:creationId xmlns:a16="http://schemas.microsoft.com/office/drawing/2014/main" id="{F38E9345-A83E-D80A-B2EC-B409C2C64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12499"/>
                  <a:ext cx="446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2850" name="Group 34">
                <a:extLst>
                  <a:ext uri="{FF2B5EF4-FFF2-40B4-BE49-F238E27FC236}">
                    <a16:creationId xmlns:a16="http://schemas.microsoft.com/office/drawing/2014/main" id="{1C97D9C6-348F-0E14-459B-95FEE7140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659"/>
                <a:ext cx="1724" cy="1385"/>
                <a:chOff x="3696" y="2659"/>
                <a:chExt cx="1724" cy="1385"/>
              </a:xfrm>
            </p:grpSpPr>
            <p:sp>
              <p:nvSpPr>
                <p:cNvPr id="162838" name="Arc 22">
                  <a:extLst>
                    <a:ext uri="{FF2B5EF4-FFF2-40B4-BE49-F238E27FC236}">
                      <a16:creationId xmlns:a16="http://schemas.microsoft.com/office/drawing/2014/main" id="{7C2B505A-7239-74BB-5879-75CDD1190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17" y="2709"/>
                  <a:ext cx="1067" cy="133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altLang="pt-BR" sz="2400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162849" name="Group 33">
                  <a:extLst>
                    <a:ext uri="{FF2B5EF4-FFF2-40B4-BE49-F238E27FC236}">
                      <a16:creationId xmlns:a16="http://schemas.microsoft.com/office/drawing/2014/main" id="{39415C05-54A8-49E2-423D-DEB3096E8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96" y="2659"/>
                  <a:ext cx="1724" cy="50"/>
                  <a:chOff x="3696" y="2659"/>
                  <a:chExt cx="1724" cy="50"/>
                </a:xfrm>
              </p:grpSpPr>
              <p:sp>
                <p:nvSpPr>
                  <p:cNvPr id="162835" name="Line 19">
                    <a:extLst>
                      <a:ext uri="{FF2B5EF4-FFF2-40B4-BE49-F238E27FC236}">
                        <a16:creationId xmlns:a16="http://schemas.microsoft.com/office/drawing/2014/main" id="{99ED26AA-665E-AE44-F670-3B14D63E7F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71" y="2709"/>
                    <a:ext cx="639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62844" name="Line 28">
                    <a:extLst>
                      <a:ext uri="{FF2B5EF4-FFF2-40B4-BE49-F238E27FC236}">
                        <a16:creationId xmlns:a16="http://schemas.microsoft.com/office/drawing/2014/main" id="{E207803B-E218-5A3C-744A-4988BFD594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2659"/>
                    <a:ext cx="172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162845" name="Text Box 29">
              <a:extLst>
                <a:ext uri="{FF2B5EF4-FFF2-40B4-BE49-F238E27FC236}">
                  <a16:creationId xmlns:a16="http://schemas.microsoft.com/office/drawing/2014/main" id="{85C54F99-CBA2-C238-2B21-24D7DD445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" y="2183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79375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pt-BR" altLang="pt-BR" sz="2000">
                  <a:solidFill>
                    <a:srgbClr val="008000"/>
                  </a:solidFill>
                </a:rPr>
                <a:t>V</a:t>
              </a:r>
              <a:r>
                <a:rPr lang="pt-BR" altLang="pt-BR" sz="1200">
                  <a:solidFill>
                    <a:srgbClr val="008000"/>
                  </a:solidFill>
                </a:rPr>
                <a:t>max</a:t>
              </a:r>
              <a:endParaRPr lang="pt-BR" altLang="pt-BR" sz="2500">
                <a:solidFill>
                  <a:srgbClr val="008000"/>
                </a:solidFill>
              </a:endParaRPr>
            </a:p>
          </p:txBody>
        </p:sp>
      </p:grp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F5BA1DB0-45E5-260F-0EE9-40139C09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1" y="3092451"/>
            <a:ext cx="5711825" cy="31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[</a:t>
            </a:r>
            <a:r>
              <a:rPr lang="pt-BR" altLang="pt-BR" sz="2200"/>
              <a:t>E] = cte.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/>
              <a:t>[S]</a:t>
            </a:r>
            <a:r>
              <a:rPr lang="pt-BR" altLang="pt-BR" sz="2200">
                <a:sym typeface="Symbol" panose="05050102010706020507" pitchFamily="18" charset="2"/>
              </a:rPr>
              <a:t> pequenas </a:t>
            </a:r>
            <a:r>
              <a:rPr lang="pt-BR" altLang="pt-BR" sz="2200"/>
              <a:t> V</a:t>
            </a:r>
            <a:r>
              <a:rPr lang="pt-BR" altLang="pt-BR" sz="1600"/>
              <a:t>o</a:t>
            </a:r>
            <a:r>
              <a:rPr lang="pt-BR" altLang="pt-BR" sz="2200">
                <a:sym typeface="Symbol" panose="05050102010706020507" pitchFamily="18" charset="2"/>
              </a:rPr>
              <a:t> linearmente.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>
                <a:sym typeface="Symbol" panose="05050102010706020507" pitchFamily="18" charset="2"/>
              </a:rPr>
              <a:t>[S] maiores  </a:t>
            </a:r>
            <a:r>
              <a:rPr lang="pt-BR" altLang="pt-BR" sz="2200"/>
              <a:t>V</a:t>
            </a:r>
            <a:r>
              <a:rPr lang="pt-BR" altLang="pt-BR" sz="1600"/>
              <a:t>o</a:t>
            </a:r>
            <a:r>
              <a:rPr lang="pt-BR" altLang="pt-BR" sz="2200">
                <a:sym typeface="Symbol" panose="05050102010706020507" pitchFamily="18" charset="2"/>
              </a:rPr>
              <a:t> por incrementos cada vez menores.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/>
              <a:t>Vmax </a:t>
            </a:r>
            <a:r>
              <a:rPr lang="pt-BR" altLang="pt-BR" sz="2200">
                <a:sym typeface="Symbol" panose="05050102010706020507" pitchFamily="18" charset="2"/>
              </a:rPr>
              <a:t> [S]  </a:t>
            </a:r>
            <a:r>
              <a:rPr lang="pt-BR" altLang="pt-BR" sz="2200"/>
              <a:t>V</a:t>
            </a:r>
            <a:r>
              <a:rPr lang="pt-BR" altLang="pt-BR" sz="1600"/>
              <a:t>o</a:t>
            </a:r>
            <a:r>
              <a:rPr lang="pt-BR" altLang="pt-BR" sz="2200">
                <a:sym typeface="Symbol" panose="05050102010706020507" pitchFamily="18" charset="2"/>
              </a:rPr>
              <a:t> insignificantes.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/>
              <a:t>Vmax é atingida </a:t>
            </a:r>
            <a:r>
              <a:rPr lang="pt-BR" altLang="pt-BR" sz="2200">
                <a:sym typeface="Symbol" panose="05050102010706020507" pitchFamily="18" charset="2"/>
              </a:rPr>
              <a:t> E estiverem na forma ES e a [E] livre é insignificante, então, E saturada com o S e V não </a:t>
            </a:r>
            <a:r>
              <a:rPr lang="pt-BR" altLang="pt-BR" sz="2200" b="1">
                <a:sym typeface="Symbol" panose="05050102010706020507" pitchFamily="18" charset="2"/>
              </a:rPr>
              <a:t> </a:t>
            </a:r>
            <a:r>
              <a:rPr lang="pt-BR" altLang="pt-BR" sz="2200">
                <a:sym typeface="Symbol" panose="05050102010706020507" pitchFamily="18" charset="2"/>
              </a:rPr>
              <a:t>com  de [S].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D2D946B1-510B-BBA0-7B9A-96C22E70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E30E-AA0D-4B42-8EAB-5BF1D69C3E19}" type="slidenum">
              <a:rPr lang="pt-BR" altLang="pt-BR"/>
              <a:pPr/>
              <a:t>44</a:t>
            </a:fld>
            <a:endParaRPr lang="pt-BR" altLang="pt-BR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0E961E40-8215-B757-F096-DD72603C0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92088"/>
            <a:ext cx="8532812" cy="963612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800">
                <a:latin typeface="Goudy Stout" panose="0202090407030B020401" pitchFamily="18" charset="0"/>
              </a:rPr>
              <a:t>CINÉTICA ENZIMÁTICA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C528A67-140B-1F7E-D785-7B32AF6FCE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E7A9C1BD-C5A9-9166-6666-273FF18D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628776"/>
            <a:ext cx="864235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668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77165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51038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</a:t>
            </a:r>
            <a:r>
              <a:rPr lang="pt-BR" altLang="pt-BR" sz="2500"/>
              <a:t>Cinética Enzimática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/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>
                <a:sym typeface="Symbol" panose="05050102010706020507" pitchFamily="18" charset="2"/>
              </a:rPr>
              <a:t>Determinar as constantes de afinidade do S e dos inibidores;</a:t>
            </a: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>
                <a:sym typeface="Symbol" panose="05050102010706020507" pitchFamily="18" charset="2"/>
              </a:rPr>
              <a:t>Conhecer as condições ótimas da catálise;</a:t>
            </a: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>
                <a:sym typeface="Symbol" panose="05050102010706020507" pitchFamily="18" charset="2"/>
              </a:rPr>
              <a:t>Ajuda a elucidar os mecanismos de reação;</a:t>
            </a: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>
                <a:sym typeface="Symbol" panose="05050102010706020507" pitchFamily="18" charset="2"/>
              </a:rPr>
              <a:t>Determinar a função de uma determinada enzima em uma</a:t>
            </a:r>
            <a:r>
              <a:rPr lang="pt-BR" altLang="pt-BR" sz="2500" b="1">
                <a:sym typeface="Symbol" panose="05050102010706020507" pitchFamily="18" charset="2"/>
              </a:rPr>
              <a:t> </a:t>
            </a:r>
            <a:r>
              <a:rPr lang="pt-BR" altLang="pt-BR" sz="2500">
                <a:sym typeface="Symbol" panose="05050102010706020507" pitchFamily="18" charset="2"/>
              </a:rPr>
              <a:t>rota metabólica.</a:t>
            </a: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5AF0DE6F-B8B6-7341-2FCF-955D0F84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4365626"/>
            <a:ext cx="4033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9375"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500" b="1">
              <a:solidFill>
                <a:srgbClr val="008000"/>
              </a:solidFill>
            </a:endParaRP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3E55EC90-3355-300F-EA46-67EAE31C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3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00D91133-FF42-8450-05B8-B6AB5659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47E-5686-4CCA-BAAE-A50E2C3F7C1B}" type="slidenum">
              <a:rPr lang="pt-BR" altLang="pt-BR"/>
              <a:pPr/>
              <a:t>45</a:t>
            </a:fld>
            <a:endParaRPr lang="pt-BR" altLang="pt-BR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EBC12ABD-2DC9-4F47-8886-026A85611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69" y="736867"/>
            <a:ext cx="11800651" cy="5207699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800" dirty="0">
                <a:latin typeface="Goudy Stout" panose="0202090407030B020401" pitchFamily="18" charset="0"/>
              </a:rPr>
              <a:t>INIBIÇÃO ENZIMÁTICA</a:t>
            </a:r>
          </a:p>
        </p:txBody>
      </p:sp>
      <p:sp>
        <p:nvSpPr>
          <p:cNvPr id="177214" name="Text Box 62">
            <a:extLst>
              <a:ext uri="{FF2B5EF4-FFF2-40B4-BE49-F238E27FC236}">
                <a16:creationId xmlns:a16="http://schemas.microsoft.com/office/drawing/2014/main" id="{D32E5DE2-2AB6-D8B4-704C-86E6EE532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7339"/>
            <a:ext cx="8604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Qualquer substância que reduz a velocidade de uma reação enzimática.</a:t>
            </a:r>
          </a:p>
        </p:txBody>
      </p:sp>
      <p:grpSp>
        <p:nvGrpSpPr>
          <p:cNvPr id="177217" name="Group 65">
            <a:extLst>
              <a:ext uri="{FF2B5EF4-FFF2-40B4-BE49-F238E27FC236}">
                <a16:creationId xmlns:a16="http://schemas.microsoft.com/office/drawing/2014/main" id="{FB230E29-FF0D-965E-9170-23E7A61E262F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3009900"/>
            <a:ext cx="8893175" cy="2865438"/>
            <a:chOff x="158" y="1788"/>
            <a:chExt cx="5602" cy="1805"/>
          </a:xfrm>
        </p:grpSpPr>
        <p:sp>
          <p:nvSpPr>
            <p:cNvPr id="177155" name="Rectangle 3">
              <a:extLst>
                <a:ext uri="{FF2B5EF4-FFF2-40B4-BE49-F238E27FC236}">
                  <a16:creationId xmlns:a16="http://schemas.microsoft.com/office/drawing/2014/main" id="{4D8CEB8D-8C92-CDAB-E6FF-252D8ACED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788"/>
              <a:ext cx="5602" cy="1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1066800" indent="-342900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771650" indent="-342900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951038" indent="-342900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pt-BR" altLang="pt-BR" sz="2500">
                  <a:sym typeface="Symbol" panose="05050102010706020507" pitchFamily="18" charset="2"/>
                </a:rPr>
                <a:t>INIBIDORES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endParaRPr lang="pt-BR" altLang="pt-BR" sz="2500"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endParaRPr lang="pt-BR" altLang="pt-BR" sz="2500">
                <a:sym typeface="Symbol" panose="05050102010706020507" pitchFamily="18" charset="2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pt-BR" altLang="pt-BR" sz="2500">
                  <a:sym typeface="Symbol" panose="05050102010706020507" pitchFamily="18" charset="2"/>
                </a:rPr>
                <a:t>		REVERSÍVEIS			IRREVERSÍVEIS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endParaRPr lang="pt-BR" altLang="pt-BR" sz="2500">
                <a:sym typeface="Symbol" panose="05050102010706020507" pitchFamily="18" charset="2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endParaRPr lang="pt-BR" altLang="pt-BR" sz="2500">
                <a:sym typeface="Symbol" panose="05050102010706020507" pitchFamily="18" charset="2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pt-BR" altLang="pt-BR" sz="2000" b="1">
                  <a:sym typeface="Symbol" panose="05050102010706020507" pitchFamily="18" charset="2"/>
                </a:rPr>
                <a:t>COMPETITIVOS     NÃO COMPETITIVOS     INCOMPETITIVOS</a:t>
              </a:r>
            </a:p>
          </p:txBody>
        </p:sp>
        <p:sp>
          <p:nvSpPr>
            <p:cNvPr id="177198" name="Line 46">
              <a:extLst>
                <a:ext uri="{FF2B5EF4-FFF2-40B4-BE49-F238E27FC236}">
                  <a16:creationId xmlns:a16="http://schemas.microsoft.com/office/drawing/2014/main" id="{4E51B56F-59BC-1F99-0F09-A799E7EC1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2805"/>
              <a:ext cx="0" cy="3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7199" name="Line 47">
              <a:extLst>
                <a:ext uri="{FF2B5EF4-FFF2-40B4-BE49-F238E27FC236}">
                  <a16:creationId xmlns:a16="http://schemas.microsoft.com/office/drawing/2014/main" id="{3E7BD316-C564-63ED-B7D3-0B1A6FCC8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3168"/>
              <a:ext cx="1651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7200" name="Line 48">
              <a:extLst>
                <a:ext uri="{FF2B5EF4-FFF2-40B4-BE49-F238E27FC236}">
                  <a16:creationId xmlns:a16="http://schemas.microsoft.com/office/drawing/2014/main" id="{6BBF5EB4-2276-F0CD-2BA3-0D89E1C1A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" y="3168"/>
              <a:ext cx="387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7201" name="Line 49">
              <a:extLst>
                <a:ext uri="{FF2B5EF4-FFF2-40B4-BE49-F238E27FC236}">
                  <a16:creationId xmlns:a16="http://schemas.microsoft.com/office/drawing/2014/main" id="{5B2E2052-F8C7-2791-55BA-6F6EFD2C8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" y="3168"/>
              <a:ext cx="0" cy="22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7202" name="Line 50">
              <a:extLst>
                <a:ext uri="{FF2B5EF4-FFF2-40B4-BE49-F238E27FC236}">
                  <a16:creationId xmlns:a16="http://schemas.microsoft.com/office/drawing/2014/main" id="{55CFCD2A-711E-EB05-F390-0EE95D742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168"/>
              <a:ext cx="0" cy="22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pSp>
          <p:nvGrpSpPr>
            <p:cNvPr id="177210" name="Group 58">
              <a:extLst>
                <a:ext uri="{FF2B5EF4-FFF2-40B4-BE49-F238E27FC236}">
                  <a16:creationId xmlns:a16="http://schemas.microsoft.com/office/drawing/2014/main" id="{DE5CB194-7B03-EE39-3801-FF30E9461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" y="2080"/>
              <a:ext cx="2812" cy="499"/>
              <a:chOff x="1441" y="1480"/>
              <a:chExt cx="2812" cy="499"/>
            </a:xfrm>
          </p:grpSpPr>
          <p:sp>
            <p:nvSpPr>
              <p:cNvPr id="177204" name="Line 52">
                <a:extLst>
                  <a:ext uri="{FF2B5EF4-FFF2-40B4-BE49-F238E27FC236}">
                    <a16:creationId xmlns:a16="http://schemas.microsoft.com/office/drawing/2014/main" id="{DF1E532F-4D2E-EB00-12F4-8DF4EE897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1706"/>
                <a:ext cx="0" cy="273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grpSp>
            <p:nvGrpSpPr>
              <p:cNvPr id="177205" name="Group 53">
                <a:extLst>
                  <a:ext uri="{FF2B5EF4-FFF2-40B4-BE49-F238E27FC236}">
                    <a16:creationId xmlns:a16="http://schemas.microsoft.com/office/drawing/2014/main" id="{2FEC9E7A-98E0-BB0B-AC92-11B9719D89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1" y="1480"/>
                <a:ext cx="2812" cy="499"/>
                <a:chOff x="1429" y="1480"/>
                <a:chExt cx="2812" cy="499"/>
              </a:xfrm>
            </p:grpSpPr>
            <p:sp>
              <p:nvSpPr>
                <p:cNvPr id="177206" name="Line 54">
                  <a:extLst>
                    <a:ext uri="{FF2B5EF4-FFF2-40B4-BE49-F238E27FC236}">
                      <a16:creationId xmlns:a16="http://schemas.microsoft.com/office/drawing/2014/main" id="{41DDB8A2-9720-0935-225B-3EE314FC5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" y="1722"/>
                  <a:ext cx="1406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77207" name="Line 55">
                  <a:extLst>
                    <a:ext uri="{FF2B5EF4-FFF2-40B4-BE49-F238E27FC236}">
                      <a16:creationId xmlns:a16="http://schemas.microsoft.com/office/drawing/2014/main" id="{D709007F-5FA6-FBDA-3D63-5D7E9FAE6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9" y="1722"/>
                  <a:ext cx="1406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77208" name="Line 56">
                  <a:extLst>
                    <a:ext uri="{FF2B5EF4-FFF2-40B4-BE49-F238E27FC236}">
                      <a16:creationId xmlns:a16="http://schemas.microsoft.com/office/drawing/2014/main" id="{F49E9485-B19D-61A1-075E-3073BF5EB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9" y="1706"/>
                  <a:ext cx="0" cy="273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177209" name="Line 57">
                  <a:extLst>
                    <a:ext uri="{FF2B5EF4-FFF2-40B4-BE49-F238E27FC236}">
                      <a16:creationId xmlns:a16="http://schemas.microsoft.com/office/drawing/2014/main" id="{BBECB875-6BEC-CF10-A7F9-17F9DB554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5" y="1480"/>
                  <a:ext cx="0" cy="226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177215" name="Line 63">
              <a:extLst>
                <a:ext uri="{FF2B5EF4-FFF2-40B4-BE49-F238E27FC236}">
                  <a16:creationId xmlns:a16="http://schemas.microsoft.com/office/drawing/2014/main" id="{5A9871FD-2E12-E5F1-6A74-C95E23A90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3158"/>
              <a:ext cx="19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77216" name="Line 64">
              <a:extLst>
                <a:ext uri="{FF2B5EF4-FFF2-40B4-BE49-F238E27FC236}">
                  <a16:creationId xmlns:a16="http://schemas.microsoft.com/office/drawing/2014/main" id="{1FC8E3AD-22D6-627A-0A6C-EA19ED59E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" y="3146"/>
              <a:ext cx="0" cy="2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F5DBFA82-F792-6838-8CDD-DB10F82B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5528-2986-48B2-AADF-C399D59638DB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829D0B27-71B7-4D03-AFB7-2A801C246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69" y="150270"/>
            <a:ext cx="11145043" cy="5207699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700" dirty="0">
                <a:latin typeface="Goudy Stout" panose="0202090407030B020401" pitchFamily="18" charset="0"/>
              </a:rPr>
              <a:t>INIBIÇÃO COMPETITIVA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8F638EBF-9A53-C743-419C-3C83E863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1" y="1344613"/>
            <a:ext cx="875347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</a:t>
            </a:r>
            <a:r>
              <a:rPr lang="pt-BR" altLang="pt-BR" sz="2200"/>
              <a:t>Inibidor competitivo concorre com o S pelo sitio ativo da E livre.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>
                <a:sym typeface="Symbol" panose="05050102010706020507" pitchFamily="18" charset="2"/>
              </a:rPr>
              <a:t> I  análogo não metabolizável, derivado de um S verdadeiro, S substituto da E ou um P da reação.</a:t>
            </a:r>
            <a:endParaRPr lang="pt-BR" altLang="pt-BR" sz="2200"/>
          </a:p>
        </p:txBody>
      </p:sp>
      <p:pic>
        <p:nvPicPr>
          <p:cNvPr id="178198" name="Picture 22">
            <a:extLst>
              <a:ext uri="{FF2B5EF4-FFF2-40B4-BE49-F238E27FC236}">
                <a16:creationId xmlns:a16="http://schemas.microsoft.com/office/drawing/2014/main" id="{78A5610F-A7A7-D677-C691-BC53B4DA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924176"/>
            <a:ext cx="52927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00" name="AutoShape 24">
            <a:extLst>
              <a:ext uri="{FF2B5EF4-FFF2-40B4-BE49-F238E27FC236}">
                <a16:creationId xmlns:a16="http://schemas.microsoft.com/office/drawing/2014/main" id="{34A4C6D6-BD7D-8203-E8C5-D00F76E4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6" y="3744913"/>
            <a:ext cx="130175" cy="271462"/>
          </a:xfrm>
          <a:prstGeom prst="downArrow">
            <a:avLst>
              <a:gd name="adj1" fmla="val 50000"/>
              <a:gd name="adj2" fmla="val 521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8204" name="AutoShape 28">
            <a:extLst>
              <a:ext uri="{FF2B5EF4-FFF2-40B4-BE49-F238E27FC236}">
                <a16:creationId xmlns:a16="http://schemas.microsoft.com/office/drawing/2014/main" id="{46B4BEE1-988A-C2EF-5CBC-A7036BCB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4" y="4830763"/>
            <a:ext cx="173037" cy="273050"/>
          </a:xfrm>
          <a:prstGeom prst="upArrow">
            <a:avLst>
              <a:gd name="adj1" fmla="val 50000"/>
              <a:gd name="adj2" fmla="val 394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8207" name="AutoShape 31">
            <a:extLst>
              <a:ext uri="{FF2B5EF4-FFF2-40B4-BE49-F238E27FC236}">
                <a16:creationId xmlns:a16="http://schemas.microsoft.com/office/drawing/2014/main" id="{12696CBF-0557-4830-134C-BB9614E9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1" y="3935413"/>
            <a:ext cx="174625" cy="311150"/>
          </a:xfrm>
          <a:prstGeom prst="downArrow">
            <a:avLst>
              <a:gd name="adj1" fmla="val 50000"/>
              <a:gd name="adj2" fmla="val 44545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78214" name="Group 38">
            <a:extLst>
              <a:ext uri="{FF2B5EF4-FFF2-40B4-BE49-F238E27FC236}">
                <a16:creationId xmlns:a16="http://schemas.microsoft.com/office/drawing/2014/main" id="{23A90BBD-CF47-2FE4-42BD-15BC4D9A1FFF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2998789"/>
            <a:ext cx="4783143" cy="2387600"/>
            <a:chOff x="-27" y="2009"/>
            <a:chExt cx="3013" cy="1504"/>
          </a:xfrm>
        </p:grpSpPr>
        <p:sp>
          <p:nvSpPr>
            <p:cNvPr id="178203" name="Text Box 27">
              <a:extLst>
                <a:ext uri="{FF2B5EF4-FFF2-40B4-BE49-F238E27FC236}">
                  <a16:creationId xmlns:a16="http://schemas.microsoft.com/office/drawing/2014/main" id="{0F4C5C11-DA30-EEEC-7E39-86101A2F6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067"/>
              <a:ext cx="27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dirty="0">
                  <a:sym typeface="Symbol" panose="05050102010706020507" pitchFamily="18" charset="2"/>
                </a:rPr>
                <a:t> </a:t>
              </a:r>
              <a:r>
                <a:rPr lang="pt-BR" altLang="pt-BR" sz="2000" dirty="0">
                  <a:sym typeface="Symbol" panose="05050102010706020507" pitchFamily="18" charset="2"/>
                </a:rPr>
                <a:t>[substrato] necessária para  obter a mesma [ES]</a:t>
              </a:r>
              <a:endParaRPr lang="pt-BR" altLang="pt-BR" sz="2000" dirty="0"/>
            </a:p>
          </p:txBody>
        </p:sp>
        <p:sp>
          <p:nvSpPr>
            <p:cNvPr id="178206" name="Text Box 30">
              <a:extLst>
                <a:ext uri="{FF2B5EF4-FFF2-40B4-BE49-F238E27FC236}">
                  <a16:creationId xmlns:a16="http://schemas.microsoft.com/office/drawing/2014/main" id="{612FC17B-DDD6-C8B3-0037-BCC2EC4AB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" y="2572"/>
              <a:ext cx="244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900" dirty="0">
                  <a:sym typeface="Symbol" panose="05050102010706020507" pitchFamily="18" charset="2"/>
                </a:rPr>
                <a:t>afinidade da enzima pelo substrato</a:t>
              </a:r>
              <a:endParaRPr lang="pt-BR" altLang="pt-BR" sz="1900" dirty="0"/>
            </a:p>
          </p:txBody>
        </p:sp>
        <p:sp>
          <p:nvSpPr>
            <p:cNvPr id="178208" name="Text Box 32">
              <a:extLst>
                <a:ext uri="{FF2B5EF4-FFF2-40B4-BE49-F238E27FC236}">
                  <a16:creationId xmlns:a16="http://schemas.microsoft.com/office/drawing/2014/main" id="{87BA1645-F587-055E-2360-C035FA85D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" y="2009"/>
              <a:ext cx="272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2000" b="1" dirty="0"/>
                <a:t> </a:t>
              </a:r>
              <a:r>
                <a:rPr lang="pt-BR" altLang="pt-BR" sz="2000" b="1" dirty="0">
                  <a:solidFill>
                    <a:srgbClr val="9900CC"/>
                  </a:solidFill>
                </a:rPr>
                <a:t>I</a:t>
              </a:r>
              <a:r>
                <a:rPr lang="pt-BR" altLang="pt-BR" sz="2000" b="1" dirty="0"/>
                <a:t>  </a:t>
              </a:r>
              <a:r>
                <a:rPr lang="pt-BR" altLang="pt-BR" dirty="0"/>
                <a:t>compostos com estrutura </a:t>
              </a:r>
            </a:p>
            <a:p>
              <a:r>
                <a:rPr lang="pt-BR" altLang="pt-BR" dirty="0"/>
                <a:t>molecular lembra </a:t>
              </a:r>
              <a:r>
                <a:rPr lang="pt-BR" altLang="pt-BR" b="1" dirty="0">
                  <a:solidFill>
                    <a:srgbClr val="3366FF"/>
                  </a:solidFill>
                </a:rPr>
                <a:t>S</a:t>
              </a:r>
            </a:p>
          </p:txBody>
        </p:sp>
      </p:grpSp>
      <p:sp>
        <p:nvSpPr>
          <p:cNvPr id="178209" name="AutoShape 33">
            <a:extLst>
              <a:ext uri="{FF2B5EF4-FFF2-40B4-BE49-F238E27FC236}">
                <a16:creationId xmlns:a16="http://schemas.microsoft.com/office/drawing/2014/main" id="{902718CF-5EC8-37DD-3452-02D3D562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1" y="4489450"/>
            <a:ext cx="130175" cy="311150"/>
          </a:xfrm>
          <a:prstGeom prst="downArrow">
            <a:avLst>
              <a:gd name="adj1" fmla="val 50000"/>
              <a:gd name="adj2" fmla="val 597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8210" name="AutoShape 34">
            <a:extLst>
              <a:ext uri="{FF2B5EF4-FFF2-40B4-BE49-F238E27FC236}">
                <a16:creationId xmlns:a16="http://schemas.microsoft.com/office/drawing/2014/main" id="{BBEDBC74-6AAC-5217-17B9-1BC058CF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1" y="5481638"/>
            <a:ext cx="130175" cy="311150"/>
          </a:xfrm>
          <a:prstGeom prst="downArrow">
            <a:avLst>
              <a:gd name="adj1" fmla="val 50000"/>
              <a:gd name="adj2" fmla="val 597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8212" name="AutoShape 36">
            <a:extLst>
              <a:ext uri="{FF2B5EF4-FFF2-40B4-BE49-F238E27FC236}">
                <a16:creationId xmlns:a16="http://schemas.microsoft.com/office/drawing/2014/main" id="{CF9EF0C7-29B3-A566-5F5B-5458A8CC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4" y="5778500"/>
            <a:ext cx="174625" cy="273050"/>
          </a:xfrm>
          <a:prstGeom prst="upArrow">
            <a:avLst>
              <a:gd name="adj1" fmla="val 50000"/>
              <a:gd name="adj2" fmla="val 3909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8213" name="Text Box 37">
            <a:extLst>
              <a:ext uri="{FF2B5EF4-FFF2-40B4-BE49-F238E27FC236}">
                <a16:creationId xmlns:a16="http://schemas.microsoft.com/office/drawing/2014/main" id="{843D8750-706E-741C-AC16-C98FDDFD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5749925"/>
            <a:ext cx="16525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Km aparente </a:t>
            </a:r>
          </a:p>
          <a:p>
            <a:r>
              <a:rPr lang="pt-BR" altLang="pt-BR" sz="2000"/>
              <a:t>da enzima</a:t>
            </a:r>
          </a:p>
        </p:txBody>
      </p:sp>
      <p:sp>
        <p:nvSpPr>
          <p:cNvPr id="178217" name="Oval 41">
            <a:extLst>
              <a:ext uri="{FF2B5EF4-FFF2-40B4-BE49-F238E27FC236}">
                <a16:creationId xmlns:a16="http://schemas.microsoft.com/office/drawing/2014/main" id="{465834FE-67F7-80DE-FBAD-CCE74B8ED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5661026"/>
            <a:ext cx="433388" cy="504825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9798002F-32CB-0CC4-E92A-D887CE14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53AB-9D45-402B-99DF-0E780025B3F3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BA36A58A-6C79-D065-DA3D-6700B6155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700">
                <a:latin typeface="Goudy Stout" panose="0202090407030B020401" pitchFamily="18" charset="0"/>
              </a:rPr>
              <a:t>INIBIÇÃO COMPETITIVA</a:t>
            </a:r>
          </a:p>
        </p:txBody>
      </p:sp>
      <p:sp>
        <p:nvSpPr>
          <p:cNvPr id="182298" name="Text Box 26">
            <a:extLst>
              <a:ext uri="{FF2B5EF4-FFF2-40B4-BE49-F238E27FC236}">
                <a16:creationId xmlns:a16="http://schemas.microsoft.com/office/drawing/2014/main" id="{9387F778-7FC6-637C-B0E2-BE9F73E3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76926"/>
            <a:ext cx="5689600" cy="8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1500"/>
              <a:t>1- sem inibidor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r>
              <a:rPr lang="pt-BR" altLang="pt-BR" sz="1500"/>
              <a:t>2- com inibidor na concentração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  <a:r>
              <a:rPr lang="pt-BR" altLang="pt-BR"/>
              <a:t> 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pt-BR" altLang="pt-BR" sz="1500"/>
              <a:t>3- com inibidor na concentração [I</a:t>
            </a:r>
            <a:r>
              <a:rPr lang="pt-BR" altLang="pt-BR" sz="1000"/>
              <a:t>2</a:t>
            </a:r>
            <a:r>
              <a:rPr lang="pt-BR" altLang="pt-BR" sz="1500"/>
              <a:t>] &gt;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</a:p>
        </p:txBody>
      </p:sp>
      <p:grpSp>
        <p:nvGrpSpPr>
          <p:cNvPr id="182302" name="Group 30">
            <a:extLst>
              <a:ext uri="{FF2B5EF4-FFF2-40B4-BE49-F238E27FC236}">
                <a16:creationId xmlns:a16="http://schemas.microsoft.com/office/drawing/2014/main" id="{65309D85-BD83-4D4E-4ABF-C58E3496B01E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1412876"/>
            <a:ext cx="8497888" cy="4392613"/>
            <a:chOff x="158" y="890"/>
            <a:chExt cx="5353" cy="2767"/>
          </a:xfrm>
        </p:grpSpPr>
        <p:pic>
          <p:nvPicPr>
            <p:cNvPr id="182297" name="Picture 25">
              <a:extLst>
                <a:ext uri="{FF2B5EF4-FFF2-40B4-BE49-F238E27FC236}">
                  <a16:creationId xmlns:a16="http://schemas.microsoft.com/office/drawing/2014/main" id="{B05E3213-B64F-172C-7FDD-CF51D30B2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90"/>
              <a:ext cx="5353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2301" name="Group 29">
              <a:extLst>
                <a:ext uri="{FF2B5EF4-FFF2-40B4-BE49-F238E27FC236}">
                  <a16:creationId xmlns:a16="http://schemas.microsoft.com/office/drawing/2014/main" id="{84512678-67C9-5451-9502-465A4F717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5" y="2433"/>
              <a:ext cx="816" cy="1076"/>
              <a:chOff x="3095" y="2433"/>
              <a:chExt cx="816" cy="1076"/>
            </a:xfrm>
          </p:grpSpPr>
          <p:sp>
            <p:nvSpPr>
              <p:cNvPr id="182299" name="Oval 27">
                <a:extLst>
                  <a:ext uri="{FF2B5EF4-FFF2-40B4-BE49-F238E27FC236}">
                    <a16:creationId xmlns:a16="http://schemas.microsoft.com/office/drawing/2014/main" id="{F19A7796-087A-697E-F6BF-96FCAF282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" y="2433"/>
                <a:ext cx="272" cy="362"/>
              </a:xfrm>
              <a:prstGeom prst="ellipse">
                <a:avLst/>
              </a:prstGeom>
              <a:noFill/>
              <a:ln w="571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2300" name="Rectangle 28">
                <a:extLst>
                  <a:ext uri="{FF2B5EF4-FFF2-40B4-BE49-F238E27FC236}">
                    <a16:creationId xmlns:a16="http://schemas.microsoft.com/office/drawing/2014/main" id="{460CA6ED-F010-A0F4-1CBA-8A79A52A3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5" y="3227"/>
                <a:ext cx="816" cy="282"/>
              </a:xfrm>
              <a:prstGeom prst="rect">
                <a:avLst/>
              </a:prstGeom>
              <a:noFill/>
              <a:ln w="381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434D14FB-977C-0D74-1EA6-5D70CF3C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C5E7-4C9A-4A29-9EEE-1A79B30A15DD}" type="slidenum">
              <a:rPr lang="pt-BR" altLang="pt-BR"/>
              <a:pPr/>
              <a:t>48</a:t>
            </a:fld>
            <a:endParaRPr lang="pt-BR" altLang="pt-BR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C3587D57-AA7F-566C-1E6D-013C62471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70" y="616097"/>
            <a:ext cx="11421088" cy="5207699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300" dirty="0">
                <a:latin typeface="Goudy Stout" panose="0202090407030B020401" pitchFamily="18" charset="0"/>
              </a:rPr>
              <a:t>INIBIÇÃO NÃO-COMPETITIVA</a:t>
            </a:r>
          </a:p>
        </p:txBody>
      </p:sp>
      <p:sp>
        <p:nvSpPr>
          <p:cNvPr id="180244" name="Text Box 20">
            <a:extLst>
              <a:ext uri="{FF2B5EF4-FFF2-40B4-BE49-F238E27FC236}">
                <a16:creationId xmlns:a16="http://schemas.microsoft.com/office/drawing/2014/main" id="{D90DB862-9EE8-66DE-CD5F-1DD1728D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1" y="1344614"/>
            <a:ext cx="8753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Inibidor não-competitivo se liga reversivelmente, aleatória e independentemente em um sítio que lhe é próprio. </a:t>
            </a:r>
          </a:p>
        </p:txBody>
      </p:sp>
      <p:pic>
        <p:nvPicPr>
          <p:cNvPr id="180245" name="Picture 21">
            <a:extLst>
              <a:ext uri="{FF2B5EF4-FFF2-40B4-BE49-F238E27FC236}">
                <a16:creationId xmlns:a16="http://schemas.microsoft.com/office/drawing/2014/main" id="{612FB147-8FE9-8D0E-D5EB-FB03F656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636838"/>
            <a:ext cx="5003800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46" name="Oval 22">
            <a:extLst>
              <a:ext uri="{FF2B5EF4-FFF2-40B4-BE49-F238E27FC236}">
                <a16:creationId xmlns:a16="http://schemas.microsoft.com/office/drawing/2014/main" id="{C658F3BB-7119-5A55-91D0-76FBAC33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4573470"/>
            <a:ext cx="573088" cy="519351"/>
          </a:xfrm>
          <a:prstGeom prst="ellips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0251" name="AutoShape 27">
            <a:extLst>
              <a:ext uri="{FF2B5EF4-FFF2-40B4-BE49-F238E27FC236}">
                <a16:creationId xmlns:a16="http://schemas.microsoft.com/office/drawing/2014/main" id="{AE9E0F48-2144-6FE2-E89D-9D429F21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3775075"/>
            <a:ext cx="173038" cy="273050"/>
          </a:xfrm>
          <a:prstGeom prst="upArrow">
            <a:avLst>
              <a:gd name="adj1" fmla="val 50000"/>
              <a:gd name="adj2" fmla="val 39449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80264" name="Group 40">
            <a:extLst>
              <a:ext uri="{FF2B5EF4-FFF2-40B4-BE49-F238E27FC236}">
                <a16:creationId xmlns:a16="http://schemas.microsoft.com/office/drawing/2014/main" id="{EC6B0BDD-7222-32C9-85B2-08C8C52F6160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359026"/>
            <a:ext cx="4067175" cy="3292476"/>
            <a:chOff x="0" y="1486"/>
            <a:chExt cx="2562" cy="2074"/>
          </a:xfrm>
        </p:grpSpPr>
        <p:sp>
          <p:nvSpPr>
            <p:cNvPr id="180248" name="Rectangle 24">
              <a:extLst>
                <a:ext uri="{FF2B5EF4-FFF2-40B4-BE49-F238E27FC236}">
                  <a16:creationId xmlns:a16="http://schemas.microsoft.com/office/drawing/2014/main" id="{F9CAC8E4-C2F0-09E7-F2A6-F55D57AB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86"/>
              <a:ext cx="2562" cy="2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pt-BR" altLang="pt-BR" sz="2000" dirty="0"/>
            </a:p>
            <a:p>
              <a:r>
                <a:rPr lang="pt-BR" altLang="pt-BR" sz="2400" b="1" dirty="0">
                  <a:solidFill>
                    <a:srgbClr val="9900CC"/>
                  </a:solidFill>
                </a:rPr>
                <a:t>I</a:t>
              </a:r>
              <a:r>
                <a:rPr lang="pt-BR" altLang="pt-BR" sz="2000" dirty="0"/>
                <a:t> não tem semelhança estrutural com o </a:t>
              </a:r>
              <a:r>
                <a:rPr lang="pt-BR" altLang="pt-BR" sz="2400" b="1" dirty="0">
                  <a:solidFill>
                    <a:srgbClr val="3366FF"/>
                  </a:solidFill>
                </a:rPr>
                <a:t>S</a:t>
              </a:r>
            </a:p>
            <a:p>
              <a:r>
                <a:rPr lang="pt-BR" altLang="pt-BR" sz="2000" dirty="0"/>
                <a:t> </a:t>
              </a:r>
            </a:p>
            <a:p>
              <a:r>
                <a:rPr lang="pt-BR" altLang="pt-BR" sz="2000" dirty="0"/>
                <a:t>         [substrato] não diminui a inibição</a:t>
              </a:r>
            </a:p>
            <a:p>
              <a:endParaRPr lang="pt-BR" altLang="pt-BR" sz="2000" dirty="0"/>
            </a:p>
            <a:p>
              <a:r>
                <a:rPr lang="pt-BR" altLang="pt-BR" sz="2000" dirty="0">
                  <a:solidFill>
                    <a:srgbClr val="CC0000"/>
                  </a:solidFill>
                </a:rPr>
                <a:t>Km</a:t>
              </a:r>
              <a:r>
                <a:rPr lang="pt-BR" altLang="pt-BR" sz="2000" dirty="0"/>
                <a:t> da enzima </a:t>
              </a:r>
              <a:r>
                <a:rPr lang="pt-BR" altLang="pt-BR" sz="2000" dirty="0">
                  <a:solidFill>
                    <a:srgbClr val="CC0000"/>
                  </a:solidFill>
                </a:rPr>
                <a:t>NÃO se altera</a:t>
              </a:r>
            </a:p>
            <a:p>
              <a:endParaRPr lang="pt-BR" altLang="pt-BR" sz="2000" dirty="0"/>
            </a:p>
            <a:p>
              <a:r>
                <a:rPr lang="pt-BR" altLang="pt-BR" sz="2000" dirty="0"/>
                <a:t>   </a:t>
              </a:r>
              <a:r>
                <a:rPr lang="pt-BR" altLang="pt-BR" sz="2000" dirty="0" err="1">
                  <a:solidFill>
                    <a:srgbClr val="CC0000"/>
                  </a:solidFill>
                </a:rPr>
                <a:t>V</a:t>
              </a:r>
              <a:r>
                <a:rPr lang="pt-BR" altLang="pt-BR" sz="1400" dirty="0" err="1">
                  <a:solidFill>
                    <a:schemeClr val="accent2"/>
                  </a:solidFill>
                </a:rPr>
                <a:t>max</a:t>
              </a:r>
              <a:r>
                <a:rPr lang="pt-BR" altLang="pt-BR" sz="2000" dirty="0"/>
                <a:t>  na presença do inibidor</a:t>
              </a:r>
            </a:p>
          </p:txBody>
        </p:sp>
        <p:sp>
          <p:nvSpPr>
            <p:cNvPr id="180250" name="AutoShape 26">
              <a:extLst>
                <a:ext uri="{FF2B5EF4-FFF2-40B4-BE49-F238E27FC236}">
                  <a16:creationId xmlns:a16="http://schemas.microsoft.com/office/drawing/2014/main" id="{0C84B242-10A7-6526-FB80-FDA673D11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220"/>
              <a:ext cx="82" cy="171"/>
            </a:xfrm>
            <a:prstGeom prst="downArrow">
              <a:avLst>
                <a:gd name="adj1" fmla="val 50000"/>
                <a:gd name="adj2" fmla="val 521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0252" name="AutoShape 28">
              <a:extLst>
                <a:ext uri="{FF2B5EF4-FFF2-40B4-BE49-F238E27FC236}">
                  <a16:creationId xmlns:a16="http://schemas.microsoft.com/office/drawing/2014/main" id="{251C8F7D-5490-22B6-0664-EA1A97F2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3320"/>
              <a:ext cx="110" cy="196"/>
            </a:xfrm>
            <a:prstGeom prst="downArrow">
              <a:avLst>
                <a:gd name="adj1" fmla="val 50000"/>
                <a:gd name="adj2" fmla="val 44545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0257" name="AutoShape 33">
              <a:extLst>
                <a:ext uri="{FF2B5EF4-FFF2-40B4-BE49-F238E27FC236}">
                  <a16:creationId xmlns:a16="http://schemas.microsoft.com/office/drawing/2014/main" id="{D7FA39E4-2E8D-A76D-D545-B97D3B165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134"/>
              <a:ext cx="82" cy="196"/>
            </a:xfrm>
            <a:prstGeom prst="downArrow">
              <a:avLst>
                <a:gd name="adj1" fmla="val 50000"/>
                <a:gd name="adj2" fmla="val 5975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0263" name="AutoShape 39">
              <a:extLst>
                <a:ext uri="{FF2B5EF4-FFF2-40B4-BE49-F238E27FC236}">
                  <a16:creationId xmlns:a16="http://schemas.microsoft.com/office/drawing/2014/main" id="{36C710EF-E7D9-5485-BDB9-8C713402F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50"/>
              <a:ext cx="82" cy="171"/>
            </a:xfrm>
            <a:prstGeom prst="downArrow">
              <a:avLst>
                <a:gd name="adj1" fmla="val 50000"/>
                <a:gd name="adj2" fmla="val 521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F2FEE0FA-DBB6-80B0-7A50-CFE740A1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B4F3-0704-4E9F-A6D5-90D544DAB184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7121401-C4B9-3B43-2AA9-49CDC56EC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300">
                <a:latin typeface="Goudy Stout" panose="0202090407030B020401" pitchFamily="18" charset="0"/>
              </a:rPr>
              <a:t>INIBIÇÃO NÃO-COMPETITIVA</a:t>
            </a:r>
          </a:p>
        </p:txBody>
      </p:sp>
      <p:pic>
        <p:nvPicPr>
          <p:cNvPr id="183301" name="Picture 5">
            <a:extLst>
              <a:ext uri="{FF2B5EF4-FFF2-40B4-BE49-F238E27FC236}">
                <a16:creationId xmlns:a16="http://schemas.microsoft.com/office/drawing/2014/main" id="{B2785B03-976F-5102-FBDB-5A73B624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85900"/>
            <a:ext cx="88201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3" name="Text Box 7">
            <a:extLst>
              <a:ext uri="{FF2B5EF4-FFF2-40B4-BE49-F238E27FC236}">
                <a16:creationId xmlns:a16="http://schemas.microsoft.com/office/drawing/2014/main" id="{AD922A07-C00B-AD19-FC03-2AD7D2A1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534026"/>
            <a:ext cx="5689600" cy="8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1500"/>
              <a:t>1- sem inibidor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r>
              <a:rPr lang="pt-BR" altLang="pt-BR" sz="1500"/>
              <a:t>2- com inibidor na concentração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  <a:r>
              <a:rPr lang="pt-BR" altLang="pt-BR"/>
              <a:t> 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pt-BR" altLang="pt-BR" sz="1500"/>
              <a:t>3- com inibidor na concentração [I</a:t>
            </a:r>
            <a:r>
              <a:rPr lang="pt-BR" altLang="pt-BR" sz="1000"/>
              <a:t>2</a:t>
            </a:r>
            <a:r>
              <a:rPr lang="pt-BR" altLang="pt-BR" sz="1500"/>
              <a:t>] &gt;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</a:p>
        </p:txBody>
      </p:sp>
      <p:sp>
        <p:nvSpPr>
          <p:cNvPr id="183304" name="Oval 8">
            <a:extLst>
              <a:ext uri="{FF2B5EF4-FFF2-40B4-BE49-F238E27FC236}">
                <a16:creationId xmlns:a16="http://schemas.microsoft.com/office/drawing/2014/main" id="{74E9FE9F-27C6-4233-62C9-B16B38FD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868863"/>
            <a:ext cx="431800" cy="360362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3305" name="Rectangle 9">
            <a:extLst>
              <a:ext uri="{FF2B5EF4-FFF2-40B4-BE49-F238E27FC236}">
                <a16:creationId xmlns:a16="http://schemas.microsoft.com/office/drawing/2014/main" id="{1AD2A5E5-F081-07D6-CA91-5E694B7E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3054350"/>
            <a:ext cx="360362" cy="15113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015AB7D6-99D4-645C-D80E-0722D70B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E0F8-0D7D-4861-9BBB-66BD4F4DAAA4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9BED0BF-02BB-8E99-6E2E-84A3A152E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604250" cy="1155700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SÍTIO ATIVO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C86AD57-AAFE-7686-E385-35F3A95A7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EAE20568-F3AE-E501-8346-456A6C45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4398" name="Text Box 14">
            <a:extLst>
              <a:ext uri="{FF2B5EF4-FFF2-40B4-BE49-F238E27FC236}">
                <a16:creationId xmlns:a16="http://schemas.microsoft.com/office/drawing/2014/main" id="{23E355D6-D029-FA15-FF7F-DFB245F2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12876"/>
            <a:ext cx="8496300" cy="224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Região   da   molécula   enzimática   que  participa da  reação com o substrato.</a:t>
            </a:r>
          </a:p>
          <a:p>
            <a:pPr lvl="1"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/>
              <a:t>Pode possuir componentes não protéicos:</a:t>
            </a:r>
            <a:r>
              <a:rPr lang="pt-BR" altLang="pt-BR" sz="2200">
                <a:solidFill>
                  <a:srgbClr val="990033"/>
                </a:solidFill>
              </a:rPr>
              <a:t>cofatores.</a:t>
            </a:r>
          </a:p>
          <a:p>
            <a:pPr lvl="1"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200"/>
              <a:t>Possui aminoácidos </a:t>
            </a:r>
            <a:r>
              <a:rPr lang="pt-BR" altLang="pt-BR" sz="2200">
                <a:solidFill>
                  <a:srgbClr val="3333FF"/>
                </a:solidFill>
              </a:rPr>
              <a:t>auxiliares</a:t>
            </a:r>
            <a:r>
              <a:rPr lang="pt-BR" altLang="pt-BR" sz="2200"/>
              <a:t> e </a:t>
            </a:r>
            <a:r>
              <a:rPr lang="pt-BR" altLang="pt-BR" sz="2200">
                <a:solidFill>
                  <a:srgbClr val="3333FF"/>
                </a:solidFill>
              </a:rPr>
              <a:t>de contato.</a:t>
            </a:r>
            <a:endParaRPr lang="pt-BR" altLang="pt-BR" sz="220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200"/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pt-BR" altLang="pt-BR" sz="2400" b="1"/>
          </a:p>
        </p:txBody>
      </p:sp>
      <p:grpSp>
        <p:nvGrpSpPr>
          <p:cNvPr id="144426" name="Group 42">
            <a:extLst>
              <a:ext uri="{FF2B5EF4-FFF2-40B4-BE49-F238E27FC236}">
                <a16:creationId xmlns:a16="http://schemas.microsoft.com/office/drawing/2014/main" id="{D73B72B5-76ED-1821-F7CB-8AF6AF31BE4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141663"/>
            <a:ext cx="9144000" cy="3716338"/>
            <a:chOff x="0" y="1979"/>
            <a:chExt cx="5760" cy="2341"/>
          </a:xfrm>
        </p:grpSpPr>
        <p:sp>
          <p:nvSpPr>
            <p:cNvPr id="144416" name="Line 32">
              <a:extLst>
                <a:ext uri="{FF2B5EF4-FFF2-40B4-BE49-F238E27FC236}">
                  <a16:creationId xmlns:a16="http://schemas.microsoft.com/office/drawing/2014/main" id="{E70BAFCE-C0D5-77EE-19D1-EA9D2189E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523"/>
              <a:ext cx="240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4425" name="Group 41">
              <a:extLst>
                <a:ext uri="{FF2B5EF4-FFF2-40B4-BE49-F238E27FC236}">
                  <a16:creationId xmlns:a16="http://schemas.microsoft.com/office/drawing/2014/main" id="{096FD624-926A-9D6B-5C1B-1CABF52B6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44"/>
              <a:ext cx="4281" cy="2276"/>
              <a:chOff x="0" y="2044"/>
              <a:chExt cx="4281" cy="2276"/>
            </a:xfrm>
          </p:grpSpPr>
          <p:sp>
            <p:nvSpPr>
              <p:cNvPr id="144411" name="Line 27">
                <a:extLst>
                  <a:ext uri="{FF2B5EF4-FFF2-40B4-BE49-F238E27FC236}">
                    <a16:creationId xmlns:a16="http://schemas.microsoft.com/office/drawing/2014/main" id="{EE5683FB-EAD1-FCBF-C9A6-B6C2CE278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9" y="3113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412" name="Text Box 28">
                <a:extLst>
                  <a:ext uri="{FF2B5EF4-FFF2-40B4-BE49-F238E27FC236}">
                    <a16:creationId xmlns:a16="http://schemas.microsoft.com/office/drawing/2014/main" id="{DD3B3B64-4258-5332-119A-6CFD07CD14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0" y="3446"/>
                <a:ext cx="129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altLang="pt-BR" sz="2400">
                    <a:solidFill>
                      <a:srgbClr val="FF0000"/>
                    </a:solidFill>
                  </a:rPr>
                  <a:t>HOLOENZIMA</a:t>
                </a: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407" name="Oval 23">
                <a:extLst>
                  <a:ext uri="{FF2B5EF4-FFF2-40B4-BE49-F238E27FC236}">
                    <a16:creationId xmlns:a16="http://schemas.microsoft.com/office/drawing/2014/main" id="{D5EF3E01-AC28-C021-B623-892C15B01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44"/>
                <a:ext cx="3168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pt-BR" altLang="pt-BR" sz="2400"/>
                  <a:t>Porção protéica</a:t>
                </a:r>
              </a:p>
              <a:p>
                <a:r>
                  <a:rPr lang="pt-BR" altLang="pt-BR" sz="2400"/>
                  <a:t>APOENZIMA</a:t>
                </a:r>
              </a:p>
            </p:txBody>
          </p:sp>
          <p:sp>
            <p:nvSpPr>
              <p:cNvPr id="144410" name="AutoShape 26">
                <a:extLst>
                  <a:ext uri="{FF2B5EF4-FFF2-40B4-BE49-F238E27FC236}">
                    <a16:creationId xmlns:a16="http://schemas.microsoft.com/office/drawing/2014/main" id="{8CAC0A3B-CAC7-7857-806E-4F49535295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6200000">
                <a:off x="2145" y="953"/>
                <a:ext cx="144" cy="4128"/>
              </a:xfrm>
              <a:prstGeom prst="rightBracket">
                <a:avLst>
                  <a:gd name="adj" fmla="val 238889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4417" name="Group 33">
                <a:extLst>
                  <a:ext uri="{FF2B5EF4-FFF2-40B4-BE49-F238E27FC236}">
                    <a16:creationId xmlns:a16="http://schemas.microsoft.com/office/drawing/2014/main" id="{964161F1-B3EE-FDFB-9A5B-AAB7EA5AD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8" y="2746"/>
                <a:ext cx="1223" cy="1574"/>
                <a:chOff x="3525" y="3072"/>
                <a:chExt cx="1223" cy="1574"/>
              </a:xfrm>
            </p:grpSpPr>
            <p:sp>
              <p:nvSpPr>
                <p:cNvPr id="144418" name="Line 34">
                  <a:extLst>
                    <a:ext uri="{FF2B5EF4-FFF2-40B4-BE49-F238E27FC236}">
                      <a16:creationId xmlns:a16="http://schemas.microsoft.com/office/drawing/2014/main" id="{DB784083-BF28-125E-1E89-11E8D97880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19" name="Text Box 35">
                  <a:extLst>
                    <a:ext uri="{FF2B5EF4-FFF2-40B4-BE49-F238E27FC236}">
                      <a16:creationId xmlns:a16="http://schemas.microsoft.com/office/drawing/2014/main" id="{33C1576A-5FDB-8C93-E21B-B10AC2543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4123"/>
                  <a:ext cx="1223" cy="52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400">
                      <a:solidFill>
                        <a:srgbClr val="0099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Grupamento </a:t>
                  </a:r>
                </a:p>
                <a:p>
                  <a:r>
                    <a:rPr lang="pt-BR" altLang="pt-BR" sz="2400">
                      <a:solidFill>
                        <a:srgbClr val="0099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prostético</a:t>
                  </a:r>
                  <a:endParaRPr lang="pt-BR" altLang="pt-BR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44415" name="Text Box 31">
              <a:extLst>
                <a:ext uri="{FF2B5EF4-FFF2-40B4-BE49-F238E27FC236}">
                  <a16:creationId xmlns:a16="http://schemas.microsoft.com/office/drawing/2014/main" id="{AA5256B2-F8B3-78BF-534A-7CBE4B404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979"/>
              <a:ext cx="229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pt-BR" altLang="pt-BR" b="1">
                  <a:solidFill>
                    <a:srgbClr val="008000"/>
                  </a:solidFill>
                </a:rPr>
                <a:t>Ativador:</a:t>
              </a:r>
              <a:r>
                <a:rPr lang="pt-BR" altLang="pt-BR"/>
                <a:t>Íons inorgânicos que condicionam a ação catalítica das enzimas. Fe²</a:t>
              </a:r>
              <a:r>
                <a:rPr lang="pt-BR" altLang="pt-BR" baseline="30000"/>
                <a:t>+</a:t>
              </a:r>
            </a:p>
          </p:txBody>
        </p:sp>
        <p:sp>
          <p:nvSpPr>
            <p:cNvPr id="144408" name="Oval 24">
              <a:extLst>
                <a:ext uri="{FF2B5EF4-FFF2-40B4-BE49-F238E27FC236}">
                  <a16:creationId xmlns:a16="http://schemas.microsoft.com/office/drawing/2014/main" id="{813411BD-CF10-464B-F675-90FFE57AC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229"/>
              <a:ext cx="720" cy="480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Cofator</a:t>
              </a:r>
            </a:p>
          </p:txBody>
        </p:sp>
        <p:sp>
          <p:nvSpPr>
            <p:cNvPr id="144414" name="Line 30">
              <a:extLst>
                <a:ext uri="{FF2B5EF4-FFF2-40B4-BE49-F238E27FC236}">
                  <a16:creationId xmlns:a16="http://schemas.microsoft.com/office/drawing/2014/main" id="{63A43B9E-EE38-7448-B6BA-C7EA389B8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2251"/>
              <a:ext cx="240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4440" name="Group 56">
            <a:extLst>
              <a:ext uri="{FF2B5EF4-FFF2-40B4-BE49-F238E27FC236}">
                <a16:creationId xmlns:a16="http://schemas.microsoft.com/office/drawing/2014/main" id="{DF65048C-F2D3-59C6-B304-9658F3C4296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141663"/>
            <a:ext cx="9144000" cy="3716338"/>
            <a:chOff x="0" y="1979"/>
            <a:chExt cx="5760" cy="2341"/>
          </a:xfrm>
        </p:grpSpPr>
        <p:sp>
          <p:nvSpPr>
            <p:cNvPr id="144420" name="Text Box 36">
              <a:extLst>
                <a:ext uri="{FF2B5EF4-FFF2-40B4-BE49-F238E27FC236}">
                  <a16:creationId xmlns:a16="http://schemas.microsoft.com/office/drawing/2014/main" id="{A6026602-6E87-F7E4-1B9D-6F85E37BF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568"/>
              <a:ext cx="2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pt-BR" altLang="pt-BR" b="1">
                  <a:solidFill>
                    <a:srgbClr val="008000"/>
                  </a:solidFill>
                </a:rPr>
                <a:t>Coenzima:</a:t>
              </a:r>
              <a:r>
                <a:rPr lang="pt-BR" altLang="pt-BR"/>
                <a:t> molécula orgânica complexa.NAD+</a:t>
              </a:r>
              <a:endParaRPr lang="pt-BR" altLang="pt-BR">
                <a:latin typeface="Times New Roman" panose="02020603050405020304" pitchFamily="18" charset="0"/>
              </a:endParaRPr>
            </a:p>
          </p:txBody>
        </p:sp>
        <p:grpSp>
          <p:nvGrpSpPr>
            <p:cNvPr id="144427" name="Group 43">
              <a:extLst>
                <a:ext uri="{FF2B5EF4-FFF2-40B4-BE49-F238E27FC236}">
                  <a16:creationId xmlns:a16="http://schemas.microsoft.com/office/drawing/2014/main" id="{050D638B-CAC1-A8DD-31F5-2ED89D600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79"/>
              <a:ext cx="5760" cy="2341"/>
              <a:chOff x="0" y="1979"/>
              <a:chExt cx="5760" cy="2341"/>
            </a:xfrm>
          </p:grpSpPr>
          <p:sp>
            <p:nvSpPr>
              <p:cNvPr id="144428" name="Line 44">
                <a:extLst>
                  <a:ext uri="{FF2B5EF4-FFF2-40B4-BE49-F238E27FC236}">
                    <a16:creationId xmlns:a16="http://schemas.microsoft.com/office/drawing/2014/main" id="{285DDFE9-7186-A556-8E33-741B23D8D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523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4429" name="Group 45">
                <a:extLst>
                  <a:ext uri="{FF2B5EF4-FFF2-40B4-BE49-F238E27FC236}">
                    <a16:creationId xmlns:a16="http://schemas.microsoft.com/office/drawing/2014/main" id="{2A7D9242-2912-B9C1-B167-7E9A1F84D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44"/>
                <a:ext cx="4281" cy="2276"/>
                <a:chOff x="0" y="2044"/>
                <a:chExt cx="4281" cy="2276"/>
              </a:xfrm>
            </p:grpSpPr>
            <p:sp>
              <p:nvSpPr>
                <p:cNvPr id="144430" name="Line 46">
                  <a:extLst>
                    <a:ext uri="{FF2B5EF4-FFF2-40B4-BE49-F238E27FC236}">
                      <a16:creationId xmlns:a16="http://schemas.microsoft.com/office/drawing/2014/main" id="{93EA1389-7DF7-C12D-690C-42A7EFD71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9" y="3113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431" name="Text Box 47">
                  <a:extLst>
                    <a:ext uri="{FF2B5EF4-FFF2-40B4-BE49-F238E27FC236}">
                      <a16:creationId xmlns:a16="http://schemas.microsoft.com/office/drawing/2014/main" id="{A44E79A5-F2CF-56C1-38EB-F977C456C6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50" y="3446"/>
                  <a:ext cx="129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altLang="pt-BR" sz="2400">
                      <a:solidFill>
                        <a:srgbClr val="FF0000"/>
                      </a:solidFill>
                    </a:rPr>
                    <a:t>HOLOENZIMA</a:t>
                  </a:r>
                  <a:endParaRPr lang="pt-BR" altLang="pt-B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432" name="Oval 48">
                  <a:extLst>
                    <a:ext uri="{FF2B5EF4-FFF2-40B4-BE49-F238E27FC236}">
                      <a16:creationId xmlns:a16="http://schemas.microsoft.com/office/drawing/2014/main" id="{CCA9CA9C-03E2-DC13-836B-8DEE4693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44"/>
                  <a:ext cx="3168" cy="86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E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pt-BR" altLang="pt-BR" sz="2400"/>
                    <a:t>Porção protéica</a:t>
                  </a:r>
                </a:p>
                <a:p>
                  <a:r>
                    <a:rPr lang="pt-BR" altLang="pt-BR" sz="2400"/>
                    <a:t>APOENZIMA</a:t>
                  </a:r>
                </a:p>
              </p:txBody>
            </p:sp>
            <p:sp>
              <p:nvSpPr>
                <p:cNvPr id="144433" name="AutoShape 49">
                  <a:extLst>
                    <a:ext uri="{FF2B5EF4-FFF2-40B4-BE49-F238E27FC236}">
                      <a16:creationId xmlns:a16="http://schemas.microsoft.com/office/drawing/2014/main" id="{946B00C9-F61F-468C-C0CF-F33B96131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6200000">
                  <a:off x="2145" y="953"/>
                  <a:ext cx="144" cy="4128"/>
                </a:xfrm>
                <a:prstGeom prst="rightBracket">
                  <a:avLst>
                    <a:gd name="adj" fmla="val 238889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44434" name="Group 50">
                  <a:extLst>
                    <a:ext uri="{FF2B5EF4-FFF2-40B4-BE49-F238E27FC236}">
                      <a16:creationId xmlns:a16="http://schemas.microsoft.com/office/drawing/2014/main" id="{2F044878-C2A4-4201-955E-A984A7AE31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8" y="2746"/>
                  <a:ext cx="1223" cy="1574"/>
                  <a:chOff x="3525" y="3072"/>
                  <a:chExt cx="1223" cy="1574"/>
                </a:xfrm>
              </p:grpSpPr>
              <p:sp>
                <p:nvSpPr>
                  <p:cNvPr id="144435" name="Line 51">
                    <a:extLst>
                      <a:ext uri="{FF2B5EF4-FFF2-40B4-BE49-F238E27FC236}">
                        <a16:creationId xmlns:a16="http://schemas.microsoft.com/office/drawing/2014/main" id="{5736E214-3F3F-E6A2-3E67-A3D6EEAF36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072"/>
                    <a:ext cx="0" cy="10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44436" name="Text Box 52">
                    <a:extLst>
                      <a:ext uri="{FF2B5EF4-FFF2-40B4-BE49-F238E27FC236}">
                        <a16:creationId xmlns:a16="http://schemas.microsoft.com/office/drawing/2014/main" id="{AD78B8F3-02D9-0FC9-27F0-4BBF8E0922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4123"/>
                    <a:ext cx="1223" cy="52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altLang="pt-BR" sz="2400">
                        <a:solidFill>
                          <a:srgbClr val="0099FF"/>
                        </a:solidFill>
                      </a:rPr>
                      <a:t>Grupamento </a:t>
                    </a:r>
                  </a:p>
                  <a:p>
                    <a:r>
                      <a:rPr lang="pt-BR" altLang="pt-BR" sz="2400">
                        <a:solidFill>
                          <a:srgbClr val="0099FF"/>
                        </a:solidFill>
                      </a:rPr>
                      <a:t>prostético</a:t>
                    </a:r>
                    <a:endParaRPr lang="pt-BR" altLang="pt-BR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44437" name="Text Box 53">
                <a:extLst>
                  <a:ext uri="{FF2B5EF4-FFF2-40B4-BE49-F238E27FC236}">
                    <a16:creationId xmlns:a16="http://schemas.microsoft.com/office/drawing/2014/main" id="{E6659D6E-5E1B-FFD4-F7E9-8987D2E63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1979"/>
                <a:ext cx="2290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pt-BR" altLang="pt-BR" b="1">
                    <a:solidFill>
                      <a:srgbClr val="008000"/>
                    </a:solidFill>
                  </a:rPr>
                  <a:t>Ativador:</a:t>
                </a:r>
                <a:r>
                  <a:rPr lang="pt-BR" altLang="pt-BR"/>
                  <a:t>Íons inorgânicos que condicionam a ação catalítica das enzimas. Fe²</a:t>
                </a:r>
                <a:r>
                  <a:rPr lang="pt-BR" altLang="pt-BR" baseline="30000"/>
                  <a:t>+</a:t>
                </a:r>
              </a:p>
            </p:txBody>
          </p:sp>
          <p:sp>
            <p:nvSpPr>
              <p:cNvPr id="144438" name="Oval 54">
                <a:extLst>
                  <a:ext uri="{FF2B5EF4-FFF2-40B4-BE49-F238E27FC236}">
                    <a16:creationId xmlns:a16="http://schemas.microsoft.com/office/drawing/2014/main" id="{C67FD219-E97F-7E34-67B8-3961A851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229"/>
                <a:ext cx="720" cy="480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pt-BR" altLang="pt-BR" sz="2400"/>
                  <a:t>Cofator</a:t>
                </a:r>
              </a:p>
            </p:txBody>
          </p:sp>
          <p:sp>
            <p:nvSpPr>
              <p:cNvPr id="144439" name="Line 55">
                <a:extLst>
                  <a:ext uri="{FF2B5EF4-FFF2-40B4-BE49-F238E27FC236}">
                    <a16:creationId xmlns:a16="http://schemas.microsoft.com/office/drawing/2014/main" id="{EB224882-4191-48B6-3BC2-D80714C4D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2251"/>
                <a:ext cx="240" cy="14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F904874F-4890-683E-FDFE-0E0BA1C4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8E1-9F9F-403E-B461-5A30F929A501}" type="slidenum">
              <a:rPr lang="pt-BR" altLang="pt-BR"/>
              <a:pPr/>
              <a:t>50</a:t>
            </a:fld>
            <a:endParaRPr lang="pt-BR" altLang="pt-BR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2E6D8C60-0A7A-900E-0AFB-02B95F6DA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76" y="177450"/>
            <a:ext cx="6424849" cy="5207699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</a:t>
            </a:r>
            <a:br>
              <a:rPr lang="pt-BR" altLang="pt-BR" sz="2800">
                <a:latin typeface="Goudy Stout" panose="0202090407030B020401" pitchFamily="18" charset="0"/>
              </a:rPr>
            </a:br>
            <a:r>
              <a:rPr lang="pt-BR" altLang="pt-BR" sz="2500">
                <a:latin typeface="Goudy Stout" panose="0202090407030B020401" pitchFamily="18" charset="0"/>
              </a:rPr>
              <a:t>INIBIÇÃO INCOMPETITIVA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83A64ADA-F68F-83C9-1428-CAE82D29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1" y="1344614"/>
            <a:ext cx="8753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Inibidor </a:t>
            </a:r>
            <a:r>
              <a:rPr lang="pt-BR" altLang="pt-BR" sz="2400" dirty="0" err="1"/>
              <a:t>incompetitivo</a:t>
            </a:r>
            <a:r>
              <a:rPr lang="pt-BR" altLang="pt-BR" sz="2400" dirty="0"/>
              <a:t> se liga reversivelmente, em um sítio próprio, ao complexo ES. 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818A8E23-8AA2-5CE6-0A37-A38B1634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92376"/>
            <a:ext cx="43561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pt-BR" altLang="pt-BR" sz="2000" dirty="0"/>
          </a:p>
          <a:p>
            <a:r>
              <a:rPr lang="pt-BR" altLang="pt-BR" sz="2400" b="1" dirty="0">
                <a:solidFill>
                  <a:srgbClr val="9900CC"/>
                </a:solidFill>
              </a:rPr>
              <a:t>I</a:t>
            </a:r>
            <a:r>
              <a:rPr lang="pt-BR" altLang="pt-BR" sz="2000" dirty="0"/>
              <a:t> não tem semelhança estrutural com o </a:t>
            </a:r>
            <a:r>
              <a:rPr lang="pt-BR" altLang="pt-BR" sz="2400" b="1" dirty="0">
                <a:solidFill>
                  <a:srgbClr val="3366FF"/>
                </a:solidFill>
              </a:rPr>
              <a:t>S</a:t>
            </a:r>
          </a:p>
          <a:p>
            <a:r>
              <a:rPr lang="pt-BR" altLang="pt-BR" sz="2000" dirty="0"/>
              <a:t> </a:t>
            </a:r>
          </a:p>
          <a:p>
            <a:r>
              <a:rPr lang="pt-BR" altLang="pt-BR" sz="2400" b="1" dirty="0">
                <a:solidFill>
                  <a:srgbClr val="9900CC"/>
                </a:solidFill>
              </a:rPr>
              <a:t>I</a:t>
            </a:r>
            <a:r>
              <a:rPr lang="pt-BR" altLang="pt-BR" sz="2000" dirty="0"/>
              <a:t> favorece a formação do </a:t>
            </a:r>
            <a:r>
              <a:rPr lang="pt-BR" altLang="pt-BR" sz="2400" b="1" dirty="0">
                <a:solidFill>
                  <a:srgbClr val="FF9900"/>
                </a:solidFill>
              </a:rPr>
              <a:t>ES</a:t>
            </a:r>
          </a:p>
          <a:p>
            <a:endParaRPr lang="pt-BR" altLang="pt-BR" sz="2000" dirty="0"/>
          </a:p>
          <a:p>
            <a:endParaRPr lang="pt-BR" altLang="pt-BR" sz="2000" dirty="0"/>
          </a:p>
          <a:p>
            <a:r>
              <a:rPr lang="pt-BR" altLang="pt-BR" sz="2000" dirty="0">
                <a:solidFill>
                  <a:srgbClr val="CC0000"/>
                </a:solidFill>
              </a:rPr>
              <a:t>Km</a:t>
            </a:r>
            <a:r>
              <a:rPr lang="pt-BR" altLang="pt-BR" sz="2000" dirty="0"/>
              <a:t> e </a:t>
            </a:r>
            <a:r>
              <a:rPr lang="pt-BR" altLang="pt-BR" sz="2000" dirty="0" err="1">
                <a:solidFill>
                  <a:srgbClr val="CC0000"/>
                </a:solidFill>
              </a:rPr>
              <a:t>V</a:t>
            </a:r>
            <a:r>
              <a:rPr lang="pt-BR" altLang="pt-BR" sz="2000" dirty="0" err="1">
                <a:solidFill>
                  <a:schemeClr val="accent2"/>
                </a:solidFill>
              </a:rPr>
              <a:t>max</a:t>
            </a:r>
            <a:r>
              <a:rPr lang="pt-BR" altLang="pt-B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000" dirty="0"/>
              <a:t>da enzima</a:t>
            </a:r>
            <a:endParaRPr lang="pt-BR" altLang="pt-BR" sz="2000" dirty="0">
              <a:solidFill>
                <a:srgbClr val="CC0000"/>
              </a:solidFill>
            </a:endParaRPr>
          </a:p>
          <a:p>
            <a:endParaRPr lang="pt-BR" altLang="pt-BR" sz="2000" dirty="0"/>
          </a:p>
        </p:txBody>
      </p:sp>
      <p:sp>
        <p:nvSpPr>
          <p:cNvPr id="184329" name="AutoShape 9">
            <a:extLst>
              <a:ext uri="{FF2B5EF4-FFF2-40B4-BE49-F238E27FC236}">
                <a16:creationId xmlns:a16="http://schemas.microsoft.com/office/drawing/2014/main" id="{2A527087-1D02-3B04-DCA4-96B2F86D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1" y="4308476"/>
            <a:ext cx="130175" cy="271463"/>
          </a:xfrm>
          <a:prstGeom prst="downArrow">
            <a:avLst>
              <a:gd name="adj1" fmla="val 50000"/>
              <a:gd name="adj2" fmla="val 521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33" name="AutoShape 13">
            <a:extLst>
              <a:ext uri="{FF2B5EF4-FFF2-40B4-BE49-F238E27FC236}">
                <a16:creationId xmlns:a16="http://schemas.microsoft.com/office/drawing/2014/main" id="{E20B64CB-951F-AC90-AA8B-1CD58944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4867396"/>
            <a:ext cx="130175" cy="311150"/>
          </a:xfrm>
          <a:prstGeom prst="downArrow">
            <a:avLst>
              <a:gd name="adj1" fmla="val 50000"/>
              <a:gd name="adj2" fmla="val 5975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34" name="AutoShape 14">
            <a:extLst>
              <a:ext uri="{FF2B5EF4-FFF2-40B4-BE49-F238E27FC236}">
                <a16:creationId xmlns:a16="http://schemas.microsoft.com/office/drawing/2014/main" id="{24B2D91D-B580-7052-3306-CCFEB067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4" y="3600451"/>
            <a:ext cx="130175" cy="271463"/>
          </a:xfrm>
          <a:prstGeom prst="downArrow">
            <a:avLst>
              <a:gd name="adj1" fmla="val 50000"/>
              <a:gd name="adj2" fmla="val 521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84335" name="Picture 15">
            <a:extLst>
              <a:ext uri="{FF2B5EF4-FFF2-40B4-BE49-F238E27FC236}">
                <a16:creationId xmlns:a16="http://schemas.microsoft.com/office/drawing/2014/main" id="{B196CE15-B6EF-69ED-5C9E-B52BDE36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01" y="2078624"/>
            <a:ext cx="4572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6" name="Oval 16">
            <a:extLst>
              <a:ext uri="{FF2B5EF4-FFF2-40B4-BE49-F238E27FC236}">
                <a16:creationId xmlns:a16="http://schemas.microsoft.com/office/drawing/2014/main" id="{59357E14-EF99-777E-9AD1-593AF9BAE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4659195"/>
            <a:ext cx="259766" cy="519351"/>
          </a:xfrm>
          <a:prstGeom prst="ellips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53BAB093-FFE0-B930-A026-7DECF870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D92E-1F28-4E5A-99E2-9737BDD969C0}" type="slidenum">
              <a:rPr lang="pt-BR" altLang="pt-BR"/>
              <a:pPr/>
              <a:t>51</a:t>
            </a:fld>
            <a:endParaRPr lang="pt-BR" altLang="pt-BR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E3A96FE4-21EC-BD61-5710-7BDC27FD5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1181" y="150270"/>
            <a:ext cx="9160968" cy="5207699"/>
          </a:xfrm>
        </p:spPr>
        <p:txBody>
          <a:bodyPr/>
          <a:lstStyle/>
          <a:p>
            <a:r>
              <a:rPr lang="pt-BR" altLang="pt-BR" sz="3200" dirty="0">
                <a:latin typeface="Goudy Stout" panose="0202090407030B020401" pitchFamily="18" charset="0"/>
              </a:rPr>
              <a:t>ENZIMAS – </a:t>
            </a:r>
            <a:br>
              <a:rPr lang="pt-BR" altLang="pt-BR" sz="3200" dirty="0">
                <a:latin typeface="Goudy Stout" panose="0202090407030B020401" pitchFamily="18" charset="0"/>
              </a:rPr>
            </a:br>
            <a:r>
              <a:rPr lang="pt-BR" altLang="pt-BR" sz="2500" dirty="0">
                <a:latin typeface="Goudy Stout" panose="0202090407030B020401" pitchFamily="18" charset="0"/>
              </a:rPr>
              <a:t>INIBIÇÃO INCOMPETITIVA</a:t>
            </a:r>
          </a:p>
        </p:txBody>
      </p:sp>
      <p:pic>
        <p:nvPicPr>
          <p:cNvPr id="187396" name="Picture 4">
            <a:extLst>
              <a:ext uri="{FF2B5EF4-FFF2-40B4-BE49-F238E27FC236}">
                <a16:creationId xmlns:a16="http://schemas.microsoft.com/office/drawing/2014/main" id="{C75F10B6-DEAD-949A-670C-7CD17E5F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58913"/>
            <a:ext cx="84248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7" name="Text Box 5">
            <a:extLst>
              <a:ext uri="{FF2B5EF4-FFF2-40B4-BE49-F238E27FC236}">
                <a16:creationId xmlns:a16="http://schemas.microsoft.com/office/drawing/2014/main" id="{2A1290E4-2246-CA35-8F2C-347A7D14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591176"/>
            <a:ext cx="5689600" cy="8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 sz="1500"/>
              <a:t>1- sem inibidor.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r>
              <a:rPr lang="pt-BR" altLang="pt-BR" sz="1500"/>
              <a:t>2- com inibidor na concentração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  <a:r>
              <a:rPr lang="pt-BR" altLang="pt-BR"/>
              <a:t> 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pt-BR" altLang="pt-BR" sz="1500"/>
              <a:t>3- com inibidor na concentração [I</a:t>
            </a:r>
            <a:r>
              <a:rPr lang="pt-BR" altLang="pt-BR" sz="1000"/>
              <a:t>2</a:t>
            </a:r>
            <a:r>
              <a:rPr lang="pt-BR" altLang="pt-BR" sz="1500"/>
              <a:t>] &gt; [I</a:t>
            </a:r>
            <a:r>
              <a:rPr lang="pt-BR" altLang="pt-BR" sz="1000"/>
              <a:t>1</a:t>
            </a:r>
            <a:r>
              <a:rPr lang="pt-BR" altLang="pt-BR" sz="1500"/>
              <a:t>]</a:t>
            </a:r>
          </a:p>
        </p:txBody>
      </p:sp>
      <p:sp>
        <p:nvSpPr>
          <p:cNvPr id="187398" name="Rectangle 6">
            <a:extLst>
              <a:ext uri="{FF2B5EF4-FFF2-40B4-BE49-F238E27FC236}">
                <a16:creationId xmlns:a16="http://schemas.microsoft.com/office/drawing/2014/main" id="{50DA635D-1FEE-417D-C5A6-AE9618C6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5013325"/>
            <a:ext cx="863600" cy="28733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D3123194-3F21-0FCD-2FAF-1D4943AB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4" y="3213101"/>
            <a:ext cx="395287" cy="1439863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CFB81159-BB2D-A6D3-DAED-46C5AFFC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7AA-6069-4E9D-A900-4A75372625A6}" type="slidenum">
              <a:rPr lang="pt-BR" altLang="pt-BR"/>
              <a:pPr/>
              <a:t>52</a:t>
            </a:fld>
            <a:endParaRPr lang="pt-BR" altLang="pt-BR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79E1E054-0F6D-7075-22BD-478E9780A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69" y="754119"/>
            <a:ext cx="11300319" cy="5207699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600" dirty="0">
                <a:latin typeface="Goudy Stout" panose="0202090407030B020401" pitchFamily="18" charset="0"/>
              </a:rPr>
              <a:t>INIBIÇÃO IRREVERSÍVEL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6007A58A-3233-0673-9DB6-F53A3B09C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557339"/>
            <a:ext cx="87947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I se combina com um grupo funcional, na molécula da E, que é essencial para sua atividade.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Podem  promover a destruição do grupo funcional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Forma-se uma ligação </a:t>
            </a:r>
            <a:r>
              <a:rPr lang="pt-BR" altLang="pt-BR" sz="2400" dirty="0">
                <a:solidFill>
                  <a:srgbClr val="CC0000"/>
                </a:solidFill>
              </a:rPr>
              <a:t>COVALENTE</a:t>
            </a:r>
            <a:r>
              <a:rPr lang="pt-BR" altLang="pt-BR" sz="2400" dirty="0"/>
              <a:t> entre o I e a E.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dirty="0"/>
              <a:t> </a:t>
            </a:r>
            <a:r>
              <a:rPr lang="pt-BR" altLang="pt-BR" sz="2400" dirty="0" err="1"/>
              <a:t>V</a:t>
            </a:r>
            <a:r>
              <a:rPr lang="pt-BR" altLang="pt-BR" sz="1600" dirty="0" err="1"/>
              <a:t>max</a:t>
            </a:r>
            <a:r>
              <a:rPr lang="pt-BR" altLang="pt-BR" sz="2400" dirty="0"/>
              <a:t> </a:t>
            </a:r>
            <a:r>
              <a:rPr lang="pt-BR" altLang="pt-BR" sz="2400" dirty="0">
                <a:sym typeface="Symbol" panose="05050102010706020507" pitchFamily="18" charset="2"/>
              </a:rPr>
              <a:t>  parte da E é completamente removida do sistema e K</a:t>
            </a:r>
            <a:r>
              <a:rPr lang="pt-BR" altLang="pt-BR" sz="1600" dirty="0">
                <a:sym typeface="Symbol" panose="05050102010706020507" pitchFamily="18" charset="2"/>
              </a:rPr>
              <a:t>m </a:t>
            </a:r>
            <a:r>
              <a:rPr lang="pt-BR" altLang="pt-BR" sz="2400" dirty="0">
                <a:sym typeface="Symbol" panose="05050102010706020507" pitchFamily="18" charset="2"/>
              </a:rPr>
              <a:t>permanece a mesma.</a:t>
            </a:r>
            <a:endParaRPr lang="pt-BR" altLang="pt-BR" sz="2400" dirty="0">
              <a:solidFill>
                <a:srgbClr val="CC0000"/>
              </a:solidFill>
            </a:endParaRPr>
          </a:p>
        </p:txBody>
      </p:sp>
      <p:grpSp>
        <p:nvGrpSpPr>
          <p:cNvPr id="188462" name="Group 46">
            <a:extLst>
              <a:ext uri="{FF2B5EF4-FFF2-40B4-BE49-F238E27FC236}">
                <a16:creationId xmlns:a16="http://schemas.microsoft.com/office/drawing/2014/main" id="{19E302FE-9E1B-CAD2-B48F-2C85D249D454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4324351"/>
            <a:ext cx="4987925" cy="2136775"/>
            <a:chOff x="122" y="2523"/>
            <a:chExt cx="3142" cy="1346"/>
          </a:xfrm>
        </p:grpSpPr>
        <p:sp>
          <p:nvSpPr>
            <p:cNvPr id="188438" name="Line 22">
              <a:extLst>
                <a:ext uri="{FF2B5EF4-FFF2-40B4-BE49-F238E27FC236}">
                  <a16:creationId xmlns:a16="http://schemas.microsoft.com/office/drawing/2014/main" id="{6C12580C-F1D0-D182-C1E4-23D6B4A27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" y="2750"/>
              <a:ext cx="7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55" name="Text Box 39">
              <a:extLst>
                <a:ext uri="{FF2B5EF4-FFF2-40B4-BE49-F238E27FC236}">
                  <a16:creationId xmlns:a16="http://schemas.microsoft.com/office/drawing/2014/main" id="{CB5BBCA6-4782-A8D9-8EB7-3097BFF6C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523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1600" b="1"/>
                <a:t>K</a:t>
              </a:r>
              <a:r>
                <a:rPr lang="pt-BR" altLang="pt-BR" sz="1600" b="1" baseline="-25000"/>
                <a:t>2</a:t>
              </a:r>
            </a:p>
          </p:txBody>
        </p:sp>
        <p:grpSp>
          <p:nvGrpSpPr>
            <p:cNvPr id="188461" name="Group 45">
              <a:extLst>
                <a:ext uri="{FF2B5EF4-FFF2-40B4-BE49-F238E27FC236}">
                  <a16:creationId xmlns:a16="http://schemas.microsoft.com/office/drawing/2014/main" id="{1FFD8C50-66C9-191A-BB4B-F6B0EFF00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" y="2554"/>
              <a:ext cx="3142" cy="1315"/>
              <a:chOff x="122" y="2554"/>
              <a:chExt cx="3142" cy="1315"/>
            </a:xfrm>
          </p:grpSpPr>
          <p:sp>
            <p:nvSpPr>
              <p:cNvPr id="188446" name="Text Box 30">
                <a:extLst>
                  <a:ext uri="{FF2B5EF4-FFF2-40B4-BE49-F238E27FC236}">
                    <a16:creationId xmlns:a16="http://schemas.microsoft.com/office/drawing/2014/main" id="{ADEF7717-40AF-9997-264C-D977580A2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2616"/>
                <a:ext cx="4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altLang="pt-BR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</a:t>
                </a:r>
                <a:r>
                  <a:rPr lang="pt-BR" altLang="pt-BR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 </a:t>
                </a:r>
                <a:r>
                  <a:rPr lang="pt-BR" altLang="pt-BR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</a:p>
            </p:txBody>
          </p:sp>
          <p:grpSp>
            <p:nvGrpSpPr>
              <p:cNvPr id="188460" name="Group 44">
                <a:extLst>
                  <a:ext uri="{FF2B5EF4-FFF2-40B4-BE49-F238E27FC236}">
                    <a16:creationId xmlns:a16="http://schemas.microsoft.com/office/drawing/2014/main" id="{2B83302B-97EB-9487-6B40-6AF82046E7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" y="2554"/>
                <a:ext cx="2694" cy="1315"/>
                <a:chOff x="122" y="2554"/>
                <a:chExt cx="2694" cy="1315"/>
              </a:xfrm>
            </p:grpSpPr>
            <p:sp>
              <p:nvSpPr>
                <p:cNvPr id="188439" name="Line 23">
                  <a:extLst>
                    <a:ext uri="{FF2B5EF4-FFF2-40B4-BE49-F238E27FC236}">
                      <a16:creationId xmlns:a16="http://schemas.microsoft.com/office/drawing/2014/main" id="{4D48D424-FD70-ACF9-CF32-53508D5E8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6" y="2815"/>
                  <a:ext cx="68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88459" name="Group 43">
                  <a:extLst>
                    <a:ext uri="{FF2B5EF4-FFF2-40B4-BE49-F238E27FC236}">
                      <a16:creationId xmlns:a16="http://schemas.microsoft.com/office/drawing/2014/main" id="{DB77B7BE-258F-C712-F1DF-1C270F1F84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2" y="2554"/>
                  <a:ext cx="2694" cy="1315"/>
                  <a:chOff x="122" y="2554"/>
                  <a:chExt cx="2694" cy="1315"/>
                </a:xfrm>
              </p:grpSpPr>
              <p:sp>
                <p:nvSpPr>
                  <p:cNvPr id="188441" name="Text Box 25">
                    <a:extLst>
                      <a:ext uri="{FF2B5EF4-FFF2-40B4-BE49-F238E27FC236}">
                        <a16:creationId xmlns:a16="http://schemas.microsoft.com/office/drawing/2014/main" id="{7E4E2C04-B1A8-4ECD-2608-62F154A268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" y="2568"/>
                    <a:ext cx="478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E</a:t>
                    </a:r>
                    <a:r>
                      <a:rPr lang="pt-BR" altLang="pt-BR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 + </a:t>
                    </a:r>
                    <a:r>
                      <a:rPr lang="pt-BR" altLang="pt-BR" b="1">
                        <a:solidFill>
                          <a:srgbClr val="33CC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S</a:t>
                    </a:r>
                    <a:r>
                      <a:rPr lang="pt-BR" altLang="pt-BR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 </a:t>
                    </a:r>
                  </a:p>
                </p:txBody>
              </p:sp>
              <p:grpSp>
                <p:nvGrpSpPr>
                  <p:cNvPr id="188442" name="Group 26">
                    <a:extLst>
                      <a:ext uri="{FF2B5EF4-FFF2-40B4-BE49-F238E27FC236}">
                        <a16:creationId xmlns:a16="http://schemas.microsoft.com/office/drawing/2014/main" id="{E248A0D3-F9F5-2FB3-51AC-E50477D6E5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84" y="2750"/>
                    <a:ext cx="632" cy="65"/>
                    <a:chOff x="1248" y="1968"/>
                    <a:chExt cx="1008" cy="96"/>
                  </a:xfrm>
                </p:grpSpPr>
                <p:sp>
                  <p:nvSpPr>
                    <p:cNvPr id="188443" name="Line 27">
                      <a:extLst>
                        <a:ext uri="{FF2B5EF4-FFF2-40B4-BE49-F238E27FC236}">
                          <a16:creationId xmlns:a16="http://schemas.microsoft.com/office/drawing/2014/main" id="{6F1B6662-6B33-23D5-11F3-E8F72A5263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968"/>
                      <a:ext cx="10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8444" name="Line 28">
                      <a:extLst>
                        <a:ext uri="{FF2B5EF4-FFF2-40B4-BE49-F238E27FC236}">
                          <a16:creationId xmlns:a16="http://schemas.microsoft.com/office/drawing/2014/main" id="{11DEB7EC-4F5B-57E6-E264-7967609143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2064"/>
                      <a:ext cx="96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88445" name="Text Box 29">
                    <a:extLst>
                      <a:ext uri="{FF2B5EF4-FFF2-40B4-BE49-F238E27FC236}">
                        <a16:creationId xmlns:a16="http://schemas.microsoft.com/office/drawing/2014/main" id="{E67C94EC-AC78-767A-0F82-FBC84AE4C8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8" y="2616"/>
                    <a:ext cx="287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E</a:t>
                    </a:r>
                    <a:r>
                      <a:rPr lang="pt-BR" altLang="pt-BR" b="1">
                        <a:solidFill>
                          <a:srgbClr val="33CC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S</a:t>
                    </a:r>
                  </a:p>
                </p:txBody>
              </p:sp>
              <p:sp>
                <p:nvSpPr>
                  <p:cNvPr id="188454" name="Text Box 38">
                    <a:extLst>
                      <a:ext uri="{FF2B5EF4-FFF2-40B4-BE49-F238E27FC236}">
                        <a16:creationId xmlns:a16="http://schemas.microsoft.com/office/drawing/2014/main" id="{36C2CD46-50C1-E38A-5EB6-78D2313CE5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2554"/>
                    <a:ext cx="54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pt-BR" altLang="pt-BR" sz="1600" b="1"/>
                      <a:t>K</a:t>
                    </a:r>
                    <a:r>
                      <a:rPr lang="pt-BR" altLang="pt-BR" sz="1600" b="1" baseline="-25000"/>
                      <a:t>1</a:t>
                    </a:r>
                  </a:p>
                </p:txBody>
              </p:sp>
              <p:grpSp>
                <p:nvGrpSpPr>
                  <p:cNvPr id="188458" name="Group 42">
                    <a:extLst>
                      <a:ext uri="{FF2B5EF4-FFF2-40B4-BE49-F238E27FC236}">
                        <a16:creationId xmlns:a16="http://schemas.microsoft.com/office/drawing/2014/main" id="{9EEEAF1C-BBEA-8852-9EF9-B154D0840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2" y="2808"/>
                    <a:ext cx="256" cy="1061"/>
                    <a:chOff x="1742" y="2868"/>
                    <a:chExt cx="256" cy="1061"/>
                  </a:xfrm>
                </p:grpSpPr>
                <p:sp>
                  <p:nvSpPr>
                    <p:cNvPr id="188447" name="Rectangle 31">
                      <a:extLst>
                        <a:ext uri="{FF2B5EF4-FFF2-40B4-BE49-F238E27FC236}">
                          <a16:creationId xmlns:a16="http://schemas.microsoft.com/office/drawing/2014/main" id="{CB16DC39-71DC-E838-BEF0-DCFE4E0992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2" y="3696"/>
                      <a:ext cx="244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pt-BR" altLang="pt-BR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</a:t>
                      </a:r>
                      <a:r>
                        <a:rPr lang="pt-BR" altLang="pt-BR" b="1"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I</a:t>
                      </a:r>
                      <a:endParaRPr lang="pt-BR" altLang="pt-BR" b="1">
                        <a:solidFill>
                          <a:srgbClr val="33CC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188457" name="Group 41">
                      <a:extLst>
                        <a:ext uri="{FF2B5EF4-FFF2-40B4-BE49-F238E27FC236}">
                          <a16:creationId xmlns:a16="http://schemas.microsoft.com/office/drawing/2014/main" id="{C908B97B-E230-3A34-E199-B1B0376350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0" y="2868"/>
                      <a:ext cx="208" cy="825"/>
                      <a:chOff x="1790" y="2868"/>
                      <a:chExt cx="208" cy="825"/>
                    </a:xfrm>
                  </p:grpSpPr>
                  <p:sp>
                    <p:nvSpPr>
                      <p:cNvPr id="188449" name="Text Box 33">
                        <a:extLst>
                          <a:ext uri="{FF2B5EF4-FFF2-40B4-BE49-F238E27FC236}">
                            <a16:creationId xmlns:a16="http://schemas.microsoft.com/office/drawing/2014/main" id="{73FDBF2D-ACFB-C1B7-6F4A-3E00BF763CF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90" y="2868"/>
                        <a:ext cx="199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l"/>
                        <a:r>
                          <a:rPr lang="pt-BR" altLang="pt-BR" b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88450" name="Text Box 34">
                        <a:extLst>
                          <a:ext uri="{FF2B5EF4-FFF2-40B4-BE49-F238E27FC236}">
                            <a16:creationId xmlns:a16="http://schemas.microsoft.com/office/drawing/2014/main" id="{6E3312EB-639E-24D4-8E97-DCF8BA5AD7C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38" y="3108"/>
                        <a:ext cx="160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/>
                        <a:r>
                          <a:rPr lang="pt-BR" altLang="pt-BR" b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a:t>I</a:t>
                        </a:r>
                      </a:p>
                    </p:txBody>
                  </p:sp>
                  <p:sp>
                    <p:nvSpPr>
                      <p:cNvPr id="188456" name="Line 40">
                        <a:extLst>
                          <a:ext uri="{FF2B5EF4-FFF2-40B4-BE49-F238E27FC236}">
                            <a16:creationId xmlns:a16="http://schemas.microsoft.com/office/drawing/2014/main" id="{14B954BC-9344-DEB7-003A-CC8E1267E9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7" y="3421"/>
                        <a:ext cx="0" cy="27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3DE4ACB7-25A4-ED5A-0A37-ABD9A6D2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33A1-B032-42A8-A196-393C61382535}" type="slidenum">
              <a:rPr lang="pt-BR" altLang="pt-BR"/>
              <a:pPr/>
              <a:t>53</a:t>
            </a:fld>
            <a:endParaRPr lang="pt-BR" altLang="pt-B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3513C025-FD7F-FABE-AA2E-B1C9C59A2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76" y="702362"/>
            <a:ext cx="10713722" cy="5207699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</a:t>
            </a:r>
            <a:br>
              <a:rPr lang="pt-BR" altLang="pt-BR" sz="2800" dirty="0">
                <a:latin typeface="Goudy Stout" panose="0202090407030B020401" pitchFamily="18" charset="0"/>
              </a:rPr>
            </a:br>
            <a:r>
              <a:rPr lang="pt-BR" altLang="pt-BR" sz="2600" dirty="0">
                <a:latin typeface="Goudy Stout" panose="0202090407030B020401" pitchFamily="18" charset="0"/>
              </a:rPr>
              <a:t>INIBIÇÃO IRREVERSÍVEL</a:t>
            </a: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5EA1EB76-FB3D-52E8-ED45-03C2AF2D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557339"/>
            <a:ext cx="87947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Graficando V</a:t>
            </a:r>
            <a:r>
              <a:rPr lang="pt-BR" altLang="pt-BR" sz="1600"/>
              <a:t>max</a:t>
            </a:r>
            <a:r>
              <a:rPr lang="pt-BR" altLang="pt-BR" sz="2400"/>
              <a:t> vs a quantidade total de E adicionada ao meio de reação em presença de I.</a:t>
            </a:r>
            <a:endParaRPr lang="pt-BR" altLang="pt-BR" sz="2400">
              <a:solidFill>
                <a:srgbClr val="CC0000"/>
              </a:solidFill>
            </a:endParaRPr>
          </a:p>
        </p:txBody>
      </p:sp>
      <p:sp>
        <p:nvSpPr>
          <p:cNvPr id="189465" name="Rectangle 25">
            <a:extLst>
              <a:ext uri="{FF2B5EF4-FFF2-40B4-BE49-F238E27FC236}">
                <a16:creationId xmlns:a16="http://schemas.microsoft.com/office/drawing/2014/main" id="{FA02CDA6-7814-1BB5-39B9-E21387EF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34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89470" name="Group 30">
            <a:extLst>
              <a:ext uri="{FF2B5EF4-FFF2-40B4-BE49-F238E27FC236}">
                <a16:creationId xmlns:a16="http://schemas.microsoft.com/office/drawing/2014/main" id="{949B05C8-5113-E60C-C836-D8998856CC7A}"/>
              </a:ext>
            </a:extLst>
          </p:cNvPr>
          <p:cNvGrpSpPr>
            <a:grpSpLocks/>
          </p:cNvGrpSpPr>
          <p:nvPr/>
        </p:nvGrpSpPr>
        <p:grpSpPr bwMode="auto">
          <a:xfrm>
            <a:off x="2227264" y="2492376"/>
            <a:ext cx="7920037" cy="4848225"/>
            <a:chOff x="431" y="1570"/>
            <a:chExt cx="4989" cy="3054"/>
          </a:xfrm>
        </p:grpSpPr>
        <p:grpSp>
          <p:nvGrpSpPr>
            <p:cNvPr id="189468" name="Group 28">
              <a:extLst>
                <a:ext uri="{FF2B5EF4-FFF2-40B4-BE49-F238E27FC236}">
                  <a16:creationId xmlns:a16="http://schemas.microsoft.com/office/drawing/2014/main" id="{3664B0B8-ED77-0563-C2BA-B70E4D82E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" y="1570"/>
              <a:ext cx="3855" cy="3054"/>
              <a:chOff x="1338" y="1389"/>
              <a:chExt cx="2328" cy="2406"/>
            </a:xfrm>
          </p:grpSpPr>
          <p:graphicFrame>
            <p:nvGraphicFramePr>
              <p:cNvPr id="189464" name="Object 24">
                <a:extLst>
                  <a:ext uri="{FF2B5EF4-FFF2-40B4-BE49-F238E27FC236}">
                    <a16:creationId xmlns:a16="http://schemas.microsoft.com/office/drawing/2014/main" id="{F2923D7B-24C5-DBAD-2125-3402E3EA33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38" y="1389"/>
              <a:ext cx="2328" cy="2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3693480" imgH="3815411" progId="Unknown">
                      <p:embed/>
                    </p:oleObj>
                  </mc:Choice>
                  <mc:Fallback>
                    <p:oleObj r:id="rId2" imgW="3693480" imgH="3815411" progId="Unknown">
                      <p:embed/>
                      <p:pic>
                        <p:nvPicPr>
                          <p:cNvPr id="189464" name="Object 24">
                            <a:extLst>
                              <a:ext uri="{FF2B5EF4-FFF2-40B4-BE49-F238E27FC236}">
                                <a16:creationId xmlns:a16="http://schemas.microsoft.com/office/drawing/2014/main" id="{F2923D7B-24C5-DBAD-2125-3402E3EA33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8" y="1389"/>
                            <a:ext cx="2328" cy="240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 useBgFill="1">
            <p:nvSpPr>
              <p:cNvPr id="189467" name="Rectangle 27">
                <a:extLst>
                  <a:ext uri="{FF2B5EF4-FFF2-40B4-BE49-F238E27FC236}">
                    <a16:creationId xmlns:a16="http://schemas.microsoft.com/office/drawing/2014/main" id="{A655DCB9-75BF-A4D8-6FB7-9E0A7F9B1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429"/>
                <a:ext cx="2313" cy="18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189469" name="Line 29">
              <a:extLst>
                <a:ext uri="{FF2B5EF4-FFF2-40B4-BE49-F238E27FC236}">
                  <a16:creationId xmlns:a16="http://schemas.microsoft.com/office/drawing/2014/main" id="{D71964B7-465E-5D39-D015-A2068BB49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4122"/>
              <a:ext cx="498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As fórmulas químicas são escritas em papel">
            <a:extLst>
              <a:ext uri="{FF2B5EF4-FFF2-40B4-BE49-F238E27FC236}">
                <a16:creationId xmlns:a16="http://schemas.microsoft.com/office/drawing/2014/main" id="{57452868-1ECA-4360-BEEC-B9205DF096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474" r="29846" b="-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0CDC4-EED6-D7CA-95D2-8677EEF3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976160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Modulação Alostérica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7729C3-E78A-1365-87A5-BEAA1AFD167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1697978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Locais de Ligação Distintos</a:t>
            </a:r>
          </a:p>
          <a:p>
            <a:pPr marL="0" lvl="1" indent="0">
              <a:buNone/>
            </a:pPr>
            <a:r>
              <a:rPr lang="pt-BR" sz="2000" dirty="0"/>
              <a:t>As enzimas alostéricas têm locais de ligação diferentes onde moléculas reguladoras se ligam, afetando sua atividade.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Alteração da Atividade Enzimática</a:t>
            </a:r>
          </a:p>
          <a:p>
            <a:pPr marL="0" lvl="1" indent="0">
              <a:buNone/>
            </a:pPr>
            <a:r>
              <a:rPr lang="pt-BR" sz="2000" dirty="0"/>
              <a:t>A ligação de moléculas reguladoras nas enzimas alostéricas altera a atividade da enzima, permitindo uma regulação precisa.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Regulação Fina</a:t>
            </a:r>
          </a:p>
          <a:p>
            <a:pPr marL="0" lvl="1" indent="0">
              <a:buNone/>
            </a:pPr>
            <a:r>
              <a:rPr lang="pt-BR" sz="2000" dirty="0"/>
              <a:t>A modulação alostérica é uma forma de regulação fina, ajudando o organismo a se adaptar rapidamente a mudanças.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Comunicação global e colaboração envolvendo intrinsecamente cordas e chaves eletrônicas por meio de redes sociais de smartphones equipados com IA.">
            <a:extLst>
              <a:ext uri="{FF2B5EF4-FFF2-40B4-BE49-F238E27FC236}">
                <a16:creationId xmlns:a16="http://schemas.microsoft.com/office/drawing/2014/main" id="{42BA49D8-1FCF-40BB-A2F6-065F335BAA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319" r="23409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8CFB56-9B4A-409B-846D-BF6ED9CD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976160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Regulação por fosforilação e outros mecanismos pós-traducionais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4D1C07-8A46-DD22-1153-3F5028D7843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2319076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Fosforilação Enzimática</a:t>
            </a:r>
          </a:p>
          <a:p>
            <a:pPr marL="0" lvl="1" indent="0">
              <a:buNone/>
            </a:pPr>
            <a:r>
              <a:rPr lang="pt-BR" dirty="0"/>
              <a:t>A fosforilação é um mecanismo crucial que regula a atividade enzimática, podendo ativar ou desativar enzimas específicas.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Mecanismos Pós-</a:t>
            </a:r>
            <a:r>
              <a:rPr lang="pt-BR" sz="1800" b="1" dirty="0" err="1"/>
              <a:t>Traducionais</a:t>
            </a:r>
            <a:endParaRPr lang="pt-BR" sz="1800" b="1" dirty="0"/>
          </a:p>
          <a:p>
            <a:pPr marL="0" lvl="1" indent="0">
              <a:buNone/>
            </a:pPr>
            <a:r>
              <a:rPr lang="pt-BR" dirty="0"/>
              <a:t>Além da fosforilação, existem outros mecanismos pós-</a:t>
            </a:r>
            <a:r>
              <a:rPr lang="pt-BR" dirty="0" err="1"/>
              <a:t>traducionais</a:t>
            </a:r>
            <a:r>
              <a:rPr lang="pt-BR" dirty="0"/>
              <a:t> que ajustam a função enzimática dependendo das necessidades celulares.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800" b="1" dirty="0"/>
              <a:t>Regulação da Atividade Enzimática</a:t>
            </a:r>
          </a:p>
          <a:p>
            <a:pPr marL="0" lvl="1" indent="0">
              <a:buNone/>
            </a:pPr>
            <a:r>
              <a:rPr lang="pt-BR" dirty="0"/>
              <a:t>Esses mecanismos são essenciais para a modulação da atividade enzimática, garantindo a adaptação às condições celulares em constante mudança.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6FE38A-E6A0-FC16-2DC0-076478EA8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Aplicações clínicas das enzimas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02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Limas endodônticas estéreis">
            <a:extLst>
              <a:ext uri="{FF2B5EF4-FFF2-40B4-BE49-F238E27FC236}">
                <a16:creationId xmlns:a16="http://schemas.microsoft.com/office/drawing/2014/main" id="{83146BD0-2074-4775-B25C-D5A21F1F6B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3332" r="8395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618E36-77F4-9408-765B-760E31B2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527582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 err="1"/>
              <a:t>Enzimas</a:t>
            </a:r>
            <a:r>
              <a:rPr lang="en-US" sz="4100" dirty="0"/>
              <a:t> </a:t>
            </a:r>
            <a:r>
              <a:rPr lang="en-US" sz="4100" dirty="0" err="1"/>
              <a:t>como</a:t>
            </a:r>
            <a:r>
              <a:rPr lang="en-US" sz="4100" dirty="0"/>
              <a:t> </a:t>
            </a:r>
            <a:r>
              <a:rPr lang="en-US" sz="4100" dirty="0" err="1"/>
              <a:t>marcadores</a:t>
            </a:r>
            <a:r>
              <a:rPr lang="en-US" sz="4100" dirty="0"/>
              <a:t> </a:t>
            </a:r>
            <a:r>
              <a:rPr lang="en-US" sz="4100" dirty="0" err="1"/>
              <a:t>diagnósticos</a:t>
            </a:r>
            <a:endParaRPr lang="en-US" sz="41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180C87-82E2-AFDA-31DF-F639FF200E7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1870506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Importância das Enzimas</a:t>
            </a:r>
          </a:p>
          <a:p>
            <a:pPr marL="0" lvl="1" indent="0">
              <a:buNone/>
            </a:pPr>
            <a:r>
              <a:rPr lang="pt-BR" sz="2000" dirty="0"/>
              <a:t>As enzimas desempenham um papel crucial como marcadores em testes laboratoriais para diversas doenças.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Mudanças nos Níveis de Enzimas</a:t>
            </a:r>
          </a:p>
          <a:p>
            <a:pPr marL="0" lvl="1" indent="0">
              <a:buNone/>
            </a:pPr>
            <a:r>
              <a:rPr lang="pt-BR" sz="2000" dirty="0"/>
              <a:t>Níveis alterados de enzimas no sangue podem indicar a presença de doenças, facilitando diagnósticos precoces.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Monitoramento Clínico</a:t>
            </a:r>
          </a:p>
          <a:p>
            <a:pPr marL="0" lvl="1" indent="0">
              <a:buNone/>
            </a:pPr>
            <a:r>
              <a:rPr lang="pt-BR" sz="2000" dirty="0"/>
              <a:t>O monitoramento dos níveis enzimáticos permite um acompanhamento efetivo de condições clínicas ao longo do tempo.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7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Figuras de madeira de pessoas com uma seta amarela isolada em um fundo azul. Carreira e crescimento pessoal, motivação empresarial.">
            <a:extLst>
              <a:ext uri="{FF2B5EF4-FFF2-40B4-BE49-F238E27FC236}">
                <a16:creationId xmlns:a16="http://schemas.microsoft.com/office/drawing/2014/main" id="{27B7A22B-02D9-41D7-8F31-6E3B24E010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568" r="22159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FDB411-3CEF-D9C4-F7E8-B886D1D9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648355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 err="1"/>
              <a:t>Enzimas</a:t>
            </a:r>
            <a:r>
              <a:rPr lang="en-US" sz="4100" dirty="0"/>
              <a:t> </a:t>
            </a:r>
            <a:r>
              <a:rPr lang="en-US" sz="4100" dirty="0" err="1"/>
              <a:t>terapêuticas</a:t>
            </a:r>
            <a:r>
              <a:rPr lang="en-US" sz="4100" dirty="0"/>
              <a:t> e </a:t>
            </a:r>
            <a:r>
              <a:rPr lang="en-US" sz="4100" dirty="0" err="1"/>
              <a:t>aplicações</a:t>
            </a:r>
            <a:r>
              <a:rPr lang="en-US" sz="4100" dirty="0"/>
              <a:t> </a:t>
            </a:r>
            <a:r>
              <a:rPr lang="en-US" sz="4100" dirty="0" err="1"/>
              <a:t>na</a:t>
            </a:r>
            <a:r>
              <a:rPr lang="en-US" sz="4100" dirty="0"/>
              <a:t> </a:t>
            </a:r>
            <a:r>
              <a:rPr lang="en-US" sz="4100" dirty="0" err="1"/>
              <a:t>medicina</a:t>
            </a:r>
            <a:endParaRPr lang="en-US" sz="41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DC8A6D-2FAC-C7FB-2561-211254ECE6B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06838" y="2112042"/>
            <a:ext cx="6763109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Terapia de Substituição Enzimática</a:t>
            </a:r>
          </a:p>
          <a:p>
            <a:pPr marL="0" lvl="1" indent="0">
              <a:buNone/>
            </a:pPr>
            <a:r>
              <a:rPr lang="pt-BR" sz="2000" dirty="0"/>
              <a:t>A terapia de substituição enzimática é utilizada para tratar deficiências enzimáticas, ajudando a restaurar funções corporais normais.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Promoção da Saúde</a:t>
            </a:r>
          </a:p>
          <a:p>
            <a:pPr marL="0" lvl="1" indent="0">
              <a:buNone/>
            </a:pPr>
            <a:r>
              <a:rPr lang="pt-BR" sz="2000" dirty="0"/>
              <a:t>As enzimas terapêuticas têm um papel significativo na promoção da saúde e na manutenção do bem-estar geral.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Tratamento de Doenças</a:t>
            </a:r>
          </a:p>
          <a:p>
            <a:pPr marL="0" lvl="1" indent="0">
              <a:buNone/>
            </a:pPr>
            <a:r>
              <a:rPr lang="pt-BR" sz="2000" dirty="0"/>
              <a:t>O uso de enzimas terapêuticas mostra grande potencial no tratamento de várias doenças, contribuindo para melhores resultados de saúde.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82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31754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7" name="Rectangle 31756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9" name="Rectangle 31758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761" name="Rectangle 31760">
            <a:extLst>
              <a:ext uri="{FF2B5EF4-FFF2-40B4-BE49-F238E27FC236}">
                <a16:creationId xmlns:a16="http://schemas.microsoft.com/office/drawing/2014/main" id="{2CD0D193-B981-FE7D-7D46-D739C7E5B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48" name="Picture 4" descr="Resultado de imagem para Filme Doença De Pompe">
            <a:extLst>
              <a:ext uri="{FF2B5EF4-FFF2-40B4-BE49-F238E27FC236}">
                <a16:creationId xmlns:a16="http://schemas.microsoft.com/office/drawing/2014/main" id="{61F33312-9DE6-9413-22D1-30B07DA551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" r="-1" b="23810"/>
          <a:stretch/>
        </p:blipFill>
        <p:spPr bwMode="auto">
          <a:xfrm>
            <a:off x="517870" y="508090"/>
            <a:ext cx="5057307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Doença de Pompe - Conheça os sintomas e fique atento aos sinais">
            <a:extLst>
              <a:ext uri="{FF2B5EF4-FFF2-40B4-BE49-F238E27FC236}">
                <a16:creationId xmlns:a16="http://schemas.microsoft.com/office/drawing/2014/main" id="{CA03C7DB-1FFE-7605-4C26-670A2559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r="2002" b="1"/>
          <a:stretch/>
        </p:blipFill>
        <p:spPr bwMode="auto">
          <a:xfrm>
            <a:off x="517870" y="3566160"/>
            <a:ext cx="5057307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47FF60-792D-058E-8E95-9B5E153A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088" y="976160"/>
            <a:ext cx="523036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DOENÇA DE POMPE</a:t>
            </a:r>
          </a:p>
        </p:txBody>
      </p:sp>
      <p:sp>
        <p:nvSpPr>
          <p:cNvPr id="31752" name="Content Placeholder 31751">
            <a:extLst>
              <a:ext uri="{FF2B5EF4-FFF2-40B4-BE49-F238E27FC236}">
                <a16:creationId xmlns:a16="http://schemas.microsoft.com/office/drawing/2014/main" id="{FF7C526A-94EC-7215-169E-7BC0F2C7D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9088" y="2578608"/>
            <a:ext cx="5230368" cy="3767328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Doença de Pompe, também conhecida como </a:t>
            </a:r>
            <a:r>
              <a:rPr lang="pt-BR" sz="24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glicogenose</a:t>
            </a:r>
            <a:r>
              <a:rPr lang="pt-BR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tipo II, é uma doença genética rara causada pela deficiência da enzima alfa-</a:t>
            </a:r>
            <a:r>
              <a:rPr lang="pt-BR" sz="24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glicosidase</a:t>
            </a:r>
            <a:r>
              <a:rPr lang="pt-BR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ácida (GAA). Esta enzima é responsável pela degradação do glicogênio em lisossomos, uma organela celular.</a:t>
            </a:r>
            <a:endParaRPr lang="en-US" sz="2800" dirty="0"/>
          </a:p>
        </p:txBody>
      </p:sp>
      <p:sp>
        <p:nvSpPr>
          <p:cNvPr id="31763" name="Rectangle 31762">
            <a:extLst>
              <a:ext uri="{FF2B5EF4-FFF2-40B4-BE49-F238E27FC236}">
                <a16:creationId xmlns:a16="http://schemas.microsoft.com/office/drawing/2014/main" id="{14435763-D116-E6B0-3992-6801EF0F0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376" y="508090"/>
            <a:ext cx="523036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2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48ADAC76-C775-FC47-DF89-35960A88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BB35-5C24-4664-80BC-CDD9ECE066A0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5C89D42F-60F5-0D53-8396-AD4F19C53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917" y="675169"/>
            <a:ext cx="10945283" cy="963612"/>
          </a:xfrm>
        </p:spPr>
        <p:txBody>
          <a:bodyPr/>
          <a:lstStyle/>
          <a:p>
            <a:r>
              <a:rPr lang="pt-BR" altLang="pt-BR" sz="3200">
                <a:latin typeface="Goudy Stout" panose="0202090407030B020401" pitchFamily="18" charset="0"/>
              </a:rPr>
              <a:t>ENZIMAS – COFATOR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0BBFFA2-72EF-E1D9-0F18-DC5983D417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  <a:p>
            <a:pPr indent="79375"/>
            <a:endParaRPr lang="pt-BR" altLang="pt-BR" sz="2500"/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DD061652-B033-AF06-AA92-DEC5973B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814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4501" name="Text Box 5">
            <a:extLst>
              <a:ext uri="{FF2B5EF4-FFF2-40B4-BE49-F238E27FC236}">
                <a16:creationId xmlns:a16="http://schemas.microsoft.com/office/drawing/2014/main" id="{F2DF10B9-C755-AC8D-9180-DE03AB43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12876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 b="1"/>
              <a:t> Algumas enzimas que contêm ou necessitam de elementos inorgânicos como cofatores</a:t>
            </a:r>
          </a:p>
        </p:txBody>
      </p:sp>
      <p:graphicFrame>
        <p:nvGraphicFramePr>
          <p:cNvPr id="234572" name="Group 76">
            <a:extLst>
              <a:ext uri="{FF2B5EF4-FFF2-40B4-BE49-F238E27FC236}">
                <a16:creationId xmlns:a16="http://schemas.microsoft.com/office/drawing/2014/main" id="{B096D64B-F24E-5087-C3B0-545F5EF4CB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063750" y="2205039"/>
          <a:ext cx="8280400" cy="4485641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val="688516787"/>
                    </a:ext>
                  </a:extLst>
                </a:gridCol>
                <a:gridCol w="3887787">
                  <a:extLst>
                    <a:ext uri="{9D8B030D-6E8A-4147-A177-3AD203B41FA5}">
                      <a16:colId xmlns:a16="http://schemas.microsoft.com/office/drawing/2014/main" val="3836659078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ENZIMA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COFATOR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40361"/>
                  </a:ext>
                </a:extLst>
              </a:tr>
              <a:tr h="287338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</a:rPr>
                        <a:t>PEROXIDASE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+2 </a:t>
                      </a: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ou Fe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54585"/>
                  </a:ext>
                </a:extLst>
              </a:tr>
              <a:tr h="69532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</a:rPr>
                        <a:t>CATALASE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65137"/>
                  </a:ext>
                </a:extLst>
              </a:tr>
              <a:tr h="69691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CITOCROMO OXIDASE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59603"/>
                  </a:ext>
                </a:extLst>
              </a:tr>
              <a:tr h="69532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ÁLCOOL DESIDROGENASE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Zn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7252"/>
                  </a:ext>
                </a:extLst>
              </a:tr>
              <a:tr h="696913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</a:rPr>
                        <a:t>HEXOQUINASE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51992"/>
                  </a:ext>
                </a:extLst>
              </a:tr>
              <a:tr h="695325"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UREASE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469900" indent="-4699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908050" indent="-4365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304925" indent="-395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93863" indent="-3873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93913" indent="-398463" algn="l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511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30083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655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922713" indent="-3984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758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Conceito de segurança alimentar - feche a mão do cientista especialista em controle de qualidade asiático tomando feijão vermelho acima da placa de Petri com muitos espécimes de culturas na mesa no laboratório">
            <a:extLst>
              <a:ext uri="{FF2B5EF4-FFF2-40B4-BE49-F238E27FC236}">
                <a16:creationId xmlns:a16="http://schemas.microsoft.com/office/drawing/2014/main" id="{AA2E696F-1563-4008-89E5-C751FF5D8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988" r="29864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CEB638-89A2-8ABD-2ED4-147A7F81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665608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 err="1"/>
              <a:t>Desenvolvimento</a:t>
            </a:r>
            <a:r>
              <a:rPr lang="en-US" sz="3700" dirty="0"/>
              <a:t> de </a:t>
            </a:r>
            <a:r>
              <a:rPr lang="en-US" sz="3700" dirty="0" err="1"/>
              <a:t>medicamentos</a:t>
            </a:r>
            <a:r>
              <a:rPr lang="en-US" sz="3700" dirty="0"/>
              <a:t> </a:t>
            </a:r>
            <a:r>
              <a:rPr lang="en-US" sz="3700" dirty="0" err="1"/>
              <a:t>enzimáticos</a:t>
            </a:r>
            <a:endParaRPr lang="en-US" sz="37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36EFFA-1E17-B67B-CDAF-D59EB8437AD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1732484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Avanços na Pesquisa</a:t>
            </a:r>
          </a:p>
          <a:p>
            <a:pPr marL="0" lvl="1" indent="0">
              <a:buNone/>
            </a:pPr>
            <a:r>
              <a:rPr lang="pt-BR" sz="2000" dirty="0"/>
              <a:t>Novas pesquisas no desenvolvimento de medicamentos enzimáticos estão liderando inovações significativas na farmacologia moderna.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Inibidores Enzimáticos</a:t>
            </a:r>
          </a:p>
          <a:p>
            <a:pPr marL="0" lvl="1" indent="0">
              <a:buNone/>
            </a:pPr>
            <a:r>
              <a:rPr lang="pt-BR" sz="2000" dirty="0"/>
              <a:t>A criação de inibidores enzimáticos é um foco principal, ajudando a tratar várias doenças de maneira mais eficaz.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Terapia Enzimática</a:t>
            </a:r>
          </a:p>
          <a:p>
            <a:pPr marL="0" lvl="1" indent="0">
              <a:buNone/>
            </a:pPr>
            <a:r>
              <a:rPr lang="pt-BR" sz="2000" dirty="0"/>
              <a:t>As enzimas de terapia estão sendo desenvolvidas para tratar condições específicas, representando uma nova era de tratamentos personalizados.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9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D3421-8014-97E6-3290-ADA48910F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6300"/>
              <a:t>Estudos de casos clínicos envolvendo atividade enzimática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38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AAFC1-D534-776A-93B6-14B63B4E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3412998" cy="5371798"/>
          </a:xfrm>
        </p:spPr>
        <p:txBody>
          <a:bodyPr>
            <a:normAutofit/>
          </a:bodyPr>
          <a:lstStyle/>
          <a:p>
            <a:r>
              <a:rPr lang="pt-BR" sz="4400"/>
              <a:t>Deficiências enzimáticas e doenças metabólicas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902130C-8F8E-4B54-8F37-9D37A3C12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4713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2670" y="1106424"/>
          <a:ext cx="7029274" cy="53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18669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Químicos em laboratório">
            <a:extLst>
              <a:ext uri="{FF2B5EF4-FFF2-40B4-BE49-F238E27FC236}">
                <a16:creationId xmlns:a16="http://schemas.microsoft.com/office/drawing/2014/main" id="{AC175844-C61C-44AD-836A-5D4CD5A706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732" r="19995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9CC991-82C3-E15A-7078-03C81119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527587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Enzimas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processos</a:t>
            </a:r>
            <a:r>
              <a:rPr lang="en-US" sz="4400" dirty="0"/>
              <a:t> </a:t>
            </a:r>
            <a:r>
              <a:rPr lang="en-US" sz="4400" dirty="0" err="1"/>
              <a:t>patológicos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E2EBD0-F13E-47C2-74BC-ACCDF0EF0A2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65298" y="1974019"/>
            <a:ext cx="6805787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Papel das Enzimas no Câncer</a:t>
            </a:r>
          </a:p>
          <a:p>
            <a:pPr marL="0" lvl="1" indent="0">
              <a:buNone/>
            </a:pPr>
            <a:r>
              <a:rPr lang="pt-BR" sz="2000" dirty="0"/>
              <a:t>As enzimas alteradas estão associadas ao desenvolvimento e progressão do câncer, influenciando processos celulares críticos.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Enzimas e Doenças Cardiovasculares</a:t>
            </a:r>
          </a:p>
          <a:p>
            <a:pPr marL="0" lvl="1" indent="0">
              <a:buNone/>
            </a:pPr>
            <a:r>
              <a:rPr lang="pt-BR" sz="2000" dirty="0"/>
              <a:t>Alterações na atividade enzimática desempenham um papel importante nas doenças cardiovasculares, afetando a saúde do coração.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Desenvolvimento de Terapias</a:t>
            </a:r>
          </a:p>
          <a:p>
            <a:pPr marL="0" lvl="1" indent="0">
              <a:buNone/>
            </a:pPr>
            <a:r>
              <a:rPr lang="pt-BR" sz="2000" dirty="0"/>
              <a:t>Compreender a função das enzimas em doenças ajuda no desenvolvimento de novas estratégias terapêuticas e medicamentos.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A palavra &quot;diabetes&quot;, escrita a lápis em uma folha de papel branca, está sendo apagada por uma mão segurando uma borracha. Isso ilustra o conceito de cura do diabetes, uma doença que aflige muitas pessoas em todo o mundo.">
            <a:extLst>
              <a:ext uri="{FF2B5EF4-FFF2-40B4-BE49-F238E27FC236}">
                <a16:creationId xmlns:a16="http://schemas.microsoft.com/office/drawing/2014/main" id="{6D08164A-73CD-4126-988A-C4F7FA85CF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1727" r="1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F6D984-6DCB-362D-4586-764850BB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62" y="631103"/>
            <a:ext cx="623231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Terapias</a:t>
            </a:r>
            <a:r>
              <a:rPr lang="en-US" sz="4400" dirty="0"/>
              <a:t> </a:t>
            </a:r>
            <a:r>
              <a:rPr lang="en-US" sz="4400" dirty="0" err="1"/>
              <a:t>enzimáticas</a:t>
            </a:r>
            <a:r>
              <a:rPr lang="en-US" sz="4400" dirty="0"/>
              <a:t> </a:t>
            </a:r>
            <a:r>
              <a:rPr lang="en-US" sz="4400" dirty="0" err="1"/>
              <a:t>bem-sucedidas</a:t>
            </a:r>
            <a:endParaRPr lang="en-US" sz="4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B520F-6F90-7110-1DF5-5B2DD010453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8775" y="2060287"/>
            <a:ext cx="6232310" cy="376813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Tratamento de Diabetes</a:t>
            </a:r>
          </a:p>
          <a:p>
            <a:pPr marL="0" lvl="1" indent="0">
              <a:buNone/>
            </a:pPr>
            <a:r>
              <a:rPr lang="pt-BR" sz="2000" dirty="0"/>
              <a:t>Terapias enzimáticas têm demonstrado eficácia no controle da diabetes, melhorando a glicemia e a saúde geral dos pacientes.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b="1" dirty="0"/>
              <a:t>Doenças Genéticas</a:t>
            </a:r>
          </a:p>
          <a:p>
            <a:pPr marL="0" lvl="1" indent="0">
              <a:buNone/>
            </a:pPr>
            <a:r>
              <a:rPr lang="pt-BR" sz="2000" dirty="0"/>
              <a:t>As terapias enzimáticas também são usadas no tratamento de distúrbios genéticos, demonstrando seu potencial na medicina personalizada.</a:t>
            </a:r>
          </a:p>
          <a:p>
            <a:pPr marL="0" lvl="1" indent="0">
              <a:buNone/>
            </a:pPr>
            <a:r>
              <a:rPr lang="pt-BR" sz="2000" b="1" dirty="0"/>
              <a:t>Melhoria da Qualidade de Vida</a:t>
            </a:r>
          </a:p>
          <a:p>
            <a:pPr marL="0" lvl="1" indent="0">
              <a:buNone/>
            </a:pPr>
            <a:r>
              <a:rPr lang="pt-BR" sz="2000" dirty="0"/>
              <a:t>Essas terapias exemplificam como a ciência das enzimas pode impactar positivamente a qualidade de vida dos pacientes.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6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45" y="3079474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8F1AD-512A-4B22-D9CA-278A42B7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327295"/>
            <a:ext cx="11153214" cy="1408176"/>
          </a:xfrm>
        </p:spPr>
        <p:txBody>
          <a:bodyPr anchor="b">
            <a:normAutofit/>
          </a:bodyPr>
          <a:lstStyle/>
          <a:p>
            <a:r>
              <a:rPr lang="pt-BR" sz="6800"/>
              <a:t>Conclusão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8A6C84F9-13FE-5DC8-E313-13D929325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09285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17869" y="3789578"/>
          <a:ext cx="11153214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85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E9484DC6-DD9B-9D62-20AE-5CE44266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C112-9BA5-4E1C-BD4E-42CE3B3A8061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D7978677-91B9-2582-3B83-C73531035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604250" cy="1155700"/>
          </a:xfrm>
        </p:spPr>
        <p:txBody>
          <a:bodyPr/>
          <a:lstStyle/>
          <a:p>
            <a:r>
              <a:rPr lang="pt-BR" altLang="pt-BR" sz="2800">
                <a:latin typeface="Goudy Stout" panose="0202090407030B020401" pitchFamily="18" charset="0"/>
              </a:rPr>
              <a:t>ENZIMAS – COENZIMAS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C2D37CC9-2E1C-616C-1C68-2A63EAB3E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1564" y="1341439"/>
            <a:ext cx="8326437" cy="4891087"/>
          </a:xfrm>
        </p:spPr>
        <p:txBody>
          <a:bodyPr/>
          <a:lstStyle/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  <a:p>
            <a:pPr indent="79375"/>
            <a:endParaRPr lang="pt-BR" altLang="pt-BR" sz="2900"/>
          </a:p>
        </p:txBody>
      </p:sp>
      <p:pic>
        <p:nvPicPr>
          <p:cNvPr id="231658" name="Picture 234">
            <a:extLst>
              <a:ext uri="{FF2B5EF4-FFF2-40B4-BE49-F238E27FC236}">
                <a16:creationId xmlns:a16="http://schemas.microsoft.com/office/drawing/2014/main" id="{D567D06F-DFF5-1845-3B00-E81A0D1D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913188"/>
            <a:ext cx="8634413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659" name="Rectangle 235">
            <a:extLst>
              <a:ext uri="{FF2B5EF4-FFF2-40B4-BE49-F238E27FC236}">
                <a16:creationId xmlns:a16="http://schemas.microsoft.com/office/drawing/2014/main" id="{2A8C7C43-4248-C3C8-D9AF-BF4AA7E7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484313"/>
            <a:ext cx="87487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Maioria deriva de </a:t>
            </a:r>
            <a:r>
              <a:rPr lang="pt-BR" altLang="pt-BR" sz="2400" b="1">
                <a:solidFill>
                  <a:srgbClr val="9900CC"/>
                </a:solidFill>
              </a:rPr>
              <a:t>vitaminas hidrossolúveis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400"/>
              <a:t> Classificam-se em:</a:t>
            </a:r>
          </a:p>
          <a:p>
            <a:pPr lvl="4"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chemeClr val="accent2"/>
                </a:solidFill>
              </a:rPr>
              <a:t>-</a:t>
            </a:r>
            <a:r>
              <a:rPr lang="pt-BR" altLang="pt-BR" sz="2400"/>
              <a:t> transportadoras de hidrogênio</a:t>
            </a:r>
          </a:p>
          <a:p>
            <a:pPr lvl="4"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2400"/>
              <a:t>	</a:t>
            </a:r>
            <a:r>
              <a:rPr lang="pt-BR" altLang="pt-BR" sz="2400">
                <a:solidFill>
                  <a:schemeClr val="accent2"/>
                </a:solidFill>
              </a:rPr>
              <a:t>-</a:t>
            </a:r>
            <a:r>
              <a:rPr lang="pt-BR" altLang="pt-BR" sz="2400"/>
              <a:t> transportadoras de grupos químicos</a:t>
            </a:r>
          </a:p>
        </p:txBody>
      </p:sp>
      <p:sp>
        <p:nvSpPr>
          <p:cNvPr id="231660" name="Text Box 236">
            <a:extLst>
              <a:ext uri="{FF2B5EF4-FFF2-40B4-BE49-F238E27FC236}">
                <a16:creationId xmlns:a16="http://schemas.microsoft.com/office/drawing/2014/main" id="{8E04CA3D-3470-C9C0-00CE-D6A60039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3429001"/>
            <a:ext cx="57610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 Transportadoras de hidrogênio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D143BF57-01D4-74C8-9C74-54F0B510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A0D8-CCDC-48ED-B865-0AD988B15E85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9A2DCC62-34B9-C8BB-E55D-EEDF08D1F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917" y="761431"/>
            <a:ext cx="10945283" cy="963612"/>
          </a:xfrm>
        </p:spPr>
        <p:txBody>
          <a:bodyPr/>
          <a:lstStyle/>
          <a:p>
            <a:r>
              <a:rPr lang="pt-BR" altLang="pt-BR" sz="2800" dirty="0">
                <a:latin typeface="Goudy Stout" panose="0202090407030B020401" pitchFamily="18" charset="0"/>
              </a:rPr>
              <a:t>ENZIMAS – COENZIMAS</a:t>
            </a:r>
          </a:p>
        </p:txBody>
      </p:sp>
      <p:sp>
        <p:nvSpPr>
          <p:cNvPr id="232454" name="Text Box 6">
            <a:extLst>
              <a:ext uri="{FF2B5EF4-FFF2-40B4-BE49-F238E27FC236}">
                <a16:creationId xmlns:a16="http://schemas.microsoft.com/office/drawing/2014/main" id="{632947FD-6563-0630-C3E0-EBCA0A28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429000"/>
            <a:ext cx="360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pic>
        <p:nvPicPr>
          <p:cNvPr id="232811" name="Picture 363">
            <a:extLst>
              <a:ext uri="{FF2B5EF4-FFF2-40B4-BE49-F238E27FC236}">
                <a16:creationId xmlns:a16="http://schemas.microsoft.com/office/drawing/2014/main" id="{B3626BC4-0F6E-14B9-4625-D951D92D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2049464"/>
            <a:ext cx="8893175" cy="46180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812" name="Text Box 364">
            <a:extLst>
              <a:ext uri="{FF2B5EF4-FFF2-40B4-BE49-F238E27FC236}">
                <a16:creationId xmlns:a16="http://schemas.microsoft.com/office/drawing/2014/main" id="{1DFE7C15-7B09-10AE-62E7-E486C2D6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484314"/>
            <a:ext cx="6911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û"/>
            </a:pPr>
            <a:r>
              <a:rPr lang="pt-BR" altLang="pt-BR" sz="2500"/>
              <a:t> Transportadoras de grupos químicos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13723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1" name="Rectangle 13724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2" name="Rectangle 13724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253" name="Rectangle 137245">
            <a:extLst>
              <a:ext uri="{FF2B5EF4-FFF2-40B4-BE49-F238E27FC236}">
                <a16:creationId xmlns:a16="http://schemas.microsoft.com/office/drawing/2014/main" id="{83AC883F-69DD-D349-B469-8CDE2139F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7BA7C20-5726-B8A7-4048-73E271700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208" y="978409"/>
            <a:ext cx="4032504" cy="2121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pt-BR" sz="3700" dirty="0"/>
              <a:t>ENZIMAS – NOMENCLATURA</a:t>
            </a:r>
          </a:p>
        </p:txBody>
      </p:sp>
      <p:sp>
        <p:nvSpPr>
          <p:cNvPr id="137233" name="Rectangle 17">
            <a:extLst>
              <a:ext uri="{FF2B5EF4-FFF2-40B4-BE49-F238E27FC236}">
                <a16:creationId xmlns:a16="http://schemas.microsoft.com/office/drawing/2014/main" id="{1B29F800-D6DA-9D33-E150-573C0074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920" y="325908"/>
            <a:ext cx="7017306" cy="60945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66700" indent="-7938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695450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3292475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3471863" algn="l"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39290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43862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48434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5300663" fontAlgn="base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981200" lvl="2" indent="-28575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t-BR" sz="2800" dirty="0">
              <a:latin typeface="+mn-lt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1955 - </a:t>
            </a:r>
            <a:r>
              <a:rPr lang="en-US" altLang="pt-BR" sz="2800" dirty="0" err="1">
                <a:latin typeface="+mn-lt"/>
              </a:rPr>
              <a:t>Comissão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Enzimas</a:t>
            </a:r>
            <a:r>
              <a:rPr lang="en-US" altLang="pt-BR" sz="2800" dirty="0">
                <a:latin typeface="+mn-lt"/>
              </a:rPr>
              <a:t> (EC) da </a:t>
            </a:r>
            <a:r>
              <a:rPr lang="en-US" altLang="pt-BR" sz="2800" dirty="0" err="1">
                <a:latin typeface="+mn-lt"/>
              </a:rPr>
              <a:t>União</a:t>
            </a:r>
            <a:r>
              <a:rPr lang="en-US" altLang="pt-BR" sz="2800" dirty="0">
                <a:latin typeface="+mn-lt"/>
              </a:rPr>
              <a:t> Internacional de </a:t>
            </a:r>
            <a:r>
              <a:rPr lang="en-US" altLang="pt-BR" sz="2800" dirty="0" err="1">
                <a:latin typeface="+mn-lt"/>
              </a:rPr>
              <a:t>Bioquímica</a:t>
            </a:r>
            <a:r>
              <a:rPr lang="en-US" altLang="pt-BR" sz="2800" dirty="0">
                <a:latin typeface="+mn-lt"/>
              </a:rPr>
              <a:t> (IUB) </a:t>
            </a:r>
            <a:r>
              <a:rPr lang="en-US" altLang="pt-BR" sz="28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pt-BR" sz="2800" dirty="0" err="1">
                <a:latin typeface="+mn-lt"/>
                <a:sym typeface="Symbol" panose="05050102010706020507" pitchFamily="18" charset="2"/>
              </a:rPr>
              <a:t>nomear</a:t>
            </a:r>
            <a:r>
              <a:rPr lang="en-US" altLang="pt-BR" sz="2800" dirty="0">
                <a:latin typeface="+mn-lt"/>
                <a:sym typeface="Symbol" panose="05050102010706020507" pitchFamily="18" charset="2"/>
              </a:rPr>
              <a:t> e </a:t>
            </a:r>
            <a:r>
              <a:rPr lang="en-US" altLang="pt-BR" sz="2800" dirty="0" err="1">
                <a:latin typeface="+mn-lt"/>
                <a:sym typeface="Symbol" panose="05050102010706020507" pitchFamily="18" charset="2"/>
              </a:rPr>
              <a:t>classificar</a:t>
            </a:r>
            <a:r>
              <a:rPr lang="en-US" altLang="pt-BR" sz="2800" dirty="0">
                <a:latin typeface="+mn-lt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û"/>
            </a:pPr>
            <a:endParaRPr lang="en-US" altLang="pt-BR" sz="2800" dirty="0">
              <a:latin typeface="+mn-lt"/>
              <a:sym typeface="Symbol" panose="05050102010706020507" pitchFamily="18" charset="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Cada </a:t>
            </a:r>
            <a:r>
              <a:rPr lang="en-US" altLang="pt-BR" sz="2800" dirty="0" err="1">
                <a:latin typeface="+mn-lt"/>
              </a:rPr>
              <a:t>enzima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código</a:t>
            </a:r>
            <a:r>
              <a:rPr lang="en-US" altLang="pt-BR" sz="2800" dirty="0">
                <a:latin typeface="+mn-lt"/>
              </a:rPr>
              <a:t> com 4 </a:t>
            </a:r>
            <a:r>
              <a:rPr lang="en-US" altLang="pt-BR" sz="2800" dirty="0" err="1">
                <a:latin typeface="+mn-lt"/>
              </a:rPr>
              <a:t>dígitos</a:t>
            </a:r>
            <a:r>
              <a:rPr lang="en-US" altLang="pt-BR" sz="2800" dirty="0">
                <a:latin typeface="+mn-lt"/>
              </a:rPr>
              <a:t> que </a:t>
            </a:r>
            <a:r>
              <a:rPr lang="en-US" altLang="pt-BR" sz="2800" dirty="0" err="1">
                <a:latin typeface="+mn-lt"/>
              </a:rPr>
              <a:t>caracteriza</a:t>
            </a:r>
            <a:r>
              <a:rPr lang="en-US" altLang="pt-BR" sz="2800" dirty="0">
                <a:latin typeface="+mn-lt"/>
              </a:rPr>
              <a:t> o </a:t>
            </a:r>
            <a:r>
              <a:rPr lang="en-US" altLang="pt-BR" sz="2800" dirty="0" err="1">
                <a:latin typeface="+mn-lt"/>
              </a:rPr>
              <a:t>tipo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reação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catalisada</a:t>
            </a:r>
            <a:r>
              <a:rPr lang="en-US" altLang="pt-BR" sz="2800" dirty="0">
                <a:latin typeface="+mn-lt"/>
              </a:rPr>
              <a:t>:</a:t>
            </a:r>
          </a:p>
          <a:p>
            <a:pPr marL="2152650" lvl="2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1° </a:t>
            </a:r>
            <a:r>
              <a:rPr lang="en-US" altLang="pt-BR" sz="2800" dirty="0" err="1">
                <a:latin typeface="+mn-lt"/>
              </a:rPr>
              <a:t>dígito</a:t>
            </a:r>
            <a:r>
              <a:rPr lang="en-US" altLang="pt-BR" sz="2800" dirty="0">
                <a:latin typeface="+mn-lt"/>
              </a:rPr>
              <a:t> - </a:t>
            </a:r>
            <a:r>
              <a:rPr lang="en-US" altLang="pt-BR" sz="2800" dirty="0" err="1">
                <a:latin typeface="+mn-lt"/>
              </a:rPr>
              <a:t>classe</a:t>
            </a:r>
            <a:endParaRPr lang="en-US" altLang="pt-BR" sz="2800" dirty="0">
              <a:latin typeface="+mn-lt"/>
            </a:endParaRPr>
          </a:p>
          <a:p>
            <a:pPr marL="2152650" lvl="2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2° </a:t>
            </a:r>
            <a:r>
              <a:rPr lang="en-US" altLang="pt-BR" sz="2800" dirty="0" err="1">
                <a:latin typeface="+mn-lt"/>
              </a:rPr>
              <a:t>dígito</a:t>
            </a:r>
            <a:r>
              <a:rPr lang="en-US" altLang="pt-BR" sz="2800" dirty="0">
                <a:latin typeface="+mn-lt"/>
              </a:rPr>
              <a:t> - </a:t>
            </a:r>
            <a:r>
              <a:rPr lang="en-US" altLang="pt-BR" sz="2800" dirty="0" err="1">
                <a:latin typeface="+mn-lt"/>
              </a:rPr>
              <a:t>subclasse</a:t>
            </a:r>
            <a:endParaRPr lang="en-US" altLang="pt-BR" sz="2800" dirty="0">
              <a:latin typeface="+mn-lt"/>
            </a:endParaRPr>
          </a:p>
          <a:p>
            <a:pPr marL="2152650" lvl="2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3° </a:t>
            </a:r>
            <a:r>
              <a:rPr lang="en-US" altLang="pt-BR" sz="2800" dirty="0" err="1">
                <a:latin typeface="+mn-lt"/>
              </a:rPr>
              <a:t>dígito</a:t>
            </a:r>
            <a:r>
              <a:rPr lang="en-US" altLang="pt-BR" sz="2800" dirty="0">
                <a:latin typeface="+mn-lt"/>
              </a:rPr>
              <a:t> - sub-</a:t>
            </a:r>
            <a:r>
              <a:rPr lang="en-US" altLang="pt-BR" sz="2800" dirty="0" err="1">
                <a:latin typeface="+mn-lt"/>
              </a:rPr>
              <a:t>subclasse</a:t>
            </a:r>
            <a:endParaRPr lang="en-US" altLang="pt-BR" sz="2800" dirty="0">
              <a:latin typeface="+mn-lt"/>
            </a:endParaRPr>
          </a:p>
          <a:p>
            <a:pPr marL="2152650" lvl="2" indent="-4572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4° </a:t>
            </a:r>
            <a:r>
              <a:rPr lang="en-US" altLang="pt-BR" sz="2800" dirty="0" err="1">
                <a:latin typeface="+mn-lt"/>
              </a:rPr>
              <a:t>dígito</a:t>
            </a:r>
            <a:r>
              <a:rPr lang="en-US" altLang="pt-BR" sz="2800" dirty="0">
                <a:latin typeface="+mn-lt"/>
              </a:rPr>
              <a:t> - indica o </a:t>
            </a:r>
            <a:r>
              <a:rPr lang="en-US" altLang="pt-BR" sz="2800" dirty="0" err="1">
                <a:latin typeface="+mn-lt"/>
              </a:rPr>
              <a:t>substrato</a:t>
            </a:r>
            <a:endParaRPr lang="en-US" altLang="pt-BR" sz="2800" dirty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pt-BR" sz="2800" dirty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t-BR" sz="2800" dirty="0">
                <a:latin typeface="+mn-lt"/>
              </a:rPr>
              <a:t>   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1609403E-AE5A-A981-9B7B-9D3310E1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B6ED93A-05C8-4C5A-B030-16063B03B9A0}" type="slidenum">
              <a:rPr lang="en-US" altLang="pt-BR"/>
              <a:pPr>
                <a:spcAft>
                  <a:spcPts val="600"/>
                </a:spcAft>
              </a:pPr>
              <a:t>9</a:t>
            </a:fld>
            <a:endParaRPr lang="en-US" altLang="pt-BR"/>
          </a:p>
        </p:txBody>
      </p:sp>
      <p:sp>
        <p:nvSpPr>
          <p:cNvPr id="137254" name="Rectangle 137247">
            <a:extLst>
              <a:ext uri="{FF2B5EF4-FFF2-40B4-BE49-F238E27FC236}">
                <a16:creationId xmlns:a16="http://schemas.microsoft.com/office/drawing/2014/main" id="{5B0749EA-BE79-9EB1-B769-385489D4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03336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255" name="Graphic 137236" descr="Frasco">
            <a:extLst>
              <a:ext uri="{FF2B5EF4-FFF2-40B4-BE49-F238E27FC236}">
                <a16:creationId xmlns:a16="http://schemas.microsoft.com/office/drawing/2014/main" id="{433636F9-3045-2A18-53B8-90CC9BAE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869" y="3511363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0966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4193</Words>
  <Application>Microsoft Office PowerPoint</Application>
  <PresentationFormat>Widescreen</PresentationFormat>
  <Paragraphs>594</Paragraphs>
  <Slides>65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7" baseType="lpstr">
      <vt:lpstr>Aptos</vt:lpstr>
      <vt:lpstr>Arial</vt:lpstr>
      <vt:lpstr>Bierstadt</vt:lpstr>
      <vt:lpstr>Goudy Stout</vt:lpstr>
      <vt:lpstr>Segoe UI</vt:lpstr>
      <vt:lpstr>Symbol</vt:lpstr>
      <vt:lpstr>Times New Roman</vt:lpstr>
      <vt:lpstr>Verdana</vt:lpstr>
      <vt:lpstr>Webdings</vt:lpstr>
      <vt:lpstr>Wingdings</vt:lpstr>
      <vt:lpstr>GestaltVTI</vt:lpstr>
      <vt:lpstr>Unknown</vt:lpstr>
      <vt:lpstr>Ação Enzimática: Mecanismos e Importância na Medicina</vt:lpstr>
      <vt:lpstr>Tópicos a serem abordados</vt:lpstr>
      <vt:lpstr>Introdução às enzimas</vt:lpstr>
      <vt:lpstr>ENZIMAS – NOMEnclatura</vt:lpstr>
      <vt:lpstr>ENZIMAS – SÍTIO ATIVO</vt:lpstr>
      <vt:lpstr>ENZIMAS – COFATOR</vt:lpstr>
      <vt:lpstr>ENZIMAS – COENZIMAS</vt:lpstr>
      <vt:lpstr>ENZIMAS – COENZIMAS</vt:lpstr>
      <vt:lpstr>ENZIMAS – NOMENCLATURA</vt:lpstr>
      <vt:lpstr>ENZIMAS – CLASSIFICAÇÃO</vt:lpstr>
      <vt:lpstr>ENZIMAS – CLASSIFICAÇÃO</vt:lpstr>
      <vt:lpstr>ENZIMAS – CLASSIFICAÇÃO</vt:lpstr>
      <vt:lpstr>ENZIMAS – NOMENCLATURA</vt:lpstr>
      <vt:lpstr>ENZIMAS – CATALISADORES</vt:lpstr>
      <vt:lpstr>Definição e características das enzimas</vt:lpstr>
      <vt:lpstr>Classificação das enzimas</vt:lpstr>
      <vt:lpstr>Oxidorredutases  Oxidorredutases são enzimas que catalisam reações de oxidação-redução, transferindo elétrons entre moléculas.  Elas são fundamentais em processos metabólicos.    </vt:lpstr>
      <vt:lpstr>Transferases  Transferases são enzimas que catalisam a transferência de grupos funcionais entre moléculas. Elas estão envolvidas em diversas reações metabólicas. </vt:lpstr>
      <vt:lpstr>4.Liases   catalisam a quebra de ligações covalentes e a remoção de moléculas de água, amônia e gás carbônico </vt:lpstr>
      <vt:lpstr>Isomerases  Transferência de grupos dentro da mesma molécula para formar isômeros </vt:lpstr>
      <vt:lpstr>Ligases   Catalisam reações de formação de novas moléculas a partir da ligação entre duas pré-existentes, sempre às custas de energia </vt:lpstr>
      <vt:lpstr>ENZIMAS – CATALISADORES</vt:lpstr>
      <vt:lpstr>Papel das enzimas no metabolismo</vt:lpstr>
      <vt:lpstr>Mecanismo de ação enzimática</vt:lpstr>
      <vt:lpstr>Teoria chave-fechadura e modelo de encaixe induzido</vt:lpstr>
      <vt:lpstr>ENZIMAS –  LIGAÇÃO ENZIMA - SUBSTRATO</vt:lpstr>
      <vt:lpstr>ENZIMAS –  LIGAÇÃO ENZIMA - SUBSTRATO</vt:lpstr>
      <vt:lpstr>Energia de ativação e catálise</vt:lpstr>
      <vt:lpstr>ENZIMAS – CATALISADORES</vt:lpstr>
      <vt:lpstr>ENZIMAS – CATALISADORES</vt:lpstr>
      <vt:lpstr>ENZIMAS – CATALISADORES</vt:lpstr>
      <vt:lpstr>ENZIMAS – CATALISADORES</vt:lpstr>
      <vt:lpstr>ENZIMAS –  COMPONENTES DA REAÇÃO</vt:lpstr>
      <vt:lpstr>Fatores que afetam a atividade enzimática</vt:lpstr>
      <vt:lpstr>Regulação da atividade enzimática</vt:lpstr>
      <vt:lpstr>Inibição enzimática (competitiva e não competitiva)</vt:lpstr>
      <vt:lpstr>ENZIMAS –  ATIVIDADE ENZIMÁTICA</vt:lpstr>
      <vt:lpstr>ENZIMAS –   INFLUÊNCIA DO PH</vt:lpstr>
      <vt:lpstr>ENZIMAS –   INFLUÊNCIA DO PH</vt:lpstr>
      <vt:lpstr>ENZIMAS –   INFLUÊNCIA DA TEMPERATURA</vt:lpstr>
      <vt:lpstr>ENZIMAS –  INFLUÊNCIA DA TEMPERATURA</vt:lpstr>
      <vt:lpstr>ENZIMAS –   INFLUÊNCIA DA [E]</vt:lpstr>
      <vt:lpstr>ENZIMAS –  INFLUÊNCIA DA [S]</vt:lpstr>
      <vt:lpstr>ENZIMAS –  CINÉTICA ENZIMÁTICA</vt:lpstr>
      <vt:lpstr>ENZIMAS –  INIBIÇÃO ENZIMÁTICA</vt:lpstr>
      <vt:lpstr>ENZIMAS –  INIBIÇÃO COMPETITIVA</vt:lpstr>
      <vt:lpstr>ENZIMAS –  INIBIÇÃO COMPETITIVA</vt:lpstr>
      <vt:lpstr>ENZIMAS –  INIBIÇÃO NÃO-COMPETITIVA</vt:lpstr>
      <vt:lpstr>ENZIMAS –  INIBIÇÃO NÃO-COMPETITIVA</vt:lpstr>
      <vt:lpstr>ENZIMAS –  INIBIÇÃO INCOMPETITIVA</vt:lpstr>
      <vt:lpstr>ENZIMAS –  INIBIÇÃO INCOMPETITIVA</vt:lpstr>
      <vt:lpstr>ENZIMAS –  INIBIÇÃO IRREVERSÍVEL</vt:lpstr>
      <vt:lpstr>ENZIMAS –  INIBIÇÃO IRREVERSÍVEL</vt:lpstr>
      <vt:lpstr>Modulação Alostérica</vt:lpstr>
      <vt:lpstr>Regulação por fosforilação e outros mecanismos pós-traducionais</vt:lpstr>
      <vt:lpstr>Aplicações clínicas das enzimas</vt:lpstr>
      <vt:lpstr>Enzimas como marcadores diagnósticos</vt:lpstr>
      <vt:lpstr>Enzimas terapêuticas e aplicações na medicina</vt:lpstr>
      <vt:lpstr>DOENÇA DE POMPE</vt:lpstr>
      <vt:lpstr>Desenvolvimento de medicamentos enzimáticos</vt:lpstr>
      <vt:lpstr>Estudos de casos clínicos envolvendo atividade enzimática</vt:lpstr>
      <vt:lpstr>Deficiências enzimáticas e doenças metabólicas</vt:lpstr>
      <vt:lpstr>Enzimas em processos patológicos</vt:lpstr>
      <vt:lpstr>Terapias enzimáticas bem-sucedidas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MARCONI BRITO</dc:creator>
  <cp:lastModifiedBy>MARCONI BRITO</cp:lastModifiedBy>
  <cp:revision>1</cp:revision>
  <dcterms:created xsi:type="dcterms:W3CDTF">2025-02-16T22:26:42Z</dcterms:created>
  <dcterms:modified xsi:type="dcterms:W3CDTF">2025-02-17T02:11:31Z</dcterms:modified>
</cp:coreProperties>
</file>