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4630400" cy="8229600"/>
  <p:notesSz cx="8229600" cy="14630400"/>
  <p:embeddedFontLst>
    <p:embeddedFont>
      <p:font typeface="Tomorrow Semi Bold"/>
      <p:regular r:id="rId20"/>
    </p:embeddedFont>
    <p:embeddedFont>
      <p:font typeface="Tomorrow Semi Bold"/>
      <p:regular r:id="rId21"/>
    </p:embeddedFont>
    <p:embeddedFont>
      <p:font typeface="Tomorrow Semi Bold"/>
      <p:regular r:id="rId22"/>
    </p:embeddedFont>
    <p:embeddedFont>
      <p:font typeface="Tomorrow Semi Bold"/>
      <p:regular r:id="rId23"/>
    </p:embeddedFont>
    <p:embeddedFont>
      <p:font typeface="Tomorrow"/>
      <p:regular r:id="rId24"/>
    </p:embeddedFont>
    <p:embeddedFont>
      <p:font typeface="Tomorrow"/>
      <p:regular r:id="rId25"/>
    </p:embeddedFont>
    <p:embeddedFont>
      <p:font typeface="Tomorrow"/>
      <p:regular r:id="rId26"/>
    </p:embeddedFont>
    <p:embeddedFont>
      <p:font typeface="Tomorrow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Relationship Id="rId24" Type="http://schemas.openxmlformats.org/officeDocument/2006/relationships/font" Target="fonts/font5.fntdata"/><Relationship Id="rId25" Type="http://schemas.openxmlformats.org/officeDocument/2006/relationships/font" Target="fonts/font6.fntdata"/><Relationship Id="rId26" Type="http://schemas.openxmlformats.org/officeDocument/2006/relationships/font" Target="fonts/font7.fntdata"/><Relationship Id="rId27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0077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A Grande Transição: Da Bactéria à Complexidade Eucariótica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5866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 história da vida na Terra teve um momento decisivo há bilhões de anos: a transformação de células simples em organismos complexos. Esta é a jornada da endossimbiose, o evento evolutivo que tornou possível a existência de plantas, animais e todos os seres complexos que conhecemos hoje.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640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A Dupla Membrana: Registro Histórico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501866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 estrutura de dupla membrana das mitocôndrias e cloroplastos conta a história de sua origem. A membrana interna pertencia à bactéria original, contendo todas as proteínas necessárias para suas funções energéticas. A membrana externa foi adicionada pela célula hospedeira durante o processo de endocitose.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31280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Esta arquitetura única é uma evidência fossilizada, preservada na estrutura celular, do momento em que duas formas de vida se fundiram há bilhões de anos.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94767"/>
            <a:ext cx="1378744" cy="373142"/>
          </a:xfrm>
          <a:prstGeom prst="roundRect">
            <a:avLst>
              <a:gd name="adj" fmla="val 6383"/>
            </a:avLst>
          </a:prstGeom>
          <a:solidFill>
            <a:srgbClr val="E6E6E5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2852" y="1101923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1054298"/>
            <a:ext cx="90261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CAPÍTULO 5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447205"/>
            <a:ext cx="116552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Comparando as Linhagens: Animal vs. Vegetal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23649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 endossimbiose criou duas grandes linhagens de células eucarióticas, cada uma com características distintas que refletem sua história evolutiva: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3223260"/>
            <a:ext cx="13042821" cy="4011573"/>
          </a:xfrm>
          <a:prstGeom prst="roundRect">
            <a:avLst>
              <a:gd name="adj" fmla="val 7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01410" y="3230880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999887" y="3357563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Característica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214705" y="3357563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Célula Animal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0122932" y="3357563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Célula Vegetal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801410" y="3801785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999887" y="3928467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Mitocôndrias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14705" y="3928467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Presentes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0122932" y="3928467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Presentes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801410" y="437268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999887" y="4499372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Cloroplastos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6214705" y="4499372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Ausentes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10122932" y="4499372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Presentes</a:t>
            </a:r>
            <a:endParaRPr lang="en-US" sz="1550" dirty="0"/>
          </a:p>
        </p:txBody>
      </p:sp>
      <p:sp>
        <p:nvSpPr>
          <p:cNvPr id="20" name="Shape 17"/>
          <p:cNvSpPr/>
          <p:nvPr/>
        </p:nvSpPr>
        <p:spPr>
          <a:xfrm>
            <a:off x="801410" y="4943594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999887" y="5070277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Parede Celular</a:t>
            </a:r>
            <a:endParaRPr lang="en-US" sz="1550" dirty="0"/>
          </a:p>
        </p:txBody>
      </p:sp>
      <p:sp>
        <p:nvSpPr>
          <p:cNvPr id="22" name="Text 19"/>
          <p:cNvSpPr/>
          <p:nvPr/>
        </p:nvSpPr>
        <p:spPr>
          <a:xfrm>
            <a:off x="6214705" y="5070277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Ausente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10122932" y="5070277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Presente (celulose)</a:t>
            </a:r>
            <a:endParaRPr lang="en-US" sz="1550" dirty="0"/>
          </a:p>
        </p:txBody>
      </p:sp>
      <p:sp>
        <p:nvSpPr>
          <p:cNvPr id="24" name="Shape 21"/>
          <p:cNvSpPr/>
          <p:nvPr/>
        </p:nvSpPr>
        <p:spPr>
          <a:xfrm>
            <a:off x="801410" y="551449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2"/>
          <p:cNvSpPr/>
          <p:nvPr/>
        </p:nvSpPr>
        <p:spPr>
          <a:xfrm>
            <a:off x="999887" y="5641181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Vacúolos</a:t>
            </a:r>
            <a:endParaRPr lang="en-US" sz="1550" dirty="0"/>
          </a:p>
        </p:txBody>
      </p:sp>
      <p:sp>
        <p:nvSpPr>
          <p:cNvPr id="26" name="Text 23"/>
          <p:cNvSpPr/>
          <p:nvPr/>
        </p:nvSpPr>
        <p:spPr>
          <a:xfrm>
            <a:off x="6214705" y="5641181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Pequenos e temporários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10122932" y="5641181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Grande vacúolo central</a:t>
            </a:r>
            <a:endParaRPr lang="en-US" sz="1550" dirty="0"/>
          </a:p>
        </p:txBody>
      </p:sp>
      <p:sp>
        <p:nvSpPr>
          <p:cNvPr id="28" name="Shape 25"/>
          <p:cNvSpPr/>
          <p:nvPr/>
        </p:nvSpPr>
        <p:spPr>
          <a:xfrm>
            <a:off x="801410" y="6085403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9" name="Text 26"/>
          <p:cNvSpPr/>
          <p:nvPr/>
        </p:nvSpPr>
        <p:spPr>
          <a:xfrm>
            <a:off x="999887" y="6212086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Forma</a:t>
            </a:r>
            <a:endParaRPr lang="en-US" sz="1550" dirty="0"/>
          </a:p>
        </p:txBody>
      </p:sp>
      <p:sp>
        <p:nvSpPr>
          <p:cNvPr id="30" name="Text 27"/>
          <p:cNvSpPr/>
          <p:nvPr/>
        </p:nvSpPr>
        <p:spPr>
          <a:xfrm>
            <a:off x="6214705" y="6212086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Variável e flexível</a:t>
            </a:r>
            <a:endParaRPr lang="en-US" sz="1550" dirty="0"/>
          </a:p>
        </p:txBody>
      </p:sp>
      <p:sp>
        <p:nvSpPr>
          <p:cNvPr id="31" name="Text 28"/>
          <p:cNvSpPr/>
          <p:nvPr/>
        </p:nvSpPr>
        <p:spPr>
          <a:xfrm>
            <a:off x="10122932" y="6212086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Rígida e definida</a:t>
            </a:r>
            <a:endParaRPr lang="en-US" sz="1550" dirty="0"/>
          </a:p>
        </p:txBody>
      </p:sp>
      <p:sp>
        <p:nvSpPr>
          <p:cNvPr id="32" name="Shape 29"/>
          <p:cNvSpPr/>
          <p:nvPr/>
        </p:nvSpPr>
        <p:spPr>
          <a:xfrm>
            <a:off x="801410" y="6656308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3" name="Text 30"/>
          <p:cNvSpPr/>
          <p:nvPr/>
        </p:nvSpPr>
        <p:spPr>
          <a:xfrm>
            <a:off x="999887" y="6782991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Nutrição</a:t>
            </a:r>
            <a:endParaRPr lang="en-US" sz="1550" dirty="0"/>
          </a:p>
        </p:txBody>
      </p:sp>
      <p:sp>
        <p:nvSpPr>
          <p:cNvPr id="34" name="Text 31"/>
          <p:cNvSpPr/>
          <p:nvPr/>
        </p:nvSpPr>
        <p:spPr>
          <a:xfrm>
            <a:off x="6214705" y="6782991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Heterotrófica</a:t>
            </a:r>
            <a:endParaRPr lang="en-US" sz="1550" dirty="0"/>
          </a:p>
        </p:txBody>
      </p:sp>
      <p:sp>
        <p:nvSpPr>
          <p:cNvPr id="35" name="Text 32"/>
          <p:cNvSpPr/>
          <p:nvPr/>
        </p:nvSpPr>
        <p:spPr>
          <a:xfrm>
            <a:off x="10122932" y="6782991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Autotrófica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1208"/>
            <a:ext cx="67846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Visualizando as Diferenças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08121"/>
            <a:ext cx="5501640" cy="340018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7563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Célula Animal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6185535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Flexível e adaptável, dependente de mitocôndrias para energia. Obtém nutrientes consumindo outros organismos.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44" y="2108121"/>
            <a:ext cx="5501759" cy="340030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57564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Célula Vegetal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6185654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Rígida e autossuficiente, com cloroplastos para fotossíntese. Produz seu próprio alimento a partir de luz solar. Lembre que tem mitocôndria também.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3392"/>
            <a:ext cx="709874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O Legado da Endossimbiose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34112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 teoria da endossimbiose não apenas explica a origem das células complexas – ela revela uma verdade profunda sobre a natureza da vida: a cooperação e a simbiose são forças evolutivas tão poderosas quanto a competição.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3516987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Cada célula do nosso corpo carrega bilhões de mitocôndrias, descendentes daquelas bactérias ancestrais que escolheram cooperar em vez de competir. Esta parceria antiga tornou possível toda a diversidade e complexidade da vida multicelular, desde as algas microscópicas até as sequoias gigantes e os seres humanos.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5327928"/>
            <a:ext cx="7556421" cy="1478280"/>
          </a:xfrm>
          <a:prstGeom prst="roundRect">
            <a:avLst>
              <a:gd name="adj" fmla="val 2014"/>
            </a:avLst>
          </a:prstGeom>
          <a:solidFill>
            <a:srgbClr val="DADAD7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48" y="5638443"/>
            <a:ext cx="248007" cy="1983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8513" y="5575816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Reflexão Final: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 Somos todos, literalmente, comunidades simbióticas vivas – testemunhos vivos de que a união pode criar algo muito maior do que a soma das partes individuais.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92098" y="407075"/>
            <a:ext cx="1003102" cy="253960"/>
          </a:xfrm>
          <a:prstGeom prst="roundRect">
            <a:avLst>
              <a:gd name="adj" fmla="val 6995"/>
            </a:avLst>
          </a:prstGeom>
          <a:solidFill>
            <a:srgbClr val="E6E6E5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0799" y="474821"/>
            <a:ext cx="118348" cy="1183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58322" y="451366"/>
            <a:ext cx="648176" cy="165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9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CAPÍTULO 1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592098" y="705088"/>
            <a:ext cx="8054816" cy="462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O Mundo Procariótico: Onde Tudo Começou</a:t>
            </a:r>
            <a:endParaRPr lang="en-US" sz="2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98" y="1457325"/>
            <a:ext cx="6542603" cy="654260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03319" y="1432441"/>
            <a:ext cx="6542603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As primeiras formas de vida eram procariontes – células simples, sem núcleo definido ou organelas membranosas. Esses organismos microscópicos dominaram a Terra por bilhões de anos, mas tinham limitações importantes.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7503319" y="2151817"/>
            <a:ext cx="6542603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Seu tamanho era restrito pela eficiência energética: toda a produção de energia acontecia apenas na membrana plasmática. Apesar dessas limitações, surgiram três grupos importantes de bactérias que seriam fundamentais para o futuro da vida.</a:t>
            </a:r>
            <a:endParaRPr lang="en-US" sz="1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5756"/>
            <a:ext cx="913388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Diversidade no Mundo Microscópico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02669"/>
            <a:ext cx="3011091" cy="30110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61767"/>
            <a:ext cx="30408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Bactérias Heterotróficas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990987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Organismos que obtinham energia consumindo outras células e matéria orgânica disponível no ambiente primitivo.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86" y="2302669"/>
            <a:ext cx="3011210" cy="30112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5561886"/>
            <a:ext cx="25166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Bactérias Aeróbicas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5991106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Capazes de usar oxigênio para extrair energia de forma muito mais eficiente através da respiração celular.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02" y="2302669"/>
            <a:ext cx="3011210" cy="30112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55618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Cianobactérias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5991106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Pioneiras da fotossíntese, transformavam luz solar em energia e liberavam oxigênio como subproduto.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605927"/>
            <a:ext cx="1378625" cy="373142"/>
          </a:xfrm>
          <a:prstGeom prst="roundRect">
            <a:avLst>
              <a:gd name="adj" fmla="val 6383"/>
            </a:avLst>
          </a:prstGeom>
          <a:solidFill>
            <a:srgbClr val="E6E6E5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52" y="3713083"/>
            <a:ext cx="158710" cy="15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50858" y="3665458"/>
            <a:ext cx="90249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CAPÍTULO 2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793790" y="4058364"/>
            <a:ext cx="61010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O Surgimento do Núcleo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497609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Um evento revolucionário transformou a estrutura celular: a membrana plasmática começou a dobrar-se para dentro, criando invaginações que envolveram o material genético. Este processo deu origem ao núcleo celular, uma estrutura que protege e organiza o DNA.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6151959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As mesmas invaginações formaram um sistema complexo de membranas internas – o retículo endoplasmático e o complexo de Golgi. Assim nasceu o eucarionte primitivo: uma célula maior, com compartimentos internos especializados, mas ainda sem a capacidade de produzir energia de forma eficiente.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142173"/>
            <a:ext cx="1380173" cy="373142"/>
          </a:xfrm>
          <a:prstGeom prst="roundRect">
            <a:avLst>
              <a:gd name="adj" fmla="val 6383"/>
            </a:avLst>
          </a:prstGeom>
          <a:solidFill>
            <a:srgbClr val="E6E6E5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52" y="2249329"/>
            <a:ext cx="158710" cy="15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50858" y="2201704"/>
            <a:ext cx="90404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CAPÍTULO 3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793790" y="2594610"/>
            <a:ext cx="675739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A Teoria da Endossimbiose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1091446" y="3735586"/>
            <a:ext cx="72587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 bióloga Lynn Margulis revolucionou nossa compreensão da evolução celular ao propor que organelas essenciais, como mitocôndrias e cloroplastos, foram originalmente bactérias independentes.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793790" y="3512344"/>
            <a:ext cx="22860" cy="1399103"/>
          </a:xfrm>
          <a:prstGeom prst="rect">
            <a:avLst/>
          </a:prstGeom>
          <a:solidFill>
            <a:srgbClr val="1D1D1B"/>
          </a:solidFill>
          <a:ln/>
        </p:spPr>
      </p:sp>
      <p:sp>
        <p:nvSpPr>
          <p:cNvPr id="9" name="Text 5"/>
          <p:cNvSpPr/>
          <p:nvPr/>
        </p:nvSpPr>
        <p:spPr>
          <a:xfrm>
            <a:off x="793790" y="513468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Esta teoria explica como dois seres vivos passaram a viver em simbiose – um dentro do outro – criando uma relação de benefício mútuo que transformou para sempre a história da vida na Terra.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45783"/>
            <a:ext cx="12852916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O Primeiro Grande Evento: A Origem das Mitocôndrias</a:t>
            </a:r>
            <a:endParaRPr lang="en-US" sz="3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6412" y="1493044"/>
            <a:ext cx="7277457" cy="431923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3606" y="2548736"/>
            <a:ext cx="619529" cy="61952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41643" y="4810404"/>
            <a:ext cx="1809025" cy="34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Mitocôndria</a:t>
            </a:r>
            <a:endParaRPr lang="en-US" sz="215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5548" y="2549897"/>
            <a:ext cx="619529" cy="619529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461776" y="4810404"/>
            <a:ext cx="1809025" cy="34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Endocitose</a:t>
            </a:r>
            <a:endParaRPr lang="en-US" sz="21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5681" y="2549897"/>
            <a:ext cx="619529" cy="619529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144737" y="4636162"/>
            <a:ext cx="1809025" cy="69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Célula eucariótica</a:t>
            </a:r>
            <a:endParaRPr lang="en-US" sz="2150" dirty="0"/>
          </a:p>
        </p:txBody>
      </p:sp>
      <p:sp>
        <p:nvSpPr>
          <p:cNvPr id="10" name="Text 4"/>
          <p:cNvSpPr/>
          <p:nvPr/>
        </p:nvSpPr>
        <p:spPr>
          <a:xfrm>
            <a:off x="793790" y="6013728"/>
            <a:ext cx="13042821" cy="882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Há aproximadamente 1,5 bilhão de anos, uma célula eucariótica ancestral "engoliu" uma pequena bactéria aeróbica. Em vez de digeri-la, estabeleceu-se uma parceria extraordinária: a bactéria fornecia energia abundante (ATP) através da respiração celular, enquanto recebia proteção e nutrientes constantes da célula hospedeira.</a:t>
            </a:r>
            <a:endParaRPr lang="en-US" sz="1450" dirty="0"/>
          </a:p>
        </p:txBody>
      </p:sp>
      <p:sp>
        <p:nvSpPr>
          <p:cNvPr id="11" name="Text 5"/>
          <p:cNvSpPr/>
          <p:nvPr/>
        </p:nvSpPr>
        <p:spPr>
          <a:xfrm>
            <a:off x="793790" y="7097792"/>
            <a:ext cx="13042821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Com o tempo, essa relação tornou-se permanente e inseparável. Assim surgiu a primeira célula eucariótica animal, dotada de mitocôndrias – verdadeiras usinas de energia celular.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640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O Segundo Evento: Nascimento da Célula Vegetal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0186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Milhões de anos depois, algumas células eucarióticas que já possuíam mitocôndrias realizaram um segundo feito extraordinário: engoliram cianobactérias, aquelas bactérias fotossintetizantes que produziam oxigênio.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67772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Novamente, estabeleceu-se uma simbiose permanente. As cianobactérias transformaram-se em cloroplastos, permitindo que a célula hospedeira produzisse seu próprio alimento através da fotossíntese. Este evento deu origem às células eucarióticas vegetais e às algas, fundando toda a base da cadeia alimentar terrestre.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479828"/>
            <a:ext cx="1373743" cy="373142"/>
          </a:xfrm>
          <a:prstGeom prst="roundRect">
            <a:avLst>
              <a:gd name="adj" fmla="val 6383"/>
            </a:avLst>
          </a:prstGeom>
          <a:solidFill>
            <a:srgbClr val="E6E6E5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2852" y="1586984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1539359"/>
            <a:ext cx="89761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CAPÍTULO 4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932265"/>
            <a:ext cx="100110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As Provas Científicas da Endossimbiose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284999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Como sabemos que mitocôndrias e cloroplastos foram realmente bactérias no passado? A ciência apresenta evidências convincentes que confirmam a teoria de Lynn Margulis: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3708321"/>
            <a:ext cx="3111937" cy="3041333"/>
          </a:xfrm>
          <a:prstGeom prst="roundRect">
            <a:avLst>
              <a:gd name="adj" fmla="val 979"/>
            </a:avLst>
          </a:prstGeom>
          <a:solidFill>
            <a:srgbClr val="F0EAEA"/>
          </a:solidFill>
          <a:ln/>
        </p:spPr>
      </p:sp>
      <p:sp>
        <p:nvSpPr>
          <p:cNvPr id="8" name="Text 5"/>
          <p:cNvSpPr/>
          <p:nvPr/>
        </p:nvSpPr>
        <p:spPr>
          <a:xfrm>
            <a:off x="992148" y="39066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DNA Próprio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92148" y="4335899"/>
            <a:ext cx="271522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Ambas possuem DNA circular e independente, idêntico ao formato encontrado em bactérias atuais, diferente do DNA linear do núcleo.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4104084" y="3708321"/>
            <a:ext cx="3111937" cy="3041333"/>
          </a:xfrm>
          <a:prstGeom prst="roundRect">
            <a:avLst>
              <a:gd name="adj" fmla="val 979"/>
            </a:avLst>
          </a:prstGeom>
          <a:solidFill>
            <a:srgbClr val="F0EAEA"/>
          </a:solidFill>
          <a:ln/>
        </p:spPr>
      </p:sp>
      <p:sp>
        <p:nvSpPr>
          <p:cNvPr id="11" name="Text 8"/>
          <p:cNvSpPr/>
          <p:nvPr/>
        </p:nvSpPr>
        <p:spPr>
          <a:xfrm>
            <a:off x="4302443" y="3906679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Ribossomos Bacterianos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4302443" y="4646057"/>
            <a:ext cx="271522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Contêm ribossomos tipo 70S, menores e semelhantes aos bacterianos, distintos dos ribossomos 80S da célula hospedeira.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414379" y="3708321"/>
            <a:ext cx="3111937" cy="3041333"/>
          </a:xfrm>
          <a:prstGeom prst="roundRect">
            <a:avLst>
              <a:gd name="adj" fmla="val 979"/>
            </a:avLst>
          </a:prstGeom>
          <a:solidFill>
            <a:srgbClr val="F0EAEA"/>
          </a:solidFill>
          <a:ln/>
        </p:spPr>
      </p:sp>
      <p:sp>
        <p:nvSpPr>
          <p:cNvPr id="14" name="Text 11"/>
          <p:cNvSpPr/>
          <p:nvPr/>
        </p:nvSpPr>
        <p:spPr>
          <a:xfrm>
            <a:off x="7612737" y="39066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Dupla Membrana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7612737" y="4335899"/>
            <a:ext cx="271522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 membrana interna é a original da bactéria ancestral; a externa foi formada pela célula que a engolfou durante a fagocitose.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10724674" y="3708321"/>
            <a:ext cx="3111937" cy="3041333"/>
          </a:xfrm>
          <a:prstGeom prst="roundRect">
            <a:avLst>
              <a:gd name="adj" fmla="val 979"/>
            </a:avLst>
          </a:prstGeom>
          <a:solidFill>
            <a:srgbClr val="F0EAEA"/>
          </a:solidFill>
          <a:ln/>
        </p:spPr>
      </p:sp>
      <p:sp>
        <p:nvSpPr>
          <p:cNvPr id="17" name="Text 14"/>
          <p:cNvSpPr/>
          <p:nvPr/>
        </p:nvSpPr>
        <p:spPr>
          <a:xfrm>
            <a:off x="10923032" y="3906679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Divisão Independente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10923032" y="4646057"/>
            <a:ext cx="271522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Reproduzem-se por fissão binária, o mesmo método das bactérias, independentemente da divisão nuclear da célula.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5477"/>
            <a:ext cx="81674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Evidências Visuais: DNA Circular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96453"/>
            <a:ext cx="7125414" cy="44581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77787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8774668" y="1873210"/>
            <a:ext cx="5212318" cy="5400794"/>
          </a:xfrm>
          <a:prstGeom prst="roundRect">
            <a:avLst>
              <a:gd name="adj" fmla="val 571"/>
            </a:avLst>
          </a:prstGeom>
          <a:solidFill>
            <a:srgbClr val="1D1D1B"/>
          </a:solidFill>
          <a:ln/>
        </p:spPr>
      </p:sp>
      <p:sp>
        <p:nvSpPr>
          <p:cNvPr id="6" name="Text 3"/>
          <p:cNvSpPr/>
          <p:nvPr/>
        </p:nvSpPr>
        <p:spPr>
          <a:xfrm>
            <a:off x="8973026" y="2071568"/>
            <a:ext cx="34429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Uma Assinatura Bacteriana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8973026" y="2580084"/>
            <a:ext cx="481560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O DNA circular encontrado em mitocôndrias e cloroplastos é uma marca registrada de sua origem bacteriana. Esta característica permaneceu preservada por bilhões de anos de evolução.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2026-02-13T01:01:08Z</dcterms:created>
  <dcterms:modified xsi:type="dcterms:W3CDTF">2026-02-13T01:01:08Z</dcterms:modified>
</cp:coreProperties>
</file>