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0" r:id="rId3"/>
    <p:sldId id="265" r:id="rId4"/>
    <p:sldId id="269" r:id="rId5"/>
    <p:sldId id="267" r:id="rId6"/>
    <p:sldId id="268" r:id="rId7"/>
    <p:sldId id="266" r:id="rId8"/>
    <p:sldId id="271" r:id="rId9"/>
    <p:sldId id="272" r:id="rId10"/>
    <p:sldId id="273" r:id="rId11"/>
    <p:sldId id="274" r:id="rId12"/>
    <p:sldId id="275" r:id="rId13"/>
    <p:sldId id="276" r:id="rId14"/>
    <p:sldId id="277" r:id="rId15"/>
    <p:sldId id="278" r:id="rId16"/>
    <p:sldId id="279" r:id="rId17"/>
    <p:sldId id="263" r:id="rId18"/>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hyperlink" Target="https://safetya.co/acoso-laboral-ley-colombiana/" TargetMode="Externa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image" Target="../media/image3.sv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179" y="-4128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302" b="-2302"/>
            </a:stretch>
          </a:blipFill>
        </p:spPr>
      </p:sp>
      <p:grpSp>
        <p:nvGrpSpPr>
          <p:cNvPr id="3" name="Group 3"/>
          <p:cNvGrpSpPr/>
          <p:nvPr/>
        </p:nvGrpSpPr>
        <p:grpSpPr>
          <a:xfrm>
            <a:off x="-104998" y="9830067"/>
            <a:ext cx="18475486" cy="490439"/>
            <a:chOff x="0" y="0"/>
            <a:chExt cx="24633982" cy="653919"/>
          </a:xfrm>
        </p:grpSpPr>
        <p:grpSp>
          <p:nvGrpSpPr>
            <p:cNvPr id="4" name="Group 4"/>
            <p:cNvGrpSpPr/>
            <p:nvPr/>
          </p:nvGrpSpPr>
          <p:grpSpPr>
            <a:xfrm>
              <a:off x="0" y="0"/>
              <a:ext cx="9202044" cy="653919"/>
              <a:chOff x="0" y="0"/>
              <a:chExt cx="1817688" cy="129169"/>
            </a:xfrm>
          </p:grpSpPr>
          <p:sp>
            <p:nvSpPr>
              <p:cNvPr id="5" name="Freeform 5"/>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6" name="TextBox 6"/>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202044" y="0"/>
              <a:ext cx="9202044" cy="653919"/>
              <a:chOff x="0" y="0"/>
              <a:chExt cx="1817688" cy="129169"/>
            </a:xfrm>
          </p:grpSpPr>
          <p:sp>
            <p:nvSpPr>
              <p:cNvPr id="8" name="Freeform 8"/>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9" name="TextBox 9"/>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8404089" y="0"/>
              <a:ext cx="6229893" cy="653919"/>
              <a:chOff x="0" y="0"/>
              <a:chExt cx="1230596" cy="129169"/>
            </a:xfrm>
          </p:grpSpPr>
          <p:sp>
            <p:nvSpPr>
              <p:cNvPr id="11" name="Freeform 11"/>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2" name="TextBox 12"/>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4" name="Freeform 14"/>
          <p:cNvSpPr/>
          <p:nvPr/>
        </p:nvSpPr>
        <p:spPr>
          <a:xfrm flipH="1" flipV="1">
            <a:off x="0" y="0"/>
            <a:ext cx="4982603" cy="4114800"/>
          </a:xfrm>
          <a:custGeom>
            <a:avLst/>
            <a:gdLst/>
            <a:ahLst/>
            <a:cxnLst/>
            <a:rect l="l" t="t" r="r" b="b"/>
            <a:pathLst>
              <a:path w="4982603" h="4114800">
                <a:moveTo>
                  <a:pt x="4982603" y="4114800"/>
                </a:moveTo>
                <a:lnTo>
                  <a:pt x="0" y="4114800"/>
                </a:lnTo>
                <a:lnTo>
                  <a:pt x="0" y="0"/>
                </a:lnTo>
                <a:lnTo>
                  <a:pt x="4982603" y="0"/>
                </a:lnTo>
                <a:lnTo>
                  <a:pt x="4982603" y="411480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10871794" y="14766"/>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17" name="Freeform 17"/>
          <p:cNvSpPr/>
          <p:nvPr/>
        </p:nvSpPr>
        <p:spPr>
          <a:xfrm>
            <a:off x="14536337" y="146572"/>
            <a:ext cx="3594552" cy="905198"/>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sp>
        <p:nvSpPr>
          <p:cNvPr id="21" name="Freeform 21"/>
          <p:cNvSpPr/>
          <p:nvPr/>
        </p:nvSpPr>
        <p:spPr>
          <a:xfrm>
            <a:off x="504762" y="7620218"/>
            <a:ext cx="2186946" cy="2131103"/>
          </a:xfrm>
          <a:custGeom>
            <a:avLst/>
            <a:gdLst/>
            <a:ahLst/>
            <a:cxnLst/>
            <a:rect l="l" t="t" r="r" b="b"/>
            <a:pathLst>
              <a:path w="1741235" h="1741235">
                <a:moveTo>
                  <a:pt x="0" y="0"/>
                </a:moveTo>
                <a:lnTo>
                  <a:pt x="1741235" y="0"/>
                </a:lnTo>
                <a:lnTo>
                  <a:pt x="1741235" y="1741235"/>
                </a:lnTo>
                <a:lnTo>
                  <a:pt x="0" y="1741235"/>
                </a:lnTo>
                <a:lnTo>
                  <a:pt x="0" y="0"/>
                </a:lnTo>
                <a:close/>
              </a:path>
            </a:pathLst>
          </a:custGeom>
          <a:blipFill>
            <a:blip r:embed="rId7"/>
            <a:stretch>
              <a:fillRect/>
            </a:stretch>
          </a:blipFill>
        </p:spPr>
      </p:sp>
      <p:pic>
        <p:nvPicPr>
          <p:cNvPr id="22" name="Imagen 21">
            <a:extLst>
              <a:ext uri="{FF2B5EF4-FFF2-40B4-BE49-F238E27FC236}">
                <a16:creationId xmlns:a16="http://schemas.microsoft.com/office/drawing/2014/main" xmlns="" id="{6DE6DD13-515B-49EA-8915-53DBD7D922A5}"/>
              </a:ext>
            </a:extLst>
          </p:cNvPr>
          <p:cNvPicPr/>
          <p:nvPr/>
        </p:nvPicPr>
        <p:blipFill>
          <a:blip r:embed="rId8">
            <a:extLst>
              <a:ext uri="{BEBA8EAE-BF5A-486C-A8C5-ECC9F3942E4B}">
                <a14:imgProps xmlns:a14="http://schemas.microsoft.com/office/drawing/2010/main">
                  <a14:imgLayer r:embed="rId9">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6172200" y="14766"/>
            <a:ext cx="4349177" cy="1112061"/>
          </a:xfrm>
          <a:prstGeom prst="rect">
            <a:avLst/>
          </a:prstGeom>
        </p:spPr>
      </p:pic>
      <p:sp>
        <p:nvSpPr>
          <p:cNvPr id="15" name="Flecha: pentágono 14">
            <a:extLst>
              <a:ext uri="{FF2B5EF4-FFF2-40B4-BE49-F238E27FC236}">
                <a16:creationId xmlns:a16="http://schemas.microsoft.com/office/drawing/2014/main" xmlns="" id="{A2283DCB-9388-4DBD-B066-1FFCCE2193F5}"/>
              </a:ext>
            </a:extLst>
          </p:cNvPr>
          <p:cNvSpPr/>
          <p:nvPr/>
        </p:nvSpPr>
        <p:spPr>
          <a:xfrm flipH="1">
            <a:off x="4038600" y="7852015"/>
            <a:ext cx="14263577" cy="1978052"/>
          </a:xfrm>
          <a:prstGeom prst="homePlate">
            <a:avLst/>
          </a:prstGeom>
          <a:gradFill flip="none" rotWithShape="1">
            <a:gsLst>
              <a:gs pos="0">
                <a:schemeClr val="accent1">
                  <a:lumMod val="5000"/>
                  <a:lumOff val="95000"/>
                </a:schemeClr>
              </a:gs>
              <a:gs pos="74000">
                <a:schemeClr val="accent1">
                  <a:lumMod val="45000"/>
                  <a:lumOff val="55000"/>
                </a:schemeClr>
              </a:gs>
              <a:gs pos="0">
                <a:schemeClr val="bg1">
                  <a:alpha val="2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23" name="CuadroTexto 22">
            <a:extLst>
              <a:ext uri="{FF2B5EF4-FFF2-40B4-BE49-F238E27FC236}">
                <a16:creationId xmlns:a16="http://schemas.microsoft.com/office/drawing/2014/main" xmlns="" id="{5CD03DAB-DA87-4F2E-B2B8-F85D51BC5199}"/>
              </a:ext>
            </a:extLst>
          </p:cNvPr>
          <p:cNvSpPr txBox="1"/>
          <p:nvPr/>
        </p:nvSpPr>
        <p:spPr>
          <a:xfrm>
            <a:off x="2209800" y="6591301"/>
            <a:ext cx="17839910" cy="2585323"/>
          </a:xfrm>
          <a:prstGeom prst="rect">
            <a:avLst/>
          </a:prstGeom>
          <a:noFill/>
        </p:spPr>
        <p:txBody>
          <a:bodyPr wrap="square" rtlCol="0">
            <a:spAutoFit/>
          </a:bodyPr>
          <a:lstStyle/>
          <a:p>
            <a:pPr algn="ctr"/>
            <a:r>
              <a:rPr lang="es-ES" sz="5400" b="1" dirty="0" smtClean="0">
                <a:solidFill>
                  <a:schemeClr val="accent1">
                    <a:lumMod val="50000"/>
                  </a:schemeClr>
                </a:solidFill>
                <a:latin typeface="Arial" panose="020B0604020202020204" pitchFamily="34" charset="0"/>
                <a:cs typeface="Arial" panose="020B0604020202020204" pitchFamily="34" charset="0"/>
              </a:rPr>
              <a:t>SISTEMA DE GESTION Y SEGURIDAD EN EL TRABAJO</a:t>
            </a:r>
            <a:endParaRPr lang="es-ES" sz="5400" b="1" dirty="0">
              <a:solidFill>
                <a:schemeClr val="accent1">
                  <a:lumMod val="50000"/>
                </a:schemeClr>
              </a:solidFill>
              <a:latin typeface="Arial" panose="020B0604020202020204" pitchFamily="34" charset="0"/>
              <a:cs typeface="Arial" panose="020B0604020202020204" pitchFamily="34" charset="0"/>
            </a:endParaRPr>
          </a:p>
          <a:p>
            <a:pPr algn="ctr"/>
            <a:r>
              <a:rPr lang="es-ES" sz="5400" b="1" dirty="0">
                <a:solidFill>
                  <a:schemeClr val="accent1">
                    <a:lumMod val="50000"/>
                  </a:schemeClr>
                </a:solidFill>
                <a:latin typeface="Arial" panose="020B0604020202020204" pitchFamily="34" charset="0"/>
                <a:cs typeface="Arial" panose="020B0604020202020204" pitchFamily="34" charset="0"/>
              </a:rPr>
              <a:t>POR: </a:t>
            </a:r>
            <a:r>
              <a:rPr lang="es-ES" sz="5400" b="1" dirty="0" smtClean="0">
                <a:solidFill>
                  <a:schemeClr val="accent1">
                    <a:lumMod val="50000"/>
                  </a:schemeClr>
                </a:solidFill>
                <a:latin typeface="Arial" panose="020B0604020202020204" pitchFamily="34" charset="0"/>
                <a:cs typeface="Arial" panose="020B0604020202020204" pitchFamily="34" charset="0"/>
              </a:rPr>
              <a:t>(NUBIA PÁTRICIA SUAREZ PACHECO)</a:t>
            </a:r>
            <a:endParaRPr lang="es-CO" sz="4800" b="1" dirty="0">
              <a:solidFill>
                <a:schemeClr val="accent1">
                  <a:lumMod val="50000"/>
                </a:schemeClr>
              </a:solidFill>
              <a:latin typeface="Arial" panose="020B0604020202020204" pitchFamily="34" charset="0"/>
              <a:cs typeface="Arial" panose="020B0604020202020204" pitchFamily="34" charset="0"/>
            </a:endParaRPr>
          </a:p>
        </p:txBody>
      </p:sp>
      <p:sp>
        <p:nvSpPr>
          <p:cNvPr id="13" name="Flecha: cheurón 12">
            <a:extLst>
              <a:ext uri="{FF2B5EF4-FFF2-40B4-BE49-F238E27FC236}">
                <a16:creationId xmlns:a16="http://schemas.microsoft.com/office/drawing/2014/main" xmlns="" id="{22EA3B98-6BF1-48A8-BF0C-A89191EAED5A}"/>
              </a:ext>
            </a:extLst>
          </p:cNvPr>
          <p:cNvSpPr/>
          <p:nvPr/>
        </p:nvSpPr>
        <p:spPr>
          <a:xfrm flipH="1">
            <a:off x="2971800" y="7852015"/>
            <a:ext cx="1828800" cy="1967497"/>
          </a:xfrm>
          <a:prstGeom prst="chevron">
            <a:avLst>
              <a:gd name="adj" fmla="val 50000"/>
            </a:avLst>
          </a:prstGeom>
          <a:gradFill flip="none" rotWithShape="1">
            <a:gsLst>
              <a:gs pos="0">
                <a:schemeClr val="bg1">
                  <a:lumMod val="95000"/>
                  <a:alpha val="97000"/>
                </a:schemeClr>
              </a:gs>
              <a:gs pos="0">
                <a:schemeClr val="accent1">
                  <a:tint val="44500"/>
                  <a:satMod val="160000"/>
                </a:schemeClr>
              </a:gs>
              <a:gs pos="12000">
                <a:schemeClr val="accent1">
                  <a:tint val="23500"/>
                  <a:satMod val="160000"/>
                  <a:alpha val="29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sp>
        <p:nvSpPr>
          <p:cNvPr id="3" name="Rectángulo 2"/>
          <p:cNvSpPr/>
          <p:nvPr/>
        </p:nvSpPr>
        <p:spPr>
          <a:xfrm>
            <a:off x="1295400" y="1396738"/>
            <a:ext cx="13792200" cy="707886"/>
          </a:xfrm>
          <a:prstGeom prst="rect">
            <a:avLst/>
          </a:prstGeom>
        </p:spPr>
        <p:txBody>
          <a:bodyPr wrap="square">
            <a:spAutoFit/>
          </a:bodyPr>
          <a:lstStyle/>
          <a:p>
            <a:pPr algn="ctr"/>
            <a:r>
              <a:rPr lang="es-CO" sz="4000" b="1" dirty="0" smtClean="0">
                <a:solidFill>
                  <a:srgbClr val="0070C0"/>
                </a:solidFill>
                <a:latin typeface="Arial" panose="020B0604020202020204" pitchFamily="34" charset="0"/>
                <a:cs typeface="Arial" panose="020B0604020202020204" pitchFamily="34" charset="0"/>
              </a:rPr>
              <a:t>COMITE CONVIVENCIA LABORAL</a:t>
            </a:r>
            <a:endParaRPr lang="es-CO" sz="4000" b="1" dirty="0">
              <a:solidFill>
                <a:srgbClr val="0070C0"/>
              </a:solidFill>
              <a:latin typeface="Arial" panose="020B0604020202020204" pitchFamily="34" charset="0"/>
              <a:cs typeface="Arial" panose="020B0604020202020204" pitchFamily="34" charset="0"/>
            </a:endParaRPr>
          </a:p>
        </p:txBody>
      </p:sp>
      <p:sp>
        <p:nvSpPr>
          <p:cNvPr id="4" name="Rectángulo 3"/>
          <p:cNvSpPr/>
          <p:nvPr/>
        </p:nvSpPr>
        <p:spPr>
          <a:xfrm>
            <a:off x="914400" y="2465844"/>
            <a:ext cx="16535400" cy="2677656"/>
          </a:xfrm>
          <a:prstGeom prst="rect">
            <a:avLst/>
          </a:prstGeom>
        </p:spPr>
        <p:txBody>
          <a:bodyPr wrap="square">
            <a:spAutoFit/>
          </a:bodyPr>
          <a:lstStyle/>
          <a:p>
            <a:pPr algn="just"/>
            <a:r>
              <a:rPr lang="es-ES" sz="2400" dirty="0">
                <a:latin typeface="Arial" panose="020B0604020202020204" pitchFamily="34" charset="0"/>
                <a:cs typeface="Arial" panose="020B0604020202020204" pitchFamily="34" charset="0"/>
              </a:rPr>
              <a:t>El comité de convivencia es un conjunto de personas que laboran en una entidad pública o una empresa privada y que se encargan recibir y dar trámite a las quejas presentadas en las que se describan situaciones que puedan constituir </a:t>
            </a:r>
            <a:r>
              <a:rPr lang="es-ES" sz="2400" dirty="0">
                <a:latin typeface="Arial" panose="020B0604020202020204" pitchFamily="34" charset="0"/>
                <a:cs typeface="Arial" panose="020B0604020202020204" pitchFamily="34" charset="0"/>
                <a:hlinkClick r:id="rId9"/>
              </a:rPr>
              <a:t>acoso laboral</a:t>
            </a:r>
            <a:r>
              <a:rPr lang="es-ES" sz="2400" dirty="0">
                <a:latin typeface="Arial" panose="020B0604020202020204" pitchFamily="34" charset="0"/>
                <a:cs typeface="Arial" panose="020B0604020202020204" pitchFamily="34" charset="0"/>
              </a:rPr>
              <a:t> (</a:t>
            </a:r>
            <a:r>
              <a:rPr lang="es-ES" sz="2400" i="1" dirty="0">
                <a:solidFill>
                  <a:srgbClr val="0070C0"/>
                </a:solidFill>
                <a:latin typeface="Arial" panose="020B0604020202020204" pitchFamily="34" charset="0"/>
                <a:cs typeface="Arial" panose="020B0604020202020204" pitchFamily="34" charset="0"/>
              </a:rPr>
              <a:t>la acción verbal o psicológica de índole sistemática, repetida o persistente por la que, en el lugar de trabajo o en conexión con el trabajo, un grupo de personas hiere a una víctima, la humilla, ofende o amedrenta</a:t>
            </a:r>
            <a:r>
              <a:rPr lang="es-ES" sz="2400" dirty="0">
                <a:solidFill>
                  <a:srgbClr val="0070C0"/>
                </a:solidFill>
                <a:latin typeface="Arial" panose="020B0604020202020204" pitchFamily="34" charset="0"/>
                <a:cs typeface="Arial" panose="020B0604020202020204" pitchFamily="34" charset="0"/>
              </a:rPr>
              <a:t>”</a:t>
            </a:r>
            <a:r>
              <a:rPr lang="es-ES" sz="2400" b="1" dirty="0">
                <a:latin typeface="Arial" panose="020B0604020202020204" pitchFamily="34" charset="0"/>
                <a:cs typeface="Arial" panose="020B0604020202020204" pitchFamily="34" charset="0"/>
              </a:rPr>
              <a:t>)</a:t>
            </a:r>
            <a:r>
              <a:rPr lang="es-ES" sz="2400" dirty="0">
                <a:solidFill>
                  <a:srgbClr val="0070C0"/>
                </a:solidFill>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De acuerdo con los definido en la ley 101010 de 2006.</a:t>
            </a:r>
          </a:p>
          <a:p>
            <a:pPr algn="just"/>
            <a:endParaRPr lang="es-ES" sz="2400" dirty="0">
              <a:latin typeface="Arial" panose="020B0604020202020204" pitchFamily="34" charset="0"/>
              <a:cs typeface="Arial" panose="020B0604020202020204" pitchFamily="34" charset="0"/>
            </a:endParaRPr>
          </a:p>
          <a:p>
            <a:pPr algn="just"/>
            <a:r>
              <a:rPr lang="es-ES" sz="2400" b="1" dirty="0">
                <a:latin typeface="Arial" panose="020B0604020202020204" pitchFamily="34" charset="0"/>
                <a:cs typeface="Arial" panose="020B0604020202020204" pitchFamily="34" charset="0"/>
              </a:rPr>
              <a:t>FUNCIONES</a:t>
            </a:r>
          </a:p>
        </p:txBody>
      </p:sp>
      <p:sp>
        <p:nvSpPr>
          <p:cNvPr id="17" name="Rectángulo 16"/>
          <p:cNvSpPr/>
          <p:nvPr/>
        </p:nvSpPr>
        <p:spPr>
          <a:xfrm>
            <a:off x="914400" y="5504720"/>
            <a:ext cx="16535400" cy="3416320"/>
          </a:xfrm>
          <a:prstGeom prst="rect">
            <a:avLst/>
          </a:prstGeom>
        </p:spPr>
        <p:txBody>
          <a:bodyPr wrap="square">
            <a:spAutoFit/>
          </a:bodyPr>
          <a:lstStyle/>
          <a:p>
            <a:pPr marL="285750" indent="-285750">
              <a:buFont typeface="Arial" panose="020B0604020202020204" pitchFamily="34" charset="0"/>
              <a:buChar char="•"/>
            </a:pPr>
            <a:r>
              <a:rPr lang="es-ES" sz="2400" dirty="0">
                <a:latin typeface="Arial" panose="020B0604020202020204" pitchFamily="34" charset="0"/>
                <a:cs typeface="Arial" panose="020B0604020202020204" pitchFamily="34" charset="0"/>
              </a:rPr>
              <a:t>Recibir y dar trámite a las quejas presentadas en las que se describan situaciones que puedan constituir acoso laboral, así como las pruebas que las soportan.</a:t>
            </a:r>
            <a:endParaRPr lang="es-CO"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2400" dirty="0">
                <a:latin typeface="Arial" panose="020B0604020202020204" pitchFamily="34" charset="0"/>
                <a:cs typeface="Arial" panose="020B0604020202020204" pitchFamily="34" charset="0"/>
              </a:rPr>
              <a:t>Examinar de manera confidencial los casos específicos o puntuales en los que se formule queja o reclamo, que pudieran tipificar conductas o circunstancias de acoso laboral, al interior de la entidad pública o empresa privada.</a:t>
            </a:r>
          </a:p>
          <a:p>
            <a:pPr marL="285750" indent="-285750">
              <a:buFont typeface="Arial" panose="020B0604020202020204" pitchFamily="34" charset="0"/>
              <a:buChar char="•"/>
            </a:pPr>
            <a:r>
              <a:rPr lang="es-ES" sz="2400" dirty="0">
                <a:latin typeface="Arial" panose="020B0604020202020204" pitchFamily="34" charset="0"/>
                <a:cs typeface="Arial" panose="020B0604020202020204" pitchFamily="34" charset="0"/>
              </a:rPr>
              <a:t>Escuchar a las partes involucradas de manera individual sobre los hechos que dieron lugar a la queja.</a:t>
            </a:r>
          </a:p>
          <a:p>
            <a:pPr marL="285750" indent="-285750">
              <a:buFont typeface="Arial" panose="020B0604020202020204" pitchFamily="34" charset="0"/>
              <a:buChar char="•"/>
            </a:pPr>
            <a:r>
              <a:rPr lang="es-ES" sz="2400" dirty="0">
                <a:latin typeface="Arial" panose="020B0604020202020204" pitchFamily="34" charset="0"/>
                <a:cs typeface="Arial" panose="020B0604020202020204" pitchFamily="34" charset="0"/>
              </a:rPr>
              <a:t>Adelantar reuniones con el fin de crear un espacio de diálogo entre las partes involucradas, promoviendo compromisos mutuos para llegar a una solución efectiva de las controversias.</a:t>
            </a:r>
          </a:p>
          <a:p>
            <a:pPr marL="285750" indent="-285750">
              <a:buFont typeface="Arial" panose="020B0604020202020204" pitchFamily="34" charset="0"/>
              <a:buChar char="•"/>
            </a:pPr>
            <a:r>
              <a:rPr lang="es-ES" sz="2400" dirty="0">
                <a:latin typeface="Arial" panose="020B0604020202020204" pitchFamily="34" charset="0"/>
                <a:cs typeface="Arial" panose="020B0604020202020204" pitchFamily="34" charset="0"/>
              </a:rPr>
              <a:t>Formular un plan de mejora concertado entre las partes, para construir, renovar y promover la convivencia laboral, garantizando en todos los casos el principio de la confidencialidad</a:t>
            </a:r>
            <a:r>
              <a:rPr lang="es-ES" sz="2400" i="1" dirty="0">
                <a:latin typeface="Arial" panose="020B0604020202020204" pitchFamily="34" charset="0"/>
                <a:cs typeface="Arial" panose="020B0604020202020204" pitchFamily="34" charset="0"/>
              </a:rPr>
              <a:t>.</a:t>
            </a:r>
            <a:endParaRPr lang="es-CO"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590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pic>
        <p:nvPicPr>
          <p:cNvPr id="18" name="Imagen 17"/>
          <p:cNvPicPr>
            <a:picLocks noChangeAspect="1"/>
          </p:cNvPicPr>
          <p:nvPr/>
        </p:nvPicPr>
        <p:blipFill>
          <a:blip r:embed="rId9"/>
          <a:stretch>
            <a:fillRect/>
          </a:stretch>
        </p:blipFill>
        <p:spPr>
          <a:xfrm>
            <a:off x="681585" y="1944457"/>
            <a:ext cx="5328366" cy="5688061"/>
          </a:xfrm>
          <a:prstGeom prst="rect">
            <a:avLst/>
          </a:prstGeom>
        </p:spPr>
      </p:pic>
      <p:sp>
        <p:nvSpPr>
          <p:cNvPr id="22" name="Rectángulo 21"/>
          <p:cNvSpPr/>
          <p:nvPr/>
        </p:nvSpPr>
        <p:spPr>
          <a:xfrm>
            <a:off x="6606330" y="3543300"/>
            <a:ext cx="11201400" cy="1569660"/>
          </a:xfrm>
          <a:prstGeom prst="rect">
            <a:avLst/>
          </a:prstGeom>
        </p:spPr>
        <p:txBody>
          <a:bodyPr wrap="square">
            <a:spAutoFit/>
          </a:bodyPr>
          <a:lstStyle/>
          <a:p>
            <a:pPr algn="just">
              <a:defRPr/>
            </a:pPr>
            <a:r>
              <a:rPr lang="es-ES" sz="2400" dirty="0">
                <a:latin typeface="Arial" panose="020B0604020202020204" pitchFamily="34" charset="0"/>
                <a:cs typeface="Arial" panose="020B0604020202020204" pitchFamily="34" charset="0"/>
              </a:rPr>
              <a:t>Suceso acontecido en el curso del trabajo o en relación con éste, que tuvo el potencial de ser un accidente, en el que hubo personas involucradas sin que sufrieran lesiones o se presentaran daños a la propiedad y/o pérdida en los procesos. (</a:t>
            </a:r>
            <a:r>
              <a:rPr lang="es-ES" sz="2400" b="1" dirty="0">
                <a:latin typeface="Arial" panose="020B0604020202020204" pitchFamily="34" charset="0"/>
                <a:cs typeface="Arial" panose="020B0604020202020204" pitchFamily="34" charset="0"/>
              </a:rPr>
              <a:t>definición resolución 1401 año 2007</a:t>
            </a:r>
            <a:r>
              <a:rPr lang="es-ES" sz="2400" dirty="0">
                <a:latin typeface="Arial" panose="020B0604020202020204" pitchFamily="34" charset="0"/>
                <a:cs typeface="Arial" panose="020B0604020202020204" pitchFamily="34" charset="0"/>
              </a:rPr>
              <a:t>.)</a:t>
            </a:r>
            <a:endParaRPr lang="es-CL" sz="2400" dirty="0">
              <a:latin typeface="Arial" panose="020B0604020202020204" pitchFamily="34" charset="0"/>
              <a:cs typeface="Arial" panose="020B0604020202020204" pitchFamily="34" charset="0"/>
            </a:endParaRPr>
          </a:p>
        </p:txBody>
      </p:sp>
      <p:sp>
        <p:nvSpPr>
          <p:cNvPr id="23" name="Rectángulo 22"/>
          <p:cNvSpPr/>
          <p:nvPr/>
        </p:nvSpPr>
        <p:spPr>
          <a:xfrm>
            <a:off x="7315200" y="1790700"/>
            <a:ext cx="8915400" cy="707886"/>
          </a:xfrm>
          <a:prstGeom prst="rect">
            <a:avLst/>
          </a:prstGeom>
        </p:spPr>
        <p:txBody>
          <a:bodyPr wrap="square">
            <a:spAutoFit/>
          </a:bodyPr>
          <a:lstStyle/>
          <a:p>
            <a:pPr algn="ctr">
              <a:defRPr/>
            </a:pPr>
            <a:r>
              <a:rPr lang="es-ES" sz="4000" b="1" dirty="0">
                <a:solidFill>
                  <a:srgbClr val="0070C0"/>
                </a:solidFill>
                <a:latin typeface="Arial" panose="020B0604020202020204" pitchFamily="34" charset="0"/>
                <a:ea typeface="ヒラギノ角ゴ Pro W3"/>
                <a:cs typeface="Arial" panose="020B0604020202020204" pitchFamily="34" charset="0"/>
              </a:rPr>
              <a:t>INCIDENTE DE TRABAJO</a:t>
            </a:r>
            <a:endParaRPr lang="en-US" sz="4000" b="1" dirty="0">
              <a:solidFill>
                <a:srgbClr val="0070C0"/>
              </a:solidFill>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306293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sp>
        <p:nvSpPr>
          <p:cNvPr id="3" name="Rectángulo 2"/>
          <p:cNvSpPr/>
          <p:nvPr/>
        </p:nvSpPr>
        <p:spPr>
          <a:xfrm>
            <a:off x="3429000" y="1314881"/>
            <a:ext cx="11353800" cy="707886"/>
          </a:xfrm>
          <a:prstGeom prst="rect">
            <a:avLst/>
          </a:prstGeom>
        </p:spPr>
        <p:txBody>
          <a:bodyPr wrap="square">
            <a:spAutoFit/>
          </a:bodyPr>
          <a:lstStyle/>
          <a:p>
            <a:pPr algn="ctr"/>
            <a:r>
              <a:rPr lang="es-ES" sz="4000" b="1" dirty="0">
                <a:solidFill>
                  <a:srgbClr val="0070C0"/>
                </a:solidFill>
                <a:latin typeface="Arial" panose="020B0604020202020204" pitchFamily="34" charset="0"/>
                <a:cs typeface="Arial" panose="020B0604020202020204" pitchFamily="34" charset="0"/>
              </a:rPr>
              <a:t>ACCIDENTE DE TRABAJO</a:t>
            </a:r>
          </a:p>
        </p:txBody>
      </p:sp>
      <p:sp>
        <p:nvSpPr>
          <p:cNvPr id="4" name="Rectángulo 3"/>
          <p:cNvSpPr/>
          <p:nvPr/>
        </p:nvSpPr>
        <p:spPr>
          <a:xfrm>
            <a:off x="1219200" y="2167428"/>
            <a:ext cx="16535400" cy="7109639"/>
          </a:xfrm>
          <a:prstGeom prst="rect">
            <a:avLst/>
          </a:prstGeom>
        </p:spPr>
        <p:txBody>
          <a:bodyPr wrap="square">
            <a:spAutoFit/>
          </a:bodyPr>
          <a:lstStyle/>
          <a:p>
            <a:pPr marL="224942" algn="just"/>
            <a:r>
              <a:rPr lang="es-CO" sz="2400" b="1" dirty="0">
                <a:latin typeface="Arial" panose="020B0604020202020204" pitchFamily="34" charset="0"/>
                <a:cs typeface="Arial" panose="020B0604020202020204" pitchFamily="34" charset="0"/>
              </a:rPr>
              <a:t>DEFINICION DE AT. SEGÚN LEY 1562 DE 2012</a:t>
            </a:r>
          </a:p>
          <a:p>
            <a:pPr marL="224942" algn="just"/>
            <a:endParaRPr lang="es-CO" sz="2400" b="1" dirty="0">
              <a:latin typeface="Arial" panose="020B0604020202020204" pitchFamily="34" charset="0"/>
              <a:cs typeface="Arial" panose="020B0604020202020204" pitchFamily="34" charset="0"/>
            </a:endParaRPr>
          </a:p>
          <a:p>
            <a:pPr marL="224942" algn="just"/>
            <a:r>
              <a:rPr lang="es-CO" sz="2400" b="1" dirty="0">
                <a:latin typeface="Arial" panose="020B0604020202020204" pitchFamily="34" charset="0"/>
                <a:cs typeface="Arial" panose="020B0604020202020204" pitchFamily="34" charset="0"/>
              </a:rPr>
              <a:t>Artículo 3</a:t>
            </a:r>
            <a:r>
              <a:rPr lang="es-CO" sz="2400" dirty="0">
                <a:latin typeface="Arial" panose="020B0604020202020204" pitchFamily="34" charset="0"/>
                <a:cs typeface="Arial" panose="020B0604020202020204" pitchFamily="34" charset="0"/>
              </a:rPr>
              <a:t>°. Accidente de  trabajo.  Es accidente de  trabajo  todo  suceso repentino que sobrevenga por causa o con ocasión del trabajo, y que produzca en el trabajador una lesión orgánica, una perturbación funcional o psiquiátrica,  una invalidez o la  muerte. </a:t>
            </a:r>
          </a:p>
          <a:p>
            <a:pPr marL="224942" algn="just"/>
            <a:endParaRPr lang="es-CO" sz="2400" dirty="0">
              <a:latin typeface="Arial" panose="020B0604020202020204" pitchFamily="34" charset="0"/>
              <a:cs typeface="Arial" panose="020B0604020202020204" pitchFamily="34" charset="0"/>
            </a:endParaRPr>
          </a:p>
          <a:p>
            <a:pPr marL="224942" algn="just"/>
            <a:r>
              <a:rPr lang="es-CO" sz="2400" dirty="0">
                <a:latin typeface="Arial" panose="020B0604020202020204" pitchFamily="34" charset="0"/>
                <a:cs typeface="Arial" panose="020B0604020202020204" pitchFamily="34" charset="0"/>
              </a:rPr>
              <a:t>Es también accidente de trabajo aquel que se produce durante la  ejecución de órdenes del empleador, o contratante durante la ejecución de una labor bajo su autoridad, aún fuera del lugar y horas de trabajo. </a:t>
            </a:r>
          </a:p>
          <a:p>
            <a:pPr marL="224942" algn="just"/>
            <a:endParaRPr lang="es-CO" sz="2400" dirty="0">
              <a:latin typeface="Arial" panose="020B0604020202020204" pitchFamily="34" charset="0"/>
              <a:cs typeface="Arial" panose="020B0604020202020204" pitchFamily="34" charset="0"/>
            </a:endParaRPr>
          </a:p>
          <a:p>
            <a:pPr marL="224942" algn="just"/>
            <a:r>
              <a:rPr lang="es-CO" sz="2400" dirty="0">
                <a:latin typeface="Arial" panose="020B0604020202020204" pitchFamily="34" charset="0"/>
                <a:cs typeface="Arial" panose="020B0604020202020204" pitchFamily="34" charset="0"/>
              </a:rPr>
              <a:t>Igualmente se considera accidente de trabajo el que se produzca durante el traslado de los trabajadores o contratistas desde su residencia a los lugares de trabajo o viceversa, cuando el transporte lo suministre el empleador. </a:t>
            </a:r>
          </a:p>
          <a:p>
            <a:pPr marL="224942" algn="just"/>
            <a:endParaRPr lang="es-CO" sz="2400" dirty="0">
              <a:latin typeface="Arial" panose="020B0604020202020204" pitchFamily="34" charset="0"/>
              <a:cs typeface="Arial" panose="020B0604020202020204" pitchFamily="34" charset="0"/>
            </a:endParaRPr>
          </a:p>
          <a:p>
            <a:pPr marL="224942" algn="just"/>
            <a:r>
              <a:rPr lang="es-CO" sz="2400" dirty="0">
                <a:latin typeface="Arial" panose="020B0604020202020204" pitchFamily="34" charset="0"/>
                <a:cs typeface="Arial" panose="020B0604020202020204" pitchFamily="34" charset="0"/>
              </a:rPr>
              <a:t>También se  considerará como accidente de trabajo  el ocurrido durante el ejercicio de la  función  sindical aunque el trabajador se encuentre en permiso sindical siempre que el accidente se produzca en cumplimiento de dicha función. </a:t>
            </a:r>
          </a:p>
          <a:p>
            <a:pPr marL="224942" algn="just"/>
            <a:endParaRPr lang="es-CO" sz="2400" dirty="0">
              <a:latin typeface="Arial" panose="020B0604020202020204" pitchFamily="34" charset="0"/>
              <a:cs typeface="Arial" panose="020B0604020202020204" pitchFamily="34" charset="0"/>
            </a:endParaRPr>
          </a:p>
          <a:p>
            <a:pPr marL="224942" algn="just"/>
            <a:r>
              <a:rPr lang="es-CO" sz="2400" dirty="0">
                <a:latin typeface="Arial" panose="020B0604020202020204" pitchFamily="34" charset="0"/>
                <a:cs typeface="Arial" panose="020B0604020202020204" pitchFamily="34" charset="0"/>
              </a:rPr>
              <a:t>De igual  forma  se considera accidente de trabajo el que se produzca por la ejecución de actividades recreativas, deportivas o culturales, cuando se actúe por cuenta o en representación del empleador o de la  empresa usuaria cuando se trate de trabajadores de empresas de servicios temporales que se encuentren </a:t>
            </a:r>
          </a:p>
          <a:p>
            <a:pPr marL="224942" algn="just"/>
            <a:r>
              <a:rPr lang="es-CO" sz="2400" dirty="0">
                <a:latin typeface="Arial" panose="020B0604020202020204" pitchFamily="34" charset="0"/>
                <a:cs typeface="Arial" panose="020B0604020202020204" pitchFamily="34" charset="0"/>
              </a:rPr>
              <a:t>en misión.</a:t>
            </a:r>
          </a:p>
        </p:txBody>
      </p:sp>
    </p:spTree>
    <p:extLst>
      <p:ext uri="{BB962C8B-B14F-4D97-AF65-F5344CB8AC3E}">
        <p14:creationId xmlns:p14="http://schemas.microsoft.com/office/powerpoint/2010/main" val="1191236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pic>
        <p:nvPicPr>
          <p:cNvPr id="17" name="Imagen 16"/>
          <p:cNvPicPr>
            <a:picLocks noChangeAspect="1"/>
          </p:cNvPicPr>
          <p:nvPr/>
        </p:nvPicPr>
        <p:blipFill>
          <a:blip r:embed="rId9"/>
          <a:stretch>
            <a:fillRect/>
          </a:stretch>
        </p:blipFill>
        <p:spPr>
          <a:xfrm>
            <a:off x="131959" y="1909084"/>
            <a:ext cx="7315834" cy="5645385"/>
          </a:xfrm>
          <a:prstGeom prst="rect">
            <a:avLst/>
          </a:prstGeom>
        </p:spPr>
      </p:pic>
      <p:sp>
        <p:nvSpPr>
          <p:cNvPr id="18" name="Rectángulo 17"/>
          <p:cNvSpPr/>
          <p:nvPr/>
        </p:nvSpPr>
        <p:spPr>
          <a:xfrm>
            <a:off x="7591006" y="2940788"/>
            <a:ext cx="8868193" cy="1569660"/>
          </a:xfrm>
          <a:prstGeom prst="rect">
            <a:avLst/>
          </a:prstGeom>
        </p:spPr>
        <p:txBody>
          <a:bodyPr wrap="square">
            <a:spAutoFit/>
          </a:bodyPr>
          <a:lstStyle/>
          <a:p>
            <a:pPr algn="just"/>
            <a:r>
              <a:rPr lang="es-CO" altLang="es-CO" sz="2400" b="1" dirty="0">
                <a:latin typeface="Arial" panose="020B0604020202020204" pitchFamily="34" charset="0"/>
                <a:cs typeface="Arial" panose="020B0604020202020204" pitchFamily="34" charset="0"/>
              </a:rPr>
              <a:t>Enfermedad laboral</a:t>
            </a:r>
            <a:r>
              <a:rPr lang="es-CO" altLang="es-CO" sz="2400" dirty="0">
                <a:latin typeface="Arial" panose="020B0604020202020204" pitchFamily="34" charset="0"/>
                <a:cs typeface="Arial" panose="020B0604020202020204" pitchFamily="34" charset="0"/>
              </a:rPr>
              <a:t>: Es la enfermedad laboral contraída como resultado de la exposición a factores de riesgo inherentes a la actividad laboral o del medio en el que el trabajador se ha visto obligado a trabajar. (Art. 4, Ley 1562 de 2012)</a:t>
            </a:r>
          </a:p>
        </p:txBody>
      </p:sp>
      <p:sp>
        <p:nvSpPr>
          <p:cNvPr id="23" name="Título 22"/>
          <p:cNvSpPr>
            <a:spLocks noGrp="1"/>
          </p:cNvSpPr>
          <p:nvPr>
            <p:ph type="title"/>
          </p:nvPr>
        </p:nvSpPr>
        <p:spPr>
          <a:xfrm rot="10800000" flipH="1" flipV="1">
            <a:off x="8686800" y="1417638"/>
            <a:ext cx="7772400" cy="1287462"/>
          </a:xfrm>
        </p:spPr>
        <p:txBody>
          <a:bodyPr>
            <a:normAutofit/>
          </a:bodyPr>
          <a:lstStyle/>
          <a:p>
            <a:r>
              <a:rPr lang="es-ES" sz="4000" b="1" dirty="0" smtClean="0">
                <a:solidFill>
                  <a:srgbClr val="0070C0"/>
                </a:solidFill>
                <a:latin typeface="Arial" panose="020B0604020202020204" pitchFamily="34" charset="0"/>
                <a:cs typeface="Arial" panose="020B0604020202020204" pitchFamily="34" charset="0"/>
              </a:rPr>
              <a:t>ENFERMEDAD LABORAL</a:t>
            </a:r>
            <a:endParaRPr lang="es-CO"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415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pic>
        <p:nvPicPr>
          <p:cNvPr id="3" name="Imagen 2"/>
          <p:cNvPicPr>
            <a:picLocks noChangeAspect="1"/>
          </p:cNvPicPr>
          <p:nvPr/>
        </p:nvPicPr>
        <p:blipFill>
          <a:blip r:embed="rId9"/>
          <a:stretch>
            <a:fillRect/>
          </a:stretch>
        </p:blipFill>
        <p:spPr>
          <a:xfrm>
            <a:off x="0" y="876300"/>
            <a:ext cx="16083928" cy="10287000"/>
          </a:xfrm>
          <a:prstGeom prst="rect">
            <a:avLst/>
          </a:prstGeom>
        </p:spPr>
      </p:pic>
      <p:pic>
        <p:nvPicPr>
          <p:cNvPr id="4" name="Imagen 3"/>
          <p:cNvPicPr>
            <a:picLocks noChangeAspect="1"/>
          </p:cNvPicPr>
          <p:nvPr/>
        </p:nvPicPr>
        <p:blipFill>
          <a:blip r:embed="rId10"/>
          <a:stretch>
            <a:fillRect/>
          </a:stretch>
        </p:blipFill>
        <p:spPr>
          <a:xfrm>
            <a:off x="2825008" y="1631732"/>
            <a:ext cx="11266384" cy="853514"/>
          </a:xfrm>
          <a:prstGeom prst="rect">
            <a:avLst/>
          </a:prstGeom>
        </p:spPr>
      </p:pic>
    </p:spTree>
    <p:extLst>
      <p:ext uri="{BB962C8B-B14F-4D97-AF65-F5344CB8AC3E}">
        <p14:creationId xmlns:p14="http://schemas.microsoft.com/office/powerpoint/2010/main" val="1757282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pic>
        <p:nvPicPr>
          <p:cNvPr id="17" name="Imagen 16"/>
          <p:cNvPicPr>
            <a:picLocks noChangeAspect="1"/>
          </p:cNvPicPr>
          <p:nvPr/>
        </p:nvPicPr>
        <p:blipFill>
          <a:blip r:embed="rId9"/>
          <a:stretch>
            <a:fillRect/>
          </a:stretch>
        </p:blipFill>
        <p:spPr>
          <a:xfrm>
            <a:off x="2895600" y="2014585"/>
            <a:ext cx="10808603" cy="1376315"/>
          </a:xfrm>
          <a:prstGeom prst="rect">
            <a:avLst/>
          </a:prstGeom>
        </p:spPr>
      </p:pic>
      <p:pic>
        <p:nvPicPr>
          <p:cNvPr id="18" name="Imagen 17"/>
          <p:cNvPicPr>
            <a:picLocks noChangeAspect="1"/>
          </p:cNvPicPr>
          <p:nvPr/>
        </p:nvPicPr>
        <p:blipFill>
          <a:blip r:embed="rId10"/>
          <a:stretch>
            <a:fillRect/>
          </a:stretch>
        </p:blipFill>
        <p:spPr>
          <a:xfrm>
            <a:off x="1905000" y="3028158"/>
            <a:ext cx="16383000" cy="5894740"/>
          </a:xfrm>
          <a:prstGeom prst="rect">
            <a:avLst/>
          </a:prstGeom>
        </p:spPr>
      </p:pic>
    </p:spTree>
    <p:extLst>
      <p:ext uri="{BB962C8B-B14F-4D97-AF65-F5344CB8AC3E}">
        <p14:creationId xmlns:p14="http://schemas.microsoft.com/office/powerpoint/2010/main" val="1166625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sp>
        <p:nvSpPr>
          <p:cNvPr id="22" name="Rectángulo 21"/>
          <p:cNvSpPr/>
          <p:nvPr/>
        </p:nvSpPr>
        <p:spPr>
          <a:xfrm>
            <a:off x="838200" y="4404836"/>
            <a:ext cx="12877800" cy="1938992"/>
          </a:xfrm>
          <a:prstGeom prst="rect">
            <a:avLst/>
          </a:prstGeom>
        </p:spPr>
        <p:txBody>
          <a:bodyPr wrap="square">
            <a:spAutoFit/>
          </a:bodyPr>
          <a:lstStyle/>
          <a:p>
            <a:pPr algn="just"/>
            <a:r>
              <a:rPr lang="es-CO" sz="2400" dirty="0">
                <a:latin typeface="Arial" panose="020B0604020202020204" pitchFamily="34" charset="0"/>
                <a:cs typeface="Arial" panose="020B0604020202020204" pitchFamily="34" charset="0"/>
              </a:rPr>
              <a:t>Es el que proporciona conocimiento para  identificar los peligros, evaluación, valoración  y controlar los riesgos relacionados con el trabajo, hacerlo extensivo a todos niveles de la organización incluyendo a trabajadores dependientes, contratistas, trabajadores cooperados y los en misión, documentado, ser impartido por personal idóneo conforme a la normatividad vigente. </a:t>
            </a:r>
          </a:p>
        </p:txBody>
      </p:sp>
      <p:pic>
        <p:nvPicPr>
          <p:cNvPr id="23" name="Imagen 22"/>
          <p:cNvPicPr>
            <a:picLocks noChangeAspect="1"/>
          </p:cNvPicPr>
          <p:nvPr/>
        </p:nvPicPr>
        <p:blipFill>
          <a:blip r:embed="rId9"/>
          <a:stretch>
            <a:fillRect/>
          </a:stretch>
        </p:blipFill>
        <p:spPr>
          <a:xfrm>
            <a:off x="14478000" y="2247900"/>
            <a:ext cx="3276600" cy="4276526"/>
          </a:xfrm>
          <a:prstGeom prst="rect">
            <a:avLst/>
          </a:prstGeom>
        </p:spPr>
      </p:pic>
      <p:sp>
        <p:nvSpPr>
          <p:cNvPr id="25" name="Título 24"/>
          <p:cNvSpPr>
            <a:spLocks noGrp="1"/>
          </p:cNvSpPr>
          <p:nvPr>
            <p:ph type="title"/>
          </p:nvPr>
        </p:nvSpPr>
        <p:spPr>
          <a:xfrm>
            <a:off x="457200" y="1825766"/>
            <a:ext cx="12496800" cy="1488934"/>
          </a:xfrm>
        </p:spPr>
        <p:txBody>
          <a:bodyPr>
            <a:normAutofit/>
          </a:bodyPr>
          <a:lstStyle/>
          <a:p>
            <a:r>
              <a:rPr lang="es-ES" sz="4000" b="1" dirty="0" smtClean="0">
                <a:solidFill>
                  <a:srgbClr val="0070C0"/>
                </a:solidFill>
                <a:latin typeface="Arial" panose="020B0604020202020204" pitchFamily="34" charset="0"/>
                <a:cs typeface="Arial" panose="020B0604020202020204" pitchFamily="34" charset="0"/>
              </a:rPr>
              <a:t>PROGRAMA DE CAPACITACION</a:t>
            </a:r>
            <a:endParaRPr lang="es-CO"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5183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255" y="8767599"/>
            <a:ext cx="18288000" cy="1519401"/>
            <a:chOff x="0" y="0"/>
            <a:chExt cx="4816593" cy="400171"/>
          </a:xfrm>
        </p:grpSpPr>
        <p:sp>
          <p:nvSpPr>
            <p:cNvPr id="4" name="Freeform 4"/>
            <p:cNvSpPr/>
            <p:nvPr/>
          </p:nvSpPr>
          <p:spPr>
            <a:xfrm>
              <a:off x="0" y="0"/>
              <a:ext cx="4816592" cy="400171"/>
            </a:xfrm>
            <a:custGeom>
              <a:avLst/>
              <a:gdLst/>
              <a:ahLst/>
              <a:cxnLst/>
              <a:rect l="l" t="t" r="r" b="b"/>
              <a:pathLst>
                <a:path w="4816592" h="400171">
                  <a:moveTo>
                    <a:pt x="0" y="0"/>
                  </a:moveTo>
                  <a:lnTo>
                    <a:pt x="4816592" y="0"/>
                  </a:lnTo>
                  <a:lnTo>
                    <a:pt x="4816592" y="400171"/>
                  </a:lnTo>
                  <a:lnTo>
                    <a:pt x="0" y="400171"/>
                  </a:lnTo>
                  <a:close/>
                </a:path>
              </a:pathLst>
            </a:custGeom>
            <a:solidFill>
              <a:srgbClr val="FFFFFF">
                <a:alpha val="35686"/>
              </a:srgbClr>
            </a:solidFill>
          </p:spPr>
        </p:sp>
        <p:sp>
          <p:nvSpPr>
            <p:cNvPr id="5" name="TextBox 5"/>
            <p:cNvSpPr txBox="1"/>
            <p:nvPr/>
          </p:nvSpPr>
          <p:spPr>
            <a:xfrm>
              <a:off x="0" y="-38100"/>
              <a:ext cx="4816593" cy="438271"/>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16" name="Grupo 15">
            <a:extLst>
              <a:ext uri="{FF2B5EF4-FFF2-40B4-BE49-F238E27FC236}">
                <a16:creationId xmlns:a16="http://schemas.microsoft.com/office/drawing/2014/main" xmlns="" id="{F40AE3F0-1321-423C-B07E-F7326823D41F}"/>
              </a:ext>
            </a:extLst>
          </p:cNvPr>
          <p:cNvGrpSpPr/>
          <p:nvPr/>
        </p:nvGrpSpPr>
        <p:grpSpPr>
          <a:xfrm>
            <a:off x="0" y="0"/>
            <a:ext cx="18288000" cy="10354013"/>
            <a:chOff x="0" y="0"/>
            <a:chExt cx="18288000" cy="10354013"/>
          </a:xfrm>
        </p:grpSpPr>
        <p:sp>
          <p:nvSpPr>
            <p:cNvPr id="2" name="Freeform 2"/>
            <p:cNvSpPr/>
            <p:nvPr/>
          </p:nvSpPr>
          <p:spPr>
            <a:xfrm>
              <a:off x="4336414" y="640926"/>
              <a:ext cx="9760586" cy="9222648"/>
            </a:xfrm>
            <a:custGeom>
              <a:avLst/>
              <a:gdLst/>
              <a:ahLst/>
              <a:cxnLst/>
              <a:rect l="l" t="t" r="r" b="b"/>
              <a:pathLst>
                <a:path w="9615170" h="9615170">
                  <a:moveTo>
                    <a:pt x="0" y="0"/>
                  </a:moveTo>
                  <a:lnTo>
                    <a:pt x="9615169" y="0"/>
                  </a:lnTo>
                  <a:lnTo>
                    <a:pt x="9615169" y="9615169"/>
                  </a:lnTo>
                  <a:lnTo>
                    <a:pt x="0" y="9615169"/>
                  </a:lnTo>
                  <a:lnTo>
                    <a:pt x="0" y="0"/>
                  </a:lnTo>
                  <a:close/>
                </a:path>
              </a:pathLst>
            </a:custGeom>
            <a:blipFill>
              <a:blip r:embed="rId2">
                <a:alphaModFix amt="17000"/>
              </a:blip>
              <a:stretch>
                <a:fillRect/>
              </a:stretch>
            </a:blipFill>
          </p:spPr>
        </p:sp>
        <p:grpSp>
          <p:nvGrpSpPr>
            <p:cNvPr id="6" name="Group 6"/>
            <p:cNvGrpSpPr/>
            <p:nvPr/>
          </p:nvGrpSpPr>
          <p:grpSpPr>
            <a:xfrm>
              <a:off x="30193" y="0"/>
              <a:ext cx="18257807" cy="490439"/>
              <a:chOff x="0" y="0"/>
              <a:chExt cx="24633982" cy="653919"/>
            </a:xfrm>
          </p:grpSpPr>
          <p:grpSp>
            <p:nvGrpSpPr>
              <p:cNvPr id="7" name="Group 7"/>
              <p:cNvGrpSpPr/>
              <p:nvPr/>
            </p:nvGrpSpPr>
            <p:grpSpPr>
              <a:xfrm>
                <a:off x="0" y="0"/>
                <a:ext cx="9202044" cy="653919"/>
                <a:chOff x="0" y="0"/>
                <a:chExt cx="1817688" cy="129169"/>
              </a:xfrm>
            </p:grpSpPr>
            <p:sp>
              <p:nvSpPr>
                <p:cNvPr id="8" name="Freeform 8"/>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9" name="TextBox 9"/>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9202044" y="0"/>
                <a:ext cx="9202044" cy="653919"/>
                <a:chOff x="0" y="0"/>
                <a:chExt cx="1817688" cy="129169"/>
              </a:xfrm>
            </p:grpSpPr>
            <p:sp>
              <p:nvSpPr>
                <p:cNvPr id="11" name="Freeform 11"/>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12"/>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8404089" y="0"/>
                <a:ext cx="6229893" cy="653919"/>
                <a:chOff x="0" y="0"/>
                <a:chExt cx="1230596" cy="129169"/>
              </a:xfrm>
            </p:grpSpPr>
            <p:sp>
              <p:nvSpPr>
                <p:cNvPr id="14" name="Freeform 14"/>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5" name="TextBox 15"/>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21" name="TextBox 21"/>
            <p:cNvSpPr txBox="1"/>
            <p:nvPr/>
          </p:nvSpPr>
          <p:spPr>
            <a:xfrm>
              <a:off x="3357368" y="1746183"/>
              <a:ext cx="11573261" cy="5765671"/>
            </a:xfrm>
            <a:prstGeom prst="rect">
              <a:avLst/>
            </a:prstGeom>
          </p:spPr>
          <p:txBody>
            <a:bodyPr lIns="50800" tIns="50800" rIns="50800" bIns="50800" rtlCol="0" anchor="ctr"/>
            <a:lstStyle/>
            <a:p>
              <a:pPr algn="ctr">
                <a:lnSpc>
                  <a:spcPts val="20578"/>
                </a:lnSpc>
              </a:pPr>
              <a:endParaRPr lang="en-US" sz="14698" b="1" dirty="0">
                <a:solidFill>
                  <a:schemeClr val="accent1">
                    <a:lumMod val="75000"/>
                  </a:schemeClr>
                </a:solidFill>
                <a:latin typeface="Arial" panose="020B0604020202020204" pitchFamily="34" charset="0"/>
                <a:ea typeface="Sergio Trendy"/>
                <a:cs typeface="Arial" panose="020B0604020202020204" pitchFamily="34" charset="0"/>
                <a:sym typeface="Sergio Trendy"/>
              </a:endParaRPr>
            </a:p>
          </p:txBody>
        </p:sp>
        <p:sp>
          <p:nvSpPr>
            <p:cNvPr id="22" name="Freeform 22"/>
            <p:cNvSpPr/>
            <p:nvPr/>
          </p:nvSpPr>
          <p:spPr>
            <a:xfrm flipH="1" flipV="1">
              <a:off x="0" y="0"/>
              <a:ext cx="4982603" cy="4114800"/>
            </a:xfrm>
            <a:custGeom>
              <a:avLst/>
              <a:gdLst/>
              <a:ahLst/>
              <a:cxnLst/>
              <a:rect l="l" t="t" r="r" b="b"/>
              <a:pathLst>
                <a:path w="4982603" h="4114800">
                  <a:moveTo>
                    <a:pt x="4982603" y="4114800"/>
                  </a:moveTo>
                  <a:lnTo>
                    <a:pt x="0" y="4114800"/>
                  </a:lnTo>
                  <a:lnTo>
                    <a:pt x="0" y="0"/>
                  </a:lnTo>
                  <a:lnTo>
                    <a:pt x="4982603" y="0"/>
                  </a:lnTo>
                  <a:lnTo>
                    <a:pt x="4982603" y="411480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Freeform 23"/>
            <p:cNvSpPr/>
            <p:nvPr/>
          </p:nvSpPr>
          <p:spPr>
            <a:xfrm>
              <a:off x="13294142" y="6239213"/>
              <a:ext cx="4982603" cy="4114800"/>
            </a:xfrm>
            <a:custGeom>
              <a:avLst/>
              <a:gdLst/>
              <a:ahLst/>
              <a:cxnLst/>
              <a:rect l="l" t="t" r="r" b="b"/>
              <a:pathLst>
                <a:path w="4982603" h="4114800">
                  <a:moveTo>
                    <a:pt x="0" y="0"/>
                  </a:moveTo>
                  <a:lnTo>
                    <a:pt x="4982603" y="0"/>
                  </a:lnTo>
                  <a:lnTo>
                    <a:pt x="498260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13">
              <a:extLst>
                <a:ext uri="{FF2B5EF4-FFF2-40B4-BE49-F238E27FC236}">
                  <a16:creationId xmlns:a16="http://schemas.microsoft.com/office/drawing/2014/main" xmlns="" id="{B3D0826E-D181-471E-95DF-2AE3566A7FAA}"/>
                </a:ext>
              </a:extLst>
            </p:cNvPr>
            <p:cNvSpPr/>
            <p:nvPr/>
          </p:nvSpPr>
          <p:spPr>
            <a:xfrm>
              <a:off x="4460348" y="9032108"/>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5" name="Freeform 14">
              <a:extLst>
                <a:ext uri="{FF2B5EF4-FFF2-40B4-BE49-F238E27FC236}">
                  <a16:creationId xmlns:a16="http://schemas.microsoft.com/office/drawing/2014/main" xmlns="" id="{32372BF5-D14C-486D-830B-23781D72B261}"/>
                </a:ext>
              </a:extLst>
            </p:cNvPr>
            <p:cNvSpPr/>
            <p:nvPr/>
          </p:nvSpPr>
          <p:spPr>
            <a:xfrm>
              <a:off x="8442358" y="9275505"/>
              <a:ext cx="3594552" cy="905198"/>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6" name="Imagen 25">
              <a:extLst>
                <a:ext uri="{FF2B5EF4-FFF2-40B4-BE49-F238E27FC236}">
                  <a16:creationId xmlns:a16="http://schemas.microsoft.com/office/drawing/2014/main" xmlns="" id="{61EBF852-9842-4CBE-9EA9-441DF1856C14}"/>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11171" y="9068642"/>
              <a:ext cx="4349177" cy="1112061"/>
            </a:xfrm>
            <a:prstGeom prst="rect">
              <a:avLst/>
            </a:prstGeom>
          </p:spPr>
        </p:pic>
      </p:grpSp>
      <p:pic>
        <p:nvPicPr>
          <p:cNvPr id="27" name="Imagen 26"/>
          <p:cNvPicPr>
            <a:picLocks noChangeAspect="1"/>
          </p:cNvPicPr>
          <p:nvPr/>
        </p:nvPicPr>
        <p:blipFill>
          <a:blip r:embed="rId9"/>
          <a:stretch>
            <a:fillRect/>
          </a:stretch>
        </p:blipFill>
        <p:spPr>
          <a:xfrm>
            <a:off x="5482583" y="813867"/>
            <a:ext cx="7468247" cy="5474682"/>
          </a:xfrm>
          <a:prstGeom prst="rect">
            <a:avLst/>
          </a:prstGeom>
        </p:spPr>
      </p:pic>
      <p:pic>
        <p:nvPicPr>
          <p:cNvPr id="17" name="Imagen 16"/>
          <p:cNvPicPr>
            <a:picLocks noChangeAspect="1"/>
          </p:cNvPicPr>
          <p:nvPr/>
        </p:nvPicPr>
        <p:blipFill>
          <a:blip r:embed="rId10"/>
          <a:stretch>
            <a:fillRect/>
          </a:stretch>
        </p:blipFill>
        <p:spPr>
          <a:xfrm>
            <a:off x="11969865" y="739369"/>
            <a:ext cx="6212362" cy="7328027"/>
          </a:xfrm>
          <a:prstGeom prst="rect">
            <a:avLst/>
          </a:prstGeom>
        </p:spPr>
      </p:pic>
      <p:pic>
        <p:nvPicPr>
          <p:cNvPr id="28" name="Imagen 27"/>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259" y="680619"/>
            <a:ext cx="4305166" cy="6748881"/>
          </a:xfrm>
          <a:prstGeom prst="rect">
            <a:avLst/>
          </a:prstGeom>
          <a:noFill/>
          <a:ln>
            <a:noFill/>
          </a:ln>
        </p:spPr>
      </p:pic>
      <p:pic>
        <p:nvPicPr>
          <p:cNvPr id="18" name="Imagen 17"/>
          <p:cNvPicPr>
            <a:picLocks noChangeAspect="1"/>
          </p:cNvPicPr>
          <p:nvPr/>
        </p:nvPicPr>
        <p:blipFill>
          <a:blip r:embed="rId12"/>
          <a:stretch>
            <a:fillRect/>
          </a:stretch>
        </p:blipFill>
        <p:spPr>
          <a:xfrm>
            <a:off x="5074485" y="6542502"/>
            <a:ext cx="6974428" cy="20606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xmlns="" id="{90F5EDB3-6634-4329-9973-7EF883053806}"/>
              </a:ext>
            </a:extLst>
          </p:cNvPr>
          <p:cNvSpPr txBox="1"/>
          <p:nvPr/>
        </p:nvSpPr>
        <p:spPr>
          <a:xfrm>
            <a:off x="1905001" y="1875781"/>
            <a:ext cx="15697200" cy="1938992"/>
          </a:xfrm>
          <a:prstGeom prst="rect">
            <a:avLst/>
          </a:prstGeom>
          <a:noFill/>
        </p:spPr>
        <p:txBody>
          <a:bodyPr wrap="square" rtlCol="0">
            <a:spAutoFit/>
          </a:bodyPr>
          <a:lstStyle/>
          <a:p>
            <a:pPr algn="ctr"/>
            <a:r>
              <a:rPr lang="es-ES" sz="6000" b="1" dirty="0" smtClean="0">
                <a:solidFill>
                  <a:schemeClr val="accent1">
                    <a:lumMod val="75000"/>
                  </a:schemeClr>
                </a:solidFill>
                <a:latin typeface="Arial" panose="020B0604020202020204" pitchFamily="34" charset="0"/>
                <a:cs typeface="Arial" panose="020B0604020202020204" pitchFamily="34" charset="0"/>
              </a:rPr>
              <a:t>SISTEMA DE GESTION DE LA SEGURIDAD Y SALUD EN EL TRABAJO</a:t>
            </a:r>
            <a:endParaRPr lang="es-CO" sz="6000" b="1" dirty="0">
              <a:solidFill>
                <a:schemeClr val="accent1">
                  <a:lumMod val="75000"/>
                </a:schemeClr>
              </a:solidFill>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sp>
        <p:nvSpPr>
          <p:cNvPr id="3" name="Rectángulo 2"/>
          <p:cNvSpPr/>
          <p:nvPr/>
        </p:nvSpPr>
        <p:spPr>
          <a:xfrm>
            <a:off x="1676401" y="3507487"/>
            <a:ext cx="15925800" cy="2308324"/>
          </a:xfrm>
          <a:prstGeom prst="rect">
            <a:avLst/>
          </a:prstGeom>
        </p:spPr>
        <p:txBody>
          <a:bodyPr wrap="square">
            <a:spAutoFit/>
          </a:bodyPr>
          <a:lstStyle/>
          <a:p>
            <a:endParaRPr lang="es-CO" b="1" dirty="0">
              <a:latin typeface="Arial" panose="020B0604020202020204" pitchFamily="34" charset="0"/>
              <a:cs typeface="Arial" panose="020B0604020202020204" pitchFamily="34" charset="0"/>
            </a:endParaRPr>
          </a:p>
          <a:p>
            <a:endParaRPr lang="es-CO" b="1"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r>
            <a:br>
              <a:rPr lang="es-CO" dirty="0">
                <a:latin typeface="Arial" panose="020B0604020202020204" pitchFamily="34" charset="0"/>
                <a:cs typeface="Arial" panose="020B0604020202020204" pitchFamily="34" charset="0"/>
              </a:rPr>
            </a:br>
            <a:r>
              <a:rPr lang="es-ES" dirty="0">
                <a:latin typeface="Arial" panose="020B0604020202020204" pitchFamily="34" charset="0"/>
                <a:cs typeface="Arial" panose="020B0604020202020204" pitchFamily="34" charset="0"/>
              </a:rPr>
              <a:t/>
            </a:r>
            <a:br>
              <a:rPr lang="es-ES" dirty="0">
                <a:latin typeface="Arial" panose="020B0604020202020204" pitchFamily="34" charset="0"/>
                <a:cs typeface="Arial" panose="020B0604020202020204" pitchFamily="34" charset="0"/>
              </a:rPr>
            </a:br>
            <a:r>
              <a:rPr lang="es-CO" sz="2400" dirty="0">
                <a:latin typeface="Arial" panose="020B0604020202020204" pitchFamily="34" charset="0"/>
                <a:cs typeface="Arial" panose="020B0604020202020204" pitchFamily="34" charset="0"/>
              </a:rPr>
              <a:t>El Sistema de Gestión de la Seguridad y Salud en el Trabajo (SG-SST) consiste en el desarrollo de un proceso lógico y por etapas que se implementa con el objetivo de anticipar, reconocer, evaluar y controlar los riesgos que puedan afectar la seguridad y salud en el trabajo. Resolución 0312 del 2019</a:t>
            </a:r>
          </a:p>
        </p:txBody>
      </p:sp>
      <p:pic>
        <p:nvPicPr>
          <p:cNvPr id="22" name="Imagen 21"/>
          <p:cNvPicPr>
            <a:picLocks noChangeAspect="1"/>
          </p:cNvPicPr>
          <p:nvPr/>
        </p:nvPicPr>
        <p:blipFill>
          <a:blip r:embed="rId9"/>
          <a:stretch>
            <a:fillRect/>
          </a:stretch>
        </p:blipFill>
        <p:spPr>
          <a:xfrm>
            <a:off x="13487400" y="5212081"/>
            <a:ext cx="4423117" cy="4473326"/>
          </a:xfrm>
          <a:prstGeom prst="rect">
            <a:avLst/>
          </a:prstGeom>
        </p:spPr>
      </p:pic>
    </p:spTree>
    <p:extLst>
      <p:ext uri="{BB962C8B-B14F-4D97-AF65-F5344CB8AC3E}">
        <p14:creationId xmlns:p14="http://schemas.microsoft.com/office/powerpoint/2010/main" val="2539503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xmlns="" id="{90F5EDB3-6634-4329-9973-7EF883053806}"/>
              </a:ext>
            </a:extLst>
          </p:cNvPr>
          <p:cNvSpPr txBox="1"/>
          <p:nvPr/>
        </p:nvSpPr>
        <p:spPr>
          <a:xfrm>
            <a:off x="5082273" y="1875781"/>
            <a:ext cx="10310127" cy="1015663"/>
          </a:xfrm>
          <a:prstGeom prst="rect">
            <a:avLst/>
          </a:prstGeom>
          <a:noFill/>
        </p:spPr>
        <p:txBody>
          <a:bodyPr wrap="square" rtlCol="0">
            <a:spAutoFit/>
          </a:bodyPr>
          <a:lstStyle/>
          <a:p>
            <a:pPr algn="ctr"/>
            <a:r>
              <a:rPr lang="es-ES" sz="6000" b="1" dirty="0" smtClean="0">
                <a:solidFill>
                  <a:schemeClr val="accent1">
                    <a:lumMod val="75000"/>
                  </a:schemeClr>
                </a:solidFill>
                <a:latin typeface="Arial" panose="020B0604020202020204" pitchFamily="34" charset="0"/>
                <a:cs typeface="Arial" panose="020B0604020202020204" pitchFamily="34" charset="0"/>
              </a:rPr>
              <a:t>RIESGOS Y PELIGROS</a:t>
            </a:r>
            <a:endParaRPr lang="es-CO" sz="6000" b="1" dirty="0">
              <a:solidFill>
                <a:schemeClr val="accent1">
                  <a:lumMod val="75000"/>
                </a:schemeClr>
              </a:solidFill>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xmlns="" id="{D07913BF-4B25-404F-B14D-E25E620F5112}"/>
              </a:ext>
            </a:extLst>
          </p:cNvPr>
          <p:cNvSpPr txBox="1"/>
          <p:nvPr/>
        </p:nvSpPr>
        <p:spPr>
          <a:xfrm>
            <a:off x="762000" y="2891444"/>
            <a:ext cx="17135938" cy="1077218"/>
          </a:xfrm>
          <a:prstGeom prst="rect">
            <a:avLst/>
          </a:prstGeom>
          <a:noFill/>
        </p:spPr>
        <p:txBody>
          <a:bodyPr wrap="square" rtlCol="0">
            <a:spAutoFit/>
          </a:bodyPr>
          <a:lstStyle/>
          <a:p>
            <a:pPr algn="just">
              <a:defRPr/>
            </a:pPr>
            <a:r>
              <a:rPr lang="es-CO" sz="3200">
                <a:latin typeface="Arial" panose="020B0604020202020204" pitchFamily="34" charset="0"/>
                <a:cs typeface="Arial" panose="020B0604020202020204" pitchFamily="34" charset="0"/>
              </a:rPr>
              <a:t>Decreto Único 1072 2015. Por el cual se dicta disposiciones para la implementación del SG-SST</a:t>
            </a:r>
            <a:endParaRPr lang="es-CO" sz="3200" dirty="0">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sp>
        <p:nvSpPr>
          <p:cNvPr id="3" name="Rectángulo 2"/>
          <p:cNvSpPr/>
          <p:nvPr/>
        </p:nvSpPr>
        <p:spPr>
          <a:xfrm>
            <a:off x="609600" y="3989338"/>
            <a:ext cx="13106400" cy="2954655"/>
          </a:xfrm>
          <a:prstGeom prst="rect">
            <a:avLst/>
          </a:prstGeom>
        </p:spPr>
        <p:txBody>
          <a:bodyPr wrap="square">
            <a:spAutoFit/>
          </a:bodyPr>
          <a:lstStyle/>
          <a:p>
            <a:pPr algn="just">
              <a:defRPr/>
            </a:pPr>
            <a:r>
              <a:rPr lang="es-CO" sz="2400" b="1" dirty="0">
                <a:solidFill>
                  <a:schemeClr val="accent2">
                    <a:lumMod val="75000"/>
                  </a:schemeClr>
                </a:solidFill>
                <a:latin typeface="Arial" panose="020B0604020202020204" pitchFamily="34" charset="0"/>
                <a:cs typeface="Arial" panose="020B0604020202020204" pitchFamily="34" charset="0"/>
              </a:rPr>
              <a:t>Definiciones</a:t>
            </a:r>
            <a:r>
              <a:rPr lang="es-CO" sz="2400" dirty="0">
                <a:solidFill>
                  <a:schemeClr val="accent2">
                    <a:lumMod val="75000"/>
                  </a:schemeClr>
                </a:solidFill>
                <a:latin typeface="Arial" panose="020B0604020202020204" pitchFamily="34" charset="0"/>
                <a:cs typeface="Arial" panose="020B0604020202020204" pitchFamily="34" charset="0"/>
              </a:rPr>
              <a:t>.</a:t>
            </a:r>
          </a:p>
          <a:p>
            <a:pPr algn="just">
              <a:defRPr/>
            </a:pPr>
            <a:endParaRPr lang="es-CO" sz="2400" dirty="0">
              <a:latin typeface="Arial" panose="020B0604020202020204" pitchFamily="34" charset="0"/>
              <a:cs typeface="Arial" panose="020B0604020202020204" pitchFamily="34" charset="0"/>
            </a:endParaRPr>
          </a:p>
          <a:p>
            <a:pPr algn="just">
              <a:defRPr/>
            </a:pPr>
            <a:r>
              <a:rPr lang="es-CO" sz="2400" dirty="0">
                <a:latin typeface="Arial" panose="020B0604020202020204" pitchFamily="34" charset="0"/>
                <a:cs typeface="Arial" panose="020B0604020202020204" pitchFamily="34" charset="0"/>
              </a:rPr>
              <a:t> </a:t>
            </a:r>
            <a:r>
              <a:rPr lang="es-CO" sz="2400" dirty="0">
                <a:solidFill>
                  <a:srgbClr val="FF0000"/>
                </a:solidFill>
                <a:latin typeface="Arial" panose="020B0604020202020204" pitchFamily="34" charset="0"/>
                <a:cs typeface="Arial" panose="020B0604020202020204" pitchFamily="34" charset="0"/>
              </a:rPr>
              <a:t>Peligro</a:t>
            </a:r>
            <a:r>
              <a:rPr lang="es-CO" sz="2400" dirty="0">
                <a:latin typeface="Arial" panose="020B0604020202020204" pitchFamily="34" charset="0"/>
                <a:cs typeface="Arial" panose="020B0604020202020204" pitchFamily="34" charset="0"/>
              </a:rPr>
              <a:t>: Fuente, situación o acto con potencial de causar daños en la salud de los trabajadores en los equipos o en las instalaciones.</a:t>
            </a:r>
          </a:p>
          <a:p>
            <a:pPr algn="just">
              <a:defRPr/>
            </a:pPr>
            <a:endParaRPr lang="es-ES" sz="2400" dirty="0">
              <a:latin typeface="Arial" panose="020B0604020202020204" pitchFamily="34" charset="0"/>
              <a:cs typeface="Arial" panose="020B0604020202020204" pitchFamily="34" charset="0"/>
            </a:endParaRPr>
          </a:p>
          <a:p>
            <a:pPr algn="just">
              <a:defRPr/>
            </a:pPr>
            <a:r>
              <a:rPr lang="es-CO" sz="2400" dirty="0">
                <a:solidFill>
                  <a:srgbClr val="FF0000"/>
                </a:solidFill>
                <a:latin typeface="Arial" panose="020B0604020202020204" pitchFamily="34" charset="0"/>
                <a:cs typeface="Arial" panose="020B0604020202020204" pitchFamily="34" charset="0"/>
              </a:rPr>
              <a:t>Riesgo: </a:t>
            </a:r>
            <a:r>
              <a:rPr lang="es-CO" sz="2400" dirty="0">
                <a:latin typeface="Arial" panose="020B0604020202020204" pitchFamily="34" charset="0"/>
                <a:cs typeface="Arial" panose="020B0604020202020204" pitchFamily="34" charset="0"/>
              </a:rPr>
              <a:t>Combinación de la probabilidad de que ocurra una o mas exposiciones o eventos peligros y la severidad del daño que puedes ser causado por estos.</a:t>
            </a:r>
          </a:p>
          <a:p>
            <a:pPr algn="just">
              <a:defRPr/>
            </a:pPr>
            <a:endParaRPr lang="es-CO" dirty="0">
              <a:latin typeface="Arial" panose="020B0604020202020204" pitchFamily="34" charset="0"/>
              <a:cs typeface="Arial" panose="020B0604020202020204" pitchFamily="34" charset="0"/>
            </a:endParaRPr>
          </a:p>
        </p:txBody>
      </p:sp>
      <p:pic>
        <p:nvPicPr>
          <p:cNvPr id="22" name="Imagen 21"/>
          <p:cNvPicPr>
            <a:picLocks noChangeAspect="1"/>
          </p:cNvPicPr>
          <p:nvPr/>
        </p:nvPicPr>
        <p:blipFill>
          <a:blip r:embed="rId9"/>
          <a:stretch>
            <a:fillRect/>
          </a:stretch>
        </p:blipFill>
        <p:spPr>
          <a:xfrm>
            <a:off x="13691972" y="4152980"/>
            <a:ext cx="3986428" cy="4105451"/>
          </a:xfrm>
          <a:prstGeom prst="rect">
            <a:avLst/>
          </a:prstGeom>
        </p:spPr>
      </p:pic>
      <p:pic>
        <p:nvPicPr>
          <p:cNvPr id="23" name="Imagen 22"/>
          <p:cNvPicPr>
            <a:picLocks noChangeAspect="1"/>
          </p:cNvPicPr>
          <p:nvPr/>
        </p:nvPicPr>
        <p:blipFill>
          <a:blip r:embed="rId10"/>
          <a:stretch>
            <a:fillRect/>
          </a:stretch>
        </p:blipFill>
        <p:spPr>
          <a:xfrm>
            <a:off x="9525000" y="7190616"/>
            <a:ext cx="3966133" cy="2248167"/>
          </a:xfrm>
          <a:prstGeom prst="rect">
            <a:avLst/>
          </a:prstGeom>
        </p:spPr>
      </p:pic>
    </p:spTree>
    <p:extLst>
      <p:ext uri="{BB962C8B-B14F-4D97-AF65-F5344CB8AC3E}">
        <p14:creationId xmlns:p14="http://schemas.microsoft.com/office/powerpoint/2010/main" val="2087224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xmlns="" id="{90F5EDB3-6634-4329-9973-7EF883053806}"/>
              </a:ext>
            </a:extLst>
          </p:cNvPr>
          <p:cNvSpPr txBox="1"/>
          <p:nvPr/>
        </p:nvSpPr>
        <p:spPr>
          <a:xfrm>
            <a:off x="3124201" y="1875781"/>
            <a:ext cx="12344400" cy="1015663"/>
          </a:xfrm>
          <a:prstGeom prst="rect">
            <a:avLst/>
          </a:prstGeom>
          <a:noFill/>
        </p:spPr>
        <p:txBody>
          <a:bodyPr wrap="square" rtlCol="0">
            <a:spAutoFit/>
          </a:bodyPr>
          <a:lstStyle/>
          <a:p>
            <a:pPr algn="ctr"/>
            <a:r>
              <a:rPr lang="es-ES" sz="6000" b="1" dirty="0" smtClean="0">
                <a:solidFill>
                  <a:schemeClr val="accent1">
                    <a:lumMod val="75000"/>
                  </a:schemeClr>
                </a:solidFill>
                <a:latin typeface="Arial" panose="020B0604020202020204" pitchFamily="34" charset="0"/>
                <a:cs typeface="Arial" panose="020B0604020202020204" pitchFamily="34" charset="0"/>
              </a:rPr>
              <a:t>CLASIFICACION DE PELIGROS</a:t>
            </a:r>
            <a:endParaRPr lang="es-CO" sz="6000" b="1" dirty="0">
              <a:solidFill>
                <a:schemeClr val="accent1">
                  <a:lumMod val="75000"/>
                </a:schemeClr>
              </a:solidFill>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pic>
        <p:nvPicPr>
          <p:cNvPr id="22" name="Picture 1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6604" y="2817167"/>
            <a:ext cx="14358283"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8529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xmlns="" id="{90F5EDB3-6634-4329-9973-7EF883053806}"/>
              </a:ext>
            </a:extLst>
          </p:cNvPr>
          <p:cNvSpPr txBox="1"/>
          <p:nvPr/>
        </p:nvSpPr>
        <p:spPr>
          <a:xfrm>
            <a:off x="5082273" y="1875781"/>
            <a:ext cx="11072127" cy="1015663"/>
          </a:xfrm>
          <a:prstGeom prst="rect">
            <a:avLst/>
          </a:prstGeom>
          <a:noFill/>
        </p:spPr>
        <p:txBody>
          <a:bodyPr wrap="square" rtlCol="0">
            <a:spAutoFit/>
          </a:bodyPr>
          <a:lstStyle/>
          <a:p>
            <a:pPr algn="ctr"/>
            <a:r>
              <a:rPr lang="es-ES" sz="6000" b="1" dirty="0" smtClean="0">
                <a:solidFill>
                  <a:schemeClr val="accent1">
                    <a:lumMod val="75000"/>
                  </a:schemeClr>
                </a:solidFill>
                <a:latin typeface="Arial" panose="020B0604020202020204" pitchFamily="34" charset="0"/>
                <a:cs typeface="Arial" panose="020B0604020202020204" pitchFamily="34" charset="0"/>
              </a:rPr>
              <a:t>POLITICA DEL SGSST</a:t>
            </a:r>
            <a:endParaRPr lang="es-CO" sz="6000" b="1" dirty="0">
              <a:solidFill>
                <a:schemeClr val="accent1">
                  <a:lumMod val="75000"/>
                </a:schemeClr>
              </a:solidFill>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sp>
        <p:nvSpPr>
          <p:cNvPr id="3" name="Rectángulo 2"/>
          <p:cNvSpPr/>
          <p:nvPr/>
        </p:nvSpPr>
        <p:spPr>
          <a:xfrm>
            <a:off x="685800" y="2494057"/>
            <a:ext cx="16764000" cy="4465325"/>
          </a:xfrm>
          <a:prstGeom prst="rect">
            <a:avLst/>
          </a:prstGeom>
        </p:spPr>
        <p:txBody>
          <a:bodyPr wrap="square">
            <a:spAutoFit/>
          </a:bodyPr>
          <a:lstStyle/>
          <a:p>
            <a:pPr marL="12700" marR="8961" algn="just">
              <a:lnSpc>
                <a:spcPts val="1730"/>
              </a:lnSpc>
              <a:spcBef>
                <a:spcPts val="86"/>
              </a:spcBef>
            </a:pPr>
            <a:endParaRPr lang="es-ES" dirty="0">
              <a:latin typeface="Arial" panose="020B0604020202020204" pitchFamily="34" charset="0"/>
              <a:cs typeface="Arial" panose="020B0604020202020204" pitchFamily="34" charset="0"/>
            </a:endParaRPr>
          </a:p>
          <a:p>
            <a:pPr marL="12700" marR="8961" algn="just">
              <a:lnSpc>
                <a:spcPts val="1730"/>
              </a:lnSpc>
              <a:spcBef>
                <a:spcPts val="86"/>
              </a:spcBef>
            </a:pPr>
            <a:endParaRPr lang="es-ES" dirty="0" smtClean="0">
              <a:latin typeface="Arial" panose="020B0604020202020204" pitchFamily="34" charset="0"/>
              <a:cs typeface="Arial" panose="020B0604020202020204" pitchFamily="34" charset="0"/>
            </a:endParaRPr>
          </a:p>
          <a:p>
            <a:pPr marL="12700" marR="8961" algn="just">
              <a:lnSpc>
                <a:spcPts val="1730"/>
              </a:lnSpc>
              <a:spcBef>
                <a:spcPts val="86"/>
              </a:spcBef>
            </a:pPr>
            <a:endParaRPr lang="es-ES" dirty="0">
              <a:latin typeface="Arial" panose="020B0604020202020204" pitchFamily="34" charset="0"/>
              <a:cs typeface="Arial" panose="020B0604020202020204" pitchFamily="34" charset="0"/>
            </a:endParaRPr>
          </a:p>
          <a:p>
            <a:pPr marL="12700" marR="8961" algn="just">
              <a:lnSpc>
                <a:spcPts val="1730"/>
              </a:lnSpc>
              <a:spcBef>
                <a:spcPts val="86"/>
              </a:spcBef>
            </a:pPr>
            <a:endParaRPr lang="es-ES" sz="2400" dirty="0" smtClean="0">
              <a:latin typeface="Arial" panose="020B0604020202020204" pitchFamily="34" charset="0"/>
              <a:cs typeface="Arial" panose="020B0604020202020204" pitchFamily="34" charset="0"/>
            </a:endParaRPr>
          </a:p>
          <a:p>
            <a:pPr marL="12700" marR="8961" algn="just">
              <a:lnSpc>
                <a:spcPts val="1730"/>
              </a:lnSpc>
              <a:spcBef>
                <a:spcPts val="86"/>
              </a:spcBef>
            </a:pPr>
            <a:r>
              <a:rPr lang="es-ES" sz="2400" dirty="0" smtClean="0">
                <a:latin typeface="Arial" panose="020B0604020202020204" pitchFamily="34" charset="0"/>
                <a:cs typeface="Arial" panose="020B0604020202020204" pitchFamily="34" charset="0"/>
              </a:rPr>
              <a:t>La </a:t>
            </a:r>
            <a:r>
              <a:rPr lang="es-ES" sz="2400" dirty="0">
                <a:latin typeface="Arial" panose="020B0604020202020204" pitchFamily="34" charset="0"/>
                <a:cs typeface="Arial" panose="020B0604020202020204" pitchFamily="34" charset="0"/>
              </a:rPr>
              <a:t>ESE HOSPITAL MARCO FELIPE AFANADOR DE TOCAIMA,</a:t>
            </a:r>
            <a:r>
              <a:rPr lang="es-ES" sz="2400" spc="2"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tá</a:t>
            </a:r>
            <a:r>
              <a:rPr lang="es-ES" sz="2400" spc="9"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c</a:t>
            </a:r>
            <a:r>
              <a:rPr lang="es-ES" sz="2400" dirty="0">
                <a:latin typeface="Arial" panose="020B0604020202020204" pitchFamily="34" charset="0"/>
                <a:cs typeface="Arial" panose="020B0604020202020204" pitchFamily="34" charset="0"/>
              </a:rPr>
              <a:t>ompr</a:t>
            </a:r>
            <a:r>
              <a:rPr lang="es-ES" sz="2400" spc="9" dirty="0">
                <a:latin typeface="Arial" panose="020B0604020202020204" pitchFamily="34" charset="0"/>
                <a:cs typeface="Arial" panose="020B0604020202020204" pitchFamily="34" charset="0"/>
              </a:rPr>
              <a:t>o</a:t>
            </a:r>
            <a:r>
              <a:rPr lang="es-ES" sz="2400" dirty="0">
                <a:latin typeface="Arial" panose="020B0604020202020204" pitchFamily="34" charset="0"/>
                <a:cs typeface="Arial" panose="020B0604020202020204" pitchFamily="34" charset="0"/>
              </a:rPr>
              <a:t>met</a:t>
            </a:r>
            <a:r>
              <a:rPr lang="es-ES" sz="2400" spc="9"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da</a:t>
            </a:r>
            <a:r>
              <a:rPr lang="es-ES" sz="2400" spc="-71"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c</a:t>
            </a:r>
            <a:r>
              <a:rPr lang="es-ES" sz="2400" dirty="0">
                <a:latin typeface="Arial" panose="020B0604020202020204" pitchFamily="34" charset="0"/>
                <a:cs typeface="Arial" panose="020B0604020202020204" pitchFamily="34" charset="0"/>
              </a:rPr>
              <a:t>on </a:t>
            </a:r>
            <a:r>
              <a:rPr lang="es-ES" sz="2400" spc="4" dirty="0">
                <a:latin typeface="Arial" panose="020B0604020202020204" pitchFamily="34" charset="0"/>
                <a:cs typeface="Arial" panose="020B0604020202020204" pitchFamily="34" charset="0"/>
              </a:rPr>
              <a:t>la </a:t>
            </a:r>
            <a:r>
              <a:rPr lang="es-ES" sz="2400" dirty="0">
                <a:latin typeface="Arial" panose="020B0604020202020204" pitchFamily="34" charset="0"/>
                <a:cs typeface="Arial" panose="020B0604020202020204" pitchFamily="34" charset="0"/>
              </a:rPr>
              <a:t>genera</a:t>
            </a:r>
            <a:r>
              <a:rPr lang="es-ES" sz="2400" spc="4" dirty="0">
                <a:latin typeface="Arial" panose="020B0604020202020204" pitchFamily="34" charset="0"/>
                <a:cs typeface="Arial" panose="020B0604020202020204" pitchFamily="34" charset="0"/>
              </a:rPr>
              <a:t>ci</a:t>
            </a:r>
            <a:r>
              <a:rPr lang="es-ES" sz="2400" dirty="0">
                <a:latin typeface="Arial" panose="020B0604020202020204" pitchFamily="34" charset="0"/>
                <a:cs typeface="Arial" panose="020B0604020202020204" pitchFamily="34" charset="0"/>
              </a:rPr>
              <a:t>ón</a:t>
            </a:r>
            <a:r>
              <a:rPr lang="es-ES" sz="2400" spc="144"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de</a:t>
            </a:r>
            <a:r>
              <a:rPr lang="es-ES" sz="2400" spc="197" dirty="0">
                <a:latin typeface="Arial" panose="020B0604020202020204" pitchFamily="34" charset="0"/>
                <a:cs typeface="Arial" panose="020B0604020202020204" pitchFamily="34" charset="0"/>
              </a:rPr>
              <a:t> </a:t>
            </a:r>
          </a:p>
          <a:p>
            <a:pPr marL="12700" marR="8961" algn="just">
              <a:lnSpc>
                <a:spcPts val="1730"/>
              </a:lnSpc>
              <a:spcBef>
                <a:spcPts val="86"/>
              </a:spcBef>
            </a:pPr>
            <a:endParaRPr lang="es-ES" sz="2400" spc="197" dirty="0">
              <a:latin typeface="Arial" panose="020B0604020202020204" pitchFamily="34" charset="0"/>
              <a:cs typeface="Arial" panose="020B0604020202020204" pitchFamily="34" charset="0"/>
            </a:endParaRPr>
          </a:p>
          <a:p>
            <a:pPr marL="12700" marR="8961" algn="just">
              <a:lnSpc>
                <a:spcPts val="1730"/>
              </a:lnSpc>
              <a:spcBef>
                <a:spcPts val="86"/>
              </a:spcBef>
            </a:pPr>
            <a:r>
              <a:rPr lang="es-ES" sz="2400" spc="9" dirty="0">
                <a:latin typeface="Arial" panose="020B0604020202020204" pitchFamily="34" charset="0"/>
                <a:cs typeface="Arial" panose="020B0604020202020204" pitchFamily="34" charset="0"/>
              </a:rPr>
              <a:t>u</a:t>
            </a:r>
            <a:r>
              <a:rPr lang="es-ES" sz="2400" dirty="0">
                <a:latin typeface="Arial" panose="020B0604020202020204" pitchFamily="34" charset="0"/>
                <a:cs typeface="Arial" panose="020B0604020202020204" pitchFamily="34" charset="0"/>
              </a:rPr>
              <a:t>na</a:t>
            </a:r>
            <a:r>
              <a:rPr lang="es-ES" sz="2400" spc="193"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c</a:t>
            </a:r>
            <a:r>
              <a:rPr lang="es-ES" sz="2400" dirty="0">
                <a:latin typeface="Arial" panose="020B0604020202020204" pitchFamily="34" charset="0"/>
                <a:cs typeface="Arial" panose="020B0604020202020204" pitchFamily="34" charset="0"/>
              </a:rPr>
              <a:t>u</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tura</a:t>
            </a:r>
            <a:r>
              <a:rPr lang="es-ES" sz="2400" spc="185"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de</a:t>
            </a:r>
            <a:r>
              <a:rPr lang="es-ES" sz="2400" spc="197" dirty="0">
                <a:latin typeface="Arial" panose="020B0604020202020204" pitchFamily="34" charset="0"/>
                <a:cs typeface="Arial" panose="020B0604020202020204" pitchFamily="34" charset="0"/>
              </a:rPr>
              <a:t> </a:t>
            </a:r>
            <a:r>
              <a:rPr lang="es-ES" sz="2400" spc="9" dirty="0">
                <a:latin typeface="Arial" panose="020B0604020202020204" pitchFamily="34" charset="0"/>
                <a:cs typeface="Arial" panose="020B0604020202020204" pitchFamily="34" charset="0"/>
              </a:rPr>
              <a:t>p</a:t>
            </a:r>
            <a:r>
              <a:rPr lang="es-ES" sz="2400" spc="4" dirty="0">
                <a:latin typeface="Arial" panose="020B0604020202020204" pitchFamily="34" charset="0"/>
                <a:cs typeface="Arial" panose="020B0604020202020204" pitchFamily="34" charset="0"/>
              </a:rPr>
              <a:t>r</a:t>
            </a:r>
            <a:r>
              <a:rPr lang="es-ES" sz="2400" dirty="0">
                <a:latin typeface="Arial" panose="020B0604020202020204" pitchFamily="34" charset="0"/>
                <a:cs typeface="Arial" panose="020B0604020202020204" pitchFamily="34" charset="0"/>
              </a:rPr>
              <a:t>e</a:t>
            </a:r>
            <a:r>
              <a:rPr lang="es-ES" sz="2400" spc="4" dirty="0">
                <a:latin typeface="Arial" panose="020B0604020202020204" pitchFamily="34" charset="0"/>
                <a:cs typeface="Arial" panose="020B0604020202020204" pitchFamily="34" charset="0"/>
              </a:rPr>
              <a:t>v</a:t>
            </a:r>
            <a:r>
              <a:rPr lang="es-ES" sz="2400" dirty="0">
                <a:latin typeface="Arial" panose="020B0604020202020204" pitchFamily="34" charset="0"/>
                <a:cs typeface="Arial" panose="020B0604020202020204" pitchFamily="34" charset="0"/>
              </a:rPr>
              <a:t>ención</a:t>
            </a:r>
            <a:r>
              <a:rPr lang="es-ES" sz="2400" spc="159"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y</a:t>
            </a:r>
            <a:r>
              <a:rPr lang="es-ES" sz="2400" spc="20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el</a:t>
            </a:r>
            <a:r>
              <a:rPr lang="es-ES" sz="2400" spc="210"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a</a:t>
            </a:r>
            <a:r>
              <a:rPr lang="es-ES" sz="2400" spc="9" dirty="0">
                <a:latin typeface="Arial" panose="020B0604020202020204" pitchFamily="34" charset="0"/>
                <a:cs typeface="Arial" panose="020B0604020202020204" pitchFamily="34" charset="0"/>
              </a:rPr>
              <a:t>u</a:t>
            </a:r>
            <a:r>
              <a:rPr lang="es-ES" sz="2400" dirty="0">
                <a:latin typeface="Arial" panose="020B0604020202020204" pitchFamily="34" charset="0"/>
                <a:cs typeface="Arial" panose="020B0604020202020204" pitchFamily="34" charset="0"/>
              </a:rPr>
              <a:t>to</a:t>
            </a:r>
            <a:r>
              <a:rPr lang="es-ES" sz="2400" spc="4" dirty="0">
                <a:latin typeface="Arial" panose="020B0604020202020204" pitchFamily="34" charset="0"/>
                <a:cs typeface="Arial" panose="020B0604020202020204" pitchFamily="34" charset="0"/>
              </a:rPr>
              <a:t>c</a:t>
            </a:r>
            <a:r>
              <a:rPr lang="es-ES" sz="2400" dirty="0">
                <a:latin typeface="Arial" panose="020B0604020202020204" pitchFamily="34" charset="0"/>
                <a:cs typeface="Arial" panose="020B0604020202020204" pitchFamily="34" charset="0"/>
              </a:rPr>
              <a:t>u</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dado</a:t>
            </a:r>
            <a:r>
              <a:rPr lang="es-ES" sz="2400" spc="136"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para</a:t>
            </a:r>
            <a:r>
              <a:rPr lang="es-ES" sz="2400" spc="196"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un</a:t>
            </a:r>
            <a:r>
              <a:rPr lang="es-ES" sz="2400" spc="202"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amb</a:t>
            </a:r>
            <a:r>
              <a:rPr lang="es-ES" sz="2400" spc="9"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ente </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ano</a:t>
            </a:r>
            <a:r>
              <a:rPr lang="es-ES" sz="2400" spc="233"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y</a:t>
            </a:r>
            <a:r>
              <a:rPr lang="es-ES" sz="2400" spc="225"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egu</a:t>
            </a:r>
            <a:r>
              <a:rPr lang="es-ES" sz="2400" spc="-4" dirty="0">
                <a:latin typeface="Arial" panose="020B0604020202020204" pitchFamily="34" charset="0"/>
                <a:cs typeface="Arial" panose="020B0604020202020204" pitchFamily="34" charset="0"/>
              </a:rPr>
              <a:t>r</a:t>
            </a:r>
            <a:r>
              <a:rPr lang="es-ES" sz="2400" dirty="0">
                <a:latin typeface="Arial" panose="020B0604020202020204" pitchFamily="34" charset="0"/>
                <a:cs typeface="Arial" panose="020B0604020202020204" pitchFamily="34" charset="0"/>
              </a:rPr>
              <a:t>o</a:t>
            </a:r>
            <a:r>
              <a:rPr lang="es-ES" sz="2400" spc="214" dirty="0">
                <a:latin typeface="Arial" panose="020B0604020202020204" pitchFamily="34" charset="0"/>
                <a:cs typeface="Arial" panose="020B0604020202020204" pitchFamily="34" charset="0"/>
              </a:rPr>
              <a:t> </a:t>
            </a:r>
            <a:r>
              <a:rPr lang="es-ES" sz="2400" spc="9" dirty="0">
                <a:latin typeface="Arial" panose="020B0604020202020204" pitchFamily="34" charset="0"/>
                <a:cs typeface="Arial" panose="020B0604020202020204" pitchFamily="34" charset="0"/>
              </a:rPr>
              <a:t>q</a:t>
            </a:r>
            <a:r>
              <a:rPr lang="es-ES" sz="2400" dirty="0">
                <a:latin typeface="Arial" panose="020B0604020202020204" pitchFamily="34" charset="0"/>
                <a:cs typeface="Arial" panose="020B0604020202020204" pitchFamily="34" charset="0"/>
              </a:rPr>
              <a:t>ue</a:t>
            </a:r>
            <a:r>
              <a:rPr lang="es-ES" sz="2400" spc="226"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pe</a:t>
            </a:r>
            <a:r>
              <a:rPr lang="es-ES" sz="2400" spc="4" dirty="0">
                <a:latin typeface="Arial" panose="020B0604020202020204" pitchFamily="34" charset="0"/>
                <a:cs typeface="Arial" panose="020B0604020202020204" pitchFamily="34" charset="0"/>
              </a:rPr>
              <a:t>r</a:t>
            </a:r>
            <a:r>
              <a:rPr lang="es-ES" sz="2400" dirty="0">
                <a:latin typeface="Arial" panose="020B0604020202020204" pitchFamily="34" charset="0"/>
                <a:cs typeface="Arial" panose="020B0604020202020204" pitchFamily="34" charset="0"/>
              </a:rPr>
              <a:t>m</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ta</a:t>
            </a:r>
            <a:r>
              <a:rPr lang="es-ES" sz="2400" spc="218"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dentificar</a:t>
            </a:r>
            <a:r>
              <a:rPr lang="es-ES" sz="2400" spc="194"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y</a:t>
            </a:r>
            <a:r>
              <a:rPr lang="es-ES" sz="2400" spc="235" dirty="0">
                <a:latin typeface="Arial" panose="020B0604020202020204" pitchFamily="34" charset="0"/>
                <a:cs typeface="Arial" panose="020B0604020202020204" pitchFamily="34" charset="0"/>
              </a:rPr>
              <a:t> </a:t>
            </a:r>
          </a:p>
          <a:p>
            <a:pPr marL="12700" marR="8961" algn="just">
              <a:lnSpc>
                <a:spcPts val="1730"/>
              </a:lnSpc>
              <a:spcBef>
                <a:spcPts val="86"/>
              </a:spcBef>
            </a:pPr>
            <a:endParaRPr lang="es-ES" sz="2400" spc="235" dirty="0">
              <a:latin typeface="Arial" panose="020B0604020202020204" pitchFamily="34" charset="0"/>
              <a:cs typeface="Arial" panose="020B0604020202020204" pitchFamily="34" charset="0"/>
            </a:endParaRPr>
          </a:p>
          <a:p>
            <a:pPr marL="12700" marR="8961" algn="just">
              <a:lnSpc>
                <a:spcPts val="1730"/>
              </a:lnSpc>
              <a:spcBef>
                <a:spcPts val="86"/>
              </a:spcBef>
            </a:pPr>
            <a:r>
              <a:rPr lang="es-ES" sz="2400" spc="4" dirty="0">
                <a:latin typeface="Arial" panose="020B0604020202020204" pitchFamily="34" charset="0"/>
                <a:cs typeface="Arial" panose="020B0604020202020204" pitchFamily="34" charset="0"/>
              </a:rPr>
              <a:t>c</a:t>
            </a:r>
            <a:r>
              <a:rPr lang="es-ES" sz="2400" dirty="0">
                <a:latin typeface="Arial" panose="020B0604020202020204" pitchFamily="34" charset="0"/>
                <a:cs typeface="Arial" panose="020B0604020202020204" pitchFamily="34" charset="0"/>
              </a:rPr>
              <a:t>on</a:t>
            </a:r>
            <a:r>
              <a:rPr lang="es-ES" sz="2400" spc="9" dirty="0">
                <a:latin typeface="Arial" panose="020B0604020202020204" pitchFamily="34" charset="0"/>
                <a:cs typeface="Arial" panose="020B0604020202020204" pitchFamily="34" charset="0"/>
              </a:rPr>
              <a:t>t</a:t>
            </a:r>
            <a:r>
              <a:rPr lang="es-ES" sz="2400" dirty="0">
                <a:latin typeface="Arial" panose="020B0604020202020204" pitchFamily="34" charset="0"/>
                <a:cs typeface="Arial" panose="020B0604020202020204" pitchFamily="34" charset="0"/>
              </a:rPr>
              <a:t>r</a:t>
            </a:r>
            <a:r>
              <a:rPr lang="es-ES" sz="2400" spc="-4" dirty="0">
                <a:latin typeface="Arial" panose="020B0604020202020204" pitchFamily="34" charset="0"/>
                <a:cs typeface="Arial" panose="020B0604020202020204" pitchFamily="34" charset="0"/>
              </a:rPr>
              <a:t>o</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ar</a:t>
            </a:r>
            <a:r>
              <a:rPr lang="es-ES" sz="2400" spc="205"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os</a:t>
            </a:r>
            <a:r>
              <a:rPr lang="es-ES" sz="2400" spc="237"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rie</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gos</a:t>
            </a:r>
            <a:r>
              <a:rPr lang="es-ES" sz="2400" spc="206"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a</a:t>
            </a:r>
            <a:r>
              <a:rPr lang="es-ES" sz="2400" spc="244"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t</a:t>
            </a:r>
            <a:r>
              <a:rPr lang="es-ES" sz="2400" spc="4" dirty="0">
                <a:latin typeface="Arial" panose="020B0604020202020204" pitchFamily="34" charset="0"/>
                <a:cs typeface="Arial" panose="020B0604020202020204" pitchFamily="34" charset="0"/>
              </a:rPr>
              <a:t>r</a:t>
            </a:r>
            <a:r>
              <a:rPr lang="es-ES" sz="2400" dirty="0">
                <a:latin typeface="Arial" panose="020B0604020202020204" pitchFamily="34" charset="0"/>
                <a:cs typeface="Arial" panose="020B0604020202020204" pitchFamily="34" charset="0"/>
              </a:rPr>
              <a:t>avés</a:t>
            </a:r>
            <a:r>
              <a:rPr lang="es-ES" sz="2400" spc="229"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de</a:t>
            </a:r>
            <a:r>
              <a:rPr lang="es-ES" sz="2400" spc="235"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as </a:t>
            </a:r>
            <a:r>
              <a:rPr lang="es-CO" sz="2400" dirty="0">
                <a:latin typeface="Arial" panose="020B0604020202020204" pitchFamily="34" charset="0"/>
                <a:cs typeface="Arial" panose="020B0604020202020204" pitchFamily="34" charset="0"/>
              </a:rPr>
              <a:t>a</a:t>
            </a:r>
            <a:r>
              <a:rPr lang="es-CO" sz="2400" spc="4" dirty="0">
                <a:latin typeface="Arial" panose="020B0604020202020204" pitchFamily="34" charset="0"/>
                <a:cs typeface="Arial" panose="020B0604020202020204" pitchFamily="34" charset="0"/>
              </a:rPr>
              <a:t>c</a:t>
            </a:r>
            <a:r>
              <a:rPr lang="es-CO" sz="2400" spc="-4" dirty="0">
                <a:latin typeface="Arial" panose="020B0604020202020204" pitchFamily="34" charset="0"/>
                <a:cs typeface="Arial" panose="020B0604020202020204" pitchFamily="34" charset="0"/>
              </a:rPr>
              <a:t>c</a:t>
            </a:r>
            <a:r>
              <a:rPr lang="es-CO" sz="2400" spc="4" dirty="0">
                <a:latin typeface="Arial" panose="020B0604020202020204" pitchFamily="34" charset="0"/>
                <a:cs typeface="Arial" panose="020B0604020202020204" pitchFamily="34" charset="0"/>
              </a:rPr>
              <a:t>i</a:t>
            </a:r>
            <a:r>
              <a:rPr lang="es-CO" sz="2400" dirty="0">
                <a:latin typeface="Arial" panose="020B0604020202020204" pitchFamily="34" charset="0"/>
                <a:cs typeface="Arial" panose="020B0604020202020204" pitchFamily="34" charset="0"/>
              </a:rPr>
              <a:t>ones de </a:t>
            </a:r>
            <a:r>
              <a:rPr lang="es-CO" sz="2400" spc="345" dirty="0">
                <a:latin typeface="Arial" panose="020B0604020202020204" pitchFamily="34" charset="0"/>
                <a:cs typeface="Arial" panose="020B0604020202020204" pitchFamily="34" charset="0"/>
              </a:rPr>
              <a:t> </a:t>
            </a:r>
            <a:r>
              <a:rPr lang="es-CO" sz="2400" dirty="0">
                <a:latin typeface="Arial" panose="020B0604020202020204" pitchFamily="34" charset="0"/>
                <a:cs typeface="Arial" panose="020B0604020202020204" pitchFamily="34" charset="0"/>
              </a:rPr>
              <a:t>p</a:t>
            </a:r>
            <a:r>
              <a:rPr lang="es-CO" sz="2400" spc="9" dirty="0">
                <a:latin typeface="Arial" panose="020B0604020202020204" pitchFamily="34" charset="0"/>
                <a:cs typeface="Arial" panose="020B0604020202020204" pitchFamily="34" charset="0"/>
              </a:rPr>
              <a:t>r</a:t>
            </a:r>
            <a:r>
              <a:rPr lang="es-CO" sz="2400" dirty="0">
                <a:latin typeface="Arial" panose="020B0604020202020204" pitchFamily="34" charset="0"/>
                <a:cs typeface="Arial" panose="020B0604020202020204" pitchFamily="34" charset="0"/>
              </a:rPr>
              <a:t>omo</a:t>
            </a:r>
            <a:r>
              <a:rPr lang="es-CO" sz="2400" spc="9" dirty="0">
                <a:latin typeface="Arial" panose="020B0604020202020204" pitchFamily="34" charset="0"/>
                <a:cs typeface="Arial" panose="020B0604020202020204" pitchFamily="34" charset="0"/>
              </a:rPr>
              <a:t>c</a:t>
            </a:r>
            <a:r>
              <a:rPr lang="es-CO" sz="2400" spc="4" dirty="0">
                <a:latin typeface="Arial" panose="020B0604020202020204" pitchFamily="34" charset="0"/>
                <a:cs typeface="Arial" panose="020B0604020202020204" pitchFamily="34" charset="0"/>
              </a:rPr>
              <a:t>i</a:t>
            </a:r>
            <a:r>
              <a:rPr lang="es-CO" sz="2400" dirty="0">
                <a:latin typeface="Arial" panose="020B0604020202020204" pitchFamily="34" charset="0"/>
                <a:cs typeface="Arial" panose="020B0604020202020204" pitchFamily="34" charset="0"/>
              </a:rPr>
              <a:t>ón y prevención de la seguridad y salud de los </a:t>
            </a:r>
          </a:p>
          <a:p>
            <a:pPr marL="12700" marR="8961" algn="just">
              <a:lnSpc>
                <a:spcPts val="1730"/>
              </a:lnSpc>
              <a:spcBef>
                <a:spcPts val="86"/>
              </a:spcBef>
            </a:pPr>
            <a:endParaRPr lang="es-CO" sz="2400" dirty="0">
              <a:latin typeface="Arial" panose="020B0604020202020204" pitchFamily="34" charset="0"/>
              <a:cs typeface="Arial" panose="020B0604020202020204" pitchFamily="34" charset="0"/>
            </a:endParaRPr>
          </a:p>
          <a:p>
            <a:pPr marL="12700" marR="8961" algn="just">
              <a:lnSpc>
                <a:spcPts val="1730"/>
              </a:lnSpc>
              <a:spcBef>
                <a:spcPts val="86"/>
              </a:spcBef>
            </a:pPr>
            <a:r>
              <a:rPr lang="es-ES" sz="2400" dirty="0">
                <a:latin typeface="Arial" panose="020B0604020202020204" pitchFamily="34" charset="0"/>
                <a:cs typeface="Arial" panose="020B0604020202020204" pitchFamily="34" charset="0"/>
              </a:rPr>
              <a:t>trabaj</a:t>
            </a:r>
            <a:r>
              <a:rPr lang="es-ES" sz="2400" spc="4" dirty="0">
                <a:latin typeface="Arial" panose="020B0604020202020204" pitchFamily="34" charset="0"/>
                <a:cs typeface="Arial" panose="020B0604020202020204" pitchFamily="34" charset="0"/>
              </a:rPr>
              <a:t>a</a:t>
            </a:r>
            <a:r>
              <a:rPr lang="es-ES" sz="2400" dirty="0">
                <a:latin typeface="Arial" panose="020B0604020202020204" pitchFamily="34" charset="0"/>
                <a:cs typeface="Arial" panose="020B0604020202020204" pitchFamily="34" charset="0"/>
              </a:rPr>
              <a:t>dores,</a:t>
            </a:r>
            <a:r>
              <a:rPr lang="es-ES" sz="2400" spc="71"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ndepend</a:t>
            </a:r>
            <a:r>
              <a:rPr lang="es-ES" sz="2400" spc="9"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entem</a:t>
            </a:r>
            <a:r>
              <a:rPr lang="es-ES" sz="2400" spc="4" dirty="0">
                <a:latin typeface="Arial" panose="020B0604020202020204" pitchFamily="34" charset="0"/>
                <a:cs typeface="Arial" panose="020B0604020202020204" pitchFamily="34" charset="0"/>
              </a:rPr>
              <a:t>e</a:t>
            </a:r>
            <a:r>
              <a:rPr lang="es-ES" sz="2400" dirty="0">
                <a:latin typeface="Arial" panose="020B0604020202020204" pitchFamily="34" charset="0"/>
                <a:cs typeface="Arial" panose="020B0604020202020204" pitchFamily="34" charset="0"/>
              </a:rPr>
              <a:t>nte</a:t>
            </a:r>
            <a:r>
              <a:rPr lang="es-ES" sz="2400" spc="9"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del</a:t>
            </a:r>
            <a:r>
              <a:rPr lang="es-ES" sz="2400" spc="138"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t</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po</a:t>
            </a:r>
            <a:r>
              <a:rPr lang="es-ES" sz="2400" spc="119"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de</a:t>
            </a:r>
            <a:r>
              <a:rPr lang="es-ES" sz="2400" spc="142"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vi</a:t>
            </a:r>
            <a:r>
              <a:rPr lang="es-ES" sz="2400" spc="-9" dirty="0">
                <a:latin typeface="Arial" panose="020B0604020202020204" pitchFamily="34" charset="0"/>
                <a:cs typeface="Arial" panose="020B0604020202020204" pitchFamily="34" charset="0"/>
              </a:rPr>
              <a:t>n</a:t>
            </a:r>
            <a:r>
              <a:rPr lang="es-ES" sz="2400" spc="4" dirty="0">
                <a:latin typeface="Arial" panose="020B0604020202020204" pitchFamily="34" charset="0"/>
                <a:cs typeface="Arial" panose="020B0604020202020204" pitchFamily="34" charset="0"/>
              </a:rPr>
              <a:t>c</a:t>
            </a:r>
            <a:r>
              <a:rPr lang="es-ES" sz="2400" dirty="0">
                <a:latin typeface="Arial" panose="020B0604020202020204" pitchFamily="34" charset="0"/>
                <a:cs typeface="Arial" panose="020B0604020202020204" pitchFamily="34" charset="0"/>
              </a:rPr>
              <a:t>u</a:t>
            </a:r>
            <a:r>
              <a:rPr lang="es-ES" sz="2400" spc="4" dirty="0">
                <a:latin typeface="Arial" panose="020B0604020202020204" pitchFamily="34" charset="0"/>
                <a:cs typeface="Arial" panose="020B0604020202020204" pitchFamily="34" charset="0"/>
              </a:rPr>
              <a:t>l</a:t>
            </a:r>
            <a:r>
              <a:rPr lang="es-ES" sz="2400" spc="-9" dirty="0">
                <a:latin typeface="Arial" panose="020B0604020202020204" pitchFamily="34" charset="0"/>
                <a:cs typeface="Arial" panose="020B0604020202020204" pitchFamily="34" charset="0"/>
              </a:rPr>
              <a:t>a</a:t>
            </a:r>
            <a:r>
              <a:rPr lang="es-ES" sz="2400" spc="4" dirty="0">
                <a:latin typeface="Arial" panose="020B0604020202020204" pitchFamily="34" charset="0"/>
                <a:cs typeface="Arial" panose="020B0604020202020204" pitchFamily="34" charset="0"/>
              </a:rPr>
              <a:t>ci</a:t>
            </a:r>
            <a:r>
              <a:rPr lang="es-ES" sz="2400" spc="-9" dirty="0">
                <a:latin typeface="Arial" panose="020B0604020202020204" pitchFamily="34" charset="0"/>
                <a:cs typeface="Arial" panose="020B0604020202020204" pitchFamily="34" charset="0"/>
              </a:rPr>
              <a:t>ó</a:t>
            </a:r>
            <a:r>
              <a:rPr lang="es-ES" sz="2400" dirty="0">
                <a:latin typeface="Arial" panose="020B0604020202020204" pitchFamily="34" charset="0"/>
                <a:cs typeface="Arial" panose="020B0604020202020204" pitchFamily="34" charset="0"/>
              </a:rPr>
              <a:t>n,</a:t>
            </a:r>
            <a:r>
              <a:rPr lang="es-ES" sz="2400" spc="66"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med</a:t>
            </a:r>
            <a:r>
              <a:rPr lang="es-ES" sz="2400" spc="9"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ante</a:t>
            </a:r>
            <a:r>
              <a:rPr lang="es-ES" sz="2400" spc="84"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el</a:t>
            </a:r>
            <a:r>
              <a:rPr lang="es-ES" sz="2400" spc="147"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diseño. La</a:t>
            </a:r>
            <a:r>
              <a:rPr lang="es-ES" sz="2400" spc="37"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m</a:t>
            </a:r>
            <a:r>
              <a:rPr lang="es-ES" sz="2400" spc="-9" dirty="0">
                <a:latin typeface="Arial" panose="020B0604020202020204" pitchFamily="34" charset="0"/>
                <a:cs typeface="Arial" panose="020B0604020202020204" pitchFamily="34" charset="0"/>
              </a:rPr>
              <a:t>p</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ement</a:t>
            </a:r>
            <a:r>
              <a:rPr lang="es-ES" sz="2400" spc="4" dirty="0">
                <a:latin typeface="Arial" panose="020B0604020202020204" pitchFamily="34" charset="0"/>
                <a:cs typeface="Arial" panose="020B0604020202020204" pitchFamily="34" charset="0"/>
              </a:rPr>
              <a:t>aci</a:t>
            </a:r>
            <a:r>
              <a:rPr lang="es-ES" sz="2400" spc="-9" dirty="0">
                <a:latin typeface="Arial" panose="020B0604020202020204" pitchFamily="34" charset="0"/>
                <a:cs typeface="Arial" panose="020B0604020202020204" pitchFamily="34" charset="0"/>
              </a:rPr>
              <a:t>ó</a:t>
            </a:r>
            <a:r>
              <a:rPr lang="es-ES" sz="2400" dirty="0">
                <a:latin typeface="Arial" panose="020B0604020202020204" pitchFamily="34" charset="0"/>
                <a:cs typeface="Arial" panose="020B0604020202020204" pitchFamily="34" charset="0"/>
              </a:rPr>
              <a:t>n</a:t>
            </a:r>
            <a:r>
              <a:rPr lang="es-ES" sz="2400" spc="-42"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y</a:t>
            </a:r>
            <a:r>
              <a:rPr lang="es-ES" sz="2400" spc="2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el</a:t>
            </a:r>
            <a:r>
              <a:rPr lang="es-ES" sz="2400" spc="42" dirty="0">
                <a:latin typeface="Arial" panose="020B0604020202020204" pitchFamily="34" charset="0"/>
                <a:cs typeface="Arial" panose="020B0604020202020204" pitchFamily="34" charset="0"/>
              </a:rPr>
              <a:t> </a:t>
            </a:r>
          </a:p>
          <a:p>
            <a:pPr marL="12700" marR="8961" algn="just">
              <a:lnSpc>
                <a:spcPts val="1730"/>
              </a:lnSpc>
              <a:spcBef>
                <a:spcPts val="86"/>
              </a:spcBef>
            </a:pPr>
            <a:endParaRPr lang="es-ES" sz="2400" spc="42" dirty="0">
              <a:latin typeface="Arial" panose="020B0604020202020204" pitchFamily="34" charset="0"/>
              <a:cs typeface="Arial" panose="020B0604020202020204" pitchFamily="34" charset="0"/>
            </a:endParaRPr>
          </a:p>
          <a:p>
            <a:pPr marL="12700" marR="8961" algn="just">
              <a:lnSpc>
                <a:spcPts val="1730"/>
              </a:lnSpc>
              <a:spcBef>
                <a:spcPts val="86"/>
              </a:spcBef>
            </a:pPr>
            <a:r>
              <a:rPr lang="es-ES" sz="2400" spc="4" dirty="0">
                <a:latin typeface="Arial" panose="020B0604020202020204" pitchFamily="34" charset="0"/>
                <a:cs typeface="Arial" panose="020B0604020202020204" pitchFamily="34" charset="0"/>
              </a:rPr>
              <a:t>m</a:t>
            </a:r>
            <a:r>
              <a:rPr lang="es-ES" sz="2400" dirty="0">
                <a:latin typeface="Arial" panose="020B0604020202020204" pitchFamily="34" charset="0"/>
                <a:cs typeface="Arial" panose="020B0604020202020204" pitchFamily="34" charset="0"/>
              </a:rPr>
              <a:t>a</a:t>
            </a:r>
            <a:r>
              <a:rPr lang="es-ES" sz="2400" spc="9" dirty="0">
                <a:latin typeface="Arial" panose="020B0604020202020204" pitchFamily="34" charset="0"/>
                <a:cs typeface="Arial" panose="020B0604020202020204" pitchFamily="34" charset="0"/>
              </a:rPr>
              <a:t>n</a:t>
            </a:r>
            <a:r>
              <a:rPr lang="es-ES" sz="2400" dirty="0">
                <a:latin typeface="Arial" panose="020B0604020202020204" pitchFamily="34" charset="0"/>
                <a:cs typeface="Arial" panose="020B0604020202020204" pitchFamily="34" charset="0"/>
              </a:rPr>
              <a:t>ten</a:t>
            </a:r>
            <a:r>
              <a:rPr lang="es-ES" sz="2400" spc="4" dirty="0">
                <a:latin typeface="Arial" panose="020B0604020202020204" pitchFamily="34" charset="0"/>
                <a:cs typeface="Arial" panose="020B0604020202020204" pitchFamily="34" charset="0"/>
              </a:rPr>
              <a:t>im</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ento</a:t>
            </a:r>
            <a:r>
              <a:rPr lang="es-ES" sz="2400" spc="-49"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del</a:t>
            </a:r>
            <a:r>
              <a:rPr lang="es-ES" sz="2400" spc="33"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S</a:t>
            </a:r>
            <a:r>
              <a:rPr lang="es-ES" sz="2400" spc="9" dirty="0">
                <a:latin typeface="Arial" panose="020B0604020202020204" pitchFamily="34" charset="0"/>
                <a:cs typeface="Arial" panose="020B0604020202020204" pitchFamily="34" charset="0"/>
              </a:rPr>
              <a:t>i</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tema</a:t>
            </a:r>
            <a:r>
              <a:rPr lang="es-ES" sz="2400" spc="2"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de</a:t>
            </a:r>
            <a:r>
              <a:rPr lang="es-ES" sz="2400" spc="42"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G</a:t>
            </a:r>
            <a:r>
              <a:rPr lang="es-ES" sz="2400" dirty="0">
                <a:latin typeface="Arial" panose="020B0604020202020204" pitchFamily="34" charset="0"/>
                <a:cs typeface="Arial" panose="020B0604020202020204" pitchFamily="34" charset="0"/>
              </a:rPr>
              <a:t>e</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t</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ón de</a:t>
            </a:r>
            <a:r>
              <a:rPr lang="es-ES" sz="2400" spc="32"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a </a:t>
            </a:r>
            <a:r>
              <a:rPr lang="es-ES" sz="2400" spc="87"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Seg</a:t>
            </a:r>
            <a:r>
              <a:rPr lang="es-ES" sz="2400" spc="4" dirty="0">
                <a:latin typeface="Arial" panose="020B0604020202020204" pitchFamily="34" charset="0"/>
                <a:cs typeface="Arial" panose="020B0604020202020204" pitchFamily="34" charset="0"/>
              </a:rPr>
              <a:t>u</a:t>
            </a:r>
            <a:r>
              <a:rPr lang="es-ES" sz="2400" dirty="0">
                <a:latin typeface="Arial" panose="020B0604020202020204" pitchFamily="34" charset="0"/>
                <a:cs typeface="Arial" panose="020B0604020202020204" pitchFamily="34" charset="0"/>
              </a:rPr>
              <a:t>ridad y</a:t>
            </a:r>
            <a:r>
              <a:rPr lang="es-ES" sz="2400" spc="88"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a</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ud</a:t>
            </a:r>
            <a:r>
              <a:rPr lang="es-ES" sz="2400" spc="66"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en</a:t>
            </a:r>
            <a:r>
              <a:rPr lang="es-ES" sz="2400" spc="84"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el</a:t>
            </a:r>
            <a:r>
              <a:rPr lang="es-ES" sz="2400" spc="94"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T</a:t>
            </a:r>
            <a:r>
              <a:rPr lang="es-ES" sz="2400" spc="4" dirty="0">
                <a:latin typeface="Arial" panose="020B0604020202020204" pitchFamily="34" charset="0"/>
                <a:cs typeface="Arial" panose="020B0604020202020204" pitchFamily="34" charset="0"/>
              </a:rPr>
              <a:t>r</a:t>
            </a:r>
            <a:r>
              <a:rPr lang="es-ES" sz="2400" dirty="0">
                <a:latin typeface="Arial" panose="020B0604020202020204" pitchFamily="34" charset="0"/>
                <a:cs typeface="Arial" panose="020B0604020202020204" pitchFamily="34" charset="0"/>
              </a:rPr>
              <a:t>aba</a:t>
            </a:r>
            <a:r>
              <a:rPr lang="es-ES" sz="2400" spc="4" dirty="0">
                <a:latin typeface="Arial" panose="020B0604020202020204" pitchFamily="34" charset="0"/>
                <a:cs typeface="Arial" panose="020B0604020202020204" pitchFamily="34" charset="0"/>
              </a:rPr>
              <a:t>jo</a:t>
            </a:r>
            <a:r>
              <a:rPr lang="es-ES" sz="2400" dirty="0">
                <a:latin typeface="Arial" panose="020B0604020202020204" pitchFamily="34" charset="0"/>
                <a:cs typeface="Arial" panose="020B0604020202020204" pitchFamily="34" charset="0"/>
              </a:rPr>
              <a:t>;</a:t>
            </a:r>
            <a:r>
              <a:rPr lang="es-ES" sz="2400" spc="52"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por</a:t>
            </a:r>
            <a:r>
              <a:rPr lang="es-ES" sz="2400" spc="78"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a:t>
            </a:r>
            <a:r>
              <a:rPr lang="es-ES" sz="2400" spc="4" dirty="0">
                <a:latin typeface="Arial" panose="020B0604020202020204" pitchFamily="34" charset="0"/>
                <a:cs typeface="Arial" panose="020B0604020202020204" pitchFamily="34" charset="0"/>
              </a:rPr>
              <a:t>ll</a:t>
            </a:r>
            <a:r>
              <a:rPr lang="es-ES" sz="2400" dirty="0">
                <a:latin typeface="Arial" panose="020B0604020202020204" pitchFamily="34" charset="0"/>
                <a:cs typeface="Arial" panose="020B0604020202020204" pitchFamily="34" charset="0"/>
              </a:rPr>
              <a:t>o,</a:t>
            </a:r>
            <a:r>
              <a:rPr lang="es-ES" sz="2400" spc="87"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el</a:t>
            </a:r>
            <a:r>
              <a:rPr lang="es-ES" sz="2400" spc="94"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n</a:t>
            </a:r>
            <a:r>
              <a:rPr lang="es-ES" sz="2400" spc="-4" dirty="0">
                <a:latin typeface="Arial" panose="020B0604020202020204" pitchFamily="34" charset="0"/>
                <a:cs typeface="Arial" panose="020B0604020202020204" pitchFamily="34" charset="0"/>
              </a:rPr>
              <a:t>i</a:t>
            </a:r>
            <a:r>
              <a:rPr lang="es-ES" sz="2400" spc="4" dirty="0">
                <a:latin typeface="Arial" panose="020B0604020202020204" pitchFamily="34" charset="0"/>
                <a:cs typeface="Arial" panose="020B0604020202020204" pitchFamily="34" charset="0"/>
              </a:rPr>
              <a:t>v</a:t>
            </a:r>
            <a:r>
              <a:rPr lang="es-ES" sz="2400" dirty="0">
                <a:latin typeface="Arial" panose="020B0604020202020204" pitchFamily="34" charset="0"/>
                <a:cs typeface="Arial" panose="020B0604020202020204" pitchFamily="34" charset="0"/>
              </a:rPr>
              <a:t>el</a:t>
            </a:r>
            <a:r>
              <a:rPr lang="es-ES" sz="2400" spc="79" dirty="0">
                <a:latin typeface="Arial" panose="020B0604020202020204" pitchFamily="34" charset="0"/>
                <a:cs typeface="Arial" panose="020B0604020202020204" pitchFamily="34" charset="0"/>
              </a:rPr>
              <a:t> </a:t>
            </a:r>
            <a:r>
              <a:rPr lang="es-ES" sz="2400" spc="-9" dirty="0">
                <a:latin typeface="Arial" panose="020B0604020202020204" pitchFamily="34" charset="0"/>
                <a:cs typeface="Arial" panose="020B0604020202020204" pitchFamily="34" charset="0"/>
              </a:rPr>
              <a:t>d</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rect</a:t>
            </a:r>
            <a:r>
              <a:rPr lang="es-ES" sz="2400" spc="9" dirty="0">
                <a:latin typeface="Arial" panose="020B0604020202020204" pitchFamily="34" charset="0"/>
                <a:cs typeface="Arial" panose="020B0604020202020204" pitchFamily="34" charset="0"/>
              </a:rPr>
              <a:t>i</a:t>
            </a:r>
            <a:r>
              <a:rPr lang="es-ES" sz="2400" spc="4" dirty="0">
                <a:latin typeface="Arial" panose="020B0604020202020204" pitchFamily="34" charset="0"/>
                <a:cs typeface="Arial" panose="020B0604020202020204" pitchFamily="34" charset="0"/>
              </a:rPr>
              <a:t>v</a:t>
            </a:r>
            <a:r>
              <a:rPr lang="es-ES" sz="2400" dirty="0">
                <a:latin typeface="Arial" panose="020B0604020202020204" pitchFamily="34" charset="0"/>
                <a:cs typeface="Arial" panose="020B0604020202020204" pitchFamily="34" charset="0"/>
              </a:rPr>
              <a:t>o</a:t>
            </a:r>
            <a:r>
              <a:rPr lang="es-ES" sz="2400" spc="37" dirty="0">
                <a:latin typeface="Arial" panose="020B0604020202020204" pitchFamily="34" charset="0"/>
                <a:cs typeface="Arial" panose="020B0604020202020204" pitchFamily="34" charset="0"/>
              </a:rPr>
              <a:t> </a:t>
            </a:r>
          </a:p>
          <a:p>
            <a:pPr marL="12700" marR="8961" algn="just">
              <a:lnSpc>
                <a:spcPts val="1730"/>
              </a:lnSpc>
              <a:spcBef>
                <a:spcPts val="86"/>
              </a:spcBef>
            </a:pPr>
            <a:endParaRPr lang="es-ES" sz="2400" spc="37" dirty="0">
              <a:latin typeface="Arial" panose="020B0604020202020204" pitchFamily="34" charset="0"/>
              <a:cs typeface="Arial" panose="020B0604020202020204" pitchFamily="34" charset="0"/>
            </a:endParaRPr>
          </a:p>
          <a:p>
            <a:pPr marL="12700" marR="8961" algn="just">
              <a:lnSpc>
                <a:spcPts val="1730"/>
              </a:lnSpc>
              <a:spcBef>
                <a:spcPts val="86"/>
              </a:spcBef>
            </a:pPr>
            <a:r>
              <a:rPr lang="es-ES" sz="2400" dirty="0">
                <a:latin typeface="Arial" panose="020B0604020202020204" pitchFamily="34" charset="0"/>
                <a:cs typeface="Arial" panose="020B0604020202020204" pitchFamily="34" charset="0"/>
              </a:rPr>
              <a:t>t</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ene</a:t>
            </a:r>
            <a:r>
              <a:rPr lang="es-ES" sz="2400" spc="72"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a</a:t>
            </a:r>
            <a:r>
              <a:rPr lang="es-ES" sz="2400" spc="89"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respo</a:t>
            </a:r>
            <a:r>
              <a:rPr lang="es-ES" sz="2400" spc="14" dirty="0">
                <a:latin typeface="Arial" panose="020B0604020202020204" pitchFamily="34" charset="0"/>
                <a:cs typeface="Arial" panose="020B0604020202020204" pitchFamily="34" charset="0"/>
              </a:rPr>
              <a:t>n</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ab</a:t>
            </a:r>
            <a:r>
              <a:rPr lang="es-ES" sz="2400" spc="-4" dirty="0">
                <a:latin typeface="Arial" panose="020B0604020202020204" pitchFamily="34" charset="0"/>
                <a:cs typeface="Arial" panose="020B0604020202020204" pitchFamily="34" charset="0"/>
              </a:rPr>
              <a:t>il</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dad de de</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t</a:t>
            </a:r>
            <a:r>
              <a:rPr lang="es-ES" sz="2400" spc="4" dirty="0">
                <a:latin typeface="Arial" panose="020B0604020202020204" pitchFamily="34" charset="0"/>
                <a:cs typeface="Arial" panose="020B0604020202020204" pitchFamily="34" charset="0"/>
              </a:rPr>
              <a:t>i</a:t>
            </a:r>
            <a:r>
              <a:rPr lang="es-ES" sz="2400" dirty="0">
                <a:latin typeface="Arial" panose="020B0604020202020204" pitchFamily="34" charset="0"/>
                <a:cs typeface="Arial" panose="020B0604020202020204" pitchFamily="34" charset="0"/>
              </a:rPr>
              <a:t>nar</a:t>
            </a:r>
            <a:r>
              <a:rPr lang="es-ES" sz="2400" spc="18" dirty="0">
                <a:latin typeface="Arial" panose="020B0604020202020204" pitchFamily="34" charset="0"/>
                <a:cs typeface="Arial" panose="020B0604020202020204" pitchFamily="34" charset="0"/>
              </a:rPr>
              <a:t> </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os</a:t>
            </a:r>
            <a:r>
              <a:rPr lang="es-ES" sz="2400" spc="59"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rec</a:t>
            </a:r>
            <a:r>
              <a:rPr lang="es-ES" sz="2400" spc="-9" dirty="0">
                <a:latin typeface="Arial" panose="020B0604020202020204" pitchFamily="34" charset="0"/>
                <a:cs typeface="Arial" panose="020B0604020202020204" pitchFamily="34" charset="0"/>
              </a:rPr>
              <a:t>u</a:t>
            </a:r>
            <a:r>
              <a:rPr lang="es-ES" sz="2400" dirty="0">
                <a:latin typeface="Arial" panose="020B0604020202020204" pitchFamily="34" charset="0"/>
                <a:cs typeface="Arial" panose="020B0604020202020204" pitchFamily="34" charset="0"/>
              </a:rPr>
              <a:t>rsos</a:t>
            </a:r>
            <a:r>
              <a:rPr lang="es-ES" sz="2400" spc="23"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fí</a:t>
            </a:r>
            <a:r>
              <a:rPr lang="es-ES" sz="2400" spc="4" dirty="0">
                <a:latin typeface="Arial" panose="020B0604020202020204" pitchFamily="34" charset="0"/>
                <a:cs typeface="Arial" panose="020B0604020202020204" pitchFamily="34" charset="0"/>
              </a:rPr>
              <a:t>sic</a:t>
            </a:r>
            <a:r>
              <a:rPr lang="es-ES" sz="2400" dirty="0">
                <a:latin typeface="Arial" panose="020B0604020202020204" pitchFamily="34" charset="0"/>
                <a:cs typeface="Arial" panose="020B0604020202020204" pitchFamily="34" charset="0"/>
              </a:rPr>
              <a:t>o</a:t>
            </a:r>
            <a:r>
              <a:rPr lang="es-ES" sz="2400" spc="4" dirty="0">
                <a:latin typeface="Arial" panose="020B0604020202020204" pitchFamily="34" charset="0"/>
                <a:cs typeface="Arial" panose="020B0604020202020204" pitchFamily="34" charset="0"/>
              </a:rPr>
              <a:t>s</a:t>
            </a:r>
            <a:r>
              <a:rPr lang="es-ES" sz="2400" dirty="0">
                <a:latin typeface="Arial" panose="020B0604020202020204" pitchFamily="34" charset="0"/>
                <a:cs typeface="Arial" panose="020B0604020202020204" pitchFamily="34" charset="0"/>
              </a:rPr>
              <a:t>,</a:t>
            </a:r>
            <a:r>
              <a:rPr lang="es-ES" sz="2400" spc="40"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a:t>
            </a:r>
            <a:r>
              <a:rPr lang="es-ES" sz="2400" spc="4" dirty="0">
                <a:latin typeface="Arial" panose="020B0604020202020204" pitchFamily="34" charset="0"/>
                <a:cs typeface="Arial" panose="020B0604020202020204" pitchFamily="34" charset="0"/>
              </a:rPr>
              <a:t>c</a:t>
            </a:r>
            <a:r>
              <a:rPr lang="es-ES" sz="2400" dirty="0">
                <a:latin typeface="Arial" panose="020B0604020202020204" pitchFamily="34" charset="0"/>
                <a:cs typeface="Arial" panose="020B0604020202020204" pitchFamily="34" charset="0"/>
              </a:rPr>
              <a:t>onóm</a:t>
            </a:r>
            <a:r>
              <a:rPr lang="es-ES" sz="2400" spc="9" dirty="0">
                <a:latin typeface="Arial" panose="020B0604020202020204" pitchFamily="34" charset="0"/>
                <a:cs typeface="Arial" panose="020B0604020202020204" pitchFamily="34" charset="0"/>
              </a:rPr>
              <a:t>i</a:t>
            </a:r>
            <a:r>
              <a:rPr lang="es-ES" sz="2400" spc="4" dirty="0">
                <a:latin typeface="Arial" panose="020B0604020202020204" pitchFamily="34" charset="0"/>
                <a:cs typeface="Arial" panose="020B0604020202020204" pitchFamily="34" charset="0"/>
              </a:rPr>
              <a:t>c</a:t>
            </a:r>
            <a:r>
              <a:rPr lang="es-ES" sz="2400" dirty="0">
                <a:latin typeface="Arial" panose="020B0604020202020204" pitchFamily="34" charset="0"/>
                <a:cs typeface="Arial" panose="020B0604020202020204" pitchFamily="34" charset="0"/>
              </a:rPr>
              <a:t>os y</a:t>
            </a:r>
            <a:r>
              <a:rPr lang="es-ES" sz="2400" spc="47"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de</a:t>
            </a:r>
            <a:r>
              <a:rPr lang="es-ES" sz="2400" spc="62"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t</a:t>
            </a:r>
            <a:r>
              <a:rPr lang="es-ES" sz="2400" spc="9" dirty="0">
                <a:latin typeface="Arial" panose="020B0604020202020204" pitchFamily="34" charset="0"/>
                <a:cs typeface="Arial" panose="020B0604020202020204" pitchFamily="34" charset="0"/>
              </a:rPr>
              <a:t>a</a:t>
            </a:r>
            <a:r>
              <a:rPr lang="es-ES" sz="2400" spc="4"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ento</a:t>
            </a:r>
            <a:r>
              <a:rPr lang="es-ES" sz="2400" spc="32"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huma</a:t>
            </a:r>
            <a:r>
              <a:rPr lang="es-ES" sz="2400" spc="4" dirty="0">
                <a:latin typeface="Arial" panose="020B0604020202020204" pitchFamily="34" charset="0"/>
                <a:cs typeface="Arial" panose="020B0604020202020204" pitchFamily="34" charset="0"/>
              </a:rPr>
              <a:t>n</a:t>
            </a:r>
            <a:r>
              <a:rPr lang="es-ES" sz="2400" dirty="0">
                <a:latin typeface="Arial" panose="020B0604020202020204" pitchFamily="34" charset="0"/>
                <a:cs typeface="Arial" panose="020B0604020202020204" pitchFamily="34" charset="0"/>
              </a:rPr>
              <a:t>o</a:t>
            </a:r>
            <a:r>
              <a:rPr lang="es-ES" sz="2400" spc="17"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que</a:t>
            </a:r>
            <a:r>
              <a:rPr lang="es-ES" sz="2400" spc="48" dirty="0">
                <a:latin typeface="Arial" panose="020B0604020202020204" pitchFamily="34" charset="0"/>
                <a:cs typeface="Arial" panose="020B0604020202020204" pitchFamily="34" charset="0"/>
              </a:rPr>
              <a:t> permitan</a:t>
            </a:r>
          </a:p>
          <a:p>
            <a:pPr marL="12700" marR="8961" algn="just">
              <a:lnSpc>
                <a:spcPts val="1730"/>
              </a:lnSpc>
              <a:spcBef>
                <a:spcPts val="86"/>
              </a:spcBef>
            </a:pPr>
            <a:r>
              <a:rPr lang="es-ES" sz="2400" spc="48" dirty="0">
                <a:latin typeface="Arial" panose="020B0604020202020204" pitchFamily="34" charset="0"/>
                <a:cs typeface="Arial" panose="020B0604020202020204" pitchFamily="34" charset="0"/>
              </a:rPr>
              <a:t> </a:t>
            </a:r>
          </a:p>
          <a:p>
            <a:pPr marL="12700" marR="8961" algn="just">
              <a:lnSpc>
                <a:spcPts val="1730"/>
              </a:lnSpc>
              <a:spcBef>
                <a:spcPts val="86"/>
              </a:spcBef>
            </a:pPr>
            <a:r>
              <a:rPr lang="es-ES" sz="2400" spc="48" dirty="0">
                <a:latin typeface="Arial" panose="020B0604020202020204" pitchFamily="34" charset="0"/>
                <a:cs typeface="Arial" panose="020B0604020202020204" pitchFamily="34" charset="0"/>
              </a:rPr>
              <a:t>mejorar las condiciones laborales en los centros de trabajo, garantizando la eficiencia en pro de la</a:t>
            </a:r>
          </a:p>
          <a:p>
            <a:pPr marL="12700" marR="8961" algn="just">
              <a:lnSpc>
                <a:spcPts val="1730"/>
              </a:lnSpc>
              <a:spcBef>
                <a:spcPts val="86"/>
              </a:spcBef>
            </a:pPr>
            <a:r>
              <a:rPr lang="es-ES" sz="2400" spc="48" dirty="0">
                <a:latin typeface="Arial" panose="020B0604020202020204" pitchFamily="34" charset="0"/>
                <a:cs typeface="Arial" panose="020B0604020202020204" pitchFamily="34" charset="0"/>
              </a:rPr>
              <a:t> </a:t>
            </a:r>
          </a:p>
          <a:p>
            <a:pPr marL="12700" marR="8961" algn="just">
              <a:lnSpc>
                <a:spcPts val="1730"/>
              </a:lnSpc>
              <a:spcBef>
                <a:spcPts val="86"/>
              </a:spcBef>
            </a:pPr>
            <a:r>
              <a:rPr lang="es-ES" sz="2400" spc="48" dirty="0">
                <a:latin typeface="Arial" panose="020B0604020202020204" pitchFamily="34" charset="0"/>
                <a:cs typeface="Arial" panose="020B0604020202020204" pitchFamily="34" charset="0"/>
              </a:rPr>
              <a:t>mejora continua.</a:t>
            </a:r>
          </a:p>
        </p:txBody>
      </p:sp>
      <p:pic>
        <p:nvPicPr>
          <p:cNvPr id="22" name="Imagen 21"/>
          <p:cNvPicPr>
            <a:picLocks noChangeAspect="1"/>
          </p:cNvPicPr>
          <p:nvPr/>
        </p:nvPicPr>
        <p:blipFill>
          <a:blip r:embed="rId9"/>
          <a:stretch>
            <a:fillRect/>
          </a:stretch>
        </p:blipFill>
        <p:spPr>
          <a:xfrm>
            <a:off x="15473603" y="6205706"/>
            <a:ext cx="2642772" cy="3163457"/>
          </a:xfrm>
          <a:prstGeom prst="rect">
            <a:avLst/>
          </a:prstGeom>
        </p:spPr>
      </p:pic>
    </p:spTree>
    <p:extLst>
      <p:ext uri="{BB962C8B-B14F-4D97-AF65-F5344CB8AC3E}">
        <p14:creationId xmlns:p14="http://schemas.microsoft.com/office/powerpoint/2010/main" val="3971363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xmlns="" id="{90F5EDB3-6634-4329-9973-7EF883053806}"/>
              </a:ext>
            </a:extLst>
          </p:cNvPr>
          <p:cNvSpPr txBox="1"/>
          <p:nvPr/>
        </p:nvSpPr>
        <p:spPr>
          <a:xfrm>
            <a:off x="685800" y="1875781"/>
            <a:ext cx="16001999" cy="1938992"/>
          </a:xfrm>
          <a:prstGeom prst="rect">
            <a:avLst/>
          </a:prstGeom>
          <a:noFill/>
        </p:spPr>
        <p:txBody>
          <a:bodyPr wrap="square" rtlCol="0">
            <a:spAutoFit/>
          </a:bodyPr>
          <a:lstStyle/>
          <a:p>
            <a:pPr algn="ctr"/>
            <a:r>
              <a:rPr lang="es-ES" sz="6000" b="1" dirty="0" smtClean="0">
                <a:solidFill>
                  <a:schemeClr val="accent1">
                    <a:lumMod val="75000"/>
                  </a:schemeClr>
                </a:solidFill>
                <a:latin typeface="Arial" panose="020B0604020202020204" pitchFamily="34" charset="0"/>
                <a:cs typeface="Arial" panose="020B0604020202020204" pitchFamily="34" charset="0"/>
              </a:rPr>
              <a:t>OBLIGACIONES DEL EMPLEADOR CON EL SGSST</a:t>
            </a:r>
            <a:endParaRPr lang="es-CO" sz="6000" b="1" dirty="0">
              <a:solidFill>
                <a:schemeClr val="accent1">
                  <a:lumMod val="75000"/>
                </a:schemeClr>
              </a:solidFill>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xmlns="" id="{9CDAD0B6-580F-4DF0-90CF-FEF2EF46DD69}"/>
              </a:ext>
            </a:extLst>
          </p:cNvPr>
          <p:cNvGrpSpPr/>
          <p:nvPr/>
        </p:nvGrpSpPr>
        <p:grpSpPr>
          <a:xfrm>
            <a:off x="-187486" y="-152"/>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pic>
        <p:nvPicPr>
          <p:cNvPr id="22" name="Imagen 21"/>
          <p:cNvPicPr>
            <a:picLocks noChangeAspect="1"/>
          </p:cNvPicPr>
          <p:nvPr/>
        </p:nvPicPr>
        <p:blipFill>
          <a:blip r:embed="rId9"/>
          <a:stretch>
            <a:fillRect/>
          </a:stretch>
        </p:blipFill>
        <p:spPr>
          <a:xfrm>
            <a:off x="1752600" y="3604909"/>
            <a:ext cx="15620999" cy="6225157"/>
          </a:xfrm>
          <a:prstGeom prst="rect">
            <a:avLst/>
          </a:prstGeom>
        </p:spPr>
      </p:pic>
    </p:spTree>
    <p:extLst>
      <p:ext uri="{BB962C8B-B14F-4D97-AF65-F5344CB8AC3E}">
        <p14:creationId xmlns:p14="http://schemas.microsoft.com/office/powerpoint/2010/main" val="427198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xmlns="" id="{90F5EDB3-6634-4329-9973-7EF883053806}"/>
              </a:ext>
            </a:extLst>
          </p:cNvPr>
          <p:cNvSpPr txBox="1"/>
          <p:nvPr/>
        </p:nvSpPr>
        <p:spPr>
          <a:xfrm>
            <a:off x="533400" y="1875781"/>
            <a:ext cx="17145000" cy="1938992"/>
          </a:xfrm>
          <a:prstGeom prst="rect">
            <a:avLst/>
          </a:prstGeom>
          <a:noFill/>
        </p:spPr>
        <p:txBody>
          <a:bodyPr wrap="square" rtlCol="0">
            <a:spAutoFit/>
          </a:bodyPr>
          <a:lstStyle/>
          <a:p>
            <a:pPr algn="ctr"/>
            <a:r>
              <a:rPr lang="es-CO" sz="6000" b="1" dirty="0">
                <a:solidFill>
                  <a:srgbClr val="0070C0"/>
                </a:solidFill>
                <a:latin typeface="Arial" panose="020B0604020202020204" pitchFamily="34" charset="0"/>
                <a:cs typeface="Arial" panose="020B0604020202020204" pitchFamily="34" charset="0"/>
              </a:rPr>
              <a:t>RESPONSABILIDADES DE LOS TRABAJADORES FRENTE  AL </a:t>
            </a:r>
            <a:r>
              <a:rPr lang="es-CO" sz="6000" b="1" dirty="0" smtClean="0">
                <a:solidFill>
                  <a:srgbClr val="0070C0"/>
                </a:solidFill>
                <a:latin typeface="Arial" panose="020B0604020202020204" pitchFamily="34" charset="0"/>
                <a:cs typeface="Arial" panose="020B0604020202020204" pitchFamily="34" charset="0"/>
              </a:rPr>
              <a:t>SGSST</a:t>
            </a:r>
            <a:endParaRPr lang="es-CO" sz="6000" b="1" dirty="0">
              <a:solidFill>
                <a:srgbClr val="0070C0"/>
              </a:solidFill>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pic>
        <p:nvPicPr>
          <p:cNvPr id="22" name="Imagen 21"/>
          <p:cNvPicPr>
            <a:picLocks noChangeAspect="1"/>
          </p:cNvPicPr>
          <p:nvPr/>
        </p:nvPicPr>
        <p:blipFill>
          <a:blip r:embed="rId9"/>
          <a:stretch>
            <a:fillRect/>
          </a:stretch>
        </p:blipFill>
        <p:spPr>
          <a:xfrm>
            <a:off x="1667188" y="3814773"/>
            <a:ext cx="15249212" cy="5870633"/>
          </a:xfrm>
          <a:prstGeom prst="rect">
            <a:avLst/>
          </a:prstGeom>
        </p:spPr>
      </p:pic>
    </p:spTree>
    <p:extLst>
      <p:ext uri="{BB962C8B-B14F-4D97-AF65-F5344CB8AC3E}">
        <p14:creationId xmlns:p14="http://schemas.microsoft.com/office/powerpoint/2010/main" val="2107276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CDAD0B6-580F-4DF0-90CF-FEF2EF46DD69}"/>
              </a:ext>
            </a:extLst>
          </p:cNvPr>
          <p:cNvGrpSpPr/>
          <p:nvPr/>
        </p:nvGrpSpPr>
        <p:grpSpPr>
          <a:xfrm>
            <a:off x="-105893" y="0"/>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sp>
        <p:nvSpPr>
          <p:cNvPr id="4" name="Rectángulo 3"/>
          <p:cNvSpPr/>
          <p:nvPr/>
        </p:nvSpPr>
        <p:spPr>
          <a:xfrm>
            <a:off x="762000" y="1714500"/>
            <a:ext cx="16764000" cy="1938992"/>
          </a:xfrm>
          <a:prstGeom prst="rect">
            <a:avLst/>
          </a:prstGeom>
        </p:spPr>
        <p:txBody>
          <a:bodyPr wrap="square">
            <a:spAutoFit/>
          </a:bodyPr>
          <a:lstStyle/>
          <a:p>
            <a:pPr algn="ctr"/>
            <a:r>
              <a:rPr lang="es-CO" sz="6000" b="1" dirty="0">
                <a:solidFill>
                  <a:srgbClr val="0070C0"/>
                </a:solidFill>
                <a:latin typeface="Arial" panose="020B0604020202020204" pitchFamily="34" charset="0"/>
                <a:cs typeface="Arial" panose="020B0604020202020204" pitchFamily="34" charset="0"/>
              </a:rPr>
              <a:t>PLANES DE PREPARACIÒN Y RESPUESTA DE EMERGENCIAS</a:t>
            </a:r>
          </a:p>
        </p:txBody>
      </p:sp>
      <p:sp>
        <p:nvSpPr>
          <p:cNvPr id="23" name="Rectángulo 22"/>
          <p:cNvSpPr/>
          <p:nvPr/>
        </p:nvSpPr>
        <p:spPr>
          <a:xfrm>
            <a:off x="533400" y="3390900"/>
            <a:ext cx="16230600" cy="2677656"/>
          </a:xfrm>
          <a:prstGeom prst="rect">
            <a:avLst/>
          </a:prstGeom>
        </p:spPr>
        <p:txBody>
          <a:bodyPr wrap="square">
            <a:spAutoFit/>
          </a:bodyPr>
          <a:lstStyle/>
          <a:p>
            <a:pPr algn="just"/>
            <a:r>
              <a:rPr lang="es-ES_tradnl" sz="2400" dirty="0">
                <a:latin typeface="Arial" panose="020B0604020202020204" pitchFamily="34" charset="0"/>
                <a:cs typeface="Arial" panose="020B0604020202020204" pitchFamily="34" charset="0"/>
              </a:rPr>
              <a:t>Es un instrumento que establece las políticas, procedimientos y estructura de organización para la respuesta de acuerdo a los diversos tipos de riesgos</a:t>
            </a:r>
          </a:p>
          <a:p>
            <a:pPr algn="just"/>
            <a:endParaRPr lang="es-ES_tradnl" altLang="es-CO" sz="2400" dirty="0">
              <a:solidFill>
                <a:schemeClr val="tx1">
                  <a:lumMod val="75000"/>
                  <a:lumOff val="25000"/>
                </a:schemeClr>
              </a:solidFill>
              <a:latin typeface="Arial" panose="020B0604020202020204" pitchFamily="34" charset="0"/>
              <a:cs typeface="Arial" panose="020B0604020202020204" pitchFamily="34" charset="0"/>
            </a:endParaRPr>
          </a:p>
          <a:p>
            <a:pPr algn="just"/>
            <a:r>
              <a:rPr lang="es-CO" altLang="es-CO" sz="2400" dirty="0">
                <a:solidFill>
                  <a:schemeClr val="tx1">
                    <a:lumMod val="75000"/>
                    <a:lumOff val="25000"/>
                  </a:schemeClr>
                </a:solidFill>
                <a:latin typeface="Arial" panose="020B0604020202020204" pitchFamily="34" charset="0"/>
                <a:cs typeface="Arial" panose="020B0604020202020204" pitchFamily="34" charset="0"/>
              </a:rPr>
              <a:t>Salvaguardar la vida e integridad de todo el personal, visitante, contratista que en el momento que se presente una emergencia y se encuentre dentro de nuestras instalaciones </a:t>
            </a:r>
            <a:br>
              <a:rPr lang="es-CO" altLang="es-CO" sz="2400" dirty="0">
                <a:solidFill>
                  <a:schemeClr val="tx1">
                    <a:lumMod val="75000"/>
                    <a:lumOff val="25000"/>
                  </a:schemeClr>
                </a:solidFill>
                <a:latin typeface="Arial" panose="020B0604020202020204" pitchFamily="34" charset="0"/>
                <a:cs typeface="Arial" panose="020B0604020202020204" pitchFamily="34" charset="0"/>
              </a:rPr>
            </a:br>
            <a:endParaRPr lang="es-CO" altLang="es-CO" sz="2400" dirty="0">
              <a:solidFill>
                <a:schemeClr val="tx1">
                  <a:lumMod val="75000"/>
                  <a:lumOff val="25000"/>
                </a:schemeClr>
              </a:solidFill>
              <a:latin typeface="Arial" panose="020B0604020202020204" pitchFamily="34" charset="0"/>
              <a:cs typeface="Arial" panose="020B0604020202020204" pitchFamily="34" charset="0"/>
            </a:endParaRPr>
          </a:p>
          <a:p>
            <a:pPr algn="just"/>
            <a:r>
              <a:rPr lang="es-ES" sz="2400" b="1" dirty="0">
                <a:solidFill>
                  <a:schemeClr val="tx1">
                    <a:lumMod val="75000"/>
                    <a:lumOff val="25000"/>
                  </a:schemeClr>
                </a:solidFill>
                <a:latin typeface="Arial" panose="020B0604020202020204" pitchFamily="34" charset="0"/>
                <a:cs typeface="Arial" panose="020B0604020202020204" pitchFamily="34" charset="0"/>
              </a:rPr>
              <a:t>QUE HACER EN CASO DE EMERGENCIA</a:t>
            </a:r>
            <a:endParaRPr lang="es-CO" sz="2400" dirty="0"/>
          </a:p>
        </p:txBody>
      </p:sp>
      <p:pic>
        <p:nvPicPr>
          <p:cNvPr id="26" name="Imagen 25"/>
          <p:cNvPicPr>
            <a:picLocks noChangeAspect="1"/>
          </p:cNvPicPr>
          <p:nvPr/>
        </p:nvPicPr>
        <p:blipFill>
          <a:blip r:embed="rId9"/>
          <a:stretch>
            <a:fillRect/>
          </a:stretch>
        </p:blipFill>
        <p:spPr>
          <a:xfrm>
            <a:off x="389317" y="6068556"/>
            <a:ext cx="13330127" cy="2820988"/>
          </a:xfrm>
          <a:prstGeom prst="rect">
            <a:avLst/>
          </a:prstGeom>
        </p:spPr>
      </p:pic>
      <p:pic>
        <p:nvPicPr>
          <p:cNvPr id="27" name="Picture 3"/>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966396" y="5329892"/>
            <a:ext cx="4622791" cy="446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07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CDAD0B6-580F-4DF0-90CF-FEF2EF46DD69}"/>
              </a:ext>
            </a:extLst>
          </p:cNvPr>
          <p:cNvGrpSpPr/>
          <p:nvPr/>
        </p:nvGrpSpPr>
        <p:grpSpPr>
          <a:xfrm>
            <a:off x="-104998" y="33354"/>
            <a:ext cx="18475486" cy="10287152"/>
            <a:chOff x="-104998" y="33354"/>
            <a:chExt cx="18475486" cy="10287152"/>
          </a:xfrm>
        </p:grpSpPr>
        <p:grpSp>
          <p:nvGrpSpPr>
            <p:cNvPr id="5" name="Group 2">
              <a:extLst>
                <a:ext uri="{FF2B5EF4-FFF2-40B4-BE49-F238E27FC236}">
                  <a16:creationId xmlns:a16="http://schemas.microsoft.com/office/drawing/2014/main" xmlns="" id="{42537771-7122-4FB1-81C4-1D23AA26EB59}"/>
                </a:ext>
              </a:extLst>
            </p:cNvPr>
            <p:cNvGrpSpPr/>
            <p:nvPr/>
          </p:nvGrpSpPr>
          <p:grpSpPr>
            <a:xfrm>
              <a:off x="-104998" y="9830067"/>
              <a:ext cx="18475486" cy="490439"/>
              <a:chOff x="0" y="0"/>
              <a:chExt cx="24633982" cy="653919"/>
            </a:xfrm>
          </p:grpSpPr>
          <p:grpSp>
            <p:nvGrpSpPr>
              <p:cNvPr id="6" name="Group 3">
                <a:extLst>
                  <a:ext uri="{FF2B5EF4-FFF2-40B4-BE49-F238E27FC236}">
                    <a16:creationId xmlns:a16="http://schemas.microsoft.com/office/drawing/2014/main" xmlns="" id="{1650D95E-778D-4636-99D9-543B4783DFA1}"/>
                  </a:ext>
                </a:extLst>
              </p:cNvPr>
              <p:cNvGrpSpPr/>
              <p:nvPr/>
            </p:nvGrpSpPr>
            <p:grpSpPr>
              <a:xfrm>
                <a:off x="0" y="0"/>
                <a:ext cx="9202044" cy="653919"/>
                <a:chOff x="0" y="0"/>
                <a:chExt cx="1817688" cy="129169"/>
              </a:xfrm>
            </p:grpSpPr>
            <p:sp>
              <p:nvSpPr>
                <p:cNvPr id="13" name="Freeform 4">
                  <a:extLst>
                    <a:ext uri="{FF2B5EF4-FFF2-40B4-BE49-F238E27FC236}">
                      <a16:creationId xmlns:a16="http://schemas.microsoft.com/office/drawing/2014/main" xmlns="" id="{BCD3AC0A-2A7A-42E6-B5FD-5DA50470B7AC}"/>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A4C9F1"/>
                </a:solidFill>
              </p:spPr>
            </p:sp>
            <p:sp>
              <p:nvSpPr>
                <p:cNvPr id="14" name="TextBox 5">
                  <a:extLst>
                    <a:ext uri="{FF2B5EF4-FFF2-40B4-BE49-F238E27FC236}">
                      <a16:creationId xmlns:a16="http://schemas.microsoft.com/office/drawing/2014/main" xmlns="" id="{1B978F3C-63AB-425F-B50D-BBA36E8FE640}"/>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xmlns="" id="{4CC970A3-B7AB-4B3D-A0D6-05B1264E1E06}"/>
                  </a:ext>
                </a:extLst>
              </p:cNvPr>
              <p:cNvGrpSpPr/>
              <p:nvPr/>
            </p:nvGrpSpPr>
            <p:grpSpPr>
              <a:xfrm>
                <a:off x="9202044" y="0"/>
                <a:ext cx="9202044" cy="653919"/>
                <a:chOff x="0" y="0"/>
                <a:chExt cx="1817688" cy="129169"/>
              </a:xfrm>
            </p:grpSpPr>
            <p:sp>
              <p:nvSpPr>
                <p:cNvPr id="11" name="Freeform 7">
                  <a:extLst>
                    <a:ext uri="{FF2B5EF4-FFF2-40B4-BE49-F238E27FC236}">
                      <a16:creationId xmlns:a16="http://schemas.microsoft.com/office/drawing/2014/main" xmlns="" id="{E803095F-8683-4F93-AD8E-A5C7E7A1689F}"/>
                    </a:ext>
                  </a:extLst>
                </p:cNvPr>
                <p:cNvSpPr/>
                <p:nvPr/>
              </p:nvSpPr>
              <p:spPr>
                <a:xfrm>
                  <a:off x="0" y="0"/>
                  <a:ext cx="1817688" cy="129169"/>
                </a:xfrm>
                <a:custGeom>
                  <a:avLst/>
                  <a:gdLst/>
                  <a:ahLst/>
                  <a:cxnLst/>
                  <a:rect l="l" t="t" r="r" b="b"/>
                  <a:pathLst>
                    <a:path w="1817688" h="129169">
                      <a:moveTo>
                        <a:pt x="0" y="0"/>
                      </a:moveTo>
                      <a:lnTo>
                        <a:pt x="1817688" y="0"/>
                      </a:lnTo>
                      <a:lnTo>
                        <a:pt x="1817688" y="129169"/>
                      </a:lnTo>
                      <a:lnTo>
                        <a:pt x="0" y="129169"/>
                      </a:lnTo>
                      <a:close/>
                    </a:path>
                  </a:pathLst>
                </a:custGeom>
                <a:solidFill>
                  <a:srgbClr val="FFE500"/>
                </a:solidFill>
              </p:spPr>
            </p:sp>
            <p:sp>
              <p:nvSpPr>
                <p:cNvPr id="12" name="TextBox 8">
                  <a:extLst>
                    <a:ext uri="{FF2B5EF4-FFF2-40B4-BE49-F238E27FC236}">
                      <a16:creationId xmlns:a16="http://schemas.microsoft.com/office/drawing/2014/main" xmlns="" id="{0C2DE8FA-273D-43C6-B8D6-B7B27D6F58CE}"/>
                    </a:ext>
                  </a:extLst>
                </p:cNvPr>
                <p:cNvSpPr txBox="1"/>
                <p:nvPr/>
              </p:nvSpPr>
              <p:spPr>
                <a:xfrm>
                  <a:off x="0" y="-38100"/>
                  <a:ext cx="1817688" cy="167269"/>
                </a:xfrm>
                <a:prstGeom prst="rect">
                  <a:avLst/>
                </a:prstGeom>
              </p:spPr>
              <p:txBody>
                <a:bodyPr lIns="50800" tIns="50800" rIns="50800" bIns="50800" rtlCol="0" anchor="ctr"/>
                <a:lstStyle/>
                <a:p>
                  <a:pPr algn="ctr">
                    <a:lnSpc>
                      <a:spcPts val="2659"/>
                    </a:lnSpc>
                  </a:pPr>
                  <a:endParaRPr/>
                </a:p>
              </p:txBody>
            </p:sp>
          </p:grpSp>
          <p:grpSp>
            <p:nvGrpSpPr>
              <p:cNvPr id="8" name="Group 9">
                <a:extLst>
                  <a:ext uri="{FF2B5EF4-FFF2-40B4-BE49-F238E27FC236}">
                    <a16:creationId xmlns:a16="http://schemas.microsoft.com/office/drawing/2014/main" xmlns="" id="{A04E8578-DD89-490C-BF70-C43C66E5F4CD}"/>
                  </a:ext>
                </a:extLst>
              </p:cNvPr>
              <p:cNvGrpSpPr/>
              <p:nvPr/>
            </p:nvGrpSpPr>
            <p:grpSpPr>
              <a:xfrm>
                <a:off x="18404089" y="0"/>
                <a:ext cx="6229893" cy="653919"/>
                <a:chOff x="0" y="0"/>
                <a:chExt cx="1230596" cy="129169"/>
              </a:xfrm>
            </p:grpSpPr>
            <p:sp>
              <p:nvSpPr>
                <p:cNvPr id="9" name="Freeform 10">
                  <a:extLst>
                    <a:ext uri="{FF2B5EF4-FFF2-40B4-BE49-F238E27FC236}">
                      <a16:creationId xmlns:a16="http://schemas.microsoft.com/office/drawing/2014/main" xmlns="" id="{1D1CF0E6-5EC2-4D52-AC22-56D6685FD301}"/>
                    </a:ext>
                  </a:extLst>
                </p:cNvPr>
                <p:cNvSpPr/>
                <p:nvPr/>
              </p:nvSpPr>
              <p:spPr>
                <a:xfrm>
                  <a:off x="0" y="0"/>
                  <a:ext cx="1230596" cy="129169"/>
                </a:xfrm>
                <a:custGeom>
                  <a:avLst/>
                  <a:gdLst/>
                  <a:ahLst/>
                  <a:cxnLst/>
                  <a:rect l="l" t="t" r="r" b="b"/>
                  <a:pathLst>
                    <a:path w="1230596" h="129169">
                      <a:moveTo>
                        <a:pt x="0" y="0"/>
                      </a:moveTo>
                      <a:lnTo>
                        <a:pt x="1230596" y="0"/>
                      </a:lnTo>
                      <a:lnTo>
                        <a:pt x="1230596" y="129169"/>
                      </a:lnTo>
                      <a:lnTo>
                        <a:pt x="0" y="129169"/>
                      </a:lnTo>
                      <a:close/>
                    </a:path>
                  </a:pathLst>
                </a:custGeom>
                <a:solidFill>
                  <a:srgbClr val="FF3131"/>
                </a:solidFill>
              </p:spPr>
            </p:sp>
            <p:sp>
              <p:nvSpPr>
                <p:cNvPr id="10" name="TextBox 11">
                  <a:extLst>
                    <a:ext uri="{FF2B5EF4-FFF2-40B4-BE49-F238E27FC236}">
                      <a16:creationId xmlns:a16="http://schemas.microsoft.com/office/drawing/2014/main" xmlns="" id="{2C1516DC-E29F-4B77-8BFB-C881E707928B}"/>
                    </a:ext>
                  </a:extLst>
                </p:cNvPr>
                <p:cNvSpPr txBox="1"/>
                <p:nvPr/>
              </p:nvSpPr>
              <p:spPr>
                <a:xfrm>
                  <a:off x="0" y="-38100"/>
                  <a:ext cx="1230596" cy="167269"/>
                </a:xfrm>
                <a:prstGeom prst="rect">
                  <a:avLst/>
                </a:prstGeom>
              </p:spPr>
              <p:txBody>
                <a:bodyPr lIns="50800" tIns="50800" rIns="50800" bIns="50800" rtlCol="0" anchor="ctr"/>
                <a:lstStyle/>
                <a:p>
                  <a:pPr algn="ctr">
                    <a:lnSpc>
                      <a:spcPts val="2659"/>
                    </a:lnSpc>
                  </a:pPr>
                  <a:endParaRPr/>
                </a:p>
              </p:txBody>
            </p:sp>
          </p:grpSp>
        </p:grpSp>
        <p:sp>
          <p:nvSpPr>
            <p:cNvPr id="15" name="Freeform 18">
              <a:extLst>
                <a:ext uri="{FF2B5EF4-FFF2-40B4-BE49-F238E27FC236}">
                  <a16:creationId xmlns:a16="http://schemas.microsoft.com/office/drawing/2014/main" xmlns="" id="{45420246-A127-455E-BAF0-39DB7FC953AA}"/>
                </a:ext>
              </a:extLst>
            </p:cNvPr>
            <p:cNvSpPr/>
            <p:nvPr/>
          </p:nvSpPr>
          <p:spPr>
            <a:xfrm flipH="1">
              <a:off x="-11255" y="6205706"/>
              <a:ext cx="4982603" cy="4114800"/>
            </a:xfrm>
            <a:custGeom>
              <a:avLst/>
              <a:gdLst/>
              <a:ahLst/>
              <a:cxnLst/>
              <a:rect l="l" t="t" r="r" b="b"/>
              <a:pathLst>
                <a:path w="4982603" h="4114800">
                  <a:moveTo>
                    <a:pt x="4982603" y="0"/>
                  </a:moveTo>
                  <a:lnTo>
                    <a:pt x="0" y="0"/>
                  </a:lnTo>
                  <a:lnTo>
                    <a:pt x="0" y="4114800"/>
                  </a:lnTo>
                  <a:lnTo>
                    <a:pt x="4982603" y="4114800"/>
                  </a:lnTo>
                  <a:lnTo>
                    <a:pt x="49826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22">
              <a:extLst>
                <a:ext uri="{FF2B5EF4-FFF2-40B4-BE49-F238E27FC236}">
                  <a16:creationId xmlns:a16="http://schemas.microsoft.com/office/drawing/2014/main" xmlns="" id="{AEF365EA-3D49-45E9-B88A-BC5699C6DCA3}"/>
                </a:ext>
              </a:extLst>
            </p:cNvPr>
            <p:cNvSpPr/>
            <p:nvPr/>
          </p:nvSpPr>
          <p:spPr>
            <a:xfrm>
              <a:off x="390212" y="8922898"/>
              <a:ext cx="1276976" cy="1276976"/>
            </a:xfrm>
            <a:custGeom>
              <a:avLst/>
              <a:gdLst/>
              <a:ahLst/>
              <a:cxnLst/>
              <a:rect l="l" t="t" r="r" b="b"/>
              <a:pathLst>
                <a:path w="1276976" h="1276976">
                  <a:moveTo>
                    <a:pt x="0" y="0"/>
                  </a:moveTo>
                  <a:lnTo>
                    <a:pt x="1276976" y="0"/>
                  </a:lnTo>
                  <a:lnTo>
                    <a:pt x="1276976" y="1276975"/>
                  </a:lnTo>
                  <a:lnTo>
                    <a:pt x="0" y="1276975"/>
                  </a:lnTo>
                  <a:lnTo>
                    <a:pt x="0" y="0"/>
                  </a:lnTo>
                  <a:close/>
                </a:path>
              </a:pathLst>
            </a:custGeom>
            <a:blipFill>
              <a:blip r:embed="rId4"/>
              <a:stretch>
                <a:fillRect/>
              </a:stretch>
            </a:blipFill>
          </p:spPr>
        </p:sp>
        <p:sp>
          <p:nvSpPr>
            <p:cNvPr id="19" name="Freeform 13">
              <a:extLst>
                <a:ext uri="{FF2B5EF4-FFF2-40B4-BE49-F238E27FC236}">
                  <a16:creationId xmlns:a16="http://schemas.microsoft.com/office/drawing/2014/main" xmlns="" id="{AC88C413-2B4D-484C-8AA6-5E98135FF16E}"/>
                </a:ext>
              </a:extLst>
            </p:cNvPr>
            <p:cNvSpPr/>
            <p:nvPr/>
          </p:nvSpPr>
          <p:spPr>
            <a:xfrm>
              <a:off x="4714315" y="33354"/>
              <a:ext cx="3743885" cy="1218723"/>
            </a:xfrm>
            <a:custGeom>
              <a:avLst/>
              <a:gdLst/>
              <a:ahLst/>
              <a:cxnLst/>
              <a:rect l="l" t="t" r="r" b="b"/>
              <a:pathLst>
                <a:path w="3743885" h="1218723">
                  <a:moveTo>
                    <a:pt x="0" y="0"/>
                  </a:moveTo>
                  <a:lnTo>
                    <a:pt x="3743885" y="0"/>
                  </a:lnTo>
                  <a:lnTo>
                    <a:pt x="3743885" y="1218722"/>
                  </a:lnTo>
                  <a:lnTo>
                    <a:pt x="0" y="1218722"/>
                  </a:lnTo>
                  <a:lnTo>
                    <a:pt x="0" y="0"/>
                  </a:lnTo>
                  <a:close/>
                </a:path>
              </a:pathLst>
            </a:custGeom>
            <a:blipFill>
              <a:blip r:embed="rId5"/>
              <a:stretch>
                <a:fillRect r="-2639"/>
              </a:stretch>
            </a:blipFill>
          </p:spPr>
        </p:sp>
        <p:sp>
          <p:nvSpPr>
            <p:cNvPr id="20" name="Freeform 14">
              <a:extLst>
                <a:ext uri="{FF2B5EF4-FFF2-40B4-BE49-F238E27FC236}">
                  <a16:creationId xmlns:a16="http://schemas.microsoft.com/office/drawing/2014/main" xmlns="" id="{DA47789F-FB8C-4400-842C-12FF0DCCFC17}"/>
                </a:ext>
              </a:extLst>
            </p:cNvPr>
            <p:cNvSpPr/>
            <p:nvPr/>
          </p:nvSpPr>
          <p:spPr>
            <a:xfrm>
              <a:off x="8463146" y="166286"/>
              <a:ext cx="3743884" cy="1015663"/>
            </a:xfrm>
            <a:custGeom>
              <a:avLst/>
              <a:gdLst/>
              <a:ahLst/>
              <a:cxnLst/>
              <a:rect l="l" t="t" r="r" b="b"/>
              <a:pathLst>
                <a:path w="3594552" h="905198">
                  <a:moveTo>
                    <a:pt x="0" y="0"/>
                  </a:moveTo>
                  <a:lnTo>
                    <a:pt x="3594552" y="0"/>
                  </a:lnTo>
                  <a:lnTo>
                    <a:pt x="3594552" y="905198"/>
                  </a:lnTo>
                  <a:lnTo>
                    <a:pt x="0" y="905198"/>
                  </a:lnTo>
                  <a:lnTo>
                    <a:pt x="0" y="0"/>
                  </a:lnTo>
                  <a:close/>
                </a:path>
              </a:pathLst>
            </a:custGeom>
            <a:blipFill>
              <a:blip r:embed="rId6"/>
              <a:stretch>
                <a:fillRect t="-6521"/>
              </a:stretch>
            </a:blipFill>
          </p:spPr>
        </p:sp>
        <p:pic>
          <p:nvPicPr>
            <p:cNvPr id="21" name="Imagen 20">
              <a:extLst>
                <a:ext uri="{FF2B5EF4-FFF2-40B4-BE49-F238E27FC236}">
                  <a16:creationId xmlns:a16="http://schemas.microsoft.com/office/drawing/2014/main" xmlns="" id="{9306C99C-D63A-410C-9783-0EC978406CBE}"/>
                </a:ext>
              </a:extLst>
            </p:cNvPr>
            <p:cNvPicPr/>
            <p:nvPr/>
          </p:nvPicPr>
          <p:blipFill>
            <a:blip r:embed="rId7">
              <a:extLst>
                <a:ext uri="{BEBA8EAE-BF5A-486C-A8C5-ECC9F3942E4B}">
                  <a14:imgProps xmlns:a14="http://schemas.microsoft.com/office/drawing/2010/main">
                    <a14:imgLayer r:embed="rId8">
                      <a14:imgEffect>
                        <a14:backgroundRemoval t="4018" b="95982" l="901" r="98649">
                          <a14:foregroundMark x1="3941" y1="16518" x2="3941" y2="16518"/>
                          <a14:foregroundMark x1="1689" y1="33482" x2="1689" y2="33482"/>
                          <a14:foregroundMark x1="3716" y1="77679" x2="3716" y2="77679"/>
                          <a14:foregroundMark x1="11261" y1="91518" x2="11261" y2="91518"/>
                          <a14:foregroundMark x1="20946" y1="79464" x2="20946" y2="79464"/>
                          <a14:foregroundMark x1="22635" y1="59821" x2="22635" y2="59821"/>
                          <a14:foregroundMark x1="21171" y1="19643" x2="21171" y2="19643"/>
                          <a14:foregroundMark x1="13401" y1="4018" x2="13401" y2="4018"/>
                          <a14:foregroundMark x1="15315" y1="27232" x2="15315" y2="27232"/>
                          <a14:foregroundMark x1="8446" y1="26339" x2="8446" y2="26339"/>
                          <a14:foregroundMark x1="9234" y1="42857" x2="9234" y2="42857"/>
                          <a14:foregroundMark x1="12387" y1="36161" x2="12387" y2="36161"/>
                          <a14:foregroundMark x1="2590" y1="66518" x2="2590" y2="66518"/>
                          <a14:foregroundMark x1="901" y1="53125" x2="901" y2="53125"/>
                          <a14:foregroundMark x1="92793" y1="50000" x2="92793" y2="50000"/>
                          <a14:foregroundMark x1="95158" y1="27232" x2="95158" y2="27232"/>
                          <a14:foregroundMark x1="98761" y1="28125" x2="98761" y2="28125"/>
                          <a14:foregroundMark x1="98423" y1="51786" x2="98423" y2="51786"/>
                          <a14:foregroundMark x1="98761" y1="76786" x2="98761" y2="76786"/>
                          <a14:foregroundMark x1="86261" y1="72768" x2="86261" y2="72768"/>
                          <a14:foregroundMark x1="77815" y1="78571" x2="77815" y2="78571"/>
                          <a14:foregroundMark x1="73986" y1="76786" x2="73986" y2="76786"/>
                          <a14:foregroundMark x1="80293" y1="77679" x2="80293" y2="77679"/>
                          <a14:foregroundMark x1="90878" y1="65625" x2="90878" y2="65625"/>
                          <a14:foregroundMark x1="84797" y1="66518" x2="84797" y2="66518"/>
                          <a14:foregroundMark x1="70608" y1="65625" x2="70608" y2="65625"/>
                          <a14:foregroundMark x1="56982" y1="63839" x2="56982" y2="63839"/>
                          <a14:foregroundMark x1="52365" y1="64732" x2="52365" y2="64732"/>
                          <a14:foregroundMark x1="42905" y1="64732" x2="42905" y2="64732"/>
                          <a14:foregroundMark x1="37275" y1="66964" x2="37275" y2="66964"/>
                          <a14:foregroundMark x1="29054" y1="65625" x2="29054" y2="65625"/>
                          <a14:foregroundMark x1="22523" y1="71875" x2="22523" y2="71875"/>
                          <a14:foregroundMark x1="19482" y1="88393" x2="19482" y2="88393"/>
                          <a14:foregroundMark x1="13964" y1="95982" x2="13964" y2="95982"/>
                          <a14:foregroundMark x1="8221" y1="90179" x2="8221" y2="90179"/>
                          <a14:foregroundMark x1="4279" y1="23214" x2="4279" y2="23214"/>
                          <a14:foregroundMark x1="8108" y1="9821" x2="8108" y2="9821"/>
                          <a14:foregroundMark x1="15653" y1="12500" x2="15653" y2="12500"/>
                          <a14:foregroundMark x1="17342" y1="11607" x2="17342" y2="11607"/>
                          <a14:foregroundMark x1="23761" y1="25446" x2="23761" y2="25446"/>
                          <a14:foregroundMark x1="42005" y1="23661" x2="42005" y2="23661"/>
                          <a14:foregroundMark x1="53153" y1="23661" x2="53153" y2="23661"/>
                          <a14:foregroundMark x1="67005" y1="23661" x2="67005" y2="23661"/>
                          <a14:foregroundMark x1="79842" y1="23661" x2="79842" y2="23661"/>
                          <a14:foregroundMark x1="90315" y1="23661" x2="90315" y2="23661"/>
                          <a14:foregroundMark x1="93356" y1="28125" x2="93356" y2="28125"/>
                          <a14:foregroundMark x1="98649" y1="61607" x2="98649" y2="61607"/>
                          <a14:foregroundMark x1="9797" y1="58036" x2="9797" y2="58036"/>
                          <a14:foregroundMark x1="17342" y1="54018" x2="17342" y2="54018"/>
                          <a14:foregroundMark x1="25450" y1="29464" x2="26239" y2="28571"/>
                          <a14:foregroundMark x1="34797" y1="24554" x2="34797" y2="24554"/>
                          <a14:foregroundMark x1="48423" y1="29464" x2="48423" y2="29464"/>
                          <a14:foregroundMark x1="57320" y1="26339" x2="57320" y2="26339"/>
                          <a14:foregroundMark x1="70045" y1="30357" x2="70045" y2="30357"/>
                          <a14:foregroundMark x1="83221" y1="26339" x2="83221" y2="26339"/>
                          <a14:foregroundMark x1="76239" y1="62946" x2="76239" y2="62946"/>
                          <a14:foregroundMark x1="51239" y1="28571" x2="51239" y2="28571"/>
                          <a14:foregroundMark x1="60135" y1="25446" x2="60135" y2="25446"/>
                          <a14:foregroundMark x1="63626" y1="27232" x2="63626" y2="27232"/>
                          <a14:foregroundMark x1="73086" y1="24554" x2="73086" y2="24554"/>
                          <a14:foregroundMark x1="76689" y1="25446" x2="76689" y2="25446"/>
                          <a14:foregroundMark x1="97860" y1="25446" x2="97860" y2="25446"/>
                          <a14:foregroundMark x1="93356" y1="25446" x2="93356" y2="25446"/>
                          <a14:foregroundMark x1="86486" y1="24554" x2="86486" y2="24554"/>
                          <a14:foregroundMark x1="69595" y1="23661" x2="69595" y2="23661"/>
                          <a14:foregroundMark x1="62838" y1="25446" x2="62838" y2="25446"/>
                          <a14:foregroundMark x1="45608" y1="25446" x2="45608" y2="25446"/>
                          <a14:foregroundMark x1="39302" y1="24554" x2="39302" y2="24554"/>
                          <a14:foregroundMark x1="49550" y1="23661" x2="49550" y2="23661"/>
                          <a14:foregroundMark x1="46171" y1="28571" x2="46171" y2="28571"/>
                          <a14:foregroundMark x1="37950" y1="28571" x2="37950" y2="28571"/>
                          <a14:foregroundMark x1="29505" y1="25446" x2="29505" y2="25446"/>
                          <a14:foregroundMark x1="4955" y1="16518" x2="6194" y2="15625"/>
                          <a14:foregroundMark x1="3716" y1="17411" x2="4955" y2="16518"/>
                          <a14:backgroundMark x1="3716" y1="15625" x2="3716" y2="15625"/>
                          <a14:backgroundMark x1="3153" y1="17411" x2="3153" y2="17411"/>
                          <a14:backgroundMark x1="3491" y1="17411" x2="3491" y2="17411"/>
                          <a14:backgroundMark x1="3716" y1="15625" x2="3716" y2="15625"/>
                          <a14:backgroundMark x1="3716" y1="16518" x2="3716" y2="16518"/>
                          <a14:backgroundMark x1="3829" y1="16518" x2="3829" y2="16518"/>
                        </a14:backgroundRemoval>
                      </a14:imgEffect>
                    </a14:imgLayer>
                  </a14:imgProps>
                </a:ext>
                <a:ext uri="{28A0092B-C50C-407E-A947-70E740481C1C}">
                  <a14:useLocalDpi xmlns:a14="http://schemas.microsoft.com/office/drawing/2010/main" val="0"/>
                </a:ext>
              </a:extLst>
            </a:blip>
            <a:stretch>
              <a:fillRect/>
            </a:stretch>
          </p:blipFill>
          <p:spPr>
            <a:xfrm>
              <a:off x="131959" y="69888"/>
              <a:ext cx="4349177" cy="1112061"/>
            </a:xfrm>
            <a:prstGeom prst="rect">
              <a:avLst/>
            </a:prstGeom>
          </p:spPr>
        </p:pic>
      </p:grpSp>
      <p:sp>
        <p:nvSpPr>
          <p:cNvPr id="3" name="Rectángulo 2"/>
          <p:cNvSpPr/>
          <p:nvPr/>
        </p:nvSpPr>
        <p:spPr>
          <a:xfrm>
            <a:off x="1295400" y="1396738"/>
            <a:ext cx="13792200" cy="707886"/>
          </a:xfrm>
          <a:prstGeom prst="rect">
            <a:avLst/>
          </a:prstGeom>
        </p:spPr>
        <p:txBody>
          <a:bodyPr wrap="square">
            <a:spAutoFit/>
          </a:bodyPr>
          <a:lstStyle/>
          <a:p>
            <a:pPr algn="ctr"/>
            <a:r>
              <a:rPr lang="es-CO" sz="4000" b="1" dirty="0" smtClean="0">
                <a:solidFill>
                  <a:srgbClr val="0070C0"/>
                </a:solidFill>
                <a:latin typeface="Arial" panose="020B0604020202020204" pitchFamily="34" charset="0"/>
                <a:cs typeface="Arial" panose="020B0604020202020204" pitchFamily="34" charset="0"/>
              </a:rPr>
              <a:t>COMITE COPASST</a:t>
            </a:r>
            <a:endParaRPr lang="es-CO" sz="4000" b="1" dirty="0">
              <a:solidFill>
                <a:srgbClr val="0070C0"/>
              </a:solidFill>
              <a:latin typeface="Arial" panose="020B0604020202020204" pitchFamily="34" charset="0"/>
              <a:cs typeface="Arial" panose="020B0604020202020204" pitchFamily="34" charset="0"/>
            </a:endParaRPr>
          </a:p>
        </p:txBody>
      </p:sp>
      <p:sp>
        <p:nvSpPr>
          <p:cNvPr id="4" name="Rectángulo 3"/>
          <p:cNvSpPr/>
          <p:nvPr/>
        </p:nvSpPr>
        <p:spPr>
          <a:xfrm>
            <a:off x="914400" y="2465844"/>
            <a:ext cx="16535400" cy="5632311"/>
          </a:xfrm>
          <a:prstGeom prst="rect">
            <a:avLst/>
          </a:prstGeom>
        </p:spPr>
        <p:txBody>
          <a:bodyPr wrap="square">
            <a:spAutoFit/>
          </a:bodyPr>
          <a:lstStyle/>
          <a:p>
            <a:pPr algn="just"/>
            <a:r>
              <a:rPr lang="es-ES" sz="2400" dirty="0">
                <a:latin typeface="Arial" panose="020B0604020202020204" pitchFamily="34" charset="0"/>
                <a:cs typeface="Arial" panose="020B0604020202020204" pitchFamily="34" charset="0"/>
              </a:rPr>
              <a:t>Es un órgano bipartito y paritario constituido por representantes del empleador y de los trabajadores, con las facultades y obligaciones previstas por la legislación y la práctica nacionales, destinado a la consulta regular y periódica de las actuaciones de la empresa en materia de prevención de riesgos».</a:t>
            </a:r>
          </a:p>
          <a:p>
            <a:r>
              <a:rPr lang="es-ES" sz="2400" dirty="0">
                <a:latin typeface="Arial" panose="020B0604020202020204" pitchFamily="34" charset="0"/>
                <a:cs typeface="Arial" panose="020B0604020202020204" pitchFamily="34" charset="0"/>
              </a:rPr>
              <a:t> </a:t>
            </a:r>
          </a:p>
          <a:p>
            <a:pPr algn="ctr"/>
            <a:r>
              <a:rPr lang="es-ES" sz="2400" b="1" dirty="0">
                <a:latin typeface="Arial" panose="020B0604020202020204" pitchFamily="34" charset="0"/>
                <a:cs typeface="Arial" panose="020B0604020202020204" pitchFamily="34" charset="0"/>
              </a:rPr>
              <a:t>FUNCIONES</a:t>
            </a:r>
          </a:p>
          <a:p>
            <a:pPr marL="342900" indent="-342900" algn="just">
              <a:buFont typeface="Arial" panose="020B0604020202020204" pitchFamily="34" charset="0"/>
              <a:buChar char="•"/>
            </a:pPr>
            <a:r>
              <a:rPr lang="es-ES" sz="2400" dirty="0">
                <a:latin typeface="Arial" panose="020B0604020202020204" pitchFamily="34" charset="0"/>
                <a:cs typeface="Arial" panose="020B0604020202020204" pitchFamily="34" charset="0"/>
              </a:rPr>
              <a:t>Participar de las actividades de promoción, divulgación e información, sobre Medicina, Higiene y Seguridad Industrial entre patronos y trabajadores, para obtener su participación activa en el desarrollo de los programas y actividades de Salud Ocupacional de la Empresa;</a:t>
            </a:r>
          </a:p>
          <a:p>
            <a:pPr marL="342900" indent="-342900" algn="just">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2400" dirty="0">
                <a:latin typeface="Arial" panose="020B0604020202020204" pitchFamily="34" charset="0"/>
                <a:cs typeface="Arial" panose="020B0604020202020204" pitchFamily="34" charset="0"/>
              </a:rPr>
              <a:t>Actuar como instrumento de vigilancia para el cumplimiento de los programas de Salud Ocupacional en los lugares de trabajo de la empresa e informar sobre el estado de ejecución de los mismos a las autoridades de Salud Ocupacional cuando haya deficiencias en su desarrollo;</a:t>
            </a:r>
          </a:p>
          <a:p>
            <a:pPr marL="342900" indent="-342900" algn="just">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2400" dirty="0">
                <a:latin typeface="Arial" panose="020B0604020202020204" pitchFamily="34" charset="0"/>
                <a:cs typeface="Arial" panose="020B0604020202020204" pitchFamily="34" charset="0"/>
              </a:rPr>
              <a:t>Recibir copias, por derecho propio, de las conclusiones sobre inspecciones e investigaciones que realicen las autoridades de Salud Ocupacional en los sitios de trabajo».</a:t>
            </a:r>
            <a:endParaRPr lang="es-CO"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072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845</Words>
  <Application>Microsoft Office PowerPoint</Application>
  <PresentationFormat>Personalizado</PresentationFormat>
  <Paragraphs>78</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Calibri</vt:lpstr>
      <vt:lpstr>Arial</vt:lpstr>
      <vt:lpstr>ヒラギノ角ゴ Pro W3</vt:lpstr>
      <vt:lpstr>Sergio Trendy</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ENFERMEDAD LABORAL</vt:lpstr>
      <vt:lpstr>Presentación de PowerPoint</vt:lpstr>
      <vt:lpstr>Presentación de PowerPoint</vt:lpstr>
      <vt:lpstr>PROGRAMA DE CAPACITACION</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TITULO</dc:title>
  <dc:creator>TOC-041-AREA-TICS</dc:creator>
  <cp:lastModifiedBy>TOC-SGSST</cp:lastModifiedBy>
  <cp:revision>20</cp:revision>
  <dcterms:created xsi:type="dcterms:W3CDTF">2006-08-16T00:00:00Z</dcterms:created>
  <dcterms:modified xsi:type="dcterms:W3CDTF">2025-01-15T15:45:37Z</dcterms:modified>
  <dc:identifier>DAGUaw7a7_I</dc:identifier>
</cp:coreProperties>
</file>