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Arial Narrow"/>
      <p:regular r:id="rId25"/>
      <p:bold r:id="rId26"/>
      <p:italic r:id="rId27"/>
      <p:boldItalic r:id="rId28"/>
    </p:embeddedFont>
    <p:embeddedFont>
      <p:font typeface="Oswald SemiBo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1" roundtripDataSignature="AMtx7mgQIjZNYNKcR9bzFAsIgFPW/1c3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bold.fntdata"/><Relationship Id="rId25" Type="http://schemas.openxmlformats.org/officeDocument/2006/relationships/font" Target="fonts/ArialNarrow-regular.fntdata"/><Relationship Id="rId28" Type="http://schemas.openxmlformats.org/officeDocument/2006/relationships/font" Target="fonts/ArialNarrow-boldItalic.fntdata"/><Relationship Id="rId27" Type="http://schemas.openxmlformats.org/officeDocument/2006/relationships/font" Target="fonts/ArialNarrow-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SemiBold-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swaldSemiBo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 name="Shape 15"/>
        <p:cNvGrpSpPr/>
        <p:nvPr/>
      </p:nvGrpSpPr>
      <p:grpSpPr>
        <a:xfrm>
          <a:off x="0" y="0"/>
          <a:ext cx="0" cy="0"/>
          <a:chOff x="0" y="0"/>
          <a:chExt cx="0" cy="0"/>
        </a:xfrm>
      </p:grpSpPr>
      <p:sp>
        <p:nvSpPr>
          <p:cNvPr id="16" name="Google Shape;1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p:nvPr>
            <p:ph idx="2" type="pic"/>
          </p:nvPr>
        </p:nvSpPr>
        <p:spPr>
          <a:xfrm>
            <a:off x="1792288" y="612775"/>
            <a:ext cx="5486400" cy="4114800"/>
          </a:xfrm>
          <a:prstGeom prst="rect">
            <a:avLst/>
          </a:prstGeom>
          <a:noFill/>
          <a:ln>
            <a:noFill/>
          </a:ln>
        </p:spPr>
      </p:sp>
      <p:sp>
        <p:nvSpPr>
          <p:cNvPr id="18" name="Google Shape;1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 name="Google Shape;19;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 name="Google Shape;2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2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png"/><Relationship Id="rId8"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6.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2301" l="0" r="0" t="-2301"/>
            </a:stretch>
          </a:blipFill>
          <a:ln>
            <a:noFill/>
          </a:ln>
        </p:spPr>
      </p:sp>
      <p:grpSp>
        <p:nvGrpSpPr>
          <p:cNvPr id="85" name="Google Shape;85;p1"/>
          <p:cNvGrpSpPr/>
          <p:nvPr/>
        </p:nvGrpSpPr>
        <p:grpSpPr>
          <a:xfrm>
            <a:off x="-104998" y="9685406"/>
            <a:ext cx="18475486" cy="635100"/>
            <a:chOff x="0" y="-192882"/>
            <a:chExt cx="24633982" cy="846801"/>
          </a:xfrm>
        </p:grpSpPr>
        <p:grpSp>
          <p:nvGrpSpPr>
            <p:cNvPr id="86" name="Google Shape;86;p1"/>
            <p:cNvGrpSpPr/>
            <p:nvPr/>
          </p:nvGrpSpPr>
          <p:grpSpPr>
            <a:xfrm>
              <a:off x="0" y="-192882"/>
              <a:ext cx="9202044" cy="846801"/>
              <a:chOff x="0" y="-38100"/>
              <a:chExt cx="1817688" cy="167269"/>
            </a:xfrm>
          </p:grpSpPr>
          <p:sp>
            <p:nvSpPr>
              <p:cNvPr id="87" name="Google Shape;87;p1"/>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88" name="Google Shape;88;p1"/>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9" name="Google Shape;89;p1"/>
            <p:cNvGrpSpPr/>
            <p:nvPr/>
          </p:nvGrpSpPr>
          <p:grpSpPr>
            <a:xfrm>
              <a:off x="9202044" y="-192882"/>
              <a:ext cx="9202044" cy="846801"/>
              <a:chOff x="0" y="-38100"/>
              <a:chExt cx="1817688" cy="167269"/>
            </a:xfrm>
          </p:grpSpPr>
          <p:sp>
            <p:nvSpPr>
              <p:cNvPr id="90" name="Google Shape;90;p1"/>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91" name="Google Shape;91;p1"/>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1"/>
            <p:cNvGrpSpPr/>
            <p:nvPr/>
          </p:nvGrpSpPr>
          <p:grpSpPr>
            <a:xfrm>
              <a:off x="18404089" y="-192882"/>
              <a:ext cx="6229893" cy="846801"/>
              <a:chOff x="0" y="-38100"/>
              <a:chExt cx="1230596" cy="167269"/>
            </a:xfrm>
          </p:grpSpPr>
          <p:sp>
            <p:nvSpPr>
              <p:cNvPr id="93" name="Google Shape;93;p1"/>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94" name="Google Shape;94;p1"/>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5" name="Google Shape;95;p1"/>
          <p:cNvSpPr/>
          <p:nvPr/>
        </p:nvSpPr>
        <p:spPr>
          <a:xfrm rot="10800000">
            <a:off x="0" y="0"/>
            <a:ext cx="4982603" cy="4114800"/>
          </a:xfrm>
          <a:custGeom>
            <a:rect b="b" l="l" r="r" t="t"/>
            <a:pathLst>
              <a:path extrusionOk="0" h="4114800" w="4982603">
                <a:moveTo>
                  <a:pt x="4982603" y="4114800"/>
                </a:moveTo>
                <a:lnTo>
                  <a:pt x="0" y="4114800"/>
                </a:lnTo>
                <a:lnTo>
                  <a:pt x="0" y="0"/>
                </a:lnTo>
                <a:lnTo>
                  <a:pt x="4982603" y="0"/>
                </a:lnTo>
                <a:lnTo>
                  <a:pt x="4982603" y="4114800"/>
                </a:lnTo>
                <a:close/>
              </a:path>
            </a:pathLst>
          </a:custGeom>
          <a:blipFill rotWithShape="1">
            <a:blip r:embed="rId4">
              <a:alphaModFix/>
            </a:blip>
            <a:stretch>
              <a:fillRect b="0" l="0" r="0" t="0"/>
            </a:stretch>
          </a:blipFill>
          <a:ln>
            <a:noFill/>
          </a:ln>
        </p:spPr>
      </p:sp>
      <p:sp>
        <p:nvSpPr>
          <p:cNvPr id="96" name="Google Shape;96;p1"/>
          <p:cNvSpPr/>
          <p:nvPr/>
        </p:nvSpPr>
        <p:spPr>
          <a:xfrm>
            <a:off x="10871794" y="14766"/>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97" name="Google Shape;97;p1"/>
          <p:cNvSpPr/>
          <p:nvPr/>
        </p:nvSpPr>
        <p:spPr>
          <a:xfrm>
            <a:off x="14536337" y="146572"/>
            <a:ext cx="3594552" cy="905198"/>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sp>
        <p:nvSpPr>
          <p:cNvPr id="98" name="Google Shape;98;p1"/>
          <p:cNvSpPr/>
          <p:nvPr/>
        </p:nvSpPr>
        <p:spPr>
          <a:xfrm>
            <a:off x="504762" y="7620218"/>
            <a:ext cx="2186946" cy="2131103"/>
          </a:xfrm>
          <a:custGeom>
            <a:rect b="b" l="l" r="r" t="t"/>
            <a:pathLst>
              <a:path extrusionOk="0" h="1741235" w="1741235">
                <a:moveTo>
                  <a:pt x="0" y="0"/>
                </a:moveTo>
                <a:lnTo>
                  <a:pt x="1741235" y="0"/>
                </a:lnTo>
                <a:lnTo>
                  <a:pt x="1741235" y="1741235"/>
                </a:lnTo>
                <a:lnTo>
                  <a:pt x="0" y="1741235"/>
                </a:lnTo>
                <a:lnTo>
                  <a:pt x="0" y="0"/>
                </a:lnTo>
                <a:close/>
              </a:path>
            </a:pathLst>
          </a:custGeom>
          <a:blipFill rotWithShape="1">
            <a:blip r:embed="rId7">
              <a:alphaModFix/>
            </a:blip>
            <a:stretch>
              <a:fillRect b="0" l="0" r="0" t="0"/>
            </a:stretch>
          </a:blipFill>
          <a:ln>
            <a:noFill/>
          </a:ln>
        </p:spPr>
      </p:sp>
      <p:pic>
        <p:nvPicPr>
          <p:cNvPr id="99" name="Google Shape;99;p1"/>
          <p:cNvPicPr preferRelativeResize="0"/>
          <p:nvPr/>
        </p:nvPicPr>
        <p:blipFill rotWithShape="1">
          <a:blip r:embed="rId8">
            <a:alphaModFix/>
          </a:blip>
          <a:srcRect b="0" l="0" r="0" t="0"/>
          <a:stretch/>
        </p:blipFill>
        <p:spPr>
          <a:xfrm>
            <a:off x="6172200" y="14766"/>
            <a:ext cx="4349177" cy="1112061"/>
          </a:xfrm>
          <a:prstGeom prst="rect">
            <a:avLst/>
          </a:prstGeom>
          <a:noFill/>
          <a:ln>
            <a:noFill/>
          </a:ln>
        </p:spPr>
      </p:pic>
      <p:sp>
        <p:nvSpPr>
          <p:cNvPr id="100" name="Google Shape;100;p1"/>
          <p:cNvSpPr/>
          <p:nvPr/>
        </p:nvSpPr>
        <p:spPr>
          <a:xfrm flipH="1">
            <a:off x="4038600" y="7852015"/>
            <a:ext cx="14263577" cy="1978052"/>
          </a:xfrm>
          <a:prstGeom prst="homePlate">
            <a:avLst>
              <a:gd fmla="val 50000" name="adj"/>
            </a:avLst>
          </a:prstGeom>
          <a:gradFill>
            <a:gsLst>
              <a:gs pos="0">
                <a:srgbClr val="F4F8FB"/>
              </a:gs>
              <a:gs pos="74000">
                <a:srgbClr val="AEC5E1"/>
              </a:gs>
              <a:gs pos="100000">
                <a:srgbClr val="AEC5E1"/>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939393"/>
              </a:solidFill>
              <a:latin typeface="Calibri"/>
              <a:ea typeface="Calibri"/>
              <a:cs typeface="Calibri"/>
              <a:sym typeface="Calibri"/>
            </a:endParaRPr>
          </a:p>
        </p:txBody>
      </p:sp>
      <p:sp>
        <p:nvSpPr>
          <p:cNvPr id="101" name="Google Shape;101;p1"/>
          <p:cNvSpPr txBox="1"/>
          <p:nvPr/>
        </p:nvSpPr>
        <p:spPr>
          <a:xfrm>
            <a:off x="3345768" y="7958677"/>
            <a:ext cx="16703942" cy="166199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5400" u="none" cap="none" strike="noStrike">
                <a:solidFill>
                  <a:srgbClr val="244061"/>
                </a:solidFill>
                <a:latin typeface="Arial"/>
                <a:ea typeface="Arial"/>
                <a:cs typeface="Arial"/>
                <a:sym typeface="Arial"/>
              </a:rPr>
              <a:t>REACTIVOVIGILANCIA</a:t>
            </a:r>
            <a:endParaRPr b="1" i="0" sz="5400" u="none" cap="none" strike="noStrike">
              <a:solidFill>
                <a:srgbClr val="244061"/>
              </a:solidFill>
              <a:latin typeface="Arial"/>
              <a:ea typeface="Arial"/>
              <a:cs typeface="Arial"/>
              <a:sym typeface="Arial"/>
            </a:endParaRPr>
          </a:p>
          <a:p>
            <a:pPr indent="0" lvl="0" marL="0" marR="0" rtl="0" algn="ctr">
              <a:spcBef>
                <a:spcPts val="0"/>
              </a:spcBef>
              <a:spcAft>
                <a:spcPts val="0"/>
              </a:spcAft>
              <a:buNone/>
            </a:pPr>
            <a:r>
              <a:rPr b="1" i="0" lang="es-CO" sz="4400" u="none" cap="none" strike="noStrike">
                <a:solidFill>
                  <a:srgbClr val="244061"/>
                </a:solidFill>
                <a:latin typeface="Arial"/>
                <a:ea typeface="Arial"/>
                <a:cs typeface="Arial"/>
                <a:sym typeface="Arial"/>
              </a:rPr>
              <a:t>POR: SUYIN CECILIA BALLESTEROS VASUEZ</a:t>
            </a:r>
            <a:endParaRPr b="1" i="0" sz="4000" u="none" cap="none" strike="noStrike">
              <a:solidFill>
                <a:srgbClr val="244061"/>
              </a:solidFill>
              <a:latin typeface="Arial"/>
              <a:ea typeface="Arial"/>
              <a:cs typeface="Arial"/>
              <a:sym typeface="Arial"/>
            </a:endParaRPr>
          </a:p>
        </p:txBody>
      </p:sp>
      <p:sp>
        <p:nvSpPr>
          <p:cNvPr id="102" name="Google Shape;102;p1"/>
          <p:cNvSpPr/>
          <p:nvPr/>
        </p:nvSpPr>
        <p:spPr>
          <a:xfrm flipH="1">
            <a:off x="2971800" y="7852015"/>
            <a:ext cx="1828800" cy="1967497"/>
          </a:xfrm>
          <a:prstGeom prst="chevron">
            <a:avLst>
              <a:gd fmla="val 50000" name="adj"/>
            </a:avLst>
          </a:prstGeom>
          <a:gradFill>
            <a:gsLst>
              <a:gs pos="0">
                <a:srgbClr val="F2F2F2">
                  <a:alpha val="96862"/>
                </a:srgbClr>
              </a:gs>
              <a:gs pos="12000">
                <a:srgbClr val="E0E8F4">
                  <a:alpha val="28627"/>
                </a:srgbClr>
              </a:gs>
              <a:gs pos="100000">
                <a:srgbClr val="E0E8F4">
                  <a:alpha val="28627"/>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pSp>
        <p:nvGrpSpPr>
          <p:cNvPr id="283" name="Google Shape;283;p10"/>
          <p:cNvGrpSpPr/>
          <p:nvPr/>
        </p:nvGrpSpPr>
        <p:grpSpPr>
          <a:xfrm>
            <a:off x="-104998" y="33354"/>
            <a:ext cx="18475486" cy="10287152"/>
            <a:chOff x="-104998" y="33354"/>
            <a:chExt cx="18475486" cy="10287152"/>
          </a:xfrm>
        </p:grpSpPr>
        <p:grpSp>
          <p:nvGrpSpPr>
            <p:cNvPr id="284" name="Google Shape;284;p10"/>
            <p:cNvGrpSpPr/>
            <p:nvPr/>
          </p:nvGrpSpPr>
          <p:grpSpPr>
            <a:xfrm>
              <a:off x="-104998" y="9685406"/>
              <a:ext cx="18475486" cy="635100"/>
              <a:chOff x="0" y="-192882"/>
              <a:chExt cx="24633982" cy="846801"/>
            </a:xfrm>
          </p:grpSpPr>
          <p:grpSp>
            <p:nvGrpSpPr>
              <p:cNvPr id="285" name="Google Shape;285;p10"/>
              <p:cNvGrpSpPr/>
              <p:nvPr/>
            </p:nvGrpSpPr>
            <p:grpSpPr>
              <a:xfrm>
                <a:off x="0" y="-192882"/>
                <a:ext cx="9202044" cy="846801"/>
                <a:chOff x="0" y="-38100"/>
                <a:chExt cx="1817688" cy="167269"/>
              </a:xfrm>
            </p:grpSpPr>
            <p:sp>
              <p:nvSpPr>
                <p:cNvPr id="286" name="Google Shape;286;p10"/>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287" name="Google Shape;287;p10"/>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8" name="Google Shape;288;p10"/>
              <p:cNvGrpSpPr/>
              <p:nvPr/>
            </p:nvGrpSpPr>
            <p:grpSpPr>
              <a:xfrm>
                <a:off x="9202044" y="-192882"/>
                <a:ext cx="9202044" cy="846801"/>
                <a:chOff x="0" y="-38100"/>
                <a:chExt cx="1817688" cy="167269"/>
              </a:xfrm>
            </p:grpSpPr>
            <p:sp>
              <p:nvSpPr>
                <p:cNvPr id="289" name="Google Shape;289;p10"/>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290" name="Google Shape;290;p10"/>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1" name="Google Shape;291;p10"/>
              <p:cNvGrpSpPr/>
              <p:nvPr/>
            </p:nvGrpSpPr>
            <p:grpSpPr>
              <a:xfrm>
                <a:off x="18404089" y="-192882"/>
                <a:ext cx="6229893" cy="846801"/>
                <a:chOff x="0" y="-38100"/>
                <a:chExt cx="1230596" cy="167269"/>
              </a:xfrm>
            </p:grpSpPr>
            <p:sp>
              <p:nvSpPr>
                <p:cNvPr id="292" name="Google Shape;292;p10"/>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293" name="Google Shape;293;p10"/>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94" name="Google Shape;294;p10"/>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295" name="Google Shape;295;p10"/>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296" name="Google Shape;296;p10"/>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297" name="Google Shape;297;p10"/>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298" name="Google Shape;298;p10"/>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299" name="Google Shape;299;p10"/>
          <p:cNvSpPr txBox="1"/>
          <p:nvPr/>
        </p:nvSpPr>
        <p:spPr>
          <a:xfrm>
            <a:off x="4971348" y="1636680"/>
            <a:ext cx="8714164" cy="1367041"/>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4400"/>
              <a:buFont typeface="Trebuchet MS"/>
              <a:buNone/>
            </a:pPr>
            <a:r>
              <a:rPr b="1" lang="es-CO" sz="4400">
                <a:solidFill>
                  <a:srgbClr val="244061"/>
                </a:solidFill>
                <a:latin typeface="Trebuchet MS"/>
                <a:ea typeface="Trebuchet MS"/>
                <a:cs typeface="Trebuchet MS"/>
                <a:sym typeface="Trebuchet MS"/>
              </a:rPr>
              <a:t>IMPORTANCIA DEL PROGRAMA DE REACTIVOVIGILANCIA </a:t>
            </a:r>
            <a:endParaRPr b="1" sz="4400">
              <a:solidFill>
                <a:srgbClr val="244061"/>
              </a:solidFill>
              <a:latin typeface="Trebuchet MS"/>
              <a:ea typeface="Trebuchet MS"/>
              <a:cs typeface="Trebuchet MS"/>
              <a:sym typeface="Trebuchet MS"/>
            </a:endParaRPr>
          </a:p>
        </p:txBody>
      </p:sp>
      <p:pic>
        <p:nvPicPr>
          <p:cNvPr id="300" name="Google Shape;300;p10"/>
          <p:cNvPicPr preferRelativeResize="0"/>
          <p:nvPr/>
        </p:nvPicPr>
        <p:blipFill rotWithShape="1">
          <a:blip r:embed="rId8">
            <a:alphaModFix/>
          </a:blip>
          <a:srcRect b="12036" l="16394" r="5737" t="18953"/>
          <a:stretch/>
        </p:blipFill>
        <p:spPr>
          <a:xfrm>
            <a:off x="4114800" y="3360384"/>
            <a:ext cx="11887200" cy="59127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11"/>
          <p:cNvGrpSpPr/>
          <p:nvPr/>
        </p:nvGrpSpPr>
        <p:grpSpPr>
          <a:xfrm>
            <a:off x="-104998" y="33354"/>
            <a:ext cx="18475486" cy="10287152"/>
            <a:chOff x="-104998" y="33354"/>
            <a:chExt cx="18475486" cy="10287152"/>
          </a:xfrm>
        </p:grpSpPr>
        <p:grpSp>
          <p:nvGrpSpPr>
            <p:cNvPr id="306" name="Google Shape;306;p11"/>
            <p:cNvGrpSpPr/>
            <p:nvPr/>
          </p:nvGrpSpPr>
          <p:grpSpPr>
            <a:xfrm>
              <a:off x="-104998" y="9685406"/>
              <a:ext cx="18475486" cy="635100"/>
              <a:chOff x="0" y="-192882"/>
              <a:chExt cx="24633982" cy="846801"/>
            </a:xfrm>
          </p:grpSpPr>
          <p:grpSp>
            <p:nvGrpSpPr>
              <p:cNvPr id="307" name="Google Shape;307;p11"/>
              <p:cNvGrpSpPr/>
              <p:nvPr/>
            </p:nvGrpSpPr>
            <p:grpSpPr>
              <a:xfrm>
                <a:off x="0" y="-192882"/>
                <a:ext cx="9202044" cy="846801"/>
                <a:chOff x="0" y="-38100"/>
                <a:chExt cx="1817688" cy="167269"/>
              </a:xfrm>
            </p:grpSpPr>
            <p:sp>
              <p:nvSpPr>
                <p:cNvPr id="308" name="Google Shape;308;p11"/>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309" name="Google Shape;309;p11"/>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0" name="Google Shape;310;p11"/>
              <p:cNvGrpSpPr/>
              <p:nvPr/>
            </p:nvGrpSpPr>
            <p:grpSpPr>
              <a:xfrm>
                <a:off x="9202044" y="-192882"/>
                <a:ext cx="9202044" cy="846801"/>
                <a:chOff x="0" y="-38100"/>
                <a:chExt cx="1817688" cy="167269"/>
              </a:xfrm>
            </p:grpSpPr>
            <p:sp>
              <p:nvSpPr>
                <p:cNvPr id="311" name="Google Shape;311;p11"/>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312" name="Google Shape;312;p11"/>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3" name="Google Shape;313;p11"/>
              <p:cNvGrpSpPr/>
              <p:nvPr/>
            </p:nvGrpSpPr>
            <p:grpSpPr>
              <a:xfrm>
                <a:off x="18404089" y="-192882"/>
                <a:ext cx="6229893" cy="846801"/>
                <a:chOff x="0" y="-38100"/>
                <a:chExt cx="1230596" cy="167269"/>
              </a:xfrm>
            </p:grpSpPr>
            <p:sp>
              <p:nvSpPr>
                <p:cNvPr id="314" name="Google Shape;314;p11"/>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315" name="Google Shape;315;p11"/>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16" name="Google Shape;316;p11"/>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317" name="Google Shape;317;p11"/>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318" name="Google Shape;318;p11"/>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319" name="Google Shape;319;p11"/>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320" name="Google Shape;320;p11"/>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321" name="Google Shape;321;p11"/>
          <p:cNvSpPr txBox="1"/>
          <p:nvPr/>
        </p:nvSpPr>
        <p:spPr>
          <a:xfrm>
            <a:off x="4831665" y="1252077"/>
            <a:ext cx="7197057" cy="1059264"/>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3400"/>
              <a:buFont typeface="Trebuchet MS"/>
              <a:buNone/>
            </a:pPr>
            <a:r>
              <a:rPr lang="es-CO" sz="3400">
                <a:solidFill>
                  <a:srgbClr val="244061"/>
                </a:solidFill>
                <a:latin typeface="Trebuchet MS"/>
                <a:ea typeface="Trebuchet MS"/>
                <a:cs typeface="Trebuchet MS"/>
                <a:sym typeface="Trebuchet MS"/>
              </a:rPr>
              <a:t>PRINCIPIOS QUE RIGEN EL PROGRAMA DE REACTIVOVIGILANCIA</a:t>
            </a:r>
            <a:endParaRPr sz="3400">
              <a:solidFill>
                <a:srgbClr val="244061"/>
              </a:solidFill>
              <a:latin typeface="Trebuchet MS"/>
              <a:ea typeface="Trebuchet MS"/>
              <a:cs typeface="Trebuchet MS"/>
              <a:sym typeface="Trebuchet MS"/>
            </a:endParaRPr>
          </a:p>
        </p:txBody>
      </p:sp>
      <p:pic>
        <p:nvPicPr>
          <p:cNvPr id="322" name="Google Shape;322;p11"/>
          <p:cNvPicPr preferRelativeResize="0"/>
          <p:nvPr/>
        </p:nvPicPr>
        <p:blipFill rotWithShape="1">
          <a:blip r:embed="rId8">
            <a:alphaModFix/>
          </a:blip>
          <a:srcRect b="0" l="0" r="0" t="0"/>
          <a:stretch/>
        </p:blipFill>
        <p:spPr>
          <a:xfrm>
            <a:off x="4267200" y="2351356"/>
            <a:ext cx="10134600" cy="69802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grpSp>
        <p:nvGrpSpPr>
          <p:cNvPr id="327" name="Google Shape;327;p12"/>
          <p:cNvGrpSpPr/>
          <p:nvPr/>
        </p:nvGrpSpPr>
        <p:grpSpPr>
          <a:xfrm>
            <a:off x="-104998" y="33354"/>
            <a:ext cx="18475486" cy="10287152"/>
            <a:chOff x="-104998" y="33354"/>
            <a:chExt cx="18475486" cy="10287152"/>
          </a:xfrm>
        </p:grpSpPr>
        <p:grpSp>
          <p:nvGrpSpPr>
            <p:cNvPr id="328" name="Google Shape;328;p12"/>
            <p:cNvGrpSpPr/>
            <p:nvPr/>
          </p:nvGrpSpPr>
          <p:grpSpPr>
            <a:xfrm>
              <a:off x="-104998" y="9685406"/>
              <a:ext cx="18475486" cy="635100"/>
              <a:chOff x="0" y="-192882"/>
              <a:chExt cx="24633982" cy="846801"/>
            </a:xfrm>
          </p:grpSpPr>
          <p:grpSp>
            <p:nvGrpSpPr>
              <p:cNvPr id="329" name="Google Shape;329;p12"/>
              <p:cNvGrpSpPr/>
              <p:nvPr/>
            </p:nvGrpSpPr>
            <p:grpSpPr>
              <a:xfrm>
                <a:off x="0" y="-192882"/>
                <a:ext cx="9202044" cy="846801"/>
                <a:chOff x="0" y="-38100"/>
                <a:chExt cx="1817688" cy="167269"/>
              </a:xfrm>
            </p:grpSpPr>
            <p:sp>
              <p:nvSpPr>
                <p:cNvPr id="330" name="Google Shape;330;p12"/>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331" name="Google Shape;331;p12"/>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2" name="Google Shape;332;p12"/>
              <p:cNvGrpSpPr/>
              <p:nvPr/>
            </p:nvGrpSpPr>
            <p:grpSpPr>
              <a:xfrm>
                <a:off x="9202044" y="-192882"/>
                <a:ext cx="9202044" cy="846801"/>
                <a:chOff x="0" y="-38100"/>
                <a:chExt cx="1817688" cy="167269"/>
              </a:xfrm>
            </p:grpSpPr>
            <p:sp>
              <p:nvSpPr>
                <p:cNvPr id="333" name="Google Shape;333;p12"/>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334" name="Google Shape;334;p12"/>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5" name="Google Shape;335;p12"/>
              <p:cNvGrpSpPr/>
              <p:nvPr/>
            </p:nvGrpSpPr>
            <p:grpSpPr>
              <a:xfrm>
                <a:off x="18404089" y="-192882"/>
                <a:ext cx="6229893" cy="846801"/>
                <a:chOff x="0" y="-38100"/>
                <a:chExt cx="1230596" cy="167269"/>
              </a:xfrm>
            </p:grpSpPr>
            <p:sp>
              <p:nvSpPr>
                <p:cNvPr id="336" name="Google Shape;336;p12"/>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337" name="Google Shape;337;p12"/>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38" name="Google Shape;338;p12"/>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339" name="Google Shape;339;p12"/>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340" name="Google Shape;340;p12"/>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341" name="Google Shape;341;p12"/>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342" name="Google Shape;342;p12"/>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343" name="Google Shape;343;p12"/>
          <p:cNvSpPr txBox="1"/>
          <p:nvPr/>
        </p:nvSpPr>
        <p:spPr>
          <a:xfrm>
            <a:off x="3886200" y="1484953"/>
            <a:ext cx="8714164" cy="1059264"/>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3400"/>
              <a:buFont typeface="Trebuchet MS"/>
              <a:buNone/>
            </a:pPr>
            <a:r>
              <a:rPr lang="es-CO" sz="3400">
                <a:solidFill>
                  <a:srgbClr val="244061"/>
                </a:solidFill>
                <a:latin typeface="Trebuchet MS"/>
                <a:ea typeface="Trebuchet MS"/>
                <a:cs typeface="Trebuchet MS"/>
                <a:sym typeface="Trebuchet MS"/>
              </a:rPr>
              <a:t>ACTORES QUE PARTICIPAN EN EL PROGRAMA DE REACTIVOVIGILANCIA </a:t>
            </a:r>
            <a:endParaRPr/>
          </a:p>
        </p:txBody>
      </p:sp>
      <p:sp>
        <p:nvSpPr>
          <p:cNvPr id="344" name="Google Shape;344;p12"/>
          <p:cNvSpPr/>
          <p:nvPr/>
        </p:nvSpPr>
        <p:spPr>
          <a:xfrm>
            <a:off x="3453369" y="2883276"/>
            <a:ext cx="11253651" cy="64940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200">
                <a:solidFill>
                  <a:schemeClr val="dk1"/>
                </a:solidFill>
                <a:latin typeface="Calibri"/>
                <a:ea typeface="Calibri"/>
                <a:cs typeface="Calibri"/>
                <a:sym typeface="Calibri"/>
              </a:rPr>
              <a:t>Los actores o integrantes de un programa son todas aquellas personas las cuales participan en él como: </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Fabricantes</a:t>
            </a:r>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Importadores </a:t>
            </a:r>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Comercializadores </a:t>
            </a:r>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Instituciones prestadoras de servicios incluyendo los Bancos de sangre vigilados por el INVIMA </a:t>
            </a:r>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las Unidades transfusionales, </a:t>
            </a:r>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los laboratorios clínicos profesionales independiente (Decreto 1011 de 2006) vigilado s por los Entes Territoriales.</a:t>
            </a:r>
            <a:endParaRPr/>
          </a:p>
          <a:p>
            <a:pPr indent="0" lvl="0" marL="0" marR="0" rtl="0" algn="l">
              <a:spcBef>
                <a:spcPts val="0"/>
              </a:spcBef>
              <a:spcAft>
                <a:spcPts val="0"/>
              </a:spcAft>
              <a:buNone/>
            </a:pPr>
            <a:r>
              <a:rPr lang="es-CO" sz="3200">
                <a:solidFill>
                  <a:schemeClr val="dk1"/>
                </a:solidFill>
                <a:latin typeface="Calibri"/>
                <a:ea typeface="Calibri"/>
                <a:cs typeface="Calibri"/>
                <a:sym typeface="Calibri"/>
              </a:rPr>
              <a:t>•	Laboratorios Clínicos independientes (toxicológicos, patológicos)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pSp>
        <p:nvGrpSpPr>
          <p:cNvPr id="349" name="Google Shape;349;p13"/>
          <p:cNvGrpSpPr/>
          <p:nvPr/>
        </p:nvGrpSpPr>
        <p:grpSpPr>
          <a:xfrm>
            <a:off x="-104998" y="33354"/>
            <a:ext cx="18475486" cy="10287152"/>
            <a:chOff x="-104998" y="33354"/>
            <a:chExt cx="18475486" cy="10287152"/>
          </a:xfrm>
        </p:grpSpPr>
        <p:grpSp>
          <p:nvGrpSpPr>
            <p:cNvPr id="350" name="Google Shape;350;p13"/>
            <p:cNvGrpSpPr/>
            <p:nvPr/>
          </p:nvGrpSpPr>
          <p:grpSpPr>
            <a:xfrm>
              <a:off x="-104998" y="9685406"/>
              <a:ext cx="18475486" cy="635100"/>
              <a:chOff x="0" y="-192882"/>
              <a:chExt cx="24633982" cy="846801"/>
            </a:xfrm>
          </p:grpSpPr>
          <p:grpSp>
            <p:nvGrpSpPr>
              <p:cNvPr id="351" name="Google Shape;351;p13"/>
              <p:cNvGrpSpPr/>
              <p:nvPr/>
            </p:nvGrpSpPr>
            <p:grpSpPr>
              <a:xfrm>
                <a:off x="0" y="-192882"/>
                <a:ext cx="9202044" cy="846801"/>
                <a:chOff x="0" y="-38100"/>
                <a:chExt cx="1817688" cy="167269"/>
              </a:xfrm>
            </p:grpSpPr>
            <p:sp>
              <p:nvSpPr>
                <p:cNvPr id="352" name="Google Shape;352;p13"/>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353" name="Google Shape;353;p13"/>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4" name="Google Shape;354;p13"/>
              <p:cNvGrpSpPr/>
              <p:nvPr/>
            </p:nvGrpSpPr>
            <p:grpSpPr>
              <a:xfrm>
                <a:off x="9202044" y="-192882"/>
                <a:ext cx="9202044" cy="846801"/>
                <a:chOff x="0" y="-38100"/>
                <a:chExt cx="1817688" cy="167269"/>
              </a:xfrm>
            </p:grpSpPr>
            <p:sp>
              <p:nvSpPr>
                <p:cNvPr id="355" name="Google Shape;355;p13"/>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356" name="Google Shape;356;p13"/>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7" name="Google Shape;357;p13"/>
              <p:cNvGrpSpPr/>
              <p:nvPr/>
            </p:nvGrpSpPr>
            <p:grpSpPr>
              <a:xfrm>
                <a:off x="18404089" y="-192882"/>
                <a:ext cx="6229893" cy="846801"/>
                <a:chOff x="0" y="-38100"/>
                <a:chExt cx="1230596" cy="167269"/>
              </a:xfrm>
            </p:grpSpPr>
            <p:sp>
              <p:nvSpPr>
                <p:cNvPr id="358" name="Google Shape;358;p13"/>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359" name="Google Shape;359;p13"/>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60" name="Google Shape;360;p13"/>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361" name="Google Shape;361;p13"/>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362" name="Google Shape;362;p13"/>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363" name="Google Shape;363;p13"/>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364" name="Google Shape;364;p13"/>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365" name="Google Shape;365;p13"/>
          <p:cNvSpPr txBox="1"/>
          <p:nvPr/>
        </p:nvSpPr>
        <p:spPr>
          <a:xfrm>
            <a:off x="5430931" y="1621465"/>
            <a:ext cx="8714100" cy="1305900"/>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2800"/>
              <a:buFont typeface="Trebuchet MS"/>
              <a:buNone/>
            </a:pPr>
            <a:r>
              <a:rPr lang="es-CO" sz="2800">
                <a:solidFill>
                  <a:srgbClr val="244061"/>
                </a:solidFill>
                <a:latin typeface="Trebuchet MS"/>
                <a:ea typeface="Trebuchet MS"/>
                <a:cs typeface="Trebuchet MS"/>
                <a:sym typeface="Trebuchet MS"/>
              </a:rPr>
              <a:t>CLASIFICACIÓN</a:t>
            </a:r>
            <a:r>
              <a:rPr lang="es-CO" sz="2800">
                <a:solidFill>
                  <a:srgbClr val="244061"/>
                </a:solidFill>
                <a:latin typeface="Trebuchet MS"/>
                <a:ea typeface="Trebuchet MS"/>
                <a:cs typeface="Trebuchet MS"/>
                <a:sym typeface="Trebuchet MS"/>
              </a:rPr>
              <a:t> DE LOS REACTIVOS DE DIAGNOSTICO IN VITRO SEGÚN DECRETO 3770 DE NOVIEMBRE 12 DE 2004</a:t>
            </a:r>
            <a:endParaRPr/>
          </a:p>
        </p:txBody>
      </p:sp>
      <p:pic>
        <p:nvPicPr>
          <p:cNvPr id="366" name="Google Shape;366;p13"/>
          <p:cNvPicPr preferRelativeResize="0"/>
          <p:nvPr/>
        </p:nvPicPr>
        <p:blipFill rotWithShape="1">
          <a:blip r:embed="rId8">
            <a:alphaModFix/>
          </a:blip>
          <a:srcRect b="15362" l="19534" r="17280" t="14493"/>
          <a:stretch/>
        </p:blipFill>
        <p:spPr>
          <a:xfrm>
            <a:off x="3726426" y="2566191"/>
            <a:ext cx="12123174" cy="71192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pSp>
        <p:nvGrpSpPr>
          <p:cNvPr id="371" name="Google Shape;371;p14"/>
          <p:cNvGrpSpPr/>
          <p:nvPr/>
        </p:nvGrpSpPr>
        <p:grpSpPr>
          <a:xfrm>
            <a:off x="-104998" y="33354"/>
            <a:ext cx="18475486" cy="10287152"/>
            <a:chOff x="-104998" y="33354"/>
            <a:chExt cx="18475486" cy="10287152"/>
          </a:xfrm>
        </p:grpSpPr>
        <p:grpSp>
          <p:nvGrpSpPr>
            <p:cNvPr id="372" name="Google Shape;372;p14"/>
            <p:cNvGrpSpPr/>
            <p:nvPr/>
          </p:nvGrpSpPr>
          <p:grpSpPr>
            <a:xfrm>
              <a:off x="-104998" y="9685406"/>
              <a:ext cx="18475486" cy="635100"/>
              <a:chOff x="0" y="-192882"/>
              <a:chExt cx="24633982" cy="846801"/>
            </a:xfrm>
          </p:grpSpPr>
          <p:grpSp>
            <p:nvGrpSpPr>
              <p:cNvPr id="373" name="Google Shape;373;p14"/>
              <p:cNvGrpSpPr/>
              <p:nvPr/>
            </p:nvGrpSpPr>
            <p:grpSpPr>
              <a:xfrm>
                <a:off x="0" y="-192882"/>
                <a:ext cx="9202044" cy="846801"/>
                <a:chOff x="0" y="-38100"/>
                <a:chExt cx="1817688" cy="167269"/>
              </a:xfrm>
            </p:grpSpPr>
            <p:sp>
              <p:nvSpPr>
                <p:cNvPr id="374" name="Google Shape;374;p14"/>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375" name="Google Shape;375;p14"/>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6" name="Google Shape;376;p14"/>
              <p:cNvGrpSpPr/>
              <p:nvPr/>
            </p:nvGrpSpPr>
            <p:grpSpPr>
              <a:xfrm>
                <a:off x="9202044" y="-192882"/>
                <a:ext cx="9202044" cy="846801"/>
                <a:chOff x="0" y="-38100"/>
                <a:chExt cx="1817688" cy="167269"/>
              </a:xfrm>
            </p:grpSpPr>
            <p:sp>
              <p:nvSpPr>
                <p:cNvPr id="377" name="Google Shape;377;p14"/>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378" name="Google Shape;378;p14"/>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9" name="Google Shape;379;p14"/>
              <p:cNvGrpSpPr/>
              <p:nvPr/>
            </p:nvGrpSpPr>
            <p:grpSpPr>
              <a:xfrm>
                <a:off x="18404089" y="-192882"/>
                <a:ext cx="6229893" cy="846801"/>
                <a:chOff x="0" y="-38100"/>
                <a:chExt cx="1230596" cy="167269"/>
              </a:xfrm>
            </p:grpSpPr>
            <p:sp>
              <p:nvSpPr>
                <p:cNvPr id="380" name="Google Shape;380;p14"/>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381" name="Google Shape;381;p14"/>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82" name="Google Shape;382;p14"/>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383" name="Google Shape;383;p14"/>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384" name="Google Shape;384;p14"/>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385" name="Google Shape;385;p14"/>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386" name="Google Shape;386;p14"/>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387" name="Google Shape;387;p14"/>
          <p:cNvSpPr txBox="1"/>
          <p:nvPr/>
        </p:nvSpPr>
        <p:spPr>
          <a:xfrm>
            <a:off x="4343400" y="1326610"/>
            <a:ext cx="8714100" cy="1490400"/>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3200"/>
              <a:buFont typeface="Trebuchet MS"/>
              <a:buNone/>
            </a:pPr>
            <a:r>
              <a:rPr lang="es-CO" sz="3200">
                <a:solidFill>
                  <a:srgbClr val="244061"/>
                </a:solidFill>
                <a:latin typeface="Trebuchet MS"/>
                <a:ea typeface="Trebuchet MS"/>
                <a:cs typeface="Trebuchet MS"/>
                <a:sym typeface="Trebuchet MS"/>
              </a:rPr>
              <a:t>CLASIFICACIÓN</a:t>
            </a:r>
            <a:r>
              <a:rPr lang="es-CO" sz="3200">
                <a:solidFill>
                  <a:srgbClr val="244061"/>
                </a:solidFill>
                <a:latin typeface="Trebuchet MS"/>
                <a:ea typeface="Trebuchet MS"/>
                <a:cs typeface="Trebuchet MS"/>
                <a:sym typeface="Trebuchet MS"/>
              </a:rPr>
              <a:t> DE LOS REACTIVOS DE </a:t>
            </a:r>
            <a:r>
              <a:rPr lang="es-CO" sz="3200">
                <a:solidFill>
                  <a:srgbClr val="244061"/>
                </a:solidFill>
                <a:latin typeface="Trebuchet MS"/>
                <a:ea typeface="Trebuchet MS"/>
                <a:cs typeface="Trebuchet MS"/>
                <a:sym typeface="Trebuchet MS"/>
              </a:rPr>
              <a:t>DIAGNÓSTICO</a:t>
            </a:r>
            <a:r>
              <a:rPr lang="es-CO" sz="3200">
                <a:solidFill>
                  <a:srgbClr val="244061"/>
                </a:solidFill>
                <a:latin typeface="Trebuchet MS"/>
                <a:ea typeface="Trebuchet MS"/>
                <a:cs typeface="Trebuchet MS"/>
                <a:sym typeface="Trebuchet MS"/>
              </a:rPr>
              <a:t> IN VITRO SEGÚN DECRETO 3770 DE NOVIEMBRE 12 DE 2004</a:t>
            </a:r>
            <a:endParaRPr/>
          </a:p>
        </p:txBody>
      </p:sp>
      <p:sp>
        <p:nvSpPr>
          <p:cNvPr id="388" name="Google Shape;388;p14"/>
          <p:cNvSpPr/>
          <p:nvPr/>
        </p:nvSpPr>
        <p:spPr>
          <a:xfrm>
            <a:off x="3345768" y="2922979"/>
            <a:ext cx="10265854"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CO" sz="2000">
                <a:solidFill>
                  <a:schemeClr val="dk1"/>
                </a:solidFill>
                <a:latin typeface="Calibri"/>
                <a:ea typeface="Calibri"/>
                <a:cs typeface="Calibri"/>
                <a:sym typeface="Calibri"/>
              </a:rPr>
              <a:t>En Colombia de acuerdo con el Decreto 3770 de 2004, los Reactivos de Diagnóstico In Vitro se clasifican en tres categorías basar en el riesgo sanitario, Categoría III (alto riesgo), Categoría II (mediano riesgo), Categoría I (bajo riesgo), teniendo en cuenta el conocimiento, entrenamiento, tecnología, análisis e impacto del resultado, de acuerdo con lo siguiente:</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s-CO" sz="2000">
                <a:solidFill>
                  <a:schemeClr val="dk1"/>
                </a:solidFill>
                <a:latin typeface="Calibri"/>
                <a:ea typeface="Calibri"/>
                <a:cs typeface="Calibri"/>
                <a:sym typeface="Calibri"/>
              </a:rPr>
              <a:t>•	Categoría III: Incluyen los siguientes reactivos usados para el tamizaje de enfermedades, reactivos de diagnóstico in vitro: transmisibles en donantes de sangre, componentes sanguíneos y demás tejidos y órganos para trasplante. Usados para asegurar compatibilidad inmunológica de sangre y demás tejidos y órganos para trasplante. Usados para diagnóstico de enfermedades transmisibles de alto riesgo de peligrosidad para la vida en la población general colombiana, incluyendo las pruebas rápidas. </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p:txBody>
      </p:sp>
      <p:sp>
        <p:nvSpPr>
          <p:cNvPr id="389" name="Google Shape;389;p14"/>
          <p:cNvSpPr/>
          <p:nvPr/>
        </p:nvSpPr>
        <p:spPr>
          <a:xfrm>
            <a:off x="3457614" y="6174507"/>
            <a:ext cx="10265854"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s-CO" sz="1800">
                <a:solidFill>
                  <a:schemeClr val="dk1"/>
                </a:solidFill>
                <a:latin typeface="Calibri"/>
                <a:ea typeface="Calibri"/>
                <a:cs typeface="Calibri"/>
                <a:sym typeface="Calibri"/>
              </a:rPr>
              <a:t>•	Categoría II: Incluye los reactivos de diagnóstico in vitro que estén relacionados con las siguientes áreas: Biología Molecular. Endocrinología. Tóxico-Farmacología. Química sanguínea. Hematología. Inmunología. Microbiología. Coproparasitología. Coagulación. Gases sanguíneos. Uroanálisis. Células de rastreo de Inmunohematología. Pruebas de autodiagnóstico y autocontrol.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s-CO" sz="1800">
                <a:solidFill>
                  <a:schemeClr val="dk1"/>
                </a:solidFill>
                <a:latin typeface="Calibri"/>
                <a:ea typeface="Calibri"/>
                <a:cs typeface="Calibri"/>
                <a:sym typeface="Calibri"/>
              </a:rPr>
              <a:t>•	Categoría I: Incluye los siguientes reactivos de diagnóstico in vitro:   Materiales, Componentes de reposición de un estuche, Medios de cultivo.   Soluciones de Soluciones diluyentes, tampones y lisantes., colorantes.  lavado. La Categoría II incluye todos los reactivos de diagnóstico in vitro que no estén específicamente relacionados en las Categorías II o III.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pSp>
        <p:nvGrpSpPr>
          <p:cNvPr id="394" name="Google Shape;394;p15"/>
          <p:cNvGrpSpPr/>
          <p:nvPr/>
        </p:nvGrpSpPr>
        <p:grpSpPr>
          <a:xfrm>
            <a:off x="-104998" y="33354"/>
            <a:ext cx="18475486" cy="10287152"/>
            <a:chOff x="-104998" y="33354"/>
            <a:chExt cx="18475486" cy="10287152"/>
          </a:xfrm>
        </p:grpSpPr>
        <p:grpSp>
          <p:nvGrpSpPr>
            <p:cNvPr id="395" name="Google Shape;395;p15"/>
            <p:cNvGrpSpPr/>
            <p:nvPr/>
          </p:nvGrpSpPr>
          <p:grpSpPr>
            <a:xfrm>
              <a:off x="-104998" y="9685406"/>
              <a:ext cx="18475486" cy="635100"/>
              <a:chOff x="0" y="-192882"/>
              <a:chExt cx="24633982" cy="846801"/>
            </a:xfrm>
          </p:grpSpPr>
          <p:grpSp>
            <p:nvGrpSpPr>
              <p:cNvPr id="396" name="Google Shape;396;p15"/>
              <p:cNvGrpSpPr/>
              <p:nvPr/>
            </p:nvGrpSpPr>
            <p:grpSpPr>
              <a:xfrm>
                <a:off x="0" y="-192882"/>
                <a:ext cx="9202044" cy="846801"/>
                <a:chOff x="0" y="-38100"/>
                <a:chExt cx="1817688" cy="167269"/>
              </a:xfrm>
            </p:grpSpPr>
            <p:sp>
              <p:nvSpPr>
                <p:cNvPr id="397" name="Google Shape;397;p15"/>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398" name="Google Shape;398;p15"/>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9" name="Google Shape;399;p15"/>
              <p:cNvGrpSpPr/>
              <p:nvPr/>
            </p:nvGrpSpPr>
            <p:grpSpPr>
              <a:xfrm>
                <a:off x="9202044" y="-192882"/>
                <a:ext cx="9202044" cy="846801"/>
                <a:chOff x="0" y="-38100"/>
                <a:chExt cx="1817688" cy="167269"/>
              </a:xfrm>
            </p:grpSpPr>
            <p:sp>
              <p:nvSpPr>
                <p:cNvPr id="400" name="Google Shape;400;p15"/>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401" name="Google Shape;401;p15"/>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2" name="Google Shape;402;p15"/>
              <p:cNvGrpSpPr/>
              <p:nvPr/>
            </p:nvGrpSpPr>
            <p:grpSpPr>
              <a:xfrm>
                <a:off x="18404089" y="-192882"/>
                <a:ext cx="6229893" cy="846801"/>
                <a:chOff x="0" y="-38100"/>
                <a:chExt cx="1230596" cy="167269"/>
              </a:xfrm>
            </p:grpSpPr>
            <p:sp>
              <p:nvSpPr>
                <p:cNvPr id="403" name="Google Shape;403;p15"/>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404" name="Google Shape;404;p15"/>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05" name="Google Shape;405;p15"/>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406" name="Google Shape;406;p15"/>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407" name="Google Shape;407;p15"/>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408" name="Google Shape;408;p15"/>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409" name="Google Shape;409;p15"/>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410" name="Google Shape;410;p15"/>
          <p:cNvSpPr txBox="1"/>
          <p:nvPr/>
        </p:nvSpPr>
        <p:spPr>
          <a:xfrm>
            <a:off x="3581400" y="1687703"/>
            <a:ext cx="10515600" cy="132556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244061"/>
              </a:buClr>
              <a:buSzPts val="3200"/>
              <a:buFont typeface="Arial Narrow"/>
              <a:buNone/>
            </a:pPr>
            <a:r>
              <a:rPr b="1" lang="es-CO" sz="3200">
                <a:solidFill>
                  <a:srgbClr val="244061"/>
                </a:solidFill>
                <a:latin typeface="Arial Narrow"/>
                <a:ea typeface="Arial Narrow"/>
                <a:cs typeface="Arial Narrow"/>
                <a:sym typeface="Arial Narrow"/>
              </a:rPr>
              <a:t>RIESGOS POR CICLO DEL REACTIVO</a:t>
            </a:r>
            <a:br>
              <a:rPr b="1" lang="es-CO" sz="3200">
                <a:solidFill>
                  <a:srgbClr val="244061"/>
                </a:solidFill>
                <a:latin typeface="Arial Narrow"/>
                <a:ea typeface="Arial Narrow"/>
                <a:cs typeface="Arial Narrow"/>
                <a:sym typeface="Arial Narrow"/>
              </a:rPr>
            </a:br>
            <a:r>
              <a:rPr b="1" lang="es-CO" sz="3200">
                <a:solidFill>
                  <a:srgbClr val="244061"/>
                </a:solidFill>
                <a:latin typeface="Arial Narrow"/>
                <a:ea typeface="Arial Narrow"/>
                <a:cs typeface="Arial Narrow"/>
                <a:sym typeface="Arial Narrow"/>
              </a:rPr>
              <a:t>Identificación, acción segura, punto de control</a:t>
            </a:r>
            <a:endParaRPr b="1" sz="3200">
              <a:solidFill>
                <a:srgbClr val="244061"/>
              </a:solidFill>
              <a:latin typeface="Arial Narrow"/>
              <a:ea typeface="Arial Narrow"/>
              <a:cs typeface="Arial Narrow"/>
              <a:sym typeface="Arial Narrow"/>
            </a:endParaRPr>
          </a:p>
        </p:txBody>
      </p:sp>
      <p:sp>
        <p:nvSpPr>
          <p:cNvPr id="411" name="Google Shape;411;p15"/>
          <p:cNvSpPr txBox="1"/>
          <p:nvPr/>
        </p:nvSpPr>
        <p:spPr>
          <a:xfrm>
            <a:off x="3086646" y="3448892"/>
            <a:ext cx="7809953" cy="440519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1.RECEPCIÓN DE REACTIVOS EN EL SERVICIO</a:t>
            </a:r>
            <a:endParaRPr/>
          </a:p>
          <a:p>
            <a:pPr indent="0" lvl="0" marL="0" marR="0" rtl="0" algn="l">
              <a:lnSpc>
                <a:spcPct val="90000"/>
              </a:lnSpc>
              <a:spcBef>
                <a:spcPts val="100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2. ALMACENAMIENTO. Fichas de seguridad</a:t>
            </a:r>
            <a:endParaRPr/>
          </a:p>
          <a:p>
            <a:pPr indent="0" lvl="0" marL="0" marR="0" rtl="0" algn="l">
              <a:lnSpc>
                <a:spcPct val="90000"/>
              </a:lnSpc>
              <a:spcBef>
                <a:spcPts val="100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3. DESARROLLO DE LA METODOLOGÍA. Inserto</a:t>
            </a:r>
            <a:endParaRPr/>
          </a:p>
          <a:p>
            <a:pPr indent="0" lvl="0" marL="0" marR="0" rtl="0" algn="l">
              <a:lnSpc>
                <a:spcPct val="90000"/>
              </a:lnSpc>
              <a:spcBef>
                <a:spcPts val="100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4. DESEMPEÑO. </a:t>
            </a:r>
            <a:endParaRPr/>
          </a:p>
          <a:p>
            <a:pPr indent="0" lvl="0" marL="0" marR="0" rtl="0" algn="l">
              <a:lnSpc>
                <a:spcPct val="90000"/>
              </a:lnSpc>
              <a:spcBef>
                <a:spcPts val="100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5. CONTROL DE CALIDAD</a:t>
            </a:r>
            <a:endParaRPr/>
          </a:p>
          <a:p>
            <a:pPr indent="0" lvl="0" marL="0" marR="0" rtl="0" algn="l">
              <a:lnSpc>
                <a:spcPct val="90000"/>
              </a:lnSpc>
              <a:spcBef>
                <a:spcPts val="100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6. RESULTADO</a:t>
            </a:r>
            <a:endParaRPr/>
          </a:p>
          <a:p>
            <a:pPr indent="0" lvl="0" marL="0" marR="0" rtl="0" algn="l">
              <a:lnSpc>
                <a:spcPct val="90000"/>
              </a:lnSpc>
              <a:spcBef>
                <a:spcPts val="1000"/>
              </a:spcBef>
              <a:spcAft>
                <a:spcPts val="0"/>
              </a:spcAft>
              <a:buClr>
                <a:srgbClr val="000000"/>
              </a:buClr>
              <a:buSzPts val="3200"/>
              <a:buFont typeface="Arial"/>
              <a:buNone/>
            </a:pPr>
            <a:r>
              <a:rPr b="0" i="0" lang="es-CO" sz="3200" u="none" cap="none" strike="noStrike">
                <a:solidFill>
                  <a:srgbClr val="000000"/>
                </a:solidFill>
                <a:latin typeface="Arial Narrow"/>
                <a:ea typeface="Arial Narrow"/>
                <a:cs typeface="Arial Narrow"/>
                <a:sym typeface="Arial Narrow"/>
              </a:rPr>
              <a:t>7. SEGREGACIÓN DE RESIDUOS</a:t>
            </a:r>
            <a:endParaRPr/>
          </a:p>
          <a:p>
            <a:pPr indent="0" lvl="0" marL="0" marR="0" rtl="0" algn="l">
              <a:lnSpc>
                <a:spcPct val="90000"/>
              </a:lnSpc>
              <a:spcBef>
                <a:spcPts val="1000"/>
              </a:spcBef>
              <a:spcAft>
                <a:spcPts val="0"/>
              </a:spcAft>
              <a:buClr>
                <a:schemeClr val="dk1"/>
              </a:buClr>
              <a:buSzPts val="4000"/>
              <a:buFont typeface="Arial"/>
              <a:buNone/>
            </a:pPr>
            <a:r>
              <a:t/>
            </a:r>
            <a:endParaRPr b="0" i="0" sz="40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grpSp>
        <p:nvGrpSpPr>
          <p:cNvPr id="416" name="Google Shape;416;p16"/>
          <p:cNvGrpSpPr/>
          <p:nvPr/>
        </p:nvGrpSpPr>
        <p:grpSpPr>
          <a:xfrm>
            <a:off x="-104998" y="33354"/>
            <a:ext cx="18475486" cy="10287152"/>
            <a:chOff x="-104998" y="33354"/>
            <a:chExt cx="18475486" cy="10287152"/>
          </a:xfrm>
        </p:grpSpPr>
        <p:grpSp>
          <p:nvGrpSpPr>
            <p:cNvPr id="417" name="Google Shape;417;p16"/>
            <p:cNvGrpSpPr/>
            <p:nvPr/>
          </p:nvGrpSpPr>
          <p:grpSpPr>
            <a:xfrm>
              <a:off x="-104998" y="9685406"/>
              <a:ext cx="18475486" cy="635100"/>
              <a:chOff x="0" y="-192882"/>
              <a:chExt cx="24633982" cy="846801"/>
            </a:xfrm>
          </p:grpSpPr>
          <p:grpSp>
            <p:nvGrpSpPr>
              <p:cNvPr id="418" name="Google Shape;418;p16"/>
              <p:cNvGrpSpPr/>
              <p:nvPr/>
            </p:nvGrpSpPr>
            <p:grpSpPr>
              <a:xfrm>
                <a:off x="0" y="-192882"/>
                <a:ext cx="9202044" cy="846801"/>
                <a:chOff x="0" y="-38100"/>
                <a:chExt cx="1817688" cy="167269"/>
              </a:xfrm>
            </p:grpSpPr>
            <p:sp>
              <p:nvSpPr>
                <p:cNvPr id="419" name="Google Shape;419;p16"/>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420" name="Google Shape;420;p16"/>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1" name="Google Shape;421;p16"/>
              <p:cNvGrpSpPr/>
              <p:nvPr/>
            </p:nvGrpSpPr>
            <p:grpSpPr>
              <a:xfrm>
                <a:off x="9202044" y="-192882"/>
                <a:ext cx="9202044" cy="846801"/>
                <a:chOff x="0" y="-38100"/>
                <a:chExt cx="1817688" cy="167269"/>
              </a:xfrm>
            </p:grpSpPr>
            <p:sp>
              <p:nvSpPr>
                <p:cNvPr id="422" name="Google Shape;422;p16"/>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423" name="Google Shape;423;p16"/>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4" name="Google Shape;424;p16"/>
              <p:cNvGrpSpPr/>
              <p:nvPr/>
            </p:nvGrpSpPr>
            <p:grpSpPr>
              <a:xfrm>
                <a:off x="18404089" y="-192882"/>
                <a:ext cx="6229893" cy="846801"/>
                <a:chOff x="0" y="-38100"/>
                <a:chExt cx="1230596" cy="167269"/>
              </a:xfrm>
            </p:grpSpPr>
            <p:sp>
              <p:nvSpPr>
                <p:cNvPr id="425" name="Google Shape;425;p16"/>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426" name="Google Shape;426;p16"/>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27" name="Google Shape;427;p16"/>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428" name="Google Shape;428;p16"/>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429" name="Google Shape;429;p16"/>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430" name="Google Shape;430;p16"/>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431" name="Google Shape;431;p16"/>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432" name="Google Shape;432;p16"/>
          <p:cNvSpPr txBox="1"/>
          <p:nvPr/>
        </p:nvSpPr>
        <p:spPr>
          <a:xfrm>
            <a:off x="6019800" y="1408234"/>
            <a:ext cx="10515600" cy="132429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44061"/>
              </a:buClr>
              <a:buSzPts val="3600"/>
              <a:buFont typeface="Arial Narrow"/>
              <a:buNone/>
            </a:pPr>
            <a:r>
              <a:rPr b="1" lang="es-CO" sz="3600">
                <a:solidFill>
                  <a:srgbClr val="244061"/>
                </a:solidFill>
                <a:latin typeface="Arial Narrow"/>
                <a:ea typeface="Arial Narrow"/>
                <a:cs typeface="Arial Narrow"/>
                <a:sym typeface="Arial Narrow"/>
              </a:rPr>
              <a:t>EFECTOS INDESEADOS</a:t>
            </a:r>
            <a:endParaRPr b="1" sz="3600">
              <a:solidFill>
                <a:srgbClr val="244061"/>
              </a:solidFill>
              <a:latin typeface="Arial Narrow"/>
              <a:ea typeface="Arial Narrow"/>
              <a:cs typeface="Arial Narrow"/>
              <a:sym typeface="Arial Narrow"/>
            </a:endParaRPr>
          </a:p>
        </p:txBody>
      </p:sp>
      <p:sp>
        <p:nvSpPr>
          <p:cNvPr id="433" name="Google Shape;433;p16"/>
          <p:cNvSpPr/>
          <p:nvPr/>
        </p:nvSpPr>
        <p:spPr>
          <a:xfrm>
            <a:off x="3657600" y="2732530"/>
            <a:ext cx="11887200" cy="59093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3200"/>
              <a:buFont typeface="Arial Narrow"/>
              <a:buNone/>
            </a:pPr>
            <a:r>
              <a:rPr b="0" i="1" lang="es-CO" sz="3200" u="none" cap="none" strike="noStrike">
                <a:solidFill>
                  <a:srgbClr val="000000"/>
                </a:solidFill>
                <a:latin typeface="Arial Narrow"/>
                <a:ea typeface="Arial Narrow"/>
                <a:cs typeface="Arial Narrow"/>
                <a:sym typeface="Arial Narrow"/>
              </a:rPr>
              <a:t>ACONTECIMIENTO  RELACIONADO CON  LA ATENCIÓN  RECIBIDA POR  UN PACIENTE QUE TIENE O PUEDE TENER CONSECUENCIAS NEGATIVAS, DERIVADAS DEL USO DE UN REACTIVO DE DIAGNÓSTICO UN VITRO “.</a:t>
            </a:r>
            <a:endParaRPr/>
          </a:p>
          <a:p>
            <a:pPr indent="0" lvl="0" marL="0" marR="0" rtl="0" algn="just">
              <a:lnSpc>
                <a:spcPct val="150000"/>
              </a:lnSpc>
              <a:spcBef>
                <a:spcPts val="0"/>
              </a:spcBef>
              <a:spcAft>
                <a:spcPts val="0"/>
              </a:spcAft>
              <a:buClr>
                <a:srgbClr val="000000"/>
              </a:buClr>
              <a:buSzPts val="3200"/>
              <a:buFont typeface="Arial Narrow"/>
              <a:buNone/>
            </a:pPr>
            <a:r>
              <a:rPr b="0" i="1" lang="es-CO" sz="3200" u="none" cap="none" strike="noStrike">
                <a:solidFill>
                  <a:srgbClr val="000000"/>
                </a:solidFill>
                <a:latin typeface="Arial Narrow"/>
                <a:ea typeface="Arial Narrow"/>
                <a:cs typeface="Arial Narrow"/>
                <a:sym typeface="Arial Narrow"/>
              </a:rPr>
              <a:t>SE CLASIFICAN EN :</a:t>
            </a:r>
            <a:endParaRPr/>
          </a:p>
          <a:p>
            <a:pPr indent="-203200" lvl="0" marL="0" marR="0" rtl="0" algn="just">
              <a:lnSpc>
                <a:spcPct val="150000"/>
              </a:lnSpc>
              <a:spcBef>
                <a:spcPts val="0"/>
              </a:spcBef>
              <a:spcAft>
                <a:spcPts val="0"/>
              </a:spcAft>
              <a:buClr>
                <a:srgbClr val="000000"/>
              </a:buClr>
              <a:buSzPts val="3200"/>
              <a:buFont typeface="Noto Sans Symbols"/>
              <a:buChar char="❖"/>
            </a:pPr>
            <a:r>
              <a:rPr b="1" i="1" lang="es-CO" sz="3200" u="none" cap="none" strike="noStrike">
                <a:solidFill>
                  <a:srgbClr val="000000"/>
                </a:solidFill>
                <a:latin typeface="Arial Narrow"/>
                <a:ea typeface="Arial Narrow"/>
                <a:cs typeface="Arial Narrow"/>
                <a:sym typeface="Arial Narrow"/>
              </a:rPr>
              <a:t>EVENTOS ADVERSOS  </a:t>
            </a:r>
            <a:endParaRPr/>
          </a:p>
          <a:p>
            <a:pPr indent="-203200" lvl="0" marL="0" marR="0" rtl="0" algn="just">
              <a:lnSpc>
                <a:spcPct val="150000"/>
              </a:lnSpc>
              <a:spcBef>
                <a:spcPts val="0"/>
              </a:spcBef>
              <a:spcAft>
                <a:spcPts val="0"/>
              </a:spcAft>
              <a:buClr>
                <a:srgbClr val="000000"/>
              </a:buClr>
              <a:buSzPts val="3200"/>
              <a:buFont typeface="Noto Sans Symbols"/>
              <a:buChar char="❖"/>
            </a:pPr>
            <a:r>
              <a:rPr b="1" i="1" lang="es-CO" sz="3200" u="none" cap="none" strike="noStrike">
                <a:solidFill>
                  <a:srgbClr val="000000"/>
                </a:solidFill>
                <a:latin typeface="Arial Narrow"/>
                <a:ea typeface="Arial Narrow"/>
                <a:cs typeface="Arial Narrow"/>
                <a:sym typeface="Arial Narrow"/>
              </a:rPr>
              <a:t> INCIDENTES</a:t>
            </a:r>
            <a:endParaRPr/>
          </a:p>
          <a:p>
            <a:pPr indent="0" lvl="0" marL="0" marR="0" rtl="0" algn="just">
              <a:lnSpc>
                <a:spcPct val="150000"/>
              </a:lnSpc>
              <a:spcBef>
                <a:spcPts val="0"/>
              </a:spcBef>
              <a:spcAft>
                <a:spcPts val="0"/>
              </a:spcAft>
              <a:buClr>
                <a:srgbClr val="000000"/>
              </a:buClr>
              <a:buSzPts val="2800"/>
              <a:buFont typeface="Arial Narrow"/>
              <a:buNone/>
            </a:pPr>
            <a:r>
              <a:rPr b="0" i="1" lang="es-CO" sz="2800" u="none" cap="none" strike="noStrike">
                <a:solidFill>
                  <a:srgbClr val="000000"/>
                </a:solidFill>
                <a:latin typeface="Arial Narrow"/>
                <a:ea typeface="Arial Narrow"/>
                <a:cs typeface="Arial Narrow"/>
                <a:sym typeface="Arial Narrow"/>
              </a:rPr>
              <a:t> Resol. 2020007532 de 2020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grpSp>
        <p:nvGrpSpPr>
          <p:cNvPr id="438" name="Google Shape;438;p17"/>
          <p:cNvGrpSpPr/>
          <p:nvPr/>
        </p:nvGrpSpPr>
        <p:grpSpPr>
          <a:xfrm>
            <a:off x="-104998" y="33354"/>
            <a:ext cx="18475486" cy="10287152"/>
            <a:chOff x="-104998" y="33354"/>
            <a:chExt cx="18475486" cy="10287152"/>
          </a:xfrm>
        </p:grpSpPr>
        <p:grpSp>
          <p:nvGrpSpPr>
            <p:cNvPr id="439" name="Google Shape;439;p17"/>
            <p:cNvGrpSpPr/>
            <p:nvPr/>
          </p:nvGrpSpPr>
          <p:grpSpPr>
            <a:xfrm>
              <a:off x="-104998" y="9685406"/>
              <a:ext cx="18475486" cy="635100"/>
              <a:chOff x="0" y="-192882"/>
              <a:chExt cx="24633982" cy="846801"/>
            </a:xfrm>
          </p:grpSpPr>
          <p:grpSp>
            <p:nvGrpSpPr>
              <p:cNvPr id="440" name="Google Shape;440;p17"/>
              <p:cNvGrpSpPr/>
              <p:nvPr/>
            </p:nvGrpSpPr>
            <p:grpSpPr>
              <a:xfrm>
                <a:off x="0" y="-192882"/>
                <a:ext cx="9202044" cy="846801"/>
                <a:chOff x="0" y="-38100"/>
                <a:chExt cx="1817688" cy="167269"/>
              </a:xfrm>
            </p:grpSpPr>
            <p:sp>
              <p:nvSpPr>
                <p:cNvPr id="441" name="Google Shape;441;p17"/>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442" name="Google Shape;442;p17"/>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3" name="Google Shape;443;p17"/>
              <p:cNvGrpSpPr/>
              <p:nvPr/>
            </p:nvGrpSpPr>
            <p:grpSpPr>
              <a:xfrm>
                <a:off x="9202044" y="-192882"/>
                <a:ext cx="9202044" cy="846801"/>
                <a:chOff x="0" y="-38100"/>
                <a:chExt cx="1817688" cy="167269"/>
              </a:xfrm>
            </p:grpSpPr>
            <p:sp>
              <p:nvSpPr>
                <p:cNvPr id="444" name="Google Shape;444;p17"/>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445" name="Google Shape;445;p17"/>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6" name="Google Shape;446;p17"/>
              <p:cNvGrpSpPr/>
              <p:nvPr/>
            </p:nvGrpSpPr>
            <p:grpSpPr>
              <a:xfrm>
                <a:off x="18404089" y="-192882"/>
                <a:ext cx="6229893" cy="846801"/>
                <a:chOff x="0" y="-38100"/>
                <a:chExt cx="1230596" cy="167269"/>
              </a:xfrm>
            </p:grpSpPr>
            <p:sp>
              <p:nvSpPr>
                <p:cNvPr id="447" name="Google Shape;447;p17"/>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448" name="Google Shape;448;p17"/>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49" name="Google Shape;449;p17"/>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450" name="Google Shape;450;p17"/>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451" name="Google Shape;451;p17"/>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452" name="Google Shape;452;p17"/>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453" name="Google Shape;453;p17"/>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454" name="Google Shape;454;p17"/>
          <p:cNvSpPr txBox="1"/>
          <p:nvPr/>
        </p:nvSpPr>
        <p:spPr>
          <a:xfrm>
            <a:off x="1524000" y="1122362"/>
            <a:ext cx="9144000" cy="1201737"/>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244061"/>
              </a:buClr>
              <a:buSzPts val="4000"/>
              <a:buFont typeface="Arial Narrow"/>
              <a:buNone/>
            </a:pPr>
            <a:r>
              <a:rPr b="1" lang="es-CO" sz="4000">
                <a:solidFill>
                  <a:srgbClr val="244061"/>
                </a:solidFill>
                <a:latin typeface="Arial Narrow"/>
                <a:ea typeface="Arial Narrow"/>
                <a:cs typeface="Arial Narrow"/>
                <a:sym typeface="Arial Narrow"/>
              </a:rPr>
              <a:t>CUANDO REPORTAR ?</a:t>
            </a:r>
            <a:endParaRPr b="1" sz="4000">
              <a:solidFill>
                <a:srgbClr val="244061"/>
              </a:solidFill>
              <a:latin typeface="Arial Narrow"/>
              <a:ea typeface="Arial Narrow"/>
              <a:cs typeface="Arial Narrow"/>
              <a:sym typeface="Arial Narrow"/>
            </a:endParaRPr>
          </a:p>
        </p:txBody>
      </p:sp>
      <p:pic>
        <p:nvPicPr>
          <p:cNvPr id="455" name="Google Shape;455;p17"/>
          <p:cNvPicPr preferRelativeResize="0"/>
          <p:nvPr/>
        </p:nvPicPr>
        <p:blipFill rotWithShape="1">
          <a:blip r:embed="rId8">
            <a:alphaModFix/>
          </a:blip>
          <a:srcRect b="0" l="0" r="0" t="0"/>
          <a:stretch/>
        </p:blipFill>
        <p:spPr>
          <a:xfrm>
            <a:off x="3733800" y="2243017"/>
            <a:ext cx="12558089" cy="72606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18"/>
          <p:cNvPicPr preferRelativeResize="0"/>
          <p:nvPr/>
        </p:nvPicPr>
        <p:blipFill rotWithShape="1">
          <a:blip r:embed="rId3">
            <a:alphaModFix/>
          </a:blip>
          <a:srcRect b="5217" l="20043" r="17450" t="15652"/>
          <a:stretch/>
        </p:blipFill>
        <p:spPr>
          <a:xfrm>
            <a:off x="2164052" y="953678"/>
            <a:ext cx="15361948" cy="8661599"/>
          </a:xfrm>
          <a:prstGeom prst="rect">
            <a:avLst/>
          </a:prstGeom>
          <a:noFill/>
          <a:ln>
            <a:noFill/>
          </a:ln>
        </p:spPr>
      </p:pic>
      <p:grpSp>
        <p:nvGrpSpPr>
          <p:cNvPr id="461" name="Google Shape;461;p18"/>
          <p:cNvGrpSpPr/>
          <p:nvPr/>
        </p:nvGrpSpPr>
        <p:grpSpPr>
          <a:xfrm>
            <a:off x="-104998" y="33354"/>
            <a:ext cx="18475486" cy="10287152"/>
            <a:chOff x="-104998" y="33354"/>
            <a:chExt cx="18475486" cy="10287152"/>
          </a:xfrm>
        </p:grpSpPr>
        <p:grpSp>
          <p:nvGrpSpPr>
            <p:cNvPr id="462" name="Google Shape;462;p18"/>
            <p:cNvGrpSpPr/>
            <p:nvPr/>
          </p:nvGrpSpPr>
          <p:grpSpPr>
            <a:xfrm>
              <a:off x="-104998" y="9685406"/>
              <a:ext cx="18475486" cy="635100"/>
              <a:chOff x="0" y="-192882"/>
              <a:chExt cx="24633982" cy="846801"/>
            </a:xfrm>
          </p:grpSpPr>
          <p:grpSp>
            <p:nvGrpSpPr>
              <p:cNvPr id="463" name="Google Shape;463;p18"/>
              <p:cNvGrpSpPr/>
              <p:nvPr/>
            </p:nvGrpSpPr>
            <p:grpSpPr>
              <a:xfrm>
                <a:off x="0" y="-192882"/>
                <a:ext cx="9202044" cy="846801"/>
                <a:chOff x="0" y="-38100"/>
                <a:chExt cx="1817688" cy="167269"/>
              </a:xfrm>
            </p:grpSpPr>
            <p:sp>
              <p:nvSpPr>
                <p:cNvPr id="464" name="Google Shape;464;p18"/>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465" name="Google Shape;465;p18"/>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6" name="Google Shape;466;p18"/>
              <p:cNvGrpSpPr/>
              <p:nvPr/>
            </p:nvGrpSpPr>
            <p:grpSpPr>
              <a:xfrm>
                <a:off x="9202044" y="-192882"/>
                <a:ext cx="9202044" cy="846801"/>
                <a:chOff x="0" y="-38100"/>
                <a:chExt cx="1817688" cy="167269"/>
              </a:xfrm>
            </p:grpSpPr>
            <p:sp>
              <p:nvSpPr>
                <p:cNvPr id="467" name="Google Shape;467;p18"/>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468" name="Google Shape;468;p18"/>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9" name="Google Shape;469;p18"/>
              <p:cNvGrpSpPr/>
              <p:nvPr/>
            </p:nvGrpSpPr>
            <p:grpSpPr>
              <a:xfrm>
                <a:off x="18404089" y="-192882"/>
                <a:ext cx="6229893" cy="846801"/>
                <a:chOff x="0" y="-38100"/>
                <a:chExt cx="1230596" cy="167269"/>
              </a:xfrm>
            </p:grpSpPr>
            <p:sp>
              <p:nvSpPr>
                <p:cNvPr id="470" name="Google Shape;470;p18"/>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471" name="Google Shape;471;p18"/>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72" name="Google Shape;472;p18"/>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4">
                <a:alphaModFix/>
              </a:blip>
              <a:stretch>
                <a:fillRect b="0" l="0" r="0" t="0"/>
              </a:stretch>
            </a:blipFill>
            <a:ln>
              <a:noFill/>
            </a:ln>
          </p:spPr>
        </p:sp>
        <p:sp>
          <p:nvSpPr>
            <p:cNvPr id="473" name="Google Shape;473;p18"/>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5">
                <a:alphaModFix/>
              </a:blip>
              <a:stretch>
                <a:fillRect b="0" l="0" r="0" t="0"/>
              </a:stretch>
            </a:blipFill>
            <a:ln>
              <a:noFill/>
            </a:ln>
          </p:spPr>
        </p:sp>
        <p:sp>
          <p:nvSpPr>
            <p:cNvPr id="474" name="Google Shape;474;p18"/>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6">
                <a:alphaModFix/>
              </a:blip>
              <a:stretch>
                <a:fillRect b="0" l="0" r="-2637" t="0"/>
              </a:stretch>
            </a:blipFill>
            <a:ln>
              <a:noFill/>
            </a:ln>
          </p:spPr>
        </p:sp>
        <p:sp>
          <p:nvSpPr>
            <p:cNvPr id="475" name="Google Shape;475;p18"/>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7">
                <a:alphaModFix/>
              </a:blip>
              <a:stretch>
                <a:fillRect b="0" l="0" r="0" t="-6520"/>
              </a:stretch>
            </a:blipFill>
            <a:ln>
              <a:noFill/>
            </a:ln>
          </p:spPr>
        </p:sp>
        <p:pic>
          <p:nvPicPr>
            <p:cNvPr id="476" name="Google Shape;476;p18"/>
            <p:cNvPicPr preferRelativeResize="0"/>
            <p:nvPr/>
          </p:nvPicPr>
          <p:blipFill rotWithShape="1">
            <a:blip r:embed="rId8">
              <a:alphaModFix/>
            </a:blip>
            <a:srcRect b="0" l="0" r="0" t="0"/>
            <a:stretch/>
          </p:blipFill>
          <p:spPr>
            <a:xfrm>
              <a:off x="131959" y="69888"/>
              <a:ext cx="4349177" cy="1112061"/>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grpSp>
        <p:nvGrpSpPr>
          <p:cNvPr id="481" name="Google Shape;481;p19"/>
          <p:cNvGrpSpPr/>
          <p:nvPr/>
        </p:nvGrpSpPr>
        <p:grpSpPr>
          <a:xfrm>
            <a:off x="-11255" y="8622938"/>
            <a:ext cx="18288000" cy="1664062"/>
            <a:chOff x="0" y="-38100"/>
            <a:chExt cx="4816593" cy="438271"/>
          </a:xfrm>
        </p:grpSpPr>
        <p:sp>
          <p:nvSpPr>
            <p:cNvPr id="482" name="Google Shape;482;p19"/>
            <p:cNvSpPr/>
            <p:nvPr/>
          </p:nvSpPr>
          <p:spPr>
            <a:xfrm>
              <a:off x="0" y="0"/>
              <a:ext cx="4816592" cy="400171"/>
            </a:xfrm>
            <a:custGeom>
              <a:rect b="b" l="l" r="r" t="t"/>
              <a:pathLst>
                <a:path extrusionOk="0" h="400171" w="4816592">
                  <a:moveTo>
                    <a:pt x="0" y="0"/>
                  </a:moveTo>
                  <a:lnTo>
                    <a:pt x="4816592" y="0"/>
                  </a:lnTo>
                  <a:lnTo>
                    <a:pt x="4816592" y="400171"/>
                  </a:lnTo>
                  <a:lnTo>
                    <a:pt x="0" y="400171"/>
                  </a:lnTo>
                  <a:close/>
                </a:path>
              </a:pathLst>
            </a:custGeom>
            <a:solidFill>
              <a:srgbClr val="FFFFFF">
                <a:alpha val="35294"/>
              </a:srgbClr>
            </a:solidFill>
            <a:ln>
              <a:noFill/>
            </a:ln>
          </p:spPr>
        </p:sp>
        <p:sp>
          <p:nvSpPr>
            <p:cNvPr id="483" name="Google Shape;483;p19"/>
            <p:cNvSpPr txBox="1"/>
            <p:nvPr/>
          </p:nvSpPr>
          <p:spPr>
            <a:xfrm>
              <a:off x="0" y="-38100"/>
              <a:ext cx="4816593" cy="43827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4" name="Google Shape;484;p19"/>
          <p:cNvGrpSpPr/>
          <p:nvPr/>
        </p:nvGrpSpPr>
        <p:grpSpPr>
          <a:xfrm>
            <a:off x="0" y="-144661"/>
            <a:ext cx="18288000" cy="10498674"/>
            <a:chOff x="0" y="-144661"/>
            <a:chExt cx="18288000" cy="10498674"/>
          </a:xfrm>
        </p:grpSpPr>
        <p:sp>
          <p:nvSpPr>
            <p:cNvPr id="485" name="Google Shape;485;p19"/>
            <p:cNvSpPr/>
            <p:nvPr/>
          </p:nvSpPr>
          <p:spPr>
            <a:xfrm>
              <a:off x="4336414" y="640926"/>
              <a:ext cx="9760586" cy="9222648"/>
            </a:xfrm>
            <a:custGeom>
              <a:rect b="b" l="l" r="r" t="t"/>
              <a:pathLst>
                <a:path extrusionOk="0" h="9615170" w="9615170">
                  <a:moveTo>
                    <a:pt x="0" y="0"/>
                  </a:moveTo>
                  <a:lnTo>
                    <a:pt x="9615169" y="0"/>
                  </a:lnTo>
                  <a:lnTo>
                    <a:pt x="9615169" y="9615169"/>
                  </a:lnTo>
                  <a:lnTo>
                    <a:pt x="0" y="9615169"/>
                  </a:lnTo>
                  <a:lnTo>
                    <a:pt x="0" y="0"/>
                  </a:lnTo>
                  <a:close/>
                </a:path>
              </a:pathLst>
            </a:custGeom>
            <a:blipFill rotWithShape="1">
              <a:blip r:embed="rId3">
                <a:alphaModFix amt="17000"/>
              </a:blip>
              <a:stretch>
                <a:fillRect b="0" l="0" r="0" t="0"/>
              </a:stretch>
            </a:blipFill>
            <a:ln>
              <a:noFill/>
            </a:ln>
          </p:spPr>
        </p:sp>
        <p:grpSp>
          <p:nvGrpSpPr>
            <p:cNvPr id="486" name="Google Shape;486;p19"/>
            <p:cNvGrpSpPr/>
            <p:nvPr/>
          </p:nvGrpSpPr>
          <p:grpSpPr>
            <a:xfrm>
              <a:off x="30193" y="-144661"/>
              <a:ext cx="18257807" cy="635100"/>
              <a:chOff x="0" y="-192882"/>
              <a:chExt cx="24633982" cy="846801"/>
            </a:xfrm>
          </p:grpSpPr>
          <p:grpSp>
            <p:nvGrpSpPr>
              <p:cNvPr id="487" name="Google Shape;487;p19"/>
              <p:cNvGrpSpPr/>
              <p:nvPr/>
            </p:nvGrpSpPr>
            <p:grpSpPr>
              <a:xfrm>
                <a:off x="0" y="-192882"/>
                <a:ext cx="9202044" cy="846801"/>
                <a:chOff x="0" y="-38100"/>
                <a:chExt cx="1817688" cy="167269"/>
              </a:xfrm>
            </p:grpSpPr>
            <p:sp>
              <p:nvSpPr>
                <p:cNvPr id="488" name="Google Shape;488;p19"/>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489" name="Google Shape;489;p19"/>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0" name="Google Shape;490;p19"/>
              <p:cNvGrpSpPr/>
              <p:nvPr/>
            </p:nvGrpSpPr>
            <p:grpSpPr>
              <a:xfrm>
                <a:off x="9202044" y="-192882"/>
                <a:ext cx="9202044" cy="846801"/>
                <a:chOff x="0" y="-38100"/>
                <a:chExt cx="1817688" cy="167269"/>
              </a:xfrm>
            </p:grpSpPr>
            <p:sp>
              <p:nvSpPr>
                <p:cNvPr id="491" name="Google Shape;491;p19"/>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492" name="Google Shape;492;p19"/>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3" name="Google Shape;493;p19"/>
              <p:cNvGrpSpPr/>
              <p:nvPr/>
            </p:nvGrpSpPr>
            <p:grpSpPr>
              <a:xfrm>
                <a:off x="18404089" y="-192882"/>
                <a:ext cx="6229893" cy="846801"/>
                <a:chOff x="0" y="-38100"/>
                <a:chExt cx="1230596" cy="167269"/>
              </a:xfrm>
            </p:grpSpPr>
            <p:sp>
              <p:nvSpPr>
                <p:cNvPr id="494" name="Google Shape;494;p19"/>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495" name="Google Shape;495;p19"/>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96" name="Google Shape;496;p19"/>
            <p:cNvSpPr txBox="1"/>
            <p:nvPr/>
          </p:nvSpPr>
          <p:spPr>
            <a:xfrm>
              <a:off x="3357368" y="1746183"/>
              <a:ext cx="11573261" cy="5765671"/>
            </a:xfrm>
            <a:prstGeom prst="rect">
              <a:avLst/>
            </a:prstGeom>
            <a:noFill/>
            <a:ln>
              <a:noFill/>
            </a:ln>
          </p:spPr>
          <p:txBody>
            <a:bodyPr anchorCtr="0" anchor="ctr" bIns="50800" lIns="50800" spcFirstLastPara="1" rIns="50800" wrap="square" tIns="50800">
              <a:noAutofit/>
            </a:bodyPr>
            <a:lstStyle/>
            <a:p>
              <a:pPr indent="0" lvl="0" marL="0" marR="0" rtl="0" algn="ctr">
                <a:lnSpc>
                  <a:spcPct val="116920"/>
                </a:lnSpc>
                <a:spcBef>
                  <a:spcPts val="0"/>
                </a:spcBef>
                <a:spcAft>
                  <a:spcPts val="0"/>
                </a:spcAft>
                <a:buNone/>
              </a:pPr>
              <a:r>
                <a:rPr b="1" lang="es-CO" sz="17600">
                  <a:solidFill>
                    <a:srgbClr val="366092"/>
                  </a:solidFill>
                  <a:latin typeface="Arial"/>
                  <a:ea typeface="Arial"/>
                  <a:cs typeface="Arial"/>
                  <a:sym typeface="Arial"/>
                </a:rPr>
                <a:t>GRACIAS</a:t>
              </a:r>
              <a:endParaRPr b="1" sz="14698">
                <a:solidFill>
                  <a:srgbClr val="366092"/>
                </a:solidFill>
                <a:latin typeface="Arial"/>
                <a:ea typeface="Arial"/>
                <a:cs typeface="Arial"/>
                <a:sym typeface="Arial"/>
              </a:endParaRPr>
            </a:p>
          </p:txBody>
        </p:sp>
        <p:sp>
          <p:nvSpPr>
            <p:cNvPr id="497" name="Google Shape;497;p19"/>
            <p:cNvSpPr/>
            <p:nvPr/>
          </p:nvSpPr>
          <p:spPr>
            <a:xfrm rot="10800000">
              <a:off x="0" y="0"/>
              <a:ext cx="4982603" cy="4114800"/>
            </a:xfrm>
            <a:custGeom>
              <a:rect b="b" l="l" r="r" t="t"/>
              <a:pathLst>
                <a:path extrusionOk="0" h="4114800" w="4982603">
                  <a:moveTo>
                    <a:pt x="4982603" y="4114800"/>
                  </a:moveTo>
                  <a:lnTo>
                    <a:pt x="0" y="4114800"/>
                  </a:lnTo>
                  <a:lnTo>
                    <a:pt x="0" y="0"/>
                  </a:lnTo>
                  <a:lnTo>
                    <a:pt x="4982603" y="0"/>
                  </a:lnTo>
                  <a:lnTo>
                    <a:pt x="4982603" y="4114800"/>
                  </a:lnTo>
                  <a:close/>
                </a:path>
              </a:pathLst>
            </a:custGeom>
            <a:blipFill rotWithShape="1">
              <a:blip r:embed="rId4">
                <a:alphaModFix/>
              </a:blip>
              <a:stretch>
                <a:fillRect b="0" l="0" r="0" t="0"/>
              </a:stretch>
            </a:blipFill>
            <a:ln>
              <a:noFill/>
            </a:ln>
          </p:spPr>
        </p:sp>
        <p:sp>
          <p:nvSpPr>
            <p:cNvPr id="498" name="Google Shape;498;p19"/>
            <p:cNvSpPr/>
            <p:nvPr/>
          </p:nvSpPr>
          <p:spPr>
            <a:xfrm>
              <a:off x="13294142" y="6239213"/>
              <a:ext cx="4982603" cy="4114800"/>
            </a:xfrm>
            <a:custGeom>
              <a:rect b="b" l="l" r="r" t="t"/>
              <a:pathLst>
                <a:path extrusionOk="0" h="4114800" w="4982603">
                  <a:moveTo>
                    <a:pt x="0" y="0"/>
                  </a:moveTo>
                  <a:lnTo>
                    <a:pt x="4982603" y="0"/>
                  </a:lnTo>
                  <a:lnTo>
                    <a:pt x="4982603" y="4114800"/>
                  </a:lnTo>
                  <a:lnTo>
                    <a:pt x="0" y="4114800"/>
                  </a:lnTo>
                  <a:lnTo>
                    <a:pt x="0" y="0"/>
                  </a:lnTo>
                  <a:close/>
                </a:path>
              </a:pathLst>
            </a:custGeom>
            <a:blipFill rotWithShape="1">
              <a:blip r:embed="rId4">
                <a:alphaModFix/>
              </a:blip>
              <a:stretch>
                <a:fillRect b="0" l="0" r="0" t="0"/>
              </a:stretch>
            </a:blipFill>
            <a:ln>
              <a:noFill/>
            </a:ln>
          </p:spPr>
        </p:sp>
        <p:sp>
          <p:nvSpPr>
            <p:cNvPr id="499" name="Google Shape;499;p19"/>
            <p:cNvSpPr/>
            <p:nvPr/>
          </p:nvSpPr>
          <p:spPr>
            <a:xfrm>
              <a:off x="4460348" y="9032108"/>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500" name="Google Shape;500;p19"/>
            <p:cNvSpPr/>
            <p:nvPr/>
          </p:nvSpPr>
          <p:spPr>
            <a:xfrm>
              <a:off x="8442358" y="9275505"/>
              <a:ext cx="3594552" cy="905198"/>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501" name="Google Shape;501;p19"/>
            <p:cNvPicPr preferRelativeResize="0"/>
            <p:nvPr/>
          </p:nvPicPr>
          <p:blipFill rotWithShape="1">
            <a:blip r:embed="rId7">
              <a:alphaModFix/>
            </a:blip>
            <a:srcRect b="0" l="0" r="0" t="0"/>
            <a:stretch/>
          </p:blipFill>
          <p:spPr>
            <a:xfrm>
              <a:off x="111171" y="9068642"/>
              <a:ext cx="4349177" cy="111206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5082273" y="1875781"/>
            <a:ext cx="1053872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6000" u="none" cap="none" strike="noStrike">
                <a:solidFill>
                  <a:srgbClr val="366092"/>
                </a:solidFill>
                <a:latin typeface="Arial"/>
                <a:ea typeface="Arial"/>
                <a:cs typeface="Arial"/>
                <a:sym typeface="Arial"/>
              </a:rPr>
              <a:t>OBJETIVO</a:t>
            </a:r>
            <a:endParaRPr b="1" i="0" sz="6000" u="none" cap="none" strike="noStrike">
              <a:solidFill>
                <a:srgbClr val="366092"/>
              </a:solidFill>
              <a:latin typeface="Arial"/>
              <a:ea typeface="Arial"/>
              <a:cs typeface="Arial"/>
              <a:sym typeface="Arial"/>
            </a:endParaRPr>
          </a:p>
        </p:txBody>
      </p:sp>
      <p:sp>
        <p:nvSpPr>
          <p:cNvPr id="108" name="Google Shape;108;p2"/>
          <p:cNvSpPr txBox="1"/>
          <p:nvPr/>
        </p:nvSpPr>
        <p:spPr>
          <a:xfrm>
            <a:off x="1761010" y="3390900"/>
            <a:ext cx="15125700" cy="35394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CO" sz="3200" u="none" cap="none" strike="noStrike">
                <a:solidFill>
                  <a:schemeClr val="dk1"/>
                </a:solidFill>
                <a:latin typeface="Calibri"/>
                <a:ea typeface="Calibri"/>
                <a:cs typeface="Calibri"/>
                <a:sym typeface="Calibri"/>
              </a:rPr>
              <a:t>Socializar a nivel institucional las generalidades del Programa de Reactivovigilancia de la ESE Hospital Marco Felipe Afanador,  con el objeto de mejorar la calidad y adecuado manejo de reactivos de diagnóstico In Vitro utilizados en  el  laboratorio  clínico  y  demás  servicios  de  apoyo  diagnóstico,  así  como  la protección de la salud y la seguridad de los usuarios, mediante la reducción y control </a:t>
            </a:r>
            <a:endParaRPr/>
          </a:p>
          <a:p>
            <a:pPr indent="0" lvl="0" marL="0" marR="0" rtl="0" algn="ctr">
              <a:spcBef>
                <a:spcPts val="0"/>
              </a:spcBef>
              <a:spcAft>
                <a:spcPts val="0"/>
              </a:spcAft>
              <a:buNone/>
            </a:pPr>
            <a:r>
              <a:rPr b="0" i="0" lang="es-CO" sz="3200" u="none" cap="none" strike="noStrike">
                <a:solidFill>
                  <a:schemeClr val="dk1"/>
                </a:solidFill>
                <a:latin typeface="Calibri"/>
                <a:ea typeface="Calibri"/>
                <a:cs typeface="Calibri"/>
                <a:sym typeface="Calibri"/>
              </a:rPr>
              <a:t>de los riesgos derivados de su uso.</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grpSp>
        <p:nvGrpSpPr>
          <p:cNvPr id="109" name="Google Shape;109;p2"/>
          <p:cNvGrpSpPr/>
          <p:nvPr/>
        </p:nvGrpSpPr>
        <p:grpSpPr>
          <a:xfrm>
            <a:off x="-75150" y="-38252"/>
            <a:ext cx="18475486" cy="10287152"/>
            <a:chOff x="-104998" y="33354"/>
            <a:chExt cx="18475486" cy="10287152"/>
          </a:xfrm>
        </p:grpSpPr>
        <p:grpSp>
          <p:nvGrpSpPr>
            <p:cNvPr id="110" name="Google Shape;110;p2"/>
            <p:cNvGrpSpPr/>
            <p:nvPr/>
          </p:nvGrpSpPr>
          <p:grpSpPr>
            <a:xfrm>
              <a:off x="-104998" y="9685406"/>
              <a:ext cx="18475486" cy="635100"/>
              <a:chOff x="0" y="-192882"/>
              <a:chExt cx="24633982" cy="846801"/>
            </a:xfrm>
          </p:grpSpPr>
          <p:grpSp>
            <p:nvGrpSpPr>
              <p:cNvPr id="111" name="Google Shape;111;p2"/>
              <p:cNvGrpSpPr/>
              <p:nvPr/>
            </p:nvGrpSpPr>
            <p:grpSpPr>
              <a:xfrm>
                <a:off x="0" y="-192882"/>
                <a:ext cx="9202044" cy="846801"/>
                <a:chOff x="0" y="-38100"/>
                <a:chExt cx="1817688" cy="167269"/>
              </a:xfrm>
            </p:grpSpPr>
            <p:sp>
              <p:nvSpPr>
                <p:cNvPr id="112" name="Google Shape;112;p2"/>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113" name="Google Shape;113;p2"/>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4" name="Google Shape;114;p2"/>
              <p:cNvGrpSpPr/>
              <p:nvPr/>
            </p:nvGrpSpPr>
            <p:grpSpPr>
              <a:xfrm>
                <a:off x="9202044" y="-192882"/>
                <a:ext cx="9202044" cy="846801"/>
                <a:chOff x="0" y="-38100"/>
                <a:chExt cx="1817688" cy="167269"/>
              </a:xfrm>
            </p:grpSpPr>
            <p:sp>
              <p:nvSpPr>
                <p:cNvPr id="115" name="Google Shape;115;p2"/>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116" name="Google Shape;116;p2"/>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7" name="Google Shape;117;p2"/>
              <p:cNvGrpSpPr/>
              <p:nvPr/>
            </p:nvGrpSpPr>
            <p:grpSpPr>
              <a:xfrm>
                <a:off x="18404089" y="-192882"/>
                <a:ext cx="6229893" cy="846801"/>
                <a:chOff x="0" y="-38100"/>
                <a:chExt cx="1230596" cy="167269"/>
              </a:xfrm>
            </p:grpSpPr>
            <p:sp>
              <p:nvSpPr>
                <p:cNvPr id="118" name="Google Shape;118;p2"/>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119" name="Google Shape;119;p2"/>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20" name="Google Shape;120;p2"/>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121" name="Google Shape;121;p2"/>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122" name="Google Shape;122;p2"/>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123" name="Google Shape;123;p2"/>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124" name="Google Shape;124;p2"/>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nvSpPr>
        <p:spPr>
          <a:xfrm>
            <a:off x="5082273" y="1875781"/>
            <a:ext cx="812345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CO" sz="6000">
                <a:solidFill>
                  <a:srgbClr val="366092"/>
                </a:solidFill>
                <a:latin typeface="Arial"/>
                <a:ea typeface="Arial"/>
                <a:cs typeface="Arial"/>
                <a:sym typeface="Arial"/>
              </a:rPr>
              <a:t>ALCANCE</a:t>
            </a:r>
            <a:endParaRPr b="1" sz="6000">
              <a:solidFill>
                <a:srgbClr val="366092"/>
              </a:solidFill>
              <a:latin typeface="Arial"/>
              <a:ea typeface="Arial"/>
              <a:cs typeface="Arial"/>
              <a:sym typeface="Arial"/>
            </a:endParaRPr>
          </a:p>
        </p:txBody>
      </p:sp>
      <p:sp>
        <p:nvSpPr>
          <p:cNvPr id="130" name="Google Shape;130;p3"/>
          <p:cNvSpPr txBox="1"/>
          <p:nvPr/>
        </p:nvSpPr>
        <p:spPr>
          <a:xfrm>
            <a:off x="1672268" y="3546533"/>
            <a:ext cx="1512570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La presente capacitación aplica a la E.S.E. Hospital Marco Felipe Afanador y sus tres unidades funcionales periféricas de salud, centro de salud Rafael Reyes Apulo, centro de salud Johan  y  puesto de salud Jerusalén. </a:t>
            </a:r>
            <a:endParaRPr b="1" i="1" sz="3200">
              <a:solidFill>
                <a:srgbClr val="215485"/>
              </a:solidFill>
              <a:latin typeface="Oswald SemiBold"/>
              <a:ea typeface="Oswald SemiBold"/>
              <a:cs typeface="Oswald SemiBold"/>
              <a:sym typeface="Oswald SemiBold"/>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grpSp>
        <p:nvGrpSpPr>
          <p:cNvPr id="131" name="Google Shape;131;p3"/>
          <p:cNvGrpSpPr/>
          <p:nvPr/>
        </p:nvGrpSpPr>
        <p:grpSpPr>
          <a:xfrm>
            <a:off x="-104998" y="33354"/>
            <a:ext cx="18475486" cy="10287152"/>
            <a:chOff x="-104998" y="33354"/>
            <a:chExt cx="18475486" cy="10287152"/>
          </a:xfrm>
        </p:grpSpPr>
        <p:grpSp>
          <p:nvGrpSpPr>
            <p:cNvPr id="132" name="Google Shape;132;p3"/>
            <p:cNvGrpSpPr/>
            <p:nvPr/>
          </p:nvGrpSpPr>
          <p:grpSpPr>
            <a:xfrm>
              <a:off x="-104998" y="9685406"/>
              <a:ext cx="18475486" cy="635100"/>
              <a:chOff x="0" y="-192882"/>
              <a:chExt cx="24633982" cy="846801"/>
            </a:xfrm>
          </p:grpSpPr>
          <p:grpSp>
            <p:nvGrpSpPr>
              <p:cNvPr id="133" name="Google Shape;133;p3"/>
              <p:cNvGrpSpPr/>
              <p:nvPr/>
            </p:nvGrpSpPr>
            <p:grpSpPr>
              <a:xfrm>
                <a:off x="0" y="-192882"/>
                <a:ext cx="9202044" cy="846801"/>
                <a:chOff x="0" y="-38100"/>
                <a:chExt cx="1817688" cy="167269"/>
              </a:xfrm>
            </p:grpSpPr>
            <p:sp>
              <p:nvSpPr>
                <p:cNvPr id="134" name="Google Shape;134;p3"/>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135" name="Google Shape;135;p3"/>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 name="Google Shape;136;p3"/>
              <p:cNvGrpSpPr/>
              <p:nvPr/>
            </p:nvGrpSpPr>
            <p:grpSpPr>
              <a:xfrm>
                <a:off x="9202044" y="-192882"/>
                <a:ext cx="9202044" cy="846801"/>
                <a:chOff x="0" y="-38100"/>
                <a:chExt cx="1817688" cy="167269"/>
              </a:xfrm>
            </p:grpSpPr>
            <p:sp>
              <p:nvSpPr>
                <p:cNvPr id="137" name="Google Shape;137;p3"/>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138" name="Google Shape;138;p3"/>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 name="Google Shape;139;p3"/>
              <p:cNvGrpSpPr/>
              <p:nvPr/>
            </p:nvGrpSpPr>
            <p:grpSpPr>
              <a:xfrm>
                <a:off x="18404089" y="-192882"/>
                <a:ext cx="6229893" cy="846801"/>
                <a:chOff x="0" y="-38100"/>
                <a:chExt cx="1230596" cy="167269"/>
              </a:xfrm>
            </p:grpSpPr>
            <p:sp>
              <p:nvSpPr>
                <p:cNvPr id="140" name="Google Shape;140;p3"/>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141" name="Google Shape;141;p3"/>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42" name="Google Shape;142;p3"/>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143" name="Google Shape;143;p3"/>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144" name="Google Shape;144;p3"/>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145" name="Google Shape;145;p3"/>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146" name="Google Shape;146;p3"/>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nvSpPr>
        <p:spPr>
          <a:xfrm>
            <a:off x="4714315" y="1858001"/>
            <a:ext cx="8123453"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244061"/>
                </a:solidFill>
                <a:latin typeface="Trebuchet MS"/>
                <a:ea typeface="Trebuchet MS"/>
                <a:cs typeface="Trebuchet MS"/>
                <a:sym typeface="Trebuchet MS"/>
              </a:rPr>
              <a:t>PROPOSITO</a:t>
            </a:r>
            <a:endParaRPr/>
          </a:p>
          <a:p>
            <a:pPr indent="0" lvl="0" marL="0" marR="0" rtl="0" algn="ctr">
              <a:spcBef>
                <a:spcPts val="0"/>
              </a:spcBef>
              <a:spcAft>
                <a:spcPts val="0"/>
              </a:spcAft>
              <a:buNone/>
            </a:pPr>
            <a:r>
              <a:t/>
            </a:r>
            <a:endParaRPr b="1" sz="6000">
              <a:solidFill>
                <a:srgbClr val="366092"/>
              </a:solidFill>
              <a:latin typeface="Arial"/>
              <a:ea typeface="Arial"/>
              <a:cs typeface="Arial"/>
              <a:sym typeface="Arial"/>
            </a:endParaRPr>
          </a:p>
        </p:txBody>
      </p:sp>
      <p:sp>
        <p:nvSpPr>
          <p:cNvPr id="152" name="Google Shape;152;p4"/>
          <p:cNvSpPr txBox="1"/>
          <p:nvPr/>
        </p:nvSpPr>
        <p:spPr>
          <a:xfrm>
            <a:off x="2772238" y="3748356"/>
            <a:ext cx="1512570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O" sz="3200">
                <a:solidFill>
                  <a:schemeClr val="dk1"/>
                </a:solidFill>
                <a:latin typeface="Calibri"/>
                <a:ea typeface="Calibri"/>
                <a:cs typeface="Calibri"/>
                <a:sym typeface="Calibri"/>
              </a:rPr>
              <a:t>Socializar con todo el personal de la ESE HOSPITAL MARCO FELIPE AFANADOR los puntos críticos identificados durante el ciclo de vida de los reactivos de diagnóstico Invitro, teniendo en cuenta los Riesgos relacionados en cada una de las fases del Laboratorio Clínico.</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p:txBody>
      </p:sp>
      <p:grpSp>
        <p:nvGrpSpPr>
          <p:cNvPr id="153" name="Google Shape;153;p4"/>
          <p:cNvGrpSpPr/>
          <p:nvPr/>
        </p:nvGrpSpPr>
        <p:grpSpPr>
          <a:xfrm>
            <a:off x="-104998" y="33354"/>
            <a:ext cx="18475486" cy="10287152"/>
            <a:chOff x="-104998" y="33354"/>
            <a:chExt cx="18475486" cy="10287152"/>
          </a:xfrm>
        </p:grpSpPr>
        <p:grpSp>
          <p:nvGrpSpPr>
            <p:cNvPr id="154" name="Google Shape;154;p4"/>
            <p:cNvGrpSpPr/>
            <p:nvPr/>
          </p:nvGrpSpPr>
          <p:grpSpPr>
            <a:xfrm>
              <a:off x="-104998" y="9685406"/>
              <a:ext cx="18475486" cy="635100"/>
              <a:chOff x="0" y="-192882"/>
              <a:chExt cx="24633982" cy="846801"/>
            </a:xfrm>
          </p:grpSpPr>
          <p:grpSp>
            <p:nvGrpSpPr>
              <p:cNvPr id="155" name="Google Shape;155;p4"/>
              <p:cNvGrpSpPr/>
              <p:nvPr/>
            </p:nvGrpSpPr>
            <p:grpSpPr>
              <a:xfrm>
                <a:off x="0" y="-192882"/>
                <a:ext cx="9202044" cy="846801"/>
                <a:chOff x="0" y="-38100"/>
                <a:chExt cx="1817688" cy="167269"/>
              </a:xfrm>
            </p:grpSpPr>
            <p:sp>
              <p:nvSpPr>
                <p:cNvPr id="156" name="Google Shape;156;p4"/>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157" name="Google Shape;157;p4"/>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 name="Google Shape;158;p4"/>
              <p:cNvGrpSpPr/>
              <p:nvPr/>
            </p:nvGrpSpPr>
            <p:grpSpPr>
              <a:xfrm>
                <a:off x="9202044" y="-192882"/>
                <a:ext cx="9202044" cy="846801"/>
                <a:chOff x="0" y="-38100"/>
                <a:chExt cx="1817688" cy="167269"/>
              </a:xfrm>
            </p:grpSpPr>
            <p:sp>
              <p:nvSpPr>
                <p:cNvPr id="159" name="Google Shape;159;p4"/>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160" name="Google Shape;160;p4"/>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 name="Google Shape;161;p4"/>
              <p:cNvGrpSpPr/>
              <p:nvPr/>
            </p:nvGrpSpPr>
            <p:grpSpPr>
              <a:xfrm>
                <a:off x="18404089" y="-192882"/>
                <a:ext cx="6229893" cy="846801"/>
                <a:chOff x="0" y="-38100"/>
                <a:chExt cx="1230596" cy="167269"/>
              </a:xfrm>
            </p:grpSpPr>
            <p:sp>
              <p:nvSpPr>
                <p:cNvPr id="162" name="Google Shape;162;p4"/>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163" name="Google Shape;163;p4"/>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64" name="Google Shape;164;p4"/>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165" name="Google Shape;165;p4"/>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166" name="Google Shape;166;p4"/>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167" name="Google Shape;167;p4"/>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168" name="Google Shape;168;p4"/>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nvSpPr>
        <p:spPr>
          <a:xfrm>
            <a:off x="5082273" y="1875781"/>
            <a:ext cx="8123453"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6000">
                <a:solidFill>
                  <a:srgbClr val="244061"/>
                </a:solidFill>
                <a:latin typeface="Trebuchet MS"/>
                <a:ea typeface="Trebuchet MS"/>
                <a:cs typeface="Trebuchet MS"/>
                <a:sym typeface="Trebuchet MS"/>
              </a:rPr>
              <a:t>NORMATIVIDAD</a:t>
            </a:r>
            <a:endParaRPr b="1" sz="6000">
              <a:solidFill>
                <a:srgbClr val="366092"/>
              </a:solidFill>
              <a:latin typeface="Arial"/>
              <a:ea typeface="Arial"/>
              <a:cs typeface="Arial"/>
              <a:sym typeface="Arial"/>
            </a:endParaRPr>
          </a:p>
        </p:txBody>
      </p:sp>
      <p:grpSp>
        <p:nvGrpSpPr>
          <p:cNvPr id="174" name="Google Shape;174;p5"/>
          <p:cNvGrpSpPr/>
          <p:nvPr/>
        </p:nvGrpSpPr>
        <p:grpSpPr>
          <a:xfrm>
            <a:off x="-104998" y="33354"/>
            <a:ext cx="18475486" cy="10287152"/>
            <a:chOff x="-104998" y="33354"/>
            <a:chExt cx="18475486" cy="10287152"/>
          </a:xfrm>
        </p:grpSpPr>
        <p:grpSp>
          <p:nvGrpSpPr>
            <p:cNvPr id="175" name="Google Shape;175;p5"/>
            <p:cNvGrpSpPr/>
            <p:nvPr/>
          </p:nvGrpSpPr>
          <p:grpSpPr>
            <a:xfrm>
              <a:off x="-104998" y="9685406"/>
              <a:ext cx="18475486" cy="635100"/>
              <a:chOff x="0" y="-192882"/>
              <a:chExt cx="24633982" cy="846801"/>
            </a:xfrm>
          </p:grpSpPr>
          <p:grpSp>
            <p:nvGrpSpPr>
              <p:cNvPr id="176" name="Google Shape;176;p5"/>
              <p:cNvGrpSpPr/>
              <p:nvPr/>
            </p:nvGrpSpPr>
            <p:grpSpPr>
              <a:xfrm>
                <a:off x="0" y="-192882"/>
                <a:ext cx="9202044" cy="846801"/>
                <a:chOff x="0" y="-38100"/>
                <a:chExt cx="1817688" cy="167269"/>
              </a:xfrm>
            </p:grpSpPr>
            <p:sp>
              <p:nvSpPr>
                <p:cNvPr id="177" name="Google Shape;177;p5"/>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178" name="Google Shape;178;p5"/>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9" name="Google Shape;179;p5"/>
              <p:cNvGrpSpPr/>
              <p:nvPr/>
            </p:nvGrpSpPr>
            <p:grpSpPr>
              <a:xfrm>
                <a:off x="9202044" y="-192882"/>
                <a:ext cx="9202044" cy="846801"/>
                <a:chOff x="0" y="-38100"/>
                <a:chExt cx="1817688" cy="167269"/>
              </a:xfrm>
            </p:grpSpPr>
            <p:sp>
              <p:nvSpPr>
                <p:cNvPr id="180" name="Google Shape;180;p5"/>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181" name="Google Shape;181;p5"/>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2" name="Google Shape;182;p5"/>
              <p:cNvGrpSpPr/>
              <p:nvPr/>
            </p:nvGrpSpPr>
            <p:grpSpPr>
              <a:xfrm>
                <a:off x="18404089" y="-192882"/>
                <a:ext cx="6229893" cy="846801"/>
                <a:chOff x="0" y="-38100"/>
                <a:chExt cx="1230596" cy="167269"/>
              </a:xfrm>
            </p:grpSpPr>
            <p:sp>
              <p:nvSpPr>
                <p:cNvPr id="183" name="Google Shape;183;p5"/>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184" name="Google Shape;184;p5"/>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5" name="Google Shape;185;p5"/>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186" name="Google Shape;186;p5"/>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187" name="Google Shape;187;p5"/>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188" name="Google Shape;188;p5"/>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189" name="Google Shape;189;p5"/>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pic>
        <p:nvPicPr>
          <p:cNvPr id="190" name="Google Shape;190;p5"/>
          <p:cNvPicPr preferRelativeResize="0"/>
          <p:nvPr/>
        </p:nvPicPr>
        <p:blipFill rotWithShape="1">
          <a:blip r:embed="rId8">
            <a:alphaModFix/>
          </a:blip>
          <a:srcRect b="0" l="0" r="0" t="25967"/>
          <a:stretch/>
        </p:blipFill>
        <p:spPr>
          <a:xfrm>
            <a:off x="4343400" y="3043725"/>
            <a:ext cx="10632214" cy="59167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6"/>
          <p:cNvGrpSpPr/>
          <p:nvPr/>
        </p:nvGrpSpPr>
        <p:grpSpPr>
          <a:xfrm>
            <a:off x="-104998" y="33354"/>
            <a:ext cx="18475486" cy="10287152"/>
            <a:chOff x="-104998" y="33354"/>
            <a:chExt cx="18475486" cy="10287152"/>
          </a:xfrm>
        </p:grpSpPr>
        <p:grpSp>
          <p:nvGrpSpPr>
            <p:cNvPr id="196" name="Google Shape;196;p6"/>
            <p:cNvGrpSpPr/>
            <p:nvPr/>
          </p:nvGrpSpPr>
          <p:grpSpPr>
            <a:xfrm>
              <a:off x="-104998" y="9685406"/>
              <a:ext cx="18475486" cy="635100"/>
              <a:chOff x="0" y="-192882"/>
              <a:chExt cx="24633982" cy="846801"/>
            </a:xfrm>
          </p:grpSpPr>
          <p:grpSp>
            <p:nvGrpSpPr>
              <p:cNvPr id="197" name="Google Shape;197;p6"/>
              <p:cNvGrpSpPr/>
              <p:nvPr/>
            </p:nvGrpSpPr>
            <p:grpSpPr>
              <a:xfrm>
                <a:off x="0" y="-192882"/>
                <a:ext cx="9202044" cy="846801"/>
                <a:chOff x="0" y="-38100"/>
                <a:chExt cx="1817688" cy="167269"/>
              </a:xfrm>
            </p:grpSpPr>
            <p:sp>
              <p:nvSpPr>
                <p:cNvPr id="198" name="Google Shape;198;p6"/>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199" name="Google Shape;199;p6"/>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 name="Google Shape;200;p6"/>
              <p:cNvGrpSpPr/>
              <p:nvPr/>
            </p:nvGrpSpPr>
            <p:grpSpPr>
              <a:xfrm>
                <a:off x="9202044" y="-192882"/>
                <a:ext cx="9202044" cy="846801"/>
                <a:chOff x="0" y="-38100"/>
                <a:chExt cx="1817688" cy="167269"/>
              </a:xfrm>
            </p:grpSpPr>
            <p:sp>
              <p:nvSpPr>
                <p:cNvPr id="201" name="Google Shape;201;p6"/>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202" name="Google Shape;202;p6"/>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3" name="Google Shape;203;p6"/>
              <p:cNvGrpSpPr/>
              <p:nvPr/>
            </p:nvGrpSpPr>
            <p:grpSpPr>
              <a:xfrm>
                <a:off x="18404089" y="-192882"/>
                <a:ext cx="6229893" cy="846801"/>
                <a:chOff x="0" y="-38100"/>
                <a:chExt cx="1230596" cy="167269"/>
              </a:xfrm>
            </p:grpSpPr>
            <p:sp>
              <p:nvSpPr>
                <p:cNvPr id="204" name="Google Shape;204;p6"/>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205" name="Google Shape;205;p6"/>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06" name="Google Shape;206;p6"/>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207" name="Google Shape;207;p6"/>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208" name="Google Shape;208;p6"/>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209" name="Google Shape;209;p6"/>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210" name="Google Shape;210;p6"/>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211" name="Google Shape;211;p6"/>
          <p:cNvSpPr txBox="1"/>
          <p:nvPr/>
        </p:nvSpPr>
        <p:spPr>
          <a:xfrm>
            <a:off x="3683467" y="1642805"/>
            <a:ext cx="10014601" cy="1243930"/>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4000"/>
              <a:buFont typeface="Trebuchet MS"/>
              <a:buNone/>
            </a:pPr>
            <a:r>
              <a:rPr b="1" lang="es-CO" sz="4000">
                <a:solidFill>
                  <a:srgbClr val="244061"/>
                </a:solidFill>
                <a:latin typeface="Trebuchet MS"/>
                <a:ea typeface="Trebuchet MS"/>
                <a:cs typeface="Trebuchet MS"/>
                <a:sym typeface="Trebuchet MS"/>
              </a:rPr>
              <a:t>¿QUE ES UN REACTIVO DE DIAGNOSTICO INVITRO?</a:t>
            </a:r>
            <a:endParaRPr b="1" sz="4000">
              <a:solidFill>
                <a:srgbClr val="244061"/>
              </a:solidFill>
              <a:latin typeface="Trebuchet MS"/>
              <a:ea typeface="Trebuchet MS"/>
              <a:cs typeface="Trebuchet MS"/>
              <a:sym typeface="Trebuchet MS"/>
            </a:endParaRPr>
          </a:p>
        </p:txBody>
      </p:sp>
      <p:sp>
        <p:nvSpPr>
          <p:cNvPr id="212" name="Google Shape;212;p6"/>
          <p:cNvSpPr/>
          <p:nvPr/>
        </p:nvSpPr>
        <p:spPr>
          <a:xfrm>
            <a:off x="2590800" y="3413512"/>
            <a:ext cx="13030200"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chemeClr val="dk1"/>
                </a:solidFill>
                <a:latin typeface="Calibri"/>
                <a:ea typeface="Calibri"/>
                <a:cs typeface="Calibri"/>
                <a:sym typeface="Calibri"/>
              </a:rPr>
              <a:t>Es un producto reactivo, calibrador, elaborado en material de control, utilizado sólo o en asociación con otros, destinado por el fabricante a ser utilizado in vitro para el estudio de muestras procedentes del cuerpo humano, incluidas las donaciones de sangre, órganos y tejidos.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grpSp>
        <p:nvGrpSpPr>
          <p:cNvPr id="217" name="Google Shape;217;p7"/>
          <p:cNvGrpSpPr/>
          <p:nvPr/>
        </p:nvGrpSpPr>
        <p:grpSpPr>
          <a:xfrm>
            <a:off x="-104998" y="33354"/>
            <a:ext cx="18475486" cy="10287152"/>
            <a:chOff x="-104998" y="33354"/>
            <a:chExt cx="18475486" cy="10287152"/>
          </a:xfrm>
        </p:grpSpPr>
        <p:grpSp>
          <p:nvGrpSpPr>
            <p:cNvPr id="218" name="Google Shape;218;p7"/>
            <p:cNvGrpSpPr/>
            <p:nvPr/>
          </p:nvGrpSpPr>
          <p:grpSpPr>
            <a:xfrm>
              <a:off x="-104998" y="9685406"/>
              <a:ext cx="18475486" cy="635100"/>
              <a:chOff x="0" y="-192882"/>
              <a:chExt cx="24633982" cy="846801"/>
            </a:xfrm>
          </p:grpSpPr>
          <p:grpSp>
            <p:nvGrpSpPr>
              <p:cNvPr id="219" name="Google Shape;219;p7"/>
              <p:cNvGrpSpPr/>
              <p:nvPr/>
            </p:nvGrpSpPr>
            <p:grpSpPr>
              <a:xfrm>
                <a:off x="0" y="-192882"/>
                <a:ext cx="9202044" cy="846801"/>
                <a:chOff x="0" y="-38100"/>
                <a:chExt cx="1817688" cy="167269"/>
              </a:xfrm>
            </p:grpSpPr>
            <p:sp>
              <p:nvSpPr>
                <p:cNvPr id="220" name="Google Shape;220;p7"/>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221" name="Google Shape;221;p7"/>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2" name="Google Shape;222;p7"/>
              <p:cNvGrpSpPr/>
              <p:nvPr/>
            </p:nvGrpSpPr>
            <p:grpSpPr>
              <a:xfrm>
                <a:off x="9202044" y="-192882"/>
                <a:ext cx="9202044" cy="846801"/>
                <a:chOff x="0" y="-38100"/>
                <a:chExt cx="1817688" cy="167269"/>
              </a:xfrm>
            </p:grpSpPr>
            <p:sp>
              <p:nvSpPr>
                <p:cNvPr id="223" name="Google Shape;223;p7"/>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224" name="Google Shape;224;p7"/>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5" name="Google Shape;225;p7"/>
              <p:cNvGrpSpPr/>
              <p:nvPr/>
            </p:nvGrpSpPr>
            <p:grpSpPr>
              <a:xfrm>
                <a:off x="18404089" y="-192882"/>
                <a:ext cx="6229893" cy="846801"/>
                <a:chOff x="0" y="-38100"/>
                <a:chExt cx="1230596" cy="167269"/>
              </a:xfrm>
            </p:grpSpPr>
            <p:sp>
              <p:nvSpPr>
                <p:cNvPr id="226" name="Google Shape;226;p7"/>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227" name="Google Shape;227;p7"/>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28" name="Google Shape;228;p7"/>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229" name="Google Shape;229;p7"/>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230" name="Google Shape;230;p7"/>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231" name="Google Shape;231;p7"/>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232" name="Google Shape;232;p7"/>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233" name="Google Shape;233;p7"/>
          <p:cNvSpPr txBox="1"/>
          <p:nvPr/>
        </p:nvSpPr>
        <p:spPr>
          <a:xfrm>
            <a:off x="3325448" y="1790569"/>
            <a:ext cx="10014601" cy="689932"/>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4400"/>
              <a:buFont typeface="Trebuchet MS"/>
              <a:buNone/>
            </a:pPr>
            <a:r>
              <a:rPr b="1" lang="es-CO" sz="4400">
                <a:solidFill>
                  <a:srgbClr val="244061"/>
                </a:solidFill>
                <a:latin typeface="Trebuchet MS"/>
                <a:ea typeface="Trebuchet MS"/>
                <a:cs typeface="Trebuchet MS"/>
                <a:sym typeface="Trebuchet MS"/>
              </a:rPr>
              <a:t>MANUAL REACTIVOVIGILANCIA</a:t>
            </a:r>
            <a:endParaRPr b="1" sz="4400">
              <a:solidFill>
                <a:srgbClr val="244061"/>
              </a:solidFill>
              <a:latin typeface="Trebuchet MS"/>
              <a:ea typeface="Trebuchet MS"/>
              <a:cs typeface="Trebuchet MS"/>
              <a:sym typeface="Trebuchet MS"/>
            </a:endParaRPr>
          </a:p>
        </p:txBody>
      </p:sp>
      <p:sp>
        <p:nvSpPr>
          <p:cNvPr id="234" name="Google Shape;234;p7"/>
          <p:cNvSpPr/>
          <p:nvPr/>
        </p:nvSpPr>
        <p:spPr>
          <a:xfrm>
            <a:off x="2871913" y="2715840"/>
            <a:ext cx="11172574" cy="50783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3600">
                <a:solidFill>
                  <a:schemeClr val="dk1"/>
                </a:solidFill>
                <a:latin typeface="Calibri"/>
                <a:ea typeface="Calibri"/>
                <a:cs typeface="Calibri"/>
                <a:sym typeface="Calibri"/>
              </a:rPr>
              <a:t>La ESE Hospital Marco Felipe Afanador, cuenta con un manual de Reactivovigilancia con e objetivo de contribuir a la protección de la salud y la seguridad de pacientes, operarios y todo aquel que se vea implicado directa o indirectamente con la utilización de reactivos de diagnóstico in vitro; mediante la identificación, recolección, evaluación, la gestión del riesgo y divulgación de los efectos indeseados asociados al uso de los reactivos de diagnóstico in vitro.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grpSp>
        <p:nvGrpSpPr>
          <p:cNvPr id="239" name="Google Shape;239;p8"/>
          <p:cNvGrpSpPr/>
          <p:nvPr/>
        </p:nvGrpSpPr>
        <p:grpSpPr>
          <a:xfrm>
            <a:off x="-104998" y="33354"/>
            <a:ext cx="18475486" cy="10287152"/>
            <a:chOff x="-104998" y="33354"/>
            <a:chExt cx="18475486" cy="10287152"/>
          </a:xfrm>
        </p:grpSpPr>
        <p:grpSp>
          <p:nvGrpSpPr>
            <p:cNvPr id="240" name="Google Shape;240;p8"/>
            <p:cNvGrpSpPr/>
            <p:nvPr/>
          </p:nvGrpSpPr>
          <p:grpSpPr>
            <a:xfrm>
              <a:off x="-104998" y="9685406"/>
              <a:ext cx="18475486" cy="635100"/>
              <a:chOff x="0" y="-192882"/>
              <a:chExt cx="24633982" cy="846801"/>
            </a:xfrm>
          </p:grpSpPr>
          <p:grpSp>
            <p:nvGrpSpPr>
              <p:cNvPr id="241" name="Google Shape;241;p8"/>
              <p:cNvGrpSpPr/>
              <p:nvPr/>
            </p:nvGrpSpPr>
            <p:grpSpPr>
              <a:xfrm>
                <a:off x="0" y="-192882"/>
                <a:ext cx="9202044" cy="846801"/>
                <a:chOff x="0" y="-38100"/>
                <a:chExt cx="1817688" cy="167269"/>
              </a:xfrm>
            </p:grpSpPr>
            <p:sp>
              <p:nvSpPr>
                <p:cNvPr id="242" name="Google Shape;242;p8"/>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243" name="Google Shape;243;p8"/>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4" name="Google Shape;244;p8"/>
              <p:cNvGrpSpPr/>
              <p:nvPr/>
            </p:nvGrpSpPr>
            <p:grpSpPr>
              <a:xfrm>
                <a:off x="9202044" y="-192882"/>
                <a:ext cx="9202044" cy="846801"/>
                <a:chOff x="0" y="-38100"/>
                <a:chExt cx="1817688" cy="167269"/>
              </a:xfrm>
            </p:grpSpPr>
            <p:sp>
              <p:nvSpPr>
                <p:cNvPr id="245" name="Google Shape;245;p8"/>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246" name="Google Shape;246;p8"/>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7" name="Google Shape;247;p8"/>
              <p:cNvGrpSpPr/>
              <p:nvPr/>
            </p:nvGrpSpPr>
            <p:grpSpPr>
              <a:xfrm>
                <a:off x="18404089" y="-192882"/>
                <a:ext cx="6229893" cy="846801"/>
                <a:chOff x="0" y="-38100"/>
                <a:chExt cx="1230596" cy="167269"/>
              </a:xfrm>
            </p:grpSpPr>
            <p:sp>
              <p:nvSpPr>
                <p:cNvPr id="248" name="Google Shape;248;p8"/>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249" name="Google Shape;249;p8"/>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50" name="Google Shape;250;p8"/>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251" name="Google Shape;251;p8"/>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252" name="Google Shape;252;p8"/>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253" name="Google Shape;253;p8"/>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254" name="Google Shape;254;p8"/>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255" name="Google Shape;255;p8"/>
          <p:cNvSpPr txBox="1"/>
          <p:nvPr/>
        </p:nvSpPr>
        <p:spPr>
          <a:xfrm>
            <a:off x="4714315" y="1409438"/>
            <a:ext cx="8714164" cy="1367041"/>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4400"/>
              <a:buFont typeface="Trebuchet MS"/>
              <a:buNone/>
            </a:pPr>
            <a:r>
              <a:rPr b="1" lang="es-CO" sz="4400">
                <a:solidFill>
                  <a:srgbClr val="244061"/>
                </a:solidFill>
                <a:latin typeface="Trebuchet MS"/>
                <a:ea typeface="Trebuchet MS"/>
                <a:cs typeface="Trebuchet MS"/>
                <a:sym typeface="Trebuchet MS"/>
              </a:rPr>
              <a:t>PROGRAMA NACIONAL DE REACTIVOVIGILANCIA </a:t>
            </a:r>
            <a:endParaRPr b="1" sz="4400">
              <a:solidFill>
                <a:srgbClr val="244061"/>
              </a:solidFill>
              <a:latin typeface="Trebuchet MS"/>
              <a:ea typeface="Trebuchet MS"/>
              <a:cs typeface="Trebuchet MS"/>
              <a:sym typeface="Trebuchet MS"/>
            </a:endParaRPr>
          </a:p>
        </p:txBody>
      </p:sp>
      <p:sp>
        <p:nvSpPr>
          <p:cNvPr id="256" name="Google Shape;256;p8"/>
          <p:cNvSpPr/>
          <p:nvPr/>
        </p:nvSpPr>
        <p:spPr>
          <a:xfrm>
            <a:off x="4096502" y="3191415"/>
            <a:ext cx="10476412" cy="563231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O" sz="4000">
                <a:solidFill>
                  <a:schemeClr val="dk1"/>
                </a:solidFill>
                <a:latin typeface="Calibri"/>
                <a:ea typeface="Calibri"/>
                <a:cs typeface="Calibri"/>
                <a:sym typeface="Calibri"/>
              </a:rPr>
              <a:t>Tiene como objetivo realizar actividades encaminadas a vigilar y controlar los reactivos de diagnóstico in vitro de acuerdo con el riesgo sanitario que se presente por defectos en la calidad o por el inadecuado manejo de éstos, lo que incide de modo directo en la seguridad del paciente.</a:t>
            </a:r>
            <a:endParaRPr/>
          </a:p>
          <a:p>
            <a:pPr indent="0" lvl="0" marL="0" marR="0" rtl="0" algn="ctr">
              <a:spcBef>
                <a:spcPts val="0"/>
              </a:spcBef>
              <a:spcAft>
                <a:spcPts val="0"/>
              </a:spcAft>
              <a:buNone/>
            </a:pPr>
            <a:r>
              <a:rPr lang="es-CO" sz="4000">
                <a:solidFill>
                  <a:schemeClr val="dk1"/>
                </a:solidFill>
                <a:latin typeface="Calibri"/>
                <a:ea typeface="Calibri"/>
                <a:cs typeface="Calibri"/>
                <a:sym typeface="Calibri"/>
              </a:rPr>
              <a:t>ACTIVIDADES PROGRAMA DE REACTIVO VIGILANCIA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grpSp>
        <p:nvGrpSpPr>
          <p:cNvPr id="261" name="Google Shape;261;p9"/>
          <p:cNvGrpSpPr/>
          <p:nvPr/>
        </p:nvGrpSpPr>
        <p:grpSpPr>
          <a:xfrm>
            <a:off x="-104998" y="33354"/>
            <a:ext cx="18475486" cy="10287152"/>
            <a:chOff x="-104998" y="33354"/>
            <a:chExt cx="18475486" cy="10287152"/>
          </a:xfrm>
        </p:grpSpPr>
        <p:grpSp>
          <p:nvGrpSpPr>
            <p:cNvPr id="262" name="Google Shape;262;p9"/>
            <p:cNvGrpSpPr/>
            <p:nvPr/>
          </p:nvGrpSpPr>
          <p:grpSpPr>
            <a:xfrm>
              <a:off x="-104998" y="9685406"/>
              <a:ext cx="18475486" cy="635100"/>
              <a:chOff x="0" y="-192882"/>
              <a:chExt cx="24633982" cy="846801"/>
            </a:xfrm>
          </p:grpSpPr>
          <p:grpSp>
            <p:nvGrpSpPr>
              <p:cNvPr id="263" name="Google Shape;263;p9"/>
              <p:cNvGrpSpPr/>
              <p:nvPr/>
            </p:nvGrpSpPr>
            <p:grpSpPr>
              <a:xfrm>
                <a:off x="0" y="-192882"/>
                <a:ext cx="9202044" cy="846801"/>
                <a:chOff x="0" y="-38100"/>
                <a:chExt cx="1817688" cy="167269"/>
              </a:xfrm>
            </p:grpSpPr>
            <p:sp>
              <p:nvSpPr>
                <p:cNvPr id="264" name="Google Shape;264;p9"/>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A4C9F1"/>
                </a:solidFill>
                <a:ln>
                  <a:noFill/>
                </a:ln>
              </p:spPr>
            </p:sp>
            <p:sp>
              <p:nvSpPr>
                <p:cNvPr id="265" name="Google Shape;265;p9"/>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6" name="Google Shape;266;p9"/>
              <p:cNvGrpSpPr/>
              <p:nvPr/>
            </p:nvGrpSpPr>
            <p:grpSpPr>
              <a:xfrm>
                <a:off x="9202044" y="-192882"/>
                <a:ext cx="9202044" cy="846801"/>
                <a:chOff x="0" y="-38100"/>
                <a:chExt cx="1817688" cy="167269"/>
              </a:xfrm>
            </p:grpSpPr>
            <p:sp>
              <p:nvSpPr>
                <p:cNvPr id="267" name="Google Shape;267;p9"/>
                <p:cNvSpPr/>
                <p:nvPr/>
              </p:nvSpPr>
              <p:spPr>
                <a:xfrm>
                  <a:off x="0" y="0"/>
                  <a:ext cx="1817688" cy="129169"/>
                </a:xfrm>
                <a:custGeom>
                  <a:rect b="b" l="l" r="r" t="t"/>
                  <a:pathLst>
                    <a:path extrusionOk="0" h="129169" w="1817688">
                      <a:moveTo>
                        <a:pt x="0" y="0"/>
                      </a:moveTo>
                      <a:lnTo>
                        <a:pt x="1817688" y="0"/>
                      </a:lnTo>
                      <a:lnTo>
                        <a:pt x="1817688" y="129169"/>
                      </a:lnTo>
                      <a:lnTo>
                        <a:pt x="0" y="129169"/>
                      </a:lnTo>
                      <a:close/>
                    </a:path>
                  </a:pathLst>
                </a:custGeom>
                <a:solidFill>
                  <a:srgbClr val="FFE500"/>
                </a:solidFill>
                <a:ln>
                  <a:noFill/>
                </a:ln>
              </p:spPr>
            </p:sp>
            <p:sp>
              <p:nvSpPr>
                <p:cNvPr id="268" name="Google Shape;268;p9"/>
                <p:cNvSpPr txBox="1"/>
                <p:nvPr/>
              </p:nvSpPr>
              <p:spPr>
                <a:xfrm>
                  <a:off x="0" y="-38100"/>
                  <a:ext cx="1817688"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9" name="Google Shape;269;p9"/>
              <p:cNvGrpSpPr/>
              <p:nvPr/>
            </p:nvGrpSpPr>
            <p:grpSpPr>
              <a:xfrm>
                <a:off x="18404089" y="-192882"/>
                <a:ext cx="6229893" cy="846801"/>
                <a:chOff x="0" y="-38100"/>
                <a:chExt cx="1230596" cy="167269"/>
              </a:xfrm>
            </p:grpSpPr>
            <p:sp>
              <p:nvSpPr>
                <p:cNvPr id="270" name="Google Shape;270;p9"/>
                <p:cNvSpPr/>
                <p:nvPr/>
              </p:nvSpPr>
              <p:spPr>
                <a:xfrm>
                  <a:off x="0" y="0"/>
                  <a:ext cx="1230596" cy="129169"/>
                </a:xfrm>
                <a:custGeom>
                  <a:rect b="b" l="l" r="r" t="t"/>
                  <a:pathLst>
                    <a:path extrusionOk="0" h="129169" w="1230596">
                      <a:moveTo>
                        <a:pt x="0" y="0"/>
                      </a:moveTo>
                      <a:lnTo>
                        <a:pt x="1230596" y="0"/>
                      </a:lnTo>
                      <a:lnTo>
                        <a:pt x="1230596" y="129169"/>
                      </a:lnTo>
                      <a:lnTo>
                        <a:pt x="0" y="129169"/>
                      </a:lnTo>
                      <a:close/>
                    </a:path>
                  </a:pathLst>
                </a:custGeom>
                <a:solidFill>
                  <a:srgbClr val="FF3131"/>
                </a:solidFill>
                <a:ln>
                  <a:noFill/>
                </a:ln>
              </p:spPr>
            </p:sp>
            <p:sp>
              <p:nvSpPr>
                <p:cNvPr id="271" name="Google Shape;271;p9"/>
                <p:cNvSpPr txBox="1"/>
                <p:nvPr/>
              </p:nvSpPr>
              <p:spPr>
                <a:xfrm>
                  <a:off x="0" y="-38100"/>
                  <a:ext cx="1230596" cy="1672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72" name="Google Shape;272;p9"/>
            <p:cNvSpPr/>
            <p:nvPr/>
          </p:nvSpPr>
          <p:spPr>
            <a:xfrm flipH="1">
              <a:off x="-11255" y="6205706"/>
              <a:ext cx="4982603" cy="4114800"/>
            </a:xfrm>
            <a:custGeom>
              <a:rect b="b" l="l" r="r" t="t"/>
              <a:pathLst>
                <a:path extrusionOk="0" h="4114800" w="4982603">
                  <a:moveTo>
                    <a:pt x="4982603" y="0"/>
                  </a:moveTo>
                  <a:lnTo>
                    <a:pt x="0" y="0"/>
                  </a:lnTo>
                  <a:lnTo>
                    <a:pt x="0" y="4114800"/>
                  </a:lnTo>
                  <a:lnTo>
                    <a:pt x="4982603" y="4114800"/>
                  </a:lnTo>
                  <a:lnTo>
                    <a:pt x="4982603" y="0"/>
                  </a:lnTo>
                  <a:close/>
                </a:path>
              </a:pathLst>
            </a:custGeom>
            <a:blipFill rotWithShape="1">
              <a:blip r:embed="rId3">
                <a:alphaModFix/>
              </a:blip>
              <a:stretch>
                <a:fillRect b="0" l="0" r="0" t="0"/>
              </a:stretch>
            </a:blipFill>
            <a:ln>
              <a:noFill/>
            </a:ln>
          </p:spPr>
        </p:sp>
        <p:sp>
          <p:nvSpPr>
            <p:cNvPr id="273" name="Google Shape;273;p9"/>
            <p:cNvSpPr/>
            <p:nvPr/>
          </p:nvSpPr>
          <p:spPr>
            <a:xfrm>
              <a:off x="390212" y="8922898"/>
              <a:ext cx="1276976" cy="1276976"/>
            </a:xfrm>
            <a:custGeom>
              <a:rect b="b" l="l" r="r" t="t"/>
              <a:pathLst>
                <a:path extrusionOk="0" h="1276976" w="1276976">
                  <a:moveTo>
                    <a:pt x="0" y="0"/>
                  </a:moveTo>
                  <a:lnTo>
                    <a:pt x="1276976" y="0"/>
                  </a:lnTo>
                  <a:lnTo>
                    <a:pt x="1276976" y="1276975"/>
                  </a:lnTo>
                  <a:lnTo>
                    <a:pt x="0" y="1276975"/>
                  </a:lnTo>
                  <a:lnTo>
                    <a:pt x="0" y="0"/>
                  </a:lnTo>
                  <a:close/>
                </a:path>
              </a:pathLst>
            </a:custGeom>
            <a:blipFill rotWithShape="1">
              <a:blip r:embed="rId4">
                <a:alphaModFix/>
              </a:blip>
              <a:stretch>
                <a:fillRect b="0" l="0" r="0" t="0"/>
              </a:stretch>
            </a:blipFill>
            <a:ln>
              <a:noFill/>
            </a:ln>
          </p:spPr>
        </p:sp>
        <p:sp>
          <p:nvSpPr>
            <p:cNvPr id="274" name="Google Shape;274;p9"/>
            <p:cNvSpPr/>
            <p:nvPr/>
          </p:nvSpPr>
          <p:spPr>
            <a:xfrm>
              <a:off x="4714315" y="33354"/>
              <a:ext cx="3743885" cy="1218723"/>
            </a:xfrm>
            <a:custGeom>
              <a:rect b="b" l="l" r="r" t="t"/>
              <a:pathLst>
                <a:path extrusionOk="0" h="1218723" w="3743885">
                  <a:moveTo>
                    <a:pt x="0" y="0"/>
                  </a:moveTo>
                  <a:lnTo>
                    <a:pt x="3743885" y="0"/>
                  </a:lnTo>
                  <a:lnTo>
                    <a:pt x="3743885" y="1218722"/>
                  </a:lnTo>
                  <a:lnTo>
                    <a:pt x="0" y="1218722"/>
                  </a:lnTo>
                  <a:lnTo>
                    <a:pt x="0" y="0"/>
                  </a:lnTo>
                  <a:close/>
                </a:path>
              </a:pathLst>
            </a:custGeom>
            <a:blipFill rotWithShape="1">
              <a:blip r:embed="rId5">
                <a:alphaModFix/>
              </a:blip>
              <a:stretch>
                <a:fillRect b="0" l="0" r="-2637" t="0"/>
              </a:stretch>
            </a:blipFill>
            <a:ln>
              <a:noFill/>
            </a:ln>
          </p:spPr>
        </p:sp>
        <p:sp>
          <p:nvSpPr>
            <p:cNvPr id="275" name="Google Shape;275;p9"/>
            <p:cNvSpPr/>
            <p:nvPr/>
          </p:nvSpPr>
          <p:spPr>
            <a:xfrm>
              <a:off x="8463146" y="166286"/>
              <a:ext cx="3743884" cy="1015663"/>
            </a:xfrm>
            <a:custGeom>
              <a:rect b="b" l="l" r="r" t="t"/>
              <a:pathLst>
                <a:path extrusionOk="0" h="905198" w="3594552">
                  <a:moveTo>
                    <a:pt x="0" y="0"/>
                  </a:moveTo>
                  <a:lnTo>
                    <a:pt x="3594552" y="0"/>
                  </a:lnTo>
                  <a:lnTo>
                    <a:pt x="3594552" y="905198"/>
                  </a:lnTo>
                  <a:lnTo>
                    <a:pt x="0" y="905198"/>
                  </a:lnTo>
                  <a:lnTo>
                    <a:pt x="0" y="0"/>
                  </a:lnTo>
                  <a:close/>
                </a:path>
              </a:pathLst>
            </a:custGeom>
            <a:blipFill rotWithShape="1">
              <a:blip r:embed="rId6">
                <a:alphaModFix/>
              </a:blip>
              <a:stretch>
                <a:fillRect b="0" l="0" r="0" t="-6520"/>
              </a:stretch>
            </a:blipFill>
            <a:ln>
              <a:noFill/>
            </a:ln>
          </p:spPr>
        </p:sp>
        <p:pic>
          <p:nvPicPr>
            <p:cNvPr id="276" name="Google Shape;276;p9"/>
            <p:cNvPicPr preferRelativeResize="0"/>
            <p:nvPr/>
          </p:nvPicPr>
          <p:blipFill rotWithShape="1">
            <a:blip r:embed="rId7">
              <a:alphaModFix/>
            </a:blip>
            <a:srcRect b="0" l="0" r="0" t="0"/>
            <a:stretch/>
          </p:blipFill>
          <p:spPr>
            <a:xfrm>
              <a:off x="131959" y="69888"/>
              <a:ext cx="4349177" cy="1112061"/>
            </a:xfrm>
            <a:prstGeom prst="rect">
              <a:avLst/>
            </a:prstGeom>
            <a:noFill/>
            <a:ln>
              <a:noFill/>
            </a:ln>
          </p:spPr>
        </p:pic>
      </p:grpSp>
      <p:sp>
        <p:nvSpPr>
          <p:cNvPr id="277" name="Google Shape;277;p9"/>
          <p:cNvSpPr txBox="1"/>
          <p:nvPr/>
        </p:nvSpPr>
        <p:spPr>
          <a:xfrm>
            <a:off x="4983904" y="1845191"/>
            <a:ext cx="8714164" cy="1243930"/>
          </a:xfrm>
          <a:prstGeom prst="rect">
            <a:avLst/>
          </a:prstGeom>
          <a:noFill/>
          <a:ln>
            <a:noFill/>
          </a:ln>
        </p:spPr>
        <p:txBody>
          <a:bodyPr anchorCtr="0" anchor="b" bIns="0" lIns="0" spcFirstLastPara="1" rIns="0" wrap="square" tIns="12700">
            <a:spAutoFit/>
          </a:bodyPr>
          <a:lstStyle/>
          <a:p>
            <a:pPr indent="0" lvl="0" marL="0" marR="5080" rtl="0" algn="ctr">
              <a:lnSpc>
                <a:spcPct val="100000"/>
              </a:lnSpc>
              <a:spcBef>
                <a:spcPts val="0"/>
              </a:spcBef>
              <a:spcAft>
                <a:spcPts val="0"/>
              </a:spcAft>
              <a:buClr>
                <a:srgbClr val="244061"/>
              </a:buClr>
              <a:buSzPts val="4000"/>
              <a:buFont typeface="Trebuchet MS"/>
              <a:buNone/>
            </a:pPr>
            <a:r>
              <a:rPr lang="es-CO" sz="4000">
                <a:solidFill>
                  <a:srgbClr val="244061"/>
                </a:solidFill>
                <a:latin typeface="Trebuchet MS"/>
                <a:ea typeface="Trebuchet MS"/>
                <a:cs typeface="Trebuchet MS"/>
                <a:sym typeface="Trebuchet MS"/>
              </a:rPr>
              <a:t>ACTIVIDADES PROGRAMA DE REACTIVOVIGILANCIA</a:t>
            </a:r>
            <a:endParaRPr sz="4000">
              <a:solidFill>
                <a:srgbClr val="244061"/>
              </a:solidFill>
              <a:latin typeface="Trebuchet MS"/>
              <a:ea typeface="Trebuchet MS"/>
              <a:cs typeface="Trebuchet MS"/>
              <a:sym typeface="Trebuchet MS"/>
            </a:endParaRPr>
          </a:p>
        </p:txBody>
      </p:sp>
      <p:pic>
        <p:nvPicPr>
          <p:cNvPr id="278" name="Google Shape;278;p9"/>
          <p:cNvPicPr preferRelativeResize="0"/>
          <p:nvPr/>
        </p:nvPicPr>
        <p:blipFill rotWithShape="1">
          <a:blip r:embed="rId8">
            <a:alphaModFix/>
          </a:blip>
          <a:srcRect b="13045" l="35257" r="24712" t="19389"/>
          <a:stretch/>
        </p:blipFill>
        <p:spPr>
          <a:xfrm>
            <a:off x="6152176" y="3206715"/>
            <a:ext cx="6377620" cy="60614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TOC-041-AREA-TICS</dc:creator>
</cp:coreProperties>
</file>