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5" r:id="rId4"/>
    <p:sldId id="270" r:id="rId5"/>
    <p:sldId id="269" r:id="rId6"/>
    <p:sldId id="267" r:id="rId7"/>
    <p:sldId id="268" r:id="rId8"/>
    <p:sldId id="266" r:id="rId9"/>
    <p:sldId id="271" r:id="rId10"/>
    <p:sldId id="273" r:id="rId11"/>
    <p:sldId id="272" r:id="rId12"/>
    <p:sldId id="274" r:id="rId13"/>
    <p:sldId id="263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7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0FCFF-D101-4B09-8C91-18468914CA53}" type="datetimeFigureOut">
              <a:rPr lang="es-CO" smtClean="0"/>
              <a:t>29/01/2025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E7EB5-DC99-435A-BB73-C69A8E720DE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27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EB5-DC99-435A-BB73-C69A8E720DEA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9212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EB5-DC99-435A-BB73-C69A8E720DEA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47793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EB5-DC99-435A-BB73-C69A8E720DEA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65037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EB5-DC99-435A-BB73-C69A8E720DEA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709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9E7EB5-DC99-435A-BB73-C69A8E720DEA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63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8.jp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10" Type="http://schemas.openxmlformats.org/officeDocument/2006/relationships/image" Target="../media/image12.jpg"/><Relationship Id="rId4" Type="http://schemas.openxmlformats.org/officeDocument/2006/relationships/image" Target="../media/image9.sv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02" b="-230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04998" y="9830067"/>
            <a:ext cx="18475486" cy="490439"/>
            <a:chOff x="0" y="0"/>
            <a:chExt cx="24633982" cy="653919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9202044" cy="653919"/>
              <a:chOff x="0" y="0"/>
              <a:chExt cx="1817688" cy="12916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A4C9F1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9202044" y="0"/>
              <a:ext cx="9202044" cy="653919"/>
              <a:chOff x="0" y="0"/>
              <a:chExt cx="1817688" cy="12916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17688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817688" h="129169">
                    <a:moveTo>
                      <a:pt x="0" y="0"/>
                    </a:moveTo>
                    <a:lnTo>
                      <a:pt x="1817688" y="0"/>
                    </a:lnTo>
                    <a:lnTo>
                      <a:pt x="1817688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E500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17688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18404089" y="0"/>
              <a:ext cx="6229893" cy="653919"/>
              <a:chOff x="0" y="0"/>
              <a:chExt cx="1230596" cy="12916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230596" cy="129169"/>
              </a:xfrm>
              <a:custGeom>
                <a:avLst/>
                <a:gdLst/>
                <a:ahLst/>
                <a:cxnLst/>
                <a:rect l="l" t="t" r="r" b="b"/>
                <a:pathLst>
                  <a:path w="1230596" h="129169">
                    <a:moveTo>
                      <a:pt x="0" y="0"/>
                    </a:moveTo>
                    <a:lnTo>
                      <a:pt x="1230596" y="0"/>
                    </a:lnTo>
                    <a:lnTo>
                      <a:pt x="1230596" y="129169"/>
                    </a:lnTo>
                    <a:lnTo>
                      <a:pt x="0" y="129169"/>
                    </a:lnTo>
                    <a:close/>
                  </a:path>
                </a:pathLst>
              </a:custGeom>
              <a:solidFill>
                <a:srgbClr val="FF3131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230596" cy="1672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4" name="Freeform 14"/>
          <p:cNvSpPr/>
          <p:nvPr/>
        </p:nvSpPr>
        <p:spPr>
          <a:xfrm flipH="1" flipV="1">
            <a:off x="0" y="0"/>
            <a:ext cx="4982603" cy="4114800"/>
          </a:xfrm>
          <a:custGeom>
            <a:avLst/>
            <a:gdLst/>
            <a:ahLst/>
            <a:cxnLst/>
            <a:rect l="l" t="t" r="r" b="b"/>
            <a:pathLst>
              <a:path w="4982603" h="4114800">
                <a:moveTo>
                  <a:pt x="4982603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982603" y="0"/>
                </a:lnTo>
                <a:lnTo>
                  <a:pt x="4982603" y="411480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0871794" y="14766"/>
            <a:ext cx="3743885" cy="1218723"/>
          </a:xfrm>
          <a:custGeom>
            <a:avLst/>
            <a:gdLst/>
            <a:ahLst/>
            <a:cxnLst/>
            <a:rect l="l" t="t" r="r" b="b"/>
            <a:pathLst>
              <a:path w="3743885" h="1218723">
                <a:moveTo>
                  <a:pt x="0" y="0"/>
                </a:moveTo>
                <a:lnTo>
                  <a:pt x="3743885" y="0"/>
                </a:lnTo>
                <a:lnTo>
                  <a:pt x="3743885" y="1218722"/>
                </a:lnTo>
                <a:lnTo>
                  <a:pt x="0" y="1218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r="-2639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536337" y="146572"/>
            <a:ext cx="3594552" cy="905198"/>
          </a:xfrm>
          <a:custGeom>
            <a:avLst/>
            <a:gdLst/>
            <a:ahLst/>
            <a:cxnLst/>
            <a:rect l="l" t="t" r="r" b="b"/>
            <a:pathLst>
              <a:path w="3594552" h="905198">
                <a:moveTo>
                  <a:pt x="0" y="0"/>
                </a:moveTo>
                <a:lnTo>
                  <a:pt x="3594552" y="0"/>
                </a:lnTo>
                <a:lnTo>
                  <a:pt x="3594552" y="905198"/>
                </a:lnTo>
                <a:lnTo>
                  <a:pt x="0" y="90519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6521"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504762" y="7620218"/>
            <a:ext cx="2186946" cy="2131103"/>
          </a:xfrm>
          <a:custGeom>
            <a:avLst/>
            <a:gdLst/>
            <a:ahLst/>
            <a:cxnLst/>
            <a:rect l="l" t="t" r="r" b="b"/>
            <a:pathLst>
              <a:path w="1741235" h="1741235">
                <a:moveTo>
                  <a:pt x="0" y="0"/>
                </a:moveTo>
                <a:lnTo>
                  <a:pt x="1741235" y="0"/>
                </a:lnTo>
                <a:lnTo>
                  <a:pt x="1741235" y="1741235"/>
                </a:lnTo>
                <a:lnTo>
                  <a:pt x="0" y="174123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6DE6DD13-515B-49EA-8915-53DBD7D922A5}"/>
              </a:ext>
            </a:extLst>
          </p:cNvPr>
          <p:cNvPicPr/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18" b="95982" l="901" r="98649">
                        <a14:foregroundMark x1="3941" y1="16518" x2="3941" y2="16518"/>
                        <a14:foregroundMark x1="1689" y1="33482" x2="1689" y2="33482"/>
                        <a14:foregroundMark x1="3716" y1="77679" x2="3716" y2="77679"/>
                        <a14:foregroundMark x1="11261" y1="91518" x2="11261" y2="91518"/>
                        <a14:foregroundMark x1="20946" y1="79464" x2="20946" y2="79464"/>
                        <a14:foregroundMark x1="22635" y1="59821" x2="22635" y2="59821"/>
                        <a14:foregroundMark x1="21171" y1="19643" x2="21171" y2="19643"/>
                        <a14:foregroundMark x1="13401" y1="4018" x2="13401" y2="4018"/>
                        <a14:foregroundMark x1="15315" y1="27232" x2="15315" y2="27232"/>
                        <a14:foregroundMark x1="8446" y1="26339" x2="8446" y2="26339"/>
                        <a14:foregroundMark x1="9234" y1="42857" x2="9234" y2="42857"/>
                        <a14:foregroundMark x1="12387" y1="36161" x2="12387" y2="36161"/>
                        <a14:foregroundMark x1="2590" y1="66518" x2="2590" y2="66518"/>
                        <a14:foregroundMark x1="901" y1="53125" x2="901" y2="53125"/>
                        <a14:foregroundMark x1="92793" y1="50000" x2="92793" y2="50000"/>
                        <a14:foregroundMark x1="95158" y1="27232" x2="95158" y2="27232"/>
                        <a14:foregroundMark x1="98761" y1="28125" x2="98761" y2="28125"/>
                        <a14:foregroundMark x1="98423" y1="51786" x2="98423" y2="51786"/>
                        <a14:foregroundMark x1="98761" y1="76786" x2="98761" y2="76786"/>
                        <a14:foregroundMark x1="86261" y1="72768" x2="86261" y2="72768"/>
                        <a14:foregroundMark x1="77815" y1="78571" x2="77815" y2="78571"/>
                        <a14:foregroundMark x1="73986" y1="76786" x2="73986" y2="76786"/>
                        <a14:foregroundMark x1="80293" y1="77679" x2="80293" y2="77679"/>
                        <a14:foregroundMark x1="90878" y1="65625" x2="90878" y2="65625"/>
                        <a14:foregroundMark x1="84797" y1="66518" x2="84797" y2="66518"/>
                        <a14:foregroundMark x1="70608" y1="65625" x2="70608" y2="65625"/>
                        <a14:foregroundMark x1="56982" y1="63839" x2="56982" y2="63839"/>
                        <a14:foregroundMark x1="52365" y1="64732" x2="52365" y2="64732"/>
                        <a14:foregroundMark x1="42905" y1="64732" x2="42905" y2="64732"/>
                        <a14:foregroundMark x1="37275" y1="66964" x2="37275" y2="66964"/>
                        <a14:foregroundMark x1="29054" y1="65625" x2="29054" y2="65625"/>
                        <a14:foregroundMark x1="22523" y1="71875" x2="22523" y2="71875"/>
                        <a14:foregroundMark x1="19482" y1="88393" x2="19482" y2="88393"/>
                        <a14:foregroundMark x1="13964" y1="95982" x2="13964" y2="95982"/>
                        <a14:foregroundMark x1="8221" y1="90179" x2="8221" y2="90179"/>
                        <a14:foregroundMark x1="4279" y1="23214" x2="4279" y2="23214"/>
                        <a14:foregroundMark x1="8108" y1="9821" x2="8108" y2="9821"/>
                        <a14:foregroundMark x1="15653" y1="12500" x2="15653" y2="12500"/>
                        <a14:foregroundMark x1="17342" y1="11607" x2="17342" y2="11607"/>
                        <a14:foregroundMark x1="23761" y1="25446" x2="23761" y2="25446"/>
                        <a14:foregroundMark x1="42005" y1="23661" x2="42005" y2="23661"/>
                        <a14:foregroundMark x1="53153" y1="23661" x2="53153" y2="23661"/>
                        <a14:foregroundMark x1="67005" y1="23661" x2="67005" y2="23661"/>
                        <a14:foregroundMark x1="79842" y1="23661" x2="79842" y2="23661"/>
                        <a14:foregroundMark x1="90315" y1="23661" x2="90315" y2="23661"/>
                        <a14:foregroundMark x1="93356" y1="28125" x2="93356" y2="28125"/>
                        <a14:foregroundMark x1="98649" y1="61607" x2="98649" y2="61607"/>
                        <a14:foregroundMark x1="9797" y1="58036" x2="9797" y2="58036"/>
                        <a14:foregroundMark x1="17342" y1="54018" x2="17342" y2="54018"/>
                        <a14:foregroundMark x1="25450" y1="29464" x2="26239" y2="28571"/>
                        <a14:foregroundMark x1="34797" y1="24554" x2="34797" y2="24554"/>
                        <a14:foregroundMark x1="48423" y1="29464" x2="48423" y2="29464"/>
                        <a14:foregroundMark x1="57320" y1="26339" x2="57320" y2="26339"/>
                        <a14:foregroundMark x1="70045" y1="30357" x2="70045" y2="30357"/>
                        <a14:foregroundMark x1="83221" y1="26339" x2="83221" y2="26339"/>
                        <a14:foregroundMark x1="76239" y1="62946" x2="76239" y2="62946"/>
                        <a14:foregroundMark x1="51239" y1="28571" x2="51239" y2="28571"/>
                        <a14:foregroundMark x1="60135" y1="25446" x2="60135" y2="25446"/>
                        <a14:foregroundMark x1="63626" y1="27232" x2="63626" y2="27232"/>
                        <a14:foregroundMark x1="73086" y1="24554" x2="73086" y2="24554"/>
                        <a14:foregroundMark x1="76689" y1="25446" x2="76689" y2="25446"/>
                        <a14:foregroundMark x1="97860" y1="25446" x2="97860" y2="25446"/>
                        <a14:foregroundMark x1="93356" y1="25446" x2="93356" y2="25446"/>
                        <a14:foregroundMark x1="86486" y1="24554" x2="86486" y2="24554"/>
                        <a14:foregroundMark x1="69595" y1="23661" x2="69595" y2="23661"/>
                        <a14:foregroundMark x1="62838" y1="25446" x2="62838" y2="25446"/>
                        <a14:foregroundMark x1="45608" y1="25446" x2="45608" y2="25446"/>
                        <a14:foregroundMark x1="39302" y1="24554" x2="39302" y2="24554"/>
                        <a14:foregroundMark x1="49550" y1="23661" x2="49550" y2="23661"/>
                        <a14:foregroundMark x1="46171" y1="28571" x2="46171" y2="28571"/>
                        <a14:foregroundMark x1="37950" y1="28571" x2="37950" y2="28571"/>
                        <a14:foregroundMark x1="29505" y1="25446" x2="29505" y2="25446"/>
                        <a14:foregroundMark x1="4955" y1="16518" x2="6194" y2="15625"/>
                        <a14:foregroundMark x1="3716" y1="17411" x2="4955" y2="16518"/>
                        <a14:backgroundMark x1="3716" y1="15625" x2="3716" y2="15625"/>
                        <a14:backgroundMark x1="3153" y1="17411" x2="3153" y2="17411"/>
                        <a14:backgroundMark x1="3491" y1="17411" x2="3491" y2="17411"/>
                        <a14:backgroundMark x1="3716" y1="15625" x2="3716" y2="15625"/>
                        <a14:backgroundMark x1="3716" y1="16518" x2="3716" y2="16518"/>
                        <a14:backgroundMark x1="3829" y1="16518" x2="3829" y2="165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766"/>
            <a:ext cx="4349177" cy="1112061"/>
          </a:xfrm>
          <a:prstGeom prst="rect">
            <a:avLst/>
          </a:prstGeom>
        </p:spPr>
      </p:pic>
      <p:sp>
        <p:nvSpPr>
          <p:cNvPr id="15" name="Flecha: pentágono 14">
            <a:extLst>
              <a:ext uri="{FF2B5EF4-FFF2-40B4-BE49-F238E27FC236}">
                <a16:creationId xmlns="" xmlns:a16="http://schemas.microsoft.com/office/drawing/2014/main" id="{A2283DCB-9388-4DBD-B066-1FFCCE2193F5}"/>
              </a:ext>
            </a:extLst>
          </p:cNvPr>
          <p:cNvSpPr/>
          <p:nvPr/>
        </p:nvSpPr>
        <p:spPr>
          <a:xfrm flipH="1">
            <a:off x="4038600" y="7852015"/>
            <a:ext cx="14263577" cy="197805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0">
                <a:schemeClr val="bg1">
                  <a:alpha val="2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="" xmlns:a16="http://schemas.microsoft.com/office/drawing/2014/main" id="{5CD03DAB-DA87-4F2E-B2B8-F85D51BC5199}"/>
              </a:ext>
            </a:extLst>
          </p:cNvPr>
          <p:cNvSpPr txBox="1"/>
          <p:nvPr/>
        </p:nvSpPr>
        <p:spPr>
          <a:xfrm>
            <a:off x="3345768" y="7958677"/>
            <a:ext cx="16703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 TECNOVIGILANCIA</a:t>
            </a:r>
            <a:endParaRPr lang="es-ES" sz="5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5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POR: </a:t>
            </a:r>
            <a:r>
              <a:rPr lang="es-ES" sz="5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JEIDY OBANDO</a:t>
            </a:r>
            <a:endParaRPr lang="es-CO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echa: cheurón 12">
            <a:extLst>
              <a:ext uri="{FF2B5EF4-FFF2-40B4-BE49-F238E27FC236}">
                <a16:creationId xmlns="" xmlns:a16="http://schemas.microsoft.com/office/drawing/2014/main" id="{22EA3B98-6BF1-48A8-BF0C-A89191EAED5A}"/>
              </a:ext>
            </a:extLst>
          </p:cNvPr>
          <p:cNvSpPr/>
          <p:nvPr/>
        </p:nvSpPr>
        <p:spPr>
          <a:xfrm flipH="1">
            <a:off x="2971800" y="7852015"/>
            <a:ext cx="1828800" cy="1967497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95000"/>
                  <a:alpha val="97000"/>
                </a:schemeClr>
              </a:gs>
              <a:gs pos="0">
                <a:schemeClr val="accent1">
                  <a:tint val="44500"/>
                  <a:satMod val="160000"/>
                </a:schemeClr>
              </a:gs>
              <a:gs pos="12000">
                <a:schemeClr val="accent1">
                  <a:tint val="23500"/>
                  <a:satMod val="160000"/>
                  <a:alpha val="29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04998" y="1875781"/>
            <a:ext cx="1839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EVENTO ADVERSO?</a:t>
            </a:r>
            <a:endParaRPr lang="es-CO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1585536" y="3469286"/>
            <a:ext cx="6872664" cy="4160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ADVERSO SERIO:</a:t>
            </a: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endParaRPr lang="es-MX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80000"/>
              </a:lnSpc>
              <a:spcBef>
                <a:spcPts val="509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no intencionado que pudo haber llevado a la muerte 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 deterioro serio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 la salud del paciente, operador o todo aquel que se vea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implicado directa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 indirectamente, como consecuencia de la utilización de un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dispositivo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médico.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677400" y="3469285"/>
            <a:ext cx="6448888" cy="455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EVENTO ADVERSO NO SERIO:</a:t>
            </a: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endParaRPr lang="es-MX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Evento no intencionado, diferente a los que pudieron haber llevado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 la muerte o al deterioro serio de la salud del paciente, operador o todo aquel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vea implicado directa o indirectamente, como consecuencia de la utilización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 dispositivo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 aparato de uso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médico.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2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04998" y="1875781"/>
            <a:ext cx="1839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INCIDENTE ADVERSO?</a:t>
            </a:r>
            <a:endParaRPr lang="es-CO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1585536" y="3469286"/>
            <a:ext cx="6872664" cy="4554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 ADVERSO SERIO:</a:t>
            </a: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endParaRPr lang="es-MX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potencial riesgo de daño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 intencionado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que pudo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haber llevado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 la muerte o al deterioro serio de la salud del paciente, pero que, por causa del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azar 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intervención de un profesional de la salud u otra persona, o una barrera de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seguridad, no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generó un desenlace adverso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9677400" y="3469285"/>
            <a:ext cx="6858000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INCIDENTE ADVERSO NO SERIO:</a:t>
            </a: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endParaRPr lang="es-MX" sz="32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potencial riesgo de daño no intencionado diferente a los que</a:t>
            </a:r>
          </a:p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pudieron haber llevado a la muerte o al deterioro serio de la salud del paciente, pero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que, por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causa del azar o la intervención de un profesional de la salud u otra persona, 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una barrera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 seguridad, no generó un desenlace adverso</a:t>
            </a:r>
          </a:p>
        </p:txBody>
      </p:sp>
    </p:spTree>
    <p:extLst>
      <p:ext uri="{BB962C8B-B14F-4D97-AF65-F5344CB8AC3E}">
        <p14:creationId xmlns:p14="http://schemas.microsoft.com/office/powerpoint/2010/main" val="3267763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04998" y="1875781"/>
            <a:ext cx="18392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TIPO DE REPORTES EXISTEN?</a:t>
            </a:r>
            <a:endParaRPr lang="es-CO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017619" y="2851439"/>
            <a:ext cx="14634179" cy="6283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endParaRPr lang="es-MX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5080" indent="-515620" algn="just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527685" algn="l"/>
                <a:tab pos="531495" algn="l"/>
              </a:tabLst>
            </a:pP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r>
              <a:rPr lang="es-MX" sz="3200" b="1" spc="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INMEDIATOS:</a:t>
            </a:r>
            <a:r>
              <a:rPr lang="es-MX" sz="3200" b="1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r>
              <a:rPr lang="es-MX" sz="3200" spc="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32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s-MX" sz="3200" spc="1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s-MX" sz="3200" spc="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emitidos</a:t>
            </a:r>
            <a:r>
              <a:rPr lang="es-MX" sz="3200" spc="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sz="3200" spc="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Instituto</a:t>
            </a:r>
            <a:r>
              <a:rPr lang="es-MX" sz="3200" spc="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Nacional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es-MX" sz="3200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3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Medicamentos</a:t>
            </a:r>
            <a:r>
              <a:rPr lang="es-MX" sz="3200" spc="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3200" spc="3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Alimentos,</a:t>
            </a:r>
            <a:r>
              <a:rPr lang="es-MX" sz="3200" spc="2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INVIMA,</a:t>
            </a:r>
            <a:r>
              <a:rPr lang="es-MX" sz="3200" spc="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dentro</a:t>
            </a:r>
            <a:r>
              <a:rPr lang="es-MX" sz="3200" spc="3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3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s-MX" sz="3200" spc="3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s-MX" sz="3200" b="1" spc="3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horas 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siguientes</a:t>
            </a:r>
            <a:r>
              <a:rPr lang="es-MX" sz="32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ocurrencia</a:t>
            </a:r>
            <a:r>
              <a:rPr lang="es-MX" sz="3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es-MX" sz="32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evento</a:t>
            </a:r>
            <a:r>
              <a:rPr lang="es-MX" sz="32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3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incidente</a:t>
            </a:r>
            <a:r>
              <a:rPr lang="es-MX" sz="3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serio.</a:t>
            </a:r>
          </a:p>
          <a:p>
            <a:pPr marL="527685" marR="5080" indent="-515620" algn="just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527685" algn="l"/>
                <a:tab pos="531495" algn="l"/>
              </a:tabLst>
            </a:pPr>
            <a:endParaRPr lang="es-MX" sz="3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5080" indent="-515620" algn="just">
              <a:lnSpc>
                <a:spcPct val="80000"/>
              </a:lnSpc>
              <a:spcBef>
                <a:spcPts val="434"/>
              </a:spcBef>
              <a:buAutoNum type="arabicPeriod"/>
              <a:tabLst>
                <a:tab pos="527685" algn="l"/>
                <a:tab pos="531495" algn="l"/>
              </a:tabLst>
            </a:pP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r>
              <a:rPr lang="es-MX" sz="3200" b="1" spc="4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PERIÓDICOS:</a:t>
            </a:r>
            <a:r>
              <a:rPr lang="es-MX" sz="3200" b="1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s-MX" sz="3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r>
              <a:rPr lang="es-MX" sz="3200" spc="5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z="3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reportes</a:t>
            </a:r>
            <a:r>
              <a:rPr lang="es-MX" sz="3200" spc="6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5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eventos</a:t>
            </a:r>
            <a:r>
              <a:rPr lang="es-MX" sz="3200" spc="4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incidentes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adversos</a:t>
            </a:r>
            <a:r>
              <a:rPr lang="es-MX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s-MX" sz="32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serios,</a:t>
            </a:r>
            <a:r>
              <a:rPr lang="es-MX" sz="3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s-MX" sz="32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ser</a:t>
            </a:r>
            <a:r>
              <a:rPr lang="es-MX" sz="3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presentada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trimestralmente</a:t>
            </a:r>
            <a:r>
              <a:rPr lang="es-MX" sz="32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3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3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consolidad</a:t>
            </a:r>
            <a:r>
              <a:rPr lang="es-MX" sz="3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Secretaría</a:t>
            </a:r>
            <a:r>
              <a:rPr lang="es-MX" sz="32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MX" sz="32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Dprtml</a:t>
            </a:r>
            <a: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3200" spc="-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3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7685" marR="5080" indent="-515620" algn="just">
              <a:lnSpc>
                <a:spcPct val="80000"/>
              </a:lnSpc>
              <a:spcBef>
                <a:spcPts val="434"/>
              </a:spcBef>
              <a:buAutoNum type="arabicPeriod"/>
              <a:tabLst>
                <a:tab pos="527685" algn="l"/>
                <a:tab pos="531495" algn="l"/>
              </a:tabLst>
            </a:pP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s-MX" sz="3200" b="1" spc="2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DEALERTAS</a:t>
            </a:r>
            <a:r>
              <a:rPr lang="es-MX" sz="3200" b="1" spc="2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INTERNACIONALES:</a:t>
            </a:r>
            <a:r>
              <a:rPr lang="es-MX" sz="3200" b="1" spc="2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MX" sz="3200" spc="2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producen</a:t>
            </a:r>
            <a:r>
              <a:rPr lang="es-MX" sz="3200" spc="25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MX" sz="3200" spc="2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200" spc="23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importador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importador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autorizado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32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comercializar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es-MX" sz="3200" spc="20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es-MX" sz="3200" spc="21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spc="-5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reactivos</a:t>
            </a:r>
            <a:r>
              <a:rPr lang="es-MX" sz="32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32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Colombia</a:t>
            </a:r>
            <a:r>
              <a:rPr lang="es-MX" sz="32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informa</a:t>
            </a:r>
            <a:r>
              <a:rPr lang="es-MX" sz="32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s-MX" sz="3200" spc="3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INVIMA</a:t>
            </a:r>
            <a:r>
              <a:rPr lang="es-MX" sz="32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s-MX" sz="3200" spc="3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3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generación</a:t>
            </a:r>
            <a:r>
              <a:rPr lang="es-MX" sz="3200" spc="3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3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s-MX" sz="3200" spc="3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alerta internacional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parte</a:t>
            </a:r>
            <a:r>
              <a:rPr lang="es-MX"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comercial</a:t>
            </a:r>
            <a:r>
              <a:rPr lang="es-MX"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país</a:t>
            </a:r>
            <a:r>
              <a:rPr lang="es-MX"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origen</a:t>
            </a:r>
            <a:endParaRPr lang="es-MX" sz="32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 marR="5715" algn="just">
              <a:lnSpc>
                <a:spcPct val="80000"/>
              </a:lnSpc>
              <a:spcBef>
                <a:spcPts val="434"/>
              </a:spcBef>
              <a:tabLst>
                <a:tab pos="527685" algn="l"/>
                <a:tab pos="531495" algn="l"/>
              </a:tabLst>
            </a:pP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085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11255" y="8767599"/>
            <a:ext cx="18288000" cy="1519401"/>
            <a:chOff x="0" y="0"/>
            <a:chExt cx="4816593" cy="4001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400171"/>
            </a:xfrm>
            <a:custGeom>
              <a:avLst/>
              <a:gdLst/>
              <a:ahLst/>
              <a:cxnLst/>
              <a:rect l="l" t="t" r="r" b="b"/>
              <a:pathLst>
                <a:path w="4816592" h="400171">
                  <a:moveTo>
                    <a:pt x="0" y="0"/>
                  </a:moveTo>
                  <a:lnTo>
                    <a:pt x="4816592" y="0"/>
                  </a:lnTo>
                  <a:lnTo>
                    <a:pt x="4816592" y="400171"/>
                  </a:lnTo>
                  <a:lnTo>
                    <a:pt x="0" y="400171"/>
                  </a:lnTo>
                  <a:close/>
                </a:path>
              </a:pathLst>
            </a:custGeom>
            <a:solidFill>
              <a:srgbClr val="FFFFFF">
                <a:alpha val="35686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816593" cy="438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F40AE3F0-1321-423C-B07E-F7326823D41F}"/>
              </a:ext>
            </a:extLst>
          </p:cNvPr>
          <p:cNvGrpSpPr/>
          <p:nvPr/>
        </p:nvGrpSpPr>
        <p:grpSpPr>
          <a:xfrm>
            <a:off x="0" y="0"/>
            <a:ext cx="18288000" cy="10354013"/>
            <a:chOff x="0" y="0"/>
            <a:chExt cx="18288000" cy="10354013"/>
          </a:xfrm>
        </p:grpSpPr>
        <p:sp>
          <p:nvSpPr>
            <p:cNvPr id="2" name="Freeform 2"/>
            <p:cNvSpPr/>
            <p:nvPr/>
          </p:nvSpPr>
          <p:spPr>
            <a:xfrm>
              <a:off x="4336414" y="640926"/>
              <a:ext cx="9760586" cy="9222648"/>
            </a:xfrm>
            <a:custGeom>
              <a:avLst/>
              <a:gdLst/>
              <a:ahLst/>
              <a:cxnLst/>
              <a:rect l="l" t="t" r="r" b="b"/>
              <a:pathLst>
                <a:path w="9615170" h="9615170">
                  <a:moveTo>
                    <a:pt x="0" y="0"/>
                  </a:moveTo>
                  <a:lnTo>
                    <a:pt x="9615169" y="0"/>
                  </a:lnTo>
                  <a:lnTo>
                    <a:pt x="9615169" y="9615169"/>
                  </a:lnTo>
                  <a:lnTo>
                    <a:pt x="0" y="96151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7000"/>
              </a:blip>
              <a:stretch>
                <a:fillRect/>
              </a:stretch>
            </a:blipFill>
          </p:spPr>
        </p:sp>
        <p:grpSp>
          <p:nvGrpSpPr>
            <p:cNvPr id="6" name="Group 6"/>
            <p:cNvGrpSpPr/>
            <p:nvPr/>
          </p:nvGrpSpPr>
          <p:grpSpPr>
            <a:xfrm>
              <a:off x="30193" y="0"/>
              <a:ext cx="18257807" cy="490439"/>
              <a:chOff x="0" y="0"/>
              <a:chExt cx="24633982" cy="653919"/>
            </a:xfrm>
          </p:grpSpPr>
          <p:grpSp>
            <p:nvGrpSpPr>
              <p:cNvPr id="7" name="Group 7"/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8" name="Freeform 8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9" name="TextBox 9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0" name="Group 10"/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12"/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13" name="Group 13"/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14" name="Freeform 14"/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5" name="TextBox 15"/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21" name="TextBox 21"/>
            <p:cNvSpPr txBox="1"/>
            <p:nvPr/>
          </p:nvSpPr>
          <p:spPr>
            <a:xfrm>
              <a:off x="3357368" y="1746183"/>
              <a:ext cx="11573261" cy="57656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78"/>
                </a:lnSpc>
              </a:pPr>
              <a:r>
                <a:rPr lang="en-US" sz="176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Sergio Trendy"/>
                  <a:cs typeface="Arial" panose="020B0604020202020204" pitchFamily="34" charset="0"/>
                  <a:sym typeface="Sergio Trendy"/>
                </a:rPr>
                <a:t>GRACIAS</a:t>
              </a:r>
              <a:endParaRPr lang="en-US" sz="14698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Sergio Trendy"/>
                <a:cs typeface="Arial" panose="020B0604020202020204" pitchFamily="34" charset="0"/>
                <a:sym typeface="Sergio Trendy"/>
              </a:endParaRPr>
            </a:p>
          </p:txBody>
        </p:sp>
        <p:sp>
          <p:nvSpPr>
            <p:cNvPr id="22" name="Freeform 22"/>
            <p:cNvSpPr/>
            <p:nvPr/>
          </p:nvSpPr>
          <p:spPr>
            <a:xfrm flipH="1" flipV="1">
              <a:off x="0" y="0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4114800"/>
                  </a:moveTo>
                  <a:lnTo>
                    <a:pt x="0" y="4114800"/>
                  </a:lnTo>
                  <a:lnTo>
                    <a:pt x="0" y="0"/>
                  </a:lnTo>
                  <a:lnTo>
                    <a:pt x="4982603" y="0"/>
                  </a:lnTo>
                  <a:lnTo>
                    <a:pt x="4982603" y="411480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3294142" y="6239213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0" y="0"/>
                  </a:moveTo>
                  <a:lnTo>
                    <a:pt x="4982603" y="0"/>
                  </a:lnTo>
                  <a:lnTo>
                    <a:pt x="4982603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B3D0826E-D181-471E-95DF-2AE3566A7FAA}"/>
                </a:ext>
              </a:extLst>
            </p:cNvPr>
            <p:cNvSpPr/>
            <p:nvPr/>
          </p:nvSpPr>
          <p:spPr>
            <a:xfrm>
              <a:off x="4460348" y="9032108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32372BF5-D14C-486D-830B-23781D72B261}"/>
                </a:ext>
              </a:extLst>
            </p:cNvPr>
            <p:cNvSpPr/>
            <p:nvPr/>
          </p:nvSpPr>
          <p:spPr>
            <a:xfrm>
              <a:off x="8442358" y="9275505"/>
              <a:ext cx="3594552" cy="905198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6" name="Imagen 25">
              <a:extLst>
                <a:ext uri="{FF2B5EF4-FFF2-40B4-BE49-F238E27FC236}">
                  <a16:creationId xmlns="" xmlns:a16="http://schemas.microsoft.com/office/drawing/2014/main" id="{61EBF852-9842-4CBE-9EA9-441DF1856C14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71" y="9068642"/>
              <a:ext cx="4349177" cy="11120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5082273" y="1875781"/>
            <a:ext cx="81234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TECNOVIGILANCIA?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D07913BF-4B25-404F-B14D-E25E620F5112}"/>
              </a:ext>
            </a:extLst>
          </p:cNvPr>
          <p:cNvSpPr txBox="1"/>
          <p:nvPr/>
        </p:nvSpPr>
        <p:spPr>
          <a:xfrm>
            <a:off x="1697668" y="3959434"/>
            <a:ext cx="15125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lang="es-MX" sz="3200" spc="7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7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vigilancia</a:t>
            </a:r>
            <a:r>
              <a:rPr lang="es-MX" sz="3200" spc="7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  <a:r>
              <a:rPr lang="es-MX" sz="3200" spc="7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mercado</a:t>
            </a:r>
            <a:r>
              <a:rPr lang="es-MX" sz="3200" spc="3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3200" spc="7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tiene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objeto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identificación,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recolección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evaluación,</a:t>
            </a:r>
            <a:r>
              <a:rPr lang="es-MX" sz="32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lang="es-MX" sz="3200" spc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divulgación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eventos</a:t>
            </a:r>
            <a:r>
              <a:rPr lang="es-MX" sz="3200" spc="4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5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incidentes</a:t>
            </a:r>
            <a:r>
              <a:rPr lang="es-MX" sz="3200" spc="4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adversos</a:t>
            </a:r>
            <a:r>
              <a:rPr lang="es-MX" sz="3200" spc="44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s-MX" sz="3200" spc="425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presentan</a:t>
            </a:r>
            <a:r>
              <a:rPr lang="es-MX" sz="3200" spc="44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z="3200" spc="434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DM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s-MX" sz="32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s-MX" sz="3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uso.</a:t>
            </a:r>
            <a:r>
              <a:rPr lang="es-MX" sz="3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Pretende</a:t>
            </a:r>
            <a:r>
              <a:rPr lang="es-MX" sz="32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cuantificar</a:t>
            </a:r>
            <a:r>
              <a:rPr lang="es-MX" sz="32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3200" spc="2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riesgo</a:t>
            </a:r>
            <a:r>
              <a:rPr lang="es-MX" sz="3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5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realizar</a:t>
            </a:r>
            <a:r>
              <a:rPr lang="es-MX" sz="3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medidas</a:t>
            </a:r>
            <a:r>
              <a:rPr lang="es-MX" sz="32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s-MX" sz="3200" spc="2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MX" sz="3200" spc="2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lang="es-MX" sz="32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z="3200" spc="2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mejorar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MX" sz="32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lang="es-MX" sz="32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z="3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pacientes</a:t>
            </a:r>
            <a:r>
              <a:rPr lang="es-MX" sz="32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z="32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spc="-10" dirty="0">
                <a:latin typeface="Arial" panose="020B0604020202020204" pitchFamily="34" charset="0"/>
                <a:cs typeface="Arial" panose="020B0604020202020204" pitchFamily="34" charset="0"/>
              </a:rPr>
              <a:t>usuarios</a:t>
            </a:r>
            <a:endParaRPr lang="es-CO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046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5082273" y="1875781"/>
            <a:ext cx="8123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NORMATIVO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object 4"/>
          <p:cNvSpPr txBox="1">
            <a:spLocks noGrp="1"/>
          </p:cNvSpPr>
          <p:nvPr>
            <p:ph type="body" idx="1"/>
          </p:nvPr>
        </p:nvSpPr>
        <p:spPr>
          <a:xfrm>
            <a:off x="1687508" y="3422500"/>
            <a:ext cx="13563600" cy="541302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r>
              <a:rPr sz="2800" b="1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4816</a:t>
            </a:r>
            <a:r>
              <a:rPr sz="2800" b="1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b="1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2008:</a:t>
            </a:r>
            <a:endParaRPr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30"/>
              </a:spcBef>
              <a:buFont typeface="Arial MT"/>
              <a:buChar char="•"/>
              <a:tabLst>
                <a:tab pos="355600" algn="l"/>
              </a:tabLst>
            </a:pP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Reglamenta</a:t>
            </a:r>
            <a:r>
              <a:rPr spc="4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pc="4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pc="4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4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Tecnovigilancia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pc="4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determina</a:t>
            </a:r>
            <a:r>
              <a:rPr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niveles</a:t>
            </a:r>
            <a:r>
              <a:rPr spc="2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2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acción</a:t>
            </a:r>
            <a:r>
              <a:rPr spc="2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pc="2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r>
              <a:rPr spc="2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29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spc="2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spc="29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spc="28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cada</a:t>
            </a:r>
            <a:r>
              <a:rPr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5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actores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spc="509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spc="5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spc="5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mantener</a:t>
            </a:r>
            <a:r>
              <a:rPr spc="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spc="50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comunicación</a:t>
            </a:r>
            <a:r>
              <a:rPr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constante</a:t>
            </a:r>
            <a:r>
              <a:rPr spc="3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spc="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pc="3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seguridad</a:t>
            </a:r>
            <a:r>
              <a:rPr spc="3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3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pc="3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spc="3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spc="3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37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nacional</a:t>
            </a:r>
            <a:r>
              <a:rPr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Internacional</a:t>
            </a:r>
            <a:r>
              <a:rPr sz="2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010"/>
              </a:spcBef>
              <a:buFont typeface="Arial MT"/>
              <a:buChar char="•"/>
            </a:pPr>
            <a:endParaRPr sz="2200" dirty="0"/>
          </a:p>
          <a:p>
            <a:pPr marL="12065" marR="5080" algn="just">
              <a:lnSpc>
                <a:spcPct val="100000"/>
              </a:lnSpc>
              <a:spcBef>
                <a:spcPts val="5"/>
              </a:spcBef>
              <a:tabLst>
                <a:tab pos="355600" algn="l"/>
              </a:tabLst>
            </a:pPr>
            <a:r>
              <a:rPr sz="2800" b="1" spc="-10" dirty="0">
                <a:latin typeface="Arial" panose="020B0604020202020204" pitchFamily="34" charset="0"/>
                <a:cs typeface="Arial" panose="020B0604020202020204" pitchFamily="34" charset="0"/>
              </a:rPr>
              <a:t>RESOLUCIÓN</a:t>
            </a:r>
            <a:r>
              <a:rPr sz="2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4725</a:t>
            </a:r>
            <a:r>
              <a:rPr sz="2800" b="1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2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2005:</a:t>
            </a:r>
            <a:endParaRPr lang="es-MX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55600" algn="l"/>
              </a:tabLst>
            </a:pP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cual</a:t>
            </a:r>
            <a:r>
              <a:rPr lang="es-MX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s-MX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reglamenta</a:t>
            </a:r>
            <a:r>
              <a:rPr lang="es-MX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régimen</a:t>
            </a:r>
            <a:r>
              <a:rPr lang="es-MX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lang="es-MX" spc="31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sanitarios,</a:t>
            </a:r>
            <a:r>
              <a:rPr lang="es-MX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permiso</a:t>
            </a:r>
            <a:r>
              <a:rPr lang="es-MX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comercialización</a:t>
            </a:r>
            <a:r>
              <a:rPr lang="es-MX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s-MX" spc="315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vigilancia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sanitaria</a:t>
            </a:r>
            <a:r>
              <a:rPr lang="es-MX" spc="-7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s-MX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dispositivos</a:t>
            </a:r>
            <a:r>
              <a:rPr lang="es-MX" spc="-8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médicos</a:t>
            </a:r>
            <a:r>
              <a:rPr lang="es-MX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</a:t>
            </a:r>
            <a:r>
              <a:rPr lang="es-MX" spc="-6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uso</a:t>
            </a:r>
            <a:r>
              <a:rPr lang="es-MX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humano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22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295400" y="1875781"/>
            <a:ext cx="15224760" cy="1050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UN DISPOSITIVO MÉDICO?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object 4"/>
          <p:cNvSpPr txBox="1">
            <a:spLocks noGrp="1"/>
          </p:cNvSpPr>
          <p:nvPr>
            <p:ph type="body" idx="1"/>
          </p:nvPr>
        </p:nvSpPr>
        <p:spPr>
          <a:xfrm>
            <a:off x="1687508" y="3422500"/>
            <a:ext cx="14238292" cy="5480218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Cualquier instrumento, aparato, artefacto, equipo biomédico u otro artículo similar o relacionado,   utilizado   solo   o   en combinación, incluyendo sus componentes, partes, accesorios y programas informáticos que intervengan en su correcta aplicación, para  el  uso  en  seres  humanos  en  los siguientes casos:</a:t>
            </a: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AutoNum type="arabicPeriod"/>
              <a:tabLst>
                <a:tab pos="355600" algn="l"/>
              </a:tabLs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Diagnostico</a:t>
            </a: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55600" algn="l"/>
              </a:tabLs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Prevención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Tratamiento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Monitoreo</a:t>
            </a: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Soporte o conservación de la vida.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endParaRPr sz="2200" dirty="0">
              <a:latin typeface="Calibri"/>
              <a:cs typeface="Calibri"/>
            </a:endParaRPr>
          </a:p>
        </p:txBody>
      </p:sp>
      <p:pic>
        <p:nvPicPr>
          <p:cNvPr id="23" name="object 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335088" y="5461489"/>
            <a:ext cx="5562600" cy="28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7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4481137" y="1875781"/>
            <a:ext cx="8724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 SANITARIO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22" name="object 4"/>
          <p:cNvSpPr txBox="1"/>
          <p:nvPr/>
        </p:nvSpPr>
        <p:spPr>
          <a:xfrm>
            <a:off x="1667188" y="3349585"/>
            <a:ext cx="15328324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</a:pP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Según</a:t>
            </a:r>
            <a:r>
              <a:rPr sz="3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capitulo</a:t>
            </a:r>
            <a:r>
              <a:rPr sz="32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VIII</a:t>
            </a:r>
            <a:r>
              <a:rPr sz="32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Decreto</a:t>
            </a:r>
            <a:r>
              <a:rPr sz="3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4725:2005,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registros</a:t>
            </a:r>
            <a:r>
              <a:rPr sz="3200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sanitarios</a:t>
            </a:r>
            <a:r>
              <a:rPr sz="32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componen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32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25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siguiente</a:t>
            </a:r>
            <a:r>
              <a:rPr sz="3200" spc="-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spc="-10" dirty="0">
                <a:latin typeface="Arial" panose="020B0604020202020204" pitchFamily="34" charset="0"/>
                <a:cs typeface="Arial" panose="020B0604020202020204" pitchFamily="34" charset="0"/>
              </a:rPr>
              <a:t>manera: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object 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00400" y="4661649"/>
            <a:ext cx="12048487" cy="31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529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1667188" y="1875781"/>
            <a:ext cx="14868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CLASIFICACION POR RIESGO SANITARIO</a:t>
            </a:r>
            <a:endParaRPr lang="es-CO" sz="6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22" name="object 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128994" y="3959434"/>
            <a:ext cx="13944600" cy="48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6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22" name="object 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70474" y="1944457"/>
            <a:ext cx="14375452" cy="58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81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pic>
        <p:nvPicPr>
          <p:cNvPr id="22" name="object 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14600" y="1714500"/>
            <a:ext cx="13970703" cy="720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7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90F5EDB3-6634-4329-9973-7EF883053806}"/>
              </a:ext>
            </a:extLst>
          </p:cNvPr>
          <p:cNvSpPr txBox="1"/>
          <p:nvPr/>
        </p:nvSpPr>
        <p:spPr>
          <a:xfrm>
            <a:off x="-104998" y="1875781"/>
            <a:ext cx="183929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VIGILAR LOS DISPOSITIVOS MÉDICOS EN TODO EL PROCESO</a:t>
            </a:r>
            <a:endParaRPr lang="es-CO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9CDAD0B6-580F-4DF0-90CF-FEF2EF46DD69}"/>
              </a:ext>
            </a:extLst>
          </p:cNvPr>
          <p:cNvGrpSpPr/>
          <p:nvPr/>
        </p:nvGrpSpPr>
        <p:grpSpPr>
          <a:xfrm>
            <a:off x="-104998" y="33354"/>
            <a:ext cx="18475486" cy="10287152"/>
            <a:chOff x="-104998" y="33354"/>
            <a:chExt cx="18475486" cy="10287152"/>
          </a:xfrm>
        </p:grpSpPr>
        <p:grpSp>
          <p:nvGrpSpPr>
            <p:cNvPr id="5" name="Group 2">
              <a:extLst>
                <a:ext uri="{FF2B5EF4-FFF2-40B4-BE49-F238E27FC236}">
                  <a16:creationId xmlns="" xmlns:a16="http://schemas.microsoft.com/office/drawing/2014/main" id="{42537771-7122-4FB1-81C4-1D23AA26EB59}"/>
                </a:ext>
              </a:extLst>
            </p:cNvPr>
            <p:cNvGrpSpPr/>
            <p:nvPr/>
          </p:nvGrpSpPr>
          <p:grpSpPr>
            <a:xfrm>
              <a:off x="-104998" y="9830067"/>
              <a:ext cx="18475486" cy="490439"/>
              <a:chOff x="0" y="0"/>
              <a:chExt cx="24633982" cy="653919"/>
            </a:xfrm>
          </p:grpSpPr>
          <p:grpSp>
            <p:nvGrpSpPr>
              <p:cNvPr id="6" name="Group 3">
                <a:extLst>
                  <a:ext uri="{FF2B5EF4-FFF2-40B4-BE49-F238E27FC236}">
                    <a16:creationId xmlns="" xmlns:a16="http://schemas.microsoft.com/office/drawing/2014/main" id="{1650D95E-778D-4636-99D9-543B4783DFA1}"/>
                  </a:ext>
                </a:extLst>
              </p:cNvPr>
              <p:cNvGrpSpPr/>
              <p:nvPr/>
            </p:nvGrpSpPr>
            <p:grpSpPr>
              <a:xfrm>
                <a:off x="0" y="0"/>
                <a:ext cx="9202044" cy="653919"/>
                <a:chOff x="0" y="0"/>
                <a:chExt cx="1817688" cy="129169"/>
              </a:xfrm>
            </p:grpSpPr>
            <p:sp>
              <p:nvSpPr>
                <p:cNvPr id="13" name="Freeform 4">
                  <a:extLst>
                    <a:ext uri="{FF2B5EF4-FFF2-40B4-BE49-F238E27FC236}">
                      <a16:creationId xmlns="" xmlns:a16="http://schemas.microsoft.com/office/drawing/2014/main" id="{BCD3AC0A-2A7A-42E6-B5FD-5DA50470B7AC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A4C9F1"/>
                </a:solidFill>
              </p:spPr>
            </p:sp>
            <p:sp>
              <p:nvSpPr>
                <p:cNvPr id="14" name="TextBox 5">
                  <a:extLst>
                    <a:ext uri="{FF2B5EF4-FFF2-40B4-BE49-F238E27FC236}">
                      <a16:creationId xmlns="" xmlns:a16="http://schemas.microsoft.com/office/drawing/2014/main" id="{1B978F3C-63AB-425F-B50D-BBA36E8FE640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="" xmlns:a16="http://schemas.microsoft.com/office/drawing/2014/main" id="{4CC970A3-B7AB-4B3D-A0D6-05B1264E1E06}"/>
                  </a:ext>
                </a:extLst>
              </p:cNvPr>
              <p:cNvGrpSpPr/>
              <p:nvPr/>
            </p:nvGrpSpPr>
            <p:grpSpPr>
              <a:xfrm>
                <a:off x="9202044" y="0"/>
                <a:ext cx="9202044" cy="653919"/>
                <a:chOff x="0" y="0"/>
                <a:chExt cx="1817688" cy="129169"/>
              </a:xfrm>
            </p:grpSpPr>
            <p:sp>
              <p:nvSpPr>
                <p:cNvPr id="11" name="Freeform 7">
                  <a:extLst>
                    <a:ext uri="{FF2B5EF4-FFF2-40B4-BE49-F238E27FC236}">
                      <a16:creationId xmlns="" xmlns:a16="http://schemas.microsoft.com/office/drawing/2014/main" id="{E803095F-8683-4F93-AD8E-A5C7E7A1689F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817688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7688" h="129169">
                      <a:moveTo>
                        <a:pt x="0" y="0"/>
                      </a:moveTo>
                      <a:lnTo>
                        <a:pt x="1817688" y="0"/>
                      </a:lnTo>
                      <a:lnTo>
                        <a:pt x="1817688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E500"/>
                </a:solidFill>
              </p:spPr>
            </p:sp>
            <p:sp>
              <p:nvSpPr>
                <p:cNvPr id="12" name="TextBox 8">
                  <a:extLst>
                    <a:ext uri="{FF2B5EF4-FFF2-40B4-BE49-F238E27FC236}">
                      <a16:creationId xmlns="" xmlns:a16="http://schemas.microsoft.com/office/drawing/2014/main" id="{0C2DE8FA-273D-43C6-B8D6-B7B27D6F58CE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817688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  <p:grpSp>
            <p:nvGrpSpPr>
              <p:cNvPr id="8" name="Group 9">
                <a:extLst>
                  <a:ext uri="{FF2B5EF4-FFF2-40B4-BE49-F238E27FC236}">
                    <a16:creationId xmlns="" xmlns:a16="http://schemas.microsoft.com/office/drawing/2014/main" id="{A04E8578-DD89-490C-BF70-C43C66E5F4CD}"/>
                  </a:ext>
                </a:extLst>
              </p:cNvPr>
              <p:cNvGrpSpPr/>
              <p:nvPr/>
            </p:nvGrpSpPr>
            <p:grpSpPr>
              <a:xfrm>
                <a:off x="18404089" y="0"/>
                <a:ext cx="6229893" cy="653919"/>
                <a:chOff x="0" y="0"/>
                <a:chExt cx="1230596" cy="129169"/>
              </a:xfrm>
            </p:grpSpPr>
            <p:sp>
              <p:nvSpPr>
                <p:cNvPr id="9" name="Freeform 10">
                  <a:extLst>
                    <a:ext uri="{FF2B5EF4-FFF2-40B4-BE49-F238E27FC236}">
                      <a16:creationId xmlns="" xmlns:a16="http://schemas.microsoft.com/office/drawing/2014/main" id="{1D1CF0E6-5EC2-4D52-AC22-56D6685FD301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30596" cy="1291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596" h="129169">
                      <a:moveTo>
                        <a:pt x="0" y="0"/>
                      </a:moveTo>
                      <a:lnTo>
                        <a:pt x="1230596" y="0"/>
                      </a:lnTo>
                      <a:lnTo>
                        <a:pt x="1230596" y="129169"/>
                      </a:lnTo>
                      <a:lnTo>
                        <a:pt x="0" y="129169"/>
                      </a:lnTo>
                      <a:close/>
                    </a:path>
                  </a:pathLst>
                </a:custGeom>
                <a:solidFill>
                  <a:srgbClr val="FF3131"/>
                </a:solidFill>
              </p:spPr>
            </p:sp>
            <p:sp>
              <p:nvSpPr>
                <p:cNvPr id="10" name="TextBox 11">
                  <a:extLst>
                    <a:ext uri="{FF2B5EF4-FFF2-40B4-BE49-F238E27FC236}">
                      <a16:creationId xmlns="" xmlns:a16="http://schemas.microsoft.com/office/drawing/2014/main" id="{2C1516DC-E29F-4B77-8BFB-C881E707928B}"/>
                    </a:ext>
                  </a:extLst>
                </p:cNvPr>
                <p:cNvSpPr txBox="1"/>
                <p:nvPr/>
              </p:nvSpPr>
              <p:spPr>
                <a:xfrm>
                  <a:off x="0" y="-38100"/>
                  <a:ext cx="1230596" cy="167269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659"/>
                    </a:lnSpc>
                  </a:pPr>
                  <a:endParaRPr/>
                </a:p>
              </p:txBody>
            </p:sp>
          </p:grpSp>
        </p:grpSp>
        <p:sp>
          <p:nvSpPr>
            <p:cNvPr id="15" name="Freeform 18">
              <a:extLst>
                <a:ext uri="{FF2B5EF4-FFF2-40B4-BE49-F238E27FC236}">
                  <a16:creationId xmlns="" xmlns:a16="http://schemas.microsoft.com/office/drawing/2014/main" id="{45420246-A127-455E-BAF0-39DB7FC953AA}"/>
                </a:ext>
              </a:extLst>
            </p:cNvPr>
            <p:cNvSpPr/>
            <p:nvPr/>
          </p:nvSpPr>
          <p:spPr>
            <a:xfrm flipH="1">
              <a:off x="-11255" y="6205706"/>
              <a:ext cx="4982603" cy="4114800"/>
            </a:xfrm>
            <a:custGeom>
              <a:avLst/>
              <a:gdLst/>
              <a:ahLst/>
              <a:cxnLst/>
              <a:rect l="l" t="t" r="r" b="b"/>
              <a:pathLst>
                <a:path w="4982603" h="4114800">
                  <a:moveTo>
                    <a:pt x="4982603" y="0"/>
                  </a:moveTo>
                  <a:lnTo>
                    <a:pt x="0" y="0"/>
                  </a:lnTo>
                  <a:lnTo>
                    <a:pt x="0" y="4114800"/>
                  </a:lnTo>
                  <a:lnTo>
                    <a:pt x="4982603" y="4114800"/>
                  </a:lnTo>
                  <a:lnTo>
                    <a:pt x="4982603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=""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Freeform 22">
              <a:extLst>
                <a:ext uri="{FF2B5EF4-FFF2-40B4-BE49-F238E27FC236}">
                  <a16:creationId xmlns="" xmlns:a16="http://schemas.microsoft.com/office/drawing/2014/main" id="{AEF365EA-3D49-45E9-B88A-BC5699C6DCA3}"/>
                </a:ext>
              </a:extLst>
            </p:cNvPr>
            <p:cNvSpPr/>
            <p:nvPr/>
          </p:nvSpPr>
          <p:spPr>
            <a:xfrm>
              <a:off x="390212" y="8922898"/>
              <a:ext cx="1276976" cy="1276976"/>
            </a:xfrm>
            <a:custGeom>
              <a:avLst/>
              <a:gdLst/>
              <a:ahLst/>
              <a:cxnLst/>
              <a:rect l="l" t="t" r="r" b="b"/>
              <a:pathLst>
                <a:path w="1276976" h="1276976">
                  <a:moveTo>
                    <a:pt x="0" y="0"/>
                  </a:moveTo>
                  <a:lnTo>
                    <a:pt x="1276976" y="0"/>
                  </a:lnTo>
                  <a:lnTo>
                    <a:pt x="1276976" y="1276975"/>
                  </a:lnTo>
                  <a:lnTo>
                    <a:pt x="0" y="12769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C88C413-2B4D-484C-8AA6-5E98135FF16E}"/>
                </a:ext>
              </a:extLst>
            </p:cNvPr>
            <p:cNvSpPr/>
            <p:nvPr/>
          </p:nvSpPr>
          <p:spPr>
            <a:xfrm>
              <a:off x="4714315" y="33354"/>
              <a:ext cx="3743885" cy="1218723"/>
            </a:xfrm>
            <a:custGeom>
              <a:avLst/>
              <a:gdLst/>
              <a:ahLst/>
              <a:cxnLst/>
              <a:rect l="l" t="t" r="r" b="b"/>
              <a:pathLst>
                <a:path w="3743885" h="1218723">
                  <a:moveTo>
                    <a:pt x="0" y="0"/>
                  </a:moveTo>
                  <a:lnTo>
                    <a:pt x="3743885" y="0"/>
                  </a:lnTo>
                  <a:lnTo>
                    <a:pt x="3743885" y="1218722"/>
                  </a:lnTo>
                  <a:lnTo>
                    <a:pt x="0" y="12187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2639"/>
              </a:stretch>
            </a:blipFill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DA47789F-FB8C-4400-842C-12FF0DCCFC17}"/>
                </a:ext>
              </a:extLst>
            </p:cNvPr>
            <p:cNvSpPr/>
            <p:nvPr/>
          </p:nvSpPr>
          <p:spPr>
            <a:xfrm>
              <a:off x="8463146" y="166286"/>
              <a:ext cx="3743884" cy="1015663"/>
            </a:xfrm>
            <a:custGeom>
              <a:avLst/>
              <a:gdLst/>
              <a:ahLst/>
              <a:cxnLst/>
              <a:rect l="l" t="t" r="r" b="b"/>
              <a:pathLst>
                <a:path w="3594552" h="905198">
                  <a:moveTo>
                    <a:pt x="0" y="0"/>
                  </a:moveTo>
                  <a:lnTo>
                    <a:pt x="3594552" y="0"/>
                  </a:lnTo>
                  <a:lnTo>
                    <a:pt x="3594552" y="905198"/>
                  </a:lnTo>
                  <a:lnTo>
                    <a:pt x="0" y="9051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521"/>
              </a:stretch>
            </a:blipFill>
          </p:spPr>
        </p:sp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9306C99C-D63A-410C-9783-0EC978406CBE}"/>
                </a:ext>
              </a:extLst>
            </p:cNvPr>
            <p:cNvPicPr/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018" b="95982" l="901" r="98649">
                          <a14:foregroundMark x1="3941" y1="16518" x2="3941" y2="16518"/>
                          <a14:foregroundMark x1="1689" y1="33482" x2="1689" y2="33482"/>
                          <a14:foregroundMark x1="3716" y1="77679" x2="3716" y2="77679"/>
                          <a14:foregroundMark x1="11261" y1="91518" x2="11261" y2="91518"/>
                          <a14:foregroundMark x1="20946" y1="79464" x2="20946" y2="79464"/>
                          <a14:foregroundMark x1="22635" y1="59821" x2="22635" y2="59821"/>
                          <a14:foregroundMark x1="21171" y1="19643" x2="21171" y2="19643"/>
                          <a14:foregroundMark x1="13401" y1="4018" x2="13401" y2="4018"/>
                          <a14:foregroundMark x1="15315" y1="27232" x2="15315" y2="27232"/>
                          <a14:foregroundMark x1="8446" y1="26339" x2="8446" y2="26339"/>
                          <a14:foregroundMark x1="9234" y1="42857" x2="9234" y2="42857"/>
                          <a14:foregroundMark x1="12387" y1="36161" x2="12387" y2="36161"/>
                          <a14:foregroundMark x1="2590" y1="66518" x2="2590" y2="66518"/>
                          <a14:foregroundMark x1="901" y1="53125" x2="901" y2="53125"/>
                          <a14:foregroundMark x1="92793" y1="50000" x2="92793" y2="50000"/>
                          <a14:foregroundMark x1="95158" y1="27232" x2="95158" y2="27232"/>
                          <a14:foregroundMark x1="98761" y1="28125" x2="98761" y2="28125"/>
                          <a14:foregroundMark x1="98423" y1="51786" x2="98423" y2="51786"/>
                          <a14:foregroundMark x1="98761" y1="76786" x2="98761" y2="76786"/>
                          <a14:foregroundMark x1="86261" y1="72768" x2="86261" y2="72768"/>
                          <a14:foregroundMark x1="77815" y1="78571" x2="77815" y2="78571"/>
                          <a14:foregroundMark x1="73986" y1="76786" x2="73986" y2="76786"/>
                          <a14:foregroundMark x1="80293" y1="77679" x2="80293" y2="77679"/>
                          <a14:foregroundMark x1="90878" y1="65625" x2="90878" y2="65625"/>
                          <a14:foregroundMark x1="84797" y1="66518" x2="84797" y2="66518"/>
                          <a14:foregroundMark x1="70608" y1="65625" x2="70608" y2="65625"/>
                          <a14:foregroundMark x1="56982" y1="63839" x2="56982" y2="63839"/>
                          <a14:foregroundMark x1="52365" y1="64732" x2="52365" y2="64732"/>
                          <a14:foregroundMark x1="42905" y1="64732" x2="42905" y2="64732"/>
                          <a14:foregroundMark x1="37275" y1="66964" x2="37275" y2="66964"/>
                          <a14:foregroundMark x1="29054" y1="65625" x2="29054" y2="65625"/>
                          <a14:foregroundMark x1="22523" y1="71875" x2="22523" y2="71875"/>
                          <a14:foregroundMark x1="19482" y1="88393" x2="19482" y2="88393"/>
                          <a14:foregroundMark x1="13964" y1="95982" x2="13964" y2="95982"/>
                          <a14:foregroundMark x1="8221" y1="90179" x2="8221" y2="90179"/>
                          <a14:foregroundMark x1="4279" y1="23214" x2="4279" y2="23214"/>
                          <a14:foregroundMark x1="8108" y1="9821" x2="8108" y2="9821"/>
                          <a14:foregroundMark x1="15653" y1="12500" x2="15653" y2="12500"/>
                          <a14:foregroundMark x1="17342" y1="11607" x2="17342" y2="11607"/>
                          <a14:foregroundMark x1="23761" y1="25446" x2="23761" y2="25446"/>
                          <a14:foregroundMark x1="42005" y1="23661" x2="42005" y2="23661"/>
                          <a14:foregroundMark x1="53153" y1="23661" x2="53153" y2="23661"/>
                          <a14:foregroundMark x1="67005" y1="23661" x2="67005" y2="23661"/>
                          <a14:foregroundMark x1="79842" y1="23661" x2="79842" y2="23661"/>
                          <a14:foregroundMark x1="90315" y1="23661" x2="90315" y2="23661"/>
                          <a14:foregroundMark x1="93356" y1="28125" x2="93356" y2="28125"/>
                          <a14:foregroundMark x1="98649" y1="61607" x2="98649" y2="61607"/>
                          <a14:foregroundMark x1="9797" y1="58036" x2="9797" y2="58036"/>
                          <a14:foregroundMark x1="17342" y1="54018" x2="17342" y2="54018"/>
                          <a14:foregroundMark x1="25450" y1="29464" x2="26239" y2="28571"/>
                          <a14:foregroundMark x1="34797" y1="24554" x2="34797" y2="24554"/>
                          <a14:foregroundMark x1="48423" y1="29464" x2="48423" y2="29464"/>
                          <a14:foregroundMark x1="57320" y1="26339" x2="57320" y2="26339"/>
                          <a14:foregroundMark x1="70045" y1="30357" x2="70045" y2="30357"/>
                          <a14:foregroundMark x1="83221" y1="26339" x2="83221" y2="26339"/>
                          <a14:foregroundMark x1="76239" y1="62946" x2="76239" y2="62946"/>
                          <a14:foregroundMark x1="51239" y1="28571" x2="51239" y2="28571"/>
                          <a14:foregroundMark x1="60135" y1="25446" x2="60135" y2="25446"/>
                          <a14:foregroundMark x1="63626" y1="27232" x2="63626" y2="27232"/>
                          <a14:foregroundMark x1="73086" y1="24554" x2="73086" y2="24554"/>
                          <a14:foregroundMark x1="76689" y1="25446" x2="76689" y2="25446"/>
                          <a14:foregroundMark x1="97860" y1="25446" x2="97860" y2="25446"/>
                          <a14:foregroundMark x1="93356" y1="25446" x2="93356" y2="25446"/>
                          <a14:foregroundMark x1="86486" y1="24554" x2="86486" y2="24554"/>
                          <a14:foregroundMark x1="69595" y1="23661" x2="69595" y2="23661"/>
                          <a14:foregroundMark x1="62838" y1="25446" x2="62838" y2="25446"/>
                          <a14:foregroundMark x1="45608" y1="25446" x2="45608" y2="25446"/>
                          <a14:foregroundMark x1="39302" y1="24554" x2="39302" y2="24554"/>
                          <a14:foregroundMark x1="49550" y1="23661" x2="49550" y2="23661"/>
                          <a14:foregroundMark x1="46171" y1="28571" x2="46171" y2="28571"/>
                          <a14:foregroundMark x1="37950" y1="28571" x2="37950" y2="28571"/>
                          <a14:foregroundMark x1="29505" y1="25446" x2="29505" y2="25446"/>
                          <a14:foregroundMark x1="4955" y1="16518" x2="6194" y2="15625"/>
                          <a14:foregroundMark x1="3716" y1="17411" x2="4955" y2="16518"/>
                          <a14:backgroundMark x1="3716" y1="15625" x2="3716" y2="15625"/>
                          <a14:backgroundMark x1="3153" y1="17411" x2="3153" y2="17411"/>
                          <a14:backgroundMark x1="3491" y1="17411" x2="3491" y2="17411"/>
                          <a14:backgroundMark x1="3716" y1="15625" x2="3716" y2="15625"/>
                          <a14:backgroundMark x1="3716" y1="16518" x2="3716" y2="16518"/>
                          <a14:backgroundMark x1="3829" y1="16518" x2="3829" y2="165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959" y="69888"/>
              <a:ext cx="4349177" cy="1112061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2083895" y="3910757"/>
            <a:ext cx="14769320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80000"/>
              </a:lnSpc>
              <a:spcBef>
                <a:spcPts val="509"/>
              </a:spcBef>
            </a:pP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La eficacia, efectividad y seguridad de los dispositivos médicos se encuentra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confrontada con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su capacidad de producir eventos e incidentes adversos con el consecuente riesgo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 la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salud de los pacientes, el cual puede relacionarse con fallas en los procesos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 fabricación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distribución, almacenamiento, uso, reprocesamiento, mantenimiento,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entre otros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aspectos que deben ser investigados por los actores involucrados (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fabricante, importador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, prestador de salud), para identificar las causas probables, ejecutar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las medidas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necesarias de seguridad y lograr que el riesgo asociado se mitigue o 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elimine. En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consideración a ello, se deben tener en cuenta las siguientes definiciones</a:t>
            </a: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69900" marR="5080" indent="-457200" algn="just">
              <a:lnSpc>
                <a:spcPct val="8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Evento Adverso</a:t>
            </a:r>
          </a:p>
          <a:p>
            <a:pPr marL="469900" marR="5080" indent="-457200" algn="just">
              <a:lnSpc>
                <a:spcPct val="8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Incidente adverso</a:t>
            </a:r>
            <a:endParaRPr lang="es-MX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9900" marR="5080" indent="-457200" algn="just">
              <a:lnSpc>
                <a:spcPct val="80000"/>
              </a:lnSpc>
              <a:spcBef>
                <a:spcPts val="509"/>
              </a:spcBef>
              <a:buFont typeface="Arial" panose="020B0604020202020204" pitchFamily="34" charset="0"/>
              <a:buChar char="•"/>
            </a:pPr>
            <a:r>
              <a:rPr lang="es-MX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Daño</a:t>
            </a:r>
          </a:p>
        </p:txBody>
      </p:sp>
    </p:spTree>
    <p:extLst>
      <p:ext uri="{BB962C8B-B14F-4D97-AF65-F5344CB8AC3E}">
        <p14:creationId xmlns:p14="http://schemas.microsoft.com/office/powerpoint/2010/main" val="3028071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642</Words>
  <Application>Microsoft Office PowerPoint</Application>
  <PresentationFormat>Personalizado</PresentationFormat>
  <Paragraphs>52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Calibri</vt:lpstr>
      <vt:lpstr>Arial</vt:lpstr>
      <vt:lpstr>Arial MT</vt:lpstr>
      <vt:lpstr>Sergio Trendy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TOC-041-AREA-TICS</dc:creator>
  <cp:lastModifiedBy>TOC-BIOMEDICA</cp:lastModifiedBy>
  <cp:revision>28</cp:revision>
  <dcterms:created xsi:type="dcterms:W3CDTF">2006-08-16T00:00:00Z</dcterms:created>
  <dcterms:modified xsi:type="dcterms:W3CDTF">2025-01-29T14:30:26Z</dcterms:modified>
  <dc:identifier>DAGUaw7a7_I</dc:identifier>
</cp:coreProperties>
</file>