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4" r:id="rId3"/>
    <p:sldId id="267" r:id="rId4"/>
    <p:sldId id="282" r:id="rId5"/>
    <p:sldId id="274" r:id="rId6"/>
    <p:sldId id="275" r:id="rId7"/>
    <p:sldId id="280" r:id="rId8"/>
    <p:sldId id="276" r:id="rId9"/>
    <p:sldId id="283" r:id="rId10"/>
    <p:sldId id="281" r:id="rId11"/>
    <p:sldId id="273" r:id="rId12"/>
    <p:sldId id="277" r:id="rId13"/>
    <p:sldId id="284" r:id="rId14"/>
    <p:sldId id="285" r:id="rId15"/>
    <p:sldId id="278" r:id="rId16"/>
    <p:sldId id="279" r:id="rId17"/>
    <p:sldId id="263" r:id="rId18"/>
  </p:sldIdLst>
  <p:sldSz cx="18288000" cy="10287000"/>
  <p:notesSz cx="6858000" cy="9144000"/>
  <p:embeddedFontLst>
    <p:embeddedFont>
      <p:font typeface="Calibri"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51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11" Type="http://schemas.openxmlformats.org/officeDocument/2006/relationships/image" Target="../media/image20.jpeg"/><Relationship Id="rId5" Type="http://schemas.openxmlformats.org/officeDocument/2006/relationships/image" Target="../media/image3.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png"/><Relationship Id="rId3" Type="http://schemas.openxmlformats.org/officeDocument/2006/relationships/image" Target="../media/image9.svg"/><Relationship Id="rId7" Type="http://schemas.openxmlformats.org/officeDocument/2006/relationships/image" Target="../media/image6.png"/><Relationship Id="rId12"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9.sv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4.png"/><Relationship Id="rId11" Type="http://schemas.openxmlformats.org/officeDocument/2006/relationships/image" Target="../media/image20.jpeg"/><Relationship Id="rId5" Type="http://schemas.openxmlformats.org/officeDocument/2006/relationships/image" Target="../media/image3.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302" b="-2302"/>
            </a:stretch>
          </a:blipFill>
        </p:spPr>
      </p:sp>
      <p:grpSp>
        <p:nvGrpSpPr>
          <p:cNvPr id="3" name="Group 3"/>
          <p:cNvGrpSpPr/>
          <p:nvPr/>
        </p:nvGrpSpPr>
        <p:grpSpPr>
          <a:xfrm>
            <a:off x="-104998" y="9830067"/>
            <a:ext cx="18475486" cy="490439"/>
            <a:chOff x="0" y="0"/>
            <a:chExt cx="24633982" cy="653919"/>
          </a:xfrm>
        </p:grpSpPr>
        <p:grpSp>
          <p:nvGrpSpPr>
            <p:cNvPr id="4" name="Group 4"/>
            <p:cNvGrpSpPr/>
            <p:nvPr/>
          </p:nvGrpSpPr>
          <p:grpSpPr>
            <a:xfrm>
              <a:off x="0" y="0"/>
              <a:ext cx="9202044" cy="653919"/>
              <a:chOff x="0" y="0"/>
              <a:chExt cx="1817688" cy="129169"/>
            </a:xfrm>
          </p:grpSpPr>
          <p:sp>
            <p:nvSpPr>
              <p:cNvPr id="5" name="Freeform 5"/>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6" name="TextBox 6"/>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7"/>
            <p:cNvGrpSpPr/>
            <p:nvPr/>
          </p:nvGrpSpPr>
          <p:grpSpPr>
            <a:xfrm>
              <a:off x="9202044" y="0"/>
              <a:ext cx="9202044" cy="653919"/>
              <a:chOff x="0" y="0"/>
              <a:chExt cx="1817688" cy="129169"/>
            </a:xfrm>
          </p:grpSpPr>
          <p:sp>
            <p:nvSpPr>
              <p:cNvPr id="8" name="Freeform 8"/>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9" name="TextBox 9"/>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10" name="Group 10"/>
            <p:cNvGrpSpPr/>
            <p:nvPr/>
          </p:nvGrpSpPr>
          <p:grpSpPr>
            <a:xfrm>
              <a:off x="18404089" y="0"/>
              <a:ext cx="6229893" cy="653919"/>
              <a:chOff x="0" y="0"/>
              <a:chExt cx="1230596" cy="129169"/>
            </a:xfrm>
          </p:grpSpPr>
          <p:sp>
            <p:nvSpPr>
              <p:cNvPr id="11" name="Freeform 11"/>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2" name="TextBox 12"/>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4" name="Freeform 14"/>
          <p:cNvSpPr/>
          <p:nvPr/>
        </p:nvSpPr>
        <p:spPr>
          <a:xfrm flipH="1" flipV="1">
            <a:off x="0" y="0"/>
            <a:ext cx="4982603" cy="4114800"/>
          </a:xfrm>
          <a:custGeom>
            <a:avLst/>
            <a:gdLst/>
            <a:ahLst/>
            <a:cxnLst/>
            <a:rect l="l" t="t" r="r" b="b"/>
            <a:pathLst>
              <a:path w="4982603" h="4114800">
                <a:moveTo>
                  <a:pt x="4982603" y="4114800"/>
                </a:moveTo>
                <a:lnTo>
                  <a:pt x="0" y="4114800"/>
                </a:lnTo>
                <a:lnTo>
                  <a:pt x="0" y="0"/>
                </a:lnTo>
                <a:lnTo>
                  <a:pt x="4982603" y="0"/>
                </a:lnTo>
                <a:lnTo>
                  <a:pt x="4982603" y="411480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Freeform 16"/>
          <p:cNvSpPr/>
          <p:nvPr/>
        </p:nvSpPr>
        <p:spPr>
          <a:xfrm>
            <a:off x="10871794" y="14766"/>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17" name="Freeform 17"/>
          <p:cNvSpPr/>
          <p:nvPr/>
        </p:nvSpPr>
        <p:spPr>
          <a:xfrm>
            <a:off x="14536337" y="146572"/>
            <a:ext cx="3594552" cy="905198"/>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sp>
        <p:nvSpPr>
          <p:cNvPr id="21" name="Freeform 21"/>
          <p:cNvSpPr/>
          <p:nvPr/>
        </p:nvSpPr>
        <p:spPr>
          <a:xfrm>
            <a:off x="504762" y="7620218"/>
            <a:ext cx="2186946" cy="2131103"/>
          </a:xfrm>
          <a:custGeom>
            <a:avLst/>
            <a:gdLst/>
            <a:ahLst/>
            <a:cxnLst/>
            <a:rect l="l" t="t" r="r" b="b"/>
            <a:pathLst>
              <a:path w="1741235" h="1741235">
                <a:moveTo>
                  <a:pt x="0" y="0"/>
                </a:moveTo>
                <a:lnTo>
                  <a:pt x="1741235" y="0"/>
                </a:lnTo>
                <a:lnTo>
                  <a:pt x="1741235" y="1741235"/>
                </a:lnTo>
                <a:lnTo>
                  <a:pt x="0" y="1741235"/>
                </a:lnTo>
                <a:lnTo>
                  <a:pt x="0" y="0"/>
                </a:lnTo>
                <a:close/>
              </a:path>
            </a:pathLst>
          </a:custGeom>
          <a:blipFill>
            <a:blip r:embed="rId7"/>
            <a:stretch>
              <a:fillRect/>
            </a:stretch>
          </a:blipFill>
        </p:spPr>
      </p:sp>
      <p:pic>
        <p:nvPicPr>
          <p:cNvPr id="22" name="Imagen 21">
            <a:extLst>
              <a:ext uri="{FF2B5EF4-FFF2-40B4-BE49-F238E27FC236}">
                <a16:creationId xmlns="" xmlns:a16="http://schemas.microsoft.com/office/drawing/2014/main" id="{6DE6DD13-515B-49EA-8915-53DBD7D922A5}"/>
              </a:ext>
            </a:extLst>
          </p:cNvPr>
          <p:cNvPicPr/>
          <p:nvPr/>
        </p:nvPicPr>
        <p:blipFill>
          <a:blip r:embed="rId8">
            <a:extLst>
              <a:ext uri="{BEBA8EAE-BF5A-486C-A8C5-ECC9F3942E4B}">
                <a14:imgProps xmlns:a14="http://schemas.microsoft.com/office/drawing/2010/main">
                  <a14:imgLayer r:embed="rId9">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6172200" y="14766"/>
            <a:ext cx="4349177" cy="1112061"/>
          </a:xfrm>
          <a:prstGeom prst="rect">
            <a:avLst/>
          </a:prstGeom>
        </p:spPr>
      </p:pic>
      <p:sp>
        <p:nvSpPr>
          <p:cNvPr id="15" name="Flecha: pentágono 14">
            <a:extLst>
              <a:ext uri="{FF2B5EF4-FFF2-40B4-BE49-F238E27FC236}">
                <a16:creationId xmlns="" xmlns:a16="http://schemas.microsoft.com/office/drawing/2014/main" id="{A2283DCB-9388-4DBD-B066-1FFCCE2193F5}"/>
              </a:ext>
            </a:extLst>
          </p:cNvPr>
          <p:cNvSpPr/>
          <p:nvPr/>
        </p:nvSpPr>
        <p:spPr>
          <a:xfrm flipH="1">
            <a:off x="4038600" y="7852015"/>
            <a:ext cx="14263577" cy="1978052"/>
          </a:xfrm>
          <a:prstGeom prst="homePlate">
            <a:avLst/>
          </a:prstGeom>
          <a:gradFill flip="none" rotWithShape="1">
            <a:gsLst>
              <a:gs pos="0">
                <a:schemeClr val="accent1">
                  <a:lumMod val="5000"/>
                  <a:lumOff val="95000"/>
                </a:schemeClr>
              </a:gs>
              <a:gs pos="74000">
                <a:schemeClr val="accent1">
                  <a:lumMod val="45000"/>
                  <a:lumOff val="55000"/>
                </a:schemeClr>
              </a:gs>
              <a:gs pos="0">
                <a:schemeClr val="bg1">
                  <a:alpha val="2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
        <p:nvSpPr>
          <p:cNvPr id="23" name="CuadroTexto 22">
            <a:extLst>
              <a:ext uri="{FF2B5EF4-FFF2-40B4-BE49-F238E27FC236}">
                <a16:creationId xmlns="" xmlns:a16="http://schemas.microsoft.com/office/drawing/2014/main" id="{5CD03DAB-DA87-4F2E-B2B8-F85D51BC5199}"/>
              </a:ext>
            </a:extLst>
          </p:cNvPr>
          <p:cNvSpPr txBox="1"/>
          <p:nvPr/>
        </p:nvSpPr>
        <p:spPr>
          <a:xfrm>
            <a:off x="3345768" y="7958677"/>
            <a:ext cx="14942232" cy="1754326"/>
          </a:xfrm>
          <a:prstGeom prst="rect">
            <a:avLst/>
          </a:prstGeom>
          <a:noFill/>
        </p:spPr>
        <p:txBody>
          <a:bodyPr wrap="square" rtlCol="0">
            <a:spAutoFit/>
          </a:bodyPr>
          <a:lstStyle/>
          <a:p>
            <a:pPr algn="ctr"/>
            <a:r>
              <a:rPr lang="es-ES" sz="5400" b="1" dirty="0" smtClean="0">
                <a:solidFill>
                  <a:schemeClr val="accent1">
                    <a:lumMod val="50000"/>
                  </a:schemeClr>
                </a:solidFill>
                <a:latin typeface="Arial" panose="020B0604020202020204" pitchFamily="34" charset="0"/>
                <a:cs typeface="Arial" panose="020B0604020202020204" pitchFamily="34" charset="0"/>
              </a:rPr>
              <a:t>RESOLUCION 591 DEL 2024</a:t>
            </a:r>
          </a:p>
          <a:p>
            <a:pPr algn="ctr"/>
            <a:r>
              <a:rPr lang="es-ES" sz="5400" b="1" dirty="0" smtClean="0">
                <a:solidFill>
                  <a:schemeClr val="accent1">
                    <a:lumMod val="50000"/>
                  </a:schemeClr>
                </a:solidFill>
                <a:latin typeface="Arial" panose="020B0604020202020204" pitchFamily="34" charset="0"/>
                <a:cs typeface="Arial" panose="020B0604020202020204" pitchFamily="34" charset="0"/>
              </a:rPr>
              <a:t>POR</a:t>
            </a:r>
            <a:r>
              <a:rPr lang="es-ES" sz="5400" b="1" dirty="0">
                <a:solidFill>
                  <a:schemeClr val="accent1">
                    <a:lumMod val="50000"/>
                  </a:schemeClr>
                </a:solidFill>
                <a:latin typeface="Arial" panose="020B0604020202020204" pitchFamily="34" charset="0"/>
                <a:cs typeface="Arial" panose="020B0604020202020204" pitchFamily="34" charset="0"/>
              </a:rPr>
              <a:t>: </a:t>
            </a:r>
            <a:r>
              <a:rPr lang="es-ES" sz="5400" b="1" dirty="0" smtClean="0">
                <a:solidFill>
                  <a:schemeClr val="accent1">
                    <a:lumMod val="50000"/>
                  </a:schemeClr>
                </a:solidFill>
                <a:latin typeface="Arial" panose="020B0604020202020204" pitchFamily="34" charset="0"/>
                <a:cs typeface="Arial" panose="020B0604020202020204" pitchFamily="34" charset="0"/>
              </a:rPr>
              <a:t>Wendy Hernández Nope</a:t>
            </a:r>
            <a:endParaRPr lang="es-CO" sz="4800" b="1" dirty="0">
              <a:solidFill>
                <a:schemeClr val="accent1">
                  <a:lumMod val="50000"/>
                </a:schemeClr>
              </a:solidFill>
              <a:latin typeface="Arial" panose="020B0604020202020204" pitchFamily="34" charset="0"/>
              <a:cs typeface="Arial" panose="020B0604020202020204" pitchFamily="34" charset="0"/>
            </a:endParaRPr>
          </a:p>
        </p:txBody>
      </p:sp>
      <p:sp>
        <p:nvSpPr>
          <p:cNvPr id="13" name="Flecha: cheurón 12">
            <a:extLst>
              <a:ext uri="{FF2B5EF4-FFF2-40B4-BE49-F238E27FC236}">
                <a16:creationId xmlns="" xmlns:a16="http://schemas.microsoft.com/office/drawing/2014/main" id="{22EA3B98-6BF1-48A8-BF0C-A89191EAED5A}"/>
              </a:ext>
            </a:extLst>
          </p:cNvPr>
          <p:cNvSpPr/>
          <p:nvPr/>
        </p:nvSpPr>
        <p:spPr>
          <a:xfrm flipH="1">
            <a:off x="2971800" y="7852015"/>
            <a:ext cx="1828800" cy="1967497"/>
          </a:xfrm>
          <a:prstGeom prst="chevron">
            <a:avLst>
              <a:gd name="adj" fmla="val 50000"/>
            </a:avLst>
          </a:prstGeom>
          <a:gradFill flip="none" rotWithShape="1">
            <a:gsLst>
              <a:gs pos="0">
                <a:schemeClr val="bg1">
                  <a:lumMod val="95000"/>
                  <a:alpha val="97000"/>
                </a:schemeClr>
              </a:gs>
              <a:gs pos="0">
                <a:schemeClr val="accent1">
                  <a:tint val="44500"/>
                  <a:satMod val="160000"/>
                </a:schemeClr>
              </a:gs>
              <a:gs pos="12000">
                <a:schemeClr val="accent1">
                  <a:tint val="23500"/>
                  <a:satMod val="160000"/>
                  <a:alpha val="29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3" name="Rectangle 36"/>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1"/>
          <p:cNvSpPr>
            <a:spLocks noChangeArrowheads="1"/>
          </p:cNvSpPr>
          <p:nvPr/>
        </p:nvSpPr>
        <p:spPr bwMode="auto">
          <a:xfrm>
            <a:off x="0" y="9159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42"/>
          <p:cNvSpPr>
            <a:spLocks noChangeArrowheads="1"/>
          </p:cNvSpPr>
          <p:nvPr/>
        </p:nvSpPr>
        <p:spPr bwMode="auto">
          <a:xfrm>
            <a:off x="0" y="13731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800" b="0" i="0" u="none" strike="noStrike" cap="none" normalizeH="0" baseline="0" smtClean="0">
                <a:ln>
                  <a:noFill/>
                </a:ln>
                <a:solidFill>
                  <a:schemeClr val="tx1"/>
                </a:solidFill>
                <a:effectLst/>
                <a:latin typeface="Arial" pitchFamily="34" charset="0"/>
                <a:cs typeface="Arial" pitchFamily="34" charset="0"/>
              </a:rPr>
              <a:t/>
            </a:r>
            <a:br>
              <a:rPr kumimoji="0" lang="es-CO" sz="1800" b="0" i="0" u="none" strike="noStrike" cap="none" normalizeH="0" baseline="0" smtClean="0">
                <a:ln>
                  <a:noFill/>
                </a:ln>
                <a:solidFill>
                  <a:schemeClr val="tx1"/>
                </a:solidFill>
                <a:effectLst/>
                <a:latin typeface="Arial" pitchFamily="34" charset="0"/>
                <a:cs typeface="Arial" pitchFamily="34" charset="0"/>
              </a:rPr>
            </a:br>
            <a:endParaRPr kumimoji="0" lang="es-CO"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CuadroTexto 16">
            <a:extLst>
              <a:ext uri="{FF2B5EF4-FFF2-40B4-BE49-F238E27FC236}">
                <a16:creationId xmlns="" xmlns:a16="http://schemas.microsoft.com/office/drawing/2014/main" id="{90F5EDB3-6634-4329-9973-7EF883053806}"/>
              </a:ext>
            </a:extLst>
          </p:cNvPr>
          <p:cNvSpPr txBox="1"/>
          <p:nvPr/>
        </p:nvSpPr>
        <p:spPr>
          <a:xfrm>
            <a:off x="1" y="1875781"/>
            <a:ext cx="18288000" cy="1015663"/>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Residuos de riesgo biológico </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32" name="13 CuadroTexto">
            <a:extLst>
              <a:ext uri="{FF2B5EF4-FFF2-40B4-BE49-F238E27FC236}">
                <a16:creationId xmlns:a16="http://schemas.microsoft.com/office/drawing/2014/main" xmlns="" id="{98938BCD-7A72-4383-B3DB-217F9BB163EC}"/>
              </a:ext>
            </a:extLst>
          </p:cNvPr>
          <p:cNvSpPr txBox="1"/>
          <p:nvPr/>
        </p:nvSpPr>
        <p:spPr>
          <a:xfrm>
            <a:off x="8458282" y="3390900"/>
            <a:ext cx="3217171" cy="3416320"/>
          </a:xfrm>
          <a:prstGeom prst="rect">
            <a:avLst/>
          </a:prstGeom>
          <a:noFill/>
        </p:spPr>
        <p:txBody>
          <a:bodyPr wrap="square" rtlCol="0">
            <a:spAutoFit/>
          </a:bodyPr>
          <a:lstStyle/>
          <a:p>
            <a:r>
              <a:rPr lang="es-CO" sz="2400" b="1" dirty="0">
                <a:latin typeface="Arial" pitchFamily="34" charset="0"/>
                <a:cs typeface="Arial" pitchFamily="34" charset="0"/>
              </a:rPr>
              <a:t>Cortopunzantes</a:t>
            </a:r>
            <a:r>
              <a:rPr lang="es-CO" sz="2400" dirty="0">
                <a:latin typeface="Arial" pitchFamily="34" charset="0"/>
                <a:cs typeface="Arial" pitchFamily="34" charset="0"/>
              </a:rPr>
              <a:t>:</a:t>
            </a:r>
          </a:p>
          <a:p>
            <a:endParaRPr lang="es-CO" sz="2400" dirty="0">
              <a:latin typeface="Arial" pitchFamily="34" charset="0"/>
              <a:cs typeface="Arial" pitchFamily="34" charset="0"/>
            </a:endParaRPr>
          </a:p>
          <a:p>
            <a:r>
              <a:rPr lang="es-CO" sz="2400" dirty="0">
                <a:latin typeface="Arial" pitchFamily="34" charset="0"/>
                <a:cs typeface="Arial" pitchFamily="34" charset="0"/>
              </a:rPr>
              <a:t>- Agujas </a:t>
            </a:r>
          </a:p>
          <a:p>
            <a:r>
              <a:rPr lang="es-CO" sz="2400" dirty="0">
                <a:latin typeface="Arial" pitchFamily="34" charset="0"/>
                <a:cs typeface="Arial" pitchFamily="34" charset="0"/>
              </a:rPr>
              <a:t>- Limas </a:t>
            </a:r>
          </a:p>
          <a:p>
            <a:r>
              <a:rPr lang="es-CO" sz="2400" dirty="0">
                <a:latin typeface="Arial" pitchFamily="34" charset="0"/>
                <a:cs typeface="Arial" pitchFamily="34" charset="0"/>
              </a:rPr>
              <a:t>- Cuchillas de bisturí </a:t>
            </a:r>
          </a:p>
          <a:p>
            <a:r>
              <a:rPr lang="es-CO" sz="2400" dirty="0">
                <a:latin typeface="Arial" pitchFamily="34" charset="0"/>
                <a:cs typeface="Arial" pitchFamily="34" charset="0"/>
              </a:rPr>
              <a:t>- Tira nervios </a:t>
            </a:r>
          </a:p>
          <a:p>
            <a:r>
              <a:rPr lang="es-CO" sz="2400" dirty="0">
                <a:latin typeface="Arial" pitchFamily="34" charset="0"/>
                <a:cs typeface="Arial" pitchFamily="34" charset="0"/>
              </a:rPr>
              <a:t>- Tiras de lija metálica </a:t>
            </a:r>
          </a:p>
          <a:p>
            <a:r>
              <a:rPr lang="es-CO" sz="2400" dirty="0">
                <a:latin typeface="Arial" pitchFamily="34" charset="0"/>
                <a:cs typeface="Arial" pitchFamily="34" charset="0"/>
              </a:rPr>
              <a:t>- Bandas metálicas </a:t>
            </a:r>
          </a:p>
          <a:p>
            <a:r>
              <a:rPr lang="es-CO" sz="2400" dirty="0">
                <a:latin typeface="Arial" pitchFamily="34" charset="0"/>
                <a:cs typeface="Arial" pitchFamily="34" charset="0"/>
              </a:rPr>
              <a:t>- Vidrio  </a:t>
            </a:r>
          </a:p>
        </p:txBody>
      </p:sp>
      <p:pic>
        <p:nvPicPr>
          <p:cNvPr id="33" name="Imagen 4">
            <a:extLst>
              <a:ext uri="{FF2B5EF4-FFF2-40B4-BE49-F238E27FC236}">
                <a16:creationId xmlns:a16="http://schemas.microsoft.com/office/drawing/2014/main" xmlns="" id="{FF5E2315-6046-9633-4BF5-52C6F555508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8595" t="13223" r="16942" b="13637"/>
          <a:stretch/>
        </p:blipFill>
        <p:spPr bwMode="auto">
          <a:xfrm>
            <a:off x="11699772" y="3390900"/>
            <a:ext cx="2362200" cy="2680219"/>
          </a:xfrm>
          <a:prstGeom prst="rect">
            <a:avLst/>
          </a:prstGeom>
          <a:noFill/>
          <a:ln>
            <a:noFill/>
          </a:ln>
          <a:extLst>
            <a:ext uri="{53640926-AAD7-44D8-BBD7-CCE9431645EC}">
              <a14:shadowObscured xmlns:a14="http://schemas.microsoft.com/office/drawing/2010/main"/>
            </a:ext>
          </a:extLst>
        </p:spPr>
      </p:pic>
      <p:pic>
        <p:nvPicPr>
          <p:cNvPr id="34" name="Picture 4" descr="Caneca roja 30 litros de pedal para desechos biologicos u hospitalarios.">
            <a:extLst>
              <a:ext uri="{FF2B5EF4-FFF2-40B4-BE49-F238E27FC236}">
                <a16:creationId xmlns:a16="http://schemas.microsoft.com/office/drawing/2014/main" xmlns="" id="{47EB015B-DDA1-88F2-40CF-2036AB4A96C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5449" y="3211237"/>
            <a:ext cx="2779229" cy="2994469"/>
          </a:xfrm>
          <a:prstGeom prst="rect">
            <a:avLst/>
          </a:prstGeom>
          <a:noFill/>
          <a:extLst>
            <a:ext uri="{909E8E84-426E-40DD-AFC4-6F175D3DCCD1}">
              <a14:hiddenFill xmlns:a14="http://schemas.microsoft.com/office/drawing/2010/main">
                <a:solidFill>
                  <a:srgbClr val="FFFFFF"/>
                </a:solidFill>
              </a14:hiddenFill>
            </a:ext>
          </a:extLst>
        </p:spPr>
      </p:pic>
      <p:sp>
        <p:nvSpPr>
          <p:cNvPr id="35" name="13 CuadroTexto">
            <a:extLst>
              <a:ext uri="{FF2B5EF4-FFF2-40B4-BE49-F238E27FC236}">
                <a16:creationId xmlns:a16="http://schemas.microsoft.com/office/drawing/2014/main" xmlns="" id="{82DD3771-9AB8-5FE0-88A4-BCA8F073B8C1}"/>
              </a:ext>
            </a:extLst>
          </p:cNvPr>
          <p:cNvSpPr txBox="1"/>
          <p:nvPr/>
        </p:nvSpPr>
        <p:spPr>
          <a:xfrm>
            <a:off x="3990105" y="5942531"/>
            <a:ext cx="3699728" cy="3416320"/>
          </a:xfrm>
          <a:prstGeom prst="rect">
            <a:avLst/>
          </a:prstGeom>
          <a:noFill/>
        </p:spPr>
        <p:txBody>
          <a:bodyPr wrap="square" rtlCol="0">
            <a:spAutoFit/>
          </a:bodyPr>
          <a:lstStyle/>
          <a:p>
            <a:pPr algn="r"/>
            <a:r>
              <a:rPr lang="es-CO" sz="2400" b="1" dirty="0">
                <a:latin typeface="Arial" pitchFamily="34" charset="0"/>
                <a:cs typeface="Arial" pitchFamily="34" charset="0"/>
              </a:rPr>
              <a:t>Anatomopatológicos</a:t>
            </a:r>
            <a:r>
              <a:rPr lang="es-CO" sz="2400" dirty="0">
                <a:latin typeface="Arial" pitchFamily="34" charset="0"/>
                <a:cs typeface="Arial" pitchFamily="34" charset="0"/>
              </a:rPr>
              <a:t>:</a:t>
            </a:r>
          </a:p>
          <a:p>
            <a:pPr algn="r"/>
            <a:endParaRPr lang="es-CO" sz="2400" dirty="0">
              <a:latin typeface="Arial" pitchFamily="34" charset="0"/>
              <a:cs typeface="Arial" pitchFamily="34" charset="0"/>
            </a:endParaRPr>
          </a:p>
          <a:p>
            <a:pPr algn="r"/>
            <a:r>
              <a:rPr lang="es-CO" sz="2400" dirty="0">
                <a:latin typeface="Arial" pitchFamily="34" charset="0"/>
                <a:cs typeface="Arial" pitchFamily="34" charset="0"/>
              </a:rPr>
              <a:t>- T</a:t>
            </a:r>
            <a:r>
              <a:rPr lang="es-CO" sz="2400" b="0" i="0" dirty="0">
                <a:effectLst/>
                <a:latin typeface="Arial" pitchFamily="34" charset="0"/>
                <a:cs typeface="Arial" pitchFamily="34" charset="0"/>
              </a:rPr>
              <a:t>ejidos</a:t>
            </a:r>
          </a:p>
          <a:p>
            <a:pPr algn="r"/>
            <a:r>
              <a:rPr lang="es-CO" sz="2400" dirty="0">
                <a:latin typeface="Arial" pitchFamily="34" charset="0"/>
                <a:cs typeface="Arial" pitchFamily="34" charset="0"/>
              </a:rPr>
              <a:t>- Ó</a:t>
            </a:r>
            <a:r>
              <a:rPr lang="es-CO" sz="2400" b="0" i="0" dirty="0">
                <a:effectLst/>
                <a:latin typeface="Arial" pitchFamily="34" charset="0"/>
                <a:cs typeface="Arial" pitchFamily="34" charset="0"/>
              </a:rPr>
              <a:t>rganos </a:t>
            </a:r>
          </a:p>
          <a:p>
            <a:pPr algn="r"/>
            <a:r>
              <a:rPr lang="es-CO" sz="2400" dirty="0">
                <a:latin typeface="Arial" pitchFamily="34" charset="0"/>
                <a:cs typeface="Arial" pitchFamily="34" charset="0"/>
              </a:rPr>
              <a:t>- F</a:t>
            </a:r>
            <a:r>
              <a:rPr lang="es-CO" sz="2400" b="0" i="0" dirty="0">
                <a:effectLst/>
                <a:latin typeface="Arial" pitchFamily="34" charset="0"/>
                <a:cs typeface="Arial" pitchFamily="34" charset="0"/>
              </a:rPr>
              <a:t>luidos humanos</a:t>
            </a:r>
          </a:p>
          <a:p>
            <a:pPr algn="r"/>
            <a:r>
              <a:rPr lang="es-CO" sz="2400" dirty="0">
                <a:latin typeface="Arial" pitchFamily="34" charset="0"/>
                <a:cs typeface="Arial" pitchFamily="34" charset="0"/>
              </a:rPr>
              <a:t>-</a:t>
            </a:r>
            <a:r>
              <a:rPr lang="es-CO" sz="2400" b="0" i="0" dirty="0">
                <a:effectLst/>
                <a:latin typeface="Arial" pitchFamily="34" charset="0"/>
                <a:cs typeface="Arial" pitchFamily="34" charset="0"/>
              </a:rPr>
              <a:t> Partes corporales </a:t>
            </a:r>
            <a:endParaRPr lang="es-CO" sz="2400" dirty="0">
              <a:latin typeface="Arial" pitchFamily="34" charset="0"/>
              <a:cs typeface="Arial" pitchFamily="34" charset="0"/>
            </a:endParaRPr>
          </a:p>
          <a:p>
            <a:pPr algn="r"/>
            <a:r>
              <a:rPr lang="es-CO" sz="2400" b="0" i="0" dirty="0">
                <a:effectLst/>
                <a:latin typeface="Arial" pitchFamily="34" charset="0"/>
                <a:cs typeface="Arial" pitchFamily="34" charset="0"/>
              </a:rPr>
              <a:t>- cadáveres de animales</a:t>
            </a:r>
          </a:p>
          <a:p>
            <a:pPr algn="r"/>
            <a:r>
              <a:rPr lang="es-CO" sz="2400" dirty="0">
                <a:latin typeface="Arial" pitchFamily="34" charset="0"/>
                <a:cs typeface="Arial" pitchFamily="34" charset="0"/>
              </a:rPr>
              <a:t>- Muestras</a:t>
            </a:r>
          </a:p>
          <a:p>
            <a:pPr algn="r"/>
            <a:r>
              <a:rPr lang="es-CO" sz="2400" dirty="0">
                <a:latin typeface="Arial" pitchFamily="34" charset="0"/>
                <a:cs typeface="Arial" pitchFamily="34" charset="0"/>
              </a:rPr>
              <a:t>- Piezas dentales  </a:t>
            </a:r>
          </a:p>
        </p:txBody>
      </p:sp>
      <p:sp>
        <p:nvSpPr>
          <p:cNvPr id="36" name="35 CuadroTexto"/>
          <p:cNvSpPr txBox="1"/>
          <p:nvPr/>
        </p:nvSpPr>
        <p:spPr>
          <a:xfrm>
            <a:off x="675069" y="3126376"/>
            <a:ext cx="3262956" cy="4524315"/>
          </a:xfrm>
          <a:prstGeom prst="rect">
            <a:avLst/>
          </a:prstGeom>
          <a:noFill/>
        </p:spPr>
        <p:txBody>
          <a:bodyPr wrap="square" rtlCol="0">
            <a:spAutoFit/>
          </a:bodyPr>
          <a:lstStyle/>
          <a:p>
            <a:r>
              <a:rPr lang="es-CO" sz="2400" b="1" dirty="0">
                <a:latin typeface="Arial" pitchFamily="34" charset="0"/>
                <a:cs typeface="Arial" pitchFamily="34" charset="0"/>
              </a:rPr>
              <a:t>Biosanitarios</a:t>
            </a:r>
            <a:r>
              <a:rPr lang="es-CO" sz="2400" dirty="0">
                <a:latin typeface="Arial" pitchFamily="34" charset="0"/>
                <a:cs typeface="Arial" pitchFamily="34" charset="0"/>
              </a:rPr>
              <a:t>:</a:t>
            </a:r>
          </a:p>
          <a:p>
            <a:endParaRPr lang="es-CO" sz="2400" dirty="0">
              <a:latin typeface="Arial" pitchFamily="34" charset="0"/>
              <a:cs typeface="Arial" pitchFamily="34" charset="0"/>
            </a:endParaRPr>
          </a:p>
          <a:p>
            <a:r>
              <a:rPr lang="es-CO" sz="2400" dirty="0">
                <a:latin typeface="Arial" pitchFamily="34" charset="0"/>
                <a:cs typeface="Arial" pitchFamily="34" charset="0"/>
              </a:rPr>
              <a:t>- Gasas </a:t>
            </a:r>
          </a:p>
          <a:p>
            <a:r>
              <a:rPr lang="es-CO" sz="2400" dirty="0">
                <a:latin typeface="Arial" pitchFamily="34" charset="0"/>
                <a:cs typeface="Arial" pitchFamily="34" charset="0"/>
              </a:rPr>
              <a:t>- Algodones </a:t>
            </a:r>
          </a:p>
          <a:p>
            <a:r>
              <a:rPr lang="es-CO" sz="2400" dirty="0">
                <a:latin typeface="Arial" pitchFamily="34" charset="0"/>
                <a:cs typeface="Arial" pitchFamily="34" charset="0"/>
              </a:rPr>
              <a:t>- Apósitos </a:t>
            </a:r>
          </a:p>
          <a:p>
            <a:r>
              <a:rPr lang="es-CO" sz="2400" dirty="0">
                <a:latin typeface="Arial" pitchFamily="34" charset="0"/>
                <a:cs typeface="Arial" pitchFamily="34" charset="0"/>
              </a:rPr>
              <a:t>- Baja lenguas </a:t>
            </a:r>
          </a:p>
          <a:p>
            <a:r>
              <a:rPr lang="es-CO" sz="2400" dirty="0">
                <a:latin typeface="Arial" pitchFamily="34" charset="0"/>
                <a:cs typeface="Arial" pitchFamily="34" charset="0"/>
              </a:rPr>
              <a:t>- Guantes </a:t>
            </a:r>
          </a:p>
          <a:p>
            <a:r>
              <a:rPr lang="es-CO" sz="2400" dirty="0">
                <a:latin typeface="Arial" pitchFamily="34" charset="0"/>
                <a:cs typeface="Arial" pitchFamily="34" charset="0"/>
              </a:rPr>
              <a:t>- Cuerpo de jeringas </a:t>
            </a:r>
          </a:p>
          <a:p>
            <a:r>
              <a:rPr lang="es-CO" sz="2400" dirty="0">
                <a:latin typeface="Arial" pitchFamily="34" charset="0"/>
                <a:cs typeface="Arial" pitchFamily="34" charset="0"/>
              </a:rPr>
              <a:t>- Tapabocas </a:t>
            </a:r>
          </a:p>
          <a:p>
            <a:r>
              <a:rPr lang="es-CO" sz="2400" dirty="0">
                <a:latin typeface="Arial" pitchFamily="34" charset="0"/>
                <a:cs typeface="Arial" pitchFamily="34" charset="0"/>
              </a:rPr>
              <a:t>- Batas desechables </a:t>
            </a:r>
          </a:p>
          <a:p>
            <a:r>
              <a:rPr lang="es-CO" sz="2400" dirty="0">
                <a:latin typeface="Arial" pitchFamily="34" charset="0"/>
                <a:cs typeface="Arial" pitchFamily="34" charset="0"/>
              </a:rPr>
              <a:t>- Papel higiénico </a:t>
            </a:r>
          </a:p>
          <a:p>
            <a:r>
              <a:rPr lang="es-CO" sz="2400" dirty="0">
                <a:latin typeface="Arial" pitchFamily="34" charset="0"/>
                <a:cs typeface="Arial" pitchFamily="34" charset="0"/>
              </a:rPr>
              <a:t>- </a:t>
            </a:r>
            <a:r>
              <a:rPr lang="es-CO" sz="2400" dirty="0" err="1">
                <a:latin typeface="Arial" pitchFamily="34" charset="0"/>
                <a:cs typeface="Arial" pitchFamily="34" charset="0"/>
              </a:rPr>
              <a:t>etc</a:t>
            </a:r>
            <a:r>
              <a:rPr lang="es-CO" sz="2400" dirty="0">
                <a:latin typeface="Arial" pitchFamily="34" charset="0"/>
                <a:cs typeface="Arial" pitchFamily="34" charset="0"/>
              </a:rPr>
              <a:t> </a:t>
            </a:r>
          </a:p>
        </p:txBody>
      </p:sp>
      <p:sp>
        <p:nvSpPr>
          <p:cNvPr id="37" name="13 CuadroTexto">
            <a:extLst>
              <a:ext uri="{FF2B5EF4-FFF2-40B4-BE49-F238E27FC236}">
                <a16:creationId xmlns:a16="http://schemas.microsoft.com/office/drawing/2014/main" xmlns="" id="{DA87CC62-A91B-177E-220B-857BF0440C8C}"/>
              </a:ext>
            </a:extLst>
          </p:cNvPr>
          <p:cNvSpPr txBox="1"/>
          <p:nvPr/>
        </p:nvSpPr>
        <p:spPr>
          <a:xfrm>
            <a:off x="13487400" y="6609486"/>
            <a:ext cx="4600112" cy="3046988"/>
          </a:xfrm>
          <a:prstGeom prst="rect">
            <a:avLst/>
          </a:prstGeom>
          <a:noFill/>
        </p:spPr>
        <p:txBody>
          <a:bodyPr wrap="square" rtlCol="0">
            <a:spAutoFit/>
          </a:bodyPr>
          <a:lstStyle/>
          <a:p>
            <a:r>
              <a:rPr lang="es-CO" sz="2400" b="1" dirty="0">
                <a:latin typeface="Arial" pitchFamily="34" charset="0"/>
                <a:cs typeface="Arial" pitchFamily="34" charset="0"/>
              </a:rPr>
              <a:t>Químicos</a:t>
            </a:r>
            <a:r>
              <a:rPr lang="es-CO" sz="2400" dirty="0">
                <a:latin typeface="Arial" pitchFamily="34" charset="0"/>
                <a:cs typeface="Arial" pitchFamily="34" charset="0"/>
              </a:rPr>
              <a:t>:</a:t>
            </a:r>
          </a:p>
          <a:p>
            <a:endParaRPr lang="es-CO" sz="2400" dirty="0">
              <a:latin typeface="Arial" pitchFamily="34" charset="0"/>
              <a:cs typeface="Arial" pitchFamily="34" charset="0"/>
            </a:endParaRPr>
          </a:p>
          <a:p>
            <a:r>
              <a:rPr lang="es-CO" sz="2400" dirty="0">
                <a:latin typeface="Arial" pitchFamily="34" charset="0"/>
                <a:cs typeface="Arial" pitchFamily="34" charset="0"/>
              </a:rPr>
              <a:t>- Residuos de amalgamas </a:t>
            </a:r>
          </a:p>
          <a:p>
            <a:r>
              <a:rPr lang="es-CO" sz="2400" dirty="0">
                <a:latin typeface="Arial" pitchFamily="34" charset="0"/>
                <a:cs typeface="Arial" pitchFamily="34" charset="0"/>
              </a:rPr>
              <a:t>- Liquido revelador </a:t>
            </a:r>
          </a:p>
          <a:p>
            <a:r>
              <a:rPr lang="es-CO" sz="2400" dirty="0">
                <a:latin typeface="Arial" pitchFamily="34" charset="0"/>
                <a:cs typeface="Arial" pitchFamily="34" charset="0"/>
              </a:rPr>
              <a:t>- Diales de agujas </a:t>
            </a:r>
          </a:p>
          <a:p>
            <a:r>
              <a:rPr lang="es-CO" sz="2400" dirty="0">
                <a:latin typeface="Arial" pitchFamily="34" charset="0"/>
                <a:cs typeface="Arial" pitchFamily="34" charset="0"/>
              </a:rPr>
              <a:t>- Ampolletas rotas </a:t>
            </a:r>
          </a:p>
          <a:p>
            <a:r>
              <a:rPr lang="es-CO" sz="2400" dirty="0">
                <a:latin typeface="Arial" pitchFamily="34" charset="0"/>
                <a:cs typeface="Arial" pitchFamily="34" charset="0"/>
              </a:rPr>
              <a:t>- Cortopunzantes químicos</a:t>
            </a:r>
          </a:p>
          <a:p>
            <a:r>
              <a:rPr lang="es-CO" sz="2400" dirty="0">
                <a:latin typeface="Arial" pitchFamily="34" charset="0"/>
                <a:cs typeface="Arial" pitchFamily="34" charset="0"/>
              </a:rPr>
              <a:t>- Medicamentos vencidos  </a:t>
            </a:r>
          </a:p>
        </p:txBody>
      </p:sp>
      <p:pic>
        <p:nvPicPr>
          <p:cNvPr id="38" name="Picture 6" descr="PROCEDIMIENTO DE MANEJO INTERNO DE RESIDUOS PELIGROSOS">
            <a:extLst>
              <a:ext uri="{FF2B5EF4-FFF2-40B4-BE49-F238E27FC236}">
                <a16:creationId xmlns:a16="http://schemas.microsoft.com/office/drawing/2014/main" xmlns="" id="{4D84ECFF-A914-6F3C-A0AE-8D47133FA65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4508" r="18904"/>
          <a:stretch/>
        </p:blipFill>
        <p:spPr bwMode="auto">
          <a:xfrm>
            <a:off x="11051793" y="7109233"/>
            <a:ext cx="2310474" cy="2307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97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 y="1144588"/>
            <a:ext cx="18288000" cy="1015663"/>
          </a:xfrm>
          <a:prstGeom prst="rect">
            <a:avLst/>
          </a:prstGeom>
          <a:noFill/>
        </p:spPr>
        <p:txBody>
          <a:bodyPr wrap="square" rtlCol="0">
            <a:spAutoFit/>
          </a:bodyPr>
          <a:lstStyle/>
          <a:p>
            <a:pPr algn="ctr"/>
            <a:r>
              <a:rPr lang="es-MX" sz="6000" b="1" dirty="0" smtClean="0">
                <a:solidFill>
                  <a:schemeClr val="accent1">
                    <a:lumMod val="75000"/>
                  </a:schemeClr>
                </a:solidFill>
                <a:latin typeface="Arial" panose="020B0604020202020204" pitchFamily="34" charset="0"/>
                <a:cs typeface="Arial" panose="020B0604020202020204" pitchFamily="34" charset="0"/>
              </a:rPr>
              <a:t>Desactivación de residuos </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3" name="Rectangle 36"/>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1"/>
          <p:cNvSpPr>
            <a:spLocks noChangeArrowheads="1"/>
          </p:cNvSpPr>
          <p:nvPr/>
        </p:nvSpPr>
        <p:spPr bwMode="auto">
          <a:xfrm>
            <a:off x="0" y="9159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122" name="3121 Tabla"/>
          <p:cNvGraphicFramePr>
            <a:graphicFrameLocks noGrp="1"/>
          </p:cNvGraphicFramePr>
          <p:nvPr>
            <p:extLst>
              <p:ext uri="{D42A27DB-BD31-4B8C-83A1-F6EECF244321}">
                <p14:modId xmlns:p14="http://schemas.microsoft.com/office/powerpoint/2010/main" val="519573594"/>
              </p:ext>
            </p:extLst>
          </p:nvPr>
        </p:nvGraphicFramePr>
        <p:xfrm>
          <a:off x="499906" y="2249556"/>
          <a:ext cx="17288188" cy="7623810"/>
        </p:xfrm>
        <a:graphic>
          <a:graphicData uri="http://schemas.openxmlformats.org/drawingml/2006/table">
            <a:tbl>
              <a:tblPr firstRow="1" firstCol="1" bandRow="1">
                <a:tableStyleId>{5940675A-B579-460E-94D1-54222C63F5DA}</a:tableStyleId>
              </a:tblPr>
              <a:tblGrid>
                <a:gridCol w="1680778"/>
                <a:gridCol w="3892328"/>
                <a:gridCol w="5661568"/>
                <a:gridCol w="3626942"/>
                <a:gridCol w="2426572"/>
              </a:tblGrid>
              <a:tr h="112293">
                <a:tc gridSpan="2">
                  <a:txBody>
                    <a:bodyPr/>
                    <a:lstStyle/>
                    <a:p>
                      <a:pPr algn="ctr">
                        <a:lnSpc>
                          <a:spcPct val="115000"/>
                        </a:lnSpc>
                        <a:spcAft>
                          <a:spcPts val="0"/>
                        </a:spcAft>
                      </a:pPr>
                      <a:r>
                        <a:rPr lang="es-CO" sz="1500" dirty="0">
                          <a:effectLst/>
                        </a:rPr>
                        <a:t>TIPOS DE RESIDUOS</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hMerge="1">
                  <a:txBody>
                    <a:bodyPr/>
                    <a:lstStyle/>
                    <a:p>
                      <a:endParaRPr lang="es-CO"/>
                    </a:p>
                  </a:txBody>
                  <a:tcPr/>
                </a:tc>
                <a:tc>
                  <a:txBody>
                    <a:bodyPr/>
                    <a:lstStyle/>
                    <a:p>
                      <a:pPr>
                        <a:lnSpc>
                          <a:spcPct val="115000"/>
                        </a:lnSpc>
                        <a:spcAft>
                          <a:spcPts val="0"/>
                        </a:spcAft>
                      </a:pPr>
                      <a:r>
                        <a:rPr lang="es-CO" sz="1500">
                          <a:effectLst/>
                        </a:rPr>
                        <a:t>TRATAMIENTO INTERNO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TRATAMIENTO EXTERNO</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DISPOSICIÓN FINAL</a:t>
                      </a:r>
                      <a:endParaRPr lang="es-CO" sz="1500">
                        <a:effectLst/>
                        <a:latin typeface="Arial" pitchFamily="34" charset="0"/>
                        <a:ea typeface="Calibri"/>
                        <a:cs typeface="Arial" pitchFamily="34" charset="0"/>
                      </a:endParaRPr>
                    </a:p>
                  </a:txBody>
                  <a:tcPr marL="11867" marR="11867" marT="0" marB="0" anchor="ctr">
                    <a:solidFill>
                      <a:schemeClr val="bg1"/>
                    </a:solidFill>
                  </a:tcPr>
                </a:tc>
              </a:tr>
              <a:tr h="168439">
                <a:tc gridSpan="2">
                  <a:txBody>
                    <a:bodyPr/>
                    <a:lstStyle/>
                    <a:p>
                      <a:pPr algn="ctr">
                        <a:lnSpc>
                          <a:spcPct val="115000"/>
                        </a:lnSpc>
                        <a:spcAft>
                          <a:spcPts val="0"/>
                        </a:spcAft>
                      </a:pPr>
                      <a:r>
                        <a:rPr lang="es-CO" sz="1500" dirty="0">
                          <a:effectLst/>
                        </a:rPr>
                        <a:t>Biosanitarios</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hMerge="1">
                  <a:txBody>
                    <a:bodyPr/>
                    <a:lstStyle/>
                    <a:p>
                      <a:endParaRPr lang="es-CO"/>
                    </a:p>
                  </a:txBody>
                  <a:tcPr/>
                </a:tc>
                <a:tc>
                  <a:txBody>
                    <a:bodyPr/>
                    <a:lstStyle/>
                    <a:p>
                      <a:pPr>
                        <a:lnSpc>
                          <a:spcPct val="115000"/>
                        </a:lnSpc>
                        <a:spcAft>
                          <a:spcPts val="0"/>
                        </a:spcAft>
                      </a:pPr>
                      <a:r>
                        <a:rPr lang="es-CO" sz="1500">
                          <a:effectLst/>
                        </a:rPr>
                        <a:t>N/A</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Desactivación de alta eficiencia con autoclave.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Relleno sanitario</a:t>
                      </a:r>
                      <a:endParaRPr lang="es-CO" sz="1500">
                        <a:effectLst/>
                        <a:latin typeface="Arial" pitchFamily="34" charset="0"/>
                        <a:ea typeface="Calibri"/>
                        <a:cs typeface="Arial" pitchFamily="34" charset="0"/>
                      </a:endParaRPr>
                    </a:p>
                  </a:txBody>
                  <a:tcPr marL="11867" marR="11867" marT="0" marB="0" anchor="ctr">
                    <a:solidFill>
                      <a:schemeClr val="bg1"/>
                    </a:solidFill>
                  </a:tcPr>
                </a:tc>
              </a:tr>
              <a:tr h="393025">
                <a:tc rowSpan="2">
                  <a:txBody>
                    <a:bodyPr/>
                    <a:lstStyle/>
                    <a:p>
                      <a:pPr algn="ctr">
                        <a:lnSpc>
                          <a:spcPct val="115000"/>
                        </a:lnSpc>
                        <a:spcAft>
                          <a:spcPts val="0"/>
                        </a:spcAft>
                      </a:pPr>
                      <a:r>
                        <a:rPr lang="es-CO" sz="1500" dirty="0">
                          <a:effectLst/>
                        </a:rPr>
                        <a:t>Anatomopatológicos</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a:txBody>
                    <a:bodyPr/>
                    <a:lstStyle/>
                    <a:p>
                      <a:pPr algn="ctr">
                        <a:lnSpc>
                          <a:spcPct val="115000"/>
                        </a:lnSpc>
                        <a:spcAft>
                          <a:spcPts val="0"/>
                        </a:spcAft>
                      </a:pPr>
                      <a:r>
                        <a:rPr lang="es-CO" sz="1500" dirty="0">
                          <a:effectLst/>
                        </a:rPr>
                        <a:t>Muestras de orina </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Desactivación</a:t>
                      </a:r>
                      <a:br>
                        <a:rPr lang="es-CO" sz="1500">
                          <a:effectLst/>
                        </a:rPr>
                      </a:br>
                      <a:r>
                        <a:rPr lang="es-CO" sz="1500">
                          <a:effectLst/>
                        </a:rPr>
                        <a:t>Se diluye la orina en agua y se realiza una desactivación con hipoclorito a 5000 ppm, durante 20 minutos.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N/A</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Desagüe</a:t>
                      </a:r>
                      <a:endParaRPr lang="es-CO" sz="1500">
                        <a:effectLst/>
                        <a:latin typeface="Arial" pitchFamily="34" charset="0"/>
                        <a:ea typeface="Calibri"/>
                        <a:cs typeface="Arial" pitchFamily="34" charset="0"/>
                      </a:endParaRPr>
                    </a:p>
                  </a:txBody>
                  <a:tcPr marL="11867" marR="11867" marT="0" marB="0" anchor="ctr">
                    <a:solidFill>
                      <a:schemeClr val="bg1"/>
                    </a:solidFill>
                  </a:tcPr>
                </a:tc>
              </a:tr>
              <a:tr h="729904">
                <a:tc vMerge="1">
                  <a:txBody>
                    <a:bodyPr/>
                    <a:lstStyle/>
                    <a:p>
                      <a:endParaRPr lang="es-CO"/>
                    </a:p>
                  </a:txBody>
                  <a:tcPr/>
                </a:tc>
                <a:tc>
                  <a:txBody>
                    <a:bodyPr/>
                    <a:lstStyle/>
                    <a:p>
                      <a:pPr algn="ctr">
                        <a:lnSpc>
                          <a:spcPct val="115000"/>
                        </a:lnSpc>
                        <a:spcAft>
                          <a:spcPts val="0"/>
                        </a:spcAft>
                      </a:pPr>
                      <a:r>
                        <a:rPr lang="es-CO" sz="1500" dirty="0">
                          <a:effectLst/>
                        </a:rPr>
                        <a:t>Muestras de sangre, placenta (restos de tejido)</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Congelamiento</a:t>
                      </a:r>
                      <a:br>
                        <a:rPr lang="es-CO" sz="1500">
                          <a:effectLst/>
                        </a:rPr>
                      </a:br>
                      <a:r>
                        <a:rPr lang="es-CO" sz="1500">
                          <a:effectLst/>
                        </a:rPr>
                        <a:t>Los residuos anatomopatológicos son llevados al almacenamiento central donde estarán en un refrigerador que garantice una temperatura ambiente menor a 4°C a fin de evitar la descomposición de los mismos.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Incineración </a:t>
                      </a:r>
                      <a:br>
                        <a:rPr lang="es-CO" sz="1500">
                          <a:effectLst/>
                        </a:rPr>
                      </a:br>
                      <a:r>
                        <a:rPr lang="es-CO" sz="1500">
                          <a:effectLst/>
                        </a:rPr>
                        <a:t>Los residuos entregados al gestor externo serán llevados a incineración como tratamiento final de los residuos.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Relleno Sanitario </a:t>
                      </a:r>
                      <a:endParaRPr lang="es-CO" sz="1500">
                        <a:effectLst/>
                        <a:latin typeface="Arial" pitchFamily="34" charset="0"/>
                        <a:ea typeface="Calibri"/>
                        <a:cs typeface="Arial" pitchFamily="34" charset="0"/>
                      </a:endParaRPr>
                    </a:p>
                  </a:txBody>
                  <a:tcPr marL="11867" marR="11867" marT="0" marB="0" anchor="ctr">
                    <a:solidFill>
                      <a:schemeClr val="bg1"/>
                    </a:solidFill>
                  </a:tcPr>
                </a:tc>
              </a:tr>
              <a:tr h="729904">
                <a:tc rowSpan="2">
                  <a:txBody>
                    <a:bodyPr/>
                    <a:lstStyle/>
                    <a:p>
                      <a:pPr algn="ctr">
                        <a:lnSpc>
                          <a:spcPct val="115000"/>
                        </a:lnSpc>
                        <a:spcAft>
                          <a:spcPts val="0"/>
                        </a:spcAft>
                      </a:pPr>
                      <a:r>
                        <a:rPr lang="es-CO" sz="1500">
                          <a:effectLst/>
                        </a:rPr>
                        <a:t>Cortopunzantes</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dirty="0">
                          <a:effectLst/>
                        </a:rPr>
                        <a:t>Agujas, limas, bandas metálicas, Cuchillas de Bisturí, fresas, tira nervios, tiras de lija metálica.</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Las agujas dispuestas dentro del contenedor rotulado, se dispondrán sin capuchón, exceptuando situaciones donde el retiro del capuchón presente ser un riesgo para el personal asistencial, debido a que se encuentra muy ajustado y no permite su retiro, etc.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Incineración </a:t>
                      </a:r>
                      <a:br>
                        <a:rPr lang="es-CO" sz="1500">
                          <a:effectLst/>
                        </a:rPr>
                      </a:br>
                      <a:r>
                        <a:rPr lang="es-CO" sz="1500">
                          <a:effectLst/>
                        </a:rPr>
                        <a:t>Los residuos entregados al gestor externo serán llevados a incineración como tratamiento final de los residuos.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Relleno Sanitario </a:t>
                      </a:r>
                      <a:endParaRPr lang="es-CO" sz="1500">
                        <a:effectLst/>
                        <a:latin typeface="Arial" pitchFamily="34" charset="0"/>
                        <a:ea typeface="Calibri"/>
                        <a:cs typeface="Arial" pitchFamily="34" charset="0"/>
                      </a:endParaRPr>
                    </a:p>
                  </a:txBody>
                  <a:tcPr marL="11867" marR="11867" marT="0" marB="0" anchor="ctr">
                    <a:solidFill>
                      <a:schemeClr val="bg1"/>
                    </a:solidFill>
                  </a:tcPr>
                </a:tc>
              </a:tr>
              <a:tr h="786051">
                <a:tc vMerge="1">
                  <a:txBody>
                    <a:bodyPr/>
                    <a:lstStyle/>
                    <a:p>
                      <a:endParaRPr lang="es-CO"/>
                    </a:p>
                  </a:txBody>
                  <a:tcPr/>
                </a:tc>
                <a:tc>
                  <a:txBody>
                    <a:bodyPr/>
                    <a:lstStyle/>
                    <a:p>
                      <a:pPr>
                        <a:lnSpc>
                          <a:spcPct val="115000"/>
                        </a:lnSpc>
                        <a:spcAft>
                          <a:spcPts val="0"/>
                        </a:spcAft>
                      </a:pPr>
                      <a:r>
                        <a:rPr lang="es-CO" sz="1500">
                          <a:effectLst/>
                        </a:rPr>
                        <a:t>Vidrios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dirty="0">
                          <a:effectLst/>
                        </a:rPr>
                        <a:t>Los vidrios serán dispuestos en contenedores que cumplan con las características para la contención de residuos cortopunzantes según la Resolución 591 el 2024, estos se encontraran rotulados teniendo en cuenta el área, tipo de residuo, fecha de apertura, fecha de cierre y peso. </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Incineración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Relleno sanitario </a:t>
                      </a:r>
                      <a:endParaRPr lang="es-CO" sz="1500">
                        <a:effectLst/>
                        <a:latin typeface="Arial" pitchFamily="34" charset="0"/>
                        <a:ea typeface="Calibri"/>
                        <a:cs typeface="Arial" pitchFamily="34" charset="0"/>
                      </a:endParaRPr>
                    </a:p>
                  </a:txBody>
                  <a:tcPr marL="11867" marR="11867" marT="0" marB="0" anchor="ctr">
                    <a:solidFill>
                      <a:schemeClr val="bg1"/>
                    </a:solidFill>
                  </a:tcPr>
                </a:tc>
              </a:tr>
              <a:tr h="56146">
                <a:tc rowSpan="2">
                  <a:txBody>
                    <a:bodyPr/>
                    <a:lstStyle/>
                    <a:p>
                      <a:pPr algn="ctr">
                        <a:lnSpc>
                          <a:spcPct val="115000"/>
                        </a:lnSpc>
                        <a:spcAft>
                          <a:spcPts val="0"/>
                        </a:spcAft>
                      </a:pPr>
                      <a:r>
                        <a:rPr lang="es-CO" sz="1500">
                          <a:effectLst/>
                        </a:rPr>
                        <a:t>Químicos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dirty="0">
                          <a:effectLst/>
                        </a:rPr>
                        <a:t> </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 </a:t>
                      </a:r>
                      <a:endParaRPr lang="es-CO" sz="1500">
                        <a:effectLst/>
                        <a:latin typeface="Arial" pitchFamily="34" charset="0"/>
                        <a:ea typeface="Calibri"/>
                        <a:cs typeface="Arial" pitchFamily="34" charset="0"/>
                      </a:endParaRPr>
                    </a:p>
                  </a:txBody>
                  <a:tcPr marL="11867" marR="11867" marT="0" marB="0" anchor="ctr">
                    <a:solidFill>
                      <a:schemeClr val="bg1"/>
                    </a:solidFill>
                  </a:tcPr>
                </a:tc>
              </a:tr>
              <a:tr h="1066783">
                <a:tc vMerge="1">
                  <a:txBody>
                    <a:bodyPr/>
                    <a:lstStyle/>
                    <a:p>
                      <a:endParaRPr lang="es-CO"/>
                    </a:p>
                  </a:txBody>
                  <a:tcPr/>
                </a:tc>
                <a:tc>
                  <a:txBody>
                    <a:bodyPr/>
                    <a:lstStyle/>
                    <a:p>
                      <a:pPr>
                        <a:lnSpc>
                          <a:spcPct val="115000"/>
                        </a:lnSpc>
                        <a:spcAft>
                          <a:spcPts val="0"/>
                        </a:spcAft>
                      </a:pPr>
                      <a:r>
                        <a:rPr lang="es-CO" sz="1500">
                          <a:effectLst/>
                        </a:rPr>
                        <a:t>Amalgamas mercuriales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dirty="0">
                          <a:effectLst/>
                        </a:rPr>
                        <a:t>Los restos de amalgamas mercuriales serán dispuestos dentro de un contenedor color ámbar que contendrá glicerina para realizar el almacenamiento in-situ, que se encontrara rotulado con el tipo de residuos, fecha de apertura y fecha de cierre. Una vez los restos de amalgamas superen o rebasen la cantidad del aceite el recipiente será retirado y dirigido al almacenamiento central. </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dirty="0">
                          <a:effectLst/>
                        </a:rPr>
                        <a:t>El manejo lo da directamente el gestor externo.  </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Encapsulamiento y celda de seguridad</a:t>
                      </a:r>
                      <a:endParaRPr lang="es-CO" sz="1500">
                        <a:effectLst/>
                        <a:latin typeface="Arial" pitchFamily="34" charset="0"/>
                        <a:ea typeface="Calibri"/>
                        <a:cs typeface="Arial" pitchFamily="34" charset="0"/>
                      </a:endParaRPr>
                    </a:p>
                  </a:txBody>
                  <a:tcPr marL="11867" marR="11867" marT="0" marB="0" anchor="ctr">
                    <a:solidFill>
                      <a:schemeClr val="bg1"/>
                    </a:solidFill>
                  </a:tcPr>
                </a:tc>
              </a:tr>
              <a:tr h="314976">
                <a:tc>
                  <a:txBody>
                    <a:bodyPr/>
                    <a:lstStyle/>
                    <a:p>
                      <a:pPr>
                        <a:lnSpc>
                          <a:spcPct val="115000"/>
                        </a:lnSpc>
                        <a:spcAft>
                          <a:spcPts val="0"/>
                        </a:spcAft>
                      </a:pPr>
                      <a:r>
                        <a:rPr lang="es-CO" sz="1500">
                          <a:effectLst/>
                        </a:rPr>
                        <a:t>No aprovechables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Residuos de papel ( no reciclable) y plástico no contaminados, servilletas de manos y papel higiénico </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N/A</a:t>
                      </a:r>
                      <a:endParaRPr lang="es-CO" sz="150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dirty="0">
                          <a:effectLst/>
                        </a:rPr>
                        <a:t>N/A</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a:effectLst/>
                        </a:rPr>
                        <a:t>Relleno Sanitario a cielo abierto</a:t>
                      </a:r>
                      <a:endParaRPr lang="es-CO" sz="1500">
                        <a:effectLst/>
                        <a:latin typeface="Arial" pitchFamily="34" charset="0"/>
                        <a:ea typeface="Calibri"/>
                        <a:cs typeface="Arial" pitchFamily="34" charset="0"/>
                      </a:endParaRPr>
                    </a:p>
                  </a:txBody>
                  <a:tcPr marL="11867" marR="11867" marT="0" marB="0">
                    <a:solidFill>
                      <a:schemeClr val="bg1"/>
                    </a:solidFill>
                  </a:tcPr>
                </a:tc>
              </a:tr>
              <a:tr h="168439">
                <a:tc>
                  <a:txBody>
                    <a:bodyPr/>
                    <a:lstStyle/>
                    <a:p>
                      <a:pPr>
                        <a:lnSpc>
                          <a:spcPct val="115000"/>
                        </a:lnSpc>
                        <a:spcAft>
                          <a:spcPts val="0"/>
                        </a:spcAft>
                      </a:pPr>
                      <a:r>
                        <a:rPr lang="es-CO" sz="1500" dirty="0">
                          <a:effectLst/>
                        </a:rPr>
                        <a:t>Aprovechables </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dirty="0">
                          <a:effectLst/>
                        </a:rPr>
                        <a:t>Papel, cartón, plástico.</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dirty="0">
                          <a:effectLst/>
                        </a:rPr>
                        <a:t>N/A</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dirty="0">
                          <a:effectLst/>
                        </a:rPr>
                        <a:t>N/A</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c>
                  <a:txBody>
                    <a:bodyPr/>
                    <a:lstStyle/>
                    <a:p>
                      <a:pPr>
                        <a:lnSpc>
                          <a:spcPct val="115000"/>
                        </a:lnSpc>
                        <a:spcAft>
                          <a:spcPts val="0"/>
                        </a:spcAft>
                      </a:pPr>
                      <a:r>
                        <a:rPr lang="es-CO" sz="1500" dirty="0">
                          <a:effectLst/>
                        </a:rPr>
                        <a:t>Aprovechamiento con gestor externo. </a:t>
                      </a:r>
                      <a:endParaRPr lang="es-CO" sz="1500" dirty="0">
                        <a:effectLst/>
                        <a:latin typeface="Arial" pitchFamily="34" charset="0"/>
                        <a:ea typeface="Calibri"/>
                        <a:cs typeface="Arial" pitchFamily="34" charset="0"/>
                      </a:endParaRPr>
                    </a:p>
                  </a:txBody>
                  <a:tcPr marL="11867" marR="11867" marT="0" marB="0" anchor="ctr">
                    <a:solidFill>
                      <a:schemeClr val="bg1"/>
                    </a:solidFill>
                  </a:tcPr>
                </a:tc>
              </a:tr>
            </a:tbl>
          </a:graphicData>
        </a:graphic>
      </p:graphicFrame>
    </p:spTree>
    <p:extLst>
      <p:ext uri="{BB962C8B-B14F-4D97-AF65-F5344CB8AC3E}">
        <p14:creationId xmlns:p14="http://schemas.microsoft.com/office/powerpoint/2010/main" val="1739965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1255" y="1600840"/>
            <a:ext cx="18288000" cy="1015663"/>
          </a:xfrm>
          <a:prstGeom prst="rect">
            <a:avLst/>
          </a:prstGeom>
          <a:noFill/>
        </p:spPr>
        <p:txBody>
          <a:bodyPr wrap="square" rtlCol="0">
            <a:spAutoFit/>
          </a:bodyPr>
          <a:lstStyle/>
          <a:p>
            <a:pPr algn="ctr"/>
            <a:r>
              <a:rPr lang="es-MX" sz="6000" b="1" dirty="0" smtClean="0">
                <a:solidFill>
                  <a:schemeClr val="accent1">
                    <a:lumMod val="75000"/>
                  </a:schemeClr>
                </a:solidFill>
                <a:latin typeface="Arial" panose="020B0604020202020204" pitchFamily="34" charset="0"/>
                <a:cs typeface="Arial" panose="020B0604020202020204" pitchFamily="34" charset="0"/>
              </a:rPr>
              <a:t>Movimiento interno de residuos</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3" name="Rectangle 36"/>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1"/>
          <p:cNvSpPr>
            <a:spLocks noChangeArrowheads="1"/>
          </p:cNvSpPr>
          <p:nvPr/>
        </p:nvSpPr>
        <p:spPr bwMode="auto">
          <a:xfrm>
            <a:off x="0" y="9159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CuadroTexto 17">
            <a:extLst>
              <a:ext uri="{FF2B5EF4-FFF2-40B4-BE49-F238E27FC236}">
                <a16:creationId xmlns="" xmlns:a16="http://schemas.microsoft.com/office/drawing/2014/main" id="{D07913BF-4B25-404F-B14D-E25E620F5112}"/>
              </a:ext>
            </a:extLst>
          </p:cNvPr>
          <p:cNvSpPr txBox="1"/>
          <p:nvPr/>
        </p:nvSpPr>
        <p:spPr>
          <a:xfrm>
            <a:off x="831517" y="3619500"/>
            <a:ext cx="8026731" cy="3970318"/>
          </a:xfrm>
          <a:prstGeom prst="rect">
            <a:avLst/>
          </a:prstGeom>
          <a:noFill/>
        </p:spPr>
        <p:txBody>
          <a:bodyPr wrap="square" rtlCol="0">
            <a:spAutoFit/>
          </a:bodyPr>
          <a:lstStyle/>
          <a:p>
            <a:pPr algn="just"/>
            <a:r>
              <a:rPr lang="es-MX" sz="2800" b="1" dirty="0" smtClean="0">
                <a:latin typeface="Arial" panose="020B0604020202020204" pitchFamily="34" charset="0"/>
                <a:cs typeface="Arial" panose="020B0604020202020204" pitchFamily="34" charset="0"/>
              </a:rPr>
              <a:t>¿Qué es una ruta de residuos?</a:t>
            </a:r>
          </a:p>
          <a:p>
            <a:pPr algn="just"/>
            <a:endParaRPr lang="es-MX" sz="2800" dirty="0" smtClean="0">
              <a:latin typeface="Arial" panose="020B0604020202020204" pitchFamily="34" charset="0"/>
              <a:cs typeface="Arial" panose="020B0604020202020204" pitchFamily="34" charset="0"/>
            </a:endParaRPr>
          </a:p>
          <a:p>
            <a:pPr algn="just"/>
            <a:r>
              <a:rPr lang="es-MX" sz="2800" dirty="0" smtClean="0">
                <a:latin typeface="Arial" panose="020B0604020202020204" pitchFamily="34" charset="0"/>
                <a:cs typeface="Arial" panose="020B0604020202020204" pitchFamily="34" charset="0"/>
              </a:rPr>
              <a:t>Una </a:t>
            </a:r>
            <a:r>
              <a:rPr lang="es-MX" sz="2800" dirty="0">
                <a:latin typeface="Arial" panose="020B0604020202020204" pitchFamily="34" charset="0"/>
                <a:cs typeface="Arial" panose="020B0604020202020204" pitchFamily="34" charset="0"/>
              </a:rPr>
              <a:t>ruta sanitaria es el proceso de transportar los residuos desde su lugar de generación hasta el lugar de almacenamiento central</a:t>
            </a:r>
            <a:r>
              <a:rPr lang="es-MX" sz="2800" dirty="0" smtClean="0">
                <a:latin typeface="Arial" panose="020B0604020202020204" pitchFamily="34" charset="0"/>
                <a:cs typeface="Arial" panose="020B0604020202020204" pitchFamily="34" charset="0"/>
              </a:rPr>
              <a:t>.</a:t>
            </a:r>
          </a:p>
          <a:p>
            <a:pPr algn="just"/>
            <a:endParaRPr lang="es-MX" sz="2800" dirty="0" smtClean="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Para realizar una ruta sanitaria se utilizan carros contenedores o transportadores. El objetivo es garantizar el manejo seguro de los residuos.</a:t>
            </a:r>
            <a:endParaRPr lang="es-CO" sz="2800" dirty="0">
              <a:latin typeface="Arial" panose="020B0604020202020204" pitchFamily="34" charset="0"/>
              <a:cs typeface="Arial" panose="020B0604020202020204" pitchFamily="34" charset="0"/>
            </a:endParaRPr>
          </a:p>
        </p:txBody>
      </p:sp>
      <p:pic>
        <p:nvPicPr>
          <p:cNvPr id="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63600" y="2987342"/>
            <a:ext cx="3827248" cy="631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22028" t="2351" r="27447" b="4512"/>
          <a:stretch/>
        </p:blipFill>
        <p:spPr bwMode="auto">
          <a:xfrm>
            <a:off x="9669661" y="3966106"/>
            <a:ext cx="3885369" cy="53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635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1255" y="1162623"/>
            <a:ext cx="18288000" cy="1015663"/>
          </a:xfrm>
          <a:prstGeom prst="rect">
            <a:avLst/>
          </a:prstGeom>
          <a:noFill/>
        </p:spPr>
        <p:txBody>
          <a:bodyPr wrap="square" rtlCol="0">
            <a:spAutoFit/>
          </a:bodyPr>
          <a:lstStyle/>
          <a:p>
            <a:pPr algn="ctr"/>
            <a:r>
              <a:rPr lang="es-MX" sz="6000" b="1" dirty="0" smtClean="0">
                <a:solidFill>
                  <a:schemeClr val="accent1">
                    <a:lumMod val="75000"/>
                  </a:schemeClr>
                </a:solidFill>
                <a:latin typeface="Arial" panose="020B0604020202020204" pitchFamily="34" charset="0"/>
                <a:cs typeface="Arial" panose="020B0604020202020204" pitchFamily="34" charset="0"/>
              </a:rPr>
              <a:t>Movimiento interno de residuos</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3" name="Rectangle 36"/>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1"/>
          <p:cNvSpPr>
            <a:spLocks noChangeArrowheads="1"/>
          </p:cNvSpPr>
          <p:nvPr/>
        </p:nvSpPr>
        <p:spPr bwMode="auto">
          <a:xfrm>
            <a:off x="0" y="9159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pic>
        <p:nvPicPr>
          <p:cNvPr id="22" name="21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56170" y="2550091"/>
            <a:ext cx="10058400" cy="7105884"/>
          </a:xfrm>
          <a:prstGeom prst="rect">
            <a:avLst/>
          </a:prstGeom>
        </p:spPr>
      </p:pic>
      <p:sp>
        <p:nvSpPr>
          <p:cNvPr id="23" name="22 Elipse"/>
          <p:cNvSpPr/>
          <p:nvPr/>
        </p:nvSpPr>
        <p:spPr>
          <a:xfrm>
            <a:off x="4409417" y="6130069"/>
            <a:ext cx="2747558" cy="35186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24" name="23 Conector recto de flecha"/>
          <p:cNvCxnSpPr/>
          <p:nvPr/>
        </p:nvCxnSpPr>
        <p:spPr>
          <a:xfrm flipH="1" flipV="1">
            <a:off x="3662499" y="8421329"/>
            <a:ext cx="1110130" cy="6515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24 Elipse"/>
          <p:cNvSpPr/>
          <p:nvPr/>
        </p:nvSpPr>
        <p:spPr>
          <a:xfrm>
            <a:off x="12544469" y="7320902"/>
            <a:ext cx="1828800" cy="22008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6" name="CuadroTexto 12">
            <a:extLst>
              <a:ext uri="{FF2B5EF4-FFF2-40B4-BE49-F238E27FC236}">
                <a16:creationId xmlns="" xmlns:a16="http://schemas.microsoft.com/office/drawing/2014/main" id="{20A65D53-4383-51A5-83E5-76B89E1DED74}"/>
              </a:ext>
            </a:extLst>
          </p:cNvPr>
          <p:cNvSpPr txBox="1"/>
          <p:nvPr/>
        </p:nvSpPr>
        <p:spPr>
          <a:xfrm>
            <a:off x="14714570" y="6130069"/>
            <a:ext cx="2958757" cy="2862322"/>
          </a:xfrm>
          <a:prstGeom prst="rect">
            <a:avLst/>
          </a:prstGeom>
          <a:noFill/>
        </p:spPr>
        <p:txBody>
          <a:bodyPr wrap="square">
            <a:spAutoFit/>
          </a:bodyPr>
          <a:lstStyle/>
          <a:p>
            <a:pPr algn="just"/>
            <a:r>
              <a:rPr lang="es-ES" sz="2000" b="1" i="0" dirty="0" smtClean="0">
                <a:effectLst/>
                <a:latin typeface="Arial" pitchFamily="34" charset="0"/>
                <a:cs typeface="Arial" pitchFamily="34" charset="0"/>
              </a:rPr>
              <a:t>Símbolos y convenciones : </a:t>
            </a:r>
            <a:r>
              <a:rPr lang="es-ES" sz="2000" i="0" dirty="0" smtClean="0">
                <a:effectLst/>
                <a:latin typeface="Arial" pitchFamily="34" charset="0"/>
                <a:cs typeface="Arial" pitchFamily="34" charset="0"/>
              </a:rPr>
              <a:t>indica el tipo de residuo que se genera en el área según el código de colores y la clasificación de los mismos bajo la resolución 2184 del 2019.</a:t>
            </a:r>
            <a:endParaRPr lang="es-ES" sz="2000" b="0" i="0" dirty="0">
              <a:effectLst/>
              <a:latin typeface="Arial" pitchFamily="34" charset="0"/>
              <a:cs typeface="Arial" pitchFamily="34" charset="0"/>
            </a:endParaRPr>
          </a:p>
        </p:txBody>
      </p:sp>
      <p:cxnSp>
        <p:nvCxnSpPr>
          <p:cNvPr id="27" name="26 Conector recto de flecha"/>
          <p:cNvCxnSpPr/>
          <p:nvPr/>
        </p:nvCxnSpPr>
        <p:spPr>
          <a:xfrm flipV="1">
            <a:off x="13674441" y="9072908"/>
            <a:ext cx="1397656" cy="40931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CuadroTexto 12">
            <a:extLst>
              <a:ext uri="{FF2B5EF4-FFF2-40B4-BE49-F238E27FC236}">
                <a16:creationId xmlns="" xmlns:a16="http://schemas.microsoft.com/office/drawing/2014/main" id="{20A65D53-4383-51A5-83E5-76B89E1DED74}"/>
              </a:ext>
            </a:extLst>
          </p:cNvPr>
          <p:cNvSpPr txBox="1"/>
          <p:nvPr/>
        </p:nvSpPr>
        <p:spPr>
          <a:xfrm>
            <a:off x="416662" y="6437846"/>
            <a:ext cx="3245837" cy="2554545"/>
          </a:xfrm>
          <a:prstGeom prst="rect">
            <a:avLst/>
          </a:prstGeom>
          <a:solidFill>
            <a:schemeClr val="bg1"/>
          </a:solidFill>
        </p:spPr>
        <p:txBody>
          <a:bodyPr wrap="square">
            <a:spAutoFit/>
          </a:bodyPr>
          <a:lstStyle/>
          <a:p>
            <a:pPr algn="just"/>
            <a:r>
              <a:rPr lang="es-ES" sz="2000" b="1" i="0" dirty="0" smtClean="0">
                <a:effectLst/>
                <a:latin typeface="Arial" pitchFamily="34" charset="0"/>
                <a:cs typeface="Arial" pitchFamily="34" charset="0"/>
              </a:rPr>
              <a:t>Tabla de convenciones: </a:t>
            </a:r>
            <a:r>
              <a:rPr lang="es-ES" sz="2000" i="0" dirty="0" smtClean="0">
                <a:effectLst/>
                <a:latin typeface="Arial" pitchFamily="34" charset="0"/>
                <a:cs typeface="Arial" pitchFamily="34" charset="0"/>
              </a:rPr>
              <a:t>explica las convenciones y símbolos que se encuentran dentro del plano, según el código de colores y la clasificación de los mismos bajo la resolución 2184 del 2019.</a:t>
            </a:r>
            <a:endParaRPr lang="es-ES" sz="2000" b="0" i="0" dirty="0">
              <a:effectLst/>
              <a:latin typeface="Arial" pitchFamily="34" charset="0"/>
              <a:cs typeface="Arial" pitchFamily="34" charset="0"/>
            </a:endParaRPr>
          </a:p>
        </p:txBody>
      </p:sp>
      <p:sp>
        <p:nvSpPr>
          <p:cNvPr id="29" name="CuadroTexto 12">
            <a:extLst>
              <a:ext uri="{FF2B5EF4-FFF2-40B4-BE49-F238E27FC236}">
                <a16:creationId xmlns="" xmlns:a16="http://schemas.microsoft.com/office/drawing/2014/main" id="{20A65D53-4383-51A5-83E5-76B89E1DED74}"/>
              </a:ext>
            </a:extLst>
          </p:cNvPr>
          <p:cNvSpPr txBox="1"/>
          <p:nvPr/>
        </p:nvSpPr>
        <p:spPr>
          <a:xfrm>
            <a:off x="183387" y="2622238"/>
            <a:ext cx="3583572" cy="2862322"/>
          </a:xfrm>
          <a:prstGeom prst="rect">
            <a:avLst/>
          </a:prstGeom>
          <a:solidFill>
            <a:schemeClr val="bg1"/>
          </a:solidFill>
        </p:spPr>
        <p:txBody>
          <a:bodyPr wrap="square">
            <a:spAutoFit/>
          </a:bodyPr>
          <a:lstStyle/>
          <a:p>
            <a:pPr algn="just"/>
            <a:r>
              <a:rPr lang="es-ES" sz="2000" b="1" dirty="0" smtClean="0">
                <a:latin typeface="Arial" pitchFamily="34" charset="0"/>
                <a:cs typeface="Arial" pitchFamily="34" charset="0"/>
              </a:rPr>
              <a:t>Ruta de residuos</a:t>
            </a:r>
            <a:r>
              <a:rPr lang="es-ES" sz="2000" b="1" i="0" dirty="0" smtClean="0">
                <a:effectLst/>
                <a:latin typeface="Arial" pitchFamily="34" charset="0"/>
                <a:cs typeface="Arial" pitchFamily="34" charset="0"/>
              </a:rPr>
              <a:t>: </a:t>
            </a:r>
            <a:r>
              <a:rPr lang="es-ES" sz="2000" i="0" dirty="0" smtClean="0">
                <a:effectLst/>
                <a:latin typeface="Arial" pitchFamily="34" charset="0"/>
                <a:cs typeface="Arial" pitchFamily="34" charset="0"/>
              </a:rPr>
              <a:t>explica la hora y frecuencia de recolección según el área, tenien</a:t>
            </a:r>
            <a:r>
              <a:rPr lang="es-ES" sz="2000" dirty="0" smtClean="0">
                <a:latin typeface="Arial" pitchFamily="34" charset="0"/>
                <a:cs typeface="Arial" pitchFamily="34" charset="0"/>
              </a:rPr>
              <a:t>do en cuenta la generación de los residuos en las mismas. También indica si es la ruta de residuos peligrosos o la ruta de residuos no peligrosos. </a:t>
            </a:r>
            <a:endParaRPr lang="es-ES" sz="2000" b="0" i="0" dirty="0">
              <a:effectLst/>
              <a:latin typeface="Arial" pitchFamily="34" charset="0"/>
              <a:cs typeface="Arial" pitchFamily="34" charset="0"/>
            </a:endParaRPr>
          </a:p>
        </p:txBody>
      </p:sp>
      <p:sp>
        <p:nvSpPr>
          <p:cNvPr id="30" name="29 Elipse"/>
          <p:cNvSpPr/>
          <p:nvPr/>
        </p:nvSpPr>
        <p:spPr>
          <a:xfrm>
            <a:off x="4517053" y="4053399"/>
            <a:ext cx="2747558" cy="19969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31" name="30 Conector recto de flecha"/>
          <p:cNvCxnSpPr/>
          <p:nvPr/>
        </p:nvCxnSpPr>
        <p:spPr>
          <a:xfrm flipH="1" flipV="1">
            <a:off x="3792827" y="3727609"/>
            <a:ext cx="1110130" cy="6515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31 Lágrima"/>
          <p:cNvSpPr/>
          <p:nvPr/>
        </p:nvSpPr>
        <p:spPr>
          <a:xfrm rot="7132435">
            <a:off x="10169051" y="4704507"/>
            <a:ext cx="346200" cy="264056"/>
          </a:xfrm>
          <a:prstGeom prst="teardrop">
            <a:avLst>
              <a:gd name="adj" fmla="val 13840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32 Elipse"/>
          <p:cNvSpPr/>
          <p:nvPr/>
        </p:nvSpPr>
        <p:spPr>
          <a:xfrm>
            <a:off x="10048582" y="4535005"/>
            <a:ext cx="736730" cy="5657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34" name="33 Conector recto de flecha"/>
          <p:cNvCxnSpPr/>
          <p:nvPr/>
        </p:nvCxnSpPr>
        <p:spPr>
          <a:xfrm flipV="1">
            <a:off x="10785312" y="3534653"/>
            <a:ext cx="4103569" cy="117032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CuadroTexto 12">
            <a:extLst>
              <a:ext uri="{FF2B5EF4-FFF2-40B4-BE49-F238E27FC236}">
                <a16:creationId xmlns="" xmlns:a16="http://schemas.microsoft.com/office/drawing/2014/main" id="{20A65D53-4383-51A5-83E5-76B89E1DED74}"/>
              </a:ext>
            </a:extLst>
          </p:cNvPr>
          <p:cNvSpPr txBox="1"/>
          <p:nvPr/>
        </p:nvSpPr>
        <p:spPr>
          <a:xfrm>
            <a:off x="15072097" y="2550091"/>
            <a:ext cx="2958757" cy="2246769"/>
          </a:xfrm>
          <a:prstGeom prst="rect">
            <a:avLst/>
          </a:prstGeom>
          <a:noFill/>
        </p:spPr>
        <p:txBody>
          <a:bodyPr wrap="square">
            <a:spAutoFit/>
          </a:bodyPr>
          <a:lstStyle/>
          <a:p>
            <a:pPr algn="just"/>
            <a:r>
              <a:rPr lang="es-ES" sz="2000" b="1" i="0" dirty="0" smtClean="0">
                <a:effectLst/>
                <a:latin typeface="Arial" pitchFamily="34" charset="0"/>
                <a:cs typeface="Arial" pitchFamily="34" charset="0"/>
              </a:rPr>
              <a:t>Ubicación: </a:t>
            </a:r>
            <a:r>
              <a:rPr lang="es-ES" sz="2000" i="0" dirty="0" smtClean="0">
                <a:effectLst/>
                <a:latin typeface="Arial" pitchFamily="34" charset="0"/>
                <a:cs typeface="Arial" pitchFamily="34" charset="0"/>
              </a:rPr>
              <a:t>en el plano se indica un punto de ubicación para una gentil lectura y entendimiento por parte de los colaboradores, usuarios y visitantes. </a:t>
            </a:r>
            <a:endParaRPr lang="es-ES" sz="2000" b="0" i="0" dirty="0">
              <a:effectLst/>
              <a:latin typeface="Arial" pitchFamily="34" charset="0"/>
              <a:cs typeface="Arial" pitchFamily="34" charset="0"/>
            </a:endParaRPr>
          </a:p>
        </p:txBody>
      </p:sp>
    </p:spTree>
    <p:extLst>
      <p:ext uri="{BB962C8B-B14F-4D97-AF65-F5344CB8AC3E}">
        <p14:creationId xmlns:p14="http://schemas.microsoft.com/office/powerpoint/2010/main" val="31665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3" name="Rectangle 36"/>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1"/>
          <p:cNvSpPr>
            <a:spLocks noChangeArrowheads="1"/>
          </p:cNvSpPr>
          <p:nvPr/>
        </p:nvSpPr>
        <p:spPr bwMode="auto">
          <a:xfrm>
            <a:off x="0" y="9159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CuadroTexto 16">
            <a:extLst>
              <a:ext uri="{FF2B5EF4-FFF2-40B4-BE49-F238E27FC236}">
                <a16:creationId xmlns="" xmlns:a16="http://schemas.microsoft.com/office/drawing/2014/main" id="{90F5EDB3-6634-4329-9973-7EF883053806}"/>
              </a:ext>
            </a:extLst>
          </p:cNvPr>
          <p:cNvSpPr txBox="1"/>
          <p:nvPr/>
        </p:nvSpPr>
        <p:spPr>
          <a:xfrm>
            <a:off x="1" y="1875781"/>
            <a:ext cx="18288000" cy="1015663"/>
          </a:xfrm>
          <a:prstGeom prst="rect">
            <a:avLst/>
          </a:prstGeom>
          <a:noFill/>
        </p:spPr>
        <p:txBody>
          <a:bodyPr wrap="square" rtlCol="0">
            <a:spAutoFit/>
          </a:bodyPr>
          <a:lstStyle/>
          <a:p>
            <a:pPr algn="ctr"/>
            <a:r>
              <a:rPr lang="es-MX" sz="6000" b="1" dirty="0" smtClean="0">
                <a:solidFill>
                  <a:schemeClr val="accent1">
                    <a:lumMod val="75000"/>
                  </a:schemeClr>
                </a:solidFill>
                <a:latin typeface="Arial" panose="020B0604020202020204" pitchFamily="34" charset="0"/>
                <a:cs typeface="Arial" panose="020B0604020202020204" pitchFamily="34" charset="0"/>
              </a:rPr>
              <a:t>Procedimiento rutas de residuos</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37" name="36 CuadroTexto"/>
          <p:cNvSpPr txBox="1"/>
          <p:nvPr/>
        </p:nvSpPr>
        <p:spPr>
          <a:xfrm>
            <a:off x="1576540" y="3389550"/>
            <a:ext cx="12520460" cy="5632311"/>
          </a:xfrm>
          <a:prstGeom prst="rect">
            <a:avLst/>
          </a:prstGeom>
          <a:noFill/>
        </p:spPr>
        <p:txBody>
          <a:bodyPr wrap="square" rtlCol="0">
            <a:spAutoFit/>
          </a:bodyPr>
          <a:lstStyle/>
          <a:p>
            <a:pPr marL="457200" indent="-457200" algn="just">
              <a:buFont typeface="+mj-lt"/>
              <a:buAutoNum type="arabicPeriod"/>
            </a:pPr>
            <a:r>
              <a:rPr lang="es-MX" sz="2400" dirty="0" smtClean="0">
                <a:latin typeface="Arial Nova" panose="020B0504020202020204" pitchFamily="34" charset="0"/>
              </a:rPr>
              <a:t>Se da inicio al recorrido de la ruta por el personal de servicios en horas de menos circulación según se establezca dentro del Plan de Gestión Integral de Residuos Generados en la Atención en Salud y otros.</a:t>
            </a:r>
          </a:p>
          <a:p>
            <a:pPr marL="457200" indent="-457200" algn="just">
              <a:buAutoNum type="arabicPeriod" startAt="2"/>
            </a:pPr>
            <a:r>
              <a:rPr lang="es-MX" sz="2400" dirty="0" smtClean="0">
                <a:latin typeface="Arial Nova" panose="020B0504020202020204" pitchFamily="34" charset="0"/>
              </a:rPr>
              <a:t>La recolección debe iniciar desde lo menos contaminado hasta lo mas contaminado, es decir, se debe dar inicio a la ruta de residuos no peligrosos, para finalizar realizando el recorrido para la ruta de residuos peligrosos.  </a:t>
            </a:r>
          </a:p>
          <a:p>
            <a:pPr marL="457200" indent="-457200" algn="just">
              <a:buAutoNum type="arabicPeriod" startAt="2"/>
            </a:pPr>
            <a:r>
              <a:rPr lang="es-CO" sz="2400" dirty="0">
                <a:latin typeface="Arial Nova" panose="020B0504020202020204" pitchFamily="34" charset="0"/>
              </a:rPr>
              <a:t>El recorrido entre los puntos de generación y el lugar de almacenamiento de los residuos es el  más corto posible. </a:t>
            </a:r>
            <a:endParaRPr lang="es-CO" sz="2400" dirty="0" smtClean="0">
              <a:latin typeface="Arial Nova" panose="020B0504020202020204" pitchFamily="34" charset="0"/>
            </a:endParaRPr>
          </a:p>
          <a:p>
            <a:pPr marL="457200" indent="-457200" algn="just">
              <a:buAutoNum type="arabicPeriod" startAt="2"/>
            </a:pPr>
            <a:r>
              <a:rPr lang="es-CO" sz="2400" dirty="0" smtClean="0">
                <a:latin typeface="Arial Nova" panose="020B0504020202020204" pitchFamily="34" charset="0"/>
              </a:rPr>
              <a:t>Cuando </a:t>
            </a:r>
            <a:r>
              <a:rPr lang="es-CO" sz="2400" dirty="0">
                <a:latin typeface="Arial Nova" panose="020B0504020202020204" pitchFamily="34" charset="0"/>
              </a:rPr>
              <a:t>se realiza  el movimiento interno de residuos, este debe facilitar  un manejo seguro de los residuos sin generar derrames. Los  utilizados para residuos peligrosos serán identificados y de uso exclusivo para tal fin</a:t>
            </a:r>
            <a:r>
              <a:rPr lang="es-CO" sz="2400" dirty="0" smtClean="0">
                <a:latin typeface="Arial Nova" panose="020B0504020202020204" pitchFamily="34" charset="0"/>
              </a:rPr>
              <a:t>.</a:t>
            </a:r>
          </a:p>
          <a:p>
            <a:pPr marL="457200" indent="-457200" algn="just">
              <a:buAutoNum type="arabicPeriod" startAt="2"/>
            </a:pPr>
            <a:r>
              <a:rPr lang="es-MX" sz="2400" dirty="0" smtClean="0">
                <a:latin typeface="Arial Nova" panose="020B0504020202020204" pitchFamily="34" charset="0"/>
              </a:rPr>
              <a:t>Los residuos son llevados de forma segura al almacenamiento central, para dar continuidad a la gestión externa de los mismos. </a:t>
            </a:r>
            <a:endParaRPr lang="es-CO" sz="2400" dirty="0">
              <a:latin typeface="Arial Nova" panose="020B0504020202020204" pitchFamily="34" charset="0"/>
            </a:endParaRPr>
          </a:p>
          <a:p>
            <a:pPr algn="just"/>
            <a:endParaRPr lang="es-CO" sz="2400" dirty="0"/>
          </a:p>
          <a:p>
            <a:pPr algn="just"/>
            <a:endParaRPr lang="es-CO" sz="2400" dirty="0">
              <a:latin typeface="Arial Nova" panose="020B0504020202020204" pitchFamily="34" charset="0"/>
            </a:endParaRPr>
          </a:p>
        </p:txBody>
      </p:sp>
      <p:pic>
        <p:nvPicPr>
          <p:cNvPr id="38" name="Picture 4" descr="Servicios Generales - Americana de Servici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82800" y="3205623"/>
            <a:ext cx="329565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17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3" name="Rectangle 36"/>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1"/>
          <p:cNvSpPr>
            <a:spLocks noChangeArrowheads="1"/>
          </p:cNvSpPr>
          <p:nvPr/>
        </p:nvSpPr>
        <p:spPr bwMode="auto">
          <a:xfrm>
            <a:off x="0" y="9159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CuadroTexto 16">
            <a:extLst>
              <a:ext uri="{FF2B5EF4-FFF2-40B4-BE49-F238E27FC236}">
                <a16:creationId xmlns="" xmlns:a16="http://schemas.microsoft.com/office/drawing/2014/main" id="{90F5EDB3-6634-4329-9973-7EF883053806}"/>
              </a:ext>
            </a:extLst>
          </p:cNvPr>
          <p:cNvSpPr txBox="1"/>
          <p:nvPr/>
        </p:nvSpPr>
        <p:spPr>
          <a:xfrm>
            <a:off x="0" y="1875781"/>
            <a:ext cx="18287999" cy="1015663"/>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Almacenamiento central de residuos </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37" name="CuadroTexto 17">
            <a:extLst>
              <a:ext uri="{FF2B5EF4-FFF2-40B4-BE49-F238E27FC236}">
                <a16:creationId xmlns="" xmlns:a16="http://schemas.microsoft.com/office/drawing/2014/main" id="{D07913BF-4B25-404F-B14D-E25E620F5112}"/>
              </a:ext>
            </a:extLst>
          </p:cNvPr>
          <p:cNvSpPr txBox="1"/>
          <p:nvPr/>
        </p:nvSpPr>
        <p:spPr>
          <a:xfrm>
            <a:off x="7444530" y="3712995"/>
            <a:ext cx="9525000" cy="5016758"/>
          </a:xfrm>
          <a:prstGeom prst="rect">
            <a:avLst/>
          </a:prstGeom>
          <a:noFill/>
        </p:spPr>
        <p:txBody>
          <a:bodyPr wrap="square" rtlCol="0">
            <a:spAutoFit/>
          </a:bodyPr>
          <a:lstStyle/>
          <a:p>
            <a:pPr algn="just"/>
            <a:r>
              <a:rPr lang="es-MX" sz="3200" dirty="0" smtClean="0">
                <a:latin typeface="Arial" panose="020B0604020202020204" pitchFamily="34" charset="0"/>
                <a:cs typeface="Arial" panose="020B0604020202020204" pitchFamily="34" charset="0"/>
              </a:rPr>
              <a:t>El almacenamiento central de residuos debe contemplar separar ambientes para el almacenamiento de residuos mientras estos son entregados a los gestores correspondientes; es decir, se debe tener un ambiente separado para el almacenamiento de residuos aprovechables, un ambiente para el almacenamiento de residuos no aprovechables y un ambiente para el almacenamiento de residuos de riesgo biológico, a fin de evitar la contaminación cruzada. </a:t>
            </a:r>
            <a:endParaRPr lang="es-CO" sz="3200" dirty="0">
              <a:latin typeface="Arial" panose="020B0604020202020204" pitchFamily="34" charset="0"/>
              <a:cs typeface="Arial" panose="020B0604020202020204" pitchFamily="34" charset="0"/>
            </a:endParaRPr>
          </a:p>
        </p:txBody>
      </p:sp>
      <p:pic>
        <p:nvPicPr>
          <p:cNvPr id="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1572760" y="3472210"/>
            <a:ext cx="5016225" cy="546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921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3" name="Rectangle 36"/>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1"/>
          <p:cNvSpPr>
            <a:spLocks noChangeArrowheads="1"/>
          </p:cNvSpPr>
          <p:nvPr/>
        </p:nvSpPr>
        <p:spPr bwMode="auto">
          <a:xfrm>
            <a:off x="0" y="9159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CuadroTexto 16">
            <a:extLst>
              <a:ext uri="{FF2B5EF4-FFF2-40B4-BE49-F238E27FC236}">
                <a16:creationId xmlns="" xmlns:a16="http://schemas.microsoft.com/office/drawing/2014/main" id="{90F5EDB3-6634-4329-9973-7EF883053806}"/>
              </a:ext>
            </a:extLst>
          </p:cNvPr>
          <p:cNvSpPr txBox="1"/>
          <p:nvPr/>
        </p:nvSpPr>
        <p:spPr>
          <a:xfrm>
            <a:off x="63439" y="1373188"/>
            <a:ext cx="18287999" cy="1015663"/>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Gestión externa de residuos peligrosos</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23" name="CuadroTexto 17">
            <a:extLst>
              <a:ext uri="{FF2B5EF4-FFF2-40B4-BE49-F238E27FC236}">
                <a16:creationId xmlns="" xmlns:a16="http://schemas.microsoft.com/office/drawing/2014/main" id="{D07913BF-4B25-404F-B14D-E25E620F5112}"/>
              </a:ext>
            </a:extLst>
          </p:cNvPr>
          <p:cNvSpPr txBox="1"/>
          <p:nvPr/>
        </p:nvSpPr>
        <p:spPr>
          <a:xfrm>
            <a:off x="7315200" y="3738791"/>
            <a:ext cx="9525000" cy="4524315"/>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El transporte de residuos hospitalarios debe realizarse siguiendo normas específicas para garantizar la integridad de los residuos y minimizar el impacto </a:t>
            </a:r>
            <a:r>
              <a:rPr lang="es-MX" sz="3200" dirty="0" smtClean="0">
                <a:latin typeface="Arial" panose="020B0604020202020204" pitchFamily="34" charset="0"/>
                <a:cs typeface="Arial" panose="020B0604020202020204" pitchFamily="34" charset="0"/>
              </a:rPr>
              <a:t>ambiental.</a:t>
            </a:r>
          </a:p>
          <a:p>
            <a:pPr algn="just"/>
            <a:r>
              <a:rPr lang="es-MX" sz="3200" dirty="0" smtClean="0">
                <a:latin typeface="Arial" panose="020B0604020202020204" pitchFamily="34" charset="0"/>
                <a:cs typeface="Arial" panose="020B0604020202020204" pitchFamily="34" charset="0"/>
              </a:rPr>
              <a:t>Para ello se contrata un gestor externo que cumpla con los requerimientos por la norma para realizar la disposición final de los residuos de acuerdo a lo contemplado en el Plan de Gestión Integral de Residuos Hospitalarios y Similares. </a:t>
            </a:r>
            <a:endParaRPr lang="es-CO" sz="32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605" y="4015491"/>
            <a:ext cx="5793652" cy="337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65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255" y="8767599"/>
            <a:ext cx="18288000" cy="1519401"/>
            <a:chOff x="0" y="0"/>
            <a:chExt cx="4816593" cy="400171"/>
          </a:xfrm>
        </p:grpSpPr>
        <p:sp>
          <p:nvSpPr>
            <p:cNvPr id="4" name="Freeform 4"/>
            <p:cNvSpPr/>
            <p:nvPr/>
          </p:nvSpPr>
          <p:spPr>
            <a:xfrm>
              <a:off x="0" y="0"/>
              <a:ext cx="4816592" cy="400171"/>
            </a:xfrm>
            <a:custGeom>
              <a:avLst/>
              <a:gdLst/>
              <a:ahLst/>
              <a:cxnLst/>
              <a:rect l="l" t="t" r="r" b="b"/>
              <a:pathLst>
                <a:path w="4816592" h="400171">
                  <a:moveTo>
                    <a:pt x="0" y="0"/>
                  </a:moveTo>
                  <a:lnTo>
                    <a:pt x="4816592" y="0"/>
                  </a:lnTo>
                  <a:lnTo>
                    <a:pt x="4816592" y="400171"/>
                  </a:lnTo>
                  <a:lnTo>
                    <a:pt x="0" y="400171"/>
                  </a:lnTo>
                  <a:close/>
                </a:path>
              </a:pathLst>
            </a:custGeom>
            <a:solidFill>
              <a:srgbClr val="FFFFFF">
                <a:alpha val="35686"/>
              </a:srgbClr>
            </a:solidFill>
          </p:spPr>
        </p:sp>
        <p:sp>
          <p:nvSpPr>
            <p:cNvPr id="5" name="TextBox 5"/>
            <p:cNvSpPr txBox="1"/>
            <p:nvPr/>
          </p:nvSpPr>
          <p:spPr>
            <a:xfrm>
              <a:off x="0" y="-38100"/>
              <a:ext cx="4816593" cy="438271"/>
            </a:xfrm>
            <a:prstGeom prst="rect">
              <a:avLst/>
            </a:prstGeom>
          </p:spPr>
          <p:txBody>
            <a:bodyPr lIns="50800" tIns="50800" rIns="50800" bIns="50800" rtlCol="0" anchor="ctr"/>
            <a:lstStyle/>
            <a:p>
              <a:pPr algn="ctr">
                <a:lnSpc>
                  <a:spcPts val="2659"/>
                </a:lnSpc>
              </a:pPr>
              <a:endParaRPr/>
            </a:p>
            <a:p>
              <a:pPr algn="ctr">
                <a:lnSpc>
                  <a:spcPts val="2659"/>
                </a:lnSpc>
              </a:pPr>
              <a:endParaRPr/>
            </a:p>
          </p:txBody>
        </p:sp>
      </p:grpSp>
      <p:grpSp>
        <p:nvGrpSpPr>
          <p:cNvPr id="16" name="Grupo 15">
            <a:extLst>
              <a:ext uri="{FF2B5EF4-FFF2-40B4-BE49-F238E27FC236}">
                <a16:creationId xmlns="" xmlns:a16="http://schemas.microsoft.com/office/drawing/2014/main" id="{F40AE3F0-1321-423C-B07E-F7326823D41F}"/>
              </a:ext>
            </a:extLst>
          </p:cNvPr>
          <p:cNvGrpSpPr/>
          <p:nvPr/>
        </p:nvGrpSpPr>
        <p:grpSpPr>
          <a:xfrm>
            <a:off x="0" y="0"/>
            <a:ext cx="18288000" cy="10354013"/>
            <a:chOff x="0" y="0"/>
            <a:chExt cx="18288000" cy="10354013"/>
          </a:xfrm>
        </p:grpSpPr>
        <p:sp>
          <p:nvSpPr>
            <p:cNvPr id="2" name="Freeform 2"/>
            <p:cNvSpPr/>
            <p:nvPr/>
          </p:nvSpPr>
          <p:spPr>
            <a:xfrm>
              <a:off x="4336414" y="640926"/>
              <a:ext cx="9760586" cy="9222648"/>
            </a:xfrm>
            <a:custGeom>
              <a:avLst/>
              <a:gdLst/>
              <a:ahLst/>
              <a:cxnLst/>
              <a:rect l="l" t="t" r="r" b="b"/>
              <a:pathLst>
                <a:path w="9615170" h="9615170">
                  <a:moveTo>
                    <a:pt x="0" y="0"/>
                  </a:moveTo>
                  <a:lnTo>
                    <a:pt x="9615169" y="0"/>
                  </a:lnTo>
                  <a:lnTo>
                    <a:pt x="9615169" y="9615169"/>
                  </a:lnTo>
                  <a:lnTo>
                    <a:pt x="0" y="9615169"/>
                  </a:lnTo>
                  <a:lnTo>
                    <a:pt x="0" y="0"/>
                  </a:lnTo>
                  <a:close/>
                </a:path>
              </a:pathLst>
            </a:custGeom>
            <a:blipFill>
              <a:blip r:embed="rId2">
                <a:alphaModFix amt="17000"/>
              </a:blip>
              <a:stretch>
                <a:fillRect/>
              </a:stretch>
            </a:blipFill>
          </p:spPr>
        </p:sp>
        <p:grpSp>
          <p:nvGrpSpPr>
            <p:cNvPr id="6" name="Group 6"/>
            <p:cNvGrpSpPr/>
            <p:nvPr/>
          </p:nvGrpSpPr>
          <p:grpSpPr>
            <a:xfrm>
              <a:off x="30193" y="0"/>
              <a:ext cx="18257807" cy="490439"/>
              <a:chOff x="0" y="0"/>
              <a:chExt cx="24633982" cy="653919"/>
            </a:xfrm>
          </p:grpSpPr>
          <p:grpSp>
            <p:nvGrpSpPr>
              <p:cNvPr id="7" name="Group 7"/>
              <p:cNvGrpSpPr/>
              <p:nvPr/>
            </p:nvGrpSpPr>
            <p:grpSpPr>
              <a:xfrm>
                <a:off x="0" y="0"/>
                <a:ext cx="9202044" cy="653919"/>
                <a:chOff x="0" y="0"/>
                <a:chExt cx="1817688" cy="129169"/>
              </a:xfrm>
            </p:grpSpPr>
            <p:sp>
              <p:nvSpPr>
                <p:cNvPr id="8" name="Freeform 8"/>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9" name="TextBox 9"/>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202044" y="0"/>
                <a:ext cx="9202044" cy="653919"/>
                <a:chOff x="0" y="0"/>
                <a:chExt cx="1817688" cy="129169"/>
              </a:xfrm>
            </p:grpSpPr>
            <p:sp>
              <p:nvSpPr>
                <p:cNvPr id="11" name="Freeform 11"/>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12"/>
                <p:cNvSpPr txBox="1"/>
                <p:nvPr/>
              </p:nvSpPr>
              <p:spPr>
                <a:xfrm>
                  <a:off x="0" y="-38100"/>
                  <a:ext cx="1817688" cy="167269"/>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8404089" y="0"/>
                <a:ext cx="6229893" cy="653919"/>
                <a:chOff x="0" y="0"/>
                <a:chExt cx="1230596" cy="129169"/>
              </a:xfrm>
            </p:grpSpPr>
            <p:sp>
              <p:nvSpPr>
                <p:cNvPr id="14" name="Freeform 14"/>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5" name="TextBox 15"/>
                <p:cNvSpPr txBox="1"/>
                <p:nvPr/>
              </p:nvSpPr>
              <p:spPr>
                <a:xfrm>
                  <a:off x="0" y="-38100"/>
                  <a:ext cx="1230596" cy="167269"/>
                </a:xfrm>
                <a:prstGeom prst="rect">
                  <a:avLst/>
                </a:prstGeom>
              </p:spPr>
              <p:txBody>
                <a:bodyPr lIns="50800" tIns="50800" rIns="50800" bIns="50800" rtlCol="0" anchor="ctr"/>
                <a:lstStyle/>
                <a:p>
                  <a:pPr algn="ctr">
                    <a:lnSpc>
                      <a:spcPts val="2659"/>
                    </a:lnSpc>
                  </a:pPr>
                  <a:endParaRPr/>
                </a:p>
              </p:txBody>
            </p:sp>
          </p:grpSp>
        </p:grpSp>
        <p:sp>
          <p:nvSpPr>
            <p:cNvPr id="21" name="TextBox 21"/>
            <p:cNvSpPr txBox="1"/>
            <p:nvPr/>
          </p:nvSpPr>
          <p:spPr>
            <a:xfrm>
              <a:off x="3357368" y="1746183"/>
              <a:ext cx="11573261" cy="5765671"/>
            </a:xfrm>
            <a:prstGeom prst="rect">
              <a:avLst/>
            </a:prstGeom>
          </p:spPr>
          <p:txBody>
            <a:bodyPr lIns="50800" tIns="50800" rIns="50800" bIns="50800" rtlCol="0" anchor="ctr"/>
            <a:lstStyle/>
            <a:p>
              <a:pPr algn="ctr">
                <a:lnSpc>
                  <a:spcPts val="20578"/>
                </a:lnSpc>
              </a:pPr>
              <a:r>
                <a:rPr lang="en-US" sz="17600" b="1" dirty="0">
                  <a:solidFill>
                    <a:schemeClr val="accent1">
                      <a:lumMod val="75000"/>
                    </a:schemeClr>
                  </a:solidFill>
                  <a:latin typeface="Arial" panose="020B0604020202020204" pitchFamily="34" charset="0"/>
                  <a:ea typeface="Sergio Trendy"/>
                  <a:cs typeface="Arial" panose="020B0604020202020204" pitchFamily="34" charset="0"/>
                  <a:sym typeface="Sergio Trendy"/>
                </a:rPr>
                <a:t>GRACIAS</a:t>
              </a:r>
              <a:endParaRPr lang="en-US" sz="14698" b="1" dirty="0">
                <a:solidFill>
                  <a:schemeClr val="accent1">
                    <a:lumMod val="75000"/>
                  </a:schemeClr>
                </a:solidFill>
                <a:latin typeface="Arial" panose="020B0604020202020204" pitchFamily="34" charset="0"/>
                <a:ea typeface="Sergio Trendy"/>
                <a:cs typeface="Arial" panose="020B0604020202020204" pitchFamily="34" charset="0"/>
                <a:sym typeface="Sergio Trendy"/>
              </a:endParaRPr>
            </a:p>
          </p:txBody>
        </p:sp>
        <p:sp>
          <p:nvSpPr>
            <p:cNvPr id="22" name="Freeform 22"/>
            <p:cNvSpPr/>
            <p:nvPr/>
          </p:nvSpPr>
          <p:spPr>
            <a:xfrm flipH="1" flipV="1">
              <a:off x="0" y="0"/>
              <a:ext cx="4982603" cy="4114800"/>
            </a:xfrm>
            <a:custGeom>
              <a:avLst/>
              <a:gdLst/>
              <a:ahLst/>
              <a:cxnLst/>
              <a:rect l="l" t="t" r="r" b="b"/>
              <a:pathLst>
                <a:path w="4982603" h="4114800">
                  <a:moveTo>
                    <a:pt x="4982603" y="4114800"/>
                  </a:moveTo>
                  <a:lnTo>
                    <a:pt x="0" y="4114800"/>
                  </a:lnTo>
                  <a:lnTo>
                    <a:pt x="0" y="0"/>
                  </a:lnTo>
                  <a:lnTo>
                    <a:pt x="4982603" y="0"/>
                  </a:lnTo>
                  <a:lnTo>
                    <a:pt x="4982603" y="411480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3" name="Freeform 23"/>
            <p:cNvSpPr/>
            <p:nvPr/>
          </p:nvSpPr>
          <p:spPr>
            <a:xfrm>
              <a:off x="13294142" y="6239213"/>
              <a:ext cx="4982603" cy="4114800"/>
            </a:xfrm>
            <a:custGeom>
              <a:avLst/>
              <a:gdLst/>
              <a:ahLst/>
              <a:cxnLst/>
              <a:rect l="l" t="t" r="r" b="b"/>
              <a:pathLst>
                <a:path w="4982603" h="4114800">
                  <a:moveTo>
                    <a:pt x="0" y="0"/>
                  </a:moveTo>
                  <a:lnTo>
                    <a:pt x="4982603" y="0"/>
                  </a:lnTo>
                  <a:lnTo>
                    <a:pt x="4982603"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4" name="Freeform 13">
              <a:extLst>
                <a:ext uri="{FF2B5EF4-FFF2-40B4-BE49-F238E27FC236}">
                  <a16:creationId xmlns="" xmlns:a16="http://schemas.microsoft.com/office/drawing/2014/main" id="{B3D0826E-D181-471E-95DF-2AE3566A7FAA}"/>
                </a:ext>
              </a:extLst>
            </p:cNvPr>
            <p:cNvSpPr/>
            <p:nvPr/>
          </p:nvSpPr>
          <p:spPr>
            <a:xfrm>
              <a:off x="4460348" y="9032108"/>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5" name="Freeform 14">
              <a:extLst>
                <a:ext uri="{FF2B5EF4-FFF2-40B4-BE49-F238E27FC236}">
                  <a16:creationId xmlns="" xmlns:a16="http://schemas.microsoft.com/office/drawing/2014/main" id="{32372BF5-D14C-486D-830B-23781D72B261}"/>
                </a:ext>
              </a:extLst>
            </p:cNvPr>
            <p:cNvSpPr/>
            <p:nvPr/>
          </p:nvSpPr>
          <p:spPr>
            <a:xfrm>
              <a:off x="8442358" y="9275505"/>
              <a:ext cx="3594552" cy="905198"/>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6" name="Imagen 25">
              <a:extLst>
                <a:ext uri="{FF2B5EF4-FFF2-40B4-BE49-F238E27FC236}">
                  <a16:creationId xmlns="" xmlns:a16="http://schemas.microsoft.com/office/drawing/2014/main" id="{61EBF852-9842-4CBE-9EA9-441DF1856C14}"/>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11171" y="9068642"/>
              <a:ext cx="4349177" cy="1112061"/>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8106" y="1875780"/>
            <a:ext cx="18299255" cy="1015663"/>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RESOLUCION 591 DEL 2024</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18" name="CuadroTexto 17">
            <a:extLst>
              <a:ext uri="{FF2B5EF4-FFF2-40B4-BE49-F238E27FC236}">
                <a16:creationId xmlns="" xmlns:a16="http://schemas.microsoft.com/office/drawing/2014/main" id="{D07913BF-4B25-404F-B14D-E25E620F5112}"/>
              </a:ext>
            </a:extLst>
          </p:cNvPr>
          <p:cNvSpPr txBox="1"/>
          <p:nvPr/>
        </p:nvSpPr>
        <p:spPr>
          <a:xfrm>
            <a:off x="2895600" y="3656588"/>
            <a:ext cx="13435499" cy="3046988"/>
          </a:xfrm>
          <a:prstGeom prst="rect">
            <a:avLst/>
          </a:prstGeom>
          <a:solidFill>
            <a:schemeClr val="bg1"/>
          </a:solidFill>
        </p:spPr>
        <p:txBody>
          <a:bodyPr wrap="square" rtlCol="0">
            <a:spAutoFit/>
          </a:bodyPr>
          <a:lstStyle/>
          <a:p>
            <a:pPr algn="just"/>
            <a:r>
              <a:rPr lang="es-MX" sz="3200" dirty="0" smtClean="0">
                <a:latin typeface="Arial" panose="020B0604020202020204" pitchFamily="34" charset="0"/>
                <a:cs typeface="Arial" panose="020B0604020202020204" pitchFamily="34" charset="0"/>
              </a:rPr>
              <a:t>Por </a:t>
            </a:r>
            <a:r>
              <a:rPr lang="es-MX" sz="3200" dirty="0">
                <a:latin typeface="Arial" panose="020B0604020202020204" pitchFamily="34" charset="0"/>
                <a:cs typeface="Arial" panose="020B0604020202020204" pitchFamily="34" charset="0"/>
              </a:rPr>
              <a:t>la cual se adopta el Manual para la Gestión Integral de Residuos Generados</a:t>
            </a:r>
          </a:p>
          <a:p>
            <a:pPr algn="just"/>
            <a:r>
              <a:rPr lang="es-MX" sz="3200" dirty="0">
                <a:latin typeface="Arial" panose="020B0604020202020204" pitchFamily="34" charset="0"/>
                <a:cs typeface="Arial" panose="020B0604020202020204" pitchFamily="34" charset="0"/>
              </a:rPr>
              <a:t>en la Atención en Salud y Otras </a:t>
            </a:r>
            <a:r>
              <a:rPr lang="es-MX" sz="3200" dirty="0" smtClean="0">
                <a:latin typeface="Arial" panose="020B0604020202020204" pitchFamily="34" charset="0"/>
                <a:cs typeface="Arial" panose="020B0604020202020204" pitchFamily="34" charset="0"/>
              </a:rPr>
              <a:t>Actividades, </a:t>
            </a:r>
            <a:r>
              <a:rPr lang="es-MX" sz="3200" dirty="0">
                <a:latin typeface="Arial" panose="020B0604020202020204" pitchFamily="34" charset="0"/>
                <a:cs typeface="Arial" panose="020B0604020202020204" pitchFamily="34" charset="0"/>
              </a:rPr>
              <a:t>cuyo </a:t>
            </a:r>
            <a:r>
              <a:rPr lang="es-MX" sz="3200" dirty="0" smtClean="0">
                <a:latin typeface="Arial" panose="020B0604020202020204" pitchFamily="34" charset="0"/>
                <a:cs typeface="Arial" panose="020B0604020202020204" pitchFamily="34" charset="0"/>
              </a:rPr>
              <a:t>objetivo es establecer </a:t>
            </a:r>
            <a:r>
              <a:rPr lang="es-MX" sz="3200" dirty="0">
                <a:latin typeface="Arial" panose="020B0604020202020204" pitchFamily="34" charset="0"/>
                <a:cs typeface="Arial" panose="020B0604020202020204" pitchFamily="34" charset="0"/>
              </a:rPr>
              <a:t>los procedimientos, procesos, actividades y/o estándares que se deben adoptar y </a:t>
            </a:r>
            <a:r>
              <a:rPr lang="es-MX" sz="3200" dirty="0" smtClean="0">
                <a:latin typeface="Arial" panose="020B0604020202020204" pitchFamily="34" charset="0"/>
                <a:cs typeface="Arial" panose="020B0604020202020204" pitchFamily="34" charset="0"/>
              </a:rPr>
              <a:t>realizar en </a:t>
            </a:r>
            <a:r>
              <a:rPr lang="es-MX" sz="3200" dirty="0">
                <a:latin typeface="Arial" panose="020B0604020202020204" pitchFamily="34" charset="0"/>
                <a:cs typeface="Arial" panose="020B0604020202020204" pitchFamily="34" charset="0"/>
              </a:rPr>
              <a:t>la gestión integral de los residuos </a:t>
            </a:r>
            <a:r>
              <a:rPr lang="es-MX" sz="3200" dirty="0" smtClean="0">
                <a:latin typeface="Arial" panose="020B0604020202020204" pitchFamily="34" charset="0"/>
                <a:cs typeface="Arial" panose="020B0604020202020204" pitchFamily="34" charset="0"/>
              </a:rPr>
              <a:t>generados en la prestación de los servicios. </a:t>
            </a:r>
            <a:endParaRPr lang="es-MX"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0466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1255" y="1409700"/>
            <a:ext cx="18287999" cy="1938992"/>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Grupo administrativo de gestión ambiental y sanitario - GAGAS</a:t>
            </a: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18" name="CuadroTexto 17">
            <a:extLst>
              <a:ext uri="{FF2B5EF4-FFF2-40B4-BE49-F238E27FC236}">
                <a16:creationId xmlns="" xmlns:a16="http://schemas.microsoft.com/office/drawing/2014/main" id="{D07913BF-4B25-404F-B14D-E25E620F5112}"/>
              </a:ext>
            </a:extLst>
          </p:cNvPr>
          <p:cNvSpPr txBox="1"/>
          <p:nvPr/>
        </p:nvSpPr>
        <p:spPr>
          <a:xfrm>
            <a:off x="2133600" y="3451574"/>
            <a:ext cx="14644486" cy="6124754"/>
          </a:xfrm>
          <a:prstGeom prst="rect">
            <a:avLst/>
          </a:prstGeom>
          <a:solidFill>
            <a:schemeClr val="bg1"/>
          </a:solidFill>
        </p:spPr>
        <p:txBody>
          <a:bodyPr wrap="square" rtlCol="0">
            <a:spAutoFit/>
          </a:bodyPr>
          <a:lstStyle/>
          <a:p>
            <a:pPr algn="just"/>
            <a:r>
              <a:rPr lang="es-MX" sz="2800" dirty="0">
                <a:latin typeface="Arial" panose="020B0604020202020204" pitchFamily="34" charset="0"/>
                <a:cs typeface="Arial" panose="020B0604020202020204" pitchFamily="34" charset="0"/>
              </a:rPr>
              <a:t>Se conforma un grupo de gestión ambiental y sanitaria, creado mediante resolución   interna No. 011 de enero 15 de 2009 y actualizada  con la Resolución </a:t>
            </a:r>
            <a:r>
              <a:rPr lang="es-MX" sz="2800" dirty="0" smtClean="0">
                <a:latin typeface="Arial" panose="020B0604020202020204" pitchFamily="34" charset="0"/>
                <a:cs typeface="Arial" panose="020B0604020202020204" pitchFamily="34" charset="0"/>
              </a:rPr>
              <a:t>013 DEL 2025 de enero 2 </a:t>
            </a:r>
            <a:r>
              <a:rPr lang="es-MX" sz="2800" dirty="0">
                <a:latin typeface="Arial" panose="020B0604020202020204" pitchFamily="34" charset="0"/>
                <a:cs typeface="Arial" panose="020B0604020202020204" pitchFamily="34" charset="0"/>
              </a:rPr>
              <a:t>de </a:t>
            </a:r>
            <a:r>
              <a:rPr lang="es-MX" sz="2800" dirty="0" smtClean="0">
                <a:latin typeface="Arial" panose="020B0604020202020204" pitchFamily="34" charset="0"/>
                <a:cs typeface="Arial" panose="020B0604020202020204" pitchFamily="34" charset="0"/>
              </a:rPr>
              <a:t>2025,  </a:t>
            </a:r>
            <a:r>
              <a:rPr lang="es-MX" sz="2800" dirty="0">
                <a:latin typeface="Arial" panose="020B0604020202020204" pitchFamily="34" charset="0"/>
                <a:cs typeface="Arial" panose="020B0604020202020204" pitchFamily="34" charset="0"/>
              </a:rPr>
              <a:t>con el propósito de realizar seguimiento permanente a la ejecución de las actividades establecidas, para asegurar el desarrollo del plan de Gestión Integral de Residuos Hospitalarios y Similares.</a:t>
            </a:r>
          </a:p>
          <a:p>
            <a:pPr algn="just"/>
            <a:r>
              <a:rPr lang="es-MX" sz="2800" dirty="0">
                <a:latin typeface="Arial" panose="020B0604020202020204" pitchFamily="34" charset="0"/>
                <a:cs typeface="Arial" panose="020B0604020202020204" pitchFamily="34" charset="0"/>
              </a:rPr>
              <a:t>Las personas que integran el Grupo, son las responsables de dar cumplimiento al Plan en todos sus componentes. </a:t>
            </a:r>
          </a:p>
          <a:p>
            <a:pPr algn="just"/>
            <a:r>
              <a:rPr lang="es-MX" sz="2800" dirty="0">
                <a:latin typeface="Arial" panose="020B0604020202020204" pitchFamily="34" charset="0"/>
                <a:cs typeface="Arial" panose="020B0604020202020204" pitchFamily="34" charset="0"/>
              </a:rPr>
              <a:t>•	Gerente</a:t>
            </a:r>
          </a:p>
          <a:p>
            <a:pPr algn="just"/>
            <a:r>
              <a:rPr lang="es-MX" sz="2800" dirty="0">
                <a:latin typeface="Arial" panose="020B0604020202020204" pitchFamily="34" charset="0"/>
                <a:cs typeface="Arial" panose="020B0604020202020204" pitchFamily="34" charset="0"/>
              </a:rPr>
              <a:t>•	Subgerente</a:t>
            </a:r>
          </a:p>
          <a:p>
            <a:pPr algn="just"/>
            <a:r>
              <a:rPr lang="es-MX" sz="2800" dirty="0">
                <a:latin typeface="Arial" panose="020B0604020202020204" pitchFamily="34" charset="0"/>
                <a:cs typeface="Arial" panose="020B0604020202020204" pitchFamily="34" charset="0"/>
              </a:rPr>
              <a:t>•	Profesional  Área de salud (Coordinador Hospitalario)</a:t>
            </a:r>
          </a:p>
          <a:p>
            <a:pPr algn="just"/>
            <a:r>
              <a:rPr lang="es-MX" sz="2800" dirty="0">
                <a:latin typeface="Arial" panose="020B0604020202020204" pitchFamily="34" charset="0"/>
                <a:cs typeface="Arial" panose="020B0604020202020204" pitchFamily="34" charset="0"/>
              </a:rPr>
              <a:t>•	Líder SGST</a:t>
            </a:r>
          </a:p>
          <a:p>
            <a:pPr algn="just"/>
            <a:r>
              <a:rPr lang="es-MX" sz="2800" dirty="0">
                <a:latin typeface="Arial" panose="020B0604020202020204" pitchFamily="34" charset="0"/>
                <a:cs typeface="Arial" panose="020B0604020202020204" pitchFamily="34" charset="0"/>
              </a:rPr>
              <a:t>•	Líder Mantenimiento</a:t>
            </a:r>
          </a:p>
          <a:p>
            <a:pPr algn="just"/>
            <a:r>
              <a:rPr lang="es-MX" sz="2800" dirty="0">
                <a:latin typeface="Arial" panose="020B0604020202020204" pitchFamily="34" charset="0"/>
                <a:cs typeface="Arial" panose="020B0604020202020204" pitchFamily="34" charset="0"/>
              </a:rPr>
              <a:t>•	Jefe enfermería. (líder de cada puesto y centro de salud )</a:t>
            </a:r>
          </a:p>
          <a:p>
            <a:pPr algn="just"/>
            <a:r>
              <a:rPr lang="es-MX" sz="2800" dirty="0">
                <a:latin typeface="Arial" panose="020B0604020202020204" pitchFamily="34" charset="0"/>
                <a:cs typeface="Arial" panose="020B0604020202020204" pitchFamily="34" charset="0"/>
              </a:rPr>
              <a:t>•	Coordinador del PGIRHS </a:t>
            </a:r>
          </a:p>
        </p:txBody>
      </p:sp>
    </p:spTree>
    <p:extLst>
      <p:ext uri="{BB962C8B-B14F-4D97-AF65-F5344CB8AC3E}">
        <p14:creationId xmlns:p14="http://schemas.microsoft.com/office/powerpoint/2010/main" val="3971363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1255" y="1409700"/>
            <a:ext cx="10526855" cy="1015663"/>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Formato RH1 </a:t>
            </a: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18" name="CuadroTexto 17">
            <a:extLst>
              <a:ext uri="{FF2B5EF4-FFF2-40B4-BE49-F238E27FC236}">
                <a16:creationId xmlns="" xmlns:a16="http://schemas.microsoft.com/office/drawing/2014/main" id="{D07913BF-4B25-404F-B14D-E25E620F5112}"/>
              </a:ext>
            </a:extLst>
          </p:cNvPr>
          <p:cNvSpPr txBox="1"/>
          <p:nvPr/>
        </p:nvSpPr>
        <p:spPr>
          <a:xfrm>
            <a:off x="2133600" y="3451574"/>
            <a:ext cx="7322243" cy="3539430"/>
          </a:xfrm>
          <a:prstGeom prst="rect">
            <a:avLst/>
          </a:prstGeom>
          <a:solidFill>
            <a:schemeClr val="bg1"/>
          </a:solidFill>
        </p:spPr>
        <p:txBody>
          <a:bodyPr wrap="square" rtlCol="0">
            <a:spAutoFit/>
          </a:bodyPr>
          <a:lstStyle/>
          <a:p>
            <a:pPr algn="just"/>
            <a:r>
              <a:rPr lang="es-MX" sz="2800" dirty="0" smtClean="0">
                <a:latin typeface="Arial" panose="020B0604020202020204" pitchFamily="34" charset="0"/>
                <a:cs typeface="Arial" panose="020B0604020202020204" pitchFamily="34" charset="0"/>
              </a:rPr>
              <a:t>De forma diaria el personal de servicios generales, desde el área de gestión ambiental diligencia el formato RH1, en el se indica la cantidad diaria que se genera de cada tipo de residuos, es decir, se debe tener completo conocimiento sobre la clasificación de residuos según la RES. 2184 del 2019. </a:t>
            </a:r>
            <a:endParaRPr lang="es-MX" sz="28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38410" y="1181949"/>
            <a:ext cx="5719315" cy="8578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062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2876" y="1252077"/>
            <a:ext cx="18288000" cy="1015663"/>
          </a:xfrm>
          <a:prstGeom prst="rect">
            <a:avLst/>
          </a:prstGeom>
          <a:noFill/>
        </p:spPr>
        <p:txBody>
          <a:bodyPr wrap="square" rtlCol="0">
            <a:spAutoFit/>
          </a:bodyPr>
          <a:lstStyle/>
          <a:p>
            <a:pPr algn="ctr"/>
            <a:r>
              <a:rPr lang="es-MX" sz="6000" b="1" dirty="0" smtClean="0">
                <a:solidFill>
                  <a:schemeClr val="accent1">
                    <a:lumMod val="75000"/>
                  </a:schemeClr>
                </a:solidFill>
                <a:latin typeface="Arial" panose="020B0604020202020204" pitchFamily="34" charset="0"/>
                <a:cs typeface="Arial" panose="020B0604020202020204" pitchFamily="34" charset="0"/>
              </a:rPr>
              <a:t>Diagnostico ambiental </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39" name="CuadroTexto 12">
            <a:extLst>
              <a:ext uri="{FF2B5EF4-FFF2-40B4-BE49-F238E27FC236}">
                <a16:creationId xmlns="" xmlns:a16="http://schemas.microsoft.com/office/drawing/2014/main" id="{20A65D53-4383-51A5-83E5-76B89E1DED74}"/>
              </a:ext>
            </a:extLst>
          </p:cNvPr>
          <p:cNvSpPr txBox="1"/>
          <p:nvPr/>
        </p:nvSpPr>
        <p:spPr>
          <a:xfrm>
            <a:off x="904212" y="3879907"/>
            <a:ext cx="5887841" cy="3416320"/>
          </a:xfrm>
          <a:prstGeom prst="rect">
            <a:avLst/>
          </a:prstGeom>
          <a:solidFill>
            <a:schemeClr val="bg1"/>
          </a:solidFill>
        </p:spPr>
        <p:txBody>
          <a:bodyPr wrap="square">
            <a:spAutoFit/>
          </a:bodyPr>
          <a:lstStyle/>
          <a:p>
            <a:pPr algn="just"/>
            <a:r>
              <a:rPr lang="es-MX" sz="2400" dirty="0" smtClean="0">
                <a:latin typeface="Arial" pitchFamily="34" charset="0"/>
                <a:cs typeface="Arial" pitchFamily="34" charset="0"/>
              </a:rPr>
              <a:t>En la E.S.E. y sus centros y puestos de salud se generan residuos aprovechables, no aprovechables, residuos biosanitarios, anatomopatológicos y residuos químicos, en la prestación del servicio. </a:t>
            </a:r>
          </a:p>
          <a:p>
            <a:pPr algn="just"/>
            <a:r>
              <a:rPr lang="es-MX" sz="2400" dirty="0" smtClean="0">
                <a:latin typeface="Arial" pitchFamily="34" charset="0"/>
                <a:cs typeface="Arial" pitchFamily="34" charset="0"/>
              </a:rPr>
              <a:t>Teniendo en cuenta la generación de dichos residuos se determina la gestión interna de los mismos. </a:t>
            </a:r>
            <a:endParaRPr lang="es-MX" sz="2400" dirty="0">
              <a:latin typeface="Arial" pitchFamily="34" charset="0"/>
              <a:cs typeface="Arial" pitchFamily="34" charset="0"/>
            </a:endParaRPr>
          </a:p>
        </p:txBody>
      </p:sp>
      <p:sp>
        <p:nvSpPr>
          <p:cNvPr id="3" name="Rectangle 26"/>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DIAGRAMA DE FLUJO OPERACIONAL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0"/>
          <p:cNvSpPr>
            <a:spLocks noChangeArrowheads="1"/>
          </p:cNvSpPr>
          <p:nvPr/>
        </p:nvSpPr>
        <p:spPr bwMode="auto">
          <a:xfrm>
            <a:off x="0" y="4587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smtClean="0">
                <a:ln>
                  <a:noFill/>
                </a:ln>
                <a:solidFill>
                  <a:schemeClr val="tx1"/>
                </a:solidFill>
                <a:effectLst/>
                <a:latin typeface="Arial" pitchFamily="34" charset="0"/>
                <a:cs typeface="Arial" pitchFamily="34" charset="0"/>
              </a:rPr>
              <a:t/>
            </a:r>
            <a:br>
              <a:rPr kumimoji="0" lang="es-CO" sz="1600" b="0" i="0" u="none" strike="noStrike" cap="none" normalizeH="0" baseline="0" smtClean="0">
                <a:ln>
                  <a:noFill/>
                </a:ln>
                <a:solidFill>
                  <a:schemeClr val="tx1"/>
                </a:solidFill>
                <a:effectLst/>
                <a:latin typeface="Arial" pitchFamily="34" charset="0"/>
                <a:cs typeface="Arial" pitchFamily="34" charset="0"/>
              </a:rPr>
            </a:br>
            <a:endParaRPr kumimoji="0" lang="es-CO" sz="1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No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31"/>
          <p:cNvSpPr>
            <a:spLocks noChangeArrowheads="1"/>
          </p:cNvSpPr>
          <p:nvPr/>
        </p:nvSpPr>
        <p:spPr bwMode="auto">
          <a:xfrm>
            <a:off x="0" y="9159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32"/>
          <p:cNvSpPr>
            <a:spLocks noChangeArrowheads="1"/>
          </p:cNvSpPr>
          <p:nvPr/>
        </p:nvSpPr>
        <p:spPr bwMode="auto">
          <a:xfrm>
            <a:off x="0" y="13731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800" b="0" i="0" u="none" strike="noStrike" cap="none" normalizeH="0" baseline="0" smtClean="0">
                <a:ln>
                  <a:noFill/>
                </a:ln>
                <a:solidFill>
                  <a:schemeClr val="tx1"/>
                </a:solidFill>
                <a:effectLst/>
                <a:latin typeface="Arial" pitchFamily="34" charset="0"/>
                <a:cs typeface="Arial" pitchFamily="34" charset="0"/>
              </a:rPr>
              <a:t/>
            </a:r>
            <a:br>
              <a:rPr kumimoji="0" lang="es-CO" sz="1800" b="0" i="0" u="none" strike="noStrike" cap="none" normalizeH="0" baseline="0" smtClean="0">
                <a:ln>
                  <a:noFill/>
                </a:ln>
                <a:solidFill>
                  <a:schemeClr val="tx1"/>
                </a:solidFill>
                <a:effectLst/>
                <a:latin typeface="Arial" pitchFamily="34" charset="0"/>
                <a:cs typeface="Arial" pitchFamily="34" charset="0"/>
              </a:rPr>
            </a:br>
            <a:endParaRPr kumimoji="0" lang="es-CO"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38"/>
          <p:cNvSpPr>
            <a:spLocks noChangeArrowheads="1"/>
          </p:cNvSpPr>
          <p:nvPr/>
        </p:nvSpPr>
        <p:spPr bwMode="auto">
          <a:xfrm>
            <a:off x="0" y="27447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pic>
        <p:nvPicPr>
          <p:cNvPr id="8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8600" y="2954338"/>
            <a:ext cx="9004172" cy="627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605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 xmlns:a16="http://schemas.microsoft.com/office/drawing/2014/main" id="{90F5EDB3-6634-4329-9973-7EF883053806}"/>
              </a:ext>
            </a:extLst>
          </p:cNvPr>
          <p:cNvSpPr txBox="1"/>
          <p:nvPr/>
        </p:nvSpPr>
        <p:spPr>
          <a:xfrm>
            <a:off x="-11255" y="1162623"/>
            <a:ext cx="18288000" cy="1015663"/>
          </a:xfrm>
          <a:prstGeom prst="rect">
            <a:avLst/>
          </a:prstGeom>
          <a:noFill/>
        </p:spPr>
        <p:txBody>
          <a:bodyPr wrap="square" rtlCol="0">
            <a:spAutoFit/>
          </a:bodyPr>
          <a:lstStyle/>
          <a:p>
            <a:pPr algn="ctr"/>
            <a:r>
              <a:rPr lang="es-MX" sz="6000" b="1" dirty="0" smtClean="0">
                <a:solidFill>
                  <a:schemeClr val="accent1">
                    <a:lumMod val="75000"/>
                  </a:schemeClr>
                </a:solidFill>
                <a:latin typeface="Arial" panose="020B0604020202020204" pitchFamily="34" charset="0"/>
                <a:cs typeface="Arial" panose="020B0604020202020204" pitchFamily="34" charset="0"/>
              </a:rPr>
              <a:t>Clasificación de residuos </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3" name="Rectangle 36"/>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1"/>
          <p:cNvSpPr>
            <a:spLocks noChangeArrowheads="1"/>
          </p:cNvSpPr>
          <p:nvPr/>
        </p:nvSpPr>
        <p:spPr bwMode="auto">
          <a:xfrm>
            <a:off x="0" y="9159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42"/>
          <p:cNvSpPr>
            <a:spLocks noChangeArrowheads="1"/>
          </p:cNvSpPr>
          <p:nvPr/>
        </p:nvSpPr>
        <p:spPr bwMode="auto">
          <a:xfrm>
            <a:off x="0" y="13731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800" b="0" i="0" u="none" strike="noStrike" cap="none" normalizeH="0" baseline="0" smtClean="0">
                <a:ln>
                  <a:noFill/>
                </a:ln>
                <a:solidFill>
                  <a:schemeClr val="tx1"/>
                </a:solidFill>
                <a:effectLst/>
                <a:latin typeface="Arial" pitchFamily="34" charset="0"/>
                <a:cs typeface="Arial" pitchFamily="34" charset="0"/>
              </a:rPr>
              <a:t/>
            </a:r>
            <a:br>
              <a:rPr kumimoji="0" lang="es-CO" sz="1800" b="0" i="0" u="none" strike="noStrike" cap="none" normalizeH="0" baseline="0" smtClean="0">
                <a:ln>
                  <a:noFill/>
                </a:ln>
                <a:solidFill>
                  <a:schemeClr val="tx1"/>
                </a:solidFill>
                <a:effectLst/>
                <a:latin typeface="Arial" pitchFamily="34" charset="0"/>
                <a:cs typeface="Arial" pitchFamily="34" charset="0"/>
              </a:rPr>
            </a:br>
            <a:endParaRPr kumimoji="0" lang="es-CO"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CuadroTexto 3">
            <a:extLst>
              <a:ext uri="{FF2B5EF4-FFF2-40B4-BE49-F238E27FC236}">
                <a16:creationId xmlns="" xmlns:a16="http://schemas.microsoft.com/office/drawing/2014/main" id="{84EBADF0-2AE9-8773-44A1-04A25BFD9420}"/>
              </a:ext>
            </a:extLst>
          </p:cNvPr>
          <p:cNvSpPr txBox="1"/>
          <p:nvPr/>
        </p:nvSpPr>
        <p:spPr>
          <a:xfrm>
            <a:off x="7214907" y="4788956"/>
            <a:ext cx="3898655" cy="1938992"/>
          </a:xfrm>
          <a:prstGeom prst="rect">
            <a:avLst/>
          </a:prstGeom>
          <a:noFill/>
        </p:spPr>
        <p:txBody>
          <a:bodyPr wrap="square">
            <a:spAutoFit/>
          </a:bodyPr>
          <a:lstStyle/>
          <a:p>
            <a:pPr algn="l"/>
            <a:r>
              <a:rPr lang="es-ES" sz="2000" b="1" i="0" dirty="0">
                <a:effectLst/>
                <a:latin typeface="Arial" pitchFamily="34" charset="0"/>
                <a:cs typeface="Arial" pitchFamily="34" charset="0"/>
              </a:rPr>
              <a:t>Negro:</a:t>
            </a:r>
            <a:r>
              <a:rPr lang="es-ES" sz="2000" b="0" i="0" dirty="0">
                <a:effectLst/>
                <a:latin typeface="Arial" pitchFamily="34" charset="0"/>
                <a:cs typeface="Arial" pitchFamily="34" charset="0"/>
              </a:rPr>
              <a:t> residuos no aprovechables como el papel higiénico; servilletas, papeles y cartones contaminados con comida; papeles metalizados, entre otros. </a:t>
            </a:r>
          </a:p>
        </p:txBody>
      </p:sp>
      <p:sp>
        <p:nvSpPr>
          <p:cNvPr id="24" name="CuadroTexto 5">
            <a:extLst>
              <a:ext uri="{FF2B5EF4-FFF2-40B4-BE49-F238E27FC236}">
                <a16:creationId xmlns="" xmlns:a16="http://schemas.microsoft.com/office/drawing/2014/main" id="{71075B67-3BBE-5ADE-53E9-9A3AA14C3E88}"/>
              </a:ext>
            </a:extLst>
          </p:cNvPr>
          <p:cNvSpPr txBox="1"/>
          <p:nvPr/>
        </p:nvSpPr>
        <p:spPr>
          <a:xfrm>
            <a:off x="11143810" y="7901931"/>
            <a:ext cx="3263639" cy="1631216"/>
          </a:xfrm>
          <a:prstGeom prst="rect">
            <a:avLst/>
          </a:prstGeom>
          <a:noFill/>
        </p:spPr>
        <p:txBody>
          <a:bodyPr wrap="square">
            <a:spAutoFit/>
          </a:bodyPr>
          <a:lstStyle/>
          <a:p>
            <a:pPr algn="l"/>
            <a:r>
              <a:rPr lang="es-ES" sz="2000" b="1" i="0" dirty="0">
                <a:effectLst/>
                <a:latin typeface="Arial" pitchFamily="34" charset="0"/>
                <a:cs typeface="Arial" pitchFamily="34" charset="0"/>
              </a:rPr>
              <a:t>Verde:</a:t>
            </a:r>
            <a:r>
              <a:rPr lang="es-ES" sz="2000" b="0" i="0" dirty="0">
                <a:effectLst/>
                <a:latin typeface="Arial" pitchFamily="34" charset="0"/>
                <a:cs typeface="Arial" pitchFamily="34" charset="0"/>
              </a:rPr>
              <a:t> residuos orgánicos aprovechables como los restos de comida, residuos de corte de césped y poda de jardín, etc.</a:t>
            </a:r>
          </a:p>
        </p:txBody>
      </p:sp>
      <p:sp>
        <p:nvSpPr>
          <p:cNvPr id="25" name="CuadroTexto 12">
            <a:extLst>
              <a:ext uri="{FF2B5EF4-FFF2-40B4-BE49-F238E27FC236}">
                <a16:creationId xmlns="" xmlns:a16="http://schemas.microsoft.com/office/drawing/2014/main" id="{20A65D53-4383-51A5-83E5-76B89E1DED74}"/>
              </a:ext>
            </a:extLst>
          </p:cNvPr>
          <p:cNvSpPr txBox="1"/>
          <p:nvPr/>
        </p:nvSpPr>
        <p:spPr>
          <a:xfrm>
            <a:off x="14832899" y="5585496"/>
            <a:ext cx="2991277" cy="1631216"/>
          </a:xfrm>
          <a:prstGeom prst="rect">
            <a:avLst/>
          </a:prstGeom>
          <a:noFill/>
        </p:spPr>
        <p:txBody>
          <a:bodyPr wrap="square">
            <a:spAutoFit/>
          </a:bodyPr>
          <a:lstStyle/>
          <a:p>
            <a:pPr algn="l"/>
            <a:r>
              <a:rPr lang="es-ES" sz="2000" b="1" i="0" dirty="0">
                <a:effectLst/>
                <a:latin typeface="Arial" pitchFamily="34" charset="0"/>
                <a:cs typeface="Arial" pitchFamily="34" charset="0"/>
              </a:rPr>
              <a:t>Blanco:</a:t>
            </a:r>
            <a:r>
              <a:rPr lang="es-ES" sz="2000" b="0" i="0" dirty="0">
                <a:effectLst/>
                <a:latin typeface="Arial" pitchFamily="34" charset="0"/>
                <a:cs typeface="Arial" pitchFamily="34" charset="0"/>
              </a:rPr>
              <a:t> residuos aprovechables limpios y secos, como plástico, vidrio, metales, papel y cartón.</a:t>
            </a:r>
          </a:p>
        </p:txBody>
      </p:sp>
      <p:pic>
        <p:nvPicPr>
          <p:cNvPr id="26" name="Imagen 14">
            <a:extLst>
              <a:ext uri="{FF2B5EF4-FFF2-40B4-BE49-F238E27FC236}">
                <a16:creationId xmlns="" xmlns:a16="http://schemas.microsoft.com/office/drawing/2014/main" id="{098AD0CF-0421-563E-282E-EF78865D9DA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6873" b="89623" l="4992" r="98170"/>
                    </a14:imgEffect>
                  </a14:imgLayer>
                </a14:imgProps>
              </a:ext>
            </a:extLst>
          </a:blip>
          <a:srcRect t="12128" r="57965" b="16907"/>
          <a:stretch/>
        </p:blipFill>
        <p:spPr>
          <a:xfrm>
            <a:off x="15316200" y="3009900"/>
            <a:ext cx="2507976" cy="2613696"/>
          </a:xfrm>
          <a:prstGeom prst="rect">
            <a:avLst/>
          </a:prstGeom>
        </p:spPr>
      </p:pic>
      <p:pic>
        <p:nvPicPr>
          <p:cNvPr id="27" name="Picture 2" descr="Nuevo código de colores para la separación de residuos en Colombia -  KipClin SAS">
            <a:extLst>
              <a:ext uri="{FF2B5EF4-FFF2-40B4-BE49-F238E27FC236}">
                <a16:creationId xmlns="" xmlns:a16="http://schemas.microsoft.com/office/drawing/2014/main" id="{80249E7A-3862-6692-ADD6-E95E3E910987}"/>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6826" t="12128" r="29849" b="16908"/>
          <a:stretch/>
        </p:blipFill>
        <p:spPr bwMode="auto">
          <a:xfrm>
            <a:off x="11301199" y="5602331"/>
            <a:ext cx="2667299" cy="26971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Nuevo código de colores para la separación de residuos en Colombia -  KipClin SAS">
            <a:extLst>
              <a:ext uri="{FF2B5EF4-FFF2-40B4-BE49-F238E27FC236}">
                <a16:creationId xmlns="" xmlns:a16="http://schemas.microsoft.com/office/drawing/2014/main" id="{8303477F-C82E-CF0D-248D-B7285FBCA748}"/>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2">
                    <a14:imgEffect>
                      <a14:backgroundRemoval t="9704" b="84501" l="63478" r="100000"/>
                    </a14:imgEffect>
                  </a14:imgLayer>
                </a14:imgProps>
              </a:ext>
              <a:ext uri="{28A0092B-C50C-407E-A947-70E740481C1C}">
                <a14:useLocalDpi xmlns:a14="http://schemas.microsoft.com/office/drawing/2010/main" val="0"/>
              </a:ext>
            </a:extLst>
          </a:blip>
          <a:srcRect l="59867" t="10107" b="20828"/>
          <a:stretch/>
        </p:blipFill>
        <p:spPr bwMode="auto">
          <a:xfrm>
            <a:off x="8153400" y="2309933"/>
            <a:ext cx="2391770" cy="2541038"/>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17">
            <a:extLst>
              <a:ext uri="{FF2B5EF4-FFF2-40B4-BE49-F238E27FC236}">
                <a16:creationId xmlns="" xmlns:a16="http://schemas.microsoft.com/office/drawing/2014/main" id="{D07913BF-4B25-404F-B14D-E25E620F5112}"/>
              </a:ext>
            </a:extLst>
          </p:cNvPr>
          <p:cNvSpPr txBox="1"/>
          <p:nvPr/>
        </p:nvSpPr>
        <p:spPr>
          <a:xfrm>
            <a:off x="812468" y="3888534"/>
            <a:ext cx="5512131" cy="2246769"/>
          </a:xfrm>
          <a:prstGeom prst="rect">
            <a:avLst/>
          </a:prstGeom>
          <a:noFill/>
        </p:spPr>
        <p:txBody>
          <a:bodyPr wrap="square" rtlCol="0">
            <a:spAutoFit/>
          </a:bodyPr>
          <a:lstStyle/>
          <a:p>
            <a:pPr algn="just"/>
            <a:r>
              <a:rPr lang="es-MX" sz="2800" b="1" dirty="0" smtClean="0">
                <a:latin typeface="Arial" panose="020B0604020202020204" pitchFamily="34" charset="0"/>
                <a:cs typeface="Arial" panose="020B0604020202020204" pitchFamily="34" charset="0"/>
              </a:rPr>
              <a:t>Resolución 2184 del 2019: </a:t>
            </a:r>
            <a:r>
              <a:rPr lang="es-MX" sz="2800" dirty="0" smtClean="0">
                <a:latin typeface="Arial" panose="020B0604020202020204" pitchFamily="34" charset="0"/>
                <a:cs typeface="Arial" panose="020B0604020202020204" pitchFamily="34" charset="0"/>
              </a:rPr>
              <a:t>Por </a:t>
            </a:r>
            <a:r>
              <a:rPr lang="es-MX" sz="2800" dirty="0">
                <a:latin typeface="Arial" panose="020B0604020202020204" pitchFamily="34" charset="0"/>
                <a:cs typeface="Arial" panose="020B0604020202020204" pitchFamily="34" charset="0"/>
              </a:rPr>
              <a:t>la cual se regula el nuevo código de colores para la disposición de residuos en todo el territorio nacional. </a:t>
            </a:r>
            <a:endParaRPr lang="es-CO"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337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
            <a:extLst>
              <a:ext uri="{FF2B5EF4-FFF2-40B4-BE49-F238E27FC236}">
                <a16:creationId xmlns:a16="http://schemas.microsoft.com/office/drawing/2014/main" xmlns="" id="{A0ABB559-9397-0533-97CC-9AE269678D5E}"/>
              </a:ext>
            </a:extLst>
          </p:cNvPr>
          <p:cNvPicPr>
            <a:picLocks noChangeAspect="1"/>
          </p:cNvPicPr>
          <p:nvPr/>
        </p:nvPicPr>
        <p:blipFill rotWithShape="1">
          <a:blip r:embed="rId2"/>
          <a:srcRect l="19468" r="16389"/>
          <a:stretch/>
        </p:blipFill>
        <p:spPr>
          <a:xfrm>
            <a:off x="14554200" y="3835585"/>
            <a:ext cx="3462628" cy="5398346"/>
          </a:xfrm>
          <a:prstGeom prst="rect">
            <a:avLst/>
          </a:prstGeom>
        </p:spPr>
      </p:pic>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5"/>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6"/>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7"/>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8">
              <a:extLst>
                <a:ext uri="{BEBA8EAE-BF5A-486C-A8C5-ECC9F3942E4B}">
                  <a14:imgProps xmlns:a14="http://schemas.microsoft.com/office/drawing/2010/main">
                    <a14:imgLayer r:embed="rId9">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3" name="Rectangle 36"/>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1"/>
          <p:cNvSpPr>
            <a:spLocks noChangeArrowheads="1"/>
          </p:cNvSpPr>
          <p:nvPr/>
        </p:nvSpPr>
        <p:spPr bwMode="auto">
          <a:xfrm>
            <a:off x="0" y="9159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CuadroTexto 16">
            <a:extLst>
              <a:ext uri="{FF2B5EF4-FFF2-40B4-BE49-F238E27FC236}">
                <a16:creationId xmlns="" xmlns:a16="http://schemas.microsoft.com/office/drawing/2014/main" id="{90F5EDB3-6634-4329-9973-7EF883053806}"/>
              </a:ext>
            </a:extLst>
          </p:cNvPr>
          <p:cNvSpPr txBox="1"/>
          <p:nvPr/>
        </p:nvSpPr>
        <p:spPr>
          <a:xfrm>
            <a:off x="1" y="1875781"/>
            <a:ext cx="18288000" cy="2862322"/>
          </a:xfrm>
          <a:prstGeom prst="rect">
            <a:avLst/>
          </a:prstGeom>
          <a:noFill/>
        </p:spPr>
        <p:txBody>
          <a:bodyPr wrap="square" rtlCol="0">
            <a:spAutoFit/>
          </a:bodyPr>
          <a:lstStyle/>
          <a:p>
            <a:pPr algn="ctr"/>
            <a:r>
              <a:rPr lang="es-MX" sz="6000" b="1" dirty="0">
                <a:solidFill>
                  <a:schemeClr val="accent1">
                    <a:lumMod val="75000"/>
                  </a:schemeClr>
                </a:solidFill>
                <a:latin typeface="Arial" panose="020B0604020202020204" pitchFamily="34" charset="0"/>
                <a:cs typeface="Arial" panose="020B0604020202020204" pitchFamily="34" charset="0"/>
              </a:rPr>
              <a:t>Según la resolución 2184 del 2019 se clasifican en:</a:t>
            </a:r>
          </a:p>
          <a:p>
            <a:pPr algn="ct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30" name="29 CuadroTexto"/>
          <p:cNvSpPr txBox="1"/>
          <p:nvPr/>
        </p:nvSpPr>
        <p:spPr>
          <a:xfrm>
            <a:off x="1028700" y="4292788"/>
            <a:ext cx="4622307" cy="5262979"/>
          </a:xfrm>
          <a:prstGeom prst="rect">
            <a:avLst/>
          </a:prstGeom>
          <a:solidFill>
            <a:schemeClr val="bg1"/>
          </a:solidFill>
        </p:spPr>
        <p:txBody>
          <a:bodyPr wrap="square" rtlCol="0">
            <a:spAutoFit/>
          </a:bodyPr>
          <a:lstStyle/>
          <a:p>
            <a:r>
              <a:rPr lang="es-CO" sz="2400" b="1" dirty="0">
                <a:latin typeface="Arial Nova" panose="020B0504020202020204" pitchFamily="34" charset="0"/>
              </a:rPr>
              <a:t>Residuos aprovechables:</a:t>
            </a:r>
          </a:p>
          <a:p>
            <a:endParaRPr lang="es-CO" sz="2400" dirty="0">
              <a:latin typeface="Arial Nova" panose="020B0504020202020204" pitchFamily="34" charset="0"/>
            </a:endParaRPr>
          </a:p>
          <a:p>
            <a:r>
              <a:rPr lang="es-CO" sz="2400" dirty="0">
                <a:latin typeface="Arial Nova" panose="020B0504020202020204" pitchFamily="34" charset="0"/>
              </a:rPr>
              <a:t>- Papel limpio</a:t>
            </a:r>
          </a:p>
          <a:p>
            <a:r>
              <a:rPr lang="es-CO" sz="2400" dirty="0">
                <a:latin typeface="Arial Nova" panose="020B0504020202020204" pitchFamily="34" charset="0"/>
              </a:rPr>
              <a:t>- Archivo </a:t>
            </a:r>
          </a:p>
          <a:p>
            <a:r>
              <a:rPr lang="es-CO" sz="2400" dirty="0">
                <a:latin typeface="Arial Nova" panose="020B0504020202020204" pitchFamily="34" charset="0"/>
              </a:rPr>
              <a:t>- Plástico limpio</a:t>
            </a:r>
          </a:p>
          <a:p>
            <a:r>
              <a:rPr lang="es-CO" sz="2400" dirty="0">
                <a:latin typeface="Arial Nova" panose="020B0504020202020204" pitchFamily="34" charset="0"/>
              </a:rPr>
              <a:t>- Botellas plásticas</a:t>
            </a:r>
          </a:p>
          <a:p>
            <a:r>
              <a:rPr lang="es-CO" sz="2400" dirty="0">
                <a:latin typeface="Arial Nova" panose="020B0504020202020204" pitchFamily="34" charset="0"/>
              </a:rPr>
              <a:t>- Vidrio</a:t>
            </a:r>
          </a:p>
          <a:p>
            <a:r>
              <a:rPr lang="es-CO" sz="2400" dirty="0">
                <a:latin typeface="Arial Nova" panose="020B0504020202020204" pitchFamily="34" charset="0"/>
              </a:rPr>
              <a:t>- Cartón </a:t>
            </a:r>
          </a:p>
          <a:p>
            <a:pPr marL="342900" indent="-342900">
              <a:buFontTx/>
              <a:buChar char="-"/>
            </a:pPr>
            <a:r>
              <a:rPr lang="es-CO" sz="2400" dirty="0" smtClean="0">
                <a:latin typeface="Arial Nova" panose="020B0504020202020204" pitchFamily="34" charset="0"/>
              </a:rPr>
              <a:t>Latas </a:t>
            </a:r>
          </a:p>
          <a:p>
            <a:pPr marL="342900" indent="-342900">
              <a:buFontTx/>
              <a:buChar char="-"/>
            </a:pPr>
            <a:endParaRPr lang="es-MX" sz="2400" dirty="0">
              <a:latin typeface="Arial Nova" panose="020B0504020202020204" pitchFamily="34" charset="0"/>
            </a:endParaRPr>
          </a:p>
          <a:p>
            <a:r>
              <a:rPr lang="es-MX" sz="2400" dirty="0" smtClean="0">
                <a:latin typeface="Arial Nova" panose="020B0504020202020204" pitchFamily="34" charset="0"/>
              </a:rPr>
              <a:t>Los residuos son entregados a gestores externos de residuos aprovechables </a:t>
            </a:r>
            <a:endParaRPr lang="es-CO" sz="2400" dirty="0">
              <a:latin typeface="Arial Nova" panose="020B0504020202020204" pitchFamily="34" charset="0"/>
            </a:endParaRPr>
          </a:p>
          <a:p>
            <a:r>
              <a:rPr lang="es-CO" sz="2400" dirty="0">
                <a:latin typeface="Arial Nova" panose="020B0504020202020204" pitchFamily="34" charset="0"/>
              </a:rPr>
              <a:t>  </a:t>
            </a:r>
          </a:p>
        </p:txBody>
      </p:sp>
      <p:sp>
        <p:nvSpPr>
          <p:cNvPr id="31" name="13 CuadroTexto">
            <a:extLst>
              <a:ext uri="{FF2B5EF4-FFF2-40B4-BE49-F238E27FC236}">
                <a16:creationId xmlns:a16="http://schemas.microsoft.com/office/drawing/2014/main" xmlns="" id="{DDF378F8-621E-1FE3-170E-65FB5678DE10}"/>
              </a:ext>
            </a:extLst>
          </p:cNvPr>
          <p:cNvSpPr txBox="1"/>
          <p:nvPr/>
        </p:nvSpPr>
        <p:spPr>
          <a:xfrm>
            <a:off x="10020300" y="4477453"/>
            <a:ext cx="4572000" cy="4524315"/>
          </a:xfrm>
          <a:prstGeom prst="rect">
            <a:avLst/>
          </a:prstGeom>
          <a:solidFill>
            <a:schemeClr val="bg1"/>
          </a:solidFill>
        </p:spPr>
        <p:txBody>
          <a:bodyPr wrap="square" rtlCol="0">
            <a:spAutoFit/>
          </a:bodyPr>
          <a:lstStyle/>
          <a:p>
            <a:r>
              <a:rPr lang="es-CO" sz="2400" b="1" dirty="0">
                <a:latin typeface="Arial Nova" panose="020B0504020202020204" pitchFamily="34" charset="0"/>
              </a:rPr>
              <a:t>Residuos no aprovechables:</a:t>
            </a:r>
          </a:p>
          <a:p>
            <a:endParaRPr lang="es-CO" sz="2400" dirty="0">
              <a:latin typeface="Arial Nova" panose="020B0504020202020204" pitchFamily="34" charset="0"/>
            </a:endParaRPr>
          </a:p>
          <a:p>
            <a:r>
              <a:rPr lang="es-CO" sz="2400" dirty="0">
                <a:latin typeface="Arial Nova" panose="020B0504020202020204" pitchFamily="34" charset="0"/>
              </a:rPr>
              <a:t>- Servilletas sucias </a:t>
            </a:r>
          </a:p>
          <a:p>
            <a:r>
              <a:rPr lang="es-CO" sz="2400" dirty="0">
                <a:latin typeface="Arial Nova" panose="020B0504020202020204" pitchFamily="34" charset="0"/>
              </a:rPr>
              <a:t>- Papeles untados de grasa o comida.</a:t>
            </a:r>
          </a:p>
          <a:p>
            <a:r>
              <a:rPr lang="es-CO" sz="2400" dirty="0">
                <a:latin typeface="Arial Nova" panose="020B0504020202020204" pitchFamily="34" charset="0"/>
              </a:rPr>
              <a:t>- Envases sucios </a:t>
            </a:r>
          </a:p>
          <a:p>
            <a:r>
              <a:rPr lang="es-CO" sz="2400" dirty="0">
                <a:latin typeface="Arial Nova" panose="020B0504020202020204" pitchFamily="34" charset="0"/>
              </a:rPr>
              <a:t>- Envolturas y restos de comida.</a:t>
            </a:r>
          </a:p>
          <a:p>
            <a:pPr marL="342900" indent="-342900">
              <a:buFontTx/>
              <a:buChar char="-"/>
            </a:pPr>
            <a:r>
              <a:rPr lang="es-CO" sz="2400" dirty="0" smtClean="0">
                <a:latin typeface="Arial Nova" panose="020B0504020202020204" pitchFamily="34" charset="0"/>
              </a:rPr>
              <a:t>Restos </a:t>
            </a:r>
            <a:r>
              <a:rPr lang="es-CO" sz="2400" dirty="0">
                <a:latin typeface="Arial Nova" panose="020B0504020202020204" pitchFamily="34" charset="0"/>
              </a:rPr>
              <a:t>de barrido   </a:t>
            </a:r>
            <a:endParaRPr lang="es-CO" sz="2400" dirty="0" smtClean="0">
              <a:latin typeface="Arial Nova" panose="020B0504020202020204" pitchFamily="34" charset="0"/>
            </a:endParaRPr>
          </a:p>
          <a:p>
            <a:endParaRPr lang="es-MX" sz="2400" dirty="0">
              <a:latin typeface="Arial Nova" panose="020B0504020202020204" pitchFamily="34" charset="0"/>
            </a:endParaRPr>
          </a:p>
          <a:p>
            <a:r>
              <a:rPr lang="es-MX" sz="2400" dirty="0" smtClean="0">
                <a:latin typeface="Arial Nova" panose="020B0504020202020204" pitchFamily="34" charset="0"/>
              </a:rPr>
              <a:t>Los residuos son entregados a la empresa publica de aseo municipal. </a:t>
            </a:r>
            <a:endParaRPr lang="es-MX" sz="2400" dirty="0">
              <a:latin typeface="Arial Nova" panose="020B0504020202020204" pitchFamily="34" charset="0"/>
            </a:endParaRPr>
          </a:p>
        </p:txBody>
      </p:sp>
      <p:pic>
        <p:nvPicPr>
          <p:cNvPr id="33" name="Imagen 4">
            <a:extLst>
              <a:ext uri="{FF2B5EF4-FFF2-40B4-BE49-F238E27FC236}">
                <a16:creationId xmlns:a16="http://schemas.microsoft.com/office/drawing/2014/main" xmlns="" id="{AEC2B611-373A-C016-FE06-0192AB74861E}"/>
              </a:ext>
            </a:extLst>
          </p:cNvPr>
          <p:cNvPicPr>
            <a:picLocks noChangeAspect="1"/>
          </p:cNvPicPr>
          <p:nvPr/>
        </p:nvPicPr>
        <p:blipFill rotWithShape="1">
          <a:blip r:embed="rId10"/>
          <a:srcRect l="12147" r="9981"/>
          <a:stretch/>
        </p:blipFill>
        <p:spPr>
          <a:xfrm>
            <a:off x="5005395" y="3831532"/>
            <a:ext cx="3856816" cy="4952745"/>
          </a:xfrm>
          <a:prstGeom prst="rect">
            <a:avLst/>
          </a:prstGeom>
        </p:spPr>
      </p:pic>
    </p:spTree>
    <p:extLst>
      <p:ext uri="{BB962C8B-B14F-4D97-AF65-F5344CB8AC3E}">
        <p14:creationId xmlns:p14="http://schemas.microsoft.com/office/powerpoint/2010/main" val="2067782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3" name="Rectangle 36"/>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1"/>
          <p:cNvSpPr>
            <a:spLocks noChangeArrowheads="1"/>
          </p:cNvSpPr>
          <p:nvPr/>
        </p:nvSpPr>
        <p:spPr bwMode="auto">
          <a:xfrm>
            <a:off x="0" y="9159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CuadroTexto 16">
            <a:extLst>
              <a:ext uri="{FF2B5EF4-FFF2-40B4-BE49-F238E27FC236}">
                <a16:creationId xmlns="" xmlns:a16="http://schemas.microsoft.com/office/drawing/2014/main" id="{90F5EDB3-6634-4329-9973-7EF883053806}"/>
              </a:ext>
            </a:extLst>
          </p:cNvPr>
          <p:cNvSpPr txBox="1"/>
          <p:nvPr/>
        </p:nvSpPr>
        <p:spPr>
          <a:xfrm>
            <a:off x="0" y="1875781"/>
            <a:ext cx="18287999" cy="1015663"/>
          </a:xfrm>
          <a:prstGeom prst="rect">
            <a:avLst/>
          </a:prstGeom>
          <a:noFill/>
        </p:spPr>
        <p:txBody>
          <a:bodyPr wrap="square" rtlCol="0">
            <a:spAutoFit/>
          </a:bodyPr>
          <a:lstStyle/>
          <a:p>
            <a:pPr algn="ctr"/>
            <a:r>
              <a:rPr lang="es-ES" sz="6000" b="1" dirty="0" smtClean="0">
                <a:solidFill>
                  <a:schemeClr val="accent1">
                    <a:lumMod val="75000"/>
                  </a:schemeClr>
                </a:solidFill>
                <a:latin typeface="Arial" panose="020B0604020202020204" pitchFamily="34" charset="0"/>
                <a:cs typeface="Arial" panose="020B0604020202020204" pitchFamily="34" charset="0"/>
              </a:rPr>
              <a:t>Residuos de riesgo biológico </a:t>
            </a: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32" name="CuadroTexto 17">
            <a:extLst>
              <a:ext uri="{FF2B5EF4-FFF2-40B4-BE49-F238E27FC236}">
                <a16:creationId xmlns="" xmlns:a16="http://schemas.microsoft.com/office/drawing/2014/main" id="{D07913BF-4B25-404F-B14D-E25E620F5112}"/>
              </a:ext>
            </a:extLst>
          </p:cNvPr>
          <p:cNvSpPr txBox="1"/>
          <p:nvPr/>
        </p:nvSpPr>
        <p:spPr>
          <a:xfrm>
            <a:off x="11963400" y="3697327"/>
            <a:ext cx="5291002" cy="5016758"/>
          </a:xfrm>
          <a:prstGeom prst="rect">
            <a:avLst/>
          </a:prstGeom>
          <a:noFill/>
        </p:spPr>
        <p:txBody>
          <a:bodyPr wrap="square" rtlCol="0">
            <a:spAutoFit/>
          </a:bodyPr>
          <a:lstStyle/>
          <a:p>
            <a:pPr algn="just"/>
            <a:r>
              <a:rPr lang="es-MX" sz="3200" dirty="0">
                <a:latin typeface="Arial" panose="020B0604020202020204" pitchFamily="34" charset="0"/>
                <a:cs typeface="Arial" panose="020B0604020202020204" pitchFamily="34" charset="0"/>
              </a:rPr>
              <a:t>Los residuos de riesgo biológico son materiales que pueden contener microorganismos patógenos, como virus, bacterias, hongos y parásitos. Estos residuos pueden ser peligrosos para la salud y el medio ambiente.</a:t>
            </a:r>
            <a:endParaRPr lang="es-CO" sz="3200" dirty="0">
              <a:latin typeface="Arial" panose="020B0604020202020204" pitchFamily="34" charset="0"/>
              <a:cs typeface="Arial" panose="020B0604020202020204" pitchFamily="34" charset="0"/>
            </a:endParaRPr>
          </a:p>
        </p:txBody>
      </p:sp>
      <p:sp>
        <p:nvSpPr>
          <p:cNvPr id="33" name="32 CuadroTexto"/>
          <p:cNvSpPr txBox="1"/>
          <p:nvPr/>
        </p:nvSpPr>
        <p:spPr>
          <a:xfrm>
            <a:off x="1028700" y="7118729"/>
            <a:ext cx="3810719" cy="400110"/>
          </a:xfrm>
          <a:prstGeom prst="rect">
            <a:avLst/>
          </a:prstGeom>
          <a:noFill/>
        </p:spPr>
        <p:txBody>
          <a:bodyPr wrap="square" rtlCol="0">
            <a:spAutoFit/>
          </a:bodyPr>
          <a:lstStyle/>
          <a:p>
            <a:r>
              <a:rPr lang="es-CO" sz="2000" dirty="0">
                <a:latin typeface="Arial" pitchFamily="34" charset="0"/>
                <a:cs typeface="Arial" pitchFamily="34" charset="0"/>
              </a:rPr>
              <a:t>Residuos biosanitarios  </a:t>
            </a:r>
          </a:p>
        </p:txBody>
      </p:sp>
      <p:pic>
        <p:nvPicPr>
          <p:cNvPr id="34" name="Imagen 3">
            <a:extLst>
              <a:ext uri="{FF2B5EF4-FFF2-40B4-BE49-F238E27FC236}">
                <a16:creationId xmlns="" xmlns:a16="http://schemas.microsoft.com/office/drawing/2014/main" id="{22121A6A-1F57-3299-0CDA-C8BC177C85B4}"/>
              </a:ext>
            </a:extLst>
          </p:cNvPr>
          <p:cNvPicPr>
            <a:picLocks noChangeAspect="1"/>
          </p:cNvPicPr>
          <p:nvPr/>
        </p:nvPicPr>
        <p:blipFill>
          <a:blip r:embed="rId9"/>
          <a:stretch>
            <a:fillRect/>
          </a:stretch>
        </p:blipFill>
        <p:spPr>
          <a:xfrm>
            <a:off x="663541" y="2984329"/>
            <a:ext cx="3817595" cy="4088004"/>
          </a:xfrm>
          <a:prstGeom prst="rect">
            <a:avLst/>
          </a:prstGeom>
        </p:spPr>
      </p:pic>
      <p:pic>
        <p:nvPicPr>
          <p:cNvPr id="35" name="Imagen 4">
            <a:extLst>
              <a:ext uri="{FF2B5EF4-FFF2-40B4-BE49-F238E27FC236}">
                <a16:creationId xmlns="" xmlns:a16="http://schemas.microsoft.com/office/drawing/2014/main" id="{65B56258-CDDB-E5A3-533B-DFA824EBE090}"/>
              </a:ext>
            </a:extLst>
          </p:cNvPr>
          <p:cNvPicPr>
            <a:picLocks noChangeAspect="1"/>
          </p:cNvPicPr>
          <p:nvPr/>
        </p:nvPicPr>
        <p:blipFill rotWithShape="1">
          <a:blip r:embed="rId10"/>
          <a:srcRect l="4725" t="31964" r="31488" b="5037"/>
          <a:stretch/>
        </p:blipFill>
        <p:spPr>
          <a:xfrm>
            <a:off x="4481136" y="6649429"/>
            <a:ext cx="3265986" cy="2958515"/>
          </a:xfrm>
          <a:prstGeom prst="rect">
            <a:avLst/>
          </a:prstGeom>
        </p:spPr>
      </p:pic>
      <p:pic>
        <p:nvPicPr>
          <p:cNvPr id="36" name="Imagen 5">
            <a:extLst>
              <a:ext uri="{FF2B5EF4-FFF2-40B4-BE49-F238E27FC236}">
                <a16:creationId xmlns="" xmlns:a16="http://schemas.microsoft.com/office/drawing/2014/main" id="{00E92A2C-8A2E-1AC1-CAFC-062B3528FD3B}"/>
              </a:ext>
            </a:extLst>
          </p:cNvPr>
          <p:cNvPicPr>
            <a:picLocks noChangeAspect="1"/>
          </p:cNvPicPr>
          <p:nvPr/>
        </p:nvPicPr>
        <p:blipFill>
          <a:blip r:embed="rId11"/>
          <a:stretch>
            <a:fillRect/>
          </a:stretch>
        </p:blipFill>
        <p:spPr>
          <a:xfrm>
            <a:off x="6114130" y="3022429"/>
            <a:ext cx="5537100" cy="3324375"/>
          </a:xfrm>
          <a:prstGeom prst="rect">
            <a:avLst/>
          </a:prstGeom>
        </p:spPr>
      </p:pic>
      <p:sp>
        <p:nvSpPr>
          <p:cNvPr id="37" name="13 CuadroTexto">
            <a:extLst>
              <a:ext uri="{FF2B5EF4-FFF2-40B4-BE49-F238E27FC236}">
                <a16:creationId xmlns="" xmlns:a16="http://schemas.microsoft.com/office/drawing/2014/main" id="{9D5D9323-C709-6A48-DDFE-1737BEAAADED}"/>
              </a:ext>
            </a:extLst>
          </p:cNvPr>
          <p:cNvSpPr txBox="1"/>
          <p:nvPr/>
        </p:nvSpPr>
        <p:spPr>
          <a:xfrm>
            <a:off x="6796535" y="6449374"/>
            <a:ext cx="4131111" cy="400110"/>
          </a:xfrm>
          <a:prstGeom prst="rect">
            <a:avLst/>
          </a:prstGeom>
          <a:noFill/>
        </p:spPr>
        <p:txBody>
          <a:bodyPr wrap="square" rtlCol="0">
            <a:spAutoFit/>
          </a:bodyPr>
          <a:lstStyle/>
          <a:p>
            <a:pPr algn="r"/>
            <a:r>
              <a:rPr lang="es-CO" sz="2000" dirty="0">
                <a:latin typeface="Arial" pitchFamily="34" charset="0"/>
                <a:cs typeface="Arial" panose="020B0604020202020204" pitchFamily="34" charset="0"/>
              </a:rPr>
              <a:t>Residuos cortopunzantes  </a:t>
            </a:r>
          </a:p>
        </p:txBody>
      </p:sp>
    </p:spTree>
    <p:extLst>
      <p:ext uri="{BB962C8B-B14F-4D97-AF65-F5344CB8AC3E}">
        <p14:creationId xmlns:p14="http://schemas.microsoft.com/office/powerpoint/2010/main" val="2932058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 xmlns:a16="http://schemas.microsoft.com/office/drawing/2014/main" id="{9CDAD0B6-580F-4DF0-90CF-FEF2EF46DD69}"/>
              </a:ext>
            </a:extLst>
          </p:cNvPr>
          <p:cNvGrpSpPr/>
          <p:nvPr/>
        </p:nvGrpSpPr>
        <p:grpSpPr>
          <a:xfrm>
            <a:off x="-104998" y="33354"/>
            <a:ext cx="18475486" cy="10287152"/>
            <a:chOff x="-104998" y="33354"/>
            <a:chExt cx="18475486" cy="10287152"/>
          </a:xfrm>
        </p:grpSpPr>
        <p:grpSp>
          <p:nvGrpSpPr>
            <p:cNvPr id="5" name="Group 2">
              <a:extLst>
                <a:ext uri="{FF2B5EF4-FFF2-40B4-BE49-F238E27FC236}">
                  <a16:creationId xmlns="" xmlns:a16="http://schemas.microsoft.com/office/drawing/2014/main" id="{42537771-7122-4FB1-81C4-1D23AA26EB59}"/>
                </a:ext>
              </a:extLst>
            </p:cNvPr>
            <p:cNvGrpSpPr/>
            <p:nvPr/>
          </p:nvGrpSpPr>
          <p:grpSpPr>
            <a:xfrm>
              <a:off x="-104998" y="9830067"/>
              <a:ext cx="18475486" cy="490439"/>
              <a:chOff x="0" y="0"/>
              <a:chExt cx="24633982" cy="653919"/>
            </a:xfrm>
          </p:grpSpPr>
          <p:grpSp>
            <p:nvGrpSpPr>
              <p:cNvPr id="6" name="Group 3">
                <a:extLst>
                  <a:ext uri="{FF2B5EF4-FFF2-40B4-BE49-F238E27FC236}">
                    <a16:creationId xmlns="" xmlns:a16="http://schemas.microsoft.com/office/drawing/2014/main" id="{1650D95E-778D-4636-99D9-543B4783DFA1}"/>
                  </a:ext>
                </a:extLst>
              </p:cNvPr>
              <p:cNvGrpSpPr/>
              <p:nvPr/>
            </p:nvGrpSpPr>
            <p:grpSpPr>
              <a:xfrm>
                <a:off x="0" y="0"/>
                <a:ext cx="9202044" cy="653919"/>
                <a:chOff x="0" y="0"/>
                <a:chExt cx="1817688" cy="129169"/>
              </a:xfrm>
            </p:grpSpPr>
            <p:sp>
              <p:nvSpPr>
                <p:cNvPr id="13" name="Freeform 4">
                  <a:extLst>
                    <a:ext uri="{FF2B5EF4-FFF2-40B4-BE49-F238E27FC236}">
                      <a16:creationId xmlns="" xmlns:a16="http://schemas.microsoft.com/office/drawing/2014/main" id="{BCD3AC0A-2A7A-42E6-B5FD-5DA50470B7AC}"/>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A4C9F1"/>
                </a:solidFill>
              </p:spPr>
            </p:sp>
            <p:sp>
              <p:nvSpPr>
                <p:cNvPr id="14" name="TextBox 5">
                  <a:extLst>
                    <a:ext uri="{FF2B5EF4-FFF2-40B4-BE49-F238E27FC236}">
                      <a16:creationId xmlns="" xmlns:a16="http://schemas.microsoft.com/office/drawing/2014/main" id="{1B978F3C-63AB-425F-B50D-BBA36E8FE640}"/>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7" name="Group 6">
                <a:extLst>
                  <a:ext uri="{FF2B5EF4-FFF2-40B4-BE49-F238E27FC236}">
                    <a16:creationId xmlns="" xmlns:a16="http://schemas.microsoft.com/office/drawing/2014/main" id="{4CC970A3-B7AB-4B3D-A0D6-05B1264E1E06}"/>
                  </a:ext>
                </a:extLst>
              </p:cNvPr>
              <p:cNvGrpSpPr/>
              <p:nvPr/>
            </p:nvGrpSpPr>
            <p:grpSpPr>
              <a:xfrm>
                <a:off x="9202044" y="0"/>
                <a:ext cx="9202044" cy="653919"/>
                <a:chOff x="0" y="0"/>
                <a:chExt cx="1817688" cy="129169"/>
              </a:xfrm>
            </p:grpSpPr>
            <p:sp>
              <p:nvSpPr>
                <p:cNvPr id="11" name="Freeform 7">
                  <a:extLst>
                    <a:ext uri="{FF2B5EF4-FFF2-40B4-BE49-F238E27FC236}">
                      <a16:creationId xmlns="" xmlns:a16="http://schemas.microsoft.com/office/drawing/2014/main" id="{E803095F-8683-4F93-AD8E-A5C7E7A1689F}"/>
                    </a:ext>
                  </a:extLst>
                </p:cNvPr>
                <p:cNvSpPr/>
                <p:nvPr/>
              </p:nvSpPr>
              <p:spPr>
                <a:xfrm>
                  <a:off x="0" y="0"/>
                  <a:ext cx="1817688" cy="129169"/>
                </a:xfrm>
                <a:custGeom>
                  <a:avLst/>
                  <a:gdLst/>
                  <a:ahLst/>
                  <a:cxnLst/>
                  <a:rect l="l" t="t" r="r" b="b"/>
                  <a:pathLst>
                    <a:path w="1817688" h="129169">
                      <a:moveTo>
                        <a:pt x="0" y="0"/>
                      </a:moveTo>
                      <a:lnTo>
                        <a:pt x="1817688" y="0"/>
                      </a:lnTo>
                      <a:lnTo>
                        <a:pt x="1817688" y="129169"/>
                      </a:lnTo>
                      <a:lnTo>
                        <a:pt x="0" y="129169"/>
                      </a:lnTo>
                      <a:close/>
                    </a:path>
                  </a:pathLst>
                </a:custGeom>
                <a:solidFill>
                  <a:srgbClr val="FFE500"/>
                </a:solidFill>
              </p:spPr>
            </p:sp>
            <p:sp>
              <p:nvSpPr>
                <p:cNvPr id="12" name="TextBox 8">
                  <a:extLst>
                    <a:ext uri="{FF2B5EF4-FFF2-40B4-BE49-F238E27FC236}">
                      <a16:creationId xmlns="" xmlns:a16="http://schemas.microsoft.com/office/drawing/2014/main" id="{0C2DE8FA-273D-43C6-B8D6-B7B27D6F58CE}"/>
                    </a:ext>
                  </a:extLst>
                </p:cNvPr>
                <p:cNvSpPr txBox="1"/>
                <p:nvPr/>
              </p:nvSpPr>
              <p:spPr>
                <a:xfrm>
                  <a:off x="0" y="-38100"/>
                  <a:ext cx="1817688" cy="167269"/>
                </a:xfrm>
                <a:prstGeom prst="rect">
                  <a:avLst/>
                </a:prstGeom>
              </p:spPr>
              <p:txBody>
                <a:bodyPr lIns="50800" tIns="50800" rIns="50800" bIns="50800" rtlCol="0" anchor="ctr"/>
                <a:lstStyle/>
                <a:p>
                  <a:pPr algn="ctr">
                    <a:lnSpc>
                      <a:spcPts val="2659"/>
                    </a:lnSpc>
                  </a:pPr>
                  <a:endParaRPr dirty="0"/>
                </a:p>
              </p:txBody>
            </p:sp>
          </p:grpSp>
          <p:grpSp>
            <p:nvGrpSpPr>
              <p:cNvPr id="8" name="Group 9">
                <a:extLst>
                  <a:ext uri="{FF2B5EF4-FFF2-40B4-BE49-F238E27FC236}">
                    <a16:creationId xmlns="" xmlns:a16="http://schemas.microsoft.com/office/drawing/2014/main" id="{A04E8578-DD89-490C-BF70-C43C66E5F4CD}"/>
                  </a:ext>
                </a:extLst>
              </p:cNvPr>
              <p:cNvGrpSpPr/>
              <p:nvPr/>
            </p:nvGrpSpPr>
            <p:grpSpPr>
              <a:xfrm>
                <a:off x="18404089" y="0"/>
                <a:ext cx="6229893" cy="653919"/>
                <a:chOff x="0" y="0"/>
                <a:chExt cx="1230596" cy="129169"/>
              </a:xfrm>
            </p:grpSpPr>
            <p:sp>
              <p:nvSpPr>
                <p:cNvPr id="9" name="Freeform 10">
                  <a:extLst>
                    <a:ext uri="{FF2B5EF4-FFF2-40B4-BE49-F238E27FC236}">
                      <a16:creationId xmlns="" xmlns:a16="http://schemas.microsoft.com/office/drawing/2014/main" id="{1D1CF0E6-5EC2-4D52-AC22-56D6685FD301}"/>
                    </a:ext>
                  </a:extLst>
                </p:cNvPr>
                <p:cNvSpPr/>
                <p:nvPr/>
              </p:nvSpPr>
              <p:spPr>
                <a:xfrm>
                  <a:off x="0" y="0"/>
                  <a:ext cx="1230596" cy="129169"/>
                </a:xfrm>
                <a:custGeom>
                  <a:avLst/>
                  <a:gdLst/>
                  <a:ahLst/>
                  <a:cxnLst/>
                  <a:rect l="l" t="t" r="r" b="b"/>
                  <a:pathLst>
                    <a:path w="1230596" h="129169">
                      <a:moveTo>
                        <a:pt x="0" y="0"/>
                      </a:moveTo>
                      <a:lnTo>
                        <a:pt x="1230596" y="0"/>
                      </a:lnTo>
                      <a:lnTo>
                        <a:pt x="1230596" y="129169"/>
                      </a:lnTo>
                      <a:lnTo>
                        <a:pt x="0" y="129169"/>
                      </a:lnTo>
                      <a:close/>
                    </a:path>
                  </a:pathLst>
                </a:custGeom>
                <a:solidFill>
                  <a:srgbClr val="FF3131"/>
                </a:solidFill>
              </p:spPr>
            </p:sp>
            <p:sp>
              <p:nvSpPr>
                <p:cNvPr id="10" name="TextBox 11">
                  <a:extLst>
                    <a:ext uri="{FF2B5EF4-FFF2-40B4-BE49-F238E27FC236}">
                      <a16:creationId xmlns="" xmlns:a16="http://schemas.microsoft.com/office/drawing/2014/main" id="{2C1516DC-E29F-4B77-8BFB-C881E707928B}"/>
                    </a:ext>
                  </a:extLst>
                </p:cNvPr>
                <p:cNvSpPr txBox="1"/>
                <p:nvPr/>
              </p:nvSpPr>
              <p:spPr>
                <a:xfrm>
                  <a:off x="0" y="-38100"/>
                  <a:ext cx="1230596" cy="167269"/>
                </a:xfrm>
                <a:prstGeom prst="rect">
                  <a:avLst/>
                </a:prstGeom>
              </p:spPr>
              <p:txBody>
                <a:bodyPr lIns="50800" tIns="50800" rIns="50800" bIns="50800" rtlCol="0" anchor="ctr"/>
                <a:lstStyle/>
                <a:p>
                  <a:pPr algn="ctr">
                    <a:lnSpc>
                      <a:spcPts val="2659"/>
                    </a:lnSpc>
                  </a:pPr>
                  <a:endParaRPr dirty="0"/>
                </a:p>
              </p:txBody>
            </p:sp>
          </p:grpSp>
        </p:grpSp>
        <p:sp>
          <p:nvSpPr>
            <p:cNvPr id="15" name="Freeform 18">
              <a:extLst>
                <a:ext uri="{FF2B5EF4-FFF2-40B4-BE49-F238E27FC236}">
                  <a16:creationId xmlns="" xmlns:a16="http://schemas.microsoft.com/office/drawing/2014/main" id="{45420246-A127-455E-BAF0-39DB7FC953AA}"/>
                </a:ext>
              </a:extLst>
            </p:cNvPr>
            <p:cNvSpPr/>
            <p:nvPr/>
          </p:nvSpPr>
          <p:spPr>
            <a:xfrm flipH="1">
              <a:off x="-11255" y="6205706"/>
              <a:ext cx="4982603" cy="4114800"/>
            </a:xfrm>
            <a:custGeom>
              <a:avLst/>
              <a:gdLst/>
              <a:ahLst/>
              <a:cxnLst/>
              <a:rect l="l" t="t" r="r" b="b"/>
              <a:pathLst>
                <a:path w="4982603" h="4114800">
                  <a:moveTo>
                    <a:pt x="4982603" y="0"/>
                  </a:moveTo>
                  <a:lnTo>
                    <a:pt x="0" y="0"/>
                  </a:lnTo>
                  <a:lnTo>
                    <a:pt x="0" y="4114800"/>
                  </a:lnTo>
                  <a:lnTo>
                    <a:pt x="4982603" y="4114800"/>
                  </a:lnTo>
                  <a:lnTo>
                    <a:pt x="4982603"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Freeform 22">
              <a:extLst>
                <a:ext uri="{FF2B5EF4-FFF2-40B4-BE49-F238E27FC236}">
                  <a16:creationId xmlns="" xmlns:a16="http://schemas.microsoft.com/office/drawing/2014/main" id="{AEF365EA-3D49-45E9-B88A-BC5699C6DCA3}"/>
                </a:ext>
              </a:extLst>
            </p:cNvPr>
            <p:cNvSpPr/>
            <p:nvPr/>
          </p:nvSpPr>
          <p:spPr>
            <a:xfrm>
              <a:off x="390212" y="8922898"/>
              <a:ext cx="1276976" cy="1276976"/>
            </a:xfrm>
            <a:custGeom>
              <a:avLst/>
              <a:gdLst/>
              <a:ahLst/>
              <a:cxnLst/>
              <a:rect l="l" t="t" r="r" b="b"/>
              <a:pathLst>
                <a:path w="1276976" h="1276976">
                  <a:moveTo>
                    <a:pt x="0" y="0"/>
                  </a:moveTo>
                  <a:lnTo>
                    <a:pt x="1276976" y="0"/>
                  </a:lnTo>
                  <a:lnTo>
                    <a:pt x="1276976" y="1276975"/>
                  </a:lnTo>
                  <a:lnTo>
                    <a:pt x="0" y="1276975"/>
                  </a:lnTo>
                  <a:lnTo>
                    <a:pt x="0" y="0"/>
                  </a:lnTo>
                  <a:close/>
                </a:path>
              </a:pathLst>
            </a:custGeom>
            <a:blipFill>
              <a:blip r:embed="rId4"/>
              <a:stretch>
                <a:fillRect/>
              </a:stretch>
            </a:blipFill>
          </p:spPr>
        </p:sp>
        <p:sp>
          <p:nvSpPr>
            <p:cNvPr id="19" name="Freeform 13">
              <a:extLst>
                <a:ext uri="{FF2B5EF4-FFF2-40B4-BE49-F238E27FC236}">
                  <a16:creationId xmlns="" xmlns:a16="http://schemas.microsoft.com/office/drawing/2014/main" id="{AC88C413-2B4D-484C-8AA6-5E98135FF16E}"/>
                </a:ext>
              </a:extLst>
            </p:cNvPr>
            <p:cNvSpPr/>
            <p:nvPr/>
          </p:nvSpPr>
          <p:spPr>
            <a:xfrm>
              <a:off x="4714315" y="33354"/>
              <a:ext cx="3743885" cy="1218723"/>
            </a:xfrm>
            <a:custGeom>
              <a:avLst/>
              <a:gdLst/>
              <a:ahLst/>
              <a:cxnLst/>
              <a:rect l="l" t="t" r="r" b="b"/>
              <a:pathLst>
                <a:path w="3743885" h="1218723">
                  <a:moveTo>
                    <a:pt x="0" y="0"/>
                  </a:moveTo>
                  <a:lnTo>
                    <a:pt x="3743885" y="0"/>
                  </a:lnTo>
                  <a:lnTo>
                    <a:pt x="3743885" y="1218722"/>
                  </a:lnTo>
                  <a:lnTo>
                    <a:pt x="0" y="1218722"/>
                  </a:lnTo>
                  <a:lnTo>
                    <a:pt x="0" y="0"/>
                  </a:lnTo>
                  <a:close/>
                </a:path>
              </a:pathLst>
            </a:custGeom>
            <a:blipFill>
              <a:blip r:embed="rId5"/>
              <a:stretch>
                <a:fillRect r="-2639"/>
              </a:stretch>
            </a:blipFill>
          </p:spPr>
        </p:sp>
        <p:sp>
          <p:nvSpPr>
            <p:cNvPr id="20" name="Freeform 14">
              <a:extLst>
                <a:ext uri="{FF2B5EF4-FFF2-40B4-BE49-F238E27FC236}">
                  <a16:creationId xmlns="" xmlns:a16="http://schemas.microsoft.com/office/drawing/2014/main" id="{DA47789F-FB8C-4400-842C-12FF0DCCFC17}"/>
                </a:ext>
              </a:extLst>
            </p:cNvPr>
            <p:cNvSpPr/>
            <p:nvPr/>
          </p:nvSpPr>
          <p:spPr>
            <a:xfrm>
              <a:off x="8463146" y="166286"/>
              <a:ext cx="3743884" cy="1015663"/>
            </a:xfrm>
            <a:custGeom>
              <a:avLst/>
              <a:gdLst/>
              <a:ahLst/>
              <a:cxnLst/>
              <a:rect l="l" t="t" r="r" b="b"/>
              <a:pathLst>
                <a:path w="3594552" h="905198">
                  <a:moveTo>
                    <a:pt x="0" y="0"/>
                  </a:moveTo>
                  <a:lnTo>
                    <a:pt x="3594552" y="0"/>
                  </a:lnTo>
                  <a:lnTo>
                    <a:pt x="3594552" y="905198"/>
                  </a:lnTo>
                  <a:lnTo>
                    <a:pt x="0" y="905198"/>
                  </a:lnTo>
                  <a:lnTo>
                    <a:pt x="0" y="0"/>
                  </a:lnTo>
                  <a:close/>
                </a:path>
              </a:pathLst>
            </a:custGeom>
            <a:blipFill>
              <a:blip r:embed="rId6"/>
              <a:stretch>
                <a:fillRect t="-6521"/>
              </a:stretch>
            </a:blipFill>
          </p:spPr>
        </p:sp>
        <p:pic>
          <p:nvPicPr>
            <p:cNvPr id="21" name="Imagen 20">
              <a:extLst>
                <a:ext uri="{FF2B5EF4-FFF2-40B4-BE49-F238E27FC236}">
                  <a16:creationId xmlns="" xmlns:a16="http://schemas.microsoft.com/office/drawing/2014/main" id="{9306C99C-D63A-410C-9783-0EC978406CBE}"/>
                </a:ext>
              </a:extLst>
            </p:cNvPr>
            <p:cNvPicPr/>
            <p:nvPr/>
          </p:nvPicPr>
          <p:blipFill>
            <a:blip r:embed="rId7">
              <a:extLst>
                <a:ext uri="{BEBA8EAE-BF5A-486C-A8C5-ECC9F3942E4B}">
                  <a14:imgProps xmlns:a14="http://schemas.microsoft.com/office/drawing/2010/main">
                    <a14:imgLayer r:embed="rId8">
                      <a14:imgEffect>
                        <a14:backgroundRemoval t="4018" b="95982" l="901" r="98649">
                          <a14:foregroundMark x1="3941" y1="16518" x2="3941" y2="16518"/>
                          <a14:foregroundMark x1="1689" y1="33482" x2="1689" y2="33482"/>
                          <a14:foregroundMark x1="3716" y1="77679" x2="3716" y2="77679"/>
                          <a14:foregroundMark x1="11261" y1="91518" x2="11261" y2="91518"/>
                          <a14:foregroundMark x1="20946" y1="79464" x2="20946" y2="79464"/>
                          <a14:foregroundMark x1="22635" y1="59821" x2="22635" y2="59821"/>
                          <a14:foregroundMark x1="21171" y1="19643" x2="21171" y2="19643"/>
                          <a14:foregroundMark x1="13401" y1="4018" x2="13401" y2="4018"/>
                          <a14:foregroundMark x1="15315" y1="27232" x2="15315" y2="27232"/>
                          <a14:foregroundMark x1="8446" y1="26339" x2="8446" y2="26339"/>
                          <a14:foregroundMark x1="9234" y1="42857" x2="9234" y2="42857"/>
                          <a14:foregroundMark x1="12387" y1="36161" x2="12387" y2="36161"/>
                          <a14:foregroundMark x1="2590" y1="66518" x2="2590" y2="66518"/>
                          <a14:foregroundMark x1="901" y1="53125" x2="901" y2="53125"/>
                          <a14:foregroundMark x1="92793" y1="50000" x2="92793" y2="50000"/>
                          <a14:foregroundMark x1="95158" y1="27232" x2="95158" y2="27232"/>
                          <a14:foregroundMark x1="98761" y1="28125" x2="98761" y2="28125"/>
                          <a14:foregroundMark x1="98423" y1="51786" x2="98423" y2="51786"/>
                          <a14:foregroundMark x1="98761" y1="76786" x2="98761" y2="76786"/>
                          <a14:foregroundMark x1="86261" y1="72768" x2="86261" y2="72768"/>
                          <a14:foregroundMark x1="77815" y1="78571" x2="77815" y2="78571"/>
                          <a14:foregroundMark x1="73986" y1="76786" x2="73986" y2="76786"/>
                          <a14:foregroundMark x1="80293" y1="77679" x2="80293" y2="77679"/>
                          <a14:foregroundMark x1="90878" y1="65625" x2="90878" y2="65625"/>
                          <a14:foregroundMark x1="84797" y1="66518" x2="84797" y2="66518"/>
                          <a14:foregroundMark x1="70608" y1="65625" x2="70608" y2="65625"/>
                          <a14:foregroundMark x1="56982" y1="63839" x2="56982" y2="63839"/>
                          <a14:foregroundMark x1="52365" y1="64732" x2="52365" y2="64732"/>
                          <a14:foregroundMark x1="42905" y1="64732" x2="42905" y2="64732"/>
                          <a14:foregroundMark x1="37275" y1="66964" x2="37275" y2="66964"/>
                          <a14:foregroundMark x1="29054" y1="65625" x2="29054" y2="65625"/>
                          <a14:foregroundMark x1="22523" y1="71875" x2="22523" y2="71875"/>
                          <a14:foregroundMark x1="19482" y1="88393" x2="19482" y2="88393"/>
                          <a14:foregroundMark x1="13964" y1="95982" x2="13964" y2="95982"/>
                          <a14:foregroundMark x1="8221" y1="90179" x2="8221" y2="90179"/>
                          <a14:foregroundMark x1="4279" y1="23214" x2="4279" y2="23214"/>
                          <a14:foregroundMark x1="8108" y1="9821" x2="8108" y2="9821"/>
                          <a14:foregroundMark x1="15653" y1="12500" x2="15653" y2="12500"/>
                          <a14:foregroundMark x1="17342" y1="11607" x2="17342" y2="11607"/>
                          <a14:foregroundMark x1="23761" y1="25446" x2="23761" y2="25446"/>
                          <a14:foregroundMark x1="42005" y1="23661" x2="42005" y2="23661"/>
                          <a14:foregroundMark x1="53153" y1="23661" x2="53153" y2="23661"/>
                          <a14:foregroundMark x1="67005" y1="23661" x2="67005" y2="23661"/>
                          <a14:foregroundMark x1="79842" y1="23661" x2="79842" y2="23661"/>
                          <a14:foregroundMark x1="90315" y1="23661" x2="90315" y2="23661"/>
                          <a14:foregroundMark x1="93356" y1="28125" x2="93356" y2="28125"/>
                          <a14:foregroundMark x1="98649" y1="61607" x2="98649" y2="61607"/>
                          <a14:foregroundMark x1="9797" y1="58036" x2="9797" y2="58036"/>
                          <a14:foregroundMark x1="17342" y1="54018" x2="17342" y2="54018"/>
                          <a14:foregroundMark x1="25450" y1="29464" x2="26239" y2="28571"/>
                          <a14:foregroundMark x1="34797" y1="24554" x2="34797" y2="24554"/>
                          <a14:foregroundMark x1="48423" y1="29464" x2="48423" y2="29464"/>
                          <a14:foregroundMark x1="57320" y1="26339" x2="57320" y2="26339"/>
                          <a14:foregroundMark x1="70045" y1="30357" x2="70045" y2="30357"/>
                          <a14:foregroundMark x1="83221" y1="26339" x2="83221" y2="26339"/>
                          <a14:foregroundMark x1="76239" y1="62946" x2="76239" y2="62946"/>
                          <a14:foregroundMark x1="51239" y1="28571" x2="51239" y2="28571"/>
                          <a14:foregroundMark x1="60135" y1="25446" x2="60135" y2="25446"/>
                          <a14:foregroundMark x1="63626" y1="27232" x2="63626" y2="27232"/>
                          <a14:foregroundMark x1="73086" y1="24554" x2="73086" y2="24554"/>
                          <a14:foregroundMark x1="76689" y1="25446" x2="76689" y2="25446"/>
                          <a14:foregroundMark x1="97860" y1="25446" x2="97860" y2="25446"/>
                          <a14:foregroundMark x1="93356" y1="25446" x2="93356" y2="25446"/>
                          <a14:foregroundMark x1="86486" y1="24554" x2="86486" y2="24554"/>
                          <a14:foregroundMark x1="69595" y1="23661" x2="69595" y2="23661"/>
                          <a14:foregroundMark x1="62838" y1="25446" x2="62838" y2="25446"/>
                          <a14:foregroundMark x1="45608" y1="25446" x2="45608" y2="25446"/>
                          <a14:foregroundMark x1="39302" y1="24554" x2="39302" y2="24554"/>
                          <a14:foregroundMark x1="49550" y1="23661" x2="49550" y2="23661"/>
                          <a14:foregroundMark x1="46171" y1="28571" x2="46171" y2="28571"/>
                          <a14:foregroundMark x1="37950" y1="28571" x2="37950" y2="28571"/>
                          <a14:foregroundMark x1="29505" y1="25446" x2="29505" y2="25446"/>
                          <a14:foregroundMark x1="4955" y1="16518" x2="6194" y2="15625"/>
                          <a14:foregroundMark x1="3716" y1="17411" x2="4955" y2="16518"/>
                          <a14:backgroundMark x1="3716" y1="15625" x2="3716" y2="15625"/>
                          <a14:backgroundMark x1="3153" y1="17411" x2="3153" y2="17411"/>
                          <a14:backgroundMark x1="3491" y1="17411" x2="3491" y2="17411"/>
                          <a14:backgroundMark x1="3716" y1="15625" x2="3716" y2="15625"/>
                          <a14:backgroundMark x1="3716" y1="16518" x2="3716" y2="16518"/>
                          <a14:backgroundMark x1="3829" y1="16518" x2="3829" y2="16518"/>
                        </a14:backgroundRemoval>
                      </a14:imgEffect>
                    </a14:imgLayer>
                  </a14:imgProps>
                </a:ext>
                <a:ext uri="{28A0092B-C50C-407E-A947-70E740481C1C}">
                  <a14:useLocalDpi xmlns:a14="http://schemas.microsoft.com/office/drawing/2010/main" val="0"/>
                </a:ext>
              </a:extLst>
            </a:blip>
            <a:stretch>
              <a:fillRect/>
            </a:stretch>
          </p:blipFill>
          <p:spPr>
            <a:xfrm>
              <a:off x="131959" y="69888"/>
              <a:ext cx="4349177" cy="1112061"/>
            </a:xfrm>
            <a:prstGeom prst="rect">
              <a:avLst/>
            </a:prstGeom>
          </p:spPr>
        </p:pic>
      </p:grpSp>
      <p:sp>
        <p:nvSpPr>
          <p:cNvPr id="3" name="Rectangle 36"/>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1"/>
          <p:cNvSpPr>
            <a:spLocks noChangeArrowheads="1"/>
          </p:cNvSpPr>
          <p:nvPr/>
        </p:nvSpPr>
        <p:spPr bwMode="auto">
          <a:xfrm>
            <a:off x="0" y="9159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Arial MT"/>
                <a:cs typeface="Arial" pitchFamily="34" charset="0"/>
              </a:rPr>
              <a:t>         </a:t>
            </a:r>
            <a:endParaRPr kumimoji="0" lang="es-CO" sz="1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42"/>
          <p:cNvSpPr>
            <a:spLocks noChangeArrowheads="1"/>
          </p:cNvSpPr>
          <p:nvPr/>
        </p:nvSpPr>
        <p:spPr bwMode="auto">
          <a:xfrm>
            <a:off x="0" y="13731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800" b="0" i="0" u="none" strike="noStrike" cap="none" normalizeH="0" baseline="0" smtClean="0">
                <a:ln>
                  <a:noFill/>
                </a:ln>
                <a:solidFill>
                  <a:schemeClr val="tx1"/>
                </a:solidFill>
                <a:effectLst/>
                <a:latin typeface="Arial" pitchFamily="34" charset="0"/>
                <a:cs typeface="Arial" pitchFamily="34" charset="0"/>
              </a:rPr>
              <a:t/>
            </a:r>
            <a:br>
              <a:rPr kumimoji="0" lang="es-CO" sz="1800" b="0" i="0" u="none" strike="noStrike" cap="none" normalizeH="0" baseline="0" smtClean="0">
                <a:ln>
                  <a:noFill/>
                </a:ln>
                <a:solidFill>
                  <a:schemeClr val="tx1"/>
                </a:solidFill>
                <a:effectLst/>
                <a:latin typeface="Arial" pitchFamily="34" charset="0"/>
                <a:cs typeface="Arial" pitchFamily="34" charset="0"/>
              </a:rPr>
            </a:br>
            <a:endParaRPr kumimoji="0" lang="es-CO"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CuadroTexto 16">
            <a:extLst>
              <a:ext uri="{FF2B5EF4-FFF2-40B4-BE49-F238E27FC236}">
                <a16:creationId xmlns="" xmlns:a16="http://schemas.microsoft.com/office/drawing/2014/main" id="{90F5EDB3-6634-4329-9973-7EF883053806}"/>
              </a:ext>
            </a:extLst>
          </p:cNvPr>
          <p:cNvSpPr txBox="1"/>
          <p:nvPr/>
        </p:nvSpPr>
        <p:spPr>
          <a:xfrm>
            <a:off x="1" y="1875781"/>
            <a:ext cx="18288000" cy="1938992"/>
          </a:xfrm>
          <a:prstGeom prst="rect">
            <a:avLst/>
          </a:prstGeom>
          <a:noFill/>
        </p:spPr>
        <p:txBody>
          <a:bodyPr wrap="square" rtlCol="0">
            <a:spAutoFit/>
          </a:bodyPr>
          <a:lstStyle/>
          <a:p>
            <a:pPr algn="ctr"/>
            <a:r>
              <a:rPr lang="es-ES" sz="6000" b="1" dirty="0">
                <a:solidFill>
                  <a:schemeClr val="accent1">
                    <a:lumMod val="75000"/>
                  </a:schemeClr>
                </a:solidFill>
                <a:latin typeface="Arial" panose="020B0604020202020204" pitchFamily="34" charset="0"/>
                <a:cs typeface="Arial" panose="020B0604020202020204" pitchFamily="34" charset="0"/>
              </a:rPr>
              <a:t>Residuos de riesgo biológico </a:t>
            </a:r>
            <a:endParaRPr lang="es-CO" sz="6000" b="1" dirty="0">
              <a:solidFill>
                <a:schemeClr val="accent1">
                  <a:lumMod val="75000"/>
                </a:schemeClr>
              </a:solidFill>
              <a:latin typeface="Arial" panose="020B0604020202020204" pitchFamily="34" charset="0"/>
              <a:cs typeface="Arial" panose="020B0604020202020204" pitchFamily="34" charset="0"/>
            </a:endParaRPr>
          </a:p>
          <a:p>
            <a:pPr algn="ctr"/>
            <a:endParaRPr lang="es-CO" sz="6000" b="1" dirty="0">
              <a:solidFill>
                <a:schemeClr val="accent1">
                  <a:lumMod val="75000"/>
                </a:schemeClr>
              </a:solidFill>
              <a:latin typeface="Arial" panose="020B0604020202020204" pitchFamily="34" charset="0"/>
              <a:cs typeface="Arial" panose="020B0604020202020204" pitchFamily="34" charset="0"/>
            </a:endParaRPr>
          </a:p>
        </p:txBody>
      </p:sp>
      <p:sp>
        <p:nvSpPr>
          <p:cNvPr id="24" name="13 CuadroTexto">
            <a:extLst>
              <a:ext uri="{FF2B5EF4-FFF2-40B4-BE49-F238E27FC236}">
                <a16:creationId xmlns:a16="http://schemas.microsoft.com/office/drawing/2014/main" xmlns="" id="{98938BCD-7A72-4383-B3DB-217F9BB163EC}"/>
              </a:ext>
            </a:extLst>
          </p:cNvPr>
          <p:cNvSpPr txBox="1"/>
          <p:nvPr/>
        </p:nvSpPr>
        <p:spPr>
          <a:xfrm>
            <a:off x="8915400" y="3382779"/>
            <a:ext cx="5059353" cy="2677656"/>
          </a:xfrm>
          <a:prstGeom prst="rect">
            <a:avLst/>
          </a:prstGeom>
          <a:noFill/>
        </p:spPr>
        <p:txBody>
          <a:bodyPr wrap="square" rtlCol="0">
            <a:spAutoFit/>
          </a:bodyPr>
          <a:lstStyle/>
          <a:p>
            <a:r>
              <a:rPr lang="es-CO" sz="2400" b="1" dirty="0">
                <a:latin typeface="Arial" pitchFamily="34" charset="0"/>
                <a:cs typeface="Arial" pitchFamily="34" charset="0"/>
              </a:rPr>
              <a:t>Cortopunzantes</a:t>
            </a:r>
            <a:r>
              <a:rPr lang="es-CO" sz="2400" dirty="0" smtClean="0">
                <a:latin typeface="Arial" pitchFamily="34" charset="0"/>
                <a:cs typeface="Arial" pitchFamily="34" charset="0"/>
              </a:rPr>
              <a:t>:</a:t>
            </a:r>
          </a:p>
          <a:p>
            <a:pPr algn="just"/>
            <a:r>
              <a:rPr lang="es-MX" sz="2400" dirty="0">
                <a:latin typeface="Arial" pitchFamily="34" charset="0"/>
                <a:cs typeface="Arial" pitchFamily="34" charset="0"/>
              </a:rPr>
              <a:t>Los residuos cortopunzantes son objetos que pueden cortar o penetrar la piel y que pueden contener bacterias, virus, parásitos, hongos o toxinas.</a:t>
            </a:r>
            <a:endParaRPr lang="es-CO" sz="2400" dirty="0">
              <a:latin typeface="Arial" pitchFamily="34" charset="0"/>
              <a:cs typeface="Arial" pitchFamily="34" charset="0"/>
            </a:endParaRPr>
          </a:p>
          <a:p>
            <a:endParaRPr lang="es-CO" sz="2400" dirty="0">
              <a:latin typeface="Arial" pitchFamily="34" charset="0"/>
              <a:cs typeface="Arial" pitchFamily="34" charset="0"/>
            </a:endParaRPr>
          </a:p>
        </p:txBody>
      </p:sp>
      <p:pic>
        <p:nvPicPr>
          <p:cNvPr id="25" name="Imagen 4">
            <a:extLst>
              <a:ext uri="{FF2B5EF4-FFF2-40B4-BE49-F238E27FC236}">
                <a16:creationId xmlns:a16="http://schemas.microsoft.com/office/drawing/2014/main" xmlns="" id="{FF5E2315-6046-9633-4BF5-52C6F555508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8595" t="13223" r="16942" b="13637"/>
          <a:stretch/>
        </p:blipFill>
        <p:spPr bwMode="auto">
          <a:xfrm>
            <a:off x="14249400" y="3211237"/>
            <a:ext cx="2362200" cy="2680219"/>
          </a:xfrm>
          <a:prstGeom prst="rect">
            <a:avLst/>
          </a:prstGeom>
          <a:noFill/>
          <a:ln>
            <a:noFill/>
          </a:ln>
          <a:extLst>
            <a:ext uri="{53640926-AAD7-44D8-BBD7-CCE9431645EC}">
              <a14:shadowObscured xmlns:a14="http://schemas.microsoft.com/office/drawing/2010/main"/>
            </a:ext>
          </a:extLst>
        </p:spPr>
      </p:pic>
      <p:pic>
        <p:nvPicPr>
          <p:cNvPr id="26" name="Picture 4" descr="Caneca roja 30 litros de pedal para desechos biologicos u hospitalarios.">
            <a:extLst>
              <a:ext uri="{FF2B5EF4-FFF2-40B4-BE49-F238E27FC236}">
                <a16:creationId xmlns:a16="http://schemas.microsoft.com/office/drawing/2014/main" xmlns="" id="{47EB015B-DDA1-88F2-40CF-2036AB4A96C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17306" y="3211237"/>
            <a:ext cx="2779229" cy="2994469"/>
          </a:xfrm>
          <a:prstGeom prst="rect">
            <a:avLst/>
          </a:prstGeom>
          <a:noFill/>
          <a:extLst>
            <a:ext uri="{909E8E84-426E-40DD-AFC4-6F175D3DCCD1}">
              <a14:hiddenFill xmlns:a14="http://schemas.microsoft.com/office/drawing/2010/main">
                <a:solidFill>
                  <a:srgbClr val="FFFFFF"/>
                </a:solidFill>
              </a14:hiddenFill>
            </a:ext>
          </a:extLst>
        </p:spPr>
      </p:pic>
      <p:sp>
        <p:nvSpPr>
          <p:cNvPr id="27" name="13 CuadroTexto">
            <a:extLst>
              <a:ext uri="{FF2B5EF4-FFF2-40B4-BE49-F238E27FC236}">
                <a16:creationId xmlns:a16="http://schemas.microsoft.com/office/drawing/2014/main" xmlns="" id="{82DD3771-9AB8-5FE0-88A4-BCA8F073B8C1}"/>
              </a:ext>
            </a:extLst>
          </p:cNvPr>
          <p:cNvSpPr txBox="1"/>
          <p:nvPr/>
        </p:nvSpPr>
        <p:spPr>
          <a:xfrm>
            <a:off x="3313342" y="6301169"/>
            <a:ext cx="5566389" cy="3046988"/>
          </a:xfrm>
          <a:prstGeom prst="rect">
            <a:avLst/>
          </a:prstGeom>
          <a:noFill/>
        </p:spPr>
        <p:txBody>
          <a:bodyPr wrap="square" rtlCol="0">
            <a:spAutoFit/>
          </a:bodyPr>
          <a:lstStyle/>
          <a:p>
            <a:pPr algn="r"/>
            <a:r>
              <a:rPr lang="es-CO" sz="2400" b="1" dirty="0">
                <a:latin typeface="Arial" pitchFamily="34" charset="0"/>
                <a:cs typeface="Arial" pitchFamily="34" charset="0"/>
              </a:rPr>
              <a:t>Anatomopatológicos</a:t>
            </a:r>
            <a:r>
              <a:rPr lang="es-CO" sz="2400" dirty="0" smtClean="0">
                <a:latin typeface="Arial" pitchFamily="34" charset="0"/>
                <a:cs typeface="Arial" pitchFamily="34" charset="0"/>
              </a:rPr>
              <a:t>:</a:t>
            </a:r>
          </a:p>
          <a:p>
            <a:pPr algn="just"/>
            <a:r>
              <a:rPr lang="es-MX" sz="2400" dirty="0">
                <a:latin typeface="Arial" pitchFamily="34" charset="0"/>
                <a:cs typeface="Arial" pitchFamily="34" charset="0"/>
              </a:rPr>
              <a:t>Los residuos anatomopatológicos son desechos de origen humano que se consideran infecciosos o de riesgo biológico y que se generan en procedimientos médicos, como cirugías, necropsias, o en muestras para análisis.</a:t>
            </a:r>
            <a:endParaRPr lang="es-CO" sz="2400" dirty="0">
              <a:latin typeface="Arial" pitchFamily="34" charset="0"/>
              <a:cs typeface="Arial" pitchFamily="34" charset="0"/>
            </a:endParaRPr>
          </a:p>
        </p:txBody>
      </p:sp>
      <p:sp>
        <p:nvSpPr>
          <p:cNvPr id="28" name="27 CuadroTexto"/>
          <p:cNvSpPr txBox="1"/>
          <p:nvPr/>
        </p:nvSpPr>
        <p:spPr>
          <a:xfrm>
            <a:off x="131959" y="3357208"/>
            <a:ext cx="3262956" cy="3046988"/>
          </a:xfrm>
          <a:prstGeom prst="rect">
            <a:avLst/>
          </a:prstGeom>
          <a:noFill/>
        </p:spPr>
        <p:txBody>
          <a:bodyPr wrap="square" rtlCol="0">
            <a:spAutoFit/>
          </a:bodyPr>
          <a:lstStyle/>
          <a:p>
            <a:r>
              <a:rPr lang="es-CO" sz="2400" b="1" dirty="0">
                <a:latin typeface="Arial" pitchFamily="34" charset="0"/>
                <a:cs typeface="Arial" pitchFamily="34" charset="0"/>
              </a:rPr>
              <a:t>Biosanitarios</a:t>
            </a:r>
            <a:r>
              <a:rPr lang="es-CO" sz="2400" dirty="0" smtClean="0">
                <a:latin typeface="Arial" pitchFamily="34" charset="0"/>
                <a:cs typeface="Arial" pitchFamily="34" charset="0"/>
              </a:rPr>
              <a:t>:</a:t>
            </a:r>
          </a:p>
          <a:p>
            <a:pPr algn="just"/>
            <a:r>
              <a:rPr lang="es-MX" sz="2400" dirty="0">
                <a:latin typeface="Arial" pitchFamily="34" charset="0"/>
                <a:cs typeface="Arial" pitchFamily="34" charset="0"/>
              </a:rPr>
              <a:t>Los residuos biosanitarios son desechos que han estado en contacto con fluidos corporales o materia orgánica de pacientes o </a:t>
            </a:r>
            <a:r>
              <a:rPr lang="es-MX" sz="2400" dirty="0" smtClean="0">
                <a:latin typeface="Arial" pitchFamily="34" charset="0"/>
                <a:cs typeface="Arial" pitchFamily="34" charset="0"/>
              </a:rPr>
              <a:t>animales.</a:t>
            </a:r>
            <a:endParaRPr lang="es-CO" sz="2400" dirty="0">
              <a:latin typeface="Arial" pitchFamily="34" charset="0"/>
              <a:cs typeface="Arial" pitchFamily="34" charset="0"/>
            </a:endParaRPr>
          </a:p>
        </p:txBody>
      </p:sp>
      <p:sp>
        <p:nvSpPr>
          <p:cNvPr id="29" name="13 CuadroTexto">
            <a:extLst>
              <a:ext uri="{FF2B5EF4-FFF2-40B4-BE49-F238E27FC236}">
                <a16:creationId xmlns:a16="http://schemas.microsoft.com/office/drawing/2014/main" xmlns="" id="{DA87CC62-A91B-177E-220B-857BF0440C8C}"/>
              </a:ext>
            </a:extLst>
          </p:cNvPr>
          <p:cNvSpPr txBox="1"/>
          <p:nvPr/>
        </p:nvSpPr>
        <p:spPr>
          <a:xfrm>
            <a:off x="13487400" y="6609486"/>
            <a:ext cx="4600112" cy="2308324"/>
          </a:xfrm>
          <a:prstGeom prst="rect">
            <a:avLst/>
          </a:prstGeom>
          <a:noFill/>
        </p:spPr>
        <p:txBody>
          <a:bodyPr wrap="square" rtlCol="0">
            <a:spAutoFit/>
          </a:bodyPr>
          <a:lstStyle/>
          <a:p>
            <a:r>
              <a:rPr lang="es-CO" sz="2400" b="1" dirty="0">
                <a:latin typeface="Arial" pitchFamily="34" charset="0"/>
                <a:cs typeface="Arial" pitchFamily="34" charset="0"/>
              </a:rPr>
              <a:t>Químicos</a:t>
            </a:r>
            <a:r>
              <a:rPr lang="es-CO" sz="2400" dirty="0" smtClean="0">
                <a:latin typeface="Arial" pitchFamily="34" charset="0"/>
                <a:cs typeface="Arial" pitchFamily="34" charset="0"/>
              </a:rPr>
              <a:t>:</a:t>
            </a:r>
          </a:p>
          <a:p>
            <a:r>
              <a:rPr lang="es-MX" sz="2400" dirty="0">
                <a:latin typeface="Arial" pitchFamily="34" charset="0"/>
                <a:cs typeface="Arial" pitchFamily="34" charset="0"/>
              </a:rPr>
              <a:t>Son los restos de sustancias químicas y sus empaques o cualquier otro residuo contaminado con </a:t>
            </a:r>
            <a:r>
              <a:rPr lang="es-MX" sz="2400" dirty="0" smtClean="0">
                <a:latin typeface="Arial" pitchFamily="34" charset="0"/>
                <a:cs typeface="Arial" pitchFamily="34" charset="0"/>
              </a:rPr>
              <a:t>éstos.</a:t>
            </a:r>
            <a:endParaRPr lang="es-CO" sz="2400" dirty="0">
              <a:latin typeface="Arial" pitchFamily="34" charset="0"/>
              <a:cs typeface="Arial" pitchFamily="34" charset="0"/>
            </a:endParaRPr>
          </a:p>
          <a:p>
            <a:endParaRPr lang="es-CO" sz="2400" dirty="0">
              <a:latin typeface="Arial" pitchFamily="34" charset="0"/>
              <a:cs typeface="Arial" pitchFamily="34" charset="0"/>
            </a:endParaRPr>
          </a:p>
        </p:txBody>
      </p:sp>
      <p:pic>
        <p:nvPicPr>
          <p:cNvPr id="30" name="Picture 6" descr="PROCEDIMIENTO DE MANEJO INTERNO DE RESIDUOS PELIGROSOS">
            <a:extLst>
              <a:ext uri="{FF2B5EF4-FFF2-40B4-BE49-F238E27FC236}">
                <a16:creationId xmlns:a16="http://schemas.microsoft.com/office/drawing/2014/main" xmlns="" id="{4D84ECFF-A914-6F3C-A0AE-8D47133FA65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4508" r="18904"/>
          <a:stretch/>
        </p:blipFill>
        <p:spPr bwMode="auto">
          <a:xfrm>
            <a:off x="10896600" y="6404196"/>
            <a:ext cx="2310474" cy="2307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8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1447</Words>
  <Application>Microsoft Office PowerPoint</Application>
  <PresentationFormat>Personalizado</PresentationFormat>
  <Paragraphs>188</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Arial MT</vt:lpstr>
      <vt:lpstr>Arial Nova</vt:lpstr>
      <vt:lpstr>Sergio Trendy</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TOC-041-AREA-TICS</dc:creator>
  <cp:lastModifiedBy>TOC-PGIRSH</cp:lastModifiedBy>
  <cp:revision>48</cp:revision>
  <dcterms:created xsi:type="dcterms:W3CDTF">2006-08-16T00:00:00Z</dcterms:created>
  <dcterms:modified xsi:type="dcterms:W3CDTF">2025-01-20T14:05:12Z</dcterms:modified>
  <dc:identifier>DAGUaw7a7_I</dc:identifier>
</cp:coreProperties>
</file>